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0.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6.xml" ContentType="application/vnd.openxmlformats-officedocument.presentationml.tags+xml"/>
  <Override PartName="/ppt/notesSlides/notesSlide12.xml" ContentType="application/vnd.openxmlformats-officedocument.presentationml.notesSlide+xml"/>
  <Override PartName="/ppt/tags/tag27.xml" ContentType="application/vnd.openxmlformats-officedocument.presentationml.tags+xml"/>
  <Override PartName="/ppt/notesSlides/notesSlide13.xml" ContentType="application/vnd.openxmlformats-officedocument.presentationml.notesSlide+xml"/>
  <Override PartName="/ppt/tags/tag28.xml" ContentType="application/vnd.openxmlformats-officedocument.presentationml.tags+xml"/>
  <Override PartName="/ppt/notesSlides/notesSlide14.xml" ContentType="application/vnd.openxmlformats-officedocument.presentationml.notesSlide+xml"/>
  <Override PartName="/ppt/tags/tag29.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Lst>
  <p:notesMasterIdLst>
    <p:notesMasterId r:id="rId17"/>
  </p:notesMasterIdLst>
  <p:handoutMasterIdLst>
    <p:handoutMasterId r:id="rId18"/>
  </p:handoutMasterIdLst>
  <p:sldIdLst>
    <p:sldId id="560" r:id="rId2"/>
    <p:sldId id="641" r:id="rId3"/>
    <p:sldId id="456" r:id="rId4"/>
    <p:sldId id="576" r:id="rId5"/>
    <p:sldId id="593" r:id="rId6"/>
    <p:sldId id="642" r:id="rId7"/>
    <p:sldId id="582" r:id="rId8"/>
    <p:sldId id="590" r:id="rId9"/>
    <p:sldId id="578" r:id="rId10"/>
    <p:sldId id="643" r:id="rId11"/>
    <p:sldId id="592" r:id="rId12"/>
    <p:sldId id="591" r:id="rId13"/>
    <p:sldId id="579" r:id="rId14"/>
    <p:sldId id="567" r:id="rId15"/>
    <p:sldId id="566" r:id="rId16"/>
  </p:sldIdLst>
  <p:sldSz cx="9144000" cy="6858000" type="screen4x3"/>
  <p:notesSz cx="7023100" cy="93091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E6EFA1C-3962-49B4-B6F4-ECD798D3B247}">
          <p14:sldIdLst>
            <p14:sldId id="560"/>
            <p14:sldId id="641"/>
            <p14:sldId id="456"/>
            <p14:sldId id="576"/>
            <p14:sldId id="593"/>
            <p14:sldId id="642"/>
            <p14:sldId id="582"/>
            <p14:sldId id="590"/>
            <p14:sldId id="578"/>
            <p14:sldId id="643"/>
            <p14:sldId id="592"/>
            <p14:sldId id="591"/>
            <p14:sldId id="579"/>
          </p14:sldIdLst>
        </p14:section>
        <p14:section name="Conclusion" id="{A9F34C55-DE7C-4CE7-9018-4A860DD324A2}">
          <p14:sldIdLst>
            <p14:sldId id="567"/>
            <p14:sldId id="56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M. Dreyer" initials="BMD" lastIdx="3" clrIdx="0"/>
  <p:cmAuthor id="1" name="Kiziuk, Len" initials="KL" lastIdx="35" clrIdx="1">
    <p:extLst/>
  </p:cmAuthor>
  <p:cmAuthor id="2" name="Jason Prince" initials="JP" lastIdx="5" clrIdx="2"/>
  <p:cmAuthor id="3" name="Grafton, Rachel" initials="GR" lastIdx="67"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a:srgbClr val="EEB500"/>
    <a:srgbClr val="926F00"/>
    <a:srgbClr val="FFCD2D"/>
    <a:srgbClr val="B08600"/>
    <a:srgbClr val="531E1D"/>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017" autoAdjust="0"/>
    <p:restoredTop sz="86894" autoAdjust="0"/>
  </p:normalViewPr>
  <p:slideViewPr>
    <p:cSldViewPr snapToGrid="0" showGuides="1">
      <p:cViewPr varScale="1">
        <p:scale>
          <a:sx n="120" d="100"/>
          <a:sy n="120" d="100"/>
        </p:scale>
        <p:origin x="966" y="9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25" d="100"/>
        <a:sy n="125" d="100"/>
      </p:scale>
      <p:origin x="0" y="0"/>
    </p:cViewPr>
  </p:notesTextViewPr>
  <p:sorterViewPr>
    <p:cViewPr varScale="1">
      <p:scale>
        <a:sx n="1" d="1"/>
        <a:sy n="1" d="1"/>
      </p:scale>
      <p:origin x="0" y="0"/>
    </p:cViewPr>
  </p:sorterViewPr>
  <p:notesViewPr>
    <p:cSldViewPr snapToGrid="0" showGuides="1">
      <p:cViewPr varScale="1">
        <p:scale>
          <a:sx n="62" d="100"/>
          <a:sy n="62" d="100"/>
        </p:scale>
        <p:origin x="1661" y="6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4.xml"/><Relationship Id="rId1" Type="http://schemas.openxmlformats.org/officeDocument/2006/relationships/slide" Target="slides/slide2.xml"/><Relationship Id="rId5" Type="http://schemas.openxmlformats.org/officeDocument/2006/relationships/slide" Target="slides/slide13.xml"/><Relationship Id="rId4"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D9F7B5-BD19-40D0-AD3B-DFB5F2C15845}"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078DC4B6-8731-4743-8EE4-9E30B5511D3E}">
      <dgm:prSet phldrT="[Text]"/>
      <dgm:spPr/>
      <dgm:t>
        <a:bodyPr/>
        <a:lstStyle/>
        <a:p>
          <a:r>
            <a:rPr lang="en-US" dirty="0" smtClean="0"/>
            <a:t>Trigger Event Occurs</a:t>
          </a:r>
          <a:endParaRPr lang="en-US" dirty="0"/>
        </a:p>
      </dgm:t>
    </dgm:pt>
    <dgm:pt modelId="{6BCCC741-7054-4356-AE2D-C2C9F60E8BF9}" type="parTrans" cxnId="{F35621C5-95EB-41DE-B277-A063FF42A4FD}">
      <dgm:prSet/>
      <dgm:spPr/>
      <dgm:t>
        <a:bodyPr/>
        <a:lstStyle/>
        <a:p>
          <a:endParaRPr lang="en-US"/>
        </a:p>
      </dgm:t>
    </dgm:pt>
    <dgm:pt modelId="{AECD4D38-FD95-4A19-88CE-3C855B536352}" type="sibTrans" cxnId="{F35621C5-95EB-41DE-B277-A063FF42A4FD}">
      <dgm:prSet/>
      <dgm:spPr/>
      <dgm:t>
        <a:bodyPr/>
        <a:lstStyle/>
        <a:p>
          <a:endParaRPr lang="en-US" dirty="0"/>
        </a:p>
      </dgm:t>
    </dgm:pt>
    <dgm:pt modelId="{941847D9-160A-458E-AFA9-8D7FF2416693}">
      <dgm:prSet phldrT="[Text]"/>
      <dgm:spPr/>
      <dgm:t>
        <a:bodyPr/>
        <a:lstStyle/>
        <a:p>
          <a:r>
            <a:rPr lang="en-US" dirty="0" smtClean="0"/>
            <a:t>Supervisor or Employee Notifies FML Liaison</a:t>
          </a:r>
          <a:endParaRPr lang="en-US" dirty="0"/>
        </a:p>
      </dgm:t>
    </dgm:pt>
    <dgm:pt modelId="{CC998C89-A2F1-48AF-A233-E79668CB21FA}" type="parTrans" cxnId="{F3620B07-5581-4070-BE34-6715FFFFA184}">
      <dgm:prSet/>
      <dgm:spPr/>
      <dgm:t>
        <a:bodyPr/>
        <a:lstStyle/>
        <a:p>
          <a:endParaRPr lang="en-US"/>
        </a:p>
      </dgm:t>
    </dgm:pt>
    <dgm:pt modelId="{6B9D705D-EF2A-42FA-ADB6-AE3C3EBAA168}" type="sibTrans" cxnId="{F3620B07-5581-4070-BE34-6715FFFFA184}">
      <dgm:prSet/>
      <dgm:spPr/>
      <dgm:t>
        <a:bodyPr/>
        <a:lstStyle/>
        <a:p>
          <a:endParaRPr lang="en-US" dirty="0"/>
        </a:p>
      </dgm:t>
    </dgm:pt>
    <dgm:pt modelId="{0BC98CA5-1C2C-43DE-B05C-B7F80E560893}">
      <dgm:prSet phldrT="[Text]"/>
      <dgm:spPr/>
      <dgm:t>
        <a:bodyPr/>
        <a:lstStyle/>
        <a:p>
          <a:r>
            <a:rPr lang="en-US" dirty="0" smtClean="0"/>
            <a:t>FML Forms Sent to Employee by FML Liaison</a:t>
          </a:r>
          <a:endParaRPr lang="en-US" dirty="0"/>
        </a:p>
      </dgm:t>
    </dgm:pt>
    <dgm:pt modelId="{C08091C1-A482-4622-9418-A76F9D17A69F}" type="parTrans" cxnId="{E1F1F050-3BF0-45CF-B6CC-C7B4C7D19765}">
      <dgm:prSet/>
      <dgm:spPr/>
      <dgm:t>
        <a:bodyPr/>
        <a:lstStyle/>
        <a:p>
          <a:endParaRPr lang="en-US"/>
        </a:p>
      </dgm:t>
    </dgm:pt>
    <dgm:pt modelId="{DBE88D47-6225-4A90-9269-34352015A76C}" type="sibTrans" cxnId="{E1F1F050-3BF0-45CF-B6CC-C7B4C7D19765}">
      <dgm:prSet/>
      <dgm:spPr/>
      <dgm:t>
        <a:bodyPr/>
        <a:lstStyle/>
        <a:p>
          <a:endParaRPr lang="en-US" dirty="0"/>
        </a:p>
      </dgm:t>
    </dgm:pt>
    <dgm:pt modelId="{DDA028E2-9DA1-4F6B-BD2A-AC0446CECBCD}">
      <dgm:prSet phldrT="[Text]"/>
      <dgm:spPr/>
      <dgm:t>
        <a:bodyPr/>
        <a:lstStyle/>
        <a:p>
          <a:r>
            <a:rPr lang="en-US" dirty="0" smtClean="0"/>
            <a:t>Employee Sends Forms Back within 15 Days</a:t>
          </a:r>
          <a:endParaRPr lang="en-US" dirty="0"/>
        </a:p>
      </dgm:t>
    </dgm:pt>
    <dgm:pt modelId="{DE7F45F9-4912-4306-BCCF-AD10BE59E2E8}" type="parTrans" cxnId="{AD8237AE-F077-4268-A63F-48AE93DB5DB2}">
      <dgm:prSet/>
      <dgm:spPr/>
      <dgm:t>
        <a:bodyPr/>
        <a:lstStyle/>
        <a:p>
          <a:endParaRPr lang="en-US"/>
        </a:p>
      </dgm:t>
    </dgm:pt>
    <dgm:pt modelId="{968269BC-F7FA-405E-BEDE-AB45A1F56B5C}" type="sibTrans" cxnId="{AD8237AE-F077-4268-A63F-48AE93DB5DB2}">
      <dgm:prSet/>
      <dgm:spPr/>
      <dgm:t>
        <a:bodyPr/>
        <a:lstStyle/>
        <a:p>
          <a:endParaRPr lang="en-US" dirty="0"/>
        </a:p>
      </dgm:t>
    </dgm:pt>
    <dgm:pt modelId="{EE604584-2811-41D7-863E-17C380FE1422}">
      <dgm:prSet phldrT="[Text]"/>
      <dgm:spPr/>
      <dgm:t>
        <a:bodyPr/>
        <a:lstStyle/>
        <a:p>
          <a:r>
            <a:rPr lang="en-US" dirty="0" smtClean="0"/>
            <a:t>FML Coverage is Approved or Rejected</a:t>
          </a:r>
          <a:endParaRPr lang="en-US" dirty="0"/>
        </a:p>
      </dgm:t>
    </dgm:pt>
    <dgm:pt modelId="{321E0ECB-4D21-4D31-B3DB-BCA8644CBE5B}" type="parTrans" cxnId="{1B8DDA7E-6769-4CFC-809D-204D233F4D46}">
      <dgm:prSet/>
      <dgm:spPr/>
      <dgm:t>
        <a:bodyPr/>
        <a:lstStyle/>
        <a:p>
          <a:endParaRPr lang="en-US"/>
        </a:p>
      </dgm:t>
    </dgm:pt>
    <dgm:pt modelId="{FFD8F688-CD3B-48A2-A4F5-09E944AD0243}" type="sibTrans" cxnId="{1B8DDA7E-6769-4CFC-809D-204D233F4D46}">
      <dgm:prSet/>
      <dgm:spPr/>
      <dgm:t>
        <a:bodyPr/>
        <a:lstStyle/>
        <a:p>
          <a:endParaRPr lang="en-US" dirty="0"/>
        </a:p>
      </dgm:t>
    </dgm:pt>
    <dgm:pt modelId="{40230E6D-8FBC-4DDA-8C02-B6179A3B45D9}">
      <dgm:prSet phldrT="[Text]"/>
      <dgm:spPr/>
      <dgm:t>
        <a:bodyPr/>
        <a:lstStyle/>
        <a:p>
          <a:r>
            <a:rPr lang="en-US" dirty="0" smtClean="0"/>
            <a:t>If Approved, FML can be Applied to Leave and Approved By Supervisor</a:t>
          </a:r>
          <a:endParaRPr lang="en-US" dirty="0"/>
        </a:p>
      </dgm:t>
    </dgm:pt>
    <dgm:pt modelId="{BB6D9494-7EA9-451D-941B-06EB5BA40643}" type="parTrans" cxnId="{B8EBC25D-511F-4270-9D28-37DEDF5560DF}">
      <dgm:prSet/>
      <dgm:spPr/>
      <dgm:t>
        <a:bodyPr/>
        <a:lstStyle/>
        <a:p>
          <a:endParaRPr lang="en-US"/>
        </a:p>
      </dgm:t>
    </dgm:pt>
    <dgm:pt modelId="{9587FF75-7302-40FF-9D6C-001081B5084F}" type="sibTrans" cxnId="{B8EBC25D-511F-4270-9D28-37DEDF5560DF}">
      <dgm:prSet/>
      <dgm:spPr/>
      <dgm:t>
        <a:bodyPr/>
        <a:lstStyle/>
        <a:p>
          <a:endParaRPr lang="en-US" dirty="0"/>
        </a:p>
      </dgm:t>
    </dgm:pt>
    <dgm:pt modelId="{C93DD556-0882-4B91-9944-842E5CDCBCD8}">
      <dgm:prSet phldrT="[Text]"/>
      <dgm:spPr/>
      <dgm:t>
        <a:bodyPr/>
        <a:lstStyle/>
        <a:p>
          <a:r>
            <a:rPr lang="en-US" dirty="0" smtClean="0"/>
            <a:t>Renewal at the End of One Year if Applicable</a:t>
          </a:r>
          <a:endParaRPr lang="en-US" dirty="0"/>
        </a:p>
      </dgm:t>
    </dgm:pt>
    <dgm:pt modelId="{A866A2F3-F96A-4D9E-856B-5072B10DE11F}" type="parTrans" cxnId="{844261BA-F77E-491E-9FDB-AA60656EBFA3}">
      <dgm:prSet/>
      <dgm:spPr/>
      <dgm:t>
        <a:bodyPr/>
        <a:lstStyle/>
        <a:p>
          <a:endParaRPr lang="en-US"/>
        </a:p>
      </dgm:t>
    </dgm:pt>
    <dgm:pt modelId="{A62AA18D-38A7-4B2C-9084-7DFC2962F5A6}" type="sibTrans" cxnId="{844261BA-F77E-491E-9FDB-AA60656EBFA3}">
      <dgm:prSet/>
      <dgm:spPr/>
      <dgm:t>
        <a:bodyPr/>
        <a:lstStyle/>
        <a:p>
          <a:endParaRPr lang="en-US"/>
        </a:p>
      </dgm:t>
    </dgm:pt>
    <dgm:pt modelId="{0C11C40B-F450-4A2B-B49D-30CDEF9694A9}">
      <dgm:prSet phldrT="[Text]"/>
      <dgm:spPr/>
      <dgm:t>
        <a:bodyPr/>
        <a:lstStyle/>
        <a:p>
          <a:r>
            <a:rPr lang="en-US" dirty="0" smtClean="0"/>
            <a:t>FML Liaison Sends Designation Notice and Letter </a:t>
          </a:r>
          <a:endParaRPr lang="en-US" dirty="0"/>
        </a:p>
      </dgm:t>
    </dgm:pt>
    <dgm:pt modelId="{2A14FAA9-B7B7-43A7-865F-740F7900A69E}" type="parTrans" cxnId="{B221B233-9264-4326-A512-34CFAF7D4722}">
      <dgm:prSet/>
      <dgm:spPr/>
      <dgm:t>
        <a:bodyPr/>
        <a:lstStyle/>
        <a:p>
          <a:endParaRPr lang="en-US"/>
        </a:p>
      </dgm:t>
    </dgm:pt>
    <dgm:pt modelId="{FFEBA45C-0A22-4BD2-979E-F5BB8B1CD91B}" type="sibTrans" cxnId="{B221B233-9264-4326-A512-34CFAF7D4722}">
      <dgm:prSet/>
      <dgm:spPr/>
      <dgm:t>
        <a:bodyPr/>
        <a:lstStyle/>
        <a:p>
          <a:endParaRPr lang="en-US"/>
        </a:p>
      </dgm:t>
    </dgm:pt>
    <dgm:pt modelId="{5E2199A7-63FD-47EB-84D1-A425B4F63181}" type="pres">
      <dgm:prSet presAssocID="{13D9F7B5-BD19-40D0-AD3B-DFB5F2C15845}" presName="diagram" presStyleCnt="0">
        <dgm:presLayoutVars>
          <dgm:dir/>
          <dgm:resizeHandles val="exact"/>
        </dgm:presLayoutVars>
      </dgm:prSet>
      <dgm:spPr/>
      <dgm:t>
        <a:bodyPr/>
        <a:lstStyle/>
        <a:p>
          <a:endParaRPr lang="en-US"/>
        </a:p>
      </dgm:t>
    </dgm:pt>
    <dgm:pt modelId="{A872EFD4-4529-4835-990D-6ADFC71EBE72}" type="pres">
      <dgm:prSet presAssocID="{078DC4B6-8731-4743-8EE4-9E30B5511D3E}" presName="node" presStyleLbl="node1" presStyleIdx="0" presStyleCnt="8">
        <dgm:presLayoutVars>
          <dgm:bulletEnabled val="1"/>
        </dgm:presLayoutVars>
      </dgm:prSet>
      <dgm:spPr/>
      <dgm:t>
        <a:bodyPr/>
        <a:lstStyle/>
        <a:p>
          <a:endParaRPr lang="en-US"/>
        </a:p>
      </dgm:t>
    </dgm:pt>
    <dgm:pt modelId="{1CF183F8-7213-478B-9A54-B89BD51CB16D}" type="pres">
      <dgm:prSet presAssocID="{AECD4D38-FD95-4A19-88CE-3C855B536352}" presName="sibTrans" presStyleLbl="sibTrans2D1" presStyleIdx="0" presStyleCnt="7"/>
      <dgm:spPr/>
      <dgm:t>
        <a:bodyPr/>
        <a:lstStyle/>
        <a:p>
          <a:endParaRPr lang="en-US"/>
        </a:p>
      </dgm:t>
    </dgm:pt>
    <dgm:pt modelId="{7A0B0718-3603-4F55-BB8C-02A5A12D53CD}" type="pres">
      <dgm:prSet presAssocID="{AECD4D38-FD95-4A19-88CE-3C855B536352}" presName="connectorText" presStyleLbl="sibTrans2D1" presStyleIdx="0" presStyleCnt="7"/>
      <dgm:spPr/>
      <dgm:t>
        <a:bodyPr/>
        <a:lstStyle/>
        <a:p>
          <a:endParaRPr lang="en-US"/>
        </a:p>
      </dgm:t>
    </dgm:pt>
    <dgm:pt modelId="{6D1BB5B8-38D0-49CD-B1ED-F50CC5C74FE1}" type="pres">
      <dgm:prSet presAssocID="{941847D9-160A-458E-AFA9-8D7FF2416693}" presName="node" presStyleLbl="node1" presStyleIdx="1" presStyleCnt="8">
        <dgm:presLayoutVars>
          <dgm:bulletEnabled val="1"/>
        </dgm:presLayoutVars>
      </dgm:prSet>
      <dgm:spPr/>
      <dgm:t>
        <a:bodyPr/>
        <a:lstStyle/>
        <a:p>
          <a:endParaRPr lang="en-US"/>
        </a:p>
      </dgm:t>
    </dgm:pt>
    <dgm:pt modelId="{3A372CF2-958A-4A4E-AC9A-0E3F379BEA43}" type="pres">
      <dgm:prSet presAssocID="{6B9D705D-EF2A-42FA-ADB6-AE3C3EBAA168}" presName="sibTrans" presStyleLbl="sibTrans2D1" presStyleIdx="1" presStyleCnt="7"/>
      <dgm:spPr/>
      <dgm:t>
        <a:bodyPr/>
        <a:lstStyle/>
        <a:p>
          <a:endParaRPr lang="en-US"/>
        </a:p>
      </dgm:t>
    </dgm:pt>
    <dgm:pt modelId="{A84FBFBB-3205-42C0-B813-8302F67F80B4}" type="pres">
      <dgm:prSet presAssocID="{6B9D705D-EF2A-42FA-ADB6-AE3C3EBAA168}" presName="connectorText" presStyleLbl="sibTrans2D1" presStyleIdx="1" presStyleCnt="7"/>
      <dgm:spPr/>
      <dgm:t>
        <a:bodyPr/>
        <a:lstStyle/>
        <a:p>
          <a:endParaRPr lang="en-US"/>
        </a:p>
      </dgm:t>
    </dgm:pt>
    <dgm:pt modelId="{6151569D-7D38-4804-9C89-52D00B2E2E2C}" type="pres">
      <dgm:prSet presAssocID="{0BC98CA5-1C2C-43DE-B05C-B7F80E560893}" presName="node" presStyleLbl="node1" presStyleIdx="2" presStyleCnt="8">
        <dgm:presLayoutVars>
          <dgm:bulletEnabled val="1"/>
        </dgm:presLayoutVars>
      </dgm:prSet>
      <dgm:spPr/>
      <dgm:t>
        <a:bodyPr/>
        <a:lstStyle/>
        <a:p>
          <a:endParaRPr lang="en-US"/>
        </a:p>
      </dgm:t>
    </dgm:pt>
    <dgm:pt modelId="{F9D2B281-A635-47B1-A5EA-004621DBE7D0}" type="pres">
      <dgm:prSet presAssocID="{DBE88D47-6225-4A90-9269-34352015A76C}" presName="sibTrans" presStyleLbl="sibTrans2D1" presStyleIdx="2" presStyleCnt="7"/>
      <dgm:spPr/>
      <dgm:t>
        <a:bodyPr/>
        <a:lstStyle/>
        <a:p>
          <a:endParaRPr lang="en-US"/>
        </a:p>
      </dgm:t>
    </dgm:pt>
    <dgm:pt modelId="{C97B054A-0472-4230-8A14-3C4C95E36888}" type="pres">
      <dgm:prSet presAssocID="{DBE88D47-6225-4A90-9269-34352015A76C}" presName="connectorText" presStyleLbl="sibTrans2D1" presStyleIdx="2" presStyleCnt="7"/>
      <dgm:spPr/>
      <dgm:t>
        <a:bodyPr/>
        <a:lstStyle/>
        <a:p>
          <a:endParaRPr lang="en-US"/>
        </a:p>
      </dgm:t>
    </dgm:pt>
    <dgm:pt modelId="{68E907AB-04A6-46DB-B48E-35593243B151}" type="pres">
      <dgm:prSet presAssocID="{DDA028E2-9DA1-4F6B-BD2A-AC0446CECBCD}" presName="node" presStyleLbl="node1" presStyleIdx="3" presStyleCnt="8">
        <dgm:presLayoutVars>
          <dgm:bulletEnabled val="1"/>
        </dgm:presLayoutVars>
      </dgm:prSet>
      <dgm:spPr/>
      <dgm:t>
        <a:bodyPr/>
        <a:lstStyle/>
        <a:p>
          <a:endParaRPr lang="en-US"/>
        </a:p>
      </dgm:t>
    </dgm:pt>
    <dgm:pt modelId="{482D42E2-AACC-4AD6-9EE4-BE3B0EB4743F}" type="pres">
      <dgm:prSet presAssocID="{968269BC-F7FA-405E-BEDE-AB45A1F56B5C}" presName="sibTrans" presStyleLbl="sibTrans2D1" presStyleIdx="3" presStyleCnt="7"/>
      <dgm:spPr/>
      <dgm:t>
        <a:bodyPr/>
        <a:lstStyle/>
        <a:p>
          <a:endParaRPr lang="en-US"/>
        </a:p>
      </dgm:t>
    </dgm:pt>
    <dgm:pt modelId="{8E4AC633-7CA2-406B-AD59-3EDB21398EC8}" type="pres">
      <dgm:prSet presAssocID="{968269BC-F7FA-405E-BEDE-AB45A1F56B5C}" presName="connectorText" presStyleLbl="sibTrans2D1" presStyleIdx="3" presStyleCnt="7"/>
      <dgm:spPr/>
      <dgm:t>
        <a:bodyPr/>
        <a:lstStyle/>
        <a:p>
          <a:endParaRPr lang="en-US"/>
        </a:p>
      </dgm:t>
    </dgm:pt>
    <dgm:pt modelId="{8B74F6EE-DC7A-43F5-A8DD-D663CF9A68E2}" type="pres">
      <dgm:prSet presAssocID="{EE604584-2811-41D7-863E-17C380FE1422}" presName="node" presStyleLbl="node1" presStyleIdx="4" presStyleCnt="8">
        <dgm:presLayoutVars>
          <dgm:bulletEnabled val="1"/>
        </dgm:presLayoutVars>
      </dgm:prSet>
      <dgm:spPr/>
      <dgm:t>
        <a:bodyPr/>
        <a:lstStyle/>
        <a:p>
          <a:endParaRPr lang="en-US"/>
        </a:p>
      </dgm:t>
    </dgm:pt>
    <dgm:pt modelId="{424DE88C-E63E-4261-A259-2D7E433E070B}" type="pres">
      <dgm:prSet presAssocID="{FFD8F688-CD3B-48A2-A4F5-09E944AD0243}" presName="sibTrans" presStyleLbl="sibTrans2D1" presStyleIdx="4" presStyleCnt="7"/>
      <dgm:spPr/>
      <dgm:t>
        <a:bodyPr/>
        <a:lstStyle/>
        <a:p>
          <a:endParaRPr lang="en-US"/>
        </a:p>
      </dgm:t>
    </dgm:pt>
    <dgm:pt modelId="{B8A02FE1-3C80-4019-B0D9-C61F00D6E159}" type="pres">
      <dgm:prSet presAssocID="{FFD8F688-CD3B-48A2-A4F5-09E944AD0243}" presName="connectorText" presStyleLbl="sibTrans2D1" presStyleIdx="4" presStyleCnt="7"/>
      <dgm:spPr/>
      <dgm:t>
        <a:bodyPr/>
        <a:lstStyle/>
        <a:p>
          <a:endParaRPr lang="en-US"/>
        </a:p>
      </dgm:t>
    </dgm:pt>
    <dgm:pt modelId="{96EBFD7B-B816-434D-A430-94C72FB2342D}" type="pres">
      <dgm:prSet presAssocID="{0C11C40B-F450-4A2B-B49D-30CDEF9694A9}" presName="node" presStyleLbl="node1" presStyleIdx="5" presStyleCnt="8">
        <dgm:presLayoutVars>
          <dgm:bulletEnabled val="1"/>
        </dgm:presLayoutVars>
      </dgm:prSet>
      <dgm:spPr/>
      <dgm:t>
        <a:bodyPr/>
        <a:lstStyle/>
        <a:p>
          <a:endParaRPr lang="en-US"/>
        </a:p>
      </dgm:t>
    </dgm:pt>
    <dgm:pt modelId="{AF9FFFB6-0C48-463A-937B-90B477FC925C}" type="pres">
      <dgm:prSet presAssocID="{FFEBA45C-0A22-4BD2-979E-F5BB8B1CD91B}" presName="sibTrans" presStyleLbl="sibTrans2D1" presStyleIdx="5" presStyleCnt="7"/>
      <dgm:spPr/>
      <dgm:t>
        <a:bodyPr/>
        <a:lstStyle/>
        <a:p>
          <a:endParaRPr lang="en-US"/>
        </a:p>
      </dgm:t>
    </dgm:pt>
    <dgm:pt modelId="{0C09A3A7-14E3-4254-BF35-2F492D65DC91}" type="pres">
      <dgm:prSet presAssocID="{FFEBA45C-0A22-4BD2-979E-F5BB8B1CD91B}" presName="connectorText" presStyleLbl="sibTrans2D1" presStyleIdx="5" presStyleCnt="7"/>
      <dgm:spPr/>
      <dgm:t>
        <a:bodyPr/>
        <a:lstStyle/>
        <a:p>
          <a:endParaRPr lang="en-US"/>
        </a:p>
      </dgm:t>
    </dgm:pt>
    <dgm:pt modelId="{F5B753EC-FFED-4DAB-93AF-7FD95C33D996}" type="pres">
      <dgm:prSet presAssocID="{40230E6D-8FBC-4DDA-8C02-B6179A3B45D9}" presName="node" presStyleLbl="node1" presStyleIdx="6" presStyleCnt="8">
        <dgm:presLayoutVars>
          <dgm:bulletEnabled val="1"/>
        </dgm:presLayoutVars>
      </dgm:prSet>
      <dgm:spPr/>
      <dgm:t>
        <a:bodyPr/>
        <a:lstStyle/>
        <a:p>
          <a:endParaRPr lang="en-US"/>
        </a:p>
      </dgm:t>
    </dgm:pt>
    <dgm:pt modelId="{B5792CFB-99DA-4CFF-9423-D8B0B3760182}" type="pres">
      <dgm:prSet presAssocID="{9587FF75-7302-40FF-9D6C-001081B5084F}" presName="sibTrans" presStyleLbl="sibTrans2D1" presStyleIdx="6" presStyleCnt="7"/>
      <dgm:spPr/>
      <dgm:t>
        <a:bodyPr/>
        <a:lstStyle/>
        <a:p>
          <a:endParaRPr lang="en-US"/>
        </a:p>
      </dgm:t>
    </dgm:pt>
    <dgm:pt modelId="{00B6CB2A-4C75-4377-943F-DD897536C41F}" type="pres">
      <dgm:prSet presAssocID="{9587FF75-7302-40FF-9D6C-001081B5084F}" presName="connectorText" presStyleLbl="sibTrans2D1" presStyleIdx="6" presStyleCnt="7"/>
      <dgm:spPr/>
      <dgm:t>
        <a:bodyPr/>
        <a:lstStyle/>
        <a:p>
          <a:endParaRPr lang="en-US"/>
        </a:p>
      </dgm:t>
    </dgm:pt>
    <dgm:pt modelId="{52D62E45-1C1C-4C9C-8421-DD1037E7719B}" type="pres">
      <dgm:prSet presAssocID="{C93DD556-0882-4B91-9944-842E5CDCBCD8}" presName="node" presStyleLbl="node1" presStyleIdx="7" presStyleCnt="8">
        <dgm:presLayoutVars>
          <dgm:bulletEnabled val="1"/>
        </dgm:presLayoutVars>
      </dgm:prSet>
      <dgm:spPr/>
      <dgm:t>
        <a:bodyPr/>
        <a:lstStyle/>
        <a:p>
          <a:endParaRPr lang="en-US"/>
        </a:p>
      </dgm:t>
    </dgm:pt>
  </dgm:ptLst>
  <dgm:cxnLst>
    <dgm:cxn modelId="{B8EBC25D-511F-4270-9D28-37DEDF5560DF}" srcId="{13D9F7B5-BD19-40D0-AD3B-DFB5F2C15845}" destId="{40230E6D-8FBC-4DDA-8C02-B6179A3B45D9}" srcOrd="6" destOrd="0" parTransId="{BB6D9494-7EA9-451D-941B-06EB5BA40643}" sibTransId="{9587FF75-7302-40FF-9D6C-001081B5084F}"/>
    <dgm:cxn modelId="{56BA9BDD-92E4-4BEC-9A57-F7D1FB4F4D15}" type="presOf" srcId="{13D9F7B5-BD19-40D0-AD3B-DFB5F2C15845}" destId="{5E2199A7-63FD-47EB-84D1-A425B4F63181}" srcOrd="0" destOrd="0" presId="urn:microsoft.com/office/officeart/2005/8/layout/process5"/>
    <dgm:cxn modelId="{469DA564-9197-414F-8922-41078A5064CA}" type="presOf" srcId="{AECD4D38-FD95-4A19-88CE-3C855B536352}" destId="{1CF183F8-7213-478B-9A54-B89BD51CB16D}" srcOrd="0" destOrd="0" presId="urn:microsoft.com/office/officeart/2005/8/layout/process5"/>
    <dgm:cxn modelId="{4328E810-502B-4436-9B88-6769D135C37D}" type="presOf" srcId="{C93DD556-0882-4B91-9944-842E5CDCBCD8}" destId="{52D62E45-1C1C-4C9C-8421-DD1037E7719B}" srcOrd="0" destOrd="0" presId="urn:microsoft.com/office/officeart/2005/8/layout/process5"/>
    <dgm:cxn modelId="{F4883A4A-B790-4500-9E70-46775722E818}" type="presOf" srcId="{0C11C40B-F450-4A2B-B49D-30CDEF9694A9}" destId="{96EBFD7B-B816-434D-A430-94C72FB2342D}" srcOrd="0" destOrd="0" presId="urn:microsoft.com/office/officeart/2005/8/layout/process5"/>
    <dgm:cxn modelId="{0ABCC800-EE48-40BF-98D4-3F8FDF136F7E}" type="presOf" srcId="{078DC4B6-8731-4743-8EE4-9E30B5511D3E}" destId="{A872EFD4-4529-4835-990D-6ADFC71EBE72}" srcOrd="0" destOrd="0" presId="urn:microsoft.com/office/officeart/2005/8/layout/process5"/>
    <dgm:cxn modelId="{510427EB-1A52-447A-970A-000AFC9336B2}" type="presOf" srcId="{40230E6D-8FBC-4DDA-8C02-B6179A3B45D9}" destId="{F5B753EC-FFED-4DAB-93AF-7FD95C33D996}" srcOrd="0" destOrd="0" presId="urn:microsoft.com/office/officeart/2005/8/layout/process5"/>
    <dgm:cxn modelId="{0174A1DA-5B16-472B-A035-2B918528154F}" type="presOf" srcId="{FFD8F688-CD3B-48A2-A4F5-09E944AD0243}" destId="{B8A02FE1-3C80-4019-B0D9-C61F00D6E159}" srcOrd="1" destOrd="0" presId="urn:microsoft.com/office/officeart/2005/8/layout/process5"/>
    <dgm:cxn modelId="{3F6B8699-8869-4D63-82B0-71892F0D4EEA}" type="presOf" srcId="{AECD4D38-FD95-4A19-88CE-3C855B536352}" destId="{7A0B0718-3603-4F55-BB8C-02A5A12D53CD}" srcOrd="1" destOrd="0" presId="urn:microsoft.com/office/officeart/2005/8/layout/process5"/>
    <dgm:cxn modelId="{B221B233-9264-4326-A512-34CFAF7D4722}" srcId="{13D9F7B5-BD19-40D0-AD3B-DFB5F2C15845}" destId="{0C11C40B-F450-4A2B-B49D-30CDEF9694A9}" srcOrd="5" destOrd="0" parTransId="{2A14FAA9-B7B7-43A7-865F-740F7900A69E}" sibTransId="{FFEBA45C-0A22-4BD2-979E-F5BB8B1CD91B}"/>
    <dgm:cxn modelId="{1083B598-A364-4D77-B00B-E6C0889FDDB1}" type="presOf" srcId="{6B9D705D-EF2A-42FA-ADB6-AE3C3EBAA168}" destId="{A84FBFBB-3205-42C0-B813-8302F67F80B4}" srcOrd="1" destOrd="0" presId="urn:microsoft.com/office/officeart/2005/8/layout/process5"/>
    <dgm:cxn modelId="{9B28B5AE-C57B-4066-A664-6DC1B5706276}" type="presOf" srcId="{941847D9-160A-458E-AFA9-8D7FF2416693}" destId="{6D1BB5B8-38D0-49CD-B1ED-F50CC5C74FE1}" srcOrd="0" destOrd="0" presId="urn:microsoft.com/office/officeart/2005/8/layout/process5"/>
    <dgm:cxn modelId="{88E11A03-A3FC-4F9C-BBB9-8CC0B5EDC59F}" type="presOf" srcId="{FFD8F688-CD3B-48A2-A4F5-09E944AD0243}" destId="{424DE88C-E63E-4261-A259-2D7E433E070B}" srcOrd="0" destOrd="0" presId="urn:microsoft.com/office/officeart/2005/8/layout/process5"/>
    <dgm:cxn modelId="{F3620B07-5581-4070-BE34-6715FFFFA184}" srcId="{13D9F7B5-BD19-40D0-AD3B-DFB5F2C15845}" destId="{941847D9-160A-458E-AFA9-8D7FF2416693}" srcOrd="1" destOrd="0" parTransId="{CC998C89-A2F1-48AF-A233-E79668CB21FA}" sibTransId="{6B9D705D-EF2A-42FA-ADB6-AE3C3EBAA168}"/>
    <dgm:cxn modelId="{3102BF2E-9CE0-4B7B-90B1-D9019A37BC99}" type="presOf" srcId="{EE604584-2811-41D7-863E-17C380FE1422}" destId="{8B74F6EE-DC7A-43F5-A8DD-D663CF9A68E2}" srcOrd="0" destOrd="0" presId="urn:microsoft.com/office/officeart/2005/8/layout/process5"/>
    <dgm:cxn modelId="{E1F1F050-3BF0-45CF-B6CC-C7B4C7D19765}" srcId="{13D9F7B5-BD19-40D0-AD3B-DFB5F2C15845}" destId="{0BC98CA5-1C2C-43DE-B05C-B7F80E560893}" srcOrd="2" destOrd="0" parTransId="{C08091C1-A482-4622-9418-A76F9D17A69F}" sibTransId="{DBE88D47-6225-4A90-9269-34352015A76C}"/>
    <dgm:cxn modelId="{0E56C789-35F0-412B-8559-58B85D1CC6E0}" type="presOf" srcId="{968269BC-F7FA-405E-BEDE-AB45A1F56B5C}" destId="{8E4AC633-7CA2-406B-AD59-3EDB21398EC8}" srcOrd="1" destOrd="0" presId="urn:microsoft.com/office/officeart/2005/8/layout/process5"/>
    <dgm:cxn modelId="{AD8237AE-F077-4268-A63F-48AE93DB5DB2}" srcId="{13D9F7B5-BD19-40D0-AD3B-DFB5F2C15845}" destId="{DDA028E2-9DA1-4F6B-BD2A-AC0446CECBCD}" srcOrd="3" destOrd="0" parTransId="{DE7F45F9-4912-4306-BCCF-AD10BE59E2E8}" sibTransId="{968269BC-F7FA-405E-BEDE-AB45A1F56B5C}"/>
    <dgm:cxn modelId="{BA01A2F8-DB14-44CE-A9C5-A0ACE9A7CA0A}" type="presOf" srcId="{968269BC-F7FA-405E-BEDE-AB45A1F56B5C}" destId="{482D42E2-AACC-4AD6-9EE4-BE3B0EB4743F}" srcOrd="0" destOrd="0" presId="urn:microsoft.com/office/officeart/2005/8/layout/process5"/>
    <dgm:cxn modelId="{4CF78688-024B-4B8C-9994-04484F7AB8DC}" type="presOf" srcId="{0BC98CA5-1C2C-43DE-B05C-B7F80E560893}" destId="{6151569D-7D38-4804-9C89-52D00B2E2E2C}" srcOrd="0" destOrd="0" presId="urn:microsoft.com/office/officeart/2005/8/layout/process5"/>
    <dgm:cxn modelId="{AD098827-CD8B-49D0-B691-228EF89C643A}" type="presOf" srcId="{6B9D705D-EF2A-42FA-ADB6-AE3C3EBAA168}" destId="{3A372CF2-958A-4A4E-AC9A-0E3F379BEA43}" srcOrd="0" destOrd="0" presId="urn:microsoft.com/office/officeart/2005/8/layout/process5"/>
    <dgm:cxn modelId="{E81A4250-5362-4468-8464-F071357CE067}" type="presOf" srcId="{DDA028E2-9DA1-4F6B-BD2A-AC0446CECBCD}" destId="{68E907AB-04A6-46DB-B48E-35593243B151}" srcOrd="0" destOrd="0" presId="urn:microsoft.com/office/officeart/2005/8/layout/process5"/>
    <dgm:cxn modelId="{98A3CC52-6B89-4B25-81D7-C3EE52DF2E07}" type="presOf" srcId="{DBE88D47-6225-4A90-9269-34352015A76C}" destId="{C97B054A-0472-4230-8A14-3C4C95E36888}" srcOrd="1" destOrd="0" presId="urn:microsoft.com/office/officeart/2005/8/layout/process5"/>
    <dgm:cxn modelId="{C6F0C7F1-7B98-4731-86D4-D99D04D3921A}" type="presOf" srcId="{9587FF75-7302-40FF-9D6C-001081B5084F}" destId="{00B6CB2A-4C75-4377-943F-DD897536C41F}" srcOrd="1" destOrd="0" presId="urn:microsoft.com/office/officeart/2005/8/layout/process5"/>
    <dgm:cxn modelId="{1B8DDA7E-6769-4CFC-809D-204D233F4D46}" srcId="{13D9F7B5-BD19-40D0-AD3B-DFB5F2C15845}" destId="{EE604584-2811-41D7-863E-17C380FE1422}" srcOrd="4" destOrd="0" parTransId="{321E0ECB-4D21-4D31-B3DB-BCA8644CBE5B}" sibTransId="{FFD8F688-CD3B-48A2-A4F5-09E944AD0243}"/>
    <dgm:cxn modelId="{DE20EAAB-ECB6-4E5F-AF95-F2A83BC060C3}" type="presOf" srcId="{DBE88D47-6225-4A90-9269-34352015A76C}" destId="{F9D2B281-A635-47B1-A5EA-004621DBE7D0}" srcOrd="0" destOrd="0" presId="urn:microsoft.com/office/officeart/2005/8/layout/process5"/>
    <dgm:cxn modelId="{1C8EB373-63D6-4EB8-A077-44CF60EBF242}" type="presOf" srcId="{FFEBA45C-0A22-4BD2-979E-F5BB8B1CD91B}" destId="{AF9FFFB6-0C48-463A-937B-90B477FC925C}" srcOrd="0" destOrd="0" presId="urn:microsoft.com/office/officeart/2005/8/layout/process5"/>
    <dgm:cxn modelId="{F35621C5-95EB-41DE-B277-A063FF42A4FD}" srcId="{13D9F7B5-BD19-40D0-AD3B-DFB5F2C15845}" destId="{078DC4B6-8731-4743-8EE4-9E30B5511D3E}" srcOrd="0" destOrd="0" parTransId="{6BCCC741-7054-4356-AE2D-C2C9F60E8BF9}" sibTransId="{AECD4D38-FD95-4A19-88CE-3C855B536352}"/>
    <dgm:cxn modelId="{6ABDDC07-5DE5-41A5-9E9A-4C44285780F6}" type="presOf" srcId="{FFEBA45C-0A22-4BD2-979E-F5BB8B1CD91B}" destId="{0C09A3A7-14E3-4254-BF35-2F492D65DC91}" srcOrd="1" destOrd="0" presId="urn:microsoft.com/office/officeart/2005/8/layout/process5"/>
    <dgm:cxn modelId="{45700113-FDEF-4793-9E6F-922B708ACEA1}" type="presOf" srcId="{9587FF75-7302-40FF-9D6C-001081B5084F}" destId="{B5792CFB-99DA-4CFF-9423-D8B0B3760182}" srcOrd="0" destOrd="0" presId="urn:microsoft.com/office/officeart/2005/8/layout/process5"/>
    <dgm:cxn modelId="{844261BA-F77E-491E-9FDB-AA60656EBFA3}" srcId="{13D9F7B5-BD19-40D0-AD3B-DFB5F2C15845}" destId="{C93DD556-0882-4B91-9944-842E5CDCBCD8}" srcOrd="7" destOrd="0" parTransId="{A866A2F3-F96A-4D9E-856B-5072B10DE11F}" sibTransId="{A62AA18D-38A7-4B2C-9084-7DFC2962F5A6}"/>
    <dgm:cxn modelId="{F81393AA-2474-4496-A8DA-9534FAE40F34}" type="presParOf" srcId="{5E2199A7-63FD-47EB-84D1-A425B4F63181}" destId="{A872EFD4-4529-4835-990D-6ADFC71EBE72}" srcOrd="0" destOrd="0" presId="urn:microsoft.com/office/officeart/2005/8/layout/process5"/>
    <dgm:cxn modelId="{8EBDC52D-AC1A-4337-880A-1F11DACFC40B}" type="presParOf" srcId="{5E2199A7-63FD-47EB-84D1-A425B4F63181}" destId="{1CF183F8-7213-478B-9A54-B89BD51CB16D}" srcOrd="1" destOrd="0" presId="urn:microsoft.com/office/officeart/2005/8/layout/process5"/>
    <dgm:cxn modelId="{49D50FCA-B4AA-43DE-8F07-6C3EA361117B}" type="presParOf" srcId="{1CF183F8-7213-478B-9A54-B89BD51CB16D}" destId="{7A0B0718-3603-4F55-BB8C-02A5A12D53CD}" srcOrd="0" destOrd="0" presId="urn:microsoft.com/office/officeart/2005/8/layout/process5"/>
    <dgm:cxn modelId="{71FBBF4C-2EFF-4D6D-B273-4442A83DF19B}" type="presParOf" srcId="{5E2199A7-63FD-47EB-84D1-A425B4F63181}" destId="{6D1BB5B8-38D0-49CD-B1ED-F50CC5C74FE1}" srcOrd="2" destOrd="0" presId="urn:microsoft.com/office/officeart/2005/8/layout/process5"/>
    <dgm:cxn modelId="{85F8F860-8627-41D6-909F-6E8C750BD588}" type="presParOf" srcId="{5E2199A7-63FD-47EB-84D1-A425B4F63181}" destId="{3A372CF2-958A-4A4E-AC9A-0E3F379BEA43}" srcOrd="3" destOrd="0" presId="urn:microsoft.com/office/officeart/2005/8/layout/process5"/>
    <dgm:cxn modelId="{0AAD0148-8DBD-4FEB-BA44-E296E397F6A3}" type="presParOf" srcId="{3A372CF2-958A-4A4E-AC9A-0E3F379BEA43}" destId="{A84FBFBB-3205-42C0-B813-8302F67F80B4}" srcOrd="0" destOrd="0" presId="urn:microsoft.com/office/officeart/2005/8/layout/process5"/>
    <dgm:cxn modelId="{A559D00E-C01D-4C78-866E-CD2D2F7F453E}" type="presParOf" srcId="{5E2199A7-63FD-47EB-84D1-A425B4F63181}" destId="{6151569D-7D38-4804-9C89-52D00B2E2E2C}" srcOrd="4" destOrd="0" presId="urn:microsoft.com/office/officeart/2005/8/layout/process5"/>
    <dgm:cxn modelId="{9DA50DBF-FA2C-4615-BBB9-6E674E47C99B}" type="presParOf" srcId="{5E2199A7-63FD-47EB-84D1-A425B4F63181}" destId="{F9D2B281-A635-47B1-A5EA-004621DBE7D0}" srcOrd="5" destOrd="0" presId="urn:microsoft.com/office/officeart/2005/8/layout/process5"/>
    <dgm:cxn modelId="{71EF6449-4A95-498C-B1EE-F2E62213BCCD}" type="presParOf" srcId="{F9D2B281-A635-47B1-A5EA-004621DBE7D0}" destId="{C97B054A-0472-4230-8A14-3C4C95E36888}" srcOrd="0" destOrd="0" presId="urn:microsoft.com/office/officeart/2005/8/layout/process5"/>
    <dgm:cxn modelId="{B2A103F9-DAC6-41CE-B70F-3BE161E939A8}" type="presParOf" srcId="{5E2199A7-63FD-47EB-84D1-A425B4F63181}" destId="{68E907AB-04A6-46DB-B48E-35593243B151}" srcOrd="6" destOrd="0" presId="urn:microsoft.com/office/officeart/2005/8/layout/process5"/>
    <dgm:cxn modelId="{85055750-D0DC-4604-9EE3-C588FFFBA2C2}" type="presParOf" srcId="{5E2199A7-63FD-47EB-84D1-A425B4F63181}" destId="{482D42E2-AACC-4AD6-9EE4-BE3B0EB4743F}" srcOrd="7" destOrd="0" presId="urn:microsoft.com/office/officeart/2005/8/layout/process5"/>
    <dgm:cxn modelId="{CD4B3BC1-147C-4100-9D7A-415D9596386B}" type="presParOf" srcId="{482D42E2-AACC-4AD6-9EE4-BE3B0EB4743F}" destId="{8E4AC633-7CA2-406B-AD59-3EDB21398EC8}" srcOrd="0" destOrd="0" presId="urn:microsoft.com/office/officeart/2005/8/layout/process5"/>
    <dgm:cxn modelId="{7FEB07AE-D80C-4902-BC60-80911F17DAED}" type="presParOf" srcId="{5E2199A7-63FD-47EB-84D1-A425B4F63181}" destId="{8B74F6EE-DC7A-43F5-A8DD-D663CF9A68E2}" srcOrd="8" destOrd="0" presId="urn:microsoft.com/office/officeart/2005/8/layout/process5"/>
    <dgm:cxn modelId="{B90A0EA6-BFF3-4E01-AF39-8A708D3E07A2}" type="presParOf" srcId="{5E2199A7-63FD-47EB-84D1-A425B4F63181}" destId="{424DE88C-E63E-4261-A259-2D7E433E070B}" srcOrd="9" destOrd="0" presId="urn:microsoft.com/office/officeart/2005/8/layout/process5"/>
    <dgm:cxn modelId="{1B963475-23BC-491E-AFB8-39F0B90BEEB2}" type="presParOf" srcId="{424DE88C-E63E-4261-A259-2D7E433E070B}" destId="{B8A02FE1-3C80-4019-B0D9-C61F00D6E159}" srcOrd="0" destOrd="0" presId="urn:microsoft.com/office/officeart/2005/8/layout/process5"/>
    <dgm:cxn modelId="{67C805BE-A4F1-403C-8CCA-950ED53060D1}" type="presParOf" srcId="{5E2199A7-63FD-47EB-84D1-A425B4F63181}" destId="{96EBFD7B-B816-434D-A430-94C72FB2342D}" srcOrd="10" destOrd="0" presId="urn:microsoft.com/office/officeart/2005/8/layout/process5"/>
    <dgm:cxn modelId="{518E4CBD-AD7F-4C8E-89C6-A7613E5086A2}" type="presParOf" srcId="{5E2199A7-63FD-47EB-84D1-A425B4F63181}" destId="{AF9FFFB6-0C48-463A-937B-90B477FC925C}" srcOrd="11" destOrd="0" presId="urn:microsoft.com/office/officeart/2005/8/layout/process5"/>
    <dgm:cxn modelId="{9DC1F489-B450-4595-B0AE-C572429E2CFD}" type="presParOf" srcId="{AF9FFFB6-0C48-463A-937B-90B477FC925C}" destId="{0C09A3A7-14E3-4254-BF35-2F492D65DC91}" srcOrd="0" destOrd="0" presId="urn:microsoft.com/office/officeart/2005/8/layout/process5"/>
    <dgm:cxn modelId="{758B076C-06D7-4A92-BDC6-970D81FC1243}" type="presParOf" srcId="{5E2199A7-63FD-47EB-84D1-A425B4F63181}" destId="{F5B753EC-FFED-4DAB-93AF-7FD95C33D996}" srcOrd="12" destOrd="0" presId="urn:microsoft.com/office/officeart/2005/8/layout/process5"/>
    <dgm:cxn modelId="{550866E6-9B83-46D5-A82A-F41192B5870D}" type="presParOf" srcId="{5E2199A7-63FD-47EB-84D1-A425B4F63181}" destId="{B5792CFB-99DA-4CFF-9423-D8B0B3760182}" srcOrd="13" destOrd="0" presId="urn:microsoft.com/office/officeart/2005/8/layout/process5"/>
    <dgm:cxn modelId="{E4B04849-ABED-4D11-AA01-50E7C50942A8}" type="presParOf" srcId="{B5792CFB-99DA-4CFF-9423-D8B0B3760182}" destId="{00B6CB2A-4C75-4377-943F-DD897536C41F}" srcOrd="0" destOrd="0" presId="urn:microsoft.com/office/officeart/2005/8/layout/process5"/>
    <dgm:cxn modelId="{F7B90E24-4BBB-4E65-AD17-0CC6CF1CFD87}" type="presParOf" srcId="{5E2199A7-63FD-47EB-84D1-A425B4F63181}" destId="{52D62E45-1C1C-4C9C-8421-DD1037E7719B}" srcOrd="14" destOrd="0" presId="urn:microsoft.com/office/officeart/2005/8/layout/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2EFD4-4529-4835-990D-6ADFC71EBE72}">
      <dsp:nvSpPr>
        <dsp:cNvPr id="0" name=""/>
        <dsp:cNvSpPr/>
      </dsp:nvSpPr>
      <dsp:spPr>
        <a:xfrm>
          <a:off x="826234" y="418"/>
          <a:ext cx="1875370" cy="11252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Trigger Event Occurs</a:t>
          </a:r>
          <a:endParaRPr lang="en-US" sz="1600" kern="1200" dirty="0"/>
        </a:p>
      </dsp:txBody>
      <dsp:txXfrm>
        <a:off x="859191" y="33375"/>
        <a:ext cx="1809456" cy="1059308"/>
      </dsp:txXfrm>
    </dsp:sp>
    <dsp:sp modelId="{1CF183F8-7213-478B-9A54-B89BD51CB16D}">
      <dsp:nvSpPr>
        <dsp:cNvPr id="0" name=""/>
        <dsp:cNvSpPr/>
      </dsp:nvSpPr>
      <dsp:spPr>
        <a:xfrm>
          <a:off x="2866637" y="330484"/>
          <a:ext cx="397578" cy="4650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2866637" y="423502"/>
        <a:ext cx="278305" cy="279055"/>
      </dsp:txXfrm>
    </dsp:sp>
    <dsp:sp modelId="{6D1BB5B8-38D0-49CD-B1ED-F50CC5C74FE1}">
      <dsp:nvSpPr>
        <dsp:cNvPr id="0" name=""/>
        <dsp:cNvSpPr/>
      </dsp:nvSpPr>
      <dsp:spPr>
        <a:xfrm>
          <a:off x="3451752" y="418"/>
          <a:ext cx="1875370" cy="11252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Supervisor or Employee Notifies FML Liaison</a:t>
          </a:r>
          <a:endParaRPr lang="en-US" sz="1600" kern="1200" dirty="0"/>
        </a:p>
      </dsp:txBody>
      <dsp:txXfrm>
        <a:off x="3484709" y="33375"/>
        <a:ext cx="1809456" cy="1059308"/>
      </dsp:txXfrm>
    </dsp:sp>
    <dsp:sp modelId="{3A372CF2-958A-4A4E-AC9A-0E3F379BEA43}">
      <dsp:nvSpPr>
        <dsp:cNvPr id="0" name=""/>
        <dsp:cNvSpPr/>
      </dsp:nvSpPr>
      <dsp:spPr>
        <a:xfrm>
          <a:off x="5492155" y="330484"/>
          <a:ext cx="397578" cy="4650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5492155" y="423502"/>
        <a:ext cx="278305" cy="279055"/>
      </dsp:txXfrm>
    </dsp:sp>
    <dsp:sp modelId="{6151569D-7D38-4804-9C89-52D00B2E2E2C}">
      <dsp:nvSpPr>
        <dsp:cNvPr id="0" name=""/>
        <dsp:cNvSpPr/>
      </dsp:nvSpPr>
      <dsp:spPr>
        <a:xfrm>
          <a:off x="6077270" y="418"/>
          <a:ext cx="1875370" cy="11252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FML Forms Sent to Employee by FML Liaison</a:t>
          </a:r>
          <a:endParaRPr lang="en-US" sz="1600" kern="1200" dirty="0"/>
        </a:p>
      </dsp:txBody>
      <dsp:txXfrm>
        <a:off x="6110227" y="33375"/>
        <a:ext cx="1809456" cy="1059308"/>
      </dsp:txXfrm>
    </dsp:sp>
    <dsp:sp modelId="{F9D2B281-A635-47B1-A5EA-004621DBE7D0}">
      <dsp:nvSpPr>
        <dsp:cNvPr id="0" name=""/>
        <dsp:cNvSpPr/>
      </dsp:nvSpPr>
      <dsp:spPr>
        <a:xfrm rot="5400000">
          <a:off x="6816166" y="1256916"/>
          <a:ext cx="397578" cy="4650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rot="-5400000">
        <a:off x="6875428" y="1290673"/>
        <a:ext cx="279055" cy="278305"/>
      </dsp:txXfrm>
    </dsp:sp>
    <dsp:sp modelId="{68E907AB-04A6-46DB-B48E-35593243B151}">
      <dsp:nvSpPr>
        <dsp:cNvPr id="0" name=""/>
        <dsp:cNvSpPr/>
      </dsp:nvSpPr>
      <dsp:spPr>
        <a:xfrm>
          <a:off x="6077270" y="1875788"/>
          <a:ext cx="1875370" cy="11252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Employee Sends Forms Back within 15 Days</a:t>
          </a:r>
          <a:endParaRPr lang="en-US" sz="1600" kern="1200" dirty="0"/>
        </a:p>
      </dsp:txBody>
      <dsp:txXfrm>
        <a:off x="6110227" y="1908745"/>
        <a:ext cx="1809456" cy="1059308"/>
      </dsp:txXfrm>
    </dsp:sp>
    <dsp:sp modelId="{482D42E2-AACC-4AD6-9EE4-BE3B0EB4743F}">
      <dsp:nvSpPr>
        <dsp:cNvPr id="0" name=""/>
        <dsp:cNvSpPr/>
      </dsp:nvSpPr>
      <dsp:spPr>
        <a:xfrm rot="10800000">
          <a:off x="5514659" y="2205854"/>
          <a:ext cx="397578" cy="4650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rot="10800000">
        <a:off x="5633932" y="2298872"/>
        <a:ext cx="278305" cy="279055"/>
      </dsp:txXfrm>
    </dsp:sp>
    <dsp:sp modelId="{8B74F6EE-DC7A-43F5-A8DD-D663CF9A68E2}">
      <dsp:nvSpPr>
        <dsp:cNvPr id="0" name=""/>
        <dsp:cNvSpPr/>
      </dsp:nvSpPr>
      <dsp:spPr>
        <a:xfrm>
          <a:off x="3451752" y="1875788"/>
          <a:ext cx="1875370" cy="11252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FML Coverage is Approved or Rejected</a:t>
          </a:r>
          <a:endParaRPr lang="en-US" sz="1600" kern="1200" dirty="0"/>
        </a:p>
      </dsp:txBody>
      <dsp:txXfrm>
        <a:off x="3484709" y="1908745"/>
        <a:ext cx="1809456" cy="1059308"/>
      </dsp:txXfrm>
    </dsp:sp>
    <dsp:sp modelId="{424DE88C-E63E-4261-A259-2D7E433E070B}">
      <dsp:nvSpPr>
        <dsp:cNvPr id="0" name=""/>
        <dsp:cNvSpPr/>
      </dsp:nvSpPr>
      <dsp:spPr>
        <a:xfrm rot="10800000">
          <a:off x="2889141" y="2205854"/>
          <a:ext cx="397578" cy="4650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rot="10800000">
        <a:off x="3008414" y="2298872"/>
        <a:ext cx="278305" cy="279055"/>
      </dsp:txXfrm>
    </dsp:sp>
    <dsp:sp modelId="{96EBFD7B-B816-434D-A430-94C72FB2342D}">
      <dsp:nvSpPr>
        <dsp:cNvPr id="0" name=""/>
        <dsp:cNvSpPr/>
      </dsp:nvSpPr>
      <dsp:spPr>
        <a:xfrm>
          <a:off x="826234" y="1875788"/>
          <a:ext cx="1875370" cy="11252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FML Liaison Sends Designation Notice and Letter </a:t>
          </a:r>
          <a:endParaRPr lang="en-US" sz="1600" kern="1200" dirty="0"/>
        </a:p>
      </dsp:txBody>
      <dsp:txXfrm>
        <a:off x="859191" y="1908745"/>
        <a:ext cx="1809456" cy="1059308"/>
      </dsp:txXfrm>
    </dsp:sp>
    <dsp:sp modelId="{AF9FFFB6-0C48-463A-937B-90B477FC925C}">
      <dsp:nvSpPr>
        <dsp:cNvPr id="0" name=""/>
        <dsp:cNvSpPr/>
      </dsp:nvSpPr>
      <dsp:spPr>
        <a:xfrm rot="5400000">
          <a:off x="1565130" y="3132286"/>
          <a:ext cx="397578" cy="4650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5400000">
        <a:off x="1624392" y="3166043"/>
        <a:ext cx="279055" cy="278305"/>
      </dsp:txXfrm>
    </dsp:sp>
    <dsp:sp modelId="{F5B753EC-FFED-4DAB-93AF-7FD95C33D996}">
      <dsp:nvSpPr>
        <dsp:cNvPr id="0" name=""/>
        <dsp:cNvSpPr/>
      </dsp:nvSpPr>
      <dsp:spPr>
        <a:xfrm>
          <a:off x="826234" y="3751159"/>
          <a:ext cx="1875370" cy="11252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If Approved, FML can be Applied to Leave and Approved By Supervisor</a:t>
          </a:r>
          <a:endParaRPr lang="en-US" sz="1600" kern="1200" dirty="0"/>
        </a:p>
      </dsp:txBody>
      <dsp:txXfrm>
        <a:off x="859191" y="3784116"/>
        <a:ext cx="1809456" cy="1059308"/>
      </dsp:txXfrm>
    </dsp:sp>
    <dsp:sp modelId="{B5792CFB-99DA-4CFF-9423-D8B0B3760182}">
      <dsp:nvSpPr>
        <dsp:cNvPr id="0" name=""/>
        <dsp:cNvSpPr/>
      </dsp:nvSpPr>
      <dsp:spPr>
        <a:xfrm>
          <a:off x="2866637" y="4081224"/>
          <a:ext cx="397578" cy="4650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a:off x="2866637" y="4174242"/>
        <a:ext cx="278305" cy="279055"/>
      </dsp:txXfrm>
    </dsp:sp>
    <dsp:sp modelId="{52D62E45-1C1C-4C9C-8421-DD1037E7719B}">
      <dsp:nvSpPr>
        <dsp:cNvPr id="0" name=""/>
        <dsp:cNvSpPr/>
      </dsp:nvSpPr>
      <dsp:spPr>
        <a:xfrm>
          <a:off x="3451752" y="3751159"/>
          <a:ext cx="1875370" cy="11252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Renewal at the End of One Year if Applicable</a:t>
          </a:r>
          <a:endParaRPr lang="en-US" sz="1600" kern="1200" dirty="0"/>
        </a:p>
      </dsp:txBody>
      <dsp:txXfrm>
        <a:off x="3484709" y="3784116"/>
        <a:ext cx="1809456" cy="1059308"/>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r>
              <a:rPr lang="en-US" dirty="0" smtClean="0"/>
              <a:t>Colorado Department of Transportation</a:t>
            </a:r>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F6CF5512-8E4D-46C9-9203-ADACEC31A94F}" type="datetimeFigureOut">
              <a:rPr lang="en-US" smtClean="0"/>
              <a:t>6/5/2017</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78B4F231-B363-4634-BEB8-2BAF8F4992E2}" type="slidenum">
              <a:rPr lang="en-US" smtClean="0"/>
              <a:t>‹#›</a:t>
            </a:fld>
            <a:endParaRPr lang="en-US" dirty="0"/>
          </a:p>
        </p:txBody>
      </p:sp>
    </p:spTree>
    <p:extLst>
      <p:ext uri="{BB962C8B-B14F-4D97-AF65-F5344CB8AC3E}">
        <p14:creationId xmlns:p14="http://schemas.microsoft.com/office/powerpoint/2010/main" val="3423607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335738"/>
          </a:xfrm>
          <a:prstGeom prst="rect">
            <a:avLst/>
          </a:prstGeom>
        </p:spPr>
        <p:txBody>
          <a:bodyPr vert="horz" lIns="93317" tIns="46659" rIns="93317" bIns="46659" rtlCol="0"/>
          <a:lstStyle>
            <a:lvl1pPr algn="l">
              <a:defRPr sz="1200"/>
            </a:lvl1pPr>
          </a:lstStyle>
          <a:p>
            <a:r>
              <a:rPr lang="en-US" dirty="0" smtClean="0"/>
              <a:t> Colorado Department of Transportation</a:t>
            </a:r>
            <a:endParaRPr lang="en-US" dirty="0"/>
          </a:p>
        </p:txBody>
      </p:sp>
      <p:sp>
        <p:nvSpPr>
          <p:cNvPr id="3" name="Date Placeholder 2"/>
          <p:cNvSpPr>
            <a:spLocks noGrp="1"/>
          </p:cNvSpPr>
          <p:nvPr>
            <p:ph type="dt" idx="1"/>
          </p:nvPr>
        </p:nvSpPr>
        <p:spPr>
          <a:xfrm>
            <a:off x="3825456" y="0"/>
            <a:ext cx="3043343" cy="335738"/>
          </a:xfrm>
          <a:prstGeom prst="rect">
            <a:avLst/>
          </a:prstGeom>
        </p:spPr>
        <p:txBody>
          <a:bodyPr vert="horz" lIns="93317" tIns="46659" rIns="93317" bIns="46659" rtlCol="0"/>
          <a:lstStyle>
            <a:lvl1pPr algn="r">
              <a:defRPr sz="1200"/>
            </a:lvl1pPr>
          </a:lstStyle>
          <a:p>
            <a:fld id="{7A0C4957-A8F1-4602-BE95-B4787793BB94}" type="datetimeFigureOut">
              <a:rPr lang="en-US" smtClean="0"/>
              <a:t>6/5/2017</a:t>
            </a:fld>
            <a:r>
              <a:rPr lang="en-US" dirty="0" smtClean="0"/>
              <a:t> </a:t>
            </a:r>
            <a:endParaRPr lang="en-US" dirty="0"/>
          </a:p>
        </p:txBody>
      </p:sp>
      <p:sp>
        <p:nvSpPr>
          <p:cNvPr id="4" name="Slide Image Placeholder 3"/>
          <p:cNvSpPr>
            <a:spLocks noGrp="1" noRot="1" noChangeAspect="1"/>
          </p:cNvSpPr>
          <p:nvPr>
            <p:ph type="sldImg" idx="2"/>
          </p:nvPr>
        </p:nvSpPr>
        <p:spPr>
          <a:xfrm>
            <a:off x="146050" y="433388"/>
            <a:ext cx="4654550" cy="3490912"/>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142498" y="4039030"/>
            <a:ext cx="4661710" cy="4924158"/>
          </a:xfrm>
          <a:prstGeom prst="rect">
            <a:avLst/>
          </a:prstGeom>
          <a:ln w="12700" cmpd="sng"/>
        </p:spPr>
        <p:style>
          <a:lnRef idx="2">
            <a:schemeClr val="dk1"/>
          </a:lnRef>
          <a:fillRef idx="1">
            <a:schemeClr val="lt1"/>
          </a:fillRef>
          <a:effectRef idx="0">
            <a:schemeClr val="dk1"/>
          </a:effectRef>
          <a:fontRef idx="none"/>
        </p:style>
        <p:txBody>
          <a:bodyPr vert="horz" lIns="93317" tIns="46659" rIns="93317" bIns="46659" rtlCol="0"/>
          <a:lstStyle/>
          <a:p>
            <a:pPr lvl="0"/>
            <a:r>
              <a:rPr lang="en-US" dirty="0" smtClean="0"/>
              <a:t>Notes:</a:t>
            </a:r>
          </a:p>
          <a:p>
            <a:pPr lvl="0"/>
            <a:endParaRPr lang="en-US" dirty="0" smtClean="0"/>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sp>
        <p:nvSpPr>
          <p:cNvPr id="7" name="Slide Number Placeholder 6"/>
          <p:cNvSpPr>
            <a:spLocks noGrp="1"/>
          </p:cNvSpPr>
          <p:nvPr>
            <p:ph type="sldNum" sz="quarter" idx="5"/>
          </p:nvPr>
        </p:nvSpPr>
        <p:spPr>
          <a:xfrm>
            <a:off x="5068846" y="9075101"/>
            <a:ext cx="1952629" cy="232383"/>
          </a:xfrm>
          <a:prstGeom prst="rect">
            <a:avLst/>
          </a:prstGeom>
        </p:spPr>
        <p:txBody>
          <a:bodyPr vert="horz" lIns="93317" tIns="46659" rIns="93317" bIns="46659" rtlCol="0" anchor="b"/>
          <a:lstStyle>
            <a:lvl1pPr algn="r">
              <a:defRPr sz="1000"/>
            </a:lvl1pPr>
          </a:lstStyle>
          <a:p>
            <a:fld id="{CA846680-62A7-41C5-A79F-706D29C4710E}" type="slidenum">
              <a:rPr lang="en-US" smtClean="0"/>
              <a:pPr/>
              <a:t>‹#›</a:t>
            </a:fld>
            <a:endParaRPr lang="en-US" dirty="0"/>
          </a:p>
        </p:txBody>
      </p:sp>
      <p:sp>
        <p:nvSpPr>
          <p:cNvPr id="8" name="Notes Placeholder 4"/>
          <p:cNvSpPr txBox="1">
            <a:spLocks/>
          </p:cNvSpPr>
          <p:nvPr/>
        </p:nvSpPr>
        <p:spPr>
          <a:xfrm>
            <a:off x="4926348" y="443835"/>
            <a:ext cx="1944076" cy="8519353"/>
          </a:xfrm>
          <a:prstGeom prst="rect">
            <a:avLst/>
          </a:prstGeom>
          <a:ln w="12700">
            <a:solidFill>
              <a:schemeClr val="tx1"/>
            </a:solidFill>
          </a:ln>
        </p:spPr>
        <p:txBody>
          <a:bodyPr vert="horz" lIns="93317" tIns="46659" rIns="93317" bIns="46659" rtlCol="0"/>
          <a:lstStyle>
            <a:lvl1pPr marL="0" algn="l" defTabSz="914400" rtl="0" eaLnBrk="1" latinLnBrk="0" hangingPunct="1">
              <a:defRPr sz="1200" b="1" kern="1200">
                <a:solidFill>
                  <a:schemeClr val="tx1"/>
                </a:solidFill>
                <a:latin typeface="+mn-lt"/>
                <a:ea typeface="+mn-ea"/>
                <a:cs typeface="+mn-cs"/>
              </a:defRPr>
            </a:lvl1pPr>
            <a:lvl2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6842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u="sng" dirty="0" smtClean="0"/>
              <a:t>Training</a:t>
            </a:r>
            <a:r>
              <a:rPr lang="en-US" u="sng" baseline="0" dirty="0" smtClean="0"/>
              <a:t> </a:t>
            </a:r>
            <a:r>
              <a:rPr lang="en-US" u="sng" dirty="0" smtClean="0"/>
              <a:t>Notes:</a:t>
            </a:r>
          </a:p>
          <a:p>
            <a:endParaRPr lang="en-US" dirty="0" smtClean="0"/>
          </a:p>
        </p:txBody>
      </p:sp>
    </p:spTree>
    <p:extLst>
      <p:ext uri="{BB962C8B-B14F-4D97-AF65-F5344CB8AC3E}">
        <p14:creationId xmlns:p14="http://schemas.microsoft.com/office/powerpoint/2010/main" val="23216585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 y="433388"/>
            <a:ext cx="4662488" cy="3495675"/>
          </a:xfrm>
        </p:spPr>
      </p:sp>
      <p:sp>
        <p:nvSpPr>
          <p:cNvPr id="3" name="Notes Placeholder 2"/>
          <p:cNvSpPr>
            <a:spLocks noGrp="1"/>
          </p:cNvSpPr>
          <p:nvPr>
            <p:ph type="body" idx="1"/>
            <p:custDataLst>
              <p:tags r:id="rId1"/>
            </p:custDataLst>
          </p:nvPr>
        </p:nvSpPr>
        <p:spPr/>
        <p:txBody>
          <a:bodyPr/>
          <a:lstStyle/>
          <a:p>
            <a:r>
              <a:rPr lang="en-US" b="0" dirty="0" smtClean="0"/>
              <a:t>Welcome</a:t>
            </a:r>
            <a:r>
              <a:rPr lang="en-US" b="0" baseline="0" dirty="0" smtClean="0"/>
              <a:t> to the Introduction to Family Medical Leave course!  This course is designed to help CDOT managers and supervisors </a:t>
            </a:r>
            <a:r>
              <a:rPr lang="en-US" dirty="0" smtClean="0"/>
              <a:t>understand </a:t>
            </a:r>
            <a:r>
              <a:rPr lang="en-US" baseline="0" dirty="0" smtClean="0"/>
              <a:t>Family Medical Leave and the protections it affords employees.   It also covers the actions that trigger FML and the process used to determine if an employee qualifies. </a:t>
            </a:r>
            <a:endParaRPr lang="en-US" b="0" dirty="0" smtClean="0"/>
          </a:p>
        </p:txBody>
      </p:sp>
      <p:sp>
        <p:nvSpPr>
          <p:cNvPr id="4" name="Slide Number Placeholder 3"/>
          <p:cNvSpPr>
            <a:spLocks noGrp="1"/>
          </p:cNvSpPr>
          <p:nvPr>
            <p:ph type="sldNum" sz="quarter" idx="10"/>
          </p:nvPr>
        </p:nvSpPr>
        <p:spPr/>
        <p:txBody>
          <a:bodyPr/>
          <a:lstStyle/>
          <a:p>
            <a:fld id="{6D28C5E9-D05C-1D4D-99E2-87483ED3AF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606528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10</a:t>
            </a:fld>
            <a:endParaRPr lang="en-US" dirty="0"/>
          </a:p>
        </p:txBody>
      </p:sp>
    </p:spTree>
    <p:extLst>
      <p:ext uri="{BB962C8B-B14F-4D97-AF65-F5344CB8AC3E}">
        <p14:creationId xmlns:p14="http://schemas.microsoft.com/office/powerpoint/2010/main" val="2030664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The</a:t>
            </a:r>
            <a:r>
              <a:rPr lang="en-US" baseline="0" dirty="0" smtClean="0"/>
              <a:t> following is a high level overview of how FML works.  This is not the entire process, only the events that are important to the supervisor.  When you are done reviewing the process, click next to learn about what you should not ask an employee about FML.</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11</a:t>
            </a:fld>
            <a:endParaRPr lang="en-US" dirty="0"/>
          </a:p>
        </p:txBody>
      </p:sp>
    </p:spTree>
    <p:extLst>
      <p:ext uri="{BB962C8B-B14F-4D97-AF65-F5344CB8AC3E}">
        <p14:creationId xmlns:p14="http://schemas.microsoft.com/office/powerpoint/2010/main" val="2024742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During the FML process you may</a:t>
            </a:r>
            <a:r>
              <a:rPr lang="en-US" baseline="0" dirty="0" smtClean="0"/>
              <a:t> be tempted to find out more about what is happening to the employee.  While this is perfectly natural, because we care about our employees, there are some questions that must be avoided.  If you are uncertain about what you are able to ask reach out to the FML liaison.  Take a moment to review the list and click continue when you are done.</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12</a:t>
            </a:fld>
            <a:endParaRPr lang="en-US" dirty="0"/>
          </a:p>
        </p:txBody>
      </p:sp>
    </p:spTree>
    <p:extLst>
      <p:ext uri="{BB962C8B-B14F-4D97-AF65-F5344CB8AC3E}">
        <p14:creationId xmlns:p14="http://schemas.microsoft.com/office/powerpoint/2010/main" val="2087335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2947" name="Notes Placeholder 2"/>
          <p:cNvSpPr>
            <a:spLocks noGrp="1"/>
          </p:cNvSpPr>
          <p:nvPr>
            <p:ph type="body" idx="1"/>
          </p:nvPr>
        </p:nvSpPr>
        <p:spPr bwMode="auto">
          <a:solidFill>
            <a:schemeClr val="bg1"/>
          </a:solidFill>
          <a:ln>
            <a:solidFill>
              <a:schemeClr val="tx1"/>
            </a:solidFill>
            <a:miter lim="800000"/>
            <a:headEnd/>
            <a:tailEnd/>
          </a:ln>
        </p:spPr>
        <p:txBody>
          <a:bodyPr wrap="square" numCol="1" anchor="t" anchorCtr="0" compatLnSpc="1">
            <a:prstTxWarp prst="textNoShape">
              <a:avLst/>
            </a:prstTxWarp>
          </a:bodyPr>
          <a:lstStyle/>
          <a:p>
            <a:pPr defTabSz="915772">
              <a:spcBef>
                <a:spcPct val="0"/>
              </a:spcBef>
            </a:pPr>
            <a:r>
              <a:rPr lang="en-US" altLang="en-US" u="none" dirty="0" smtClean="0"/>
              <a:t>For</a:t>
            </a:r>
            <a:r>
              <a:rPr lang="en-US" altLang="en-US" u="none" baseline="0" dirty="0" smtClean="0"/>
              <a:t> most of the questions you have about FML you should contact your FML Liaison this can be done by clicking the “here”.  This will take to a list of FML liaisons by region.  While you are on the page it would be a good idea to bookmark this page in case you need help latter.  If you have questions about FML policy or contacting medical providers contact the FML Program Manager Christine Andersen.  </a:t>
            </a:r>
            <a:endParaRPr lang="en-US" altLang="en-US" dirty="0" smtClean="0"/>
          </a:p>
          <a:p>
            <a:pPr marL="171707" indent="-171707" defTabSz="915772">
              <a:spcBef>
                <a:spcPct val="0"/>
              </a:spcBef>
            </a:pPr>
            <a:endParaRPr lang="en-US" altLang="en-US" b="0" dirty="0"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4064" indent="-286179">
              <a:defRPr>
                <a:solidFill>
                  <a:schemeClr val="tx1"/>
                </a:solidFill>
                <a:latin typeface="Calibri" panose="020F0502020204030204" pitchFamily="34" charset="0"/>
                <a:ea typeface="MS PGothic" panose="020B0600070205080204" pitchFamily="34" charset="-128"/>
              </a:defRPr>
            </a:lvl2pPr>
            <a:lvl3pPr marL="1144715" indent="-228943">
              <a:defRPr>
                <a:solidFill>
                  <a:schemeClr val="tx1"/>
                </a:solidFill>
                <a:latin typeface="Calibri" panose="020F0502020204030204" pitchFamily="34" charset="0"/>
                <a:ea typeface="MS PGothic" panose="020B0600070205080204" pitchFamily="34" charset="-128"/>
              </a:defRPr>
            </a:lvl3pPr>
            <a:lvl4pPr marL="1602600" indent="-228943">
              <a:defRPr>
                <a:solidFill>
                  <a:schemeClr val="tx1"/>
                </a:solidFill>
                <a:latin typeface="Calibri" panose="020F0502020204030204" pitchFamily="34" charset="0"/>
                <a:ea typeface="MS PGothic" panose="020B0600070205080204" pitchFamily="34" charset="-128"/>
              </a:defRPr>
            </a:lvl4pPr>
            <a:lvl5pPr marL="2060486" indent="-228943">
              <a:defRPr>
                <a:solidFill>
                  <a:schemeClr val="tx1"/>
                </a:solidFill>
                <a:latin typeface="Calibri" panose="020F0502020204030204" pitchFamily="34" charset="0"/>
                <a:ea typeface="MS PGothic" panose="020B0600070205080204" pitchFamily="34" charset="-128"/>
              </a:defRPr>
            </a:lvl5pPr>
            <a:lvl6pPr marL="2518372" indent="-228943" defTabSz="91418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6258" indent="-228943" defTabSz="91418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34144" indent="-228943" defTabSz="91418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92029" indent="-228943" defTabSz="91418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D65885C-7588-4EDB-B90E-11D017DDB495}" type="slidenum">
              <a:rPr lang="en-US" altLang="en-US" smtClean="0"/>
              <a:pPr/>
              <a:t>13</a:t>
            </a:fld>
            <a:endParaRPr lang="en-US" altLang="en-US" dirty="0" smtClean="0"/>
          </a:p>
        </p:txBody>
      </p:sp>
    </p:spTree>
    <p:extLst>
      <p:ext uri="{BB962C8B-B14F-4D97-AF65-F5344CB8AC3E}">
        <p14:creationId xmlns:p14="http://schemas.microsoft.com/office/powerpoint/2010/main" val="3272331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p:spPr>
      </p:sp>
      <p:sp>
        <p:nvSpPr>
          <p:cNvPr id="61443" name="Notes Placeholder 2"/>
          <p:cNvSpPr>
            <a:spLocks noGrp="1"/>
          </p:cNvSpPr>
          <p:nvPr>
            <p:ph type="body" idx="1"/>
          </p:nvPr>
        </p:nvSpPr>
        <p:spPr bwMode="auto"/>
        <p:txBody>
          <a:bodyPr wrap="square" numCol="1" anchor="t" anchorCtr="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Now that you have</a:t>
            </a:r>
            <a:r>
              <a:rPr lang="en-US" b="0" baseline="0" dirty="0" smtClean="0"/>
              <a:t> competed the course you should be able to describe each of the items on the bulleted list. When you are done click the next button to continue.</a:t>
            </a:r>
            <a:endParaRPr lang="en-US" b="0" dirty="0" smtClean="0"/>
          </a:p>
          <a:p>
            <a:pPr>
              <a:defRPr/>
            </a:pPr>
            <a:endParaRPr lang="en-US" b="0" dirty="0" smtClean="0"/>
          </a:p>
          <a:p>
            <a:pPr>
              <a:defRPr/>
            </a:pPr>
            <a:endParaRPr lang="en-US" b="0" dirty="0"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6D0CC2-4D05-424C-9583-1199117693C8}" type="slidenum">
              <a:rPr lang="en-US" smtClean="0"/>
              <a:pPr/>
              <a:t>14</a:t>
            </a:fld>
            <a:endParaRPr lang="en-US" dirty="0" smtClean="0"/>
          </a:p>
        </p:txBody>
      </p:sp>
    </p:spTree>
    <p:extLst>
      <p:ext uri="{BB962C8B-B14F-4D97-AF65-F5344CB8AC3E}">
        <p14:creationId xmlns:p14="http://schemas.microsoft.com/office/powerpoint/2010/main" val="1388206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 y="420688"/>
            <a:ext cx="4511675" cy="3384550"/>
          </a:xfrm>
        </p:spPr>
      </p:sp>
      <p:sp>
        <p:nvSpPr>
          <p:cNvPr id="3" name="Notes Placeholder 2"/>
          <p:cNvSpPr>
            <a:spLocks noGrp="1"/>
          </p:cNvSpPr>
          <p:nvPr>
            <p:ph type="body" idx="1"/>
          </p:nvPr>
        </p:nvSpPr>
        <p:spPr/>
        <p:txBody>
          <a:bodyPr/>
          <a:lstStyle/>
          <a:p>
            <a:r>
              <a:rPr lang="en-US" dirty="0" smtClean="0"/>
              <a:t>Congratulations</a:t>
            </a:r>
            <a:r>
              <a:rPr lang="en-US" baseline="0" dirty="0" smtClean="0"/>
              <a:t>, you have completed the Introduction Family Medical Leave training!  You will receive credit for this course once you close the window.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15</a:t>
            </a:fld>
            <a:endParaRPr lang="en-US" dirty="0"/>
          </a:p>
        </p:txBody>
      </p:sp>
    </p:spTree>
    <p:extLst>
      <p:ext uri="{BB962C8B-B14F-4D97-AF65-F5344CB8AC3E}">
        <p14:creationId xmlns:p14="http://schemas.microsoft.com/office/powerpoint/2010/main" val="3360093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 y="420688"/>
            <a:ext cx="4511675" cy="3384550"/>
          </a:xfrm>
        </p:spPr>
      </p:sp>
      <p:sp>
        <p:nvSpPr>
          <p:cNvPr id="3" name="Notes Placeholder 2"/>
          <p:cNvSpPr>
            <a:spLocks noGrp="1"/>
          </p:cNvSpPr>
          <p:nvPr>
            <p:ph type="body" idx="1"/>
            <p:custDataLst>
              <p:tags r:id="rId1"/>
            </p:custDataLst>
          </p:nvPr>
        </p:nvSpPr>
        <p:spPr/>
        <p:txBody>
          <a:bodyPr/>
          <a:lstStyle/>
          <a:p>
            <a:r>
              <a:rPr lang="en-US" dirty="0"/>
              <a:t>As you go through the course there are a couple of items you can use to help you learn.  The first is the Resources link as indicated by the red arrow.  This link contains copies of all of the documents referenced in this course.  </a:t>
            </a:r>
          </a:p>
          <a:p>
            <a:endParaRPr lang="en-US" dirty="0"/>
          </a:p>
          <a:p>
            <a:r>
              <a:rPr lang="en-US" dirty="0"/>
              <a:t>The Glossary tab displays an alphabetical list of terms that are used throughout the course.  Anytime you are uncertain about a term, this is the best place to look.  Unlike the resources link clicking on the glossary does not pause the course. </a:t>
            </a:r>
          </a:p>
          <a:p>
            <a:r>
              <a:rPr lang="en-US" dirty="0"/>
              <a:t> </a:t>
            </a:r>
          </a:p>
          <a:p>
            <a:r>
              <a:rPr lang="en-US" dirty="0"/>
              <a:t>If you want to navigate, use the previous or next buttons or click on the slide you want to navigate to under the menu tab.  There is also a search field located at the bottom of the Menu tab that brings up all of the slides related to your search.  The progress bar displays your progress within a slide.</a:t>
            </a:r>
          </a:p>
          <a:p>
            <a:endParaRPr lang="en-US" dirty="0"/>
          </a:p>
          <a:p>
            <a:r>
              <a:rPr lang="en-US" dirty="0"/>
              <a:t>If for any reason, you need to close the course before you have completed it, you will be returned to the page you were on once you log back in.  Now let’s move on to what you will learn in this course.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2</a:t>
            </a:fld>
            <a:endParaRPr lang="en-US" dirty="0"/>
          </a:p>
        </p:txBody>
      </p:sp>
    </p:spTree>
    <p:extLst>
      <p:ext uri="{BB962C8B-B14F-4D97-AF65-F5344CB8AC3E}">
        <p14:creationId xmlns:p14="http://schemas.microsoft.com/office/powerpoint/2010/main" val="3750131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p:spPr>
      </p:sp>
      <p:sp>
        <p:nvSpPr>
          <p:cNvPr id="61443" name="Notes Placeholder 2"/>
          <p:cNvSpPr>
            <a:spLocks noGrp="1"/>
          </p:cNvSpPr>
          <p:nvPr>
            <p:ph type="body" idx="1"/>
          </p:nvPr>
        </p:nvSpPr>
        <p:spPr bwMode="auto"/>
        <p:txBody>
          <a:bodyPr wrap="square" numCol="1" anchor="t" anchorCtr="0" compatLnSpc="1">
            <a:prstTxWarp prst="textNoShape">
              <a:avLst/>
            </a:prstTxWarp>
            <a:normAutofit/>
          </a:bodyPr>
          <a:lstStyle/>
          <a:p>
            <a:pPr defTabSz="915772">
              <a:defRPr/>
            </a:pPr>
            <a:r>
              <a:rPr lang="en-US" dirty="0" smtClean="0"/>
              <a:t>Take a moment to review the topics for the</a:t>
            </a:r>
            <a:r>
              <a:rPr lang="en-US" baseline="0" dirty="0" smtClean="0"/>
              <a:t> </a:t>
            </a:r>
            <a:r>
              <a:rPr lang="en-US" dirty="0" smtClean="0"/>
              <a:t>course.  When you are done reviewing them, click the Next button to continue.</a:t>
            </a:r>
            <a:endParaRPr lang="en-US" b="0" dirty="0" smtClean="0"/>
          </a:p>
          <a:p>
            <a:pPr>
              <a:defRPr/>
            </a:pPr>
            <a:endParaRPr lang="en-US" b="0" dirty="0" smtClean="0"/>
          </a:p>
          <a:p>
            <a:pPr>
              <a:defRPr/>
            </a:pPr>
            <a:endParaRPr lang="en-US" b="0" dirty="0"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6D0CC2-4D05-424C-9583-1199117693C8}" type="slidenum">
              <a:rPr lang="en-US" smtClean="0"/>
              <a:pPr/>
              <a:t>3</a:t>
            </a:fld>
            <a:endParaRPr lang="en-US" dirty="0" smtClean="0"/>
          </a:p>
        </p:txBody>
      </p:sp>
    </p:spTree>
    <p:extLst>
      <p:ext uri="{BB962C8B-B14F-4D97-AF65-F5344CB8AC3E}">
        <p14:creationId xmlns:p14="http://schemas.microsoft.com/office/powerpoint/2010/main" val="3515259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Notes Placeholder 2"/>
          <p:cNvSpPr>
            <a:spLocks noGrp="1"/>
          </p:cNvSpPr>
          <p:nvPr>
            <p:ph type="body" idx="1"/>
          </p:nvPr>
        </p:nvSpPr>
        <p:spPr bwMode="auto">
          <a:solidFill>
            <a:schemeClr val="bg1"/>
          </a:solidFill>
          <a:ln>
            <a:solidFill>
              <a:schemeClr val="tx1"/>
            </a:solidFill>
            <a:miter lim="800000"/>
            <a:headEnd/>
            <a:tailEnd/>
          </a:ln>
        </p:spPr>
        <p:txBody>
          <a:bodyPr wrap="square" numCol="1" anchor="t" anchorCtr="0" compatLnSpc="1">
            <a:prstTxWarp prst="textNoShape">
              <a:avLst/>
            </a:prstTxWarp>
          </a:bodyPr>
          <a:lstStyle/>
          <a:p>
            <a:pPr defTabSz="915772">
              <a:spcBef>
                <a:spcPct val="0"/>
              </a:spcBef>
            </a:pPr>
            <a:r>
              <a:rPr lang="en-US" altLang="en-US" b="0" dirty="0" smtClean="0">
                <a:solidFill>
                  <a:srgbClr val="333333"/>
                </a:solidFill>
              </a:rPr>
              <a:t>The Family and Medical Leave Act </a:t>
            </a:r>
            <a:r>
              <a:rPr lang="en-US" altLang="en-US" b="0" baseline="0" dirty="0" smtClean="0">
                <a:solidFill>
                  <a:srgbClr val="333333"/>
                </a:solidFill>
              </a:rPr>
              <a:t>(FMLA)</a:t>
            </a:r>
            <a:r>
              <a:rPr lang="en-US" altLang="en-US" b="0" dirty="0" smtClean="0">
                <a:solidFill>
                  <a:srgbClr val="333333"/>
                </a:solidFill>
              </a:rPr>
              <a:t> of 1993 is a federal law that permits employees to take up to 12 weeks of </a:t>
            </a:r>
            <a:r>
              <a:rPr lang="en-US" altLang="en-US" b="0" i="1" dirty="0" smtClean="0">
                <a:solidFill>
                  <a:srgbClr val="333333"/>
                </a:solidFill>
              </a:rPr>
              <a:t>unpaid leave with job protection</a:t>
            </a:r>
            <a:r>
              <a:rPr lang="en-US" altLang="en-US" b="0" dirty="0" smtClean="0">
                <a:solidFill>
                  <a:srgbClr val="333333"/>
                </a:solidFill>
              </a:rPr>
              <a:t>.  Colorado provides an additional week of leave for a total</a:t>
            </a:r>
            <a:r>
              <a:rPr lang="en-US" altLang="en-US" b="0" baseline="0" dirty="0" smtClean="0">
                <a:solidFill>
                  <a:srgbClr val="333333"/>
                </a:solidFill>
              </a:rPr>
              <a:t> of 13 weeks of </a:t>
            </a:r>
            <a:r>
              <a:rPr lang="en-US" altLang="en-US" b="0" i="1" dirty="0" smtClean="0">
                <a:solidFill>
                  <a:srgbClr val="333333"/>
                </a:solidFill>
              </a:rPr>
              <a:t>unpaid leave with job protection</a:t>
            </a:r>
            <a:r>
              <a:rPr lang="en-US" altLang="en-US" b="0" dirty="0" smtClean="0">
                <a:solidFill>
                  <a:srgbClr val="333333"/>
                </a:solidFill>
              </a:rPr>
              <a:t>. </a:t>
            </a:r>
            <a:r>
              <a:rPr lang="en-US" altLang="en-US" b="0" baseline="0" dirty="0" smtClean="0">
                <a:solidFill>
                  <a:srgbClr val="333333"/>
                </a:solidFill>
              </a:rPr>
              <a:t> </a:t>
            </a:r>
            <a:r>
              <a:rPr lang="en-US" altLang="en-US" b="0" dirty="0" smtClean="0">
                <a:solidFill>
                  <a:srgbClr val="333333"/>
                </a:solidFill>
              </a:rPr>
              <a:t>As the name suggests, the reason for the leave must be related to family and medical issues.</a:t>
            </a:r>
            <a:r>
              <a:rPr lang="en-US" altLang="en-US" b="0" baseline="0" dirty="0" smtClean="0">
                <a:solidFill>
                  <a:srgbClr val="333333"/>
                </a:solidFill>
              </a:rPr>
              <a:t>  During the time the employee is covered under FML their health insurance continues as if they have not taken leave, but the employee must pay a portion of the health insurance while they are on unpaid leave.  If the employee has to leave work they must be restored to the same or equivalent position upon returning.  Also retaliation is not allowed and FML an it must not be a consideration in employment decisions.  </a:t>
            </a:r>
            <a:r>
              <a:rPr lang="en-US" altLang="en-US" b="0" dirty="0" smtClean="0">
                <a:solidFill>
                  <a:srgbClr val="333333"/>
                </a:solidFill>
              </a:rPr>
              <a:t>One of the primary benefits of FMLA</a:t>
            </a:r>
            <a:r>
              <a:rPr lang="en-US" altLang="en-US" b="0" baseline="0" dirty="0" smtClean="0">
                <a:solidFill>
                  <a:srgbClr val="333333"/>
                </a:solidFill>
              </a:rPr>
              <a:t> is</a:t>
            </a:r>
            <a:r>
              <a:rPr lang="en-US" altLang="en-US" b="0" dirty="0" smtClean="0">
                <a:solidFill>
                  <a:srgbClr val="333333"/>
                </a:solidFill>
              </a:rPr>
              <a:t> job protection, in that it entitles</a:t>
            </a:r>
            <a:r>
              <a:rPr lang="en-US" altLang="en-US" b="0" baseline="0" dirty="0" smtClean="0">
                <a:solidFill>
                  <a:srgbClr val="333333"/>
                </a:solidFill>
              </a:rPr>
              <a:t> employees to take job-protected leave for a qualified family member or medical leave for themselves</a:t>
            </a:r>
            <a:r>
              <a:rPr lang="en-US" altLang="en-US" b="0" dirty="0" smtClean="0">
                <a:solidFill>
                  <a:srgbClr val="333333"/>
                </a:solidFill>
              </a:rPr>
              <a:t>.  </a:t>
            </a:r>
          </a:p>
          <a:p>
            <a:pPr defTabSz="915772">
              <a:spcBef>
                <a:spcPct val="0"/>
              </a:spcBef>
            </a:pPr>
            <a:endParaRPr lang="en-US" altLang="en-US" b="0" dirty="0" smtClean="0">
              <a:solidFill>
                <a:srgbClr val="333333"/>
              </a:solidFill>
            </a:endParaRPr>
          </a:p>
          <a:p>
            <a:pPr defTabSz="915772">
              <a:spcBef>
                <a:spcPct val="0"/>
              </a:spcBef>
            </a:pPr>
            <a:r>
              <a:rPr lang="en-US" altLang="en-US" b="0" dirty="0" smtClean="0">
                <a:solidFill>
                  <a:srgbClr val="333333"/>
                </a:solidFill>
              </a:rPr>
              <a:t>In order for an employee to take </a:t>
            </a:r>
            <a:r>
              <a:rPr lang="en-US" altLang="en-US" b="0" baseline="0" dirty="0" smtClean="0">
                <a:solidFill>
                  <a:srgbClr val="333333"/>
                </a:solidFill>
              </a:rPr>
              <a:t>Family Medical Leave it  must be requested by the qualifying individual, there must be a qualifying condition and </a:t>
            </a:r>
            <a:r>
              <a:rPr lang="en-US" altLang="en-US" b="0" dirty="0" smtClean="0">
                <a:solidFill>
                  <a:srgbClr val="333333"/>
                </a:solidFill>
              </a:rPr>
              <a:t>the employee </a:t>
            </a:r>
            <a:r>
              <a:rPr lang="en-US" altLang="en-US" b="0" baseline="0" dirty="0" smtClean="0">
                <a:solidFill>
                  <a:srgbClr val="333333"/>
                </a:solidFill>
              </a:rPr>
              <a:t>must be eligible to take the leave.  Now that we know what FMLA is, let’s look at what it is not.  </a:t>
            </a:r>
            <a:endParaRPr lang="en-US" altLang="en-US" b="0" dirty="0" smtClean="0">
              <a:solidFill>
                <a:srgbClr val="333333"/>
              </a:solidFill>
            </a:endParaRPr>
          </a:p>
          <a:p>
            <a:pPr defTabSz="915772">
              <a:spcBef>
                <a:spcPct val="0"/>
              </a:spcBef>
            </a:pPr>
            <a:endParaRPr lang="en-US" altLang="en-US" b="0" dirty="0" smtClean="0">
              <a:solidFill>
                <a:srgbClr val="333333"/>
              </a:solidFill>
            </a:endParaRPr>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4064" indent="-286179">
              <a:defRPr>
                <a:solidFill>
                  <a:schemeClr val="tx1"/>
                </a:solidFill>
                <a:latin typeface="Calibri" panose="020F0502020204030204" pitchFamily="34" charset="0"/>
                <a:ea typeface="MS PGothic" panose="020B0600070205080204" pitchFamily="34" charset="-128"/>
              </a:defRPr>
            </a:lvl2pPr>
            <a:lvl3pPr marL="1144715" indent="-228943">
              <a:defRPr>
                <a:solidFill>
                  <a:schemeClr val="tx1"/>
                </a:solidFill>
                <a:latin typeface="Calibri" panose="020F0502020204030204" pitchFamily="34" charset="0"/>
                <a:ea typeface="MS PGothic" panose="020B0600070205080204" pitchFamily="34" charset="-128"/>
              </a:defRPr>
            </a:lvl3pPr>
            <a:lvl4pPr marL="1602600" indent="-228943">
              <a:defRPr>
                <a:solidFill>
                  <a:schemeClr val="tx1"/>
                </a:solidFill>
                <a:latin typeface="Calibri" panose="020F0502020204030204" pitchFamily="34" charset="0"/>
                <a:ea typeface="MS PGothic" panose="020B0600070205080204" pitchFamily="34" charset="-128"/>
              </a:defRPr>
            </a:lvl4pPr>
            <a:lvl5pPr marL="2060486" indent="-228943">
              <a:defRPr>
                <a:solidFill>
                  <a:schemeClr val="tx1"/>
                </a:solidFill>
                <a:latin typeface="Calibri" panose="020F0502020204030204" pitchFamily="34" charset="0"/>
                <a:ea typeface="MS PGothic" panose="020B0600070205080204" pitchFamily="34" charset="-128"/>
              </a:defRPr>
            </a:lvl5pPr>
            <a:lvl6pPr marL="2518372" indent="-228943" defTabSz="91418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6258" indent="-228943" defTabSz="91418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34144" indent="-228943" defTabSz="91418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92029" indent="-228943" defTabSz="91418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0F37E08-9879-4557-A6F0-F5451856B33F}" type="slidenum">
              <a:rPr lang="en-US" altLang="en-US" smtClean="0"/>
              <a:pPr/>
              <a:t>4</a:t>
            </a:fld>
            <a:endParaRPr lang="en-US" altLang="en-US" dirty="0" smtClean="0"/>
          </a:p>
        </p:txBody>
      </p:sp>
      <p:sp>
        <p:nvSpPr>
          <p:cNvPr id="64516" name="Slide Image Placeholder 3"/>
          <p:cNvSpPr>
            <a:spLocks noGrp="1" noRot="1" noChangeAspect="1" noTextEdit="1"/>
          </p:cNvSpPr>
          <p:nvPr>
            <p:ph type="sldImg"/>
          </p:nvPr>
        </p:nvSpPr>
        <p:spPr bwMode="auto">
          <a:xfrm>
            <a:off x="144463" y="433388"/>
            <a:ext cx="4656137" cy="349091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Tree>
    <p:extLst>
      <p:ext uri="{BB962C8B-B14F-4D97-AF65-F5344CB8AC3E}">
        <p14:creationId xmlns:p14="http://schemas.microsoft.com/office/powerpoint/2010/main" val="452676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r>
              <a:rPr lang="en-US" dirty="0" smtClean="0"/>
              <a:t>FML</a:t>
            </a:r>
            <a:r>
              <a:rPr lang="en-US" baseline="0" dirty="0" smtClean="0"/>
              <a:t> is not a new leave type granted to the employee.  The employee must code their leave as FML.  Additionally, FML is not optional for the employee, meaning that the employee cannot waive their rights to FML.  When there is a qualifying event and the employee is determined as qualified they use FML to code time on their timesheet.  </a:t>
            </a:r>
          </a:p>
          <a:p>
            <a:endParaRPr lang="en-US" baseline="0" dirty="0" smtClean="0"/>
          </a:p>
          <a:p>
            <a:r>
              <a:rPr lang="en-US" baseline="0" dirty="0" smtClean="0"/>
              <a:t>FML is not related to FLSA, which is the Fair Labor Standards Act which establishes overtime and record keeping requirements.   Also, FML is not the same as Workers Compensation which may run concurrently with FML depending on the circumstances of the employee.  Now let’s answer a quick review question, before moving on to what triggers an FML event.</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a:t>
            </a:fld>
            <a:endParaRPr lang="en-US" dirty="0"/>
          </a:p>
        </p:txBody>
      </p:sp>
    </p:spTree>
    <p:extLst>
      <p:ext uri="{BB962C8B-B14F-4D97-AF65-F5344CB8AC3E}">
        <p14:creationId xmlns:p14="http://schemas.microsoft.com/office/powerpoint/2010/main" val="1468524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846680-62A7-41C5-A79F-706D29C4710E}" type="slidenum">
              <a:rPr lang="en-US" smtClean="0"/>
              <a:pPr/>
              <a:t>6</a:t>
            </a:fld>
            <a:endParaRPr lang="en-US" dirty="0"/>
          </a:p>
        </p:txBody>
      </p:sp>
    </p:spTree>
    <p:extLst>
      <p:ext uri="{BB962C8B-B14F-4D97-AF65-F5344CB8AC3E}">
        <p14:creationId xmlns:p14="http://schemas.microsoft.com/office/powerpoint/2010/main" val="958688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8243" name="Notes Placeholder 2"/>
          <p:cNvSpPr>
            <a:spLocks noGrp="1"/>
          </p:cNvSpPr>
          <p:nvPr>
            <p:ph type="body" idx="1"/>
          </p:nvPr>
        </p:nvSpPr>
        <p:spPr bwMode="auto">
          <a:solidFill>
            <a:schemeClr val="bg1"/>
          </a:solidFill>
          <a:ln>
            <a:solidFill>
              <a:schemeClr val="tx1"/>
            </a:solidFill>
            <a:miter lim="800000"/>
            <a:headEnd/>
            <a:tailEnd/>
          </a:ln>
        </p:spPr>
        <p:txBody>
          <a:bodyPr wrap="square" numCol="1" anchor="t" anchorCtr="0" compatLnSpc="1">
            <a:prstTxWarp prst="textNoShape">
              <a:avLst/>
            </a:prstTxWarp>
          </a:bodyPr>
          <a:lstStyle/>
          <a:p>
            <a:pPr>
              <a:spcBef>
                <a:spcPct val="0"/>
              </a:spcBef>
            </a:pPr>
            <a:r>
              <a:rPr lang="en-US" altLang="en-US" dirty="0" smtClean="0"/>
              <a:t>As a supervisor you are responsible</a:t>
            </a:r>
            <a:r>
              <a:rPr lang="en-US" altLang="en-US" baseline="0" dirty="0" smtClean="0"/>
              <a:t> for being on the lookout for events that may trigger leave designated as FML.  Most importantly, this includes notifying the FML Liaison if the employee is sick for more than three full consecutive work days or if the employee notifies you they will be impacted by any of the reasons listed on this slide.  Please take a minute to review the events which may trigger a FML event.  If you are uncertain if an event is going to trigger FML, you should contact your FML Liaison and ask.  When you are done click the next button to continue and learn about what qualifies an employee for FML protected leave.  </a:t>
            </a:r>
            <a:endParaRPr lang="en-US" altLang="en-US" b="0" dirty="0" smtClean="0"/>
          </a:p>
          <a:p>
            <a:pPr marL="171707" indent="-171707">
              <a:spcBef>
                <a:spcPct val="0"/>
              </a:spcBef>
            </a:pPr>
            <a:endParaRPr lang="en-US" altLang="en-US" b="0" dirty="0" smtClean="0"/>
          </a:p>
          <a:p>
            <a:pPr marL="171707" indent="-171707">
              <a:spcBef>
                <a:spcPct val="0"/>
              </a:spcBef>
            </a:pPr>
            <a:endParaRPr lang="en-US" altLang="en-US" b="0" dirty="0" smtClean="0"/>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4064" indent="-286179">
              <a:defRPr>
                <a:solidFill>
                  <a:schemeClr val="tx1"/>
                </a:solidFill>
                <a:latin typeface="Calibri" panose="020F0502020204030204" pitchFamily="34" charset="0"/>
                <a:ea typeface="MS PGothic" panose="020B0600070205080204" pitchFamily="34" charset="-128"/>
              </a:defRPr>
            </a:lvl2pPr>
            <a:lvl3pPr marL="1144715" indent="-228943">
              <a:defRPr>
                <a:solidFill>
                  <a:schemeClr val="tx1"/>
                </a:solidFill>
                <a:latin typeface="Calibri" panose="020F0502020204030204" pitchFamily="34" charset="0"/>
                <a:ea typeface="MS PGothic" panose="020B0600070205080204" pitchFamily="34" charset="-128"/>
              </a:defRPr>
            </a:lvl3pPr>
            <a:lvl4pPr marL="1602600" indent="-228943">
              <a:defRPr>
                <a:solidFill>
                  <a:schemeClr val="tx1"/>
                </a:solidFill>
                <a:latin typeface="Calibri" panose="020F0502020204030204" pitchFamily="34" charset="0"/>
                <a:ea typeface="MS PGothic" panose="020B0600070205080204" pitchFamily="34" charset="-128"/>
              </a:defRPr>
            </a:lvl4pPr>
            <a:lvl5pPr marL="2060486" indent="-228943">
              <a:defRPr>
                <a:solidFill>
                  <a:schemeClr val="tx1"/>
                </a:solidFill>
                <a:latin typeface="Calibri" panose="020F0502020204030204" pitchFamily="34" charset="0"/>
                <a:ea typeface="MS PGothic" panose="020B0600070205080204" pitchFamily="34" charset="-128"/>
              </a:defRPr>
            </a:lvl5pPr>
            <a:lvl6pPr marL="2518372" indent="-228943" defTabSz="91418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6258" indent="-228943" defTabSz="91418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34144" indent="-228943" defTabSz="91418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92029" indent="-228943" defTabSz="91418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D0AC099-3F50-4AF4-A194-A61E3CFB4F97}" type="slidenum">
              <a:rPr lang="en-US" altLang="en-US" smtClean="0"/>
              <a:pPr/>
              <a:t>7</a:t>
            </a:fld>
            <a:endParaRPr lang="en-US" altLang="en-US" dirty="0" smtClean="0"/>
          </a:p>
        </p:txBody>
      </p:sp>
    </p:spTree>
    <p:extLst>
      <p:ext uri="{BB962C8B-B14F-4D97-AF65-F5344CB8AC3E}">
        <p14:creationId xmlns:p14="http://schemas.microsoft.com/office/powerpoint/2010/main" val="2206583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56137"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8</a:t>
            </a:fld>
            <a:endParaRPr lang="en-US" dirty="0"/>
          </a:p>
        </p:txBody>
      </p:sp>
    </p:spTree>
    <p:extLst>
      <p:ext uri="{BB962C8B-B14F-4D97-AF65-F5344CB8AC3E}">
        <p14:creationId xmlns:p14="http://schemas.microsoft.com/office/powerpoint/2010/main" val="1736613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44463" y="433388"/>
            <a:ext cx="4656137" cy="3490912"/>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Notes Placeholder 2"/>
          <p:cNvSpPr>
            <a:spLocks noGrp="1"/>
          </p:cNvSpPr>
          <p:nvPr>
            <p:ph type="body" idx="1"/>
          </p:nvPr>
        </p:nvSpPr>
        <p:spPr bwMode="auto">
          <a:solidFill>
            <a:schemeClr val="bg1"/>
          </a:solidFill>
          <a:ln>
            <a:solidFill>
              <a:schemeClr val="tx1"/>
            </a:solidFill>
            <a:miter lim="800000"/>
            <a:headEnd/>
            <a:tailEnd/>
          </a:ln>
        </p:spPr>
        <p:txBody>
          <a:bodyPr wrap="square" numCol="1" anchor="t" anchorCtr="0" compatLnSpc="1">
            <a:prstTxWarp prst="textNoShape">
              <a:avLst/>
            </a:prstTxWarp>
          </a:bodyPr>
          <a:lstStyle/>
          <a:p>
            <a:pPr defTabSz="915772">
              <a:spcBef>
                <a:spcPct val="0"/>
              </a:spcBef>
            </a:pPr>
            <a:r>
              <a:rPr lang="en-US" altLang="en-US" dirty="0" smtClean="0"/>
              <a:t>As</a:t>
            </a:r>
            <a:r>
              <a:rPr lang="en-US" altLang="en-US" baseline="0" dirty="0" smtClean="0"/>
              <a:t> a supervisor, you have certain responsibilities if you notice or are notified of an event that may need to be coded as Family Medical Leave.  The most important is that you maintain the confidentiality of the event.  This means that you should not discuss this with other employees and should only ask about what is related when communicating the FML needs of the employee. </a:t>
            </a:r>
          </a:p>
          <a:p>
            <a:pPr defTabSz="915772">
              <a:spcBef>
                <a:spcPct val="0"/>
              </a:spcBef>
            </a:pPr>
            <a:endParaRPr lang="en-US" altLang="en-US" baseline="0" dirty="0" smtClean="0"/>
          </a:p>
          <a:p>
            <a:pPr defTabSz="915772">
              <a:spcBef>
                <a:spcPct val="0"/>
              </a:spcBef>
            </a:pPr>
            <a:r>
              <a:rPr lang="en-US" altLang="en-US" baseline="0" dirty="0" smtClean="0"/>
              <a:t> In addition, you will need to work with the FML Liaison and answer questions they may have about the leave the employee is taking, injuries on the job, time entry and providing duty statements from the employee’s PDQ to determine if the employee is able to perform all of the essential functions of their position.  </a:t>
            </a:r>
            <a:endParaRPr lang="en-US" altLang="en-US" b="0"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4064" indent="-286179">
              <a:defRPr>
                <a:solidFill>
                  <a:schemeClr val="tx1"/>
                </a:solidFill>
                <a:latin typeface="Calibri" panose="020F0502020204030204" pitchFamily="34" charset="0"/>
                <a:ea typeface="MS PGothic" panose="020B0600070205080204" pitchFamily="34" charset="-128"/>
              </a:defRPr>
            </a:lvl2pPr>
            <a:lvl3pPr marL="1144715" indent="-228943">
              <a:defRPr>
                <a:solidFill>
                  <a:schemeClr val="tx1"/>
                </a:solidFill>
                <a:latin typeface="Calibri" panose="020F0502020204030204" pitchFamily="34" charset="0"/>
                <a:ea typeface="MS PGothic" panose="020B0600070205080204" pitchFamily="34" charset="-128"/>
              </a:defRPr>
            </a:lvl3pPr>
            <a:lvl4pPr marL="1602600" indent="-228943">
              <a:defRPr>
                <a:solidFill>
                  <a:schemeClr val="tx1"/>
                </a:solidFill>
                <a:latin typeface="Calibri" panose="020F0502020204030204" pitchFamily="34" charset="0"/>
                <a:ea typeface="MS PGothic" panose="020B0600070205080204" pitchFamily="34" charset="-128"/>
              </a:defRPr>
            </a:lvl4pPr>
            <a:lvl5pPr marL="2060486" indent="-228943">
              <a:defRPr>
                <a:solidFill>
                  <a:schemeClr val="tx1"/>
                </a:solidFill>
                <a:latin typeface="Calibri" panose="020F0502020204030204" pitchFamily="34" charset="0"/>
                <a:ea typeface="MS PGothic" panose="020B0600070205080204" pitchFamily="34" charset="-128"/>
              </a:defRPr>
            </a:lvl5pPr>
            <a:lvl6pPr marL="2518372" indent="-228943" defTabSz="91418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6258" indent="-228943" defTabSz="91418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34144" indent="-228943" defTabSz="91418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92029" indent="-228943" defTabSz="91418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FB339A6-AB83-4880-9019-D5B317186371}" type="slidenum">
              <a:rPr lang="en-US" altLang="en-US" smtClean="0"/>
              <a:pPr/>
              <a:t>9</a:t>
            </a:fld>
            <a:endParaRPr lang="en-US" altLang="en-US" dirty="0" smtClean="0"/>
          </a:p>
        </p:txBody>
      </p:sp>
    </p:spTree>
    <p:extLst>
      <p:ext uri="{BB962C8B-B14F-4D97-AF65-F5344CB8AC3E}">
        <p14:creationId xmlns:p14="http://schemas.microsoft.com/office/powerpoint/2010/main" val="3543816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baseline="0" dirty="0" smtClean="0"/>
              <a:t>Colorado Department of Transportation</a:t>
            </a:r>
            <a:endParaRPr lang="en-US" sz="3200" b="1" spc="100" baseline="0" dirty="0"/>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3073234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
        <p:nvSpPr>
          <p:cNvPr id="6" name="Content Placeholder 5"/>
          <p:cNvSpPr>
            <a:spLocks noGrp="1"/>
          </p:cNvSpPr>
          <p:nvPr>
            <p:ph sz="quarter" idx="12"/>
          </p:nvPr>
        </p:nvSpPr>
        <p:spPr>
          <a:xfrm>
            <a:off x="182562" y="1371600"/>
            <a:ext cx="8778875" cy="2899954"/>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smtClean="0"/>
              <a:t>Click to edit Master text styles</a:t>
            </a:r>
          </a:p>
        </p:txBody>
      </p:sp>
    </p:spTree>
    <p:extLst>
      <p:ext uri="{BB962C8B-B14F-4D97-AF65-F5344CB8AC3E}">
        <p14:creationId xmlns:p14="http://schemas.microsoft.com/office/powerpoint/2010/main" val="38225097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Cover Page (Hidd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Section Cover Page (Hidden)</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a:t>
            </a:fld>
            <a:endParaRPr lang="en-US" dirty="0"/>
          </a:p>
        </p:txBody>
      </p:sp>
      <p:sp>
        <p:nvSpPr>
          <p:cNvPr id="10" name="Content Placeholder 5"/>
          <p:cNvSpPr>
            <a:spLocks noGrp="1"/>
          </p:cNvSpPr>
          <p:nvPr>
            <p:ph sz="quarter" idx="12"/>
          </p:nvPr>
        </p:nvSpPr>
        <p:spPr>
          <a:xfrm>
            <a:off x="182562" y="1371600"/>
            <a:ext cx="8778875" cy="48768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916720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563877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Graphic&amp;Text_R">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1"/>
            <a:ext cx="5013960" cy="4937760"/>
          </a:xfrm>
        </p:spPr>
        <p:txBody>
          <a:bodyPr/>
          <a:lstStyle>
            <a:lvl1pPr>
              <a:defRPr sz="3200"/>
            </a:lvl1pPr>
            <a:lvl2pPr>
              <a:defRPr sz="2800"/>
            </a:lvl2pPr>
            <a:lvl3pPr>
              <a:defRPr sz="2400"/>
            </a:lvl3pPr>
            <a:lvl4pPr marL="1371293" indent="0">
              <a:buNone/>
              <a:defRPr sz="20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Content Placeholder 3"/>
          <p:cNvSpPr>
            <a:spLocks noGrp="1"/>
          </p:cNvSpPr>
          <p:nvPr>
            <p:ph sz="half" idx="12"/>
          </p:nvPr>
        </p:nvSpPr>
        <p:spPr>
          <a:xfrm>
            <a:off x="304800" y="1371601"/>
            <a:ext cx="3215640" cy="4937760"/>
          </a:xfrm>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p:txBody>
      </p:sp>
      <p:sp>
        <p:nvSpPr>
          <p:cNvPr id="5" name="Slide Number Placeholder 5"/>
          <p:cNvSpPr>
            <a:spLocks noGrp="1"/>
          </p:cNvSpPr>
          <p:nvPr>
            <p:ph type="sldNum" sz="quarter" idx="13"/>
          </p:nvPr>
        </p:nvSpPr>
        <p:spPr>
          <a:xfrm>
            <a:off x="6675438" y="6356350"/>
            <a:ext cx="2133600" cy="365125"/>
          </a:xfrm>
        </p:spPr>
        <p:txBody>
          <a:bodyPr/>
          <a:lstStyle>
            <a:lvl1pPr>
              <a:defRPr/>
            </a:lvl1pPr>
          </a:lstStyle>
          <a:p>
            <a:pPr>
              <a:defRPr/>
            </a:pPr>
            <a:r>
              <a:rPr lang="en-US" altLang="en-US" dirty="0"/>
              <a:t>Slide </a:t>
            </a:r>
            <a:fld id="{F6A8144C-32C6-40E8-8DCB-EBB678CB2C37}" type="slidenum">
              <a:rPr lang="en-US" altLang="en-US"/>
              <a:pPr>
                <a:defRPr/>
              </a:pPr>
              <a:t>‹#›</a:t>
            </a:fld>
            <a:endParaRPr lang="en-US" altLang="en-US" dirty="0"/>
          </a:p>
        </p:txBody>
      </p:sp>
      <p:sp>
        <p:nvSpPr>
          <p:cNvPr id="6" name="Footer Placeholder 4"/>
          <p:cNvSpPr>
            <a:spLocks noGrp="1"/>
          </p:cNvSpPr>
          <p:nvPr>
            <p:ph type="ftr" sz="quarter" idx="14"/>
          </p:nvPr>
        </p:nvSpPr>
        <p:spPr>
          <a:xfrm>
            <a:off x="304800" y="6356350"/>
            <a:ext cx="6308725" cy="365125"/>
          </a:xfrm>
        </p:spPr>
        <p:txBody>
          <a:bodyPr/>
          <a:lstStyle>
            <a:lvl1pPr>
              <a:tabLst>
                <a:tab pos="5997116" algn="r"/>
              </a:tabLst>
              <a:defRPr sz="1400" b="1">
                <a:solidFill>
                  <a:schemeClr val="bg1"/>
                </a:solidFill>
              </a:defRPr>
            </a:lvl1pPr>
          </a:lstStyle>
          <a:p>
            <a:pPr>
              <a:defRPr/>
            </a:pPr>
            <a:r>
              <a:rPr lang="en-US" dirty="0"/>
              <a:t>Colorado Department of Transportation	</a:t>
            </a:r>
          </a:p>
        </p:txBody>
      </p:sp>
    </p:spTree>
    <p:extLst>
      <p:ext uri="{BB962C8B-B14F-4D97-AF65-F5344CB8AC3E}">
        <p14:creationId xmlns:p14="http://schemas.microsoft.com/office/powerpoint/2010/main" val="1570243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04417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rse A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2pPr>
              <a:defRPr i="1"/>
            </a:lvl2pPr>
            <a:lvl3pPr>
              <a:defRPr i="1"/>
            </a:lvl3pPr>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24813649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erm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15450282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6059217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23482225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22081009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16980535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33319782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t>Colorado Department of Transportation</a:t>
            </a:r>
            <a:endParaRPr lang="en-US" dirty="0"/>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467776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3" r:id="rId4"/>
    <p:sldLayoutId id="2147483679" r:id="rId5"/>
    <p:sldLayoutId id="2147483680" r:id="rId6"/>
    <p:sldLayoutId id="2147483681" r:id="rId7"/>
    <p:sldLayoutId id="2147483676" r:id="rId8"/>
    <p:sldLayoutId id="2147483677" r:id="rId9"/>
    <p:sldLayoutId id="2147483685" r:id="rId10"/>
    <p:sldLayoutId id="2147483686" r:id="rId11"/>
    <p:sldLayoutId id="2147483687" r:id="rId12"/>
    <p:sldLayoutId id="2147483688" r:id="rId13"/>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3.png"/><Relationship Id="rId5" Type="http://schemas.openxmlformats.org/officeDocument/2006/relationships/image" Target="../media/image6.emf"/><Relationship Id="rId4" Type="http://schemas.openxmlformats.org/officeDocument/2006/relationships/image" Target="../media/image12.jp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22.xml"/><Relationship Id="rId7" Type="http://schemas.openxmlformats.org/officeDocument/2006/relationships/image" Target="../media/image26.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notesSlide" Target="../notesSlides/notesSlide10.xml"/><Relationship Id="rId5" Type="http://schemas.openxmlformats.org/officeDocument/2006/relationships/slideLayout" Target="../slideLayouts/slideLayout12.xml"/><Relationship Id="rId10" Type="http://schemas.openxmlformats.org/officeDocument/2006/relationships/image" Target="../media/image20.png"/><Relationship Id="rId4" Type="http://schemas.openxmlformats.org/officeDocument/2006/relationships/tags" Target="../tags/tag23.xml"/><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11.xml"/><Relationship Id="rId7" Type="http://schemas.openxmlformats.org/officeDocument/2006/relationships/diagramQuickStyle" Target="../diagrams/quickStyle1.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11.xml"/><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ags" Target="../tags/tag26.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27.xml"/><Relationship Id="rId5" Type="http://schemas.openxmlformats.org/officeDocument/2006/relationships/image" Target="../media/image28.png"/><Relationship Id="rId4" Type="http://schemas.openxmlformats.org/officeDocument/2006/relationships/hyperlink" Target="http://intranet.dot.state.co.us/employees/Contacts/documents/fml-contacts"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29.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11.xml"/><Relationship Id="rId7" Type="http://schemas.openxmlformats.org/officeDocument/2006/relationships/image" Target="../media/image17.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6.xml"/><Relationship Id="rId5" Type="http://schemas.openxmlformats.org/officeDocument/2006/relationships/slideLayout" Target="../slideLayouts/slideLayout12.xml"/><Relationship Id="rId10" Type="http://schemas.openxmlformats.org/officeDocument/2006/relationships/image" Target="../media/image20.png"/><Relationship Id="rId4" Type="http://schemas.openxmlformats.org/officeDocument/2006/relationships/tags" Target="../tags/tag12.xml"/><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16.xml"/><Relationship Id="rId7" Type="http://schemas.openxmlformats.org/officeDocument/2006/relationships/image" Target="../media/image22.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notesSlide" Target="../notesSlides/notesSlide8.xml"/><Relationship Id="rId5" Type="http://schemas.openxmlformats.org/officeDocument/2006/relationships/slideLayout" Target="../slideLayouts/slideLayout12.xml"/><Relationship Id="rId10" Type="http://schemas.openxmlformats.org/officeDocument/2006/relationships/image" Target="../media/image20.png"/><Relationship Id="rId4" Type="http://schemas.openxmlformats.org/officeDocument/2006/relationships/tags" Target="../tags/tag17.xml"/><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25.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5117154"/>
          </a:xfrm>
          <a:prstGeom prst="rect">
            <a:avLst/>
          </a:prstGeom>
        </p:spPr>
      </p:pic>
      <p:sp>
        <p:nvSpPr>
          <p:cNvPr id="2" name="Title 1"/>
          <p:cNvSpPr>
            <a:spLocks noGrp="1"/>
          </p:cNvSpPr>
          <p:nvPr>
            <p:ph type="title"/>
          </p:nvPr>
        </p:nvSpPr>
        <p:spPr>
          <a:xfrm>
            <a:off x="0" y="5398762"/>
            <a:ext cx="8984673" cy="1143000"/>
          </a:xfrm>
          <a:ln>
            <a:solidFill>
              <a:srgbClr val="FFFFFF"/>
            </a:solidFill>
          </a:ln>
        </p:spPr>
        <p:txBody>
          <a:bodyPr>
            <a:normAutofit/>
          </a:bodyPr>
          <a:lstStyle/>
          <a:p>
            <a:pPr marL="365760" algn="r"/>
            <a:r>
              <a:rPr lang="en-US" sz="3400" dirty="0" smtClean="0">
                <a:latin typeface="Museo Slab 500"/>
                <a:cs typeface="Museo 300"/>
              </a:rPr>
              <a:t>Introduction to Family Medical Leave</a:t>
            </a:r>
            <a:endParaRPr lang="en-US" sz="3400" b="1" dirty="0">
              <a:latin typeface="Museo 300"/>
              <a:cs typeface="Museo 300"/>
            </a:endParaRPr>
          </a:p>
        </p:txBody>
      </p:sp>
      <p:sp>
        <p:nvSpPr>
          <p:cNvPr id="9" name="Rectangle 8"/>
          <p:cNvSpPr/>
          <p:nvPr/>
        </p:nvSpPr>
        <p:spPr>
          <a:xfrm>
            <a:off x="0" y="1039667"/>
            <a:ext cx="9144000" cy="1763058"/>
          </a:xfrm>
          <a:prstGeom prst="rect">
            <a:avLst/>
          </a:prstGeom>
          <a:solidFill>
            <a:schemeClr val="bg1">
              <a:alpha val="8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p:nvPicPr>
        <p:blipFill rotWithShape="1">
          <a:blip r:embed="rId5"/>
          <a:srcRect l="20433" t="39643" r="18612" b="38942"/>
          <a:stretch/>
        </p:blipFill>
        <p:spPr>
          <a:xfrm>
            <a:off x="406400" y="1261533"/>
            <a:ext cx="5240867" cy="1422400"/>
          </a:xfrm>
          <a:prstGeom prst="rect">
            <a:avLst/>
          </a:prstGeom>
        </p:spPr>
      </p:pic>
      <p:pic>
        <p:nvPicPr>
          <p:cNvPr id="3" name="Picture 2"/>
          <p:cNvPicPr>
            <a:picLocks noChangeAspect="1"/>
          </p:cNvPicPr>
          <p:nvPr/>
        </p:nvPicPr>
        <p:blipFill>
          <a:blip r:embed="rId6"/>
          <a:stretch>
            <a:fillRect/>
          </a:stretch>
        </p:blipFill>
        <p:spPr>
          <a:xfrm>
            <a:off x="8963891" y="5339020"/>
            <a:ext cx="180975" cy="1387362"/>
          </a:xfrm>
          <a:prstGeom prst="rect">
            <a:avLst/>
          </a:prstGeom>
        </p:spPr>
      </p:pic>
      <p:pic>
        <p:nvPicPr>
          <p:cNvPr id="5" name="Picture 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6" name="Picture 5"/>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17" name="Picture 16"/>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18" name="Picture 17"/>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19" name="Picture 18"/>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pic>
        <p:nvPicPr>
          <p:cNvPr id="20" name="Picture 19"/>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572000" y="3429000"/>
            <a:ext cx="12469" cy="12469"/>
          </a:xfrm>
          <a:prstGeom prst="rect">
            <a:avLst/>
          </a:prstGeom>
        </p:spPr>
      </p:pic>
    </p:spTree>
    <p:custDataLst>
      <p:tags r:id="rId1"/>
    </p:custDataLst>
    <p:extLst>
      <p:ext uri="{BB962C8B-B14F-4D97-AF65-F5344CB8AC3E}">
        <p14:creationId xmlns:p14="http://schemas.microsoft.com/office/powerpoint/2010/main" val="29499926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Review Question FML Two</a:t>
            </a:r>
            <a:endParaRPr lang="en-US"/>
          </a:p>
        </p:txBody>
      </p:sp>
      <p:sp>
        <p:nvSpPr>
          <p:cNvPr id="3" name="Footer Placeholder 2" hidden="1"/>
          <p:cNvSpPr>
            <a:spLocks noGrp="1"/>
          </p:cNvSpPr>
          <p:nvPr>
            <p:ph type="ftr" sz="quarter" idx="10"/>
          </p:nvPr>
        </p:nvSpPr>
        <p:spPr/>
        <p:txBody>
          <a:bodyPr/>
          <a:lstStyle/>
          <a:p>
            <a:pPr>
              <a:defRPr/>
            </a:pPr>
            <a:r>
              <a:rPr lang="en-US" smtClean="0">
                <a:solidFill>
                  <a:prstClr val="white"/>
                </a:solidFill>
              </a:rPr>
              <a:t>Colorado Department of Transportation</a:t>
            </a:r>
            <a:endParaRPr lang="en-US" dirty="0">
              <a:solidFill>
                <a:prstClr val="white"/>
              </a:solidFill>
            </a:endParaRPr>
          </a:p>
        </p:txBody>
      </p:sp>
      <p:sp>
        <p:nvSpPr>
          <p:cNvPr id="4" name="Slide Number Placeholder 3" hidden="1"/>
          <p:cNvSpPr>
            <a:spLocks noGrp="1"/>
          </p:cNvSpPr>
          <p:nvPr>
            <p:ph type="sldNum" sz="quarter" idx="11"/>
          </p:nvPr>
        </p:nvSpPr>
        <p:spPr/>
        <p:txBody>
          <a:bodyPr/>
          <a:lstStyle/>
          <a:p>
            <a:pPr>
              <a:defRPr/>
            </a:pPr>
            <a:r>
              <a:rPr lang="en-US" smtClean="0">
                <a:solidFill>
                  <a:prstClr val="white"/>
                </a:solidFill>
              </a:rPr>
              <a:t> Slide </a:t>
            </a:r>
            <a:fld id="{F1733E7F-F35A-45C7-967F-B65877603703}" type="slidenum">
              <a:rPr lang="en-US" smtClean="0">
                <a:solidFill>
                  <a:prstClr val="white"/>
                </a:solidFill>
              </a:rPr>
              <a:pPr>
                <a:defRPr/>
              </a:pPr>
              <a:t>10</a:t>
            </a:fld>
            <a:endParaRPr lang="en-US" dirty="0">
              <a:solidFill>
                <a:prstClr val="white"/>
              </a:solidFill>
            </a:endParaRPr>
          </a:p>
        </p:txBody>
      </p:sp>
      <p:pic>
        <p:nvPicPr>
          <p:cNvPr id="11" name="Picture 10"/>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12" name="Picture 11"/>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3" name="Picture 12"/>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274015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FML Work</a:t>
            </a:r>
            <a:endParaRPr lang="en-US" dirty="0"/>
          </a:p>
        </p:txBody>
      </p:sp>
      <p:sp>
        <p:nvSpPr>
          <p:cNvPr id="3" name="Footer Placeholder 2"/>
          <p:cNvSpPr>
            <a:spLocks noGrp="1"/>
          </p:cNvSpPr>
          <p:nvPr>
            <p:ph type="ftr" sz="quarter" idx="10"/>
          </p:nvPr>
        </p:nvSpPr>
        <p:spPr/>
        <p:txBody>
          <a:bodyPr/>
          <a:lstStyle/>
          <a:p>
            <a:pPr>
              <a:defRPr/>
            </a:pPr>
            <a:r>
              <a:rPr lang="en-US" dirty="0"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dirty="0" smtClean="0"/>
              <a:t> Slide </a:t>
            </a:r>
            <a:fld id="{F1733E7F-F35A-45C7-967F-B65877603703}" type="slidenum">
              <a:rPr lang="en-US" smtClean="0"/>
              <a:pPr>
                <a:defRPr/>
              </a:pPr>
              <a:t>11</a:t>
            </a:fld>
            <a:endParaRPr lang="en-US" dirty="0"/>
          </a:p>
        </p:txBody>
      </p:sp>
      <p:graphicFrame>
        <p:nvGraphicFramePr>
          <p:cNvPr id="6" name="Content Placeholder 5"/>
          <p:cNvGraphicFramePr>
            <a:graphicFrameLocks noGrp="1"/>
          </p:cNvGraphicFramePr>
          <p:nvPr>
            <p:ph sz="quarter" idx="12"/>
            <p:custDataLst>
              <p:tags r:id="rId2"/>
            </p:custDataLst>
            <p:extLst>
              <p:ext uri="{D42A27DB-BD31-4B8C-83A1-F6EECF244321}">
                <p14:modId xmlns:p14="http://schemas.microsoft.com/office/powerpoint/2010/main" val="1077930435"/>
              </p:ext>
            </p:extLst>
          </p:nvPr>
        </p:nvGraphicFramePr>
        <p:xfrm>
          <a:off x="182563" y="1371600"/>
          <a:ext cx="8778875" cy="4876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2017021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r>
              <a:rPr lang="en-US" b="1" i="1" u="sng" dirty="0" smtClean="0"/>
              <a:t>not</a:t>
            </a:r>
            <a:r>
              <a:rPr lang="en-US" dirty="0" smtClean="0"/>
              <a:t> to ask your Employee</a:t>
            </a:r>
            <a:endParaRPr lang="en-US" dirty="0"/>
          </a:p>
        </p:txBody>
      </p:sp>
      <p:sp>
        <p:nvSpPr>
          <p:cNvPr id="3" name="Content Placeholder 2"/>
          <p:cNvSpPr>
            <a:spLocks noGrp="1"/>
          </p:cNvSpPr>
          <p:nvPr>
            <p:ph sz="half" idx="2"/>
          </p:nvPr>
        </p:nvSpPr>
        <p:spPr>
          <a:xfrm>
            <a:off x="2213811" y="1371600"/>
            <a:ext cx="6594909" cy="4937760"/>
          </a:xfrm>
        </p:spPr>
        <p:txBody>
          <a:bodyPr/>
          <a:lstStyle/>
          <a:p>
            <a:r>
              <a:rPr lang="en-US" sz="2400" dirty="0" smtClean="0"/>
              <a:t>Questions to avoid asking include:</a:t>
            </a:r>
          </a:p>
          <a:p>
            <a:pPr marL="342900" indent="-342900">
              <a:buFont typeface="Arial" panose="020B0604020202020204" pitchFamily="34" charset="0"/>
              <a:buChar char="•"/>
            </a:pPr>
            <a:r>
              <a:rPr lang="en-US" sz="2400" dirty="0" smtClean="0"/>
              <a:t>Anything to do with age, marital or family status</a:t>
            </a:r>
          </a:p>
          <a:p>
            <a:pPr marL="342900" indent="-342900">
              <a:buFont typeface="Arial" panose="020B0604020202020204" pitchFamily="34" charset="0"/>
              <a:buChar char="•"/>
            </a:pPr>
            <a:r>
              <a:rPr lang="en-US" sz="2400" dirty="0" smtClean="0"/>
              <a:t>The diagnosis of the employees</a:t>
            </a:r>
          </a:p>
          <a:p>
            <a:pPr marL="342900" indent="-342900">
              <a:buFont typeface="Arial" panose="020B0604020202020204" pitchFamily="34" charset="0"/>
              <a:buChar char="•"/>
            </a:pPr>
            <a:r>
              <a:rPr lang="en-US" sz="2400" dirty="0" smtClean="0"/>
              <a:t>Asking about medications</a:t>
            </a:r>
          </a:p>
          <a:p>
            <a:pPr marL="342900" indent="-342900">
              <a:buFont typeface="Arial" panose="020B0604020202020204" pitchFamily="34" charset="0"/>
              <a:buChar char="•"/>
            </a:pPr>
            <a:r>
              <a:rPr lang="en-US" sz="2400" dirty="0" smtClean="0"/>
              <a:t>Anything about a disability</a:t>
            </a:r>
          </a:p>
          <a:p>
            <a:pPr marL="342900" indent="-342900">
              <a:buFont typeface="Arial" panose="020B0604020202020204" pitchFamily="34" charset="0"/>
              <a:buChar char="•"/>
            </a:pPr>
            <a:r>
              <a:rPr lang="en-US" sz="2400" dirty="0" smtClean="0"/>
              <a:t>Anything about physical or mental impairments</a:t>
            </a:r>
            <a:endParaRPr lang="en-US" sz="24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12</a:t>
            </a:fld>
            <a:endParaRPr lang="en-US" dirty="0"/>
          </a:p>
        </p:txBody>
      </p:sp>
      <p:pic>
        <p:nvPicPr>
          <p:cNvPr id="7" name="Content Placeholder 6"/>
          <p:cNvPicPr>
            <a:picLocks noGrp="1" noChangeAspect="1"/>
          </p:cNvPicPr>
          <p:nvPr>
            <p:ph sz="half" idx="12"/>
          </p:nvPr>
        </p:nvPicPr>
        <p:blipFill rotWithShape="1">
          <a:blip r:embed="rId4" cstate="print">
            <a:extLst>
              <a:ext uri="{28A0092B-C50C-407E-A947-70E740481C1C}">
                <a14:useLocalDpi xmlns:a14="http://schemas.microsoft.com/office/drawing/2010/main" val="0"/>
              </a:ext>
            </a:extLst>
          </a:blip>
          <a:srcRect l="22245" r="30950"/>
          <a:stretch/>
        </p:blipFill>
        <p:spPr>
          <a:xfrm>
            <a:off x="304800" y="1519038"/>
            <a:ext cx="1816770" cy="4564462"/>
          </a:xfr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29532341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7"/>
          <p:cNvSpPr>
            <a:spLocks noGrp="1"/>
          </p:cNvSpPr>
          <p:nvPr>
            <p:ph type="title"/>
          </p:nvPr>
        </p:nvSpPr>
        <p:spPr>
          <a:xfrm>
            <a:off x="304800" y="103188"/>
            <a:ext cx="8504238" cy="1143000"/>
          </a:xfrm>
        </p:spPr>
        <p:txBody>
          <a:bodyPr/>
          <a:lstStyle/>
          <a:p>
            <a:pPr eaLnBrk="1" hangingPunct="1"/>
            <a:r>
              <a:rPr lang="en-US" altLang="en-US" dirty="0" smtClean="0"/>
              <a:t>Guidance and Assistance</a:t>
            </a:r>
          </a:p>
        </p:txBody>
      </p:sp>
      <p:sp>
        <p:nvSpPr>
          <p:cNvPr id="9" name="Content Placeholder 8"/>
          <p:cNvSpPr>
            <a:spLocks noGrp="1"/>
          </p:cNvSpPr>
          <p:nvPr>
            <p:ph sz="half" idx="2"/>
          </p:nvPr>
        </p:nvSpPr>
        <p:spPr>
          <a:xfrm>
            <a:off x="2293938" y="1371600"/>
            <a:ext cx="6515100" cy="4937125"/>
          </a:xfrm>
        </p:spPr>
        <p:txBody>
          <a:bodyPr/>
          <a:lstStyle/>
          <a:p>
            <a:pPr eaLnBrk="1" hangingPunct="1">
              <a:buFont typeface="Arial" charset="0"/>
              <a:buNone/>
              <a:defRPr/>
            </a:pPr>
            <a:r>
              <a:rPr lang="en-US" sz="2400" dirty="0" smtClean="0">
                <a:ea typeface="+mn-ea"/>
              </a:rPr>
              <a:t>For general FML questions contact:</a:t>
            </a:r>
          </a:p>
          <a:p>
            <a:pPr marL="342900" indent="-342900" eaLnBrk="1" hangingPunct="1">
              <a:buFont typeface="Arial" panose="020B0604020202020204" pitchFamily="34" charset="0"/>
              <a:buChar char="•"/>
              <a:defRPr/>
            </a:pPr>
            <a:r>
              <a:rPr lang="en-US" sz="2400" dirty="0" smtClean="0"/>
              <a:t>Your Regional FML Liaison by clicking </a:t>
            </a:r>
            <a:r>
              <a:rPr lang="en-US" sz="2400" dirty="0" smtClean="0">
                <a:hlinkClick r:id="rId4"/>
              </a:rPr>
              <a:t>HERE</a:t>
            </a:r>
            <a:endParaRPr lang="en-US" sz="2400" dirty="0" smtClean="0"/>
          </a:p>
          <a:p>
            <a:pPr eaLnBrk="1" hangingPunct="1">
              <a:buFont typeface="Arial" charset="0"/>
              <a:buNone/>
              <a:defRPr/>
            </a:pPr>
            <a:endParaRPr lang="en-US" sz="2400" dirty="0" smtClean="0">
              <a:ea typeface="+mn-ea"/>
            </a:endParaRPr>
          </a:p>
          <a:p>
            <a:pPr eaLnBrk="1" hangingPunct="1">
              <a:buFont typeface="Arial" charset="0"/>
              <a:buNone/>
              <a:defRPr/>
            </a:pPr>
            <a:r>
              <a:rPr lang="en-US" sz="2400" dirty="0" smtClean="0">
                <a:ea typeface="+mn-ea"/>
              </a:rPr>
              <a:t>For questions about policy and Medical Providers:</a:t>
            </a:r>
          </a:p>
          <a:p>
            <a:pPr marL="342900" indent="-342900" eaLnBrk="1" hangingPunct="1">
              <a:buFont typeface="Arial" panose="020B0604020202020204" pitchFamily="34" charset="0"/>
              <a:buChar char="•"/>
              <a:defRPr/>
            </a:pPr>
            <a:r>
              <a:rPr lang="en-US" sz="2400" dirty="0" smtClean="0"/>
              <a:t>Contact the FML Program Manager at 303-512-5449</a:t>
            </a:r>
          </a:p>
          <a:p>
            <a:pPr eaLnBrk="1" hangingPunct="1">
              <a:defRPr/>
            </a:pPr>
            <a:endParaRPr lang="en-US" sz="2400" dirty="0">
              <a:ea typeface="+mn-ea"/>
            </a:endParaRPr>
          </a:p>
        </p:txBody>
      </p:sp>
      <p:sp>
        <p:nvSpPr>
          <p:cNvPr id="4" name="Slide Number Placeholder 3"/>
          <p:cNvSpPr>
            <a:spLocks noGrp="1"/>
          </p:cNvSpPr>
          <p:nvPr>
            <p:ph type="sldNum" sz="quarter" idx="13"/>
          </p:nvPr>
        </p:nvSpPr>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en-US" altLang="en-US" dirty="0" smtClean="0">
                <a:solidFill>
                  <a:schemeClr val="bg1"/>
                </a:solidFill>
              </a:rPr>
              <a:t>Slide </a:t>
            </a:r>
            <a:fld id="{C448986F-3068-4D84-B5C5-F097D1E89C79}" type="slidenum">
              <a:rPr lang="en-US" altLang="en-US" smtClean="0">
                <a:solidFill>
                  <a:schemeClr val="bg1"/>
                </a:solidFill>
              </a:rPr>
              <a:pPr>
                <a:defRPr/>
              </a:pPr>
              <a:t>13</a:t>
            </a:fld>
            <a:endParaRPr lang="en-US" altLang="en-US" dirty="0" smtClean="0">
              <a:solidFill>
                <a:schemeClr val="bg1"/>
              </a:solidFill>
            </a:endParaRPr>
          </a:p>
        </p:txBody>
      </p:sp>
      <p:sp>
        <p:nvSpPr>
          <p:cNvPr id="3" name="Footer Placeholder 2"/>
          <p:cNvSpPr>
            <a:spLocks noGrp="1"/>
          </p:cNvSpPr>
          <p:nvPr>
            <p:ph type="ftr" sz="quarter" idx="14"/>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pic>
        <p:nvPicPr>
          <p:cNvPr id="81926" name="Picture 9" descr="73329588.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0500" y="1376363"/>
            <a:ext cx="18923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078010146"/>
      </p:ext>
    </p:extLst>
  </p:cSld>
  <p:clrMapOvr>
    <a:masterClrMapping/>
  </p:clrMapOvr>
  <p:transition>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4"/>
          <p:cNvSpPr>
            <a:spLocks noGrp="1"/>
          </p:cNvSpPr>
          <p:nvPr>
            <p:ph idx="1"/>
          </p:nvPr>
        </p:nvSpPr>
        <p:spPr/>
        <p:txBody>
          <a:bodyPr/>
          <a:lstStyle/>
          <a:p>
            <a:pPr marL="0" indent="0">
              <a:buNone/>
            </a:pPr>
            <a:r>
              <a:rPr lang="en-US" sz="2800" dirty="0" smtClean="0"/>
              <a:t>You should now be able to:</a:t>
            </a:r>
          </a:p>
          <a:p>
            <a:pPr marL="457200" indent="-457200">
              <a:buFont typeface="Arial"/>
              <a:buChar char="•"/>
            </a:pPr>
            <a:r>
              <a:rPr lang="en-US" sz="2400" dirty="0"/>
              <a:t>Describe what Family Medical Leave is and the protections it affords an employee</a:t>
            </a:r>
          </a:p>
          <a:p>
            <a:pPr marL="457200" indent="-457200">
              <a:buFont typeface="Arial"/>
              <a:buChar char="•"/>
            </a:pPr>
            <a:r>
              <a:rPr lang="en-US" sz="2400" dirty="0"/>
              <a:t>Identify what actions trigger FML and when it applies</a:t>
            </a:r>
          </a:p>
          <a:p>
            <a:pPr marL="457200" indent="-457200">
              <a:buFont typeface="Arial"/>
              <a:buChar char="•"/>
            </a:pPr>
            <a:r>
              <a:rPr lang="en-US" sz="2400" dirty="0"/>
              <a:t>Describe what is used to determine if an employee qualifies for FML</a:t>
            </a:r>
          </a:p>
          <a:p>
            <a:pPr marL="457200" indent="-457200">
              <a:buFont typeface="Arial"/>
              <a:buChar char="•"/>
            </a:pPr>
            <a:r>
              <a:rPr lang="en-US" sz="2400" dirty="0"/>
              <a:t>Explain the role of the supervisor in the FML process</a:t>
            </a:r>
          </a:p>
          <a:p>
            <a:pPr marL="457200" indent="-457200">
              <a:buFont typeface="Arial"/>
              <a:buChar char="•"/>
            </a:pPr>
            <a:r>
              <a:rPr lang="en-US" sz="2400" dirty="0"/>
              <a:t>Identify what not to ask your employee about an FML event</a:t>
            </a:r>
          </a:p>
          <a:p>
            <a:pPr marL="457200" indent="-457200">
              <a:buFont typeface="Arial"/>
              <a:buChar char="•"/>
            </a:pPr>
            <a:r>
              <a:rPr lang="en-US" sz="2400" dirty="0"/>
              <a:t>Identify who to contact if you need help with </a:t>
            </a:r>
            <a:r>
              <a:rPr lang="en-US" sz="2400" dirty="0" smtClean="0"/>
              <a:t>FML</a:t>
            </a:r>
            <a:endParaRPr lang="en-US" sz="2400"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14</a:t>
            </a:fld>
            <a:endParaRPr lang="en-US" dirty="0"/>
          </a:p>
        </p:txBody>
      </p:sp>
      <p:sp>
        <p:nvSpPr>
          <p:cNvPr id="11266" name="Title 1"/>
          <p:cNvSpPr>
            <a:spLocks noGrp="1"/>
          </p:cNvSpPr>
          <p:nvPr>
            <p:ph type="title"/>
          </p:nvPr>
        </p:nvSpPr>
        <p:spPr/>
        <p:txBody>
          <a:bodyPr/>
          <a:lstStyle/>
          <a:p>
            <a:r>
              <a:rPr lang="en-US" dirty="0" smtClean="0"/>
              <a:t>Course Learning Objectives</a:t>
            </a:r>
          </a:p>
        </p:txBody>
      </p:sp>
    </p:spTree>
    <p:custDataLst>
      <p:tags r:id="rId1"/>
    </p:custDataLst>
    <p:extLst>
      <p:ext uri="{BB962C8B-B14F-4D97-AF65-F5344CB8AC3E}">
        <p14:creationId xmlns:p14="http://schemas.microsoft.com/office/powerpoint/2010/main" val="20518889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Complete</a:t>
            </a:r>
            <a:endParaRPr lang="en-US" dirty="0"/>
          </a:p>
        </p:txBody>
      </p:sp>
      <p:sp>
        <p:nvSpPr>
          <p:cNvPr id="3" name="Content Placeholder 2"/>
          <p:cNvSpPr>
            <a:spLocks noGrp="1"/>
          </p:cNvSpPr>
          <p:nvPr>
            <p:ph sz="half" idx="2"/>
          </p:nvPr>
        </p:nvSpPr>
        <p:spPr>
          <a:xfrm>
            <a:off x="320040" y="1371600"/>
            <a:ext cx="8488680" cy="4937760"/>
          </a:xfrm>
        </p:spPr>
        <p:txBody>
          <a:bodyPr/>
          <a:lstStyle/>
          <a:p>
            <a:pPr marL="342900" indent="-342900">
              <a:buFont typeface="Arial" panose="020B0604020202020204" pitchFamily="34" charset="0"/>
              <a:buChar char="•"/>
            </a:pPr>
            <a:r>
              <a:rPr lang="en-US" sz="2800" dirty="0" smtClean="0"/>
              <a:t>Congratulations, you have completed CDOT’s Introduction Family Medical Leave </a:t>
            </a:r>
            <a:r>
              <a:rPr lang="en-US" sz="2800" smtClean="0"/>
              <a:t>Training!</a:t>
            </a:r>
            <a:endParaRPr lang="en-US" sz="2800" dirty="0" smtClean="0"/>
          </a:p>
          <a:p>
            <a:pPr marL="342900" indent="-342900">
              <a:buFont typeface="Arial" panose="020B0604020202020204" pitchFamily="34" charset="0"/>
              <a:buChar char="•"/>
            </a:pPr>
            <a:r>
              <a:rPr lang="en-US" sz="2800" dirty="0"/>
              <a:t>To confirm you have completed the course, close the course and confirm you have taken it from your course catalog</a:t>
            </a:r>
            <a:r>
              <a:rPr lang="en-US" sz="2800" dirty="0" smtClean="0"/>
              <a:t>.</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800" dirty="0"/>
          </a:p>
          <a:p>
            <a:endParaRPr lang="en-US" sz="2000" dirty="0"/>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15</a:t>
            </a:fld>
            <a:endParaRPr lang="en-US" dirty="0"/>
          </a:p>
        </p:txBody>
      </p:sp>
      <p:pic>
        <p:nvPicPr>
          <p:cNvPr id="15" name="Content Placeholder 14"/>
          <p:cNvPicPr>
            <a:picLocks noGrp="1" noChangeAspect="1"/>
          </p:cNvPicPr>
          <p:nvPr>
            <p:ph sz="half" idx="12"/>
          </p:nvPr>
        </p:nvPicPr>
        <p:blipFill rotWithShape="1">
          <a:blip r:embed="rId4" cstate="print">
            <a:extLst>
              <a:ext uri="{28A0092B-C50C-407E-A947-70E740481C1C}">
                <a14:useLocalDpi xmlns:a14="http://schemas.microsoft.com/office/drawing/2010/main" val="0"/>
              </a:ext>
            </a:extLst>
          </a:blip>
          <a:stretch/>
        </p:blipFill>
        <p:spPr>
          <a:xfrm>
            <a:off x="5592445" y="4035122"/>
            <a:ext cx="3216275" cy="2142264"/>
          </a:xfrm>
        </p:spPr>
      </p:pic>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2984110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2</a:t>
            </a:fld>
            <a:endParaRPr lang="en-US" dirty="0"/>
          </a:p>
        </p:txBody>
      </p:sp>
      <p:sp>
        <p:nvSpPr>
          <p:cNvPr id="4" name="Title 3"/>
          <p:cNvSpPr>
            <a:spLocks noGrp="1"/>
          </p:cNvSpPr>
          <p:nvPr>
            <p:ph type="title"/>
          </p:nvPr>
        </p:nvSpPr>
        <p:spPr/>
        <p:txBody>
          <a:bodyPr/>
          <a:lstStyle/>
          <a:p>
            <a:r>
              <a:rPr lang="en-US" dirty="0" smtClean="0"/>
              <a:t>Navigation, Resources and Glossary</a:t>
            </a:r>
            <a:endParaRPr lang="en-US" dirty="0"/>
          </a:p>
        </p:txBody>
      </p:sp>
      <p:sp>
        <p:nvSpPr>
          <p:cNvPr id="5" name="TextBox 4"/>
          <p:cNvSpPr txBox="1"/>
          <p:nvPr/>
        </p:nvSpPr>
        <p:spPr>
          <a:xfrm>
            <a:off x="1491032" y="1496890"/>
            <a:ext cx="5736488" cy="369332"/>
          </a:xfrm>
          <a:prstGeom prst="rect">
            <a:avLst/>
          </a:prstGeom>
          <a:noFill/>
        </p:spPr>
        <p:txBody>
          <a:bodyPr wrap="square" rtlCol="0">
            <a:spAutoFit/>
          </a:bodyPr>
          <a:lstStyle/>
          <a:p>
            <a:r>
              <a:rPr lang="en-US" dirty="0" smtClean="0"/>
              <a:t>Before we begin, let’s look at the resources available to you</a:t>
            </a:r>
            <a:endParaRPr lang="en-US" dirty="0"/>
          </a:p>
        </p:txBody>
      </p:sp>
      <p:pic>
        <p:nvPicPr>
          <p:cNvPr id="6" name="Picture 5"/>
          <p:cNvPicPr>
            <a:picLocks noChangeAspect="1"/>
          </p:cNvPicPr>
          <p:nvPr/>
        </p:nvPicPr>
        <p:blipFill rotWithShape="1">
          <a:blip r:embed="rId4"/>
          <a:srcRect l="1410" t="1252"/>
          <a:stretch/>
        </p:blipFill>
        <p:spPr>
          <a:xfrm>
            <a:off x="1549396" y="2021861"/>
            <a:ext cx="7104037" cy="4067653"/>
          </a:xfrm>
          <a:prstGeom prst="rect">
            <a:avLst/>
          </a:prstGeom>
        </p:spPr>
      </p:pic>
    </p:spTree>
    <p:custDataLst>
      <p:tags r:id="rId1"/>
    </p:custDataLst>
    <p:extLst>
      <p:ext uri="{BB962C8B-B14F-4D97-AF65-F5344CB8AC3E}">
        <p14:creationId xmlns:p14="http://schemas.microsoft.com/office/powerpoint/2010/main" val="1732774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4"/>
          <p:cNvSpPr>
            <a:spLocks noGrp="1"/>
          </p:cNvSpPr>
          <p:nvPr>
            <p:ph idx="1"/>
          </p:nvPr>
        </p:nvSpPr>
        <p:spPr/>
        <p:txBody>
          <a:bodyPr/>
          <a:lstStyle/>
          <a:p>
            <a:pPr marL="0" indent="0">
              <a:buNone/>
            </a:pPr>
            <a:r>
              <a:rPr lang="en-US" sz="2800" dirty="0" smtClean="0"/>
              <a:t>At the end of this course, you should be able to:</a:t>
            </a:r>
          </a:p>
          <a:p>
            <a:pPr marL="457200" indent="-457200">
              <a:buFont typeface="Arial"/>
              <a:buChar char="•"/>
            </a:pPr>
            <a:r>
              <a:rPr lang="en-US" sz="2400" dirty="0"/>
              <a:t>Describe what Family Medical Leave is and the protections it affords an employee</a:t>
            </a:r>
          </a:p>
          <a:p>
            <a:pPr marL="457200" indent="-457200">
              <a:buFont typeface="Arial"/>
              <a:buChar char="•"/>
            </a:pPr>
            <a:r>
              <a:rPr lang="en-US" sz="2400" dirty="0"/>
              <a:t>Identify what actions trigger FML and when it applies</a:t>
            </a:r>
          </a:p>
          <a:p>
            <a:pPr marL="457200" indent="-457200">
              <a:buFont typeface="Arial"/>
              <a:buChar char="•"/>
            </a:pPr>
            <a:r>
              <a:rPr lang="en-US" sz="2400" dirty="0"/>
              <a:t>Describe what is used to determine if an employee qualifies for FML</a:t>
            </a:r>
          </a:p>
          <a:p>
            <a:pPr marL="457200" indent="-457200">
              <a:buFont typeface="Arial"/>
              <a:buChar char="•"/>
            </a:pPr>
            <a:r>
              <a:rPr lang="en-US" sz="2400" dirty="0"/>
              <a:t>Explain the role of the supervisor in the FML process</a:t>
            </a:r>
          </a:p>
          <a:p>
            <a:pPr marL="457200" indent="-457200">
              <a:buFont typeface="Arial"/>
              <a:buChar char="•"/>
            </a:pPr>
            <a:r>
              <a:rPr lang="en-US" sz="2400" dirty="0"/>
              <a:t>Identify what not to ask your employee about an FML event</a:t>
            </a:r>
          </a:p>
          <a:p>
            <a:pPr marL="457200" indent="-457200">
              <a:buFont typeface="Arial"/>
              <a:buChar char="•"/>
            </a:pPr>
            <a:r>
              <a:rPr lang="en-US" sz="2400" dirty="0"/>
              <a:t>Identify who to contact if you need help with FML</a:t>
            </a:r>
          </a:p>
          <a:p>
            <a:endParaRPr lang="en-US" sz="2400"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dirty="0" smtClean="0"/>
              <a:t>Slide </a:t>
            </a:r>
            <a:fld id="{F1733E7F-F35A-45C7-967F-B65877603703}" type="slidenum">
              <a:rPr lang="en-US" smtClean="0"/>
              <a:pPr>
                <a:defRPr/>
              </a:pPr>
              <a:t>3</a:t>
            </a:fld>
            <a:endParaRPr lang="en-US" dirty="0"/>
          </a:p>
        </p:txBody>
      </p:sp>
      <p:sp>
        <p:nvSpPr>
          <p:cNvPr id="11266" name="Title 1"/>
          <p:cNvSpPr>
            <a:spLocks noGrp="1"/>
          </p:cNvSpPr>
          <p:nvPr>
            <p:ph type="title"/>
          </p:nvPr>
        </p:nvSpPr>
        <p:spPr/>
        <p:txBody>
          <a:bodyPr/>
          <a:lstStyle/>
          <a:p>
            <a:r>
              <a:rPr lang="en-US" dirty="0" smtClean="0"/>
              <a:t>Course Learning Objectives</a:t>
            </a:r>
          </a:p>
        </p:txBody>
      </p:sp>
    </p:spTree>
    <p:custDataLst>
      <p:tags r:id="rId1"/>
    </p:custDataLst>
    <p:extLst>
      <p:ext uri="{BB962C8B-B14F-4D97-AF65-F5344CB8AC3E}">
        <p14:creationId xmlns:p14="http://schemas.microsoft.com/office/powerpoint/2010/main" val="490112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p:cNvSpPr>
            <a:spLocks noGrp="1"/>
          </p:cNvSpPr>
          <p:nvPr>
            <p:ph idx="1"/>
          </p:nvPr>
        </p:nvSpPr>
        <p:spPr>
          <a:xfrm>
            <a:off x="182563" y="1371600"/>
            <a:ext cx="8778875" cy="4937125"/>
          </a:xfrm>
        </p:spPr>
        <p:txBody>
          <a:bodyPr/>
          <a:lstStyle/>
          <a:p>
            <a:pPr marL="457200" indent="-457200">
              <a:buFont typeface="Arial" panose="020B0604020202020204" pitchFamily="34" charset="0"/>
              <a:buChar char="•"/>
            </a:pPr>
            <a:r>
              <a:rPr lang="en-US" altLang="en-US" sz="2400" dirty="0" smtClean="0"/>
              <a:t>FMLA is a Federal law that permits employees to take up to 12 weeks of unpaid leave with job protection for their own use or for the care of a qualified </a:t>
            </a:r>
            <a:r>
              <a:rPr lang="en-US" altLang="en-US" sz="2400" dirty="0"/>
              <a:t>individual  </a:t>
            </a:r>
            <a:endParaRPr lang="en-US" altLang="en-US" sz="2400" dirty="0" smtClean="0"/>
          </a:p>
          <a:p>
            <a:pPr marL="1200150" lvl="1" indent="-457200">
              <a:buFont typeface="Arial" panose="020B0604020202020204" pitchFamily="34" charset="0"/>
              <a:buChar char="•"/>
            </a:pPr>
            <a:r>
              <a:rPr lang="en-US" altLang="en-US" sz="2000" dirty="0" smtClean="0"/>
              <a:t>Health </a:t>
            </a:r>
            <a:r>
              <a:rPr lang="en-US" altLang="en-US" sz="2000" dirty="0"/>
              <a:t>insurance continues as if the employee has not taken leave, but employee must pay their portion while on unpaid leave</a:t>
            </a:r>
          </a:p>
          <a:p>
            <a:pPr marL="1200150" lvl="1" indent="-457200">
              <a:buFont typeface="Arial" panose="020B0604020202020204" pitchFamily="34" charset="0"/>
              <a:buChar char="•"/>
            </a:pPr>
            <a:r>
              <a:rPr lang="en-US" altLang="en-US" sz="2000" dirty="0"/>
              <a:t>FML allows Job restoration to the same or equivalent position </a:t>
            </a:r>
          </a:p>
          <a:p>
            <a:pPr marL="1200150" lvl="1" indent="-457200">
              <a:buFont typeface="Arial" panose="020B0604020202020204" pitchFamily="34" charset="0"/>
              <a:buChar char="•"/>
            </a:pPr>
            <a:r>
              <a:rPr lang="en-US" altLang="en-US" sz="2000" dirty="0"/>
              <a:t>No retaliation is </a:t>
            </a:r>
            <a:r>
              <a:rPr lang="en-US" altLang="en-US" sz="2000" dirty="0" smtClean="0"/>
              <a:t>allowed</a:t>
            </a:r>
            <a:endParaRPr lang="en-US" altLang="en-US" sz="2400" dirty="0" smtClean="0"/>
          </a:p>
          <a:p>
            <a:pPr marL="457200" indent="-457200" eaLnBrk="1" hangingPunct="1">
              <a:buFont typeface="Arial" panose="020B0604020202020204" pitchFamily="34" charset="0"/>
              <a:buChar char="•"/>
            </a:pPr>
            <a:r>
              <a:rPr lang="en-US" altLang="en-US" sz="2400" dirty="0" smtClean="0"/>
              <a:t>The State of Colorado provides 13 weeks (520 hours) of unpaid leave with job protection per rolling 12 month period</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en-US" altLang="en-US" dirty="0" smtClean="0">
                <a:solidFill>
                  <a:schemeClr val="bg1"/>
                </a:solidFill>
              </a:rPr>
              <a:t>Slide </a:t>
            </a:r>
            <a:fld id="{A5953F1D-42C9-4BCE-8B4A-A73C09D86B66}" type="slidenum">
              <a:rPr lang="en-US" altLang="en-US" smtClean="0">
                <a:solidFill>
                  <a:schemeClr val="bg1"/>
                </a:solidFill>
              </a:rPr>
              <a:pPr>
                <a:defRPr/>
              </a:pPr>
              <a:t>4</a:t>
            </a:fld>
            <a:endParaRPr lang="en-US" altLang="en-US" dirty="0" smtClean="0">
              <a:solidFill>
                <a:schemeClr val="bg1"/>
              </a:solidFill>
            </a:endParaRPr>
          </a:p>
        </p:txBody>
      </p:sp>
      <p:sp>
        <p:nvSpPr>
          <p:cNvPr id="63493" name="Title 1"/>
          <p:cNvSpPr>
            <a:spLocks noGrp="1"/>
          </p:cNvSpPr>
          <p:nvPr>
            <p:ph type="title"/>
          </p:nvPr>
        </p:nvSpPr>
        <p:spPr/>
        <p:txBody>
          <a:bodyPr/>
          <a:lstStyle/>
          <a:p>
            <a:pPr eaLnBrk="1" hangingPunct="1"/>
            <a:r>
              <a:rPr lang="en-US" altLang="en-US" dirty="0" smtClean="0"/>
              <a:t>What is FMLA?</a:t>
            </a:r>
          </a:p>
        </p:txBody>
      </p:sp>
    </p:spTree>
    <p:custDataLst>
      <p:tags r:id="rId1"/>
    </p:custDataLst>
    <p:extLst>
      <p:ext uri="{BB962C8B-B14F-4D97-AF65-F5344CB8AC3E}">
        <p14:creationId xmlns:p14="http://schemas.microsoft.com/office/powerpoint/2010/main" val="4154235966"/>
      </p:ext>
    </p:extLst>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smtClean="0"/>
              <a:t>FMLA is not:</a:t>
            </a:r>
          </a:p>
          <a:p>
            <a:pPr marL="457200" indent="-457200">
              <a:buFont typeface="Arial" panose="020B0604020202020204" pitchFamily="34" charset="0"/>
              <a:buChar char="•"/>
            </a:pPr>
            <a:r>
              <a:rPr lang="en-US" sz="2800" dirty="0" smtClean="0"/>
              <a:t>A new leave granted to an employee</a:t>
            </a:r>
          </a:p>
          <a:p>
            <a:pPr marL="457200" indent="-457200">
              <a:buFont typeface="Arial" panose="020B0604020202020204" pitchFamily="34" charset="0"/>
              <a:buChar char="•"/>
            </a:pPr>
            <a:r>
              <a:rPr lang="en-US" sz="2800" dirty="0" smtClean="0"/>
              <a:t>Optional for an employee</a:t>
            </a:r>
          </a:p>
          <a:p>
            <a:pPr marL="457200" indent="-457200">
              <a:buFont typeface="Arial" panose="020B0604020202020204" pitchFamily="34" charset="0"/>
              <a:buChar char="•"/>
            </a:pPr>
            <a:r>
              <a:rPr lang="en-US" sz="2800" dirty="0" smtClean="0"/>
              <a:t>Fair Labor Standards Act  </a:t>
            </a:r>
          </a:p>
          <a:p>
            <a:pPr marL="457200" indent="-457200">
              <a:buFont typeface="Arial" panose="020B0604020202020204" pitchFamily="34" charset="0"/>
              <a:buChar char="•"/>
            </a:pPr>
            <a:r>
              <a:rPr lang="en-US" sz="2800" dirty="0" smtClean="0"/>
              <a:t>Workers Compensation</a:t>
            </a:r>
            <a:endParaRPr lang="en-US" sz="2800" dirty="0"/>
          </a:p>
        </p:txBody>
      </p:sp>
      <p:sp>
        <p:nvSpPr>
          <p:cNvPr id="6" name="Footer Placeholder 5"/>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dirty="0" smtClean="0"/>
              <a:t>Slide </a:t>
            </a:r>
            <a:fld id="{3D23ED13-A12C-4854-A91E-EB5CAF90118D}" type="slidenum">
              <a:rPr lang="en-US" smtClean="0"/>
              <a:pPr>
                <a:defRPr/>
              </a:pPr>
              <a:t>5</a:t>
            </a:fld>
            <a:endParaRPr lang="en-US" dirty="0"/>
          </a:p>
        </p:txBody>
      </p:sp>
      <p:sp>
        <p:nvSpPr>
          <p:cNvPr id="2" name="Title 1"/>
          <p:cNvSpPr>
            <a:spLocks noGrp="1"/>
          </p:cNvSpPr>
          <p:nvPr>
            <p:ph type="title"/>
          </p:nvPr>
        </p:nvSpPr>
        <p:spPr/>
        <p:txBody>
          <a:bodyPr/>
          <a:lstStyle/>
          <a:p>
            <a:r>
              <a:rPr lang="en-US" dirty="0" smtClean="0"/>
              <a:t>What is </a:t>
            </a:r>
            <a:r>
              <a:rPr lang="en-US" b="1" i="1" u="sng" dirty="0" smtClean="0"/>
              <a:t>NOT</a:t>
            </a:r>
            <a:r>
              <a:rPr lang="en-US" dirty="0" smtClean="0"/>
              <a:t> FMLA</a:t>
            </a:r>
            <a:endParaRPr lang="en-US" dirty="0"/>
          </a:p>
        </p:txBody>
      </p:sp>
      <p:pic>
        <p:nvPicPr>
          <p:cNvPr id="7" name="Content Placeholder 6"/>
          <p:cNvPicPr>
            <a:picLocks noGrp="1" noChangeAspect="1"/>
          </p:cNvPicPr>
          <p:nvPr>
            <p:ph sz="half" idx="4294967295"/>
          </p:nvPr>
        </p:nvPicPr>
        <p:blipFill>
          <a:blip r:embed="rId4">
            <a:extLst>
              <a:ext uri="{28A0092B-C50C-407E-A947-70E740481C1C}">
                <a14:useLocalDpi xmlns:a14="http://schemas.microsoft.com/office/drawing/2010/main" val="0"/>
              </a:ext>
            </a:extLst>
          </a:blip>
          <a:stretch>
            <a:fillRect/>
          </a:stretch>
        </p:blipFill>
        <p:spPr>
          <a:xfrm>
            <a:off x="5923623" y="3697287"/>
            <a:ext cx="2659062" cy="2659063"/>
          </a:xfrm>
        </p:spPr>
      </p:pic>
    </p:spTree>
    <p:custDataLst>
      <p:tags r:id="rId1"/>
    </p:custDataLst>
    <p:extLst>
      <p:ext uri="{BB962C8B-B14F-4D97-AF65-F5344CB8AC3E}">
        <p14:creationId xmlns:p14="http://schemas.microsoft.com/office/powerpoint/2010/main" val="3258569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Review Question FML One</a:t>
            </a:r>
            <a:endParaRPr lang="en-US"/>
          </a:p>
        </p:txBody>
      </p:sp>
      <p:sp>
        <p:nvSpPr>
          <p:cNvPr id="3" name="Footer Placeholder 2" hidden="1"/>
          <p:cNvSpPr>
            <a:spLocks noGrp="1"/>
          </p:cNvSpPr>
          <p:nvPr>
            <p:ph type="ftr" sz="quarter" idx="10"/>
          </p:nvPr>
        </p:nvSpPr>
        <p:spPr/>
        <p:txBody>
          <a:bodyPr/>
          <a:lstStyle/>
          <a:p>
            <a:pPr>
              <a:defRPr/>
            </a:pPr>
            <a:r>
              <a:rPr lang="en-US" smtClean="0">
                <a:solidFill>
                  <a:prstClr val="white"/>
                </a:solidFill>
              </a:rPr>
              <a:t>Colorado Department of Transportation</a:t>
            </a:r>
            <a:endParaRPr lang="en-US" dirty="0">
              <a:solidFill>
                <a:prstClr val="white"/>
              </a:solidFill>
            </a:endParaRPr>
          </a:p>
        </p:txBody>
      </p:sp>
      <p:sp>
        <p:nvSpPr>
          <p:cNvPr id="4" name="Slide Number Placeholder 3" hidden="1"/>
          <p:cNvSpPr>
            <a:spLocks noGrp="1"/>
          </p:cNvSpPr>
          <p:nvPr>
            <p:ph type="sldNum" sz="quarter" idx="11"/>
          </p:nvPr>
        </p:nvSpPr>
        <p:spPr/>
        <p:txBody>
          <a:bodyPr/>
          <a:lstStyle/>
          <a:p>
            <a:pPr>
              <a:defRPr/>
            </a:pPr>
            <a:r>
              <a:rPr lang="en-US" smtClean="0">
                <a:solidFill>
                  <a:prstClr val="white"/>
                </a:solidFill>
              </a:rPr>
              <a:t> Slide </a:t>
            </a:r>
            <a:fld id="{F1733E7F-F35A-45C7-967F-B65877603703}" type="slidenum">
              <a:rPr lang="en-US" smtClean="0">
                <a:solidFill>
                  <a:prstClr val="white"/>
                </a:solidFill>
              </a:rPr>
              <a:pPr>
                <a:defRPr/>
              </a:pPr>
              <a:t>6</a:t>
            </a:fld>
            <a:endParaRPr lang="en-US" dirty="0">
              <a:solidFill>
                <a:prstClr val="white"/>
              </a:solidFill>
            </a:endParaRPr>
          </a:p>
        </p:txBody>
      </p:sp>
      <p:pic>
        <p:nvPicPr>
          <p:cNvPr id="82" name="Picture 81"/>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740400" cy="3085088"/>
          </a:xfrm>
          <a:prstGeom prst="rect">
            <a:avLst/>
          </a:prstGeom>
        </p:spPr>
      </p:pic>
      <p:pic>
        <p:nvPicPr>
          <p:cNvPr id="83" name="Picture 82"/>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84" name="Picture 83"/>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1101248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Content Placeholder 1"/>
          <p:cNvSpPr>
            <a:spLocks noGrp="1"/>
          </p:cNvSpPr>
          <p:nvPr>
            <p:ph idx="1"/>
          </p:nvPr>
        </p:nvSpPr>
        <p:spPr>
          <a:xfrm>
            <a:off x="2098675" y="1371600"/>
            <a:ext cx="6862763" cy="4937125"/>
          </a:xfrm>
        </p:spPr>
        <p:txBody>
          <a:bodyPr/>
          <a:lstStyle/>
          <a:p>
            <a:pPr eaLnBrk="1" hangingPunct="1"/>
            <a:r>
              <a:rPr lang="en-US" altLang="en-US" sz="2800" dirty="0" smtClean="0"/>
              <a:t>FML is triggered when an employee:</a:t>
            </a:r>
          </a:p>
          <a:p>
            <a:pPr marL="457200" indent="-457200">
              <a:buFont typeface="Arial" panose="020B0604020202020204" pitchFamily="34" charset="0"/>
              <a:buChar char="•"/>
            </a:pPr>
            <a:r>
              <a:rPr lang="en-US" altLang="en-US" sz="2400" dirty="0"/>
              <a:t>Is sick more than 3 full consecutive work days</a:t>
            </a:r>
          </a:p>
          <a:p>
            <a:pPr marL="457200" indent="-457200" eaLnBrk="1" hangingPunct="1">
              <a:buFont typeface="Arial" panose="020B0604020202020204" pitchFamily="34" charset="0"/>
              <a:buChar char="•"/>
            </a:pPr>
            <a:r>
              <a:rPr lang="en-US" altLang="en-US" sz="2400" dirty="0" smtClean="0"/>
              <a:t>Requests leave for a foreseeable personal health reason</a:t>
            </a:r>
          </a:p>
          <a:p>
            <a:pPr marL="457200" indent="-457200" eaLnBrk="1" hangingPunct="1">
              <a:buFont typeface="Arial" panose="020B0604020202020204" pitchFamily="34" charset="0"/>
              <a:buChar char="•"/>
            </a:pPr>
            <a:r>
              <a:rPr lang="en-US" altLang="en-US" sz="2400" dirty="0" smtClean="0"/>
              <a:t>Requests </a:t>
            </a:r>
            <a:r>
              <a:rPr lang="en-US" altLang="en-US" sz="2400" dirty="0"/>
              <a:t>extended leave to care for a qualifying family member with a serious health condition </a:t>
            </a:r>
          </a:p>
          <a:p>
            <a:pPr marL="457200" indent="-457200" eaLnBrk="1" hangingPunct="1">
              <a:buFont typeface="Arial" panose="020B0604020202020204" pitchFamily="34" charset="0"/>
              <a:buChar char="•"/>
            </a:pPr>
            <a:r>
              <a:rPr lang="en-US" altLang="en-US" sz="2400" dirty="0" smtClean="0"/>
              <a:t>Workers’ Comp files first report of injury or claim number memo</a:t>
            </a:r>
          </a:p>
          <a:p>
            <a:pPr marL="457200" indent="-457200" eaLnBrk="1" hangingPunct="1">
              <a:buFont typeface="Arial" panose="020B0604020202020204" pitchFamily="34" charset="0"/>
              <a:buChar char="•"/>
            </a:pPr>
            <a:r>
              <a:rPr lang="en-US" altLang="en-US" sz="2400" dirty="0" smtClean="0"/>
              <a:t>Military Deployment</a:t>
            </a:r>
          </a:p>
          <a:p>
            <a:pPr marL="457200" indent="-457200" eaLnBrk="1" hangingPunct="1">
              <a:buFont typeface="Arial" panose="020B0604020202020204" pitchFamily="34" charset="0"/>
              <a:buChar char="•"/>
            </a:pPr>
            <a:r>
              <a:rPr lang="en-US" altLang="en-US" sz="2400" dirty="0" smtClean="0"/>
              <a:t>Military family member illness /injury</a:t>
            </a:r>
          </a:p>
          <a:p>
            <a:pPr marL="457200" indent="-457200" eaLnBrk="1" hangingPunct="1">
              <a:buFont typeface="Arial" panose="020B0604020202020204" pitchFamily="34" charset="0"/>
              <a:buChar char="•"/>
            </a:pPr>
            <a:r>
              <a:rPr lang="en-US" altLang="en-US" sz="2400" dirty="0" smtClean="0"/>
              <a:t>Military family member veteran treatment</a:t>
            </a:r>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en-US" altLang="en-US" dirty="0" smtClean="0">
                <a:solidFill>
                  <a:schemeClr val="bg1"/>
                </a:solidFill>
              </a:rPr>
              <a:t>Slide </a:t>
            </a:r>
            <a:fld id="{397CB6B9-8298-433A-B47C-C946BF7201CB}" type="slidenum">
              <a:rPr lang="en-US" altLang="en-US" smtClean="0">
                <a:solidFill>
                  <a:schemeClr val="bg1"/>
                </a:solidFill>
              </a:rPr>
              <a:pPr>
                <a:defRPr/>
              </a:pPr>
              <a:t>7</a:t>
            </a:fld>
            <a:endParaRPr lang="en-US" altLang="en-US" dirty="0" smtClean="0">
              <a:solidFill>
                <a:schemeClr val="bg1"/>
              </a:solidFill>
            </a:endParaRPr>
          </a:p>
        </p:txBody>
      </p:sp>
      <p:sp>
        <p:nvSpPr>
          <p:cNvPr id="137221" name="Title 4"/>
          <p:cNvSpPr>
            <a:spLocks noGrp="1"/>
          </p:cNvSpPr>
          <p:nvPr>
            <p:ph type="title"/>
          </p:nvPr>
        </p:nvSpPr>
        <p:spPr/>
        <p:txBody>
          <a:bodyPr/>
          <a:lstStyle/>
          <a:p>
            <a:pPr eaLnBrk="1" hangingPunct="1"/>
            <a:r>
              <a:rPr lang="en-US" altLang="en-US" dirty="0" smtClean="0"/>
              <a:t>FML Initiation Triggers</a:t>
            </a:r>
          </a:p>
        </p:txBody>
      </p:sp>
      <p:pic>
        <p:nvPicPr>
          <p:cNvPr id="137222" name="Picture 5" descr="Dominoe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785938"/>
            <a:ext cx="2095500" cy="387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846956828"/>
      </p:ext>
    </p:extLst>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a:blip r:embed="rId7"/>
          <a:stretch>
            <a:fillRect/>
          </a:stretch>
        </a:blip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smtClean="0"/>
              <a:t>Qualifications</a:t>
            </a:r>
            <a:endParaRPr lang="en-US" dirty="0"/>
          </a:p>
        </p:txBody>
      </p:sp>
      <p:sp>
        <p:nvSpPr>
          <p:cNvPr id="3" name="Footer Placeholder 2"/>
          <p:cNvSpPr>
            <a:spLocks noGrp="1"/>
          </p:cNvSpPr>
          <p:nvPr>
            <p:ph type="ftr" sz="quarter" idx="10"/>
          </p:nvPr>
        </p:nvSpPr>
        <p:spPr/>
        <p:txBody>
          <a:bodyPr/>
          <a:lstStyle/>
          <a:p>
            <a:pPr>
              <a:defRPr/>
            </a:pPr>
            <a:r>
              <a:rPr lang="en-US" dirty="0" smtClean="0">
                <a:solidFill>
                  <a:prstClr val="white"/>
                </a:solidFill>
              </a:rPr>
              <a:t>Colorado Department of Transportation</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a:defRPr/>
            </a:pPr>
            <a:r>
              <a:rPr lang="en-US" dirty="0" smtClean="0">
                <a:solidFill>
                  <a:prstClr val="white"/>
                </a:solidFill>
              </a:rPr>
              <a:t> Slide </a:t>
            </a:r>
            <a:fld id="{F1733E7F-F35A-45C7-967F-B65877603703}" type="slidenum">
              <a:rPr lang="en-US" smtClean="0">
                <a:solidFill>
                  <a:prstClr val="white"/>
                </a:solidFill>
              </a:rPr>
              <a:pPr>
                <a:defRPr/>
              </a:pPr>
              <a:t>8</a:t>
            </a:fld>
            <a:endParaRPr lang="en-US" dirty="0">
              <a:solidFill>
                <a:prstClr val="white"/>
              </a:solidFill>
            </a:endParaRPr>
          </a:p>
        </p:txBody>
      </p:sp>
      <p:pic>
        <p:nvPicPr>
          <p:cNvPr id="10" name="Picture 9"/>
          <p:cNvPicPr>
            <a:picLocks/>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660400" y="2362200"/>
            <a:ext cx="5359400" cy="2100203"/>
          </a:xfrm>
          <a:prstGeom prst="rect">
            <a:avLst/>
          </a:prstGeom>
        </p:spPr>
      </p:pic>
      <p:pic>
        <p:nvPicPr>
          <p:cNvPr id="11" name="Picture 10"/>
          <p:cNvPicPr>
            <a:picLocks/>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76200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pic>
        <p:nvPicPr>
          <p:cNvPr id="12" name="Picture 11"/>
          <p:cNvPicPr>
            <a:picLocks/>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550920" y="5588000"/>
            <a:ext cx="2560320" cy="614477"/>
          </a:xfrm>
          <a:prstGeom prst="rect">
            <a:avLst/>
          </a:prstGeom>
          <a:noFill/>
          <a:ln w="25400"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25400" cap="flat" cmpd="sng" algn="ctr">
                <a:solidFill>
                  <a:schemeClr val="accent1"/>
                </a:solidFill>
                <a:prstDash val="solid"/>
              </a14:hiddenLine>
            </a:ext>
          </a:extLst>
        </p:spPr>
        <p:style>
          <a:lnRef idx="2">
            <a:schemeClr val="accent1"/>
          </a:lnRef>
          <a:fillRef idx="1">
            <a:schemeClr val="lt1"/>
          </a:fillRef>
          <a:effectRef idx="0">
            <a:schemeClr val="accent1"/>
          </a:effectRef>
          <a:fontRef idx="minor">
            <a:schemeClr val="dk1"/>
          </a:fontRef>
        </p:style>
      </p:pic>
    </p:spTree>
    <p:custDataLst>
      <p:tags r:id="rId1"/>
    </p:custDataLst>
    <p:extLst>
      <p:ext uri="{BB962C8B-B14F-4D97-AF65-F5344CB8AC3E}">
        <p14:creationId xmlns:p14="http://schemas.microsoft.com/office/powerpoint/2010/main" val="28322627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8"/>
          <p:cNvSpPr>
            <a:spLocks noGrp="1"/>
          </p:cNvSpPr>
          <p:nvPr>
            <p:ph idx="1"/>
          </p:nvPr>
        </p:nvSpPr>
        <p:spPr>
          <a:xfrm>
            <a:off x="1505244" y="1371600"/>
            <a:ext cx="7455876" cy="4937125"/>
          </a:xfrm>
        </p:spPr>
        <p:txBody>
          <a:bodyPr/>
          <a:lstStyle/>
          <a:p>
            <a:pPr eaLnBrk="1" hangingPunct="1"/>
            <a:r>
              <a:rPr lang="en-US" altLang="en-US" sz="2400" b="1" dirty="0" smtClean="0"/>
              <a:t>The Supervisor is responsible for:</a:t>
            </a:r>
          </a:p>
          <a:p>
            <a:pPr marL="342900" indent="-342900" eaLnBrk="1" hangingPunct="1">
              <a:buFont typeface="Arial" panose="020B0604020202020204" pitchFamily="34" charset="0"/>
              <a:buChar char="•"/>
            </a:pPr>
            <a:r>
              <a:rPr lang="en-US" altLang="en-US" sz="2400" dirty="0" smtClean="0"/>
              <a:t>Maintaining confidentiality </a:t>
            </a:r>
          </a:p>
          <a:p>
            <a:pPr marL="342900" indent="-342900" eaLnBrk="1" hangingPunct="1">
              <a:buFont typeface="Arial" panose="020B0604020202020204" pitchFamily="34" charset="0"/>
              <a:buChar char="•"/>
            </a:pPr>
            <a:r>
              <a:rPr lang="en-US" altLang="en-US" sz="2400" dirty="0" smtClean="0"/>
              <a:t>Communicating to the FML Liaison:</a:t>
            </a:r>
          </a:p>
          <a:p>
            <a:pPr lvl="1" eaLnBrk="1" hangingPunct="1"/>
            <a:r>
              <a:rPr lang="en-US" altLang="en-US" sz="2400" dirty="0" smtClean="0"/>
              <a:t>FML needs of Employee</a:t>
            </a:r>
          </a:p>
          <a:p>
            <a:pPr lvl="1" eaLnBrk="1" hangingPunct="1"/>
            <a:r>
              <a:rPr lang="en-US" altLang="en-US" sz="2400" dirty="0" smtClean="0"/>
              <a:t>If the Employee has used more than three consecutive days of sick leave </a:t>
            </a:r>
          </a:p>
          <a:p>
            <a:pPr lvl="1" eaLnBrk="1" hangingPunct="1"/>
            <a:r>
              <a:rPr lang="en-US" altLang="en-US" sz="2400" dirty="0" smtClean="0"/>
              <a:t>Injuries on the job</a:t>
            </a:r>
          </a:p>
          <a:p>
            <a:pPr marL="342900" indent="-342900" eaLnBrk="1" hangingPunct="1">
              <a:buFont typeface="Arial" panose="020B0604020202020204" pitchFamily="34" charset="0"/>
              <a:buChar char="•"/>
            </a:pPr>
            <a:r>
              <a:rPr lang="en-US" altLang="en-US" sz="2400" dirty="0" smtClean="0"/>
              <a:t>Approving the Employee’s timesheet and accommodating work schedule</a:t>
            </a:r>
          </a:p>
          <a:p>
            <a:pPr marL="342900" indent="-342900" eaLnBrk="1" hangingPunct="1">
              <a:buFont typeface="Arial" panose="020B0604020202020204" pitchFamily="34" charset="0"/>
              <a:buChar char="•"/>
            </a:pPr>
            <a:r>
              <a:rPr lang="en-US" altLang="en-US" sz="2400" dirty="0" smtClean="0"/>
              <a:t>Provide duty statements from Employee’s PDQ</a:t>
            </a:r>
          </a:p>
          <a:p>
            <a:pPr eaLnBrk="1" hangingPunct="1"/>
            <a:endParaRPr lang="en-US" altLang="en-US" sz="2400" dirty="0" smtClean="0"/>
          </a:p>
          <a:p>
            <a:pPr eaLnBrk="1" hangingPunct="1"/>
            <a:endParaRPr lang="en-US" altLang="en-US" sz="2400" dirty="0" smtClean="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912813"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r>
              <a:rPr lang="en-US" altLang="en-US" dirty="0" smtClean="0">
                <a:solidFill>
                  <a:schemeClr val="bg1"/>
                </a:solidFill>
              </a:rPr>
              <a:t>Slide </a:t>
            </a:r>
            <a:fld id="{DEA92BD6-AFD5-412A-9B11-0D76B19928B2}" type="slidenum">
              <a:rPr lang="en-US" altLang="en-US" smtClean="0">
                <a:solidFill>
                  <a:schemeClr val="bg1"/>
                </a:solidFill>
              </a:rPr>
              <a:pPr>
                <a:defRPr/>
              </a:pPr>
              <a:t>9</a:t>
            </a:fld>
            <a:endParaRPr lang="en-US" altLang="en-US" dirty="0" smtClean="0">
              <a:solidFill>
                <a:schemeClr val="bg1"/>
              </a:solidFill>
            </a:endParaRPr>
          </a:p>
        </p:txBody>
      </p:sp>
      <p:sp>
        <p:nvSpPr>
          <p:cNvPr id="77826" name="Title 7"/>
          <p:cNvSpPr>
            <a:spLocks noGrp="1"/>
          </p:cNvSpPr>
          <p:nvPr>
            <p:ph type="title"/>
          </p:nvPr>
        </p:nvSpPr>
        <p:spPr/>
        <p:txBody>
          <a:bodyPr/>
          <a:lstStyle/>
          <a:p>
            <a:pPr eaLnBrk="1" hangingPunct="1"/>
            <a:r>
              <a:rPr lang="en-US" altLang="en-US" dirty="0" smtClean="0"/>
              <a:t>Supervisor Responsibilities</a:t>
            </a:r>
          </a:p>
        </p:txBody>
      </p:sp>
      <p:pic>
        <p:nvPicPr>
          <p:cNvPr id="5" name="Rhonda"/>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182880" y="2087641"/>
            <a:ext cx="1617876" cy="4268709"/>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94724078"/>
      </p:ext>
    </p:extLst>
  </p:cSld>
  <p:clrMapOvr>
    <a:masterClrMapping/>
  </p:clrMapOvr>
  <p:transition>
    <p:cu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2223"/>
  <p:tag name="ARTICULATE_REFERENCE_ID" val="68314384-64ec-4e54-a415-ba8df79c9eb3"/>
  <p:tag name="ARTICULATE_REFERENCE_TYPE_7" val="0"/>
  <p:tag name="ARTICULATE_REFERENCE_7" val="http:// http://intranet.dot.state.co.us/business/center-for-human-resources-management/humanresources-contacts"/>
  <p:tag name="ARTICULATE_REFERENCE_TITLE_7" val="Human Resources Contacts"/>
  <p:tag name="ARTICULATE_REFERENCE_ID_7" val="9a5d5f07-bf3b-43b6-8082-9a9b5f449fb3"/>
  <p:tag name="ARTICULATE_REFERENCE_TYPE_8" val="0"/>
  <p:tag name="ARTICULATE_REFERENCE_8" val="http:// http://intranet.dot.state.co.us/business/risk-management/risk-management-contacts"/>
  <p:tag name="ARTICULATE_REFERENCE_TITLE_8" val="Risk Management Contacts"/>
  <p:tag name="ARTICULATE_REFERENCE_ID_8" val="6fd76f03-3923-4d3d-9117-c3abc0145763"/>
  <p:tag name="ARTICULATE_REFERENCE_TYPE_9" val="0"/>
  <p:tag name="ARTICULATE_REFERENCE_9" val="http://intranet.dot.state.co.us/business/risk-management/cdot-accident-reporting-system"/>
  <p:tag name="ARTICULATE_REFERENCE_TITLE_9" val="CDOT Accident Reporting System"/>
  <p:tag name="ARTICULATE_REFERENCE_ID_9" val="f15cd326-0b11-44a9-b373-4865312137e8"/>
  <p:tag name="ARTICULATE_REFERENCE_TYPE_10" val="0"/>
  <p:tag name="ARTICULATE_REFERENCE_10" val="http://intranet.dot.state.co.us/business/risk-management/workers-compensation"/>
  <p:tag name="ARTICULATE_REFERENCE_TITLE_10" val="Workers' Compensation Page"/>
  <p:tag name="ARTICULATE_REFERENCE_ID_10" val="482e13cd-79da-4794-9328-86206cad06f2"/>
  <p:tag name="ARTICULATE_REFERENCE_TYPE_11" val="0"/>
  <p:tag name="ARTICULATE_REFERENCE_11" val="http://intranet.dot.state.co.us/employees/howdoi/flsa"/>
  <p:tag name="ARTICULATE_REFERENCE_TITLE_11" val="Fair Labor Standards Question and Answer Page"/>
  <p:tag name="ARTICULATE_REFERENCE_ID_11" val="1a848e41-231d-4e8a-9930-8b338a66d67c"/>
  <p:tag name="ARTICULATE_REFERENCE_TYPE_12" val="0"/>
  <p:tag name="ARTICULATE_REFERENCE_12" val="http://intranet.dot.state.co.us/business/risk-management/documents/cdot-notification-process"/>
  <p:tag name="ARTICULATE_REFERENCE_TITLE_12" val="Notification of a Serious Accident or Event"/>
  <p:tag name="ARTICULATE_REFERENCE_ID_12" val="f8d486c9-0bad-4bd1-89f7-1873c5e1f0c6"/>
  <p:tag name="ARTICULATE_REFERENCE_TYPE_13" val="1"/>
  <p:tag name="ARTICULATE_REFERENCE_13" val="C:\Users\princej\Desktop\HR Law\Notice for Employers to use in Order to be in Compliance with HB 16-1438.pdf"/>
  <p:tag name="ARTICULATE_REFERENCE_TITLE_13" val="Notice for Employers to use in Order to be in Compliance with HB 16-1438"/>
  <p:tag name="ARTICULATE_REFERENCE_ID_13" val="6b205bc9-7869-4050-8577-1d713be0f8de"/>
  <p:tag name="ARTICULATE_META_COURSE_ID" val="61dEIeO25Xp_course_id"/>
  <p:tag name="ARTICULATE_META_NAME" val="Prince, Jason M"/>
  <p:tag name="ARTICULATE_META_NAME_SET" val="True"/>
  <p:tag name="ARTICULATE_SLIDE_COUNT" val="15"/>
  <p:tag name="ARTICULATE_REFERENCE_TYPE_1" val="0"/>
  <p:tag name="ARTICULATE_REFERENCE_1" val="http://intranet.dot.state.co.us/resources/policy-procedure/documents/1206.1"/>
  <p:tag name="ARTICULATE_REFERENCE_TITLE_1" val="Proceedural Directive 1206.1 Family Medical Leave Program"/>
  <p:tag name="ARTICULATE_REFERENCE_ID_1" val="1cb251f4-86fc-482f-9db2-22e1190d1bc2"/>
  <p:tag name="ARTICULATE_REFERENCE_TYPE_2" val="0"/>
  <p:tag name="ARTICULATE_REFERENCE_2" val="http://intranet.dot.state.co.us/resources/policy-procedure/documents/0602.1/view"/>
  <p:tag name="ARTICULATE_REFERENCE_TITLE_2" val="0602.1 ADA Accomodation Procedures"/>
  <p:tag name="ARTICULATE_REFERENCE_ID_2" val="83bd2e75-6306-40cc-a267-7f9828b92546"/>
  <p:tag name="ARTICULATE_REFERENCE_TYPE_3" val="0"/>
  <p:tag name="ARTICULATE_REFERENCE_3" val="http://intranet.dot.state.co.us/resources/policy-procedure/documents/0604-0/view"/>
  <p:tag name="ARTICULATE_REFERENCE_TITLE_3" val="0604.0 PO Policy on Non-discrimination"/>
  <p:tag name="ARTICULATE_REFERENCE_ID_3" val="28083b3c-3288-4928-8977-527f668c43cb"/>
  <p:tag name="ARTICULATE_REFERENCE_TYPE_4" val="0"/>
  <p:tag name="ARTICULATE_REFERENCE_4" val="http://intranet.dot.state.co.us/employees/Contacts/documents/crm-contacts"/>
  <p:tag name="ARTICULATE_REFERENCE_TITLE_4" val="Regional Civil Rights Manager Contacts"/>
  <p:tag name="ARTICULATE_REFERENCE_ID_4" val="6ff15d75-b0ff-4641-afc8-77bbc74f222c"/>
  <p:tag name="ARTICULATE_REFERENCE_TYPE_5" val="0"/>
  <p:tag name="ARTICULATE_REFERENCE_5" val="http://intranet.dot.state.co.us/business/center-for-human-resources-management/humanresources-contacts"/>
  <p:tag name="ARTICULATE_REFERENCE_TITLE_5" val="Human Resources Contacts"/>
  <p:tag name="ARTICULATE_REFERENCE_ID_5" val="9a5d5f07-bf3b-43b6-8082-9a9b5f449fb3"/>
  <p:tag name="ARTICULATE_REFERENCE_TYPE_6" val="0"/>
  <p:tag name="ARTICULATE_REFERENCE_6" val="http://intranet.dot.state.co.us/business/risk-management/cdot-accident-reporting-system"/>
  <p:tag name="ARTICULATE_REFERENCE_TITLE_6" val="CDOT Accident Reporting System"/>
  <p:tag name="ARTICULATE_REFERENCE_ID_6" val="f15cd326-0b11-44a9-b373-4865312137e8"/>
  <p:tag name="ARTICULATE_REFERENCE_COUNT" val="6"/>
  <p:tag name="ARTICULATE_PLAYER_GLOSSARY_XML" val="&lt;?xml version=&quot;1.0&quot; encoding=&quot;utf-16&quot;?&gt;&lt;glossary xmlns:xsi=&quot;http://www.w3.org/2001/XMLSchema-instance&quot; xmlns:xsd=&quot;http://www.w3.org/2001/XMLSchema&quot;&gt;&lt;terms&gt;&lt;term name=&quot;FML Liaison&quot; definition=&quot;A person or persons who are designated and trained in the FML requirements and take a lead role in facilitating the FML rights and responsibilities of employees.   &quot;&gt;&lt;TranslationGuid&gt;ca71c91c-e923-4dfc-a355-fa98526a4505&lt;/TranslationGuid&gt;&lt;/term&gt;&lt;term name=&quot;FML/FMLA&quot; definition=&quot;FML is based on federal law; the Family and Medical Leave Act of 1993 and entitles employees to job and health benefit protection during absences caused by serious medical conditions for employees, their child, parent, military caregiver or spouse.  &quot;&gt;&lt;TranslationGuid&gt;7e315140-d9d1-441a-9428-3975c1cf3644&lt;/TranslationGuid&gt;&lt;/term&gt;&lt;term name=&quot;Serious Health Condition&quot; definition=&quot;An illness, injury, impairment, physical or mental condition that requires inpatient care or continuing treatment by a health care provider.&quot;&gt;&lt;TranslationGuid&gt;1f236a1f-7799-4338-9350-f3fbe93efb71&lt;/TranslationGuid&gt;&lt;/term&gt;&lt;term name=&quot;Short Term Disability / STD&quot; definition=&quot;A type of unpaid job protection that may run concurrently with FML. &quot;&gt;&lt;TranslationGuid&gt;25c47f86-a5fe-47e4-b97a-bae7cc94f377&lt;/TranslationGuid&gt;&lt;/term&gt;&lt;term name=&quot;Medical Treatment&quot; definition=&quot;Seeking care for an injury or illness from an emergency room, urgent care or an authorized treatment provider.&quot;&gt;&lt;TranslationGuid&gt;f6bf8d74-881a-47d3-a607-3fe82747d4d8&lt;/TranslationGuid&gt;&lt;/term&gt;&lt;/terms&gt;&lt;/glossary&gt;"/>
  <p:tag name="TAG_BACKING_FORM_KEY" val="1443204-c:\users\princej\desktop\old deliverables\hr law_fml family medical leave\employment law - family medical leave 04062017.pptx"/>
  <p:tag name="ARTICULATE_PRESENTER_VERSION" val="7"/>
  <p:tag name="ARTICULATE_PROJECT_OPEN" val="1"/>
  <p:tag name="ARTICULATE_USED_PAGE_ORIENTATION" val="1"/>
  <p:tag name="ARTICULATE_USED_PAGE_SIZE" val="1"/>
</p:tagLst>
</file>

<file path=ppt/tags/tag10.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11.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12.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13.xml><?xml version="1.0" encoding="utf-8"?>
<p:tagLst xmlns:a="http://schemas.openxmlformats.org/drawingml/2006/main" xmlns:r="http://schemas.openxmlformats.org/officeDocument/2006/relationships" xmlns:p="http://schemas.openxmlformats.org/presentationml/2006/main">
  <p:tag name="AUDIO_ID" val="582"/>
  <p:tag name="ARTICULATE_NAV_LEVEL" val="2"/>
  <p:tag name="ARTICULATE_SLIDE_PRESENTER_GUID" val="33eb3af8-ad0f-4ceb-8071-02f0156f20ff"/>
  <p:tag name="ARTICULATE_SLIDE_PAUSE" val="1"/>
  <p:tag name="ARTICULATE_LOCK_SLIDE" val="0"/>
  <p:tag name="ARTICULATE_HIDE_SLIDE" val="0"/>
  <p:tag name="ARTICULATE_PLAYER_CONTROL_PREVIOUS" val="True"/>
  <p:tag name="ARTICULATE_PLAYER_CONTROL_NEXT" val="True"/>
  <p:tag name="ORIGINAL_AUDIO_FILEPATH" val="C:\Users\princej\Desktop\FML\0007.wav"/>
  <p:tag name="ELAPSEDTIME" val="39.662"/>
  <p:tag name="ARTICULATE_USED_LAYOUT" val="2"/>
</p:tagLst>
</file>

<file path=ppt/tags/tag14.xml><?xml version="1.0" encoding="utf-8"?>
<p:tagLst xmlns:a="http://schemas.openxmlformats.org/drawingml/2006/main" xmlns:r="http://schemas.openxmlformats.org/officeDocument/2006/relationships" xmlns:p="http://schemas.openxmlformats.org/presentationml/2006/main">
  <p:tag name="EN_PROPERTIES_UNSET" val="1"/>
  <p:tag name="ENGAGE_INTERACTION_FINISH" val="2"/>
  <p:tag name="ENGAGE_INTERACTION_FINISH_MESSAGE" val="Next Slide"/>
  <p:tag name="AUDIO_ID" val="590"/>
  <p:tag name="ENGAGE_INTERACTION_FILENAME" val="C:\Users\princej\Desktop\Old Deliverables\HR Law\Qualifications.intr"/>
  <p:tag name="OVERRIDE" val="ENGAGE_INTERACTION_SLIDE"/>
  <p:tag name="ENGAGE_INTERACTION_TITLE" val="Qualifications"/>
  <p:tag name="ARTICULATE_DESCRIPTION" val="Accordion - 4 Panels (Including Introduction)"/>
  <p:tag name="ENGAGE_INTERACTION_SLIDE_ID" val="590"/>
  <p:tag name="ENGAGE_INTERACTION_FORCE_UPDATE" val="0"/>
  <p:tag name="ENGAGE_LAST_MODIFY_DATE" val="42863.3656944444"/>
  <p:tag name="EMBEDDEDCONTENT_LASTWRITETIMEUTC" val="2017-05-08 14:46:36Z"/>
  <p:tag name="ELAPSEDTIME" val="155"/>
  <p:tag name="ENGAGE_PRESENTATION_MODE" val="interactive"/>
  <p:tag name="ARTICULATE_NAV_LEVEL" val="2"/>
  <p:tag name="ARTICULATE_SLIDE_PRESENTER_GUID" val="33eb3af8-ad0f-4ceb-8071-02f0156f20ff"/>
  <p:tag name="ARTICULATE_SLIDE_PAUSE" val="1"/>
  <p:tag name="ARTICULATE_LOCK_SLIDE" val="0"/>
  <p:tag name="ARTICULATE_HIDE_SLIDE" val="0"/>
  <p:tag name="ARTICULATE_PLAYER_CONTROL_PREVIOUS" val="True"/>
  <p:tag name="ARTICULATE_PLAYER_CONTROL_NEXT" val="True"/>
  <p:tag name="ARTICULATE_PLAYER_SEEKBAR" val="False"/>
  <p:tag name="ARTICULATE_PLAYER_CONTROL_PLAYPAUSE" val="False"/>
  <p:tag name="ARTICULATE_SHOW_IN_MENU" val="multipleitems"/>
  <p:tag name="ARTICULATE_USED_LAYOUT" val="12"/>
</p:tagLst>
</file>

<file path=ppt/tags/tag15.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6.xml><?xml version="1.0" encoding="utf-8"?>
<p:tagLst xmlns:a="http://schemas.openxmlformats.org/drawingml/2006/main" xmlns:r="http://schemas.openxmlformats.org/officeDocument/2006/relationships" xmlns:p="http://schemas.openxmlformats.org/presentationml/2006/main">
  <p:tag name="ENGAGE_PROPERTY" val="1"/>
  <p:tag name="ART_ENGAGE_B" val="1"/>
</p:tagLst>
</file>

<file path=ppt/tags/tag17.xml><?xml version="1.0" encoding="utf-8"?>
<p:tagLst xmlns:a="http://schemas.openxmlformats.org/drawingml/2006/main" xmlns:r="http://schemas.openxmlformats.org/officeDocument/2006/relationships" xmlns:p="http://schemas.openxmlformats.org/presentationml/2006/main">
  <p:tag name="ENGAGE_PROPERTY" val="1"/>
  <p:tag name="ART_ENGAGE_A" val="1"/>
</p:tagLst>
</file>

<file path=ppt/tags/tag18.xml><?xml version="1.0" encoding="utf-8"?>
<p:tagLst xmlns:a="http://schemas.openxmlformats.org/drawingml/2006/main" xmlns:r="http://schemas.openxmlformats.org/officeDocument/2006/relationships" xmlns:p="http://schemas.openxmlformats.org/presentationml/2006/main">
  <p:tag name="AUDIO_ID" val="578"/>
  <p:tag name="ARTICULATE_NAV_LEVEL" val="2"/>
  <p:tag name="ARTICULATE_SLIDE_PRESENTER_GUID" val="33eb3af8-ad0f-4ceb-8071-02f0156f20ff"/>
  <p:tag name="ARTICULATE_SLIDE_PAUSE" val="1"/>
  <p:tag name="ARTICULATE_LOCK_SLIDE" val="0"/>
  <p:tag name="ARTICULATE_HIDE_SLIDE" val="0"/>
  <p:tag name="ARTICULATE_PLAYER_CONTROL_PREVIOUS" val="True"/>
  <p:tag name="ARTICULATE_PLAYER_CONTROL_NEXT" val="True"/>
  <p:tag name="ORIGINAL_AUDIO_FILEPATH" val="C:\Users\princej\Desktop\FML\0009.wav"/>
  <p:tag name="ELAPSEDTIME" val="41.302"/>
  <p:tag name="ARTICULATE_USED_LAYOUT" val="2"/>
</p:tagLst>
</file>

<file path=ppt/tags/tag19.xml><?xml version="1.0" encoding="utf-8"?>
<p:tagLst xmlns:a="http://schemas.openxmlformats.org/drawingml/2006/main" xmlns:r="http://schemas.openxmlformats.org/officeDocument/2006/relationships" xmlns:p="http://schemas.openxmlformats.org/presentationml/2006/main">
  <p:tag name="ARTICULATE_CHARACTER_FILE" val=".\characters\3c9bd1cd-43ce-4769-9972-fea4936f3f2d.png"/>
  <p:tag name="ARTICULATE_CHARACTER_TYPE" val="photographic"/>
  <p:tag name="ARTICULATE_CHARACTER_ID" val="Rhonda"/>
  <p:tag name="ARTICULATE_CHARACTER_CROP" val="_E5D5664a"/>
</p:tagLst>
</file>

<file path=ppt/tags/tag2.xml><?xml version="1.0" encoding="utf-8"?>
<p:tagLst xmlns:a="http://schemas.openxmlformats.org/drawingml/2006/main" xmlns:r="http://schemas.openxmlformats.org/officeDocument/2006/relationships" xmlns:p="http://schemas.openxmlformats.org/presentationml/2006/main">
  <p:tag name="AUDIO_ID" val="560"/>
  <p:tag name="ARTICULATE_NAV_LEVEL" val="1"/>
  <p:tag name="ARTICULATE_SLIDE_PRESENTER_GUID" val="33eb3af8-ad0f-4ceb-8071-02f0156f20ff"/>
  <p:tag name="ARTICULATE_SLIDE_PAUSE" val="1"/>
  <p:tag name="ARTICULATE_LOCK_SLIDE" val="0"/>
  <p:tag name="ARTICULATE_HIDE_SLIDE" val="0"/>
  <p:tag name="ARTICULATE_PLAYER_CONTROL_PREVIOUS" val="True"/>
  <p:tag name="ARTICULATE_PLAYER_CONTROL_NEXT" val="True"/>
  <p:tag name="ORIGINAL_AUDIO_FILEPATH" val="C:\Users\princej\Desktop\FML\0001.wav"/>
  <p:tag name="ELAPSEDTIME" val="17.922"/>
  <p:tag name="ARTICULATE_USED_LAYOUT" val="2"/>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QUIZMAKER_QUIZ_FILENAME" val="C:\Users\princej\Desktop\Old Deliverables\HR Law\Review Question FML Two.quiz"/>
  <p:tag name="ARTICULATE_SHOW_IN_MENU" val="multipleitems"/>
  <p:tag name="AQP_PASS_ACTION" val="2"/>
  <p:tag name="AQP_FAIL_ACTION" val="2"/>
  <p:tag name="AUDIO_ID" val="643"/>
  <p:tag name="ARTICULATE_NAV_LEVEL" val="2"/>
  <p:tag name="ARTICULATE_SLIDE_PRESENTER_GUID" val="33eb3af8-ad0f-4ceb-8071-02f0156f20ff"/>
  <p:tag name="ARTICULATE_SLIDE_PAUSE" val="1"/>
  <p:tag name="ARTICULATE_LOCK_SLIDE" val="1"/>
  <p:tag name="ARTICULATE_HIDE_SLIDE" val="0"/>
  <p:tag name="ARTICULATE_PLAYER_CONTROL_PREVIOUS" val="True"/>
  <p:tag name="ARTICULATE_PLAYER_CONTROL_NEXT" val="True"/>
  <p:tag name="ARTICULATE_PLAYER_SEEKBAR" val="False"/>
  <p:tag name="ARTICULATE_PLAYER_CONTROL_PLAYPAUSE" val="False"/>
  <p:tag name="OVERRIDE" val="QUIZMAKER_QUIZ_SLIDE"/>
  <p:tag name="QUIZMAKER_QUIZ_TITLE" val="Review Question FML Two"/>
  <p:tag name="ARTICULATE_DESCRIPTION" val="Quiz - 1 question"/>
  <p:tag name="QUIZMAKER_QUIZ_SLIDE_ID" val="643"/>
  <p:tag name="QUIZMAKER_QUIZ_FORCE_UPDATE" val="0"/>
  <p:tag name="AQP_PASS_SCORE" val="10"/>
  <p:tag name="QUIZMAKER_LAST_MODIFY_DATE" val="42864.3903587963"/>
  <p:tag name="EMBEDDEDCONTENT_LASTWRITETIMEUTC" val="2017-05-09 15:22:07Z"/>
  <p:tag name="ELAPSEDTIME" val="0"/>
  <p:tag name="ARTICULATE_USED_LAYOUT" val="12"/>
</p:tagLst>
</file>

<file path=ppt/tags/tag21.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22.xml><?xml version="1.0" encoding="utf-8"?>
<p:tagLst xmlns:a="http://schemas.openxmlformats.org/drawingml/2006/main" xmlns:r="http://schemas.openxmlformats.org/officeDocument/2006/relationships" xmlns:p="http://schemas.openxmlformats.org/presentationml/2006/main">
  <p:tag name="QM_PROPERTY" val="1"/>
  <p:tag name="ART_QM_B" val="1"/>
</p:tagLst>
</file>

<file path=ppt/tags/tag23.xml><?xml version="1.0" encoding="utf-8"?>
<p:tagLst xmlns:a="http://schemas.openxmlformats.org/drawingml/2006/main" xmlns:r="http://schemas.openxmlformats.org/officeDocument/2006/relationships" xmlns:p="http://schemas.openxmlformats.org/presentationml/2006/main">
  <p:tag name="QM_PROPERTY" val="1"/>
  <p:tag name="ART_QM_A" val="1"/>
</p:tagLst>
</file>

<file path=ppt/tags/tag24.xml><?xml version="1.0" encoding="utf-8"?>
<p:tagLst xmlns:a="http://schemas.openxmlformats.org/drawingml/2006/main" xmlns:r="http://schemas.openxmlformats.org/officeDocument/2006/relationships" xmlns:p="http://schemas.openxmlformats.org/presentationml/2006/main">
  <p:tag name="AUDIO_ID" val="592"/>
  <p:tag name="ARTICULATE_NAV_LEVEL" val="2"/>
  <p:tag name="ARTICULATE_SLIDE_PRESENTER_GUID" val="33eb3af8-ad0f-4ceb-8071-02f0156f20ff"/>
  <p:tag name="ARTICULATE_SLIDE_PAUSE" val="1"/>
  <p:tag name="ARTICULATE_LOCK_SLIDE" val="0"/>
  <p:tag name="ARTICULATE_HIDE_SLIDE" val="0"/>
  <p:tag name="ARTICULATE_PLAYER_CONTROL_PREVIOUS" val="True"/>
  <p:tag name="ARTICULATE_PLAYER_CONTROL_NEXT" val="True"/>
  <p:tag name="ORIGINAL_AUDIO_FILEPATH" val="C:\Users\princej\Desktop\FML\0011.wav"/>
  <p:tag name="ELAPSEDTIME" val="16.062"/>
  <p:tag name="ARTICULATE_USED_LAYOUT" val="11"/>
</p:tagLst>
</file>

<file path=ppt/tags/tag25.xml><?xml version="1.0" encoding="utf-8"?>
<p:tagLst xmlns:a="http://schemas.openxmlformats.org/drawingml/2006/main" xmlns:r="http://schemas.openxmlformats.org/officeDocument/2006/relationships" xmlns:p="http://schemas.openxmlformats.org/presentationml/2006/main">
  <p:tag name="CHILD_ITEM_TEXT1" val="Trigger Event Occurs"/>
  <p:tag name="CHILD_ITEM_TEXT3" val="Supervisor or Employee Notifies FML Liaison"/>
  <p:tag name="CHILD_ITEM_TEXT5" val="FML Forms Sent to Employee by FML Liaison"/>
  <p:tag name="CHILD_ITEM_TEXT7" val="Employee Sends Forms Back within 15 Days"/>
  <p:tag name="CHILD_ITEM_TEXT9" val="FML Coverage is Approved or Rejected"/>
  <p:tag name="CHILD_ITEM_TEXT11" val="FML Liaison Sends Designation Notice and Letter "/>
  <p:tag name="CHILD_ITEM_TEXT13" val="If Approved, FML can be Applied to Leave and Approved By Supervisor"/>
  <p:tag name="CHILD_ITEM_TEXT15" val="Renewal at the End of One Year if Applicable"/>
</p:tagLst>
</file>

<file path=ppt/tags/tag26.xml><?xml version="1.0" encoding="utf-8"?>
<p:tagLst xmlns:a="http://schemas.openxmlformats.org/drawingml/2006/main" xmlns:r="http://schemas.openxmlformats.org/officeDocument/2006/relationships" xmlns:p="http://schemas.openxmlformats.org/presentationml/2006/main">
  <p:tag name="AUDIO_ID" val="591"/>
  <p:tag name="ARTICULATE_NAV_LEVEL" val="2"/>
  <p:tag name="ARTICULATE_SLIDE_PRESENTER_GUID" val="33eb3af8-ad0f-4ceb-8071-02f0156f20ff"/>
  <p:tag name="ARTICULATE_SLIDE_PAUSE" val="1"/>
  <p:tag name="ARTICULATE_LOCK_SLIDE" val="0"/>
  <p:tag name="ARTICULATE_HIDE_SLIDE" val="0"/>
  <p:tag name="ARTICULATE_PLAYER_CONTROL_PREVIOUS" val="True"/>
  <p:tag name="ARTICULATE_PLAYER_CONTROL_NEXT" val="True"/>
  <p:tag name="ORIGINAL_AUDIO_FILEPATH" val="C:\Users\princej\Desktop\FML\0012.wav"/>
  <p:tag name="ELAPSEDTIME" val="21.522"/>
  <p:tag name="ARTICULATE_USED_LAYOUT" val="9"/>
</p:tagLst>
</file>

<file path=ppt/tags/tag27.xml><?xml version="1.0" encoding="utf-8"?>
<p:tagLst xmlns:a="http://schemas.openxmlformats.org/drawingml/2006/main" xmlns:r="http://schemas.openxmlformats.org/officeDocument/2006/relationships" xmlns:p="http://schemas.openxmlformats.org/presentationml/2006/main">
  <p:tag name="AUDIO_ID" val="579"/>
  <p:tag name="ARTICULATE_NAV_LEVEL" val="2"/>
  <p:tag name="ARTICULATE_SLIDE_PRESENTER_GUID" val="33eb3af8-ad0f-4ceb-8071-02f0156f20ff"/>
  <p:tag name="ARTICULATE_SLIDE_PAUSE" val="1"/>
  <p:tag name="ARTICULATE_LOCK_SLIDE" val="0"/>
  <p:tag name="ARTICULATE_HIDE_SLIDE" val="0"/>
  <p:tag name="ARTICULATE_PLAYER_CONTROL_PREVIOUS" val="True"/>
  <p:tag name="ARTICULATE_PLAYER_CONTROL_NEXT" val="True"/>
  <p:tag name="ORIGINAL_AUDIO_FILEPATH" val="C:\Users\princej\Desktop\FML\0013.wav"/>
  <p:tag name="ELAPSEDTIME" val="25.772"/>
  <p:tag name="ARTICULATE_USED_LAYOUT" val="13"/>
</p:tagLst>
</file>

<file path=ppt/tags/tag28.xml><?xml version="1.0" encoding="utf-8"?>
<p:tagLst xmlns:a="http://schemas.openxmlformats.org/drawingml/2006/main" xmlns:r="http://schemas.openxmlformats.org/officeDocument/2006/relationships" xmlns:p="http://schemas.openxmlformats.org/presentationml/2006/main">
  <p:tag name="AUDIO_ID" val="567"/>
  <p:tag name="ARTICULATE_NAV_LEVEL" val="2"/>
  <p:tag name="ARTICULATE_SLIDE_PRESENTER_GUID" val="33eb3af8-ad0f-4ceb-8071-02f0156f20ff"/>
  <p:tag name="ARTICULATE_SLIDE_PAUSE" val="1"/>
  <p:tag name="ARTICULATE_LOCK_SLIDE" val="0"/>
  <p:tag name="ARTICULATE_HIDE_SLIDE" val="0"/>
  <p:tag name="ARTICULATE_PLAYER_CONTROL_PREVIOUS" val="True"/>
  <p:tag name="ARTICULATE_PLAYER_CONTROL_NEXT" val="True"/>
  <p:tag name="ORIGINAL_AUDIO_FILEPATH" val="C:\Users\princej\Desktop\FML\0014.wav"/>
  <p:tag name="ELAPSEDTIME" val="11.692"/>
  <p:tag name="ARTICULATE_USED_LAYOUT" val="2"/>
</p:tagLst>
</file>

<file path=ppt/tags/tag29.xml><?xml version="1.0" encoding="utf-8"?>
<p:tagLst xmlns:a="http://schemas.openxmlformats.org/drawingml/2006/main" xmlns:r="http://schemas.openxmlformats.org/officeDocument/2006/relationships" xmlns:p="http://schemas.openxmlformats.org/presentationml/2006/main">
  <p:tag name="AUDIO_ID" val="566"/>
  <p:tag name="ARTICULATE_NAV_LEVEL" val="2"/>
  <p:tag name="ARTICULATE_SLIDE_PRESENTER_GUID" val="33eb3af8-ad0f-4ceb-8071-02f0156f20ff"/>
  <p:tag name="ARTICULATE_SLIDE_PAUSE" val="1"/>
  <p:tag name="ARTICULATE_LOCK_SLIDE" val="0"/>
  <p:tag name="ARTICULATE_HIDE_SLIDE" val="0"/>
  <p:tag name="ARTICULATE_PLAYER_CONTROL_PREVIOUS" val="True"/>
  <p:tag name="ARTICULATE_PLAYER_CONTROL_NEXT" val="True"/>
  <p:tag name="ORIGINAL_AUDIO_FILEPATH" val="C:\Users\princej\Desktop\FML\0015.wav"/>
  <p:tag name="ELAPSEDTIME" val="8.842"/>
  <p:tag name="ARTICULATE_USED_LAYOUT" val="8"/>
</p:tagLst>
</file>

<file path=ppt/tags/tag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0"/>
  <p:tag name="MARGIN_3" val="26.87504"/>
  <p:tag name="MARGIN_4" val="40.37504"/>
  <p:tag name="MARGIN_5" val="40.37504"/>
  <p:tag name="FONT_SIZE" val="11"/>
</p:tagLst>
</file>

<file path=ppt/tags/tag4.xml><?xml version="1.0" encoding="utf-8"?>
<p:tagLst xmlns:a="http://schemas.openxmlformats.org/drawingml/2006/main" xmlns:r="http://schemas.openxmlformats.org/officeDocument/2006/relationships" xmlns:p="http://schemas.openxmlformats.org/presentationml/2006/main">
  <p:tag name="ANNOTATION_TYPE_6" val="0"/>
  <p:tag name="ANNOTATION_START_6" val="41.6"/>
  <p:tag name="ANNOTATION_TOP_6" val="617"/>
  <p:tag name="ANNOTATION_LEFT_6" val="574"/>
  <p:tag name="ANNOTATION_WIDTH_6" val="149"/>
  <p:tag name="ANNOTATION_HEIGHT_6" val="150"/>
  <p:tag name="ANNOTATION_ANIMATION_6" val="3"/>
  <p:tag name="ANNOTATION_ROTATION_6" val="180"/>
  <p:tag name="ANNOTATION_SUB_TYPE_6" val="2"/>
  <p:tag name="ANNOTATION_LOOP_COUNT_6" val="1"/>
  <p:tag name="ANNOTATION_BOX_RADIUS_6" val="0"/>
  <p:tag name="ANNOTATION_SCALE_6" val="50"/>
  <p:tag name="ANNOTATION_BORDER_ALPHA_6" val="100"/>
  <p:tag name="ANNOTATION_BORDER_COLOR_6" val="16777215"/>
  <p:tag name="ANNOTATION_FILL_COLOR_6" val="255"/>
  <p:tag name="ANNOTATION_FILL_ALPHA_6" val="100"/>
  <p:tag name="ANNOTATION_BORDER_WIDTH_6" val="2"/>
  <p:tag name="ANNOTATION_SLIDE_WIDTH_6" val="960"/>
  <p:tag name="ANNOTATION_SLIDE_HEIGHT_6" val="720"/>
  <p:tag name="ANNOTATION_TYPE_1" val="0"/>
  <p:tag name="ANNOTATION_START_1" val="5.8"/>
  <p:tag name="ANNOTATION_END_1" val="-1.0"/>
  <p:tag name="ANNOTATION_TOP_1" val="245"/>
  <p:tag name="ANNOTATION_LEFT_1" val="685"/>
  <p:tag name="ANNOTATION_WIDTH_1" val="120"/>
  <p:tag name="ANNOTATION_HEIGHT_1" val="120"/>
  <p:tag name="ANNOTATION_ANIMATION_1" val="3"/>
  <p:tag name="ANNOTATION_ROTATION_1" val="180"/>
  <p:tag name="ANNOTATION_SUB_TYPE_1" val="2"/>
  <p:tag name="ANNOTATION_LOOP_COUNT_1" val="1"/>
  <p:tag name="ANNOTATION_BOX_RADIUS_1" val="0"/>
  <p:tag name="ANNOTATION_SCALE_1" val="50"/>
  <p:tag name="ANNOTATION_BORDER_ALPHA_1" val="65"/>
  <p:tag name="ANNOTATION_BORDER_COLOR_1" val="255"/>
  <p:tag name="ANNOTATION_FILL_COLOR_1" val="255"/>
  <p:tag name="ANNOTATION_FILL_ALPHA_1" val="100"/>
  <p:tag name="ANNOTATION_BORDER_WIDTH_1" val="2"/>
  <p:tag name="ANNOTATION_SLIDE_WIDTH_1" val="960"/>
  <p:tag name="ANNOTATION_SLIDE_HEIGHT_1" val="720"/>
  <p:tag name="ANNOTATION_TYPE_2" val="0"/>
  <p:tag name="ANNOTATION_START_2" val="14.0"/>
  <p:tag name="ANNOTATION_END_2" val="-1.0"/>
  <p:tag name="ANNOTATION_TOP_2" val="290"/>
  <p:tag name="ANNOTATION_LEFT_2" val="808"/>
  <p:tag name="ANNOTATION_WIDTH_2" val="120"/>
  <p:tag name="ANNOTATION_HEIGHT_2" val="120"/>
  <p:tag name="ANNOTATION_ANIMATION_2" val="3"/>
  <p:tag name="ANNOTATION_ROTATION_2" val="180"/>
  <p:tag name="ANNOTATION_SUB_TYPE_2" val="2"/>
  <p:tag name="ANNOTATION_LOOP_COUNT_2" val="1"/>
  <p:tag name="ANNOTATION_BOX_RADIUS_2" val="0"/>
  <p:tag name="ANNOTATION_SCALE_2" val="50"/>
  <p:tag name="ANNOTATION_BORDER_ALPHA_2" val="65"/>
  <p:tag name="ANNOTATION_BORDER_COLOR_2" val="255"/>
  <p:tag name="ANNOTATION_FILL_COLOR_2" val="255"/>
  <p:tag name="ANNOTATION_FILL_ALPHA_2" val="100"/>
  <p:tag name="ANNOTATION_BORDER_WIDTH_2" val="2"/>
  <p:tag name="ANNOTATION_SLIDE_WIDTH_2" val="960"/>
  <p:tag name="ANNOTATION_SLIDE_HEIGHT_2" val="720"/>
  <p:tag name="ANNOTATION_TYPE_3" val="0"/>
  <p:tag name="ANNOTATION_START_3" val="29.9"/>
  <p:tag name="ANNOTATION_END_3" val="-1.0"/>
  <p:tag name="ANNOTATION_TOP_3" val="617"/>
  <p:tag name="ANNOTATION_LEFT_3" val="715"/>
  <p:tag name="ANNOTATION_WIDTH_3" val="120"/>
  <p:tag name="ANNOTATION_HEIGHT_3" val="120"/>
  <p:tag name="ANNOTATION_ANIMATION_3" val="3"/>
  <p:tag name="ANNOTATION_ROTATION_3" val="180"/>
  <p:tag name="ANNOTATION_SUB_TYPE_3" val="2"/>
  <p:tag name="ANNOTATION_LOOP_COUNT_3" val="1"/>
  <p:tag name="ANNOTATION_BOX_RADIUS_3" val="0"/>
  <p:tag name="ANNOTATION_SCALE_3" val="50"/>
  <p:tag name="ANNOTATION_BORDER_ALPHA_3" val="65"/>
  <p:tag name="ANNOTATION_BORDER_COLOR_3" val="255"/>
  <p:tag name="ANNOTATION_FILL_COLOR_3" val="255"/>
  <p:tag name="ANNOTATION_FILL_ALPHA_3" val="100"/>
  <p:tag name="ANNOTATION_BORDER_WIDTH_3" val="2"/>
  <p:tag name="ANNOTATION_SLIDE_WIDTH_3" val="960"/>
  <p:tag name="ANNOTATION_SLIDE_HEIGHT_3" val="720"/>
  <p:tag name="ANNOTATION_TYPE_4" val="0"/>
  <p:tag name="ANNOTATION_START_4" val="36.2"/>
  <p:tag name="ANNOTATION_END_4" val="-1.0"/>
  <p:tag name="ANNOTATION_TOP_4" val="615"/>
  <p:tag name="ANNOTATION_LEFT_4" val="894"/>
  <p:tag name="ANNOTATION_WIDTH_4" val="120"/>
  <p:tag name="ANNOTATION_HEIGHT_4" val="120"/>
  <p:tag name="ANNOTATION_ANIMATION_4" val="3"/>
  <p:tag name="ANNOTATION_ROTATION_4" val="180"/>
  <p:tag name="ANNOTATION_SUB_TYPE_4" val="2"/>
  <p:tag name="ANNOTATION_LOOP_COUNT_4" val="1"/>
  <p:tag name="ANNOTATION_BOX_RADIUS_4" val="0"/>
  <p:tag name="ANNOTATION_SCALE_4" val="50"/>
  <p:tag name="ANNOTATION_BORDER_ALPHA_4" val="65"/>
  <p:tag name="ANNOTATION_BORDER_COLOR_4" val="255"/>
  <p:tag name="ANNOTATION_FILL_COLOR_4" val="255"/>
  <p:tag name="ANNOTATION_FILL_ALPHA_4" val="100"/>
  <p:tag name="ANNOTATION_BORDER_WIDTH_4" val="2"/>
  <p:tag name="ANNOTATION_SLIDE_WIDTH_4" val="960"/>
  <p:tag name="ANNOTATION_SLIDE_HEIGHT_4" val="720"/>
  <p:tag name="ANNOTATION_TYPE_5" val="0"/>
  <p:tag name="ANNOTATION_START_5" val="43.2"/>
  <p:tag name="ANNOTATION_TOP_5" val="618"/>
  <p:tag name="ANNOTATION_LEFT_5" val="577"/>
  <p:tag name="ANNOTATION_WIDTH_5" val="120"/>
  <p:tag name="ANNOTATION_HEIGHT_5" val="120"/>
  <p:tag name="ANNOTATION_ANIMATION_5" val="3"/>
  <p:tag name="ANNOTATION_ROTATION_5" val="180"/>
  <p:tag name="ANNOTATION_SUB_TYPE_5" val="2"/>
  <p:tag name="ANNOTATION_LOOP_COUNT_5" val="1"/>
  <p:tag name="ANNOTATION_BOX_RADIUS_5" val="0"/>
  <p:tag name="ANNOTATION_SCALE_5" val="50"/>
  <p:tag name="ANNOTATION_BORDER_ALPHA_5" val="65"/>
  <p:tag name="ANNOTATION_BORDER_COLOR_5" val="255"/>
  <p:tag name="ANNOTATION_FILL_COLOR_5" val="255"/>
  <p:tag name="ANNOTATION_FILL_ALPHA_5" val="100"/>
  <p:tag name="ANNOTATION_BORDER_WIDTH_5" val="2"/>
  <p:tag name="ANNOTATION_SLIDE_WIDTH_5" val="960"/>
  <p:tag name="ANNOTATION_SLIDE_HEIGHT_5" val="720"/>
  <p:tag name="ANNOTATION_COUNT" val="5"/>
  <p:tag name="AUDIO_ID" val="641"/>
  <p:tag name="ARTICULATE_NAV_LEVEL" val="2"/>
  <p:tag name="ARTICULATE_SLIDE_PRESENTER_GUID" val="33eb3af8-ad0f-4ceb-8071-02f0156f20ff"/>
  <p:tag name="ARTICULATE_SLIDE_PAUSE" val="0"/>
  <p:tag name="ARTICULATE_LOCK_SLIDE" val="0"/>
  <p:tag name="ARTICULATE_HIDE_SLIDE" val="0"/>
  <p:tag name="ARTICULATE_PLAYER_CONTROL_PREVIOUS" val="True"/>
  <p:tag name="ARTICULATE_PLAYER_CONTROL_NEXT" val="True"/>
  <p:tag name="ORIGINAL_AUDIO_FILEPATH" val="C:\Users\princej\Desktop\FML\0002.wav"/>
  <p:tag name="ELAPSEDTIME" val="56.262"/>
  <p:tag name="ARTICULATE_USED_LAYOUT" val="4"/>
</p:tagLst>
</file>

<file path=ppt/tags/tag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0"/>
  <p:tag name="MARGIN_3" val="26.87504"/>
  <p:tag name="MARGIN_4" val="40.37504"/>
  <p:tag name="MARGIN_5" val="40.37504"/>
  <p:tag name="FONT_SIZE" val="11"/>
</p:tagLst>
</file>

<file path=ppt/tags/tag6.xml><?xml version="1.0" encoding="utf-8"?>
<p:tagLst xmlns:a="http://schemas.openxmlformats.org/drawingml/2006/main" xmlns:r="http://schemas.openxmlformats.org/officeDocument/2006/relationships" xmlns:p="http://schemas.openxmlformats.org/presentationml/2006/main">
  <p:tag name="AUDIO_ID" val="456"/>
  <p:tag name="ARTICULATE_NAV_LEVEL" val="2"/>
  <p:tag name="ARTICULATE_SLIDE_PRESENTER_GUID" val="33eb3af8-ad0f-4ceb-8071-02f0156f20ff"/>
  <p:tag name="ARTICULATE_SLIDE_PAUSE" val="1"/>
  <p:tag name="ARTICULATE_LOCK_SLIDE" val="0"/>
  <p:tag name="ARTICULATE_HIDE_SLIDE" val="0"/>
  <p:tag name="ARTICULATE_PLAYER_CONTROL_PREVIOUS" val="True"/>
  <p:tag name="ARTICULATE_PLAYER_CONTROL_NEXT" val="True"/>
  <p:tag name="ORIGINAL_AUDIO_FILEPATH" val="C:\Users\princej\Desktop\FML Sound file 05062017\0003.wav"/>
  <p:tag name="ELAPSEDTIME" val="6.102"/>
  <p:tag name="ARTICULATE_USED_LAYOUT" val="2"/>
</p:tagLst>
</file>

<file path=ppt/tags/tag7.xml><?xml version="1.0" encoding="utf-8"?>
<p:tagLst xmlns:a="http://schemas.openxmlformats.org/drawingml/2006/main" xmlns:r="http://schemas.openxmlformats.org/officeDocument/2006/relationships" xmlns:p="http://schemas.openxmlformats.org/presentationml/2006/main">
  <p:tag name="AUDIO_ID" val="576"/>
  <p:tag name="ARTICULATE_NAV_LEVEL" val="2"/>
  <p:tag name="ARTICULATE_SLIDE_PRESENTER_GUID" val="33eb3af8-ad0f-4ceb-8071-02f0156f20ff"/>
  <p:tag name="ARTICULATE_SLIDE_PAUSE" val="1"/>
  <p:tag name="ARTICULATE_LOCK_SLIDE" val="0"/>
  <p:tag name="ARTICULATE_HIDE_SLIDE" val="0"/>
  <p:tag name="ARTICULATE_PLAYER_CONTROL_PREVIOUS" val="True"/>
  <p:tag name="ARTICULATE_PLAYER_CONTROL_NEXT" val="True"/>
  <p:tag name="ORIGINAL_AUDIO_FILEPATH" val="C:\Users\princej\Desktop\FML\0004.wav"/>
  <p:tag name="ELAPSEDTIME" val="75.082"/>
  <p:tag name="ARTICULATE_USED_LAYOUT" val="2"/>
</p:tagLst>
</file>

<file path=ppt/tags/tag8.xml><?xml version="1.0" encoding="utf-8"?>
<p:tagLst xmlns:a="http://schemas.openxmlformats.org/drawingml/2006/main" xmlns:r="http://schemas.openxmlformats.org/officeDocument/2006/relationships" xmlns:p="http://schemas.openxmlformats.org/presentationml/2006/main">
  <p:tag name="AUDIO_ID" val="593"/>
  <p:tag name="ARTICULATE_NAV_LEVEL" val="2"/>
  <p:tag name="ARTICULATE_SLIDE_PRESENTER_GUID" val="33eb3af8-ad0f-4ceb-8071-02f0156f20ff"/>
  <p:tag name="ARTICULATE_SLIDE_PAUSE" val="1"/>
  <p:tag name="ARTICULATE_LOCK_SLIDE" val="0"/>
  <p:tag name="ARTICULATE_HIDE_SLIDE" val="0"/>
  <p:tag name="ARTICULATE_PLAYER_CONTROL_PREVIOUS" val="True"/>
  <p:tag name="ARTICULATE_PLAYER_CONTROL_NEXT" val="True"/>
  <p:tag name="ORIGINAL_AUDIO_FILEPATH" val="C:\Users\princej\Desktop\FML\0005.wav"/>
  <p:tag name="ELAPSEDTIME" val="44.592"/>
  <p:tag name="ARTICULATE_USED_LAYOUT" val="2"/>
</p:tagLst>
</file>

<file path=ppt/tags/tag9.xml><?xml version="1.0" encoding="utf-8"?>
<p:tagLst xmlns:a="http://schemas.openxmlformats.org/drawingml/2006/main" xmlns:r="http://schemas.openxmlformats.org/officeDocument/2006/relationships" xmlns:p="http://schemas.openxmlformats.org/presentationml/2006/main">
  <p:tag name="QUIZMAKER_QUIZ_FILENAME" val="C:\Users\princej\Desktop\Old Deliverables\HR Law\Review Question FML One.quiz"/>
  <p:tag name="AUDIO_ID" val="642"/>
  <p:tag name="ARTICULATE_NAV_LEVEL" val="2"/>
  <p:tag name="ARTICULATE_SLIDE_PRESENTER_GUID" val="33eb3af8-ad0f-4ceb-8071-02f0156f20ff"/>
  <p:tag name="ARTICULATE_SLIDE_PAUSE" val="1"/>
  <p:tag name="ARTICULATE_HIDE_SLIDE" val="0"/>
  <p:tag name="ARTICULATE_PLAYER_CONTROL_PREVIOUS" val="True"/>
  <p:tag name="ARTICULATE_PLAYER_CONTROL_NEXT" val="True"/>
  <p:tag name="ARTICULATE_PLAYER_SEEKBAR" val="False"/>
  <p:tag name="ARTICULATE_PLAYER_CONTROL_PLAYPAUSE" val="False"/>
  <p:tag name="OVERRIDE" val="QUIZMAKER_QUIZ_SLIDE"/>
  <p:tag name="QUIZMAKER_QUIZ_TITLE" val="Review Question FML One"/>
  <p:tag name="ARTICULATE_DESCRIPTION" val="Quiz - 1 question"/>
  <p:tag name="QUIZMAKER_QUIZ_SLIDE_ID" val="642"/>
  <p:tag name="QUIZMAKER_QUIZ_FORCE_UPDATE" val="0"/>
  <p:tag name="AQP_PASS_SCORE" val="0"/>
  <p:tag name="QUIZMAKER_LAST_MODIFY_DATE" val="42864.3910185185"/>
  <p:tag name="EMBEDDEDCONTENT_LASTWRITETIMEUTC" val="2017-05-09 15:23:04Z"/>
  <p:tag name="ELAPSEDTIME" val="0"/>
  <p:tag name="ARTICULATE_LOCK_SLIDE" val="1"/>
  <p:tag name="AQP_PASS_ACTION" val="2"/>
  <p:tag name="AQP_FAIL_ACTION" val="2"/>
  <p:tag name="ARTICULATE_SHOW_IN_MENU" val="multipleitems"/>
  <p:tag name="ARTICULATE_USED_LAYOUT" val="12"/>
</p:tagLst>
</file>

<file path=ppt/theme/theme1.xml><?xml version="1.0" encoding="utf-8"?>
<a:theme xmlns:a="http://schemas.openxmlformats.org/drawingml/2006/main" name="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Presentation2" id="{B5B2FCF1-B2A0-4DFB-95F7-AC21F4EE61D4}" vid="{2353CC9F-AD86-47A3-BB1D-25676FE9EB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HR Law_09052016</Template>
  <TotalTime>12093</TotalTime>
  <Words>1849</Words>
  <Application>Microsoft Office PowerPoint</Application>
  <PresentationFormat>On-screen Show (4:3)</PresentationFormat>
  <Paragraphs>146</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MS PGothic</vt:lpstr>
      <vt:lpstr>Arial</vt:lpstr>
      <vt:lpstr>Arial Rounded MT Bold</vt:lpstr>
      <vt:lpstr>Calibri</vt:lpstr>
      <vt:lpstr>Lucida Grande</vt:lpstr>
      <vt:lpstr>Museo 300</vt:lpstr>
      <vt:lpstr>Museo Slab 500</vt:lpstr>
      <vt:lpstr>Template2</vt:lpstr>
      <vt:lpstr>Introduction to Family Medical Leave</vt:lpstr>
      <vt:lpstr>Navigation, Resources and Glossary</vt:lpstr>
      <vt:lpstr>Course Learning Objectives</vt:lpstr>
      <vt:lpstr>What is FMLA?</vt:lpstr>
      <vt:lpstr>What is NOT FMLA</vt:lpstr>
      <vt:lpstr>Review Question FML One</vt:lpstr>
      <vt:lpstr>FML Initiation Triggers</vt:lpstr>
      <vt:lpstr>Qualifications</vt:lpstr>
      <vt:lpstr>Supervisor Responsibilities</vt:lpstr>
      <vt:lpstr>Review Question FML Two</vt:lpstr>
      <vt:lpstr>How does FML Work</vt:lpstr>
      <vt:lpstr>Questions not to ask your Employee</vt:lpstr>
      <vt:lpstr>Guidance and Assistance</vt:lpstr>
      <vt:lpstr>Course Learning Objectives</vt:lpstr>
      <vt:lpstr>Course Complete</vt:lpstr>
    </vt:vector>
  </TitlesOfParts>
  <Manager/>
  <Company>CDOT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Cover Page (Hidden)</dc:title>
  <dc:subject/>
  <dc:creator>Prince, Jason M</dc:creator>
  <cp:keywords/>
  <dc:description/>
  <cp:lastModifiedBy>Prince, Jason M</cp:lastModifiedBy>
  <cp:revision>716</cp:revision>
  <cp:lastPrinted>2016-09-26T14:09:11Z</cp:lastPrinted>
  <dcterms:created xsi:type="dcterms:W3CDTF">2016-09-08T13:49:14Z</dcterms:created>
  <dcterms:modified xsi:type="dcterms:W3CDTF">2017-06-05T19:10:24Z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Presentation1</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7896CA04-3DCC-40FC-B88D-E7DFED5E6358</vt:lpwstr>
  </property>
  <property fmtid="{D5CDD505-2E9C-101B-9397-08002B2CF9AE}" pid="6" name="ArticulateProjectFull">
    <vt:lpwstr>C:\Users\princej\Desktop\Old Deliverables\HR Law_FML Family Medical Leave\Employment Law - Family Medical Leave 04062017.ppta</vt:lpwstr>
  </property>
</Properties>
</file>