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6"/>
  </p:notesMasterIdLst>
  <p:handoutMasterIdLst>
    <p:handoutMasterId r:id="rId17"/>
  </p:handoutMasterIdLst>
  <p:sldIdLst>
    <p:sldId id="560" r:id="rId2"/>
    <p:sldId id="638" r:id="rId3"/>
    <p:sldId id="456" r:id="rId4"/>
    <p:sldId id="630" r:id="rId5"/>
    <p:sldId id="632" r:id="rId6"/>
    <p:sldId id="633" r:id="rId7"/>
    <p:sldId id="634" r:id="rId8"/>
    <p:sldId id="639" r:id="rId9"/>
    <p:sldId id="636" r:id="rId10"/>
    <p:sldId id="637" r:id="rId11"/>
    <p:sldId id="635" r:id="rId12"/>
    <p:sldId id="631" r:id="rId13"/>
    <p:sldId id="567" r:id="rId14"/>
    <p:sldId id="566" r:id="rId15"/>
  </p:sldIdLst>
  <p:sldSz cx="9144000" cy="6858000" type="screen4x3"/>
  <p:notesSz cx="7023100" cy="93091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6EFA1C-3962-49B4-B6F4-ECD798D3B247}">
          <p14:sldIdLst>
            <p14:sldId id="560"/>
            <p14:sldId id="638"/>
            <p14:sldId id="456"/>
          </p14:sldIdLst>
        </p14:section>
        <p14:section name="Section 4 - Civil Rights Legislation" id="{FC116C19-4AEB-404A-BA7F-B56653B856DC}">
          <p14:sldIdLst>
            <p14:sldId id="630"/>
            <p14:sldId id="632"/>
            <p14:sldId id="633"/>
            <p14:sldId id="634"/>
            <p14:sldId id="639"/>
            <p14:sldId id="636"/>
            <p14:sldId id="637"/>
            <p14:sldId id="635"/>
            <p14:sldId id="631"/>
            <p14:sldId id="567"/>
            <p14:sldId id="566"/>
          </p14:sldIdLst>
        </p14:section>
        <p14:section name="Conclusion" id="{A9F34C55-DE7C-4CE7-9018-4A860DD324A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1128" autoAdjust="0"/>
  </p:normalViewPr>
  <p:slideViewPr>
    <p:cSldViewPr snapToGrid="0" showGuides="1">
      <p:cViewPr varScale="1">
        <p:scale>
          <a:sx n="83" d="100"/>
          <a:sy n="83" d="100"/>
        </p:scale>
        <p:origin x="972"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62" d="100"/>
          <a:sy n="62" d="100"/>
        </p:scale>
        <p:origin x="166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4/6/2017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4/6/2017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2488" cy="3495675"/>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Introduction to Civil Rights Legislation course!  This course is designed to help CDOT managers and supervisors gain a basic understanding of Civil Rights laws and how they are applicable to the workplace.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0652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78337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each</a:t>
            </a:r>
            <a:r>
              <a:rPr lang="en-US" baseline="0" dirty="0" smtClean="0"/>
              <a:t> of the laws discussed in this section, there is the potential for an employee to file a complaint of discrimination.  Retaliation occurs after an employee files a complaint and the employer takes actions that have a negative impact on the employee such as demotion, firing, actions that impact an employees pay and even firing the employee.  The process to avoid retaliation complaints is simple.  First, ask yourself is this the way you would treat your best employee.  Next make sure there is a documented reason for the action you are taking.  For example if the employee was rude to customers, you would want to make sure you had documentation of this prior to taking action.  </a:t>
            </a:r>
          </a:p>
          <a:p>
            <a:endParaRPr lang="en-US" baseline="0" dirty="0" smtClean="0"/>
          </a:p>
          <a:p>
            <a:r>
              <a:rPr lang="en-US" baseline="0" dirty="0" smtClean="0"/>
              <a:t>It might also be helpful to think about the issue as if you were an unbiased observer in order to make a decision about proceeding with the action.  Now let’s take a look at who you should contact if you need help with any of the topics covered in this section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26550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what</a:t>
            </a:r>
            <a:r>
              <a:rPr lang="en-US" b="0" baseline="0" dirty="0" smtClean="0"/>
              <a:t> the best course of action to take when applying Civil Rights Legislation to the workplace contact your Civil Rights Manager/ ADA Liaison for your region using the number above.   For policy questions contact Christine Andersen the manager of Employee Relations.  Now let’s move on to the conclusion of </a:t>
            </a:r>
            <a:r>
              <a:rPr lang="en-US" b="0" baseline="0" smtClean="0"/>
              <a:t>the course.</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12</a:t>
            </a:fld>
            <a:endParaRPr lang="en-US" dirty="0"/>
          </a:p>
        </p:txBody>
      </p:sp>
    </p:spTree>
    <p:extLst>
      <p:ext uri="{BB962C8B-B14F-4D97-AF65-F5344CB8AC3E}">
        <p14:creationId xmlns:p14="http://schemas.microsoft.com/office/powerpoint/2010/main" val="295717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0" indent="0">
              <a:buFont typeface="Arial" panose="020B0604020202020204" pitchFamily="34" charset="0"/>
              <a:buNone/>
              <a:defRPr/>
            </a:pPr>
            <a:r>
              <a:rPr lang="en-US" b="0" dirty="0" smtClean="0"/>
              <a:t>Now that you have</a:t>
            </a:r>
            <a:r>
              <a:rPr lang="en-US" b="0" baseline="0" dirty="0" smtClean="0"/>
              <a:t> competed the course you should be able to describe each of the items on the bulleted list. When you are done click the next button to continue.</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13</a:t>
            </a:fld>
            <a:endParaRPr lang="en-US" dirty="0" smtClean="0"/>
          </a:p>
        </p:txBody>
      </p:sp>
    </p:spTree>
    <p:extLst>
      <p:ext uri="{BB962C8B-B14F-4D97-AF65-F5344CB8AC3E}">
        <p14:creationId xmlns:p14="http://schemas.microsoft.com/office/powerpoint/2010/main" val="138820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Introduction to Civil Rights Legislation training</a:t>
            </a:r>
            <a:r>
              <a:rPr lang="en-US" baseline="0" smtClean="0"/>
              <a:t>!  You </a:t>
            </a:r>
            <a:r>
              <a:rPr lang="en-US" baseline="0" dirty="0" smtClean="0"/>
              <a:t>will receive credit for this course once you close the window.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36009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43253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In your role as a supervisor it</a:t>
            </a:r>
            <a:r>
              <a:rPr lang="en-US" b="0" baseline="0" dirty="0" smtClean="0"/>
              <a:t> is important for you to understand the content of this course and how it is applied in the work place.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29360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a:t>
            </a:r>
            <a:r>
              <a:rPr lang="en-US" baseline="0" dirty="0" smtClean="0"/>
              <a:t> the Americans with Disabilities act or as it is more commonly known ADA.  ADA requires that CDOT to provide a reasonable accommodation such as a change to the work environment or the way processes are customarily done to allow the person with a disability to enjoy equal employment opportunities.  </a:t>
            </a:r>
          </a:p>
          <a:p>
            <a:endParaRPr lang="en-US" baseline="0" dirty="0" smtClean="0"/>
          </a:p>
          <a:p>
            <a:r>
              <a:rPr lang="en-US" baseline="0" dirty="0" smtClean="0"/>
              <a:t>Now that we know what the law is let’s look at what is defined as a disability.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292020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ADA a</a:t>
            </a:r>
            <a:r>
              <a:rPr lang="en-US" sz="1100" dirty="0" smtClean="0"/>
              <a:t>n individual with a disability is a person who,</a:t>
            </a:r>
            <a:r>
              <a:rPr lang="en-US" sz="1100" baseline="0" dirty="0" smtClean="0"/>
              <a:t> h</a:t>
            </a:r>
            <a:r>
              <a:rPr lang="en-US" sz="1100" dirty="0" smtClean="0"/>
              <a:t>as a physical or mental impairment that substantially limits one or more major life activities,</a:t>
            </a:r>
            <a:r>
              <a:rPr lang="en-US" sz="1100" baseline="0" dirty="0" smtClean="0"/>
              <a:t> </a:t>
            </a:r>
            <a:r>
              <a:rPr lang="en-US" sz="1100" dirty="0" smtClean="0"/>
              <a:t> a record of such an impairment, or</a:t>
            </a:r>
            <a:r>
              <a:rPr lang="en-US" sz="1100" baseline="0" dirty="0" smtClean="0"/>
              <a:t> i</a:t>
            </a:r>
            <a:r>
              <a:rPr lang="en-US" sz="1100" dirty="0" smtClean="0"/>
              <a:t>s regarded as having such an impairment.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42093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There are three different Program areas covered under ADA </a:t>
            </a:r>
            <a:r>
              <a:rPr lang="en-US" baseline="0" dirty="0" smtClean="0">
                <a:effectLst/>
              </a:rPr>
              <a:t>where a reasonable accommodation may apply.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Let’s start with the Hiring Process. Regardless of the type of position and method to fill it, the Hiring Process needs to be inclusive and free of discrimination. ADA applies to all stages of filling a position including advertisements for positions, recruitment, tests, written exams, both formal or informal oral interviews, and any other type of job demonstration.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The most commonly known area for ADA is when it applies to Job Performance. If an Employee needs assistance to perform their job, a modification or adjustment to how or when the work is performed may be implemented under the ADA. The type of modification is based on an individual assessment of the Employee and considers the Essential Functions of the position with or without an accommodation.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The least known program area where ADA applies is for Benefits and Privileges of Employment. Simply put, this means that an Employee with a disability should be given the same opportunities, training, communication, access to services and the like, as similar Employees without a disabilities.</a:t>
            </a:r>
            <a:r>
              <a:rPr lang="en-US" dirty="0" smtClean="0">
                <a:solidFill>
                  <a:srgbClr val="FF00FF"/>
                </a:solidFill>
                <a:effectLst/>
              </a:rPr>
              <a:t/>
            </a:r>
            <a:br>
              <a:rPr lang="en-US" dirty="0" smtClean="0">
                <a:solidFill>
                  <a:srgbClr val="FF00FF"/>
                </a:solidFill>
                <a:effectLst/>
              </a:rPr>
            </a:br>
            <a:endParaRPr lang="en-US" dirty="0">
              <a:solidFill>
                <a:srgbClr val="FF00FF"/>
              </a:solidFill>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92212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Federal</a:t>
            </a:r>
            <a:r>
              <a:rPr lang="en-US" baseline="0" dirty="0" smtClean="0"/>
              <a:t> Rights legislation, the State of Colorado has passed the Pregnancy Workers Fairness Act. </a:t>
            </a:r>
            <a:r>
              <a:rPr lang="en-US" dirty="0" smtClean="0"/>
              <a:t>This</a:t>
            </a:r>
            <a:r>
              <a:rPr lang="en-US" baseline="0" dirty="0" smtClean="0"/>
              <a:t> </a:t>
            </a:r>
            <a:r>
              <a:rPr lang="en-US" dirty="0" smtClean="0"/>
              <a:t>Act makes it a discriminatory or unfair employment practice if an employer fails to provide reasonable accommodations to an applicant or employee who is pregnant, physically recovering from childbirth, or a related condition. The act provides provisions</a:t>
            </a:r>
            <a:r>
              <a:rPr lang="en-US" baseline="0" dirty="0" smtClean="0"/>
              <a:t> for what is considered a reasonable accommodation, such as more frequent or longer breaks, modification of equipment or seating, limitations on lift and light duty or transfer and assistance of labor or modified work schedule.  Refer to the “Notice for Employers to use in Order to be in Compliance with HB 16-1438” under the resources link to learn more.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64532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dirty="0" smtClean="0"/>
              <a:t>As</a:t>
            </a:r>
            <a:r>
              <a:rPr lang="en-US" altLang="en-US" baseline="0" dirty="0" smtClean="0"/>
              <a:t> a supervisor, you are responsible for </a:t>
            </a:r>
            <a:r>
              <a:rPr lang="en-US" altLang="en-US" sz="1100" baseline="0" dirty="0" smtClean="0"/>
              <a:t>r</a:t>
            </a:r>
            <a:r>
              <a:rPr lang="en-US" altLang="en-US" sz="1100" dirty="0" smtClean="0"/>
              <a:t>eporting any discrimination you see, hear or are made aware of</a:t>
            </a:r>
            <a:r>
              <a:rPr lang="en-US" altLang="en-US" sz="1100" baseline="0" dirty="0" smtClean="0"/>
              <a:t> to Employee Relations or your Civil Rights Manager.  This is critical because you may be held personably liable for not addressing the complaint.  You should also set the example for your employees by not participating in any actions which may be questionable and coaching employee on appropriate behavior.  </a:t>
            </a:r>
          </a:p>
          <a:p>
            <a:pPr defTabSz="915772">
              <a:spcBef>
                <a:spcPct val="0"/>
              </a:spcBef>
            </a:pPr>
            <a:endParaRPr lang="en-US" altLang="en-US" sz="1100" baseline="0" dirty="0" smtClean="0"/>
          </a:p>
          <a:p>
            <a:pPr defTabSz="915772">
              <a:spcBef>
                <a:spcPct val="0"/>
              </a:spcBef>
            </a:pPr>
            <a:r>
              <a:rPr lang="en-US" altLang="en-US" sz="1100" baseline="0" dirty="0" smtClean="0"/>
              <a:t>Additionally, you are not alone.  If you need help or are uncertain about how to proceed then do not hesitate to contact Employee Relations or your Civil Rights Manager if you need help.  Now let’s answer a quick question before we discuss retaliation.  </a:t>
            </a:r>
            <a:endParaRPr lang="en-US" altLang="en-US" b="0" dirty="0" smtClean="0"/>
          </a:p>
        </p:txBody>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B339A6-AB83-4880-9019-D5B317186371}" type="slidenum">
              <a:rPr lang="en-US" altLang="en-US" smtClean="0"/>
              <a:pPr/>
              <a:t>9</a:t>
            </a:fld>
            <a:endParaRPr lang="en-US" altLang="en-US" dirty="0" smtClean="0"/>
          </a:p>
        </p:txBody>
      </p:sp>
    </p:spTree>
    <p:extLst>
      <p:ext uri="{BB962C8B-B14F-4D97-AF65-F5344CB8AC3E}">
        <p14:creationId xmlns:p14="http://schemas.microsoft.com/office/powerpoint/2010/main" val="745095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38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1"/>
            <a:ext cx="5013960" cy="4937760"/>
          </a:xfrm>
        </p:spPr>
        <p:txBody>
          <a:bodyPr/>
          <a:lstStyle>
            <a:lvl1pPr>
              <a:defRPr sz="3200"/>
            </a:lvl1pPr>
            <a:lvl2pPr>
              <a:defRPr sz="2800"/>
            </a:lvl2pPr>
            <a:lvl3pPr>
              <a:defRPr sz="2400"/>
            </a:lvl3pPr>
            <a:lvl4pPr marL="1371293"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3"/>
          <p:cNvSpPr>
            <a:spLocks noGrp="1"/>
          </p:cNvSpPr>
          <p:nvPr>
            <p:ph sz="half" idx="12"/>
          </p:nvPr>
        </p:nvSpPr>
        <p:spPr>
          <a:xfrm>
            <a:off x="304800" y="1371601"/>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Slide Number Placeholder 5"/>
          <p:cNvSpPr>
            <a:spLocks noGrp="1"/>
          </p:cNvSpPr>
          <p:nvPr>
            <p:ph type="sldNum" sz="quarter" idx="13"/>
          </p:nvPr>
        </p:nvSpPr>
        <p:spPr>
          <a:xfrm>
            <a:off x="6675438" y="6356350"/>
            <a:ext cx="2133600" cy="365125"/>
          </a:xfrm>
        </p:spPr>
        <p:txBody>
          <a:bodyPr/>
          <a:lstStyle>
            <a:lvl1pPr>
              <a:defRPr/>
            </a:lvl1pPr>
          </a:lstStyle>
          <a:p>
            <a:pPr>
              <a:defRPr/>
            </a:pPr>
            <a:r>
              <a:rPr lang="en-US" altLang="en-US" dirty="0"/>
              <a:t>Slide </a:t>
            </a:r>
            <a:fld id="{F6A8144C-32C6-40E8-8DCB-EBB678CB2C37}" type="slidenum">
              <a:rPr lang="en-US" altLang="en-US"/>
              <a:pPr>
                <a:defRPr/>
              </a:pPr>
              <a:t>‹#›</a:t>
            </a:fld>
            <a:endParaRPr lang="en-US" altLang="en-US" dirty="0"/>
          </a:p>
        </p:txBody>
      </p:sp>
      <p:sp>
        <p:nvSpPr>
          <p:cNvPr id="6" name="Footer Placeholder 4"/>
          <p:cNvSpPr>
            <a:spLocks noGrp="1"/>
          </p:cNvSpPr>
          <p:nvPr>
            <p:ph type="ftr" sz="quarter" idx="14"/>
          </p:nvPr>
        </p:nvSpPr>
        <p:spPr>
          <a:xfrm>
            <a:off x="304800" y="6356350"/>
            <a:ext cx="6308725" cy="365125"/>
          </a:xfrm>
        </p:spPr>
        <p:txBody>
          <a:bodyPr/>
          <a:lstStyle>
            <a:lvl1pPr>
              <a:tabLst>
                <a:tab pos="5997116" algn="r"/>
              </a:tabLst>
              <a:defRPr sz="1400" b="1">
                <a:solidFill>
                  <a:schemeClr val="bg1"/>
                </a:solidFill>
              </a:defRPr>
            </a:lvl1pPr>
          </a:lstStyle>
          <a:p>
            <a:pPr>
              <a:defRPr/>
            </a:pPr>
            <a:r>
              <a:rPr lang="en-US" dirty="0"/>
              <a:t>Colorado Department of Transportation	</a:t>
            </a:r>
          </a:p>
        </p:txBody>
      </p:sp>
    </p:spTree>
    <p:extLst>
      <p:ext uri="{BB962C8B-B14F-4D97-AF65-F5344CB8AC3E}">
        <p14:creationId xmlns:p14="http://schemas.microsoft.com/office/powerpoint/2010/main" val="157024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0.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1.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7.jpeg"/><Relationship Id="rId4" Type="http://schemas.openxmlformats.org/officeDocument/2006/relationships/hyperlink" Target="http://intranet.dot.state.co.us/employees/Contacts/documents/crm-contac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Civil Rights Legislation </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499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One Civil Rights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10</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11212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Retaliation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11</a:t>
            </a:fld>
            <a:endParaRPr lang="en-US" dirty="0">
              <a:solidFill>
                <a:prstClr val="white"/>
              </a:solidFill>
            </a:endParaRPr>
          </a:p>
        </p:txBody>
      </p:sp>
      <p:sp>
        <p:nvSpPr>
          <p:cNvPr id="5" name="Content Placeholder 4"/>
          <p:cNvSpPr>
            <a:spLocks noGrp="1"/>
          </p:cNvSpPr>
          <p:nvPr>
            <p:ph sz="quarter" idx="12"/>
          </p:nvPr>
        </p:nvSpPr>
        <p:spPr>
          <a:xfrm>
            <a:off x="-211138" y="2604939"/>
            <a:ext cx="5875338" cy="3352800"/>
          </a:xfrm>
        </p:spPr>
        <p:txBody>
          <a:bodyPr/>
          <a:lstStyle/>
          <a:p>
            <a:pPr marL="1085850" lvl="1" indent="-342900">
              <a:buFont typeface="Arial" panose="020B0604020202020204" pitchFamily="34" charset="0"/>
              <a:buChar char="•"/>
            </a:pPr>
            <a:r>
              <a:rPr lang="en-US" dirty="0" smtClean="0"/>
              <a:t>Would your best employee be treated this way?</a:t>
            </a:r>
          </a:p>
          <a:p>
            <a:pPr marL="1085850" lvl="1" indent="-342900">
              <a:buFont typeface="Arial" panose="020B0604020202020204" pitchFamily="34" charset="0"/>
              <a:buChar char="•"/>
            </a:pPr>
            <a:r>
              <a:rPr lang="en-US" dirty="0" smtClean="0"/>
              <a:t>Is there a documented reason for the action?</a:t>
            </a:r>
          </a:p>
          <a:p>
            <a:pPr marL="1085850" lvl="1" indent="-342900">
              <a:buFont typeface="Arial" panose="020B0604020202020204" pitchFamily="34" charset="0"/>
              <a:buChar char="•"/>
            </a:pPr>
            <a:r>
              <a:rPr lang="en-US" dirty="0" smtClean="0"/>
              <a:t>Would an unbiased observer find the action you were taking reasonable?</a:t>
            </a:r>
            <a:endParaRPr lang="en-US" dirty="0"/>
          </a:p>
        </p:txBody>
      </p:sp>
      <p:pic>
        <p:nvPicPr>
          <p:cNvPr id="9" name="Picture 8"/>
          <p:cNvPicPr>
            <a:picLocks noChangeAspect="1"/>
          </p:cNvPicPr>
          <p:nvPr/>
        </p:nvPicPr>
        <p:blipFill rotWithShape="1">
          <a:blip r:embed="rId4"/>
          <a:srcRect r="18327" b="3779"/>
          <a:stretch/>
        </p:blipFill>
        <p:spPr>
          <a:xfrm>
            <a:off x="5814378" y="2260303"/>
            <a:ext cx="3146742" cy="4042072"/>
          </a:xfrm>
          <a:prstGeom prst="rect">
            <a:avLst/>
          </a:prstGeom>
        </p:spPr>
      </p:pic>
      <p:sp>
        <p:nvSpPr>
          <p:cNvPr id="10" name="Content Placeholder 4"/>
          <p:cNvSpPr txBox="1">
            <a:spLocks/>
          </p:cNvSpPr>
          <p:nvPr/>
        </p:nvSpPr>
        <p:spPr bwMode="auto">
          <a:xfrm>
            <a:off x="182562" y="1354138"/>
            <a:ext cx="8778558" cy="852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smtClean="0"/>
              <a:t>Retaliation is when an supervisor or employer takes adverse action against an employee for filing a complaint</a:t>
            </a:r>
          </a:p>
          <a:p>
            <a:pPr marL="342900" indent="-342900">
              <a:buFont typeface="Arial" panose="020B0604020202020204" pitchFamily="34" charset="0"/>
              <a:buChar char="•"/>
            </a:pPr>
            <a:r>
              <a:rPr lang="en-US" sz="2400" dirty="0" smtClean="0"/>
              <a:t>To </a:t>
            </a:r>
            <a:r>
              <a:rPr lang="en-US" sz="2400" dirty="0"/>
              <a:t>avoid retaliation complaints ask yourself</a:t>
            </a:r>
            <a:r>
              <a:rPr lang="en-US" sz="2400" dirty="0" smtClean="0"/>
              <a:t>:</a:t>
            </a:r>
            <a:endParaRPr lang="en-US" sz="2400" dirty="0"/>
          </a:p>
        </p:txBody>
      </p:sp>
    </p:spTree>
    <p:custDataLst>
      <p:tags r:id="rId1"/>
    </p:custDataLst>
    <p:extLst>
      <p:ext uri="{BB962C8B-B14F-4D97-AF65-F5344CB8AC3E}">
        <p14:creationId xmlns:p14="http://schemas.microsoft.com/office/powerpoint/2010/main" val="1840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153" y="2051486"/>
            <a:ext cx="5372967" cy="3619144"/>
          </a:xfrm>
        </p:spPr>
        <p:txBody>
          <a:bodyPr/>
          <a:lstStyle/>
          <a:p>
            <a:pPr marL="0" indent="0">
              <a:buNone/>
            </a:pPr>
            <a:r>
              <a:rPr lang="en-US" sz="2400" dirty="0" smtClean="0"/>
              <a:t>For </a:t>
            </a:r>
            <a:r>
              <a:rPr lang="en-US" sz="2400" b="1" i="1" dirty="0" smtClean="0"/>
              <a:t>help</a:t>
            </a:r>
            <a:r>
              <a:rPr lang="en-US" sz="2400" dirty="0" smtClean="0"/>
              <a:t> contact the</a:t>
            </a:r>
            <a:r>
              <a:rPr lang="en-US" sz="2400" dirty="0" smtClean="0"/>
              <a:t> </a:t>
            </a:r>
            <a:r>
              <a:rPr lang="en-US" sz="2400" dirty="0" smtClean="0"/>
              <a:t>Civil Rights </a:t>
            </a:r>
            <a:r>
              <a:rPr lang="en-US" sz="2400" dirty="0" smtClean="0"/>
              <a:t>Manager or ADA Liaison for your region using the link below:</a:t>
            </a:r>
            <a:endParaRPr lang="en-US" sz="2400" dirty="0" smtClean="0"/>
          </a:p>
          <a:p>
            <a:pPr marL="457200" indent="-457200">
              <a:buFont typeface="Arial" panose="020B0604020202020204" pitchFamily="34" charset="0"/>
              <a:buChar char="•"/>
            </a:pPr>
            <a:r>
              <a:rPr lang="en-US" sz="2400" dirty="0">
                <a:hlinkClick r:id="rId4"/>
              </a:rPr>
              <a:t>http://</a:t>
            </a:r>
            <a:r>
              <a:rPr lang="en-US" sz="2400" dirty="0" smtClean="0">
                <a:hlinkClick r:id="rId4"/>
              </a:rPr>
              <a:t>intranet.dot.state.co.us/employees/Contacts/documents/crm-contacts</a:t>
            </a:r>
            <a:r>
              <a:rPr lang="en-US" sz="2400" dirty="0" smtClean="0"/>
              <a:t> </a:t>
            </a:r>
            <a:endParaRPr lang="en-US" sz="2400" dirty="0"/>
          </a:p>
          <a:p>
            <a:endParaRPr lang="en-US" sz="1200" b="1" i="1" dirty="0"/>
          </a:p>
          <a:p>
            <a:r>
              <a:rPr lang="en-US" sz="2400" b="1" i="1" dirty="0" smtClean="0"/>
              <a:t>For policy </a:t>
            </a:r>
            <a:r>
              <a:rPr lang="en-US" sz="2400" b="1" i="1" dirty="0"/>
              <a:t>questions </a:t>
            </a:r>
            <a:r>
              <a:rPr lang="en-US" sz="2400" i="1" dirty="0"/>
              <a:t>contact:</a:t>
            </a:r>
            <a:r>
              <a:rPr lang="en-US" sz="2400" dirty="0"/>
              <a:t> </a:t>
            </a:r>
            <a:endParaRPr lang="en-US" sz="2400" dirty="0" smtClean="0"/>
          </a:p>
          <a:p>
            <a:pPr marL="342900" indent="-342900">
              <a:buFont typeface="Arial" panose="020B0604020202020204" pitchFamily="34" charset="0"/>
              <a:buChar char="•"/>
            </a:pPr>
            <a:r>
              <a:rPr lang="en-US" sz="2400" dirty="0" smtClean="0"/>
              <a:t>Christine </a:t>
            </a:r>
            <a:r>
              <a:rPr lang="en-US" sz="2400" dirty="0" smtClean="0"/>
              <a:t>Andersen 303-512-5449</a:t>
            </a:r>
            <a:endParaRPr lang="en-US" sz="2400" dirty="0"/>
          </a:p>
        </p:txBody>
      </p:sp>
      <p:sp>
        <p:nvSpPr>
          <p:cNvPr id="2" name="Title 1"/>
          <p:cNvSpPr>
            <a:spLocks noGrp="1"/>
          </p:cNvSpPr>
          <p:nvPr>
            <p:ph type="title"/>
          </p:nvPr>
        </p:nvSpPr>
        <p:spPr/>
        <p:txBody>
          <a:bodyPr/>
          <a:lstStyle/>
          <a:p>
            <a:r>
              <a:rPr lang="en-US" dirty="0" smtClean="0"/>
              <a:t>Where Can I Get Help (People) </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8100" r="38608"/>
          <a:stretch/>
        </p:blipFill>
        <p:spPr>
          <a:xfrm>
            <a:off x="182880" y="1506993"/>
            <a:ext cx="3405272" cy="470812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24997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You should be able to:</a:t>
            </a:r>
          </a:p>
          <a:p>
            <a:pPr marL="342900" indent="-342900">
              <a:buFont typeface="Arial" panose="020B0604020202020204" pitchFamily="34" charset="0"/>
              <a:buChar char="•"/>
            </a:pPr>
            <a:r>
              <a:rPr lang="en-US" sz="2400" dirty="0"/>
              <a:t>Describe the laws applicable to the supervisor for Title VII of the Civil Rights Act of 1964, Age Discrimination in Employment Act of 1967, Genetic Information Nondiscrimination Act of 2008</a:t>
            </a:r>
          </a:p>
          <a:p>
            <a:pPr marL="342900" lvl="0" indent="-342900">
              <a:buFont typeface="Arial" panose="020B0604020202020204" pitchFamily="34" charset="0"/>
              <a:buChar char="•"/>
            </a:pPr>
            <a:r>
              <a:rPr lang="en-US" sz="2400" dirty="0"/>
              <a:t>Describe the American with Disabilities Act and what a disability is and the program areas under ADA</a:t>
            </a:r>
          </a:p>
          <a:p>
            <a:pPr marL="342900" lvl="0" indent="-342900">
              <a:buFont typeface="Arial" panose="020B0604020202020204" pitchFamily="34" charset="0"/>
              <a:buChar char="•"/>
            </a:pPr>
            <a:r>
              <a:rPr lang="en-US" sz="2400" dirty="0"/>
              <a:t>Explain what may be unfair treatment and what to do if it occurs</a:t>
            </a:r>
          </a:p>
          <a:p>
            <a:pPr marL="342900" lvl="0" indent="-342900">
              <a:buFont typeface="Arial" panose="020B0604020202020204" pitchFamily="34" charset="0"/>
              <a:buChar char="•"/>
            </a:pPr>
            <a:r>
              <a:rPr lang="en-US" sz="2400" dirty="0"/>
              <a:t>Describe what retaliation is and what to do if it occurs</a:t>
            </a:r>
          </a:p>
          <a:p>
            <a:pPr marL="342900" lvl="0" indent="-342900">
              <a:buFont typeface="Arial" panose="020B0604020202020204" pitchFamily="34" charset="0"/>
              <a:buChar char="•"/>
            </a:pPr>
            <a:r>
              <a:rPr lang="en-US" sz="2400" dirty="0"/>
              <a:t>Identify who to contact if you have </a:t>
            </a:r>
            <a:r>
              <a:rPr lang="en-US" sz="2400" dirty="0" smtClean="0"/>
              <a:t>questions</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05188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Introduction to Civil Rights Legislation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a:t>To confirm you have completed the course, close the course and confirm you have taken it from your course catalog</a:t>
            </a:r>
            <a:r>
              <a:rPr lang="en-US" sz="2000" dirty="0" smtClean="0"/>
              <a: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14</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763" y="2769030"/>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8411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266382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indent="-342900">
              <a:buFont typeface="Arial" panose="020B0604020202020204" pitchFamily="34" charset="0"/>
              <a:buChar char="•"/>
            </a:pPr>
            <a:r>
              <a:rPr lang="en-US" sz="2400" dirty="0"/>
              <a:t>Describe the laws applicable to the supervisor for Title VII of the Civil Rights Act of 1964, Age Discrimination in Employment Act of 1967, Genetic Information Nondiscrimination Act of 2008</a:t>
            </a:r>
          </a:p>
          <a:p>
            <a:pPr marL="342900" lvl="0" indent="-342900">
              <a:buFont typeface="Arial" panose="020B0604020202020204" pitchFamily="34" charset="0"/>
              <a:buChar char="•"/>
            </a:pPr>
            <a:r>
              <a:rPr lang="en-US" sz="2400" dirty="0"/>
              <a:t>Describe the American with Disabilities Act and what a disability is and the program areas under ADA</a:t>
            </a:r>
          </a:p>
          <a:p>
            <a:pPr marL="342900" lvl="0" indent="-342900">
              <a:buFont typeface="Arial" panose="020B0604020202020204" pitchFamily="34" charset="0"/>
              <a:buChar char="•"/>
            </a:pPr>
            <a:r>
              <a:rPr lang="en-US" sz="2400" dirty="0"/>
              <a:t>Explain what may be unfair treatment and what to do if it occurs</a:t>
            </a:r>
          </a:p>
          <a:p>
            <a:pPr marL="342900" lvl="0" indent="-342900">
              <a:buFont typeface="Arial" panose="020B0604020202020204" pitchFamily="34" charset="0"/>
              <a:buChar char="•"/>
            </a:pPr>
            <a:r>
              <a:rPr lang="en-US" sz="2400" dirty="0"/>
              <a:t>Describe what retaliation is and what to do if it occurs</a:t>
            </a:r>
          </a:p>
          <a:p>
            <a:pPr marL="342900" lvl="0" indent="-342900">
              <a:buFont typeface="Arial" panose="020B0604020202020204" pitchFamily="34" charset="0"/>
              <a:buChar char="•"/>
            </a:pPr>
            <a:r>
              <a:rPr lang="en-US" sz="2400" dirty="0"/>
              <a:t>Identify who to contact if you have </a:t>
            </a:r>
            <a:r>
              <a:rPr lang="en-US" sz="2400" dirty="0" smtClean="0"/>
              <a:t>questions</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Equal Employment Opportunity Laws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a:t>
            </a:fld>
            <a:endParaRPr lang="en-US" dirty="0">
              <a:solidFill>
                <a:prstClr val="white"/>
              </a:solidFill>
            </a:endParaRPr>
          </a:p>
        </p:txBody>
      </p:sp>
      <p:pic>
        <p:nvPicPr>
          <p:cNvPr id="32" name="Picture 3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3" name="Picture 3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4" name="Picture 3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6383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5</a:t>
            </a:fld>
            <a:endParaRPr lang="en-US" dirty="0">
              <a:solidFill>
                <a:prstClr val="white"/>
              </a:solidFill>
            </a:endParaRPr>
          </a:p>
        </p:txBody>
      </p:sp>
      <p:sp>
        <p:nvSpPr>
          <p:cNvPr id="5" name="Content Placeholder 4"/>
          <p:cNvSpPr>
            <a:spLocks noGrp="1"/>
          </p:cNvSpPr>
          <p:nvPr>
            <p:ph sz="quarter" idx="12"/>
          </p:nvPr>
        </p:nvSpPr>
        <p:spPr>
          <a:xfrm>
            <a:off x="182880" y="1371600"/>
            <a:ext cx="8778557" cy="4876800"/>
          </a:xfrm>
        </p:spPr>
        <p:txBody>
          <a:bodyPr/>
          <a:lstStyle/>
          <a:p>
            <a:r>
              <a:rPr lang="en-US" dirty="0" smtClean="0"/>
              <a:t>The </a:t>
            </a:r>
            <a:r>
              <a:rPr lang="en-US" b="1" dirty="0" smtClean="0"/>
              <a:t>American with Disabilities Act </a:t>
            </a:r>
            <a:r>
              <a:rPr lang="en-US" dirty="0" smtClean="0"/>
              <a:t>is:</a:t>
            </a:r>
          </a:p>
          <a:p>
            <a:pPr marL="457200" indent="-457200">
              <a:buFont typeface="Arial" panose="020B0604020202020204" pitchFamily="34" charset="0"/>
              <a:buChar char="•"/>
            </a:pPr>
            <a:r>
              <a:rPr lang="en-US" dirty="0" smtClean="0"/>
              <a:t>A </a:t>
            </a:r>
            <a:r>
              <a:rPr lang="en-US" dirty="0"/>
              <a:t>federal law that provides Equal Employment Opportunity to individuals with disabilities and makes it unlawful to discriminate in all employment practices based on </a:t>
            </a:r>
            <a:r>
              <a:rPr lang="en-US" dirty="0" smtClean="0"/>
              <a:t>disability</a:t>
            </a:r>
          </a:p>
          <a:p>
            <a:pPr marL="457200" indent="-457200">
              <a:buFont typeface="Arial" panose="020B0604020202020204" pitchFamily="34" charset="0"/>
              <a:buChar char="•"/>
            </a:pPr>
            <a:r>
              <a:rPr lang="en-US" dirty="0" smtClean="0"/>
              <a:t>Requires reasonable accommodations to individuals with disabilities</a:t>
            </a:r>
            <a:endParaRPr lang="en-US" dirty="0"/>
          </a:p>
        </p:txBody>
      </p:sp>
    </p:spTree>
    <p:custDataLst>
      <p:tags r:id="rId1"/>
    </p:custDataLst>
    <p:extLst>
      <p:ext uri="{BB962C8B-B14F-4D97-AF65-F5344CB8AC3E}">
        <p14:creationId xmlns:p14="http://schemas.microsoft.com/office/powerpoint/2010/main" val="917714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Disability According to ADA</a:t>
            </a:r>
            <a:endParaRPr lang="en-US" dirty="0"/>
          </a:p>
        </p:txBody>
      </p:sp>
      <p:sp>
        <p:nvSpPr>
          <p:cNvPr id="3" name="Content Placeholder 2"/>
          <p:cNvSpPr>
            <a:spLocks noGrp="1"/>
          </p:cNvSpPr>
          <p:nvPr>
            <p:ph sz="half" idx="2"/>
          </p:nvPr>
        </p:nvSpPr>
        <p:spPr>
          <a:xfrm>
            <a:off x="2915322" y="1332389"/>
            <a:ext cx="5893398" cy="4937760"/>
          </a:xfrm>
        </p:spPr>
        <p:txBody>
          <a:bodyPr/>
          <a:lstStyle/>
          <a:p>
            <a:r>
              <a:rPr lang="en-US" sz="2400" dirty="0" smtClean="0"/>
              <a:t>An individual with a disability is a person </a:t>
            </a:r>
            <a:r>
              <a:rPr lang="en-US" sz="2400" dirty="0"/>
              <a:t>who</a:t>
            </a:r>
            <a:r>
              <a:rPr lang="en-US" sz="2400" dirty="0" smtClean="0"/>
              <a:t>:</a:t>
            </a:r>
          </a:p>
          <a:p>
            <a:pPr marL="342900" indent="-342900" fontAlgn="t">
              <a:buFont typeface="Arial" panose="020B0604020202020204" pitchFamily="34" charset="0"/>
              <a:buChar char="•"/>
            </a:pPr>
            <a:r>
              <a:rPr lang="en-US" sz="2400" dirty="0"/>
              <a:t>Has a physical or mental impairment that substantially limits one or more major life activities</a:t>
            </a:r>
          </a:p>
          <a:p>
            <a:pPr marL="342900" indent="-342900" fontAlgn="t">
              <a:buFont typeface="Arial" panose="020B0604020202020204" pitchFamily="34" charset="0"/>
              <a:buChar char="•"/>
            </a:pPr>
            <a:r>
              <a:rPr lang="en-US" sz="2400" dirty="0"/>
              <a:t>Has a record of such an impairment, or</a:t>
            </a:r>
          </a:p>
          <a:p>
            <a:pPr marL="342900" indent="-342900" fontAlgn="t">
              <a:buFont typeface="Arial" panose="020B0604020202020204" pitchFamily="34" charset="0"/>
              <a:buChar char="•"/>
            </a:pPr>
            <a:r>
              <a:rPr lang="en-US" sz="2400" dirty="0"/>
              <a:t>Is regarded as having such an </a:t>
            </a:r>
            <a:r>
              <a:rPr lang="en-US" sz="2400" dirty="0" smtClean="0"/>
              <a:t>impairment</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86179"/>
            <a:ext cx="2987612" cy="449825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57983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Program Areas under ADA</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a:t>
            </a:fld>
            <a:endParaRPr lang="en-US" dirty="0"/>
          </a:p>
        </p:txBody>
      </p:sp>
      <p:sp>
        <p:nvSpPr>
          <p:cNvPr id="13" name="Content Placeholder 12"/>
          <p:cNvSpPr>
            <a:spLocks noGrp="1"/>
          </p:cNvSpPr>
          <p:nvPr>
            <p:ph sz="quarter" idx="12"/>
          </p:nvPr>
        </p:nvSpPr>
        <p:spPr>
          <a:xfrm>
            <a:off x="182245" y="1368341"/>
            <a:ext cx="8778875" cy="670559"/>
          </a:xfrm>
        </p:spPr>
        <p:txBody>
          <a:bodyPr/>
          <a:lstStyle/>
          <a:p>
            <a:r>
              <a:rPr lang="en-US" sz="2400" b="1" i="1" dirty="0" smtClean="0"/>
              <a:t>There are three </a:t>
            </a:r>
            <a:r>
              <a:rPr lang="en-US" sz="2400" b="1" i="1" dirty="0"/>
              <a:t>general </a:t>
            </a:r>
            <a:r>
              <a:rPr lang="en-US" sz="2400" b="1" i="1" dirty="0" smtClean="0"/>
              <a:t>program areas </a:t>
            </a:r>
            <a:r>
              <a:rPr lang="en-US" sz="2400" b="1" i="1" dirty="0"/>
              <a:t>of </a:t>
            </a:r>
            <a:r>
              <a:rPr lang="en-US" sz="2400" b="1" i="1" dirty="0" smtClean="0"/>
              <a:t>covered </a:t>
            </a:r>
            <a:r>
              <a:rPr lang="en-US" sz="2400" b="1" i="1" dirty="0"/>
              <a:t>under </a:t>
            </a:r>
            <a:r>
              <a:rPr lang="en-US" sz="2400" b="1" i="1" dirty="0" smtClean="0"/>
              <a:t>ADA:</a:t>
            </a:r>
            <a:endParaRPr lang="en-US" sz="2400" b="1" i="1" dirty="0"/>
          </a:p>
        </p:txBody>
      </p:sp>
      <p:pic>
        <p:nvPicPr>
          <p:cNvPr id="14" name="Picture 13"/>
          <p:cNvPicPr>
            <a:picLocks noChangeAspect="1"/>
          </p:cNvPicPr>
          <p:nvPr/>
        </p:nvPicPr>
        <p:blipFill>
          <a:blip r:embed="rId4"/>
          <a:stretch>
            <a:fillRect/>
          </a:stretch>
        </p:blipFill>
        <p:spPr>
          <a:xfrm>
            <a:off x="1012967" y="2098964"/>
            <a:ext cx="7117430" cy="3464674"/>
          </a:xfrm>
          <a:prstGeom prst="rect">
            <a:avLst/>
          </a:prstGeom>
        </p:spPr>
      </p:pic>
    </p:spTree>
    <p:custDataLst>
      <p:tags r:id="rId1"/>
    </p:custDataLst>
    <p:extLst>
      <p:ext uri="{BB962C8B-B14F-4D97-AF65-F5344CB8AC3E}">
        <p14:creationId xmlns:p14="http://schemas.microsoft.com/office/powerpoint/2010/main" val="386798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smtClean="0"/>
              <a:t>Pregnancy Workers Fairness Act </a:t>
            </a:r>
            <a:r>
              <a:rPr lang="en-US" dirty="0" smtClean="0"/>
              <a:t>is a State law </a:t>
            </a:r>
            <a:r>
              <a:rPr lang="en-US" dirty="0"/>
              <a:t>that provides Equal Employment Opportunity to </a:t>
            </a:r>
            <a:r>
              <a:rPr lang="en-US" dirty="0" smtClean="0"/>
              <a:t>employees or applicants who are: </a:t>
            </a:r>
          </a:p>
          <a:p>
            <a:pPr marL="457200" indent="-457200">
              <a:buFont typeface="Arial" panose="020B0604020202020204" pitchFamily="34" charset="0"/>
              <a:buChar char="•"/>
            </a:pPr>
            <a:r>
              <a:rPr lang="en-US" dirty="0" smtClean="0"/>
              <a:t>Pregnant </a:t>
            </a:r>
          </a:p>
          <a:p>
            <a:pPr marL="457200" indent="-457200">
              <a:buFont typeface="Arial" panose="020B0604020202020204" pitchFamily="34" charset="0"/>
              <a:buChar char="•"/>
            </a:pPr>
            <a:r>
              <a:rPr lang="en-US" dirty="0" smtClean="0"/>
              <a:t>Physically recovering from a childbirth or a related condition </a:t>
            </a:r>
          </a:p>
          <a:p>
            <a:pPr marL="457200" indent="-457200">
              <a:buFont typeface="Arial" panose="020B0604020202020204" pitchFamily="34" charset="0"/>
              <a:buChar char="•"/>
            </a:pPr>
            <a:r>
              <a:rPr lang="en-US" dirty="0" smtClean="0"/>
              <a:t>Have a condition related to pregnancy</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Pregnancy Workers Fairness Act</a:t>
            </a:r>
            <a:endParaRPr lang="en-US" dirty="0"/>
          </a:p>
        </p:txBody>
      </p:sp>
    </p:spTree>
    <p:custDataLst>
      <p:tags r:id="rId1"/>
    </p:custDataLst>
    <p:extLst>
      <p:ext uri="{BB962C8B-B14F-4D97-AF65-F5344CB8AC3E}">
        <p14:creationId xmlns:p14="http://schemas.microsoft.com/office/powerpoint/2010/main" val="362079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
          <p:cNvSpPr>
            <a:spLocks noGrp="1"/>
          </p:cNvSpPr>
          <p:nvPr>
            <p:ph type="title"/>
          </p:nvPr>
        </p:nvSpPr>
        <p:spPr>
          <a:xfrm>
            <a:off x="304800" y="103188"/>
            <a:ext cx="8504238" cy="1143000"/>
          </a:xfrm>
        </p:spPr>
        <p:txBody>
          <a:bodyPr/>
          <a:lstStyle/>
          <a:p>
            <a:pPr eaLnBrk="1" hangingPunct="1"/>
            <a:r>
              <a:rPr lang="en-US" altLang="en-US" dirty="0" smtClean="0"/>
              <a:t>The Duty to Act</a:t>
            </a:r>
          </a:p>
        </p:txBody>
      </p:sp>
      <p:sp>
        <p:nvSpPr>
          <p:cNvPr id="77827" name="Content Placeholder 8"/>
          <p:cNvSpPr>
            <a:spLocks noGrp="1"/>
          </p:cNvSpPr>
          <p:nvPr>
            <p:ph sz="half" idx="2"/>
          </p:nvPr>
        </p:nvSpPr>
        <p:spPr>
          <a:xfrm>
            <a:off x="1957892" y="1371600"/>
            <a:ext cx="6851146" cy="4937125"/>
          </a:xfrm>
        </p:spPr>
        <p:txBody>
          <a:bodyPr/>
          <a:lstStyle/>
          <a:p>
            <a:pPr eaLnBrk="1" hangingPunct="1"/>
            <a:r>
              <a:rPr lang="en-US" altLang="en-US" sz="2400" b="1" dirty="0" smtClean="0"/>
              <a:t>The Supervisor is responsible for:</a:t>
            </a:r>
          </a:p>
          <a:p>
            <a:pPr marL="342900" indent="-342900" eaLnBrk="1" hangingPunct="1">
              <a:buFont typeface="Arial" panose="020B0604020202020204" pitchFamily="34" charset="0"/>
              <a:buChar char="•"/>
            </a:pPr>
            <a:r>
              <a:rPr lang="en-US" altLang="en-US" sz="2400" dirty="0" smtClean="0"/>
              <a:t>Reporting any discrimination you </a:t>
            </a:r>
            <a:r>
              <a:rPr lang="en-US" altLang="en-US" sz="2400" b="1" dirty="0" smtClean="0"/>
              <a:t>see, hear or are made aware of </a:t>
            </a:r>
            <a:r>
              <a:rPr lang="en-US" altLang="en-US" sz="2400" dirty="0" smtClean="0"/>
              <a:t>to Employee Relations or your Civil Rights Manager</a:t>
            </a:r>
          </a:p>
          <a:p>
            <a:pPr marL="342900" indent="-342900" eaLnBrk="1" hangingPunct="1">
              <a:buFont typeface="Arial" panose="020B0604020202020204" pitchFamily="34" charset="0"/>
              <a:buChar char="•"/>
            </a:pPr>
            <a:r>
              <a:rPr lang="en-US" altLang="en-US" sz="2400" dirty="0" smtClean="0"/>
              <a:t>Setting the example for your employees </a:t>
            </a:r>
          </a:p>
          <a:p>
            <a:pPr marL="342900" indent="-342900" eaLnBrk="1" hangingPunct="1">
              <a:buFont typeface="Arial" panose="020B0604020202020204" pitchFamily="34" charset="0"/>
              <a:buChar char="•"/>
            </a:pPr>
            <a:r>
              <a:rPr lang="en-US" altLang="en-US" sz="2400" dirty="0" smtClean="0"/>
              <a:t>Contacting Employee Relations or your Civil Rights Manager if you have questions or do not know how to proceed</a:t>
            </a:r>
          </a:p>
          <a:p>
            <a:pPr marL="342900" indent="-342900" eaLnBrk="1" hangingPunct="1">
              <a:buFont typeface="Arial" panose="020B0604020202020204" pitchFamily="34" charset="0"/>
              <a:buChar char="•"/>
            </a:pPr>
            <a:endParaRPr lang="en-US" altLang="en-US" sz="2400" dirty="0" smtClean="0"/>
          </a:p>
          <a:p>
            <a:pPr eaLnBrk="1" hangingPunct="1"/>
            <a:endParaRPr lang="en-US" altLang="en-US" sz="2400" dirty="0" smtClean="0"/>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DEA92BD6-AFD5-412A-9B11-0D76B19928B2}" type="slidenum">
              <a:rPr lang="en-US" altLang="en-US" smtClean="0">
                <a:solidFill>
                  <a:schemeClr val="bg1"/>
                </a:solidFill>
              </a:rPr>
              <a:pPr>
                <a:defRPr/>
              </a:pPr>
              <a:t>9</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2"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50749" y="2114973"/>
            <a:ext cx="2305210" cy="375986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88267725"/>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223"/>
  <p:tag name="ARTICULATE_REFERENCE_ID" val="68314384-64ec-4e54-a415-ba8df79c9eb3"/>
  <p:tag name="ARTICULATE_REFERENCE_TYPE_5" val="0"/>
  <p:tag name="ARTICULATE_REFERENCE_5" val="http://intranet.dot.state.co.us/resources/policy-procedure/documents/0604-0/view"/>
  <p:tag name="ARTICULATE_REFERENCE_TITLE_5" val="0604.0 PO Policy on Non-discrimination"/>
  <p:tag name="ARTICULATE_REFERENCE_ID_5" val="28083b3c-3288-4928-8977-527f668c43cb"/>
  <p:tag name="ARTICULATE_REFERENCE_TYPE_6" val="0"/>
  <p:tag name="ARTICULATE_REFERENCE_6" val="http://intranet.dot.state.co.us/employees/Contacts/documents/crm-contacts"/>
  <p:tag name="ARTICULATE_REFERENCE_TITLE_6" val="Regional Civil Rights Manager Contacts"/>
  <p:tag name="ARTICULATE_REFERENCE_ID_6" val="6ff15d75-b0ff-4641-afc8-77bbc74f222c"/>
  <p:tag name="ARTICULATE_REFERENCE_TYPE_7" val="0"/>
  <p:tag name="ARTICULATE_REFERENCE_7" val="http:// http://intranet.dot.state.co.us/business/center-for-human-resources-management/humanresources-contacts"/>
  <p:tag name="ARTICULATE_REFERENCE_TITLE_7" val="Human Resources Contacts"/>
  <p:tag name="ARTICULATE_REFERENCE_ID_7" val="9a5d5f07-bf3b-43b6-8082-9a9b5f449fb3"/>
  <p:tag name="ARTICULATE_REFERENCE_TYPE_8" val="0"/>
  <p:tag name="ARTICULATE_REFERENCE_8" val="http:// http://intranet.dot.state.co.us/business/risk-management/risk-management-contacts"/>
  <p:tag name="ARTICULATE_REFERENCE_TITLE_8" val="Risk Management Contacts"/>
  <p:tag name="ARTICULATE_REFERENCE_ID_8" val="6fd76f03-3923-4d3d-9117-c3abc0145763"/>
  <p:tag name="ARTICULATE_REFERENCE_TYPE_9" val="0"/>
  <p:tag name="ARTICULATE_REFERENCE_9" val="http://intranet.dot.state.co.us/business/risk-management/cdot-accident-reporting-system"/>
  <p:tag name="ARTICULATE_REFERENCE_TITLE_9" val="CDOT Accident Reporting System"/>
  <p:tag name="ARTICULATE_REFERENCE_ID_9" val="f15cd326-0b11-44a9-b373-4865312137e8"/>
  <p:tag name="ARTICULATE_REFERENCE_TYPE_10" val="0"/>
  <p:tag name="ARTICULATE_REFERENCE_10" val="http://intranet.dot.state.co.us/business/risk-management/workers-compensation"/>
  <p:tag name="ARTICULATE_REFERENCE_TITLE_10" val="Workers' Compensation Page"/>
  <p:tag name="ARTICULATE_REFERENCE_ID_10" val="482e13cd-79da-4794-9328-86206cad06f2"/>
  <p:tag name="ARTICULATE_REFERENCE_TYPE_11" val="0"/>
  <p:tag name="ARTICULATE_REFERENCE_11" val="http://intranet.dot.state.co.us/employees/howdoi/flsa"/>
  <p:tag name="ARTICULATE_REFERENCE_TITLE_11" val="Fair Labor Standards Question and Answer Page"/>
  <p:tag name="ARTICULATE_REFERENCE_ID_11" val="1a848e41-231d-4e8a-9930-8b338a66d67c"/>
  <p:tag name="ARTICULATE_REFERENCE_TYPE_12" val="0"/>
  <p:tag name="ARTICULATE_REFERENCE_12" val="http://intranet.dot.state.co.us/business/risk-management/documents/cdot-notification-process"/>
  <p:tag name="ARTICULATE_REFERENCE_TITLE_12" val="Notification of a Serious Accident or Event"/>
  <p:tag name="ARTICULATE_REFERENCE_ID_12" val="f8d486c9-0bad-4bd1-89f7-1873c5e1f0c6"/>
  <p:tag name="ARTICULATE_REFERENCE_TYPE_13" val="1"/>
  <p:tag name="ARTICULATE_REFERENCE_13" val="C:\Users\princej\Desktop\HR Law\Notice for Employers to use in Order to be in Compliance with HB 16-1438.pdf"/>
  <p:tag name="ARTICULATE_REFERENCE_TITLE_13" val="Notice for Employers to use in Order to be in Compliance with HB 16-1438"/>
  <p:tag name="ARTICULATE_REFERENCE_ID_13" val="6b205bc9-7869-4050-8577-1d713be0f8de"/>
  <p:tag name="ARTICULATE_SLIDE_COUNT" val="14"/>
  <p:tag name="ARTICULATE_META_COURSE_ID" val="4OTTRbomlwk_course_id"/>
  <p:tag name="ARTICULATE_META_NAME" val="Prince, Jason M"/>
  <p:tag name="ARTICULATE_META_NAME_SET" val="True"/>
  <p:tag name="ARTICULATE_REFERENCE_TYPE_1" val="0"/>
  <p:tag name="ARTICULATE_REFERENCE_1" val="http://intranet.dot.state.co.us/resources/policy-procedure/documents/0602.1/view"/>
  <p:tag name="ARTICULATE_REFERENCE_TITLE_1" val="0602.1 ADA Accomodation Procedures"/>
  <p:tag name="ARTICULATE_REFERENCE_ID_1" val="83bd2e75-6306-40cc-a267-7f9828b92546"/>
  <p:tag name="ARTICULATE_REFERENCE_TYPE_2" val="0"/>
  <p:tag name="ARTICULATE_REFERENCE_2" val="http://intranet.dot.state.co.us/resources/policy-procedure/documents/0604-0/view"/>
  <p:tag name="ARTICULATE_REFERENCE_TITLE_2" val="0604.0 PO Policy on Non-discrimination"/>
  <p:tag name="ARTICULATE_REFERENCE_ID_2" val="28083b3c-3288-4928-8977-527f668c43cb"/>
  <p:tag name="ARTICULATE_REFERENCE_TYPE_3" val="0"/>
  <p:tag name="ARTICULATE_REFERENCE_3" val="http://intranet.dot.state.co.us/employees/Contacts/documents/crm-contacts"/>
  <p:tag name="ARTICULATE_REFERENCE_TITLE_3" val="Regional Civil Rights Manager Contacts"/>
  <p:tag name="ARTICULATE_REFERENCE_ID_3" val="6ff15d75-b0ff-4641-afc8-77bbc74f222c"/>
  <p:tag name="ARTICULATE_REFERENCE_TYPE_4" val="0"/>
  <p:tag name="ARTICULATE_REFERENCE_4" val="http://intranet.dot.state.co.us/business/center-for-human-resources-management/humanresources-contacts"/>
  <p:tag name="ARTICULATE_REFERENCE_TITLE_4" val="Human Resources Contacts"/>
  <p:tag name="ARTICULATE_REFERENCE_ID_4" val="9a5d5f07-bf3b-43b6-8082-9a9b5f449fb3"/>
  <p:tag name="ARTICULATE_REFERENCE_COUNT" val="4"/>
  <p:tag name="ARTICULATE_PLAYER_GLOSSARY_XML" val="&lt;?xml version=&quot;1.0&quot; encoding=&quot;utf-16&quot;?&gt;&lt;glossary xmlns:xsi=&quot;http://www.w3.org/2001/XMLSchema-instance&quot; xmlns:xsd=&quot;http://www.w3.org/2001/XMLSchema&quot;&gt;&lt;terms&gt;&lt;term name=&quot;American with Disabilities Act &quot; definition=&quot;Title I of the American with Disabilities Acts of 1990 and ADAAAA of 2008 which require the Department to provide equal employment opportunities for individuals with disabilities.  &quot;&gt;&lt;TranslationGuid&gt;d2f08d4e-be60-401b-a225-5d587b521e63&lt;/TranslationGuid&gt;&lt;/term&gt;&lt;term name=&quot;Appointing Authority &quot; definition=&quot;A person or persons who are designated to handle personnel matters or hiring decisions.  &quot;&gt;&lt;TranslationGuid&gt;a9cc9289-6957-4ee2-9d4e-f0a8a9924b9c&lt;/TranslationGuid&gt;&lt;/term&gt;&lt;term name=&quot;FML Liaison&quot; definition=&quot;A person or persons who are designated and trained in the FML requirements and take a lead role in facilitating the FML rights and responsibilities of employees.   &quot;&gt;&lt;TranslationGuid&gt;ca71c91c-e923-4dfc-a355-fa98526a4505&lt;/TranslationGuid&gt;&lt;/term&gt;&lt;term name=&quot;FML/FMLA&quot; definition=&quot;FML is based on federal law; the Family and Medical Leave Act of 1993 and entitles employees to job and health benefit protection during absences caused by serious medical conditions for employees, their child, parent, military caregiver or spouse.  &quot;&gt;&lt;TranslationGuid&gt;7e315140-d9d1-441a-9428-3975c1cf3644&lt;/TranslationGuid&gt;&lt;/term&gt;&lt;term name=&quot;Serious Health Condition&quot; definition=&quot;An illness, injury, impairment, physical or mental condition that requires inpatient care or continuing treatment by a health care provider.&quot;&gt;&lt;TranslationGuid&gt;1f236a1f-7799-4338-9350-f3fbe93efb71&lt;/TranslationGuid&gt;&lt;/term&gt;&lt;term name=&quot;Short Term Disability / STD&quot; definition=&quot;A type of unpaid job protection that may run concurrently with FML. &quot;&gt;&lt;TranslationGuid&gt;25c47f86-a5fe-47e4-b97a-bae7cc94f377&lt;/TranslationGuid&gt;&lt;/term&gt;&lt;term name=&quot;Incident&quot; definition=&quot;Any person who reports a work related injury and does not seek medical treatment.  &quot;&gt;&lt;TranslationGuid&gt;bf061783-58db-41bf-9d42-07719e8bb334&lt;/TranslationGuid&gt;&lt;/term&gt;&lt;term name=&quot;Accident&quot; definition=&quot;Any person who reports a work related injury and does seek medical treatment.&quot;&gt;&lt;TranslationGuid&gt;39c6ba45-def7-4812-9f78-db11e2c7d198&lt;/TranslationGuid&gt;&lt;/term&gt;&lt;term name=&quot;Medical Treatment&quot; definition=&quot;Seeking care for an injury or illness from an emergency room, urgent care or an authorized treatment provider.&quot;&gt;&lt;TranslationGuid&gt;f6bf8d74-881a-47d3-a607-3fe82747d4d8&lt;/TranslationGuid&gt;&lt;/term&gt;&lt;term name=&quot;Workers' Compensation&quot; definition=&quot;A form of medical insurance that provides an employee injured at work with age replacement and medical benefits.  &quot;&gt;&lt;TranslationGuid&gt;5067a01f-f7ab-49ab-a9bc-7b2413007e6a&lt;/TranslationGuid&gt;&lt;/term&gt;&lt;term name=&quot;Injury &quot; definition=&quot;A physical injury or illness resulting from occupational disease exposure that requires, or could potentially require medical treatment.  &quot;&gt;&lt;TranslationGuid&gt;6411542a-f842-4634-b72c-b9075e618744&lt;/TranslationGuid&gt;&lt;/term&gt;&lt;term name=&quot;Genetic Information Nondiscrimination Act&quot; definition=&quot;This law makes it illegal to discriminate against employees or applicants because of genetic information. Genetic information includes information about an individual's genetic tests and the genetic tests of an individual's family members, as well as information about any disease, disorder or condition of an individual's family members (i.e. an individual's family medical history). The law also makes it illegal to retaliate against a person because the person complained about discrimination, filed a charge of discrimination, or participated in an employment discrimination investigation or lawsuit.&quot;&gt;&lt;TranslationGuid&gt;4ddc1da0-91fa-4f51-875b-60c6855c92b5&lt;/TranslationGuid&gt;&lt;/term&gt;&lt;term name=&quot;Age Discrimination in Employment&quot; definition=&quot;This law protects people who are 40 or older from discrimination because of age. The law also makes it illegal to retaliate against a person because the person complained about discrimination, filed a charge of discrimination, or participated in an employment discrimination investigation or lawsuit.&quot;&gt;&lt;TranslationGuid&gt;481175f9-d021-437e-a55b-ba9d1e76e61f&lt;/TranslationGuid&gt;&lt;/term&gt;&lt;term name=&quot;Pregnancy Discrimination Act&quot; definition=&quot;This law amended Title VII to make it illegal to discriminate against a woman because of pregnancy, childbirth, or a medical condition related to pregnancy or childbirth. The law also makes it illegal to retaliate against a person because the person complained about discrimination, filed a charge of discrimination, or participated in an employment discrimination investigation or lawsuit.&quot;&gt;&lt;TranslationGuid&gt;530be170-b5f4-4678-ad50-337605379d6b&lt;/TranslationGuid&gt;&lt;/term&gt;&lt;term name=&quot;Title VII of the Civil Rights Act&quot; definition=&quot;This law makes it illegal to discriminate against someone on the basis of race, color, religion, national origin, or sex. The law also makes it illegal to retaliate against a person because the person complained about discrimination, filed a charge of discrimination, or participated in an employment discrimination investigation or lawsuit. The law also requires that employers reasonably accommodate applicants' and employees' sincerely held religious practices, unless doing so would impose an undue hardship on the operation of the employer's business.&quot;&gt;&lt;TranslationGuid&gt;34ed70cf-ef3e-4444-bf65-591029fa3bd2&lt;/TranslationGuid&gt;&lt;/term&gt;&lt;/terms&gt;&lt;/glossary&gt;"/>
  <p:tag name="ARTICULATE_PROJECT_OPEN" val="1"/>
  <p:tag name="TAG_BACKING_FORM_KEY" val="1640674-c:\users\princej\desktop\old deliverables\hr law_civil rights legislation 04062017\employment law - civil rights legislation.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UDIO_ID" val="632"/>
  <p:tag name="ORIGINAL_AUDIO_FILEPATH" val="C:\Users\princej\Desktop\test\Slide 50 - Americans with Disabilities Act.wav"/>
  <p:tag name="ELAPSEDTIME" val="23.92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2.xml><?xml version="1.0" encoding="utf-8"?>
<p:tagLst xmlns:a="http://schemas.openxmlformats.org/drawingml/2006/main" xmlns:r="http://schemas.openxmlformats.org/officeDocument/2006/relationships" xmlns:p="http://schemas.openxmlformats.org/presentationml/2006/main">
  <p:tag name="AUDIO_ID" val="633"/>
  <p:tag name="ORIGINAL_AUDIO_FILEPATH" val="C:\Users\princej\Desktop\test\Slide 51 - What is a Disability According to ADA.wav"/>
  <p:tag name="ELAPSEDTIME" val="15.28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4375f0d3-c9b7-41a2-b265-16882eafd2b8.png"/>
  <p:tag name="ARTICULATE_CHARACTER_TYPE" val="photographic"/>
  <p:tag name="ARTICULATE_CHARACTER_ID" val="Christian"/>
  <p:tag name="ARTICULATE_CHARACTER_CROP" val="_E5D6069a"/>
</p:tagLst>
</file>

<file path=ppt/tags/tag14.xml><?xml version="1.0" encoding="utf-8"?>
<p:tagLst xmlns:a="http://schemas.openxmlformats.org/drawingml/2006/main" xmlns:r="http://schemas.openxmlformats.org/officeDocument/2006/relationships" xmlns:p="http://schemas.openxmlformats.org/presentationml/2006/main">
  <p:tag name="AUDIO_ID" val="634"/>
  <p:tag name="ORIGINAL_AUDIO_FILEPATH" val="C:\Users\princej\Desktop\test\Slide 52 - Program Areas under ADA.wav"/>
  <p:tag name="ELAPSEDTIME" val="73.35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5.xml><?xml version="1.0" encoding="utf-8"?>
<p:tagLst xmlns:a="http://schemas.openxmlformats.org/drawingml/2006/main" xmlns:r="http://schemas.openxmlformats.org/officeDocument/2006/relationships" xmlns:p="http://schemas.openxmlformats.org/presentationml/2006/main">
  <p:tag name="AUDIO_ID" val="639"/>
  <p:tag name="ORIGINAL_AUDIO_FILEPATH" val="C:\Users\princej\Desktop\test\Slide 53 - Pregnancy Workers Fairness Act.wav"/>
  <p:tag name="ELAPSEDTIME" val="48.16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test\Slide 54 - The Duty to Act.wav"/>
  <p:tag name="ELAPSEDTIME" val="40.22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3"/>
</p:tagLst>
</file>

<file path=ppt/tags/tag17.xml><?xml version="1.0" encoding="utf-8"?>
<p:tagLst xmlns:a="http://schemas.openxmlformats.org/drawingml/2006/main" xmlns:r="http://schemas.openxmlformats.org/officeDocument/2006/relationships" xmlns:p="http://schemas.openxmlformats.org/presentationml/2006/main">
  <p:tag name="ARTICULATE_CHARACTER_FILE" val=".\characters\1da9f64e-5081-4e73-8b9c-2500b4217b7b.png"/>
  <p:tag name="ARTICULATE_CHARACTER_TYPE" val="photographic"/>
  <p:tag name="ARTICULATE_CHARACTER_ID" val="Rhonda"/>
  <p:tag name="ARTICULATE_CHARACTER_CROP" val="_E5D5699a"/>
</p:tagLst>
</file>

<file path=ppt/tags/tag1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One Civil Rights.quiz"/>
  <p:tag name="AQP_PASS_ACTION" val="2"/>
  <p:tag name="AQP_FAIL_ACTION" val="2"/>
  <p:tag name="ARTICULATE_SHOW_IN_MENU" val="multipleitems"/>
  <p:tag name="AUDIO_ID" val="637"/>
  <p:tag name="OVERRIDE" val="QUIZMAKER_QUIZ_SLIDE"/>
  <p:tag name="QUIZMAKER_QUIZ_TITLE" val="Review Question One Civil Rights"/>
  <p:tag name="ARTICULATE_DESCRIPTION" val="Quiz - 1 question"/>
  <p:tag name="QUIZMAKER_QUIZ_SLIDE_ID" val="637"/>
  <p:tag name="QUIZMAKER_QUIZ_FORCE_UPDATE" val="0"/>
  <p:tag name="AQP_PASS_SCORE" val="80"/>
  <p:tag name="QUIZMAKER_LAST_MODIFY_DATE" val="42641.4884837963"/>
  <p:tag name="ELAPSEDTIME" val="0"/>
  <p:tag name="EMBEDDEDCONTENT_LASTWRITETIMEUTC" val="2016-09-28 17:43:25Z"/>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xml><?xml version="1.0" encoding="utf-8"?>
<p:tagLst xmlns:a="http://schemas.openxmlformats.org/drawingml/2006/main" xmlns:r="http://schemas.openxmlformats.org/officeDocument/2006/relationships" xmlns:p="http://schemas.openxmlformats.org/presentationml/2006/main">
  <p:tag name="AUDIO_ID" val="560"/>
  <p:tag name="ORIGINAL_AUDIO_FILEPATH" val="C:\Users\princej\Desktop\HR Law\Broken Out  Courses\04_Civil Rights Legislation\New Recordings\001.wav"/>
  <p:tag name="ELAPSEDTIME" val="12.49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test\Slide 56 - Retaliation.wav"/>
  <p:tag name="ELAPSEDTIME" val="57.33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23.xml><?xml version="1.0" encoding="utf-8"?>
<p:tagLst xmlns:a="http://schemas.openxmlformats.org/drawingml/2006/main" xmlns:r="http://schemas.openxmlformats.org/officeDocument/2006/relationships" xmlns:p="http://schemas.openxmlformats.org/presentationml/2006/main">
  <p:tag name="AUDIO_ID" val="631"/>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 name="ORIGINAL_AUDIO_FILEPATH" val="C:\Users\princej\Desktop\test\Slide 57 - Where Can I Get Help (People).wav"/>
  <p:tag name="ELAPSEDTIME" val="21.992"/>
</p:tagLst>
</file>

<file path=ppt/tags/tag24.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HR Law\Broken Out  Courses\01_FLSA Course\New Sound Files\018.wav"/>
  <p:tag name="ELAPSEDTIME" val="9.28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566"/>
  <p:tag name="ORIGINAL_AUDIO_FILEPATH" val="C:\Users\princej\Desktop\HR Law\Broken Out  Courses\04_Civil Rights Legislation\New Recordings\015.wav"/>
  <p:tag name="ELAPSEDTIME" val="8.75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8"/>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UDIO_ID" val="638"/>
  <p:tag name="ORIGINAL_AUDIO_FILEPATH" val="C:\Users\princej\Desktop\test\Slide 4 - Navigation, Resources and Glossary.wav"/>
  <p:tag name="ELAPSEDTIME" val="56.32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4"/>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6.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HR Law\Broken Out  Courses\01_FLSA Course\New Sound Files\003.wav"/>
  <p:tag name="ELAPSEDTIME" val="7.09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EEO Laws.intr"/>
  <p:tag name="ARTICULATE_SHOW_IN_MENU" val="multipleitems"/>
  <p:tag name="ENGAGE_INTERACTION_FINISH" val="2"/>
  <p:tag name="ENGAGE_INTERACTION_FINISH_MESSAGE" val="Next Slide"/>
  <p:tag name="AUDIO_ID" val="630"/>
  <p:tag name="OVERRIDE" val="ENGAGE_INTERACTION_SLIDE"/>
  <p:tag name="ENGAGE_INTERACTION_TITLE" val="Equal Employment Opportunity Laws"/>
  <p:tag name="ARTICULATE_DESCRIPTION" val="FAQ - 6 Questions (Including Introduction)"/>
  <p:tag name="ENGAGE_INTERACTION_SLIDE_ID" val="630"/>
  <p:tag name="ENGAGE_INTERACTION_FORCE_UPDATE" val="0"/>
  <p:tag name="ENGAGE_LAST_MODIFY_DATE" val="42669.4779976852"/>
  <p:tag name="EMBEDDEDCONTENT_LASTWRITETIMEUTC" val="2016-10-26 17:28:19Z"/>
  <p:tag name="ELAPSEDTIME" val="52"/>
  <p:tag name="ENGAGE_PRESENTATION_MODE" val="interactive"/>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Law_09052016</Template>
  <TotalTime>11807</TotalTime>
  <Words>1591</Words>
  <Application>Microsoft Office PowerPoint</Application>
  <PresentationFormat>On-screen Show (4:3)</PresentationFormat>
  <Paragraphs>124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Arial</vt:lpstr>
      <vt:lpstr>Arial Rounded MT Bold</vt:lpstr>
      <vt:lpstr>Calibri</vt:lpstr>
      <vt:lpstr>Lucida Grande</vt:lpstr>
      <vt:lpstr>Museo 300</vt:lpstr>
      <vt:lpstr>Museo Slab 500</vt:lpstr>
      <vt:lpstr>Template2</vt:lpstr>
      <vt:lpstr>Introduction to Civil Rights Legislation </vt:lpstr>
      <vt:lpstr>Navigation, Resources and Glossary</vt:lpstr>
      <vt:lpstr>Course Learning Objectives</vt:lpstr>
      <vt:lpstr>Equal Employment Opportunity Laws</vt:lpstr>
      <vt:lpstr>Americans with Disabilities Act</vt:lpstr>
      <vt:lpstr>What is a Disability According to ADA</vt:lpstr>
      <vt:lpstr>Program Areas under ADA</vt:lpstr>
      <vt:lpstr>Pregnancy Workers Fairness Act</vt:lpstr>
      <vt:lpstr>The Duty to Act</vt:lpstr>
      <vt:lpstr>Review Question One Civil Rights</vt:lpstr>
      <vt:lpstr>Retaliation</vt:lpstr>
      <vt:lpstr>Where Can I Get Help (People) </vt:lpstr>
      <vt:lpstr>Course Learning Objectives</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630</cp:revision>
  <cp:lastPrinted>2016-09-26T14:09:11Z</cp:lastPrinted>
  <dcterms:created xsi:type="dcterms:W3CDTF">2016-09-08T13:49:14Z</dcterms:created>
  <dcterms:modified xsi:type="dcterms:W3CDTF">2017-04-06T16:41:58Z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B2AF62D2-E838-4718-AB8B-F5EDC7CB2E55</vt:lpwstr>
  </property>
  <property fmtid="{D5CDD505-2E9C-101B-9397-08002B2CF9AE}" pid="6" name="ArticulateProjectFull">
    <vt:lpwstr>C:\Users\princej\Desktop\Old Deliverables\HR Law_Civil Rights Legislation 04062017\Employment Law - Civil Rights Legislation.ppta</vt:lpwstr>
  </property>
</Properties>
</file>