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43.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7"/>
  </p:notesMasterIdLst>
  <p:handoutMasterIdLst>
    <p:handoutMasterId r:id="rId68"/>
  </p:handoutMasterIdLst>
  <p:sldIdLst>
    <p:sldId id="427" r:id="rId2"/>
    <p:sldId id="454" r:id="rId3"/>
    <p:sldId id="455" r:id="rId4"/>
    <p:sldId id="456" r:id="rId5"/>
    <p:sldId id="457" r:id="rId6"/>
    <p:sldId id="433" r:id="rId7"/>
    <p:sldId id="458" r:id="rId8"/>
    <p:sldId id="459" r:id="rId9"/>
    <p:sldId id="460" r:id="rId10"/>
    <p:sldId id="462" r:id="rId11"/>
    <p:sldId id="463" r:id="rId12"/>
    <p:sldId id="464" r:id="rId13"/>
    <p:sldId id="465" r:id="rId14"/>
    <p:sldId id="466" r:id="rId15"/>
    <p:sldId id="467" r:id="rId16"/>
    <p:sldId id="468" r:id="rId17"/>
    <p:sldId id="469" r:id="rId18"/>
    <p:sldId id="470" r:id="rId19"/>
    <p:sldId id="471" r:id="rId20"/>
    <p:sldId id="472" r:id="rId21"/>
    <p:sldId id="447" r:id="rId22"/>
    <p:sldId id="473" r:id="rId23"/>
    <p:sldId id="474" r:id="rId24"/>
    <p:sldId id="475" r:id="rId25"/>
    <p:sldId id="476" r:id="rId26"/>
    <p:sldId id="477" r:id="rId27"/>
    <p:sldId id="478" r:id="rId28"/>
    <p:sldId id="515" r:id="rId29"/>
    <p:sldId id="514" r:id="rId30"/>
    <p:sldId id="405" r:id="rId31"/>
    <p:sldId id="516" r:id="rId32"/>
    <p:sldId id="481" r:id="rId33"/>
    <p:sldId id="482" r:id="rId34"/>
    <p:sldId id="483" r:id="rId35"/>
    <p:sldId id="484" r:id="rId36"/>
    <p:sldId id="485" r:id="rId37"/>
    <p:sldId id="486" r:id="rId38"/>
    <p:sldId id="487" r:id="rId39"/>
    <p:sldId id="488" r:id="rId40"/>
    <p:sldId id="489" r:id="rId41"/>
    <p:sldId id="490" r:id="rId42"/>
    <p:sldId id="491" r:id="rId43"/>
    <p:sldId id="492" r:id="rId44"/>
    <p:sldId id="493" r:id="rId45"/>
    <p:sldId id="494" r:id="rId46"/>
    <p:sldId id="495" r:id="rId47"/>
    <p:sldId id="496" r:id="rId48"/>
    <p:sldId id="497" r:id="rId49"/>
    <p:sldId id="498" r:id="rId50"/>
    <p:sldId id="499" r:id="rId51"/>
    <p:sldId id="500" r:id="rId52"/>
    <p:sldId id="501" r:id="rId53"/>
    <p:sldId id="502" r:id="rId54"/>
    <p:sldId id="503" r:id="rId55"/>
    <p:sldId id="504" r:id="rId56"/>
    <p:sldId id="505" r:id="rId57"/>
    <p:sldId id="506" r:id="rId58"/>
    <p:sldId id="507" r:id="rId59"/>
    <p:sldId id="508" r:id="rId60"/>
    <p:sldId id="509" r:id="rId61"/>
    <p:sldId id="510" r:id="rId62"/>
    <p:sldId id="511" r:id="rId63"/>
    <p:sldId id="512" r:id="rId64"/>
    <p:sldId id="364" r:id="rId65"/>
    <p:sldId id="312" r:id="rId66"/>
  </p:sldIdLst>
  <p:sldSz cx="9144000" cy="6858000" type="screen4x3"/>
  <p:notesSz cx="7010400" cy="92964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EC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53794" autoAdjust="0"/>
  </p:normalViewPr>
  <p:slideViewPr>
    <p:cSldViewPr>
      <p:cViewPr varScale="1">
        <p:scale>
          <a:sx n="65" d="100"/>
          <a:sy n="65" d="100"/>
        </p:scale>
        <p:origin x="2556" y="6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1546"/>
    </p:cViewPr>
  </p:sorterViewPr>
  <p:notesViewPr>
    <p:cSldViewPr>
      <p:cViewPr varScale="1">
        <p:scale>
          <a:sx n="103" d="100"/>
          <a:sy n="103" d="100"/>
        </p:scale>
        <p:origin x="345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36880-296F-4A4A-AFEC-8FFA9633515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20557C05-A1D2-4C05-A242-DA2A54EDF3E4}">
      <dgm:prSet phldrT="[Text]"/>
      <dgm:spPr/>
      <dgm:t>
        <a:bodyPr/>
        <a:lstStyle/>
        <a:p>
          <a:r>
            <a:rPr lang="en-US" dirty="0" smtClean="0"/>
            <a:t>Employee</a:t>
          </a:r>
          <a:endParaRPr lang="en-US" dirty="0"/>
        </a:p>
      </dgm:t>
    </dgm:pt>
    <dgm:pt modelId="{D1CB26D8-5BF8-4678-80D9-C37EC1BB5310}" type="parTrans" cxnId="{A2196213-65CB-4077-9D38-F16B44B00E1C}">
      <dgm:prSet/>
      <dgm:spPr/>
      <dgm:t>
        <a:bodyPr/>
        <a:lstStyle/>
        <a:p>
          <a:endParaRPr lang="en-US"/>
        </a:p>
      </dgm:t>
    </dgm:pt>
    <dgm:pt modelId="{C3322C20-D99A-44EC-B6FC-77BD2EE25377}" type="sibTrans" cxnId="{A2196213-65CB-4077-9D38-F16B44B00E1C}">
      <dgm:prSet/>
      <dgm:spPr/>
      <dgm:t>
        <a:bodyPr/>
        <a:lstStyle/>
        <a:p>
          <a:endParaRPr lang="en-US"/>
        </a:p>
      </dgm:t>
    </dgm:pt>
    <dgm:pt modelId="{A3E4D3C0-EA45-40C5-B14B-A06BBFACA2BA}">
      <dgm:prSet phldrT="[Text]"/>
      <dgm:spPr/>
      <dgm:t>
        <a:bodyPr/>
        <a:lstStyle/>
        <a:p>
          <a:r>
            <a:rPr lang="en-US" dirty="0" smtClean="0"/>
            <a:t>ATP</a:t>
          </a:r>
          <a:endParaRPr lang="en-US" dirty="0"/>
        </a:p>
      </dgm:t>
    </dgm:pt>
    <dgm:pt modelId="{F6B63A65-A714-4C4E-88D8-85D5C0FC7834}" type="parTrans" cxnId="{964F2217-EE2A-4695-AC2A-8FB9244EC893}">
      <dgm:prSet/>
      <dgm:spPr/>
      <dgm:t>
        <a:bodyPr/>
        <a:lstStyle/>
        <a:p>
          <a:endParaRPr lang="en-US"/>
        </a:p>
      </dgm:t>
    </dgm:pt>
    <dgm:pt modelId="{FBD6A101-1E57-45E3-A490-33C6C0A6D341}" type="sibTrans" cxnId="{964F2217-EE2A-4695-AC2A-8FB9244EC893}">
      <dgm:prSet/>
      <dgm:spPr/>
      <dgm:t>
        <a:bodyPr/>
        <a:lstStyle/>
        <a:p>
          <a:endParaRPr lang="en-US"/>
        </a:p>
      </dgm:t>
    </dgm:pt>
    <dgm:pt modelId="{D51EA878-B378-42AD-937A-3B5BD64E567A}">
      <dgm:prSet phldrT="[Text]"/>
      <dgm:spPr/>
      <dgm:t>
        <a:bodyPr/>
        <a:lstStyle/>
        <a:p>
          <a:r>
            <a:rPr lang="en-US" dirty="0" smtClean="0"/>
            <a:t>Broadspire</a:t>
          </a:r>
          <a:endParaRPr lang="en-US" dirty="0"/>
        </a:p>
      </dgm:t>
    </dgm:pt>
    <dgm:pt modelId="{27722032-87CB-4967-836D-C6319762A257}" type="parTrans" cxnId="{AD18A9D3-9A0D-4A22-B9BC-485734B3B81D}">
      <dgm:prSet/>
      <dgm:spPr/>
      <dgm:t>
        <a:bodyPr/>
        <a:lstStyle/>
        <a:p>
          <a:endParaRPr lang="en-US"/>
        </a:p>
      </dgm:t>
    </dgm:pt>
    <dgm:pt modelId="{29D91C9A-2551-4B78-875A-6E11F127B0B5}" type="sibTrans" cxnId="{AD18A9D3-9A0D-4A22-B9BC-485734B3B81D}">
      <dgm:prSet/>
      <dgm:spPr/>
      <dgm:t>
        <a:bodyPr/>
        <a:lstStyle/>
        <a:p>
          <a:endParaRPr lang="en-US"/>
        </a:p>
      </dgm:t>
    </dgm:pt>
    <dgm:pt modelId="{F558E5B4-AD41-44BA-9E59-0BAED8784CAB}" type="pres">
      <dgm:prSet presAssocID="{34A36880-296F-4A4A-AFEC-8FFA96335151}" presName="Name0" presStyleCnt="0">
        <dgm:presLayoutVars>
          <dgm:dir/>
          <dgm:resizeHandles val="exact"/>
        </dgm:presLayoutVars>
      </dgm:prSet>
      <dgm:spPr/>
      <dgm:t>
        <a:bodyPr/>
        <a:lstStyle/>
        <a:p>
          <a:endParaRPr lang="en-US"/>
        </a:p>
      </dgm:t>
    </dgm:pt>
    <dgm:pt modelId="{455ACAC7-3B3F-4587-9765-B6C8AF51DB49}" type="pres">
      <dgm:prSet presAssocID="{20557C05-A1D2-4C05-A242-DA2A54EDF3E4}" presName="node" presStyleLbl="node1" presStyleIdx="0" presStyleCnt="3">
        <dgm:presLayoutVars>
          <dgm:bulletEnabled val="1"/>
        </dgm:presLayoutVars>
      </dgm:prSet>
      <dgm:spPr/>
      <dgm:t>
        <a:bodyPr/>
        <a:lstStyle/>
        <a:p>
          <a:endParaRPr lang="en-US"/>
        </a:p>
      </dgm:t>
    </dgm:pt>
    <dgm:pt modelId="{DAEF3C2F-A964-4570-B6DD-06E3D75306A2}" type="pres">
      <dgm:prSet presAssocID="{C3322C20-D99A-44EC-B6FC-77BD2EE25377}" presName="sibTrans" presStyleLbl="sibTrans2D1" presStyleIdx="0" presStyleCnt="3"/>
      <dgm:spPr/>
      <dgm:t>
        <a:bodyPr/>
        <a:lstStyle/>
        <a:p>
          <a:endParaRPr lang="en-US"/>
        </a:p>
      </dgm:t>
    </dgm:pt>
    <dgm:pt modelId="{331DC77F-D596-4173-B7FA-C86C2BC07664}" type="pres">
      <dgm:prSet presAssocID="{C3322C20-D99A-44EC-B6FC-77BD2EE25377}" presName="connectorText" presStyleLbl="sibTrans2D1" presStyleIdx="0" presStyleCnt="3"/>
      <dgm:spPr/>
      <dgm:t>
        <a:bodyPr/>
        <a:lstStyle/>
        <a:p>
          <a:endParaRPr lang="en-US"/>
        </a:p>
      </dgm:t>
    </dgm:pt>
    <dgm:pt modelId="{7163113F-F662-4196-9BE9-7FBF9D57FE06}" type="pres">
      <dgm:prSet presAssocID="{A3E4D3C0-EA45-40C5-B14B-A06BBFACA2BA}" presName="node" presStyleLbl="node1" presStyleIdx="1" presStyleCnt="3">
        <dgm:presLayoutVars>
          <dgm:bulletEnabled val="1"/>
        </dgm:presLayoutVars>
      </dgm:prSet>
      <dgm:spPr/>
      <dgm:t>
        <a:bodyPr/>
        <a:lstStyle/>
        <a:p>
          <a:endParaRPr lang="en-US"/>
        </a:p>
      </dgm:t>
    </dgm:pt>
    <dgm:pt modelId="{5A6828F8-DE5E-4781-A714-17593C615C74}" type="pres">
      <dgm:prSet presAssocID="{FBD6A101-1E57-45E3-A490-33C6C0A6D341}" presName="sibTrans" presStyleLbl="sibTrans2D1" presStyleIdx="1" presStyleCnt="3"/>
      <dgm:spPr/>
      <dgm:t>
        <a:bodyPr/>
        <a:lstStyle/>
        <a:p>
          <a:endParaRPr lang="en-US"/>
        </a:p>
      </dgm:t>
    </dgm:pt>
    <dgm:pt modelId="{B921D798-C21E-4A9E-AAE9-D3698D30027B}" type="pres">
      <dgm:prSet presAssocID="{FBD6A101-1E57-45E3-A490-33C6C0A6D341}" presName="connectorText" presStyleLbl="sibTrans2D1" presStyleIdx="1" presStyleCnt="3"/>
      <dgm:spPr/>
      <dgm:t>
        <a:bodyPr/>
        <a:lstStyle/>
        <a:p>
          <a:endParaRPr lang="en-US"/>
        </a:p>
      </dgm:t>
    </dgm:pt>
    <dgm:pt modelId="{470D9661-561B-47C7-A6DE-9FDB5642862F}" type="pres">
      <dgm:prSet presAssocID="{D51EA878-B378-42AD-937A-3B5BD64E567A}" presName="node" presStyleLbl="node1" presStyleIdx="2" presStyleCnt="3">
        <dgm:presLayoutVars>
          <dgm:bulletEnabled val="1"/>
        </dgm:presLayoutVars>
      </dgm:prSet>
      <dgm:spPr/>
      <dgm:t>
        <a:bodyPr/>
        <a:lstStyle/>
        <a:p>
          <a:endParaRPr lang="en-US"/>
        </a:p>
      </dgm:t>
    </dgm:pt>
    <dgm:pt modelId="{CA77292A-A63A-4493-85B4-BC906C99C24A}" type="pres">
      <dgm:prSet presAssocID="{29D91C9A-2551-4B78-875A-6E11F127B0B5}" presName="sibTrans" presStyleLbl="sibTrans2D1" presStyleIdx="2" presStyleCnt="3"/>
      <dgm:spPr/>
      <dgm:t>
        <a:bodyPr/>
        <a:lstStyle/>
        <a:p>
          <a:endParaRPr lang="en-US"/>
        </a:p>
      </dgm:t>
    </dgm:pt>
    <dgm:pt modelId="{6609712F-47F5-4D67-900B-05B1A519E371}" type="pres">
      <dgm:prSet presAssocID="{29D91C9A-2551-4B78-875A-6E11F127B0B5}" presName="connectorText" presStyleLbl="sibTrans2D1" presStyleIdx="2" presStyleCnt="3"/>
      <dgm:spPr/>
      <dgm:t>
        <a:bodyPr/>
        <a:lstStyle/>
        <a:p>
          <a:endParaRPr lang="en-US"/>
        </a:p>
      </dgm:t>
    </dgm:pt>
  </dgm:ptLst>
  <dgm:cxnLst>
    <dgm:cxn modelId="{7025744E-3603-4146-817E-FC83D35F5D76}" type="presOf" srcId="{29D91C9A-2551-4B78-875A-6E11F127B0B5}" destId="{CA77292A-A63A-4493-85B4-BC906C99C24A}" srcOrd="0" destOrd="0" presId="urn:microsoft.com/office/officeart/2005/8/layout/cycle7"/>
    <dgm:cxn modelId="{19064A44-CAE0-4FDD-8122-24D482BB0D78}" type="presOf" srcId="{C3322C20-D99A-44EC-B6FC-77BD2EE25377}" destId="{331DC77F-D596-4173-B7FA-C86C2BC07664}" srcOrd="1" destOrd="0" presId="urn:microsoft.com/office/officeart/2005/8/layout/cycle7"/>
    <dgm:cxn modelId="{A2196213-65CB-4077-9D38-F16B44B00E1C}" srcId="{34A36880-296F-4A4A-AFEC-8FFA96335151}" destId="{20557C05-A1D2-4C05-A242-DA2A54EDF3E4}" srcOrd="0" destOrd="0" parTransId="{D1CB26D8-5BF8-4678-80D9-C37EC1BB5310}" sibTransId="{C3322C20-D99A-44EC-B6FC-77BD2EE25377}"/>
    <dgm:cxn modelId="{AD18A9D3-9A0D-4A22-B9BC-485734B3B81D}" srcId="{34A36880-296F-4A4A-AFEC-8FFA96335151}" destId="{D51EA878-B378-42AD-937A-3B5BD64E567A}" srcOrd="2" destOrd="0" parTransId="{27722032-87CB-4967-836D-C6319762A257}" sibTransId="{29D91C9A-2551-4B78-875A-6E11F127B0B5}"/>
    <dgm:cxn modelId="{B59A553D-B520-4023-BF15-1C9FB21C88C5}" type="presOf" srcId="{FBD6A101-1E57-45E3-A490-33C6C0A6D341}" destId="{B921D798-C21E-4A9E-AAE9-D3698D30027B}" srcOrd="1" destOrd="0" presId="urn:microsoft.com/office/officeart/2005/8/layout/cycle7"/>
    <dgm:cxn modelId="{964F2217-EE2A-4695-AC2A-8FB9244EC893}" srcId="{34A36880-296F-4A4A-AFEC-8FFA96335151}" destId="{A3E4D3C0-EA45-40C5-B14B-A06BBFACA2BA}" srcOrd="1" destOrd="0" parTransId="{F6B63A65-A714-4C4E-88D8-85D5C0FC7834}" sibTransId="{FBD6A101-1E57-45E3-A490-33C6C0A6D341}"/>
    <dgm:cxn modelId="{C270E523-BFE4-403C-94B2-29D9896375F7}" type="presOf" srcId="{FBD6A101-1E57-45E3-A490-33C6C0A6D341}" destId="{5A6828F8-DE5E-4781-A714-17593C615C74}" srcOrd="0" destOrd="0" presId="urn:microsoft.com/office/officeart/2005/8/layout/cycle7"/>
    <dgm:cxn modelId="{A121DBEF-6292-4F8B-BE78-CB74ADA0C41E}" type="presOf" srcId="{C3322C20-D99A-44EC-B6FC-77BD2EE25377}" destId="{DAEF3C2F-A964-4570-B6DD-06E3D75306A2}" srcOrd="0" destOrd="0" presId="urn:microsoft.com/office/officeart/2005/8/layout/cycle7"/>
    <dgm:cxn modelId="{7E56FC73-69B5-486C-B6E6-4B6D489CB1FA}" type="presOf" srcId="{34A36880-296F-4A4A-AFEC-8FFA96335151}" destId="{F558E5B4-AD41-44BA-9E59-0BAED8784CAB}" srcOrd="0" destOrd="0" presId="urn:microsoft.com/office/officeart/2005/8/layout/cycle7"/>
    <dgm:cxn modelId="{56B5F45A-70E1-4886-98C9-D40A84CC3A04}" type="presOf" srcId="{D51EA878-B378-42AD-937A-3B5BD64E567A}" destId="{470D9661-561B-47C7-A6DE-9FDB5642862F}" srcOrd="0" destOrd="0" presId="urn:microsoft.com/office/officeart/2005/8/layout/cycle7"/>
    <dgm:cxn modelId="{6DAE994E-ACC5-4D2F-88FD-59DE677EFE8E}" type="presOf" srcId="{A3E4D3C0-EA45-40C5-B14B-A06BBFACA2BA}" destId="{7163113F-F662-4196-9BE9-7FBF9D57FE06}" srcOrd="0" destOrd="0" presId="urn:microsoft.com/office/officeart/2005/8/layout/cycle7"/>
    <dgm:cxn modelId="{060122E7-422D-4E7F-99D4-759B0A4DBF19}" type="presOf" srcId="{29D91C9A-2551-4B78-875A-6E11F127B0B5}" destId="{6609712F-47F5-4D67-900B-05B1A519E371}" srcOrd="1" destOrd="0" presId="urn:microsoft.com/office/officeart/2005/8/layout/cycle7"/>
    <dgm:cxn modelId="{45493CF8-F962-4C0D-A583-836039C56FA2}" type="presOf" srcId="{20557C05-A1D2-4C05-A242-DA2A54EDF3E4}" destId="{455ACAC7-3B3F-4587-9765-B6C8AF51DB49}" srcOrd="0" destOrd="0" presId="urn:microsoft.com/office/officeart/2005/8/layout/cycle7"/>
    <dgm:cxn modelId="{512C52A1-B86D-493B-B5E1-CE0FBFD395CC}" type="presParOf" srcId="{F558E5B4-AD41-44BA-9E59-0BAED8784CAB}" destId="{455ACAC7-3B3F-4587-9765-B6C8AF51DB49}" srcOrd="0" destOrd="0" presId="urn:microsoft.com/office/officeart/2005/8/layout/cycle7"/>
    <dgm:cxn modelId="{EA581067-0A87-4F3B-A7F6-F579DC1A58E0}" type="presParOf" srcId="{F558E5B4-AD41-44BA-9E59-0BAED8784CAB}" destId="{DAEF3C2F-A964-4570-B6DD-06E3D75306A2}" srcOrd="1" destOrd="0" presId="urn:microsoft.com/office/officeart/2005/8/layout/cycle7"/>
    <dgm:cxn modelId="{94F2463C-B357-4DE4-8C0A-4FBA6093C4F9}" type="presParOf" srcId="{DAEF3C2F-A964-4570-B6DD-06E3D75306A2}" destId="{331DC77F-D596-4173-B7FA-C86C2BC07664}" srcOrd="0" destOrd="0" presId="urn:microsoft.com/office/officeart/2005/8/layout/cycle7"/>
    <dgm:cxn modelId="{D11F9F57-7B81-4BE5-84CB-EAA6BDDE1662}" type="presParOf" srcId="{F558E5B4-AD41-44BA-9E59-0BAED8784CAB}" destId="{7163113F-F662-4196-9BE9-7FBF9D57FE06}" srcOrd="2" destOrd="0" presId="urn:microsoft.com/office/officeart/2005/8/layout/cycle7"/>
    <dgm:cxn modelId="{60D579C8-A778-4F36-9F14-C40BEC8EEB82}" type="presParOf" srcId="{F558E5B4-AD41-44BA-9E59-0BAED8784CAB}" destId="{5A6828F8-DE5E-4781-A714-17593C615C74}" srcOrd="3" destOrd="0" presId="urn:microsoft.com/office/officeart/2005/8/layout/cycle7"/>
    <dgm:cxn modelId="{3CDD1EF0-8C98-4A82-9472-2E88192876F7}" type="presParOf" srcId="{5A6828F8-DE5E-4781-A714-17593C615C74}" destId="{B921D798-C21E-4A9E-AAE9-D3698D30027B}" srcOrd="0" destOrd="0" presId="urn:microsoft.com/office/officeart/2005/8/layout/cycle7"/>
    <dgm:cxn modelId="{15F703E7-BD35-4124-A624-4C737F67372C}" type="presParOf" srcId="{F558E5B4-AD41-44BA-9E59-0BAED8784CAB}" destId="{470D9661-561B-47C7-A6DE-9FDB5642862F}" srcOrd="4" destOrd="0" presId="urn:microsoft.com/office/officeart/2005/8/layout/cycle7"/>
    <dgm:cxn modelId="{2398BA8B-2933-46DB-B849-51E9C84A919C}" type="presParOf" srcId="{F558E5B4-AD41-44BA-9E59-0BAED8784CAB}" destId="{CA77292A-A63A-4493-85B4-BC906C99C24A}" srcOrd="5" destOrd="0" presId="urn:microsoft.com/office/officeart/2005/8/layout/cycle7"/>
    <dgm:cxn modelId="{162E4537-DD3F-4C8F-A1BA-B79039B6B2A9}" type="presParOf" srcId="{CA77292A-A63A-4493-85B4-BC906C99C24A}" destId="{6609712F-47F5-4D67-900B-05B1A519E371}"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ACAC7-3B3F-4587-9765-B6C8AF51DB49}">
      <dsp:nvSpPr>
        <dsp:cNvPr id="0" name=""/>
        <dsp:cNvSpPr/>
      </dsp:nvSpPr>
      <dsp:spPr>
        <a:xfrm>
          <a:off x="1522065" y="704"/>
          <a:ext cx="1223069" cy="611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Employee</a:t>
          </a:r>
          <a:endParaRPr lang="en-US" sz="1700" kern="1200" dirty="0"/>
        </a:p>
      </dsp:txBody>
      <dsp:txXfrm>
        <a:off x="1539976" y="18615"/>
        <a:ext cx="1187247" cy="575712"/>
      </dsp:txXfrm>
    </dsp:sp>
    <dsp:sp modelId="{DAEF3C2F-A964-4570-B6DD-06E3D75306A2}">
      <dsp:nvSpPr>
        <dsp:cNvPr id="0" name=""/>
        <dsp:cNvSpPr/>
      </dsp:nvSpPr>
      <dsp:spPr>
        <a:xfrm rot="3600000">
          <a:off x="2319847" y="1074081"/>
          <a:ext cx="637438" cy="2140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384058" y="1116888"/>
        <a:ext cx="509016" cy="128423"/>
      </dsp:txXfrm>
    </dsp:sp>
    <dsp:sp modelId="{7163113F-F662-4196-9BE9-7FBF9D57FE06}">
      <dsp:nvSpPr>
        <dsp:cNvPr id="0" name=""/>
        <dsp:cNvSpPr/>
      </dsp:nvSpPr>
      <dsp:spPr>
        <a:xfrm>
          <a:off x="2531998" y="1749960"/>
          <a:ext cx="1223069" cy="611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ATP</a:t>
          </a:r>
          <a:endParaRPr lang="en-US" sz="1700" kern="1200" dirty="0"/>
        </a:p>
      </dsp:txBody>
      <dsp:txXfrm>
        <a:off x="2549909" y="1767871"/>
        <a:ext cx="1187247" cy="575712"/>
      </dsp:txXfrm>
    </dsp:sp>
    <dsp:sp modelId="{5A6828F8-DE5E-4781-A714-17593C615C74}">
      <dsp:nvSpPr>
        <dsp:cNvPr id="0" name=""/>
        <dsp:cNvSpPr/>
      </dsp:nvSpPr>
      <dsp:spPr>
        <a:xfrm rot="10800000">
          <a:off x="1814880" y="1948709"/>
          <a:ext cx="637438" cy="2140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1879091" y="1991516"/>
        <a:ext cx="509016" cy="128423"/>
      </dsp:txXfrm>
    </dsp:sp>
    <dsp:sp modelId="{470D9661-561B-47C7-A6DE-9FDB5642862F}">
      <dsp:nvSpPr>
        <dsp:cNvPr id="0" name=""/>
        <dsp:cNvSpPr/>
      </dsp:nvSpPr>
      <dsp:spPr>
        <a:xfrm>
          <a:off x="512131" y="1749960"/>
          <a:ext cx="1223069" cy="611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Broadspire</a:t>
          </a:r>
          <a:endParaRPr lang="en-US" sz="1700" kern="1200" dirty="0"/>
        </a:p>
      </dsp:txBody>
      <dsp:txXfrm>
        <a:off x="530042" y="1767871"/>
        <a:ext cx="1187247" cy="575712"/>
      </dsp:txXfrm>
    </dsp:sp>
    <dsp:sp modelId="{CA77292A-A63A-4493-85B4-BC906C99C24A}">
      <dsp:nvSpPr>
        <dsp:cNvPr id="0" name=""/>
        <dsp:cNvSpPr/>
      </dsp:nvSpPr>
      <dsp:spPr>
        <a:xfrm rot="18000000">
          <a:off x="1309914" y="1074081"/>
          <a:ext cx="637438" cy="2140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374125" y="1116888"/>
        <a:ext cx="509016" cy="12842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A29D2E6-3117-4794-8EFC-39582D1363DB}" type="datetimeFigureOut">
              <a:rPr lang="en-US" smtClean="0"/>
              <a:pPr/>
              <a:t>9/19/2016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6EEF04B-72B5-415C-A992-629F451F8AFC}" type="slidenum">
              <a:rPr lang="en-US" smtClean="0"/>
              <a:pPr/>
              <a:t>‹#›</a:t>
            </a:fld>
            <a:endParaRPr lang="en-US"/>
          </a:p>
        </p:txBody>
      </p:sp>
    </p:spTree>
    <p:extLst>
      <p:ext uri="{BB962C8B-B14F-4D97-AF65-F5344CB8AC3E}">
        <p14:creationId xmlns:p14="http://schemas.microsoft.com/office/powerpoint/2010/main" val="1099869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7C275C5-42A8-4BED-8975-1D468B5CFAAC}" type="datetimeFigureOut">
              <a:rPr lang="en-US" smtClean="0"/>
              <a:pPr/>
              <a:t>9/19/2016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5B811A-BC0B-461C-B428-C38B381EE57C}" type="slidenum">
              <a:rPr lang="en-US" smtClean="0"/>
              <a:pPr/>
              <a:t>‹#›</a:t>
            </a:fld>
            <a:endParaRPr lang="en-US"/>
          </a:p>
        </p:txBody>
      </p:sp>
    </p:spTree>
    <p:extLst>
      <p:ext uri="{BB962C8B-B14F-4D97-AF65-F5344CB8AC3E}">
        <p14:creationId xmlns:p14="http://schemas.microsoft.com/office/powerpoint/2010/main" val="230054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intranet.dot.state.co.us/resources/CDOT-forms/documents/cdot0777.docm/view"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intranet.dot.state.co.us/resources/CDOT-forms/documents/cdot1404.docx/view" TargetMode="External"/><Relationship Id="rId4" Type="http://schemas.openxmlformats.org/officeDocument/2006/relationships/hyperlink" Target="http://intranet.dot.state.co.us/resources/CDOT-forms/other-forms/SVAR_DPA.pdf/view"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12C317B-BFA6-4A79-8BD0-22A3BB47E72D}" type="slidenum">
              <a:rPr lang="en-US" smtClean="0"/>
              <a:pPr/>
              <a:t>1</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Introductions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975994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600" dirty="0"/>
              <a:t>Working in course and scope of work is covered under the GIA</a:t>
            </a:r>
          </a:p>
          <a:p>
            <a:r>
              <a:rPr lang="en-US" sz="1600" dirty="0"/>
              <a:t>However, these are the six areas where immunity can be waived and may not be covered under the GIA</a:t>
            </a:r>
          </a:p>
          <a:p>
            <a:endParaRPr lang="en-US" sz="1400" b="1" dirty="0"/>
          </a:p>
          <a:p>
            <a:r>
              <a:rPr lang="en-US" sz="1600" b="1" dirty="0"/>
              <a:t>First Two apply to CDOT:</a:t>
            </a:r>
          </a:p>
          <a:p>
            <a:endParaRPr lang="en-US" sz="500" dirty="0"/>
          </a:p>
          <a:p>
            <a:pPr marL="342900" indent="-342900">
              <a:buAutoNum type="arabicParenR"/>
            </a:pPr>
            <a:r>
              <a:rPr lang="en-US" sz="1600" b="1" dirty="0"/>
              <a:t>Operation of motor vehicle by public employee</a:t>
            </a:r>
          </a:p>
          <a:p>
            <a:r>
              <a:rPr lang="en-US" sz="1600" b="1" dirty="0"/>
              <a:t>Vehicles must be owned or leased by CDOT </a:t>
            </a:r>
          </a:p>
          <a:p>
            <a:r>
              <a:rPr lang="en-US" sz="1600" dirty="0"/>
              <a:t>If the driver fails to operate vehicle safely / physical defects</a:t>
            </a:r>
          </a:p>
          <a:p>
            <a:r>
              <a:rPr lang="en-US" sz="1600" dirty="0"/>
              <a:t>Important that you note compliance with safety standards: i.e. plow blade down, amber lights on, pre/post trip inspections, etc.</a:t>
            </a:r>
          </a:p>
          <a:p>
            <a:endParaRPr lang="en-US" sz="600" dirty="0"/>
          </a:p>
          <a:p>
            <a:r>
              <a:rPr lang="en-US" sz="1600" b="1" dirty="0"/>
              <a:t>2) Dangerous condition of roadway</a:t>
            </a:r>
          </a:p>
          <a:p>
            <a:r>
              <a:rPr lang="en-US" sz="1600" dirty="0"/>
              <a:t>pot hole, did we know about it, were we negligent, etc.  Negligence  = Knowledge of and did not repair/mitigate in timely manner. </a:t>
            </a:r>
          </a:p>
          <a:p>
            <a:endParaRPr lang="en-US" sz="700" dirty="0"/>
          </a:p>
          <a:p>
            <a:r>
              <a:rPr lang="en-US" sz="1600" b="1" dirty="0"/>
              <a:t>Covered Using Personal vehicles?</a:t>
            </a:r>
          </a:p>
          <a:p>
            <a:r>
              <a:rPr lang="en-US" sz="1600" dirty="0"/>
              <a:t>WC– YES  / Vehicle damage - NO – own insurance primary / state 2</a:t>
            </a:r>
            <a:r>
              <a:rPr lang="en-US" sz="1600" baseline="30000" dirty="0"/>
              <a:t>nd</a:t>
            </a:r>
            <a:r>
              <a:rPr lang="en-US" sz="1600" dirty="0"/>
              <a:t> and only for liability</a:t>
            </a:r>
          </a:p>
          <a:p>
            <a:r>
              <a:rPr lang="en-US" sz="1600" b="1" dirty="0"/>
              <a:t>Plow cross lines </a:t>
            </a:r>
            <a:r>
              <a:rPr lang="en-US" sz="1600" dirty="0"/>
              <a:t>- Out State – not protected </a:t>
            </a:r>
          </a:p>
          <a:p>
            <a:r>
              <a:rPr lang="en-US" sz="1600" b="1" dirty="0"/>
              <a:t>If ticketed </a:t>
            </a:r>
            <a:r>
              <a:rPr lang="en-US" sz="1600" dirty="0"/>
              <a:t>- employee is responsible to pay ticket/fines and may not be covered under the GIA </a:t>
            </a:r>
          </a:p>
          <a:p>
            <a:r>
              <a:rPr lang="en-US" sz="1600" dirty="0"/>
              <a:t>If you ever receive a Subpoena – alert supervisor &amp; call CDOT Risk immediately!</a:t>
            </a:r>
          </a:p>
        </p:txBody>
      </p:sp>
      <p:sp>
        <p:nvSpPr>
          <p:cNvPr id="4" name="Slide Number Placeholder 3"/>
          <p:cNvSpPr>
            <a:spLocks noGrp="1"/>
          </p:cNvSpPr>
          <p:nvPr>
            <p:ph type="sldNum" sz="quarter" idx="10"/>
          </p:nvPr>
        </p:nvSpPr>
        <p:spPr/>
        <p:txBody>
          <a:bodyPr/>
          <a:lstStyle/>
          <a:p>
            <a:fld id="{225B811A-BC0B-461C-B428-C38B381EE57C}" type="slidenum">
              <a:rPr lang="en-US" smtClean="0"/>
              <a:pPr/>
              <a:t>10</a:t>
            </a:fld>
            <a:endParaRPr lang="en-US"/>
          </a:p>
        </p:txBody>
      </p:sp>
    </p:spTree>
    <p:extLst>
      <p:ext uri="{BB962C8B-B14F-4D97-AF65-F5344CB8AC3E}">
        <p14:creationId xmlns:p14="http://schemas.microsoft.com/office/powerpoint/2010/main" val="228175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B95088-0764-436C-8198-26E85C406655}" type="slidenum">
              <a:rPr lang="en-US"/>
              <a:pPr/>
              <a:t>11</a:t>
            </a:fld>
            <a:endParaRPr lang="en-US"/>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a:xfrm>
            <a:off x="716280" y="4427220"/>
            <a:ext cx="5608320" cy="4335780"/>
          </a:xfrm>
        </p:spPr>
        <p:txBody>
          <a:bodyPr>
            <a:noAutofit/>
          </a:bodyPr>
          <a:lstStyle/>
          <a:p>
            <a:r>
              <a:rPr lang="en-US" sz="1800" dirty="0"/>
              <a:t>Has everyone seen these? Should be in every vehicle</a:t>
            </a:r>
          </a:p>
          <a:p>
            <a:r>
              <a:rPr lang="en-US" sz="1800" dirty="0"/>
              <a:t>If you are involved in an accident provide these cards to a 3</a:t>
            </a:r>
            <a:r>
              <a:rPr lang="en-US" sz="1800" baseline="30000" dirty="0"/>
              <a:t>rd</a:t>
            </a:r>
            <a:r>
              <a:rPr lang="en-US" sz="1800" dirty="0"/>
              <a:t> party</a:t>
            </a:r>
          </a:p>
          <a:p>
            <a:r>
              <a:rPr lang="en-US" sz="1800" dirty="0"/>
              <a:t>State Risk Management Business Card</a:t>
            </a:r>
          </a:p>
          <a:p>
            <a:r>
              <a:rPr lang="en-US" sz="1800" dirty="0"/>
              <a:t>     Tells them how file a claim with state risk</a:t>
            </a:r>
          </a:p>
          <a:p>
            <a:r>
              <a:rPr lang="en-US" sz="1800" dirty="0"/>
              <a:t>State of CO </a:t>
            </a:r>
            <a:r>
              <a:rPr lang="en-US" sz="1800" b="1" u="sng" dirty="0"/>
              <a:t>Vehicle Proof of Insurance</a:t>
            </a:r>
            <a:r>
              <a:rPr lang="en-US" sz="1800" dirty="0"/>
              <a:t> card</a:t>
            </a:r>
          </a:p>
          <a:p>
            <a:endParaRPr kumimoji="1" lang="en-US" sz="1600" dirty="0">
              <a:latin typeface="Verdana" pitchFamily="34" charset="0"/>
            </a:endParaRPr>
          </a:p>
          <a:p>
            <a:r>
              <a:rPr kumimoji="1" lang="en-US" sz="1600" dirty="0">
                <a:latin typeface="Verdana" pitchFamily="34" charset="0"/>
              </a:rPr>
              <a:t>Be sure to exchange insurance information and get</a:t>
            </a:r>
          </a:p>
          <a:p>
            <a:pPr eaLnBrk="0" hangingPunct="0">
              <a:tabLst>
                <a:tab pos="342900" algn="l"/>
                <a:tab pos="571500" algn="l"/>
              </a:tabLst>
            </a:pPr>
            <a:r>
              <a:rPr kumimoji="1" lang="en-US" sz="1600" dirty="0">
                <a:latin typeface="Verdana" pitchFamily="34" charset="0"/>
              </a:rPr>
              <a:t>names and address of 3</a:t>
            </a:r>
            <a:r>
              <a:rPr kumimoji="1" lang="en-US" sz="1600" baseline="30000" dirty="0">
                <a:latin typeface="Verdana" pitchFamily="34" charset="0"/>
              </a:rPr>
              <a:t>rd</a:t>
            </a:r>
            <a:r>
              <a:rPr kumimoji="1" lang="en-US" sz="1600" dirty="0">
                <a:latin typeface="Verdana" pitchFamily="34" charset="0"/>
              </a:rPr>
              <a:t> party or witness statements if possible.</a:t>
            </a:r>
          </a:p>
          <a:p>
            <a:pPr eaLnBrk="0" hangingPunct="0">
              <a:tabLst>
                <a:tab pos="342900" algn="l"/>
                <a:tab pos="571500" algn="l"/>
              </a:tabLst>
            </a:pPr>
            <a:r>
              <a:rPr kumimoji="1" lang="en-US" sz="1600" dirty="0">
                <a:latin typeface="Verdana" pitchFamily="34" charset="0"/>
              </a:rPr>
              <a:t>Witnesses may help to prove you were blameless in the accident.</a:t>
            </a:r>
          </a:p>
          <a:p>
            <a:pPr eaLnBrk="0" hangingPunct="0">
              <a:tabLst>
                <a:tab pos="342900" algn="l"/>
                <a:tab pos="571500" algn="l"/>
              </a:tabLst>
            </a:pPr>
            <a:r>
              <a:rPr kumimoji="1" lang="en-US" sz="1600" b="1" dirty="0">
                <a:latin typeface="Verdana" pitchFamily="34" charset="0"/>
              </a:rPr>
              <a:t>Make no comment or statement regarding the accident except to police or a representative of the State</a:t>
            </a:r>
          </a:p>
        </p:txBody>
      </p:sp>
    </p:spTree>
    <p:extLst>
      <p:ext uri="{BB962C8B-B14F-4D97-AF65-F5344CB8AC3E}">
        <p14:creationId xmlns:p14="http://schemas.microsoft.com/office/powerpoint/2010/main" val="2994018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this happens to you while at work…what would you do, how would you respond, what are your immediate actions and what are your later responses?</a:t>
            </a:r>
            <a:endParaRPr lang="en-US" dirty="0"/>
          </a:p>
        </p:txBody>
      </p:sp>
      <p:sp>
        <p:nvSpPr>
          <p:cNvPr id="4" name="Slide Number Placeholder 3"/>
          <p:cNvSpPr>
            <a:spLocks noGrp="1"/>
          </p:cNvSpPr>
          <p:nvPr>
            <p:ph type="sldNum" sz="quarter" idx="10"/>
          </p:nvPr>
        </p:nvSpPr>
        <p:spPr/>
        <p:txBody>
          <a:bodyPr/>
          <a:lstStyle/>
          <a:p>
            <a:fld id="{225B811A-BC0B-461C-B428-C38B381EE57C}" type="slidenum">
              <a:rPr lang="en-US" smtClean="0"/>
              <a:pPr/>
              <a:t>12</a:t>
            </a:fld>
            <a:endParaRPr lang="en-US"/>
          </a:p>
        </p:txBody>
      </p:sp>
    </p:spTree>
    <p:extLst>
      <p:ext uri="{BB962C8B-B14F-4D97-AF65-F5344CB8AC3E}">
        <p14:creationId xmlns:p14="http://schemas.microsoft.com/office/powerpoint/2010/main" val="2271011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400800" cy="4183380"/>
          </a:xfrm>
        </p:spPr>
        <p:txBody>
          <a:bodyPr>
            <a:noAutofit/>
          </a:bodyPr>
          <a:lstStyle/>
          <a:p>
            <a:pPr marL="342900" indent="-342900">
              <a:buClr>
                <a:schemeClr val="accent1"/>
              </a:buClr>
              <a:buSzPct val="75000"/>
              <a:buFont typeface="Wingdings" pitchFamily="2" charset="2"/>
              <a:buChar char="q"/>
            </a:pPr>
            <a:r>
              <a:rPr lang="en-US" sz="1400" dirty="0"/>
              <a:t>Secure the scene</a:t>
            </a:r>
          </a:p>
          <a:p>
            <a:pPr marL="457200" indent="-457200">
              <a:buClr>
                <a:schemeClr val="accent1"/>
              </a:buClr>
              <a:buSzPct val="75000"/>
              <a:buFont typeface="Wingdings" pitchFamily="2" charset="2"/>
              <a:buChar char="q"/>
            </a:pPr>
            <a:r>
              <a:rPr lang="en-US" sz="1400" dirty="0"/>
              <a:t>Check for injuries</a:t>
            </a:r>
          </a:p>
          <a:p>
            <a:pPr marL="914400" lvl="1" indent="-457200">
              <a:buClr>
                <a:schemeClr val="accent1"/>
              </a:buClr>
              <a:buSzPct val="75000"/>
              <a:buFont typeface="Wingdings" pitchFamily="2" charset="2"/>
              <a:buChar char="§"/>
            </a:pPr>
            <a:r>
              <a:rPr lang="en-US" sz="1400" dirty="0"/>
              <a:t>Emergency – 911</a:t>
            </a:r>
          </a:p>
          <a:p>
            <a:pPr marL="914400" lvl="1" indent="-457200">
              <a:buClr>
                <a:schemeClr val="accent1"/>
              </a:buClr>
              <a:buSzPct val="75000"/>
              <a:buFont typeface="Wingdings" pitchFamily="2" charset="2"/>
              <a:buChar char="§"/>
            </a:pPr>
            <a:r>
              <a:rPr lang="en-US" sz="1400" dirty="0"/>
              <a:t>Report to Supervisor - ATP</a:t>
            </a:r>
          </a:p>
          <a:p>
            <a:pPr marL="457200" indent="-457200">
              <a:buClr>
                <a:schemeClr val="accent1"/>
              </a:buClr>
              <a:buSzPct val="75000"/>
              <a:buFont typeface="Wingdings" pitchFamily="2" charset="2"/>
              <a:buChar char="q"/>
            </a:pPr>
            <a:r>
              <a:rPr lang="en-US" sz="1400" dirty="0"/>
              <a:t>Notify your Supervisor</a:t>
            </a:r>
          </a:p>
          <a:p>
            <a:pPr marL="457200" indent="-457200">
              <a:buClr>
                <a:schemeClr val="accent1"/>
              </a:buClr>
              <a:buSzPct val="75000"/>
              <a:buFont typeface="Wingdings" pitchFamily="2" charset="2"/>
              <a:buChar char="q"/>
            </a:pPr>
            <a:r>
              <a:rPr lang="en-US" sz="1400" dirty="0"/>
              <a:t>Call Law Enforcement</a:t>
            </a:r>
          </a:p>
          <a:p>
            <a:pPr marL="457200" indent="-457200">
              <a:buClr>
                <a:schemeClr val="accent1"/>
              </a:buClr>
              <a:buSzPct val="75000"/>
              <a:buFont typeface="Wingdings" pitchFamily="2" charset="2"/>
              <a:buChar char="q"/>
            </a:pPr>
            <a:r>
              <a:rPr lang="en-US" sz="1400" dirty="0"/>
              <a:t>Exchange information - Obtain witness statements, photos, and police reports</a:t>
            </a:r>
          </a:p>
          <a:p>
            <a:pPr marL="914400" lvl="1" indent="-457200">
              <a:buClr>
                <a:schemeClr val="accent1"/>
              </a:buClr>
              <a:buSzPct val="75000"/>
              <a:buFont typeface="Wingdings" pitchFamily="2" charset="2"/>
              <a:buChar char="§"/>
            </a:pPr>
            <a:r>
              <a:rPr lang="en-US" sz="1400" dirty="0"/>
              <a:t>Do not discuss aspects of the accident, provide statements or admit liability</a:t>
            </a:r>
          </a:p>
          <a:p>
            <a:pPr marL="457200" indent="-457200">
              <a:buClr>
                <a:schemeClr val="accent1"/>
              </a:buClr>
              <a:buSzPct val="75000"/>
              <a:buFont typeface="Wingdings" pitchFamily="2" charset="2"/>
              <a:buChar char="q"/>
            </a:pPr>
            <a:r>
              <a:rPr lang="en-US" sz="1400" dirty="0"/>
              <a:t>Complete the Employee Incident Statement Form (CDOT Form 777)</a:t>
            </a:r>
          </a:p>
          <a:p>
            <a:pPr marL="457200" indent="-457200">
              <a:buClr>
                <a:schemeClr val="accent1"/>
              </a:buClr>
              <a:buSzPct val="75000"/>
              <a:buFont typeface="Wingdings" pitchFamily="2" charset="2"/>
              <a:buChar char="q"/>
            </a:pPr>
            <a:r>
              <a:rPr lang="en-US" sz="1400" dirty="0"/>
              <a:t>Supervisor will complete Online Report</a:t>
            </a:r>
          </a:p>
          <a:p>
            <a:pPr marL="457200" indent="-457200">
              <a:buClr>
                <a:schemeClr val="accent1"/>
              </a:buClr>
              <a:buSzPct val="75000"/>
              <a:buFont typeface="Wingdings" pitchFamily="2" charset="2"/>
              <a:buChar char="q"/>
            </a:pPr>
            <a:r>
              <a:rPr lang="en-US" sz="1400" dirty="0"/>
              <a:t>Submit to Risk Management and your Region Safety Officer within same working shift– follow region reporting procedures</a:t>
            </a:r>
          </a:p>
          <a:p>
            <a:pPr>
              <a:lnSpc>
                <a:spcPct val="120000"/>
              </a:lnSpc>
            </a:pPr>
            <a:r>
              <a:rPr lang="en-US" sz="1400" dirty="0" smtClean="0"/>
              <a:t>If the events are serious the then the “Serious </a:t>
            </a:r>
            <a:r>
              <a:rPr lang="en-US" sz="1400" dirty="0"/>
              <a:t>A</a:t>
            </a:r>
            <a:r>
              <a:rPr lang="en-US" sz="1400" dirty="0" smtClean="0"/>
              <a:t>ccident Notification”</a:t>
            </a:r>
          </a:p>
          <a:p>
            <a:pPr>
              <a:lnSpc>
                <a:spcPct val="120000"/>
              </a:lnSpc>
            </a:pPr>
            <a:r>
              <a:rPr lang="en-US" sz="1400" dirty="0" smtClean="0"/>
              <a:t>And all EMT will be notified</a:t>
            </a:r>
          </a:p>
          <a:p>
            <a:pPr marL="0" lvl="1">
              <a:lnSpc>
                <a:spcPct val="120000"/>
              </a:lnSpc>
            </a:pPr>
            <a:r>
              <a:rPr lang="en-US" sz="1400" b="1" dirty="0" smtClean="0"/>
              <a:t>If </a:t>
            </a:r>
            <a:r>
              <a:rPr lang="en-US" sz="1400" b="1" dirty="0"/>
              <a:t>any accident occurs (no matter how minor) the police must be notified and a report filed at a minimum by the CDOT driver.   </a:t>
            </a:r>
          </a:p>
          <a:p>
            <a:pPr marL="0" lvl="1">
              <a:lnSpc>
                <a:spcPct val="120000"/>
              </a:lnSpc>
            </a:pPr>
            <a:r>
              <a:rPr lang="en-US" sz="1400" b="1" dirty="0"/>
              <a:t>It is the responding authorities’ discretion on whether or not they file a report.    </a:t>
            </a:r>
          </a:p>
          <a:p>
            <a:pPr marL="0" lvl="1">
              <a:lnSpc>
                <a:spcPct val="120000"/>
              </a:lnSpc>
            </a:pPr>
            <a:r>
              <a:rPr lang="en-US" sz="1400" b="1" dirty="0" smtClean="0"/>
              <a:t>All </a:t>
            </a:r>
            <a:r>
              <a:rPr lang="en-US" sz="1400" b="1" dirty="0"/>
              <a:t>accidents that happen during “Accident Alert” must be filed within 72 hours.  These are accidents where no personal injury or drugs or alcohol are involved.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25B811A-BC0B-461C-B428-C38B381EE57C}" type="slidenum">
              <a:rPr lang="en-US" smtClean="0"/>
              <a:pPr/>
              <a:t>13</a:t>
            </a:fld>
            <a:endParaRPr lang="en-US" dirty="0"/>
          </a:p>
        </p:txBody>
      </p:sp>
    </p:spTree>
    <p:extLst>
      <p:ext uri="{BB962C8B-B14F-4D97-AF65-F5344CB8AC3E}">
        <p14:creationId xmlns:p14="http://schemas.microsoft.com/office/powerpoint/2010/main" val="733210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a:t>We already covered the basics of claim types and these a checklist for property damage claims, basic we need all the same types of information for each type of claim.</a:t>
            </a:r>
          </a:p>
          <a:p>
            <a:endParaRPr lang="en-US" sz="1600" dirty="0"/>
          </a:p>
          <a:p>
            <a:r>
              <a:rPr lang="en-US" sz="1600" dirty="0"/>
              <a:t>Notify supervisor</a:t>
            </a:r>
          </a:p>
          <a:p>
            <a:r>
              <a:rPr lang="en-US" sz="1600" dirty="0"/>
              <a:t>Take action if need to Prevent further damage and track expenses, i.e. Board up, change locks, temp fencing, make the area safe and secure…power supply, evacuate, cone off, water supply, photos, etc.</a:t>
            </a:r>
          </a:p>
          <a:p>
            <a:r>
              <a:rPr lang="en-US" sz="1600" dirty="0"/>
              <a:t>Complete 777</a:t>
            </a:r>
          </a:p>
          <a:p>
            <a:endParaRPr lang="en-US" sz="1600" dirty="0"/>
          </a:p>
          <a:p>
            <a:r>
              <a:rPr lang="en-US" sz="1600" dirty="0"/>
              <a:t>Note property:  Vehicle parked in the yard that sustains damage may be considered property.</a:t>
            </a:r>
          </a:p>
          <a:p>
            <a:endParaRPr lang="en-US" sz="1600" dirty="0"/>
          </a:p>
          <a:p>
            <a:r>
              <a:rPr lang="en-US" sz="1600" dirty="0"/>
              <a:t>Occurrences:  note deductibles are assessed by State Risk, so if we have damage under 5K due to a large event, we need to know this, because it may be able to cover </a:t>
            </a:r>
            <a:r>
              <a:rPr lang="en-US" sz="1600" dirty="0" smtClean="0"/>
              <a:t>it</a:t>
            </a:r>
            <a:endParaRPr lang="en-US" sz="1600" dirty="0"/>
          </a:p>
        </p:txBody>
      </p:sp>
      <p:sp>
        <p:nvSpPr>
          <p:cNvPr id="4" name="Slide Number Placeholder 3"/>
          <p:cNvSpPr>
            <a:spLocks noGrp="1"/>
          </p:cNvSpPr>
          <p:nvPr>
            <p:ph type="sldNum" sz="quarter" idx="10"/>
          </p:nvPr>
        </p:nvSpPr>
        <p:spPr/>
        <p:txBody>
          <a:bodyPr/>
          <a:lstStyle/>
          <a:p>
            <a:fld id="{225B811A-BC0B-461C-B428-C38B381EE57C}" type="slidenum">
              <a:rPr lang="en-US" smtClean="0"/>
              <a:pPr/>
              <a:t>14</a:t>
            </a:fld>
            <a:endParaRPr lang="en-US"/>
          </a:p>
        </p:txBody>
      </p:sp>
    </p:spTree>
    <p:extLst>
      <p:ext uri="{BB962C8B-B14F-4D97-AF65-F5344CB8AC3E}">
        <p14:creationId xmlns:p14="http://schemas.microsoft.com/office/powerpoint/2010/main" val="927231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What is your immediate response?</a:t>
            </a:r>
          </a:p>
          <a:p>
            <a:r>
              <a:rPr lang="en-US" sz="1600" dirty="0" smtClean="0"/>
              <a:t>What should you take note of?</a:t>
            </a:r>
          </a:p>
          <a:p>
            <a:r>
              <a:rPr lang="en-US" sz="1600" dirty="0" smtClean="0"/>
              <a:t>How are your observation skills?</a:t>
            </a:r>
          </a:p>
          <a:p>
            <a:r>
              <a:rPr lang="en-US" sz="1600" dirty="0" smtClean="0"/>
              <a:t>How good is your memory?</a:t>
            </a:r>
          </a:p>
          <a:p>
            <a:r>
              <a:rPr lang="en-US" sz="1600" dirty="0" smtClean="0"/>
              <a:t>What did you eat for Dinner on Monday?</a:t>
            </a:r>
          </a:p>
        </p:txBody>
      </p:sp>
      <p:sp>
        <p:nvSpPr>
          <p:cNvPr id="4" name="Slide Number Placeholder 3"/>
          <p:cNvSpPr>
            <a:spLocks noGrp="1"/>
          </p:cNvSpPr>
          <p:nvPr>
            <p:ph type="sldNum" sz="quarter" idx="10"/>
          </p:nvPr>
        </p:nvSpPr>
        <p:spPr/>
        <p:txBody>
          <a:bodyPr/>
          <a:lstStyle/>
          <a:p>
            <a:fld id="{225B811A-BC0B-461C-B428-C38B381EE57C}" type="slidenum">
              <a:rPr lang="en-US" smtClean="0"/>
              <a:pPr/>
              <a:t>15</a:t>
            </a:fld>
            <a:endParaRPr lang="en-US"/>
          </a:p>
        </p:txBody>
      </p:sp>
    </p:spTree>
    <p:extLst>
      <p:ext uri="{BB962C8B-B14F-4D97-AF65-F5344CB8AC3E}">
        <p14:creationId xmlns:p14="http://schemas.microsoft.com/office/powerpoint/2010/main" val="861589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Be sure to report all incidents or call Risk Management when in </a:t>
            </a:r>
            <a:r>
              <a:rPr lang="en-US" sz="1600" dirty="0" smtClean="0"/>
              <a:t>doubt</a:t>
            </a:r>
          </a:p>
          <a:p>
            <a:endParaRPr lang="en-US" sz="1600" dirty="0"/>
          </a:p>
          <a:p>
            <a:r>
              <a:rPr lang="en-US" sz="1600" dirty="0" smtClean="0"/>
              <a:t>Again follow Region Reporting Protocol</a:t>
            </a:r>
          </a:p>
          <a:p>
            <a:endParaRPr lang="en-US" sz="1600" dirty="0"/>
          </a:p>
          <a:p>
            <a:r>
              <a:rPr lang="en-US" sz="1600" dirty="0" smtClean="0"/>
              <a:t>Follow Serious Accident Notification</a:t>
            </a:r>
          </a:p>
          <a:p>
            <a:endParaRPr lang="en-US" sz="1600" dirty="0"/>
          </a:p>
          <a:p>
            <a:r>
              <a:rPr lang="en-US" sz="1600" dirty="0" smtClean="0"/>
              <a:t>Do a solid investigation, photos, witness statements, track costs</a:t>
            </a:r>
          </a:p>
          <a:p>
            <a:endParaRPr lang="en-US" sz="1600" dirty="0"/>
          </a:p>
          <a:p>
            <a:r>
              <a:rPr lang="en-US" sz="1600" dirty="0" smtClean="0"/>
              <a:t>Employee Incident Statement – legible, timely, factual</a:t>
            </a:r>
          </a:p>
          <a:p>
            <a:endParaRPr lang="en-US" sz="1600" dirty="0"/>
          </a:p>
          <a:p>
            <a:pPr lvl="0"/>
            <a:r>
              <a:rPr lang="en-US" sz="1600" dirty="0">
                <a:solidFill>
                  <a:prstClr val="black"/>
                </a:solidFill>
              </a:rPr>
              <a:t>What would you do if this was your house?</a:t>
            </a:r>
          </a:p>
          <a:p>
            <a:endParaRPr lang="en-US" sz="1600" dirty="0"/>
          </a:p>
          <a:p>
            <a:endParaRPr lang="en-US" dirty="0"/>
          </a:p>
        </p:txBody>
      </p:sp>
      <p:sp>
        <p:nvSpPr>
          <p:cNvPr id="4" name="Slide Number Placeholder 3"/>
          <p:cNvSpPr>
            <a:spLocks noGrp="1"/>
          </p:cNvSpPr>
          <p:nvPr>
            <p:ph type="sldNum" sz="quarter" idx="10"/>
          </p:nvPr>
        </p:nvSpPr>
        <p:spPr/>
        <p:txBody>
          <a:bodyPr/>
          <a:lstStyle/>
          <a:p>
            <a:fld id="{225B811A-BC0B-461C-B428-C38B381EE57C}" type="slidenum">
              <a:rPr lang="en-US" smtClean="0"/>
              <a:pPr/>
              <a:t>16</a:t>
            </a:fld>
            <a:endParaRPr lang="en-US"/>
          </a:p>
        </p:txBody>
      </p:sp>
    </p:spTree>
    <p:extLst>
      <p:ext uri="{BB962C8B-B14F-4D97-AF65-F5344CB8AC3E}">
        <p14:creationId xmlns:p14="http://schemas.microsoft.com/office/powerpoint/2010/main" val="67521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5B811A-BC0B-461C-B428-C38B381EE57C}" type="slidenum">
              <a:rPr lang="en-US" smtClean="0"/>
              <a:pPr/>
              <a:t>17</a:t>
            </a:fld>
            <a:endParaRPr lang="en-US"/>
          </a:p>
        </p:txBody>
      </p:sp>
      <p:sp>
        <p:nvSpPr>
          <p:cNvPr id="5" name="Notes Placeholder 4"/>
          <p:cNvSpPr>
            <a:spLocks noGrp="1"/>
          </p:cNvSpPr>
          <p:nvPr>
            <p:ph type="body" sz="quarter" idx="11"/>
          </p:nvPr>
        </p:nvSpPr>
        <p:spPr/>
        <p:txBody>
          <a:bodyPr>
            <a:normAutofit/>
          </a:bodyPr>
          <a:lstStyle/>
          <a:p>
            <a:r>
              <a:rPr lang="en-US" sz="1600" dirty="0"/>
              <a:t>Part of our job is to ensure tax payers funds are recovered to pay for damages caused by a 3</a:t>
            </a:r>
            <a:r>
              <a:rPr lang="en-US" sz="1600" baseline="30000" dirty="0"/>
              <a:t>rd</a:t>
            </a:r>
            <a:r>
              <a:rPr lang="en-US" sz="1600" dirty="0"/>
              <a:t> party</a:t>
            </a:r>
          </a:p>
          <a:p>
            <a:endParaRPr lang="en-US" sz="1600" dirty="0"/>
          </a:p>
          <a:p>
            <a:r>
              <a:rPr lang="en-US" sz="1600" dirty="0"/>
              <a:t>This is why it is extremely important to track costs, have detailed, factual data and timely submission of reports</a:t>
            </a:r>
          </a:p>
          <a:p>
            <a:endParaRPr lang="en-US" sz="1600" dirty="0"/>
          </a:p>
          <a:p>
            <a:r>
              <a:rPr lang="en-US" sz="1600" dirty="0"/>
              <a:t>All recovered funds go directly back to the region to make the repairs …no matter which fiscal year the accident occurred</a:t>
            </a:r>
          </a:p>
          <a:p>
            <a:endParaRPr lang="en-US" sz="1600" dirty="0"/>
          </a:p>
        </p:txBody>
      </p:sp>
    </p:spTree>
    <p:extLst>
      <p:ext uri="{BB962C8B-B14F-4D97-AF65-F5344CB8AC3E}">
        <p14:creationId xmlns:p14="http://schemas.microsoft.com/office/powerpoint/2010/main" val="927231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LIABILITY – Citizen Injury or Citizen Property Damage </a:t>
            </a:r>
            <a:endParaRPr lang="en-US" sz="1800" dirty="0" smtClean="0"/>
          </a:p>
          <a:p>
            <a:pPr lvl="0"/>
            <a:endParaRPr lang="en-US" dirty="0" smtClean="0"/>
          </a:p>
          <a:p>
            <a:pPr lvl="0"/>
            <a:r>
              <a:rPr lang="en-US" dirty="0" smtClean="0"/>
              <a:t>If a CDOT employee damages citizen or their property (Liability-L) It is your responsibility to complete a report - All accidents regardless of damages must be reported</a:t>
            </a:r>
          </a:p>
          <a:p>
            <a:pPr lvl="0"/>
            <a:r>
              <a:rPr lang="en-US" dirty="0" smtClean="0"/>
              <a:t>Injury or damage to private citizens or their property (Liability – L)  </a:t>
            </a:r>
            <a:endParaRPr lang="en-US" sz="1800" dirty="0" smtClean="0"/>
          </a:p>
          <a:p>
            <a:pPr lvl="1"/>
            <a:r>
              <a:rPr lang="en-US" dirty="0" smtClean="0"/>
              <a:t>This accident type is submitted to CDOT Risk as an Incident.  Once a liability claim is filed by the citizen through State Risk then it becomes a claim. </a:t>
            </a:r>
            <a:endParaRPr lang="en-US" sz="1800" dirty="0" smtClean="0"/>
          </a:p>
          <a:p>
            <a:r>
              <a:rPr lang="en-US" dirty="0" smtClean="0"/>
              <a:t>Citizen </a:t>
            </a:r>
            <a:r>
              <a:rPr lang="en-US" dirty="0"/>
              <a:t>Injury or Property to Citizen - Liability </a:t>
            </a:r>
            <a:r>
              <a:rPr lang="en-US" dirty="0" smtClean="0"/>
              <a:t>Incident</a:t>
            </a:r>
            <a:endParaRPr lang="en-US" dirty="0"/>
          </a:p>
          <a:p>
            <a:pPr lvl="1"/>
            <a:r>
              <a:rPr lang="en-US" dirty="0"/>
              <a:t>Employee must complete </a:t>
            </a:r>
            <a:r>
              <a:rPr lang="en-US" dirty="0">
                <a:hlinkClick r:id="rId3"/>
              </a:rPr>
              <a:t>Employee Incident Statement</a:t>
            </a:r>
            <a:r>
              <a:rPr lang="en-US" dirty="0"/>
              <a:t> form #777</a:t>
            </a:r>
          </a:p>
          <a:p>
            <a:pPr lvl="1"/>
            <a:r>
              <a:rPr lang="en-US" dirty="0"/>
              <a:t>Supervisor must complete </a:t>
            </a:r>
            <a:r>
              <a:rPr lang="en-US" dirty="0" smtClean="0"/>
              <a:t>Origami Online Investigation</a:t>
            </a:r>
            <a:endParaRPr lang="en-US" dirty="0"/>
          </a:p>
          <a:p>
            <a:pPr lvl="1"/>
            <a:r>
              <a:rPr lang="en-US" dirty="0"/>
              <a:t>Complete </a:t>
            </a:r>
            <a:r>
              <a:rPr lang="en-US" dirty="0">
                <a:hlinkClick r:id="rId4"/>
              </a:rPr>
              <a:t>Vehicle Accident Report</a:t>
            </a:r>
            <a:r>
              <a:rPr lang="en-US" dirty="0"/>
              <a:t> only if State Fleet Vehicle is involved</a:t>
            </a:r>
          </a:p>
          <a:p>
            <a:pPr lvl="1"/>
            <a:r>
              <a:rPr lang="en-US" dirty="0"/>
              <a:t>Provide photos, police reports &amp; witness Statements Witness </a:t>
            </a:r>
            <a:r>
              <a:rPr lang="en-US" dirty="0">
                <a:hlinkClick r:id="rId5"/>
              </a:rPr>
              <a:t>Statement</a:t>
            </a:r>
            <a:r>
              <a:rPr lang="en-US" dirty="0"/>
              <a:t> form #1404 </a:t>
            </a:r>
          </a:p>
          <a:p>
            <a:pPr lvl="0"/>
            <a:r>
              <a:rPr lang="en-US" dirty="0" smtClean="0"/>
              <a:t>Citizens may also file liability claims to the State Office of Risk Management </a:t>
            </a:r>
          </a:p>
          <a:p>
            <a:pPr lvl="0"/>
            <a:r>
              <a:rPr lang="en-US" dirty="0" smtClean="0"/>
              <a:t>NOT CDOT Risk Management</a:t>
            </a:r>
          </a:p>
          <a:p>
            <a:pPr lvl="0"/>
            <a:r>
              <a:rPr lang="en-US" dirty="0" smtClean="0"/>
              <a:t>Do not engage in discussing aspects of any liability claim with them.</a:t>
            </a:r>
          </a:p>
          <a:p>
            <a:r>
              <a:rPr lang="en-US" dirty="0" smtClean="0"/>
              <a:t>However, if after giving the citizen the information they continue to pursue the issue with you – refer them to CDOT Risk.</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225B811A-BC0B-461C-B428-C38B381EE57C}" type="slidenum">
              <a:rPr lang="en-US" smtClean="0"/>
              <a:pPr/>
              <a:t>18</a:t>
            </a:fld>
            <a:endParaRPr lang="en-US"/>
          </a:p>
        </p:txBody>
      </p:sp>
    </p:spTree>
    <p:extLst>
      <p:ext uri="{BB962C8B-B14F-4D97-AF65-F5344CB8AC3E}">
        <p14:creationId xmlns:p14="http://schemas.microsoft.com/office/powerpoint/2010/main" val="927231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a:p>
            <a:r>
              <a:rPr lang="en-US" sz="1600" dirty="0" smtClean="0"/>
              <a:t>Include in your report the road conditions, the cause of the incident, were all safety precautions taken, was there proper signage, traffic control, warning lights, safety equipment, chains down, machinery functioning properly…etc…etc…</a:t>
            </a:r>
            <a:endParaRPr lang="en-US" sz="1600" dirty="0"/>
          </a:p>
        </p:txBody>
      </p:sp>
      <p:sp>
        <p:nvSpPr>
          <p:cNvPr id="4" name="Slide Number Placeholder 3"/>
          <p:cNvSpPr>
            <a:spLocks noGrp="1"/>
          </p:cNvSpPr>
          <p:nvPr>
            <p:ph type="sldNum" sz="quarter" idx="10"/>
          </p:nvPr>
        </p:nvSpPr>
        <p:spPr/>
        <p:txBody>
          <a:bodyPr/>
          <a:lstStyle/>
          <a:p>
            <a:fld id="{225B811A-BC0B-461C-B428-C38B381EE57C}" type="slidenum">
              <a:rPr lang="en-US" smtClean="0"/>
              <a:pPr/>
              <a:t>19</a:t>
            </a:fld>
            <a:endParaRPr lang="en-US"/>
          </a:p>
        </p:txBody>
      </p:sp>
    </p:spTree>
    <p:extLst>
      <p:ext uri="{BB962C8B-B14F-4D97-AF65-F5344CB8AC3E}">
        <p14:creationId xmlns:p14="http://schemas.microsoft.com/office/powerpoint/2010/main" val="323828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4CFDB389-2D33-45D7-BB1B-D66275994FD7}" type="slidenum">
              <a:rPr lang="en-US" smtClean="0"/>
              <a:pPr/>
              <a:t>2</a:t>
            </a:fld>
            <a:endParaRPr lang="en-US" dirty="0" smtClean="0"/>
          </a:p>
        </p:txBody>
      </p:sp>
      <p:sp>
        <p:nvSpPr>
          <p:cNvPr id="19459"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r>
              <a:rPr lang="en-US" dirty="0"/>
              <a:t>Risk Management deals with Insurance, Workers Compensation, Auto and Property claims.</a:t>
            </a:r>
          </a:p>
          <a:p>
            <a:r>
              <a:rPr lang="en-US" dirty="0"/>
              <a:t>And our staff handles all these claims for CDOT and CDOT employees</a:t>
            </a:r>
          </a:p>
          <a:p>
            <a:endParaRPr lang="en-US" dirty="0"/>
          </a:p>
        </p:txBody>
      </p:sp>
    </p:spTree>
    <p:extLst>
      <p:ext uri="{BB962C8B-B14F-4D97-AF65-F5344CB8AC3E}">
        <p14:creationId xmlns:p14="http://schemas.microsoft.com/office/powerpoint/2010/main" val="4161853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38200"/>
            <a:ext cx="4648200" cy="3486150"/>
          </a:xfrm>
        </p:spPr>
      </p:sp>
      <p:sp>
        <p:nvSpPr>
          <p:cNvPr id="3" name="Notes Placeholder 2"/>
          <p:cNvSpPr>
            <a:spLocks noGrp="1"/>
          </p:cNvSpPr>
          <p:nvPr>
            <p:ph type="body" idx="1"/>
          </p:nvPr>
        </p:nvSpPr>
        <p:spPr/>
        <p:txBody>
          <a:bodyPr>
            <a:normAutofit lnSpcReduction="10000"/>
          </a:bodyPr>
          <a:lstStyle/>
          <a:p>
            <a:r>
              <a:rPr lang="en-US" sz="1600" dirty="0" smtClean="0"/>
              <a:t>Only when you are aware of a potential liability incident…If you are aware of potential damage caused by the state, must complete reports for the record and claim potential</a:t>
            </a:r>
          </a:p>
          <a:p>
            <a:endParaRPr lang="en-US" sz="1600" dirty="0"/>
          </a:p>
          <a:p>
            <a:r>
              <a:rPr lang="en-US" sz="1600" dirty="0" smtClean="0"/>
              <a:t>Facts only please…legal document,  - MUTCD/ Pre/post trip, Chain Up law in effect, </a:t>
            </a:r>
          </a:p>
          <a:p>
            <a:r>
              <a:rPr lang="en-US" sz="1600" dirty="0" smtClean="0"/>
              <a:t>The information provided will impact coverage or denial possibilities</a:t>
            </a:r>
          </a:p>
          <a:p>
            <a:endParaRPr lang="en-US" sz="1600" dirty="0"/>
          </a:p>
          <a:p>
            <a:r>
              <a:rPr lang="en-US" sz="1600" u="sng" dirty="0" smtClean="0"/>
              <a:t>DO NOT </a:t>
            </a:r>
            <a:r>
              <a:rPr lang="en-US" sz="1600" dirty="0" smtClean="0"/>
              <a:t>try to fix the issue, do not make promises or admission of guilt.</a:t>
            </a:r>
          </a:p>
          <a:p>
            <a:endParaRPr lang="en-US" sz="1600" dirty="0"/>
          </a:p>
          <a:p>
            <a:pPr lvl="0"/>
            <a:r>
              <a:rPr lang="en-US" sz="1600" dirty="0">
                <a:solidFill>
                  <a:prstClr val="black"/>
                </a:solidFill>
              </a:rPr>
              <a:t>Give them a State Risk card and do not do anything to interfere with the </a:t>
            </a:r>
            <a:r>
              <a:rPr lang="en-US" sz="1600" dirty="0" smtClean="0">
                <a:solidFill>
                  <a:prstClr val="black"/>
                </a:solidFill>
              </a:rPr>
              <a:t>claim</a:t>
            </a:r>
          </a:p>
          <a:p>
            <a:pPr lvl="0"/>
            <a:endParaRPr lang="en-US" sz="1600" dirty="0">
              <a:solidFill>
                <a:prstClr val="black"/>
              </a:solidFill>
            </a:endParaRPr>
          </a:p>
          <a:p>
            <a:pPr lvl="0"/>
            <a:r>
              <a:rPr lang="en-US" sz="1600" dirty="0" smtClean="0">
                <a:solidFill>
                  <a:prstClr val="black"/>
                </a:solidFill>
              </a:rPr>
              <a:t>State Risk has the authority to render decisions on claims  ONLY not you, your supervisor, or CDOT.     </a:t>
            </a:r>
            <a:endParaRPr lang="en-US" sz="1600" dirty="0">
              <a:solidFill>
                <a:prstClr val="black"/>
              </a:solidFill>
            </a:endParaRPr>
          </a:p>
          <a:p>
            <a:endParaRPr lang="en-US" sz="1600" dirty="0"/>
          </a:p>
        </p:txBody>
      </p:sp>
      <p:sp>
        <p:nvSpPr>
          <p:cNvPr id="4" name="Slide Number Placeholder 3"/>
          <p:cNvSpPr>
            <a:spLocks noGrp="1"/>
          </p:cNvSpPr>
          <p:nvPr>
            <p:ph type="sldNum" sz="quarter" idx="10"/>
          </p:nvPr>
        </p:nvSpPr>
        <p:spPr/>
        <p:txBody>
          <a:bodyPr/>
          <a:lstStyle/>
          <a:p>
            <a:fld id="{225B811A-BC0B-461C-B428-C38B381EE57C}" type="slidenum">
              <a:rPr lang="en-US" smtClean="0"/>
              <a:pPr/>
              <a:t>20</a:t>
            </a:fld>
            <a:endParaRPr lang="en-US"/>
          </a:p>
        </p:txBody>
      </p:sp>
    </p:spTree>
    <p:extLst>
      <p:ext uri="{BB962C8B-B14F-4D97-AF65-F5344CB8AC3E}">
        <p14:creationId xmlns:p14="http://schemas.microsoft.com/office/powerpoint/2010/main" val="343966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5B811A-BC0B-461C-B428-C38B381EE57C}" type="slidenum">
              <a:rPr lang="en-US" smtClean="0"/>
              <a:pPr/>
              <a:t>21</a:t>
            </a:fld>
            <a:endParaRPr lang="en-US"/>
          </a:p>
        </p:txBody>
      </p:sp>
      <p:sp>
        <p:nvSpPr>
          <p:cNvPr id="5" name="Notes Placeholder 4"/>
          <p:cNvSpPr>
            <a:spLocks noGrp="1"/>
          </p:cNvSpPr>
          <p:nvPr>
            <p:ph type="body" sz="quarter" idx="11"/>
          </p:nvPr>
        </p:nvSpPr>
        <p:spPr/>
        <p:txBody>
          <a:bodyPr/>
          <a:lstStyle/>
          <a:p>
            <a:r>
              <a:rPr lang="en-US" dirty="0"/>
              <a:t>There could be injury to employee, injured citizen, damaged property, damaged vehicle, all in one accident making it one occurrence.</a:t>
            </a:r>
          </a:p>
          <a:p>
            <a:endParaRPr lang="en-US" dirty="0"/>
          </a:p>
          <a:p>
            <a:endParaRPr lang="en-US" dirty="0"/>
          </a:p>
          <a:p>
            <a:endParaRPr lang="en-US" dirty="0"/>
          </a:p>
          <a:p>
            <a:endParaRPr lang="en-US" dirty="0"/>
          </a:p>
          <a:p>
            <a:pPr lvl="0"/>
            <a:r>
              <a:rPr lang="en-US" sz="2400" b="1" dirty="0">
                <a:solidFill>
                  <a:prstClr val="black"/>
                </a:solidFill>
              </a:rPr>
              <a:t>ANY QUESTIONS BEFORE WE MOVE ON TO WORKERS COMP?</a:t>
            </a:r>
            <a:r>
              <a:rPr lang="en-US" sz="2400" dirty="0">
                <a:solidFill>
                  <a:prstClr val="black"/>
                </a:solidFill>
              </a:rPr>
              <a:t>  </a:t>
            </a:r>
          </a:p>
        </p:txBody>
      </p:sp>
    </p:spTree>
    <p:extLst>
      <p:ext uri="{BB962C8B-B14F-4D97-AF65-F5344CB8AC3E}">
        <p14:creationId xmlns:p14="http://schemas.microsoft.com/office/powerpoint/2010/main" val="927231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3F7886-E5B1-4E28-AE44-8E2E83A4D99F}" type="slidenum">
              <a:rPr lang="en-US"/>
              <a:pPr/>
              <a:t>22</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noAutofit/>
          </a:bodyPr>
          <a:lstStyle/>
          <a:p>
            <a:r>
              <a:rPr lang="en-US" sz="1100" b="1" dirty="0" smtClean="0"/>
              <a:t>So what is workers’ compensation?  Can anyone give me a definition?</a:t>
            </a:r>
          </a:p>
          <a:p>
            <a:endParaRPr lang="en-US" sz="300" dirty="0" smtClean="0"/>
          </a:p>
          <a:p>
            <a:r>
              <a:rPr lang="en-US" sz="1100" dirty="0" smtClean="0"/>
              <a:t>Workers' compensation is a form of insurance that provides wage replacement and medical benefits to employees injured in the course of employment.</a:t>
            </a:r>
          </a:p>
          <a:p>
            <a:endParaRPr lang="en-US" sz="500" dirty="0" smtClean="0"/>
          </a:p>
          <a:p>
            <a:r>
              <a:rPr lang="en-US" sz="1100" dirty="0" smtClean="0"/>
              <a:t>Before workers’ compensation laws were enacted employees had no protection for a work related injury and only recourse was to try to sue their employer and prove negligence.</a:t>
            </a:r>
          </a:p>
          <a:p>
            <a:r>
              <a:rPr lang="en-US" sz="1100" dirty="0" smtClean="0"/>
              <a:t>Pretty hard to do and very costly!</a:t>
            </a:r>
          </a:p>
          <a:p>
            <a:r>
              <a:rPr lang="en-US" sz="1100" dirty="0" smtClean="0"/>
              <a:t>In the US, the first state worker's compensation laws were passed  1902, and</a:t>
            </a:r>
          </a:p>
          <a:p>
            <a:r>
              <a:rPr lang="en-US" sz="1100" dirty="0" smtClean="0"/>
              <a:t>By 1949, all states had enacted some kind of workers' compensation program.</a:t>
            </a:r>
          </a:p>
          <a:p>
            <a:endParaRPr lang="en-US" sz="500" b="1" dirty="0" smtClean="0"/>
          </a:p>
          <a:p>
            <a:r>
              <a:rPr lang="en-US" sz="1100" b="1" dirty="0" smtClean="0"/>
              <a:t>Covers:</a:t>
            </a:r>
          </a:p>
          <a:p>
            <a:r>
              <a:rPr lang="en-US" sz="1100" b="1" dirty="0" smtClean="0"/>
              <a:t>Medical </a:t>
            </a:r>
          </a:p>
          <a:p>
            <a:r>
              <a:rPr lang="en-US" sz="1100" b="1" dirty="0" smtClean="0"/>
              <a:t>Mileage</a:t>
            </a:r>
          </a:p>
          <a:p>
            <a:r>
              <a:rPr lang="en-US" sz="1100" b="1" dirty="0" smtClean="0"/>
              <a:t>Partial wage replacement – 2/3 </a:t>
            </a:r>
            <a:r>
              <a:rPr lang="en-US" sz="1100" b="1" dirty="0" err="1" smtClean="0"/>
              <a:t>rds</a:t>
            </a:r>
            <a:endParaRPr lang="en-US" sz="1100" b="1" dirty="0" smtClean="0"/>
          </a:p>
          <a:p>
            <a:r>
              <a:rPr lang="en-US" sz="1100" b="1" dirty="0" smtClean="0"/>
              <a:t>May provide impairment benefits – monetary award for your lost of range of motion</a:t>
            </a:r>
          </a:p>
          <a:p>
            <a:endParaRPr lang="en-US" sz="700" b="1" dirty="0" smtClean="0"/>
          </a:p>
          <a:p>
            <a:r>
              <a:rPr lang="en-US" sz="1100" b="1" dirty="0" smtClean="0"/>
              <a:t>Sole remedy</a:t>
            </a:r>
          </a:p>
          <a:p>
            <a:r>
              <a:rPr lang="en-US" sz="1100" dirty="0" smtClean="0"/>
              <a:t>Mandatory benefit  in exchange relinquishment of the employee's right to sue his or her employer for the tort of negligence. </a:t>
            </a:r>
          </a:p>
          <a:p>
            <a:r>
              <a:rPr lang="en-US" sz="1100" dirty="0" smtClean="0"/>
              <a:t>A tort, is a civil wrong which causes someone to suffer loss or harm and can recover their loss as damages in a lawsuit.</a:t>
            </a:r>
          </a:p>
          <a:p>
            <a:r>
              <a:rPr lang="en-US" sz="1100" dirty="0" smtClean="0"/>
              <a:t>In order to prevail, must show the actions or lack of action was the proximate cause of harm.</a:t>
            </a:r>
          </a:p>
          <a:p>
            <a:r>
              <a:rPr lang="en-US" sz="1100" dirty="0" smtClean="0"/>
              <a:t>Pretty tough and expensive to do!</a:t>
            </a:r>
          </a:p>
          <a:p>
            <a:endParaRPr lang="en-US" sz="700" dirty="0" smtClean="0"/>
          </a:p>
          <a:p>
            <a:r>
              <a:rPr lang="en-US" sz="1100" b="1" dirty="0" smtClean="0"/>
              <a:t>Mandatory because employers MUST carry workers’ compensation insurance.</a:t>
            </a:r>
          </a:p>
          <a:p>
            <a:endParaRPr lang="en-US" sz="1100" dirty="0" smtClean="0"/>
          </a:p>
          <a:p>
            <a:endParaRPr lang="en-US" sz="1100" b="1" dirty="0" smtClean="0"/>
          </a:p>
          <a:p>
            <a:endParaRPr lang="en-US" sz="1400" b="1" dirty="0"/>
          </a:p>
        </p:txBody>
      </p:sp>
    </p:spTree>
    <p:extLst>
      <p:ext uri="{BB962C8B-B14F-4D97-AF65-F5344CB8AC3E}">
        <p14:creationId xmlns:p14="http://schemas.microsoft.com/office/powerpoint/2010/main" val="2351770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DD8B8F5-C2D7-4133-9BE6-6786695E7DBD}" type="slidenum">
              <a:rPr lang="en-US" smtClean="0"/>
              <a:pPr/>
              <a:t>23</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701040" y="4503420"/>
            <a:ext cx="5608320" cy="4183380"/>
          </a:xfrm>
          <a:noFill/>
          <a:ln/>
        </p:spPr>
        <p:txBody>
          <a:bodyPr>
            <a:normAutofit/>
          </a:bodyPr>
          <a:lstStyle/>
          <a:p>
            <a:pPr lvl="0"/>
            <a:r>
              <a:rPr lang="en-US" sz="1600" kern="1200" dirty="0" smtClean="0">
                <a:solidFill>
                  <a:schemeClr val="tx1"/>
                </a:solidFill>
                <a:latin typeface="+mn-lt"/>
                <a:ea typeface="+mn-ea"/>
                <a:cs typeface="+mn-cs"/>
              </a:rPr>
              <a:t>Broadspire is our TPA and administers our claims for us</a:t>
            </a:r>
          </a:p>
          <a:p>
            <a:pPr lvl="0">
              <a:buFont typeface="Wingdings" pitchFamily="2" charset="2"/>
              <a:buChar char="q"/>
              <a:defRPr/>
            </a:pPr>
            <a:r>
              <a:rPr lang="en-US" sz="1600" dirty="0" smtClean="0"/>
              <a:t>Handle all medical aspects of the claim</a:t>
            </a:r>
          </a:p>
          <a:p>
            <a:pPr lvl="0">
              <a:buFont typeface="Wingdings" pitchFamily="2" charset="2"/>
              <a:buChar char="q"/>
              <a:defRPr/>
            </a:pPr>
            <a:r>
              <a:rPr lang="en-US" sz="1600" dirty="0" smtClean="0"/>
              <a:t>Pay out all benefits</a:t>
            </a:r>
          </a:p>
          <a:p>
            <a:pPr lvl="0">
              <a:buFont typeface="Wingdings" pitchFamily="2" charset="2"/>
              <a:buChar char="q"/>
              <a:defRPr/>
            </a:pPr>
            <a:r>
              <a:rPr lang="en-US" sz="1600" dirty="0" smtClean="0"/>
              <a:t>Authorize medical care per Med </a:t>
            </a:r>
            <a:r>
              <a:rPr lang="en-US" sz="1600" dirty="0" err="1" smtClean="0"/>
              <a:t>Tx</a:t>
            </a:r>
            <a:r>
              <a:rPr lang="en-US" sz="1600" dirty="0" smtClean="0"/>
              <a:t> Guideline</a:t>
            </a:r>
          </a:p>
          <a:p>
            <a:pPr lvl="0">
              <a:buFont typeface="Wingdings" pitchFamily="2" charset="2"/>
              <a:buChar char="q"/>
              <a:defRPr/>
            </a:pPr>
            <a:r>
              <a:rPr lang="en-US" sz="1600" dirty="0" smtClean="0"/>
              <a:t>Can assign nurses to help with complex claims</a:t>
            </a:r>
          </a:p>
          <a:p>
            <a:pPr lvl="0">
              <a:buFont typeface="Wingdings" pitchFamily="2" charset="2"/>
              <a:buChar char="q"/>
              <a:defRPr/>
            </a:pPr>
            <a:r>
              <a:rPr lang="en-US" sz="1600" dirty="0" smtClean="0"/>
              <a:t>Help CDOT make claim decision based on the WC Act</a:t>
            </a:r>
          </a:p>
          <a:p>
            <a:pPr lvl="0">
              <a:defRPr/>
            </a:pPr>
            <a:endParaRPr lang="en-US" sz="1600" dirty="0" smtClean="0"/>
          </a:p>
        </p:txBody>
      </p:sp>
    </p:spTree>
    <p:extLst>
      <p:ext uri="{BB962C8B-B14F-4D97-AF65-F5344CB8AC3E}">
        <p14:creationId xmlns:p14="http://schemas.microsoft.com/office/powerpoint/2010/main" val="2714556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DD8B8F5-C2D7-4133-9BE6-6786695E7DBD}" type="slidenum">
              <a:rPr lang="en-US" smtClean="0"/>
              <a:pPr/>
              <a:t>24</a:t>
            </a:fld>
            <a:endParaRPr lang="en-US" smtClean="0"/>
          </a:p>
        </p:txBody>
      </p:sp>
      <p:sp>
        <p:nvSpPr>
          <p:cNvPr id="22531" name="Rectangle 2"/>
          <p:cNvSpPr>
            <a:spLocks noGrp="1" noRot="1" noChangeAspect="1" noChangeArrowheads="1" noTextEdit="1"/>
          </p:cNvSpPr>
          <p:nvPr>
            <p:ph type="sldImg"/>
          </p:nvPr>
        </p:nvSpPr>
        <p:spPr>
          <a:ln/>
        </p:spPr>
      </p:sp>
      <p:sp>
        <p:nvSpPr>
          <p:cNvPr id="6" name="Notes Placeholder 5"/>
          <p:cNvSpPr>
            <a:spLocks noGrp="1"/>
          </p:cNvSpPr>
          <p:nvPr>
            <p:ph type="body" sz="quarter" idx="10"/>
          </p:nvPr>
        </p:nvSpPr>
        <p:spPr/>
        <p:txBody>
          <a:bodyPr>
            <a:noAutofit/>
          </a:bodyPr>
          <a:lstStyle/>
          <a:p>
            <a:pPr>
              <a:defRPr/>
            </a:pPr>
            <a:r>
              <a:rPr lang="en-US" sz="1600" dirty="0" smtClean="0"/>
              <a:t>Authorized Treating Providers</a:t>
            </a:r>
          </a:p>
          <a:p>
            <a:pPr>
              <a:buFont typeface="Wingdings" pitchFamily="2" charset="2"/>
              <a:buChar char="q"/>
              <a:defRPr/>
            </a:pPr>
            <a:r>
              <a:rPr lang="en-US" sz="1600" dirty="0" smtClean="0"/>
              <a:t>Employers can designate providers to treat workers related injuries</a:t>
            </a:r>
          </a:p>
          <a:p>
            <a:pPr>
              <a:buFont typeface="Wingdings" pitchFamily="2" charset="2"/>
              <a:buChar char="q"/>
              <a:defRPr/>
            </a:pPr>
            <a:r>
              <a:rPr lang="en-US" sz="1600" dirty="0" smtClean="0"/>
              <a:t>May not go to your own doctor or it may not be covered</a:t>
            </a:r>
          </a:p>
          <a:p>
            <a:pPr>
              <a:buFont typeface="Wingdings" pitchFamily="2" charset="2"/>
              <a:buChar char="q"/>
              <a:defRPr/>
            </a:pPr>
            <a:endParaRPr lang="en-US" sz="1600" dirty="0" smtClean="0"/>
          </a:p>
          <a:p>
            <a:pPr>
              <a:buFont typeface="Wingdings" pitchFamily="2" charset="2"/>
              <a:buChar char="q"/>
              <a:defRPr/>
            </a:pPr>
            <a:r>
              <a:rPr lang="en-US" sz="1600" dirty="0" smtClean="0"/>
              <a:t>Agree to follow the Medical Treatment Guidelines</a:t>
            </a:r>
          </a:p>
          <a:p>
            <a:pPr>
              <a:buFont typeface="Wingdings" pitchFamily="2" charset="2"/>
              <a:buChar char="q"/>
              <a:defRPr/>
            </a:pPr>
            <a:r>
              <a:rPr lang="en-US" sz="1600" dirty="0" smtClean="0"/>
              <a:t>ATP can override treatment guidelines, but Treatment must be authorized – Broadspire will not pay for unauthorized procedures</a:t>
            </a:r>
          </a:p>
          <a:p>
            <a:pPr>
              <a:defRPr/>
            </a:pPr>
            <a:endParaRPr lang="en-US" sz="1600" dirty="0" smtClean="0"/>
          </a:p>
          <a:p>
            <a:pPr>
              <a:buFont typeface="Wingdings" pitchFamily="2" charset="2"/>
              <a:buChar char="q"/>
              <a:defRPr/>
            </a:pPr>
            <a:r>
              <a:rPr lang="en-US" sz="1600" dirty="0" smtClean="0"/>
              <a:t>Agree to accept payment based on the WC fee schedule</a:t>
            </a:r>
          </a:p>
          <a:p>
            <a:pPr>
              <a:defRPr/>
            </a:pPr>
            <a:endParaRPr lang="en-US" sz="1600" dirty="0" smtClean="0"/>
          </a:p>
          <a:p>
            <a:pPr>
              <a:buFont typeface="Wingdings" pitchFamily="2" charset="2"/>
              <a:buChar char="q"/>
              <a:defRPr/>
            </a:pPr>
            <a:r>
              <a:rPr lang="en-US" sz="1600" dirty="0" smtClean="0"/>
              <a:t>Assess and identify work restrictions</a:t>
            </a:r>
          </a:p>
          <a:p>
            <a:pPr>
              <a:buFont typeface="Wingdings" pitchFamily="2" charset="2"/>
              <a:buChar char="q"/>
              <a:defRPr/>
            </a:pPr>
            <a:r>
              <a:rPr lang="en-US" sz="1600" dirty="0" smtClean="0"/>
              <a:t> And complete and provide a work status reports after each report, which MUST be taken to your supervisor</a:t>
            </a:r>
          </a:p>
          <a:p>
            <a:pPr>
              <a:buFont typeface="Wingdings" pitchFamily="2" charset="2"/>
              <a:buChar char="q"/>
              <a:defRPr/>
            </a:pPr>
            <a:r>
              <a:rPr lang="en-US" sz="1600" dirty="0" smtClean="0"/>
              <a:t> May need to get documentation from specialists and therapist </a:t>
            </a:r>
          </a:p>
          <a:p>
            <a:endParaRPr lang="en-US" sz="1050" dirty="0" smtClean="0"/>
          </a:p>
        </p:txBody>
      </p:sp>
    </p:spTree>
    <p:extLst>
      <p:ext uri="{BB962C8B-B14F-4D97-AF65-F5344CB8AC3E}">
        <p14:creationId xmlns:p14="http://schemas.microsoft.com/office/powerpoint/2010/main" val="2325998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DD8B8F5-C2D7-4133-9BE6-6786695E7DBD}" type="slidenum">
              <a:rPr lang="en-US" smtClean="0"/>
              <a:pPr/>
              <a:t>25</a:t>
            </a:fld>
            <a:endParaRPr lang="en-US" smtClean="0"/>
          </a:p>
        </p:txBody>
      </p:sp>
      <p:sp>
        <p:nvSpPr>
          <p:cNvPr id="22531" name="Rectangle 2"/>
          <p:cNvSpPr>
            <a:spLocks noGrp="1" noRot="1" noChangeAspect="1" noChangeArrowheads="1" noTextEdit="1"/>
          </p:cNvSpPr>
          <p:nvPr>
            <p:ph type="sldImg"/>
          </p:nvPr>
        </p:nvSpPr>
        <p:spPr>
          <a:ln/>
        </p:spPr>
      </p:sp>
      <p:sp>
        <p:nvSpPr>
          <p:cNvPr id="6" name="Notes Placeholder 5"/>
          <p:cNvSpPr>
            <a:spLocks noGrp="1"/>
          </p:cNvSpPr>
          <p:nvPr>
            <p:ph type="body" sz="quarter" idx="10"/>
          </p:nvPr>
        </p:nvSpPr>
        <p:spPr/>
        <p:txBody>
          <a:bodyPr>
            <a:normAutofit/>
          </a:bodyPr>
          <a:lstStyle/>
          <a:p>
            <a:endParaRPr lang="en-US" sz="1050" dirty="0" smtClean="0"/>
          </a:p>
          <a:p>
            <a:pPr>
              <a:buFont typeface="Wingdings" pitchFamily="2" charset="2"/>
              <a:buChar char="q"/>
              <a:defRPr/>
            </a:pPr>
            <a:r>
              <a:rPr lang="en-US" sz="1600" dirty="0" smtClean="0"/>
              <a:t>May change physician one time within 90 days or before you are placed at MMI</a:t>
            </a:r>
          </a:p>
          <a:p>
            <a:pPr>
              <a:buFont typeface="Wingdings" pitchFamily="2" charset="2"/>
              <a:buChar char="q"/>
              <a:defRPr/>
            </a:pPr>
            <a:endParaRPr lang="en-US" sz="1600" dirty="0" smtClean="0"/>
          </a:p>
          <a:p>
            <a:pPr>
              <a:buFont typeface="Wingdings" pitchFamily="2" charset="2"/>
              <a:buChar char="q"/>
              <a:defRPr/>
            </a:pPr>
            <a:r>
              <a:rPr lang="en-US" sz="1600" dirty="0" smtClean="0"/>
              <a:t>Remember, you represent CDOT when you attend these clinics and any reports of misconduct will be addressed as a performance issue</a:t>
            </a:r>
          </a:p>
          <a:p>
            <a:pPr>
              <a:buFont typeface="Wingdings" pitchFamily="2" charset="2"/>
              <a:buChar char="q"/>
              <a:defRPr/>
            </a:pPr>
            <a:endParaRPr lang="en-US" sz="1600" dirty="0" smtClean="0"/>
          </a:p>
          <a:p>
            <a:pPr>
              <a:buFont typeface="Wingdings" pitchFamily="2" charset="2"/>
              <a:buChar char="q"/>
              <a:defRPr/>
            </a:pPr>
            <a:r>
              <a:rPr lang="en-US" sz="1600" dirty="0" smtClean="0"/>
              <a:t>Report any issues with an ATP to CDOT Risk Management </a:t>
            </a:r>
          </a:p>
        </p:txBody>
      </p:sp>
    </p:spTree>
    <p:extLst>
      <p:ext uri="{BB962C8B-B14F-4D97-AF65-F5344CB8AC3E}">
        <p14:creationId xmlns:p14="http://schemas.microsoft.com/office/powerpoint/2010/main" val="1152378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DD8B8F5-C2D7-4133-9BE6-6786695E7DBD}" type="slidenum">
              <a:rPr lang="en-US" smtClean="0"/>
              <a:pPr/>
              <a:t>26</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701040" y="4503420"/>
            <a:ext cx="5608320" cy="4183380"/>
          </a:xfrm>
          <a:noFill/>
          <a:ln/>
        </p:spPr>
        <p:txBody>
          <a:bodyPr>
            <a:normAutofit/>
          </a:bodyPr>
          <a:lstStyle/>
          <a:p>
            <a:pPr lvl="0">
              <a:defRPr/>
            </a:pPr>
            <a:r>
              <a:rPr lang="en-US" sz="1600" dirty="0" smtClean="0"/>
              <a:t>CDOT Claim Coordinator</a:t>
            </a:r>
          </a:p>
          <a:p>
            <a:pPr lvl="0">
              <a:buFont typeface="Wingdings" pitchFamily="2" charset="2"/>
              <a:buChar char="q"/>
              <a:defRPr/>
            </a:pPr>
            <a:r>
              <a:rPr lang="en-US" sz="1600" kern="1200" dirty="0" smtClean="0">
                <a:solidFill>
                  <a:schemeClr val="tx1"/>
                </a:solidFill>
                <a:latin typeface="+mn-lt"/>
                <a:ea typeface="+mn-ea"/>
                <a:cs typeface="+mn-cs"/>
              </a:rPr>
              <a:t>Helps employee navigate the </a:t>
            </a:r>
            <a:r>
              <a:rPr lang="en-US" sz="1600" kern="1200" dirty="0" err="1" smtClean="0">
                <a:solidFill>
                  <a:schemeClr val="tx1"/>
                </a:solidFill>
                <a:latin typeface="+mn-lt"/>
                <a:ea typeface="+mn-ea"/>
                <a:cs typeface="+mn-cs"/>
              </a:rPr>
              <a:t>wc</a:t>
            </a:r>
            <a:r>
              <a:rPr lang="en-US" sz="1600" kern="1200" dirty="0" smtClean="0">
                <a:solidFill>
                  <a:schemeClr val="tx1"/>
                </a:solidFill>
                <a:latin typeface="+mn-lt"/>
                <a:ea typeface="+mn-ea"/>
                <a:cs typeface="+mn-cs"/>
              </a:rPr>
              <a:t> system </a:t>
            </a:r>
          </a:p>
          <a:p>
            <a:pPr lvl="0">
              <a:buFont typeface="Wingdings" pitchFamily="2" charset="2"/>
              <a:buChar char="q"/>
              <a:defRPr/>
            </a:pPr>
            <a:r>
              <a:rPr lang="en-US" sz="1600" dirty="0" smtClean="0"/>
              <a:t>Ensure employee receives all benefits</a:t>
            </a:r>
            <a:endParaRPr lang="en-US" sz="1600" kern="1200" dirty="0" smtClean="0">
              <a:solidFill>
                <a:schemeClr val="tx1"/>
              </a:solidFill>
              <a:latin typeface="+mn-lt"/>
              <a:ea typeface="+mn-ea"/>
              <a:cs typeface="+mn-cs"/>
            </a:endParaRPr>
          </a:p>
          <a:p>
            <a:pPr lvl="0">
              <a:buFont typeface="Wingdings" pitchFamily="2" charset="2"/>
              <a:buChar char="q"/>
              <a:defRPr/>
            </a:pPr>
            <a:r>
              <a:rPr lang="en-US" sz="1600" dirty="0" smtClean="0"/>
              <a:t>Helps communicate needs with Broadspire to expedite care</a:t>
            </a:r>
          </a:p>
          <a:p>
            <a:pPr lvl="0">
              <a:buFont typeface="Wingdings" pitchFamily="2" charset="2"/>
              <a:buChar char="q"/>
              <a:defRPr/>
            </a:pPr>
            <a:r>
              <a:rPr lang="en-US" sz="1600" kern="1200" dirty="0" smtClean="0">
                <a:solidFill>
                  <a:schemeClr val="tx1"/>
                </a:solidFill>
                <a:latin typeface="+mn-lt"/>
                <a:ea typeface="+mn-ea"/>
                <a:cs typeface="+mn-cs"/>
              </a:rPr>
              <a:t>Respond to complaints regarding Broadspire or ATPs</a:t>
            </a:r>
          </a:p>
          <a:p>
            <a:pPr lvl="0">
              <a:buFont typeface="Wingdings" pitchFamily="2" charset="2"/>
              <a:buChar char="q"/>
              <a:defRPr/>
            </a:pPr>
            <a:r>
              <a:rPr lang="en-US" sz="1600" dirty="0" smtClean="0"/>
              <a:t>CDOT/</a:t>
            </a:r>
            <a:r>
              <a:rPr lang="en-US" sz="1600" dirty="0" err="1" smtClean="0"/>
              <a:t>Broadspire</a:t>
            </a:r>
            <a:r>
              <a:rPr lang="en-US" sz="1600" dirty="0" smtClean="0"/>
              <a:t> CAN’T AND DOES DIRECT MEDICAL</a:t>
            </a:r>
          </a:p>
          <a:p>
            <a:pPr lvl="0">
              <a:buFont typeface="Wingdings" pitchFamily="2" charset="2"/>
              <a:buChar char="q"/>
              <a:defRPr/>
            </a:pPr>
            <a:endParaRPr lang="en-US" sz="1600" dirty="0" smtClean="0"/>
          </a:p>
          <a:p>
            <a:pPr lvl="0">
              <a:defRPr/>
            </a:pPr>
            <a:r>
              <a:rPr lang="en-US" sz="1600" dirty="0" smtClean="0"/>
              <a:t>Employees needs to communicate with your doctor, adjust and CDOT claim coordinator</a:t>
            </a:r>
          </a:p>
          <a:p>
            <a:pPr lvl="0">
              <a:defRPr/>
            </a:pPr>
            <a:r>
              <a:rPr lang="en-US" sz="1600" dirty="0" smtClean="0"/>
              <a:t>Set check in expectations with your staff</a:t>
            </a:r>
          </a:p>
          <a:p>
            <a:pPr lvl="0">
              <a:defRPr/>
            </a:pPr>
            <a:endParaRPr lang="en-US" sz="1600" kern="1200" dirty="0">
              <a:solidFill>
                <a:schemeClr val="tx1"/>
              </a:solidFill>
              <a:latin typeface="+mn-lt"/>
              <a:ea typeface="+mn-ea"/>
              <a:cs typeface="+mn-cs"/>
            </a:endParaRPr>
          </a:p>
        </p:txBody>
      </p:sp>
    </p:spTree>
    <p:extLst>
      <p:ext uri="{BB962C8B-B14F-4D97-AF65-F5344CB8AC3E}">
        <p14:creationId xmlns:p14="http://schemas.microsoft.com/office/powerpoint/2010/main" val="351166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BDF98A-C4C4-466F-86B6-07783CAA7242}" type="slidenum">
              <a:rPr lang="en-US" smtClean="0"/>
              <a:pPr/>
              <a:t>27</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5800" y="4419600"/>
            <a:ext cx="5608320" cy="4183380"/>
          </a:xfrm>
          <a:noFill/>
          <a:ln/>
        </p:spPr>
        <p:txBody>
          <a:bodyPr>
            <a:normAutofit/>
          </a:bodyPr>
          <a:lstStyle/>
          <a:p>
            <a:pPr eaLnBrk="1" hangingPunct="1"/>
            <a:endParaRPr lang="en-US" dirty="0" smtClean="0"/>
          </a:p>
          <a:p>
            <a:pPr fontAlgn="base"/>
            <a:r>
              <a:rPr lang="en-US" sz="1800" dirty="0" smtClean="0"/>
              <a:t>Only covers work related injuries.</a:t>
            </a:r>
          </a:p>
          <a:p>
            <a:pPr fontAlgn="base"/>
            <a:endParaRPr lang="en-US" sz="1800" dirty="0" smtClean="0"/>
          </a:p>
          <a:p>
            <a:pPr fontAlgn="base"/>
            <a:r>
              <a:rPr lang="en-US" sz="1800" dirty="0" smtClean="0"/>
              <a:t>Arise out of – must have been perform work that caused the injury</a:t>
            </a:r>
          </a:p>
          <a:p>
            <a:pPr fontAlgn="base"/>
            <a:endParaRPr lang="en-US" sz="1800" dirty="0" smtClean="0"/>
          </a:p>
          <a:p>
            <a:pPr fontAlgn="base"/>
            <a:r>
              <a:rPr lang="en-US" sz="1800" dirty="0" smtClean="0"/>
              <a:t>Course / Scope of employment – must have been working when the injury occurred within the scope of the job</a:t>
            </a:r>
          </a:p>
          <a:p>
            <a:pPr fontAlgn="base"/>
            <a:endParaRPr lang="en-US" sz="1800" dirty="0" smtClean="0"/>
          </a:p>
          <a:p>
            <a:pPr fontAlgn="base"/>
            <a:r>
              <a:rPr lang="en-US" sz="1800" dirty="0" smtClean="0"/>
              <a:t>Example – MTA – are you covered at the MTA – what about on the drive home</a:t>
            </a:r>
          </a:p>
          <a:p>
            <a:pPr fontAlgn="base"/>
            <a:r>
              <a:rPr lang="en-US" sz="1800" dirty="0" smtClean="0"/>
              <a:t>What about deviating from the drive home, and stopping off at your cousins birthday party in Englewood </a:t>
            </a:r>
          </a:p>
          <a:p>
            <a:pPr fontAlgn="base"/>
            <a:endParaRPr lang="en-US" sz="1800" dirty="0" smtClean="0">
              <a:solidFill>
                <a:schemeClr val="tx1">
                  <a:lumMod val="85000"/>
                  <a:lumOff val="15000"/>
                </a:schemeClr>
              </a:solidFill>
            </a:endParaRPr>
          </a:p>
          <a:p>
            <a:pPr fontAlgn="base"/>
            <a:endParaRPr lang="en-US" sz="1800" dirty="0" smtClean="0"/>
          </a:p>
          <a:p>
            <a:pPr eaLnBrk="1" hangingPunct="1"/>
            <a:endParaRPr lang="en-US" sz="1800" dirty="0" smtClean="0"/>
          </a:p>
        </p:txBody>
      </p:sp>
    </p:spTree>
    <p:extLst>
      <p:ext uri="{BB962C8B-B14F-4D97-AF65-F5344CB8AC3E}">
        <p14:creationId xmlns:p14="http://schemas.microsoft.com/office/powerpoint/2010/main" val="4264866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BDF98A-C4C4-466F-86B6-07783CAA7242}" type="slidenum">
              <a:rPr lang="en-US" smtClean="0"/>
              <a:pPr/>
              <a:t>28</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normAutofit/>
          </a:bodyPr>
          <a:lstStyle/>
          <a:p>
            <a:pPr eaLnBrk="1" hangingPunct="1"/>
            <a:endParaRPr lang="en-US" dirty="0" smtClean="0"/>
          </a:p>
          <a:p>
            <a:pPr eaLnBrk="1" hangingPunct="1"/>
            <a:r>
              <a:rPr lang="en-US" sz="1800" dirty="0" smtClean="0"/>
              <a:t>Watch for Red Flags</a:t>
            </a:r>
          </a:p>
          <a:p>
            <a:pPr eaLnBrk="1" hangingPunct="1"/>
            <a:endParaRPr lang="en-US" sz="1800" dirty="0" smtClean="0"/>
          </a:p>
          <a:p>
            <a:pPr eaLnBrk="1" hangingPunct="1"/>
            <a:r>
              <a:rPr lang="en-US" sz="1800" dirty="0" smtClean="0"/>
              <a:t>New employee</a:t>
            </a:r>
          </a:p>
          <a:p>
            <a:pPr eaLnBrk="1" hangingPunct="1"/>
            <a:r>
              <a:rPr lang="en-US" sz="1800" dirty="0" smtClean="0"/>
              <a:t>Monday reporting of a Friday injury</a:t>
            </a:r>
          </a:p>
          <a:p>
            <a:pPr eaLnBrk="1" hangingPunct="1"/>
            <a:endParaRPr lang="en-US" sz="1800" dirty="0" smtClean="0"/>
          </a:p>
          <a:p>
            <a:pPr eaLnBrk="1" hangingPunct="1"/>
            <a:r>
              <a:rPr lang="en-US" sz="1800" dirty="0" smtClean="0"/>
              <a:t>Should you have any concerns about these issues</a:t>
            </a:r>
          </a:p>
          <a:p>
            <a:pPr eaLnBrk="1" hangingPunct="1"/>
            <a:r>
              <a:rPr lang="en-US" sz="1800" dirty="0" smtClean="0"/>
              <a:t>Discuss them and let the Risk Coordinator know.</a:t>
            </a:r>
          </a:p>
          <a:p>
            <a:pPr eaLnBrk="1" hangingPunct="1"/>
            <a:endParaRPr lang="en-US" sz="1800" dirty="0" smtClean="0"/>
          </a:p>
          <a:p>
            <a:pPr eaLnBrk="1" hangingPunct="1"/>
            <a:endParaRPr lang="en-US" sz="1800" dirty="0" smtClean="0"/>
          </a:p>
        </p:txBody>
      </p:sp>
    </p:spTree>
    <p:extLst>
      <p:ext uri="{BB962C8B-B14F-4D97-AF65-F5344CB8AC3E}">
        <p14:creationId xmlns:p14="http://schemas.microsoft.com/office/powerpoint/2010/main" val="2551923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BDF98A-C4C4-466F-86B6-07783CAA7242}" type="slidenum">
              <a:rPr lang="en-US" smtClean="0"/>
              <a:pPr/>
              <a:t>29</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762000" y="4800600"/>
            <a:ext cx="5608320" cy="4183380"/>
          </a:xfrm>
          <a:noFill/>
          <a:ln/>
        </p:spPr>
        <p:txBody>
          <a:bodyPr>
            <a:normAutofit/>
          </a:bodyPr>
          <a:lstStyle/>
          <a:p>
            <a:pPr eaLnBrk="1" hangingPunct="1"/>
            <a:endParaRPr lang="en-US" dirty="0" smtClean="0"/>
          </a:p>
          <a:p>
            <a:pPr eaLnBrk="1" hangingPunct="1"/>
            <a:endParaRPr lang="en-US" sz="1800" dirty="0" smtClean="0"/>
          </a:p>
        </p:txBody>
      </p:sp>
      <p:sp>
        <p:nvSpPr>
          <p:cNvPr id="5" name="Notes Placeholder 1"/>
          <p:cNvSpPr txBox="1">
            <a:spLocks/>
          </p:cNvSpPr>
          <p:nvPr/>
        </p:nvSpPr>
        <p:spPr>
          <a:xfrm>
            <a:off x="853440" y="4568190"/>
            <a:ext cx="5608320" cy="4183380"/>
          </a:xfrm>
          <a:prstGeom prst="rect">
            <a:avLst/>
          </a:prstGeom>
        </p:spPr>
        <p:txBody>
          <a:bodyPr vert="horz" lIns="93177" tIns="46589" rIns="93177" bIns="46589"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itchFamily="34" charset="0"/>
                <a:ea typeface="+mn-ea"/>
                <a:cs typeface="+mn-cs"/>
              </a:rPr>
              <a:t>Just because</a:t>
            </a:r>
            <a:r>
              <a:rPr kumimoji="0" lang="en-US" sz="1400" b="0" i="0" u="none" strike="noStrike" kern="1200" cap="none" spc="0" normalizeH="0" noProof="0" dirty="0" smtClean="0">
                <a:ln>
                  <a:noFill/>
                </a:ln>
                <a:effectLst/>
                <a:uLnTx/>
                <a:uFillTx/>
                <a:latin typeface="Arial" pitchFamily="34" charset="0"/>
                <a:ea typeface="+mn-ea"/>
                <a:cs typeface="+mn-cs"/>
              </a:rPr>
              <a:t> it happens at work does not mean it’s covered under workers’ compensation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rPr>
              <a:t>If you faint, no one may know what caused you to faint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rPr>
              <a:t>If you are taken to the ER we would expect the supervisor to report this, but we would not file a workers comp claim until it’s determined by the doctor what cause you to faint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rPr>
              <a:t>If the cause was do to a personal medical condition; low blood sugar, heart condition, stood up too fast, or simply unknown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rPr>
              <a:t>This would not be covered under workers’ compensation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rPr>
              <a:t>However, if its due to your work, working out in the heat all day and you faint due to heat exhaustion, this would be considered arising out of your employment and would be covered.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noProof="0" dirty="0" smtClean="0">
              <a:ln>
                <a:noFill/>
              </a:ln>
              <a:solidFill>
                <a:schemeClr val="tx2"/>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noProof="0" dirty="0" smtClean="0">
              <a:ln>
                <a:noFill/>
              </a:ln>
              <a:solidFill>
                <a:schemeClr val="tx2"/>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2"/>
              </a:solidFill>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06315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6EC7066-9E13-4D20-A29B-9A7359FC5288}" type="slidenum">
              <a:rPr lang="en-US" smtClean="0"/>
              <a:pPr/>
              <a:t>3</a:t>
            </a:fld>
            <a:endParaRPr lang="en-US" smtClean="0"/>
          </a:p>
        </p:txBody>
      </p:sp>
      <p:sp>
        <p:nvSpPr>
          <p:cNvPr id="20483"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normAutofit/>
          </a:bodyPr>
          <a:lstStyle/>
          <a:p>
            <a:pPr marL="285750" indent="-285750">
              <a:buFont typeface="Arial" pitchFamily="34" charset="0"/>
              <a:buChar char="•"/>
            </a:pPr>
            <a:r>
              <a:rPr lang="en-US" sz="1600" dirty="0"/>
              <a:t>Total Incurred ALL claims:  FY 12/13 – 11/12</a:t>
            </a:r>
          </a:p>
          <a:p>
            <a:r>
              <a:rPr lang="en-US" sz="1600" dirty="0"/>
              <a:t>FY2011    352   $3,6M</a:t>
            </a:r>
            <a:br>
              <a:rPr lang="en-US" sz="1600" dirty="0"/>
            </a:br>
            <a:r>
              <a:rPr lang="en-US" sz="1600" dirty="0"/>
              <a:t>FY2012     350     $8.6M</a:t>
            </a:r>
          </a:p>
          <a:p>
            <a:r>
              <a:rPr lang="en-US" sz="1600" dirty="0"/>
              <a:t>FY 2013      317     $4,1M *Total Incurred is valued as of June 25.</a:t>
            </a:r>
          </a:p>
          <a:p>
            <a:endParaRPr lang="en-US" sz="1600" dirty="0"/>
          </a:p>
          <a:p>
            <a:r>
              <a:rPr lang="en-US" sz="1800" dirty="0"/>
              <a:t>How can we mitigate our losses?  </a:t>
            </a:r>
            <a:endParaRPr lang="en-US" sz="1800" dirty="0" smtClean="0"/>
          </a:p>
          <a:p>
            <a:r>
              <a:rPr lang="en-US" sz="1800" dirty="0" smtClean="0"/>
              <a:t>Can </a:t>
            </a:r>
            <a:r>
              <a:rPr lang="en-US" sz="1800" dirty="0"/>
              <a:t>Tax </a:t>
            </a:r>
            <a:r>
              <a:rPr lang="en-US" sz="1800" dirty="0" smtClean="0"/>
              <a:t>dollars </a:t>
            </a:r>
            <a:r>
              <a:rPr lang="en-US" sz="1800" dirty="0"/>
              <a:t>be spent better?</a:t>
            </a:r>
          </a:p>
          <a:p>
            <a:endParaRPr lang="en-US" sz="1600" dirty="0"/>
          </a:p>
          <a:p>
            <a:r>
              <a:rPr lang="en-US" sz="1600" dirty="0"/>
              <a:t>HIGHLIGHT THE DIFFERENCE – </a:t>
            </a:r>
          </a:p>
          <a:p>
            <a:pPr marL="285750" indent="-285750">
              <a:buFont typeface="Arial" pitchFamily="34" charset="0"/>
              <a:buChar char="•"/>
            </a:pPr>
            <a:r>
              <a:rPr lang="en-US" sz="1600" dirty="0"/>
              <a:t>10 YEARS AGO WE HAD 163 CLAIMS AND PAID $928K</a:t>
            </a:r>
          </a:p>
          <a:p>
            <a:pPr marL="285750" indent="-285750">
              <a:buFont typeface="Arial" pitchFamily="34" charset="0"/>
              <a:buChar char="•"/>
            </a:pPr>
            <a:r>
              <a:rPr lang="en-US" sz="1600" dirty="0"/>
              <a:t>THIS YEAR TO DATE WE HAD 108 CLAIMS AND PAID $2M</a:t>
            </a:r>
          </a:p>
          <a:p>
            <a:pPr marL="285750" indent="-285750">
              <a:buFont typeface="Arial" pitchFamily="34" charset="0"/>
              <a:buChar char="•"/>
            </a:pPr>
            <a:r>
              <a:rPr lang="en-US" sz="1600" dirty="0"/>
              <a:t>2M however, is not matured</a:t>
            </a:r>
          </a:p>
          <a:p>
            <a:pPr marL="285750" indent="-285750">
              <a:buFont typeface="Arial" pitchFamily="34" charset="0"/>
              <a:buChar char="•"/>
            </a:pPr>
            <a:r>
              <a:rPr lang="en-US" sz="1600" dirty="0"/>
              <a:t>Includes: medical, wage replacement,  other benefits, </a:t>
            </a:r>
          </a:p>
          <a:p>
            <a:pPr marL="285750" indent="-285750">
              <a:buFont typeface="Arial" pitchFamily="34" charset="0"/>
              <a:buChar char="•"/>
            </a:pPr>
            <a:r>
              <a:rPr lang="en-US" sz="1600" dirty="0"/>
              <a:t>CDOT also pays injury leave, which is not included</a:t>
            </a:r>
          </a:p>
        </p:txBody>
      </p:sp>
    </p:spTree>
    <p:extLst>
      <p:ext uri="{BB962C8B-B14F-4D97-AF65-F5344CB8AC3E}">
        <p14:creationId xmlns:p14="http://schemas.microsoft.com/office/powerpoint/2010/main" val="4120691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BDF98A-C4C4-466F-86B6-07783CAA7242}" type="slidenum">
              <a:rPr lang="en-US" smtClean="0"/>
              <a:pPr/>
              <a:t>30</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762000" y="4800600"/>
            <a:ext cx="5608320" cy="4183380"/>
          </a:xfrm>
          <a:noFill/>
          <a:ln/>
        </p:spPr>
        <p:txBody>
          <a:bodyPr>
            <a:normAutofit/>
          </a:bodyPr>
          <a:lstStyle/>
          <a:p>
            <a:pPr eaLnBrk="1" hangingPunct="1"/>
            <a:endParaRPr lang="en-US" dirty="0" smtClean="0"/>
          </a:p>
          <a:p>
            <a:pPr eaLnBrk="1" hangingPunct="1"/>
            <a:endParaRPr lang="en-US" sz="1800" dirty="0" smtClean="0"/>
          </a:p>
        </p:txBody>
      </p:sp>
      <p:sp>
        <p:nvSpPr>
          <p:cNvPr id="5" name="Notes Placeholder 1"/>
          <p:cNvSpPr txBox="1">
            <a:spLocks/>
          </p:cNvSpPr>
          <p:nvPr/>
        </p:nvSpPr>
        <p:spPr>
          <a:xfrm>
            <a:off x="853440" y="4568190"/>
            <a:ext cx="5608320" cy="4183380"/>
          </a:xfrm>
          <a:prstGeom prst="rect">
            <a:avLst/>
          </a:prstGeom>
        </p:spPr>
        <p:txBody>
          <a:bodyPr vert="horz" lIns="93177" tIns="46589" rIns="93177" bIns="46589"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Arial" pitchFamily="34" charset="0"/>
              </a:rPr>
              <a:t>Idiopathic Injuries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rPr>
              <a:t>Are simple injuries where there is no known cause or mechanism of injury, it just started hurting or I had pain.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rPr>
              <a:t>These types of injuries are not covered under workers’ compensation.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rPr>
              <a:t>Just because this pain happened on work premises does not make it work related.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rPr>
              <a:t>Walking across a parking lot and my knee buckles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rPr>
              <a:t>Nothing I did in the course and scope of my work caused my knee to buckle – I was just walking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rPr>
              <a:t>I should be able to walk with out my knee buckling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rPr>
              <a:t>and if I was not doing anything work related when it buckled it’s not covered under workers’ compensation.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rPr>
              <a:t>THIS IS PART OF YOUR ACCIDENT INVESTIGATION TO NOTE THESE TYPES OF THINGS.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rPr>
              <a:t>What was the mechanism of injury, was the employee doing what he was suppose to be doing, does the description match the scene,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noProof="0" dirty="0" smtClean="0">
              <a:ln>
                <a:noFill/>
              </a:ln>
              <a:solidFill>
                <a:schemeClr val="tx2"/>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noProof="0" dirty="0" smtClean="0">
              <a:ln>
                <a:noFill/>
              </a:ln>
              <a:solidFill>
                <a:schemeClr val="tx2"/>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2"/>
              </a:solidFill>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93050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BDF98A-C4C4-466F-86B6-07783CAA7242}" type="slidenum">
              <a:rPr lang="en-US" smtClean="0"/>
              <a:pPr/>
              <a:t>31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762000" y="4800600"/>
            <a:ext cx="5608320" cy="4183380"/>
          </a:xfrm>
          <a:noFill/>
          <a:ln/>
        </p:spPr>
        <p:txBody>
          <a:bodyPr>
            <a:normAutofit/>
          </a:bodyPr>
          <a:lstStyle/>
          <a:p>
            <a:pPr eaLnBrk="1" hangingPunct="1"/>
            <a:endParaRPr lang="en-US" dirty="0" smtClean="0"/>
          </a:p>
          <a:p>
            <a:pPr eaLnBrk="1" hangingPunct="1"/>
            <a:endParaRPr lang="en-US" sz="1800" dirty="0" smtClean="0"/>
          </a:p>
        </p:txBody>
      </p:sp>
      <p:sp>
        <p:nvSpPr>
          <p:cNvPr id="5" name="Notes Placeholder 1"/>
          <p:cNvSpPr txBox="1">
            <a:spLocks/>
          </p:cNvSpPr>
          <p:nvPr/>
        </p:nvSpPr>
        <p:spPr>
          <a:xfrm>
            <a:off x="853440" y="4568190"/>
            <a:ext cx="5608320" cy="4183380"/>
          </a:xfrm>
          <a:prstGeom prst="rect">
            <a:avLst/>
          </a:prstGeom>
        </p:spPr>
        <p:txBody>
          <a:bodyPr vert="horz" lIns="93177" tIns="46589" rIns="93177" bIns="46589" rtlCol="0">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rPr>
              <a:t>Now that we talked about in types of injuries are covered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itchFamily="34" charset="0"/>
                <a:ea typeface="+mn-ea"/>
                <a:cs typeface="+mn-cs"/>
              </a:rPr>
              <a:t>Let</a:t>
            </a:r>
            <a:r>
              <a:rPr kumimoji="0" lang="en-US" sz="1400" b="0" i="0" u="none" strike="noStrike" kern="1200" cap="none" spc="0" normalizeH="0" noProof="0" dirty="0" smtClean="0">
                <a:ln>
                  <a:noFill/>
                </a:ln>
                <a:effectLst/>
                <a:uLnTx/>
                <a:uFillTx/>
                <a:latin typeface="Arial" pitchFamily="34" charset="0"/>
                <a:ea typeface="+mn-ea"/>
                <a:cs typeface="+mn-cs"/>
              </a:rPr>
              <a:t> talk about what you should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itchFamily="34" charset="0"/>
                <a:ea typeface="+mn-ea"/>
                <a:cs typeface="+mn-cs"/>
              </a:rPr>
              <a:t>Not every little </a:t>
            </a:r>
            <a:r>
              <a:rPr kumimoji="0" lang="en-US" sz="1400" b="0" i="0" u="none" strike="noStrike" kern="1200" cap="none" spc="0" normalizeH="0" baseline="0" noProof="0" dirty="0" err="1" smtClean="0">
                <a:ln>
                  <a:noFill/>
                </a:ln>
                <a:effectLst/>
                <a:uLnTx/>
                <a:uFillTx/>
                <a:latin typeface="Arial" pitchFamily="34" charset="0"/>
                <a:ea typeface="+mn-ea"/>
                <a:cs typeface="+mn-cs"/>
              </a:rPr>
              <a:t>papercut</a:t>
            </a:r>
            <a:r>
              <a:rPr kumimoji="0" lang="en-US" sz="1400" b="0" i="0" u="none" strike="noStrike" kern="1200" cap="none" spc="0" normalizeH="0" baseline="0" noProof="0" dirty="0" smtClean="0">
                <a:ln>
                  <a:noFill/>
                </a:ln>
                <a:effectLst/>
                <a:uLnTx/>
                <a:uFillTx/>
                <a:latin typeface="Arial" pitchFamily="34" charset="0"/>
                <a:ea typeface="+mn-ea"/>
                <a:cs typeface="+mn-cs"/>
              </a:rPr>
              <a:t> </a:t>
            </a:r>
            <a:r>
              <a:rPr kumimoji="0" lang="en-US" sz="1400" b="0" i="0" u="none" strike="noStrike" kern="1200" cap="none" spc="0" normalizeH="0" noProof="0" dirty="0" smtClean="0">
                <a:ln>
                  <a:noFill/>
                </a:ln>
                <a:effectLst/>
                <a:uLnTx/>
                <a:uFillTx/>
                <a:latin typeface="Arial" pitchFamily="34" charset="0"/>
                <a:ea typeface="+mn-ea"/>
                <a:cs typeface="+mn-cs"/>
              </a:rPr>
              <a:t>requires reporting a work comp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smtClean="0">
                <a:ln>
                  <a:noFill/>
                </a:ln>
                <a:effectLst/>
                <a:uLnTx/>
                <a:uFillTx/>
                <a:latin typeface="Arial" pitchFamily="34" charset="0"/>
                <a:ea typeface="+mn-ea"/>
                <a:cs typeface="+mn-cs"/>
              </a:rPr>
              <a:t>But if you </a:t>
            </a:r>
            <a:r>
              <a:rPr kumimoji="0" lang="en-US" sz="1400" b="0" i="0" u="none" strike="noStrike" kern="1200" cap="none" spc="0" normalizeH="0" noProof="0" dirty="0" err="1" smtClean="0">
                <a:ln>
                  <a:noFill/>
                </a:ln>
                <a:effectLst/>
                <a:uLnTx/>
                <a:uFillTx/>
                <a:latin typeface="Arial" pitchFamily="34" charset="0"/>
                <a:ea typeface="+mn-ea"/>
                <a:cs typeface="+mn-cs"/>
              </a:rPr>
              <a:t>ar</a:t>
            </a:r>
            <a:r>
              <a:rPr lang="en-US" sz="1400" dirty="0" smtClean="0">
                <a:latin typeface="Arial" pitchFamily="34" charset="0"/>
              </a:rPr>
              <a:t>e performing a work activity and hurt yourself you should report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noProof="0" dirty="0" smtClean="0">
              <a:ln>
                <a:noFill/>
              </a:ln>
              <a:effectLst/>
              <a:uLnTx/>
              <a:uFillTx/>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rPr>
              <a:t>For example if you bang you elbow or pull you back and it hurts, and you wonder if you should continue to keep working or have pain you should immediately report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rPr>
              <a:t>We understand you might have muscle soreness after working all day but may not be bad enough to cease work, but if wake up the next day and have pain call your supervisor immediately and let them know you need to report an injury.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noProof="0" dirty="0" smtClean="0">
              <a:ln>
                <a:noFill/>
              </a:ln>
              <a:effectLst/>
              <a:uLnTx/>
              <a:uFillTx/>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rPr>
              <a:t>You can report an injury immediately, but do not need to seek medical treatment immediately if you wish.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smtClean="0">
                <a:ln>
                  <a:noFill/>
                </a:ln>
                <a:effectLst/>
                <a:uLnTx/>
                <a:uFillTx/>
                <a:latin typeface="Arial" pitchFamily="34" charset="0"/>
                <a:ea typeface="+mn-ea"/>
                <a:cs typeface="+mn-cs"/>
              </a:rPr>
              <a:t>Which is our </a:t>
            </a:r>
            <a:r>
              <a:rPr kumimoji="0" lang="en-US" sz="1400" b="0" i="0" u="none" strike="noStrike" kern="1200" cap="none" spc="0" normalizeH="0" noProof="0" dirty="0" err="1" smtClean="0">
                <a:ln>
                  <a:noFill/>
                </a:ln>
                <a:effectLst/>
                <a:uLnTx/>
                <a:uFillTx/>
                <a:latin typeface="Arial" pitchFamily="34" charset="0"/>
                <a:ea typeface="+mn-ea"/>
                <a:cs typeface="+mn-cs"/>
              </a:rPr>
              <a:t>nex</a:t>
            </a:r>
            <a:r>
              <a:rPr lang="en-US" sz="1400" dirty="0" smtClean="0">
                <a:latin typeface="Arial" pitchFamily="34" charset="0"/>
              </a:rPr>
              <a:t>t topic the difference between an accident and an incident</a:t>
            </a:r>
            <a:endParaRPr kumimoji="0" lang="en-US" sz="1400" b="0" i="0" u="none" strike="noStrike" kern="1200" cap="none" spc="0" normalizeH="0" noProof="0" dirty="0" smtClean="0">
              <a:ln>
                <a:noFill/>
              </a:ln>
              <a:effectLst/>
              <a:uLnTx/>
              <a:uFillTx/>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2"/>
              </a:solidFill>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noProof="0" dirty="0" smtClean="0">
              <a:ln>
                <a:noFill/>
              </a:ln>
              <a:solidFill>
                <a:schemeClr val="tx2"/>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noProof="0" dirty="0" smtClean="0">
              <a:ln>
                <a:noFill/>
              </a:ln>
              <a:solidFill>
                <a:schemeClr val="tx2"/>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tx2"/>
              </a:solidFill>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84247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BDF98A-C4C4-466F-86B6-07783CAA7242}" type="slidenum">
              <a:rPr lang="en-US" smtClean="0"/>
              <a:pPr/>
              <a:t>32</a:t>
            </a:fld>
            <a:endParaRPr lang="en-US" smtClean="0"/>
          </a:p>
        </p:txBody>
      </p:sp>
      <p:sp>
        <p:nvSpPr>
          <p:cNvPr id="26627"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a:xfrm>
            <a:off x="304800" y="4343400"/>
            <a:ext cx="6477000" cy="4724400"/>
          </a:xfrm>
        </p:spPr>
        <p:txBody>
          <a:bodyPr>
            <a:noAutofit/>
          </a:bodyPr>
          <a:lstStyle/>
          <a:p>
            <a:r>
              <a:rPr lang="en-US" sz="1400" dirty="0" smtClean="0">
                <a:latin typeface="Arial" pitchFamily="34" charset="0"/>
              </a:rPr>
              <a:t>Again report any injury that requires medical attention or could potential require medical attention.  If you have pain</a:t>
            </a:r>
            <a:r>
              <a:rPr lang="en-US" sz="1400" dirty="0">
                <a:latin typeface="Arial" pitchFamily="34" charset="0"/>
              </a:rPr>
              <a:t> </a:t>
            </a:r>
            <a:r>
              <a:rPr lang="en-US" sz="1400" dirty="0" smtClean="0">
                <a:latin typeface="Arial" pitchFamily="34" charset="0"/>
              </a:rPr>
              <a:t>you should seek medical attention.</a:t>
            </a:r>
          </a:p>
          <a:p>
            <a:endParaRPr lang="en-US" sz="500" dirty="0" smtClean="0">
              <a:latin typeface="Arial" pitchFamily="34" charset="0"/>
            </a:endParaRPr>
          </a:p>
          <a:p>
            <a:r>
              <a:rPr lang="en-US" sz="1400" dirty="0" smtClean="0">
                <a:latin typeface="Arial" pitchFamily="34" charset="0"/>
              </a:rPr>
              <a:t>Difference between an Accident and an Incident</a:t>
            </a:r>
          </a:p>
          <a:p>
            <a:r>
              <a:rPr lang="en-US" sz="1400" dirty="0" smtClean="0">
                <a:latin typeface="Arial" pitchFamily="34" charset="0"/>
              </a:rPr>
              <a:t>If you report an injury and seek medical treatment from an ATP, this will be filed as a workers’ compensation claim</a:t>
            </a:r>
          </a:p>
          <a:p>
            <a:r>
              <a:rPr lang="en-US" sz="1400" dirty="0" smtClean="0">
                <a:latin typeface="Arial" pitchFamily="34" charset="0"/>
              </a:rPr>
              <a:t>If you report an injury but decline </a:t>
            </a:r>
            <a:r>
              <a:rPr lang="en-US" sz="1400" dirty="0">
                <a:latin typeface="Arial" pitchFamily="34" charset="0"/>
              </a:rPr>
              <a:t>medical care, this is an incident, and will not be filed as a workers’ compensation claim until you seek medical attention</a:t>
            </a:r>
            <a:r>
              <a:rPr lang="en-US" sz="1400" dirty="0" smtClean="0">
                <a:latin typeface="Arial" pitchFamily="34" charset="0"/>
              </a:rPr>
              <a:t>.</a:t>
            </a:r>
          </a:p>
          <a:p>
            <a:endParaRPr lang="en-US" sz="500" dirty="0" smtClean="0">
              <a:latin typeface="Arial" pitchFamily="34" charset="0"/>
            </a:endParaRPr>
          </a:p>
          <a:p>
            <a:r>
              <a:rPr lang="en-US" sz="1400" dirty="0" smtClean="0">
                <a:latin typeface="Arial" pitchFamily="34" charset="0"/>
              </a:rPr>
              <a:t>Let’s talk about declining care</a:t>
            </a:r>
          </a:p>
          <a:p>
            <a:r>
              <a:rPr lang="en-US" sz="1400" dirty="0">
                <a:latin typeface="Arial" pitchFamily="34" charset="0"/>
              </a:rPr>
              <a:t>D</a:t>
            </a:r>
            <a:r>
              <a:rPr lang="en-US" sz="1400" dirty="0" smtClean="0">
                <a:latin typeface="Arial" pitchFamily="34" charset="0"/>
              </a:rPr>
              <a:t>eclining care is your right, however, we strongly suggest seeking treatment to get an assessment immediately</a:t>
            </a:r>
          </a:p>
          <a:p>
            <a:r>
              <a:rPr lang="en-US" sz="1400" dirty="0" smtClean="0">
                <a:latin typeface="Arial" pitchFamily="34" charset="0"/>
              </a:rPr>
              <a:t>Note if you are in a safety sensitive position and hurt, in pain, limping around, etc. and decline care, your supervisor may deem you a safety hazard, and you could be sent home on your own time, until you are not cleared by a physician.</a:t>
            </a:r>
          </a:p>
          <a:p>
            <a:endParaRPr lang="en-US" sz="500" dirty="0" smtClean="0">
              <a:latin typeface="Arial" pitchFamily="34" charset="0"/>
            </a:endParaRPr>
          </a:p>
          <a:p>
            <a:r>
              <a:rPr lang="en-US" sz="1400" dirty="0" smtClean="0">
                <a:latin typeface="Arial" pitchFamily="34" charset="0"/>
              </a:rPr>
              <a:t>Note if you decline care and still have pain, don’t delay in calling CDOT Risk and getting into the ATP.  If you </a:t>
            </a:r>
            <a:r>
              <a:rPr lang="en-US" sz="1400" dirty="0">
                <a:latin typeface="Arial" pitchFamily="34" charset="0"/>
              </a:rPr>
              <a:t>wait too long this could </a:t>
            </a:r>
            <a:r>
              <a:rPr lang="en-US" sz="1400" dirty="0" err="1">
                <a:latin typeface="Arial" pitchFamily="34" charset="0"/>
              </a:rPr>
              <a:t>jeparidize</a:t>
            </a:r>
            <a:r>
              <a:rPr lang="en-US" sz="1400" dirty="0">
                <a:latin typeface="Arial" pitchFamily="34" charset="0"/>
              </a:rPr>
              <a:t> </a:t>
            </a:r>
            <a:r>
              <a:rPr lang="en-US" sz="1400" dirty="0" smtClean="0">
                <a:latin typeface="Arial" pitchFamily="34" charset="0"/>
              </a:rPr>
              <a:t>your </a:t>
            </a:r>
            <a:r>
              <a:rPr lang="en-US" sz="1400" dirty="0">
                <a:latin typeface="Arial" pitchFamily="34" charset="0"/>
              </a:rPr>
              <a:t>workers compensation benefits.  If they are having pain we would expect this to be address within a few days, not weeks/months</a:t>
            </a:r>
            <a:r>
              <a:rPr lang="en-US" sz="1400" dirty="0" smtClean="0">
                <a:latin typeface="Arial" pitchFamily="34" charset="0"/>
              </a:rPr>
              <a:t>.  </a:t>
            </a:r>
          </a:p>
          <a:p>
            <a:endParaRPr lang="en-US" sz="1400" dirty="0" smtClean="0">
              <a:solidFill>
                <a:schemeClr val="tx2"/>
              </a:solidFill>
              <a:latin typeface="Arial" pitchFamily="34" charset="0"/>
            </a:endParaRPr>
          </a:p>
          <a:p>
            <a:r>
              <a:rPr lang="en-US" sz="1400" dirty="0" smtClean="0">
                <a:solidFill>
                  <a:schemeClr val="tx2"/>
                </a:solidFill>
                <a:latin typeface="Arial" pitchFamily="34" charset="0"/>
              </a:rPr>
              <a:t>Refer to ACCIDENT DEFINITIONS</a:t>
            </a:r>
            <a:endParaRPr lang="en-US" sz="1400" dirty="0">
              <a:solidFill>
                <a:schemeClr val="tx2"/>
              </a:solidFill>
              <a:latin typeface="Arial" pitchFamily="34" charset="0"/>
            </a:endParaRPr>
          </a:p>
        </p:txBody>
      </p:sp>
    </p:spTree>
    <p:extLst>
      <p:ext uri="{BB962C8B-B14F-4D97-AF65-F5344CB8AC3E}">
        <p14:creationId xmlns:p14="http://schemas.microsoft.com/office/powerpoint/2010/main" val="1077496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EE07F2F-0110-4947-9A8F-81B88E7E62F5}" type="slidenum">
              <a:rPr lang="en-US" smtClean="0"/>
              <a:pPr/>
              <a:t>33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baseline="0" dirty="0" smtClean="0"/>
          </a:p>
          <a:p>
            <a:pPr eaLnBrk="1" hangingPunct="1"/>
            <a:endParaRPr lang="en-US" dirty="0" smtClean="0"/>
          </a:p>
          <a:p>
            <a:pPr eaLnBrk="1" hangingPunct="1"/>
            <a:endParaRPr lang="en-US" dirty="0" smtClean="0"/>
          </a:p>
        </p:txBody>
      </p:sp>
      <p:sp>
        <p:nvSpPr>
          <p:cNvPr id="5" name="Rectangle 3"/>
          <p:cNvSpPr txBox="1">
            <a:spLocks noChangeArrowheads="1"/>
          </p:cNvSpPr>
          <p:nvPr/>
        </p:nvSpPr>
        <p:spPr>
          <a:xfrm>
            <a:off x="762000" y="4343400"/>
            <a:ext cx="5608320" cy="4183380"/>
          </a:xfrm>
          <a:prstGeom prst="rect">
            <a:avLst/>
          </a:prstGeom>
          <a:noFill/>
          <a:ln/>
        </p:spPr>
        <p:txBody>
          <a:bodyPr vert="horz" lIns="93177" tIns="46589" rIns="93177" bIns="46589" rtlCol="0">
            <a:normAutofit fontScale="92500" lnSpcReduction="10000"/>
          </a:bodyPr>
          <a:lstStyle/>
          <a:p>
            <a:pPr lvl="0">
              <a:defRPr/>
            </a:pPr>
            <a:r>
              <a:rPr lang="en-US" dirty="0"/>
              <a:t>THIS IS A SUPERVISOR RESPONSIBILITY</a:t>
            </a:r>
          </a:p>
          <a:p>
            <a:pPr lvl="0">
              <a:defRPr/>
            </a:pPr>
            <a:r>
              <a:rPr lang="en-US" dirty="0"/>
              <a:t>BUT GOOD TO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Call CDOT Risk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an employee is transported by ambulance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Fatality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Multiple employees are injured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Employee is hospitalize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Supervisor’s responsible to follow Serious Accident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Important to get claim number and medical services in route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Refer to SERIOUS ACCIDENT NOTIFICATION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669849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DD8B8F5-C2D7-4133-9BE6-6786695E7DBD}" type="slidenum">
              <a:rPr lang="en-US" smtClean="0"/>
              <a:pPr/>
              <a:t>34</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304800" y="4343400"/>
            <a:ext cx="6400800" cy="4343400"/>
          </a:xfrm>
          <a:noFill/>
          <a:ln/>
        </p:spPr>
        <p:txBody>
          <a:bodyPr>
            <a:normAutofit/>
          </a:bodyPr>
          <a:lstStyle/>
          <a:p>
            <a:pPr marL="0" lvl="1">
              <a:defRPr/>
            </a:pPr>
            <a:r>
              <a:rPr lang="en-US" sz="1400" dirty="0" smtClean="0"/>
              <a:t>Let’s talk about claim reporting and the employee’s responsibilities and issues that can reduce your benefits.</a:t>
            </a:r>
          </a:p>
          <a:p>
            <a:pPr marL="0" lvl="1">
              <a:defRPr/>
            </a:pPr>
            <a:r>
              <a:rPr lang="en-US" sz="1400" dirty="0" smtClean="0"/>
              <a:t>These slides can help you educate your staff to their responsibilities and what is expected of them.</a:t>
            </a:r>
          </a:p>
          <a:p>
            <a:pPr marL="0" lvl="1">
              <a:defRPr/>
            </a:pPr>
            <a:endParaRPr lang="en-US" sz="500" dirty="0" smtClean="0"/>
          </a:p>
          <a:p>
            <a:pPr marL="0" lvl="1">
              <a:buFont typeface="Wingdings" pitchFamily="2" charset="2"/>
              <a:buChar char="o"/>
              <a:defRPr/>
            </a:pPr>
            <a:r>
              <a:rPr lang="en-US" sz="1400" dirty="0" smtClean="0"/>
              <a:t> First you have the right to file a claim for a work related injury! </a:t>
            </a:r>
          </a:p>
          <a:p>
            <a:pPr marL="0" lvl="1">
              <a:defRPr/>
            </a:pPr>
            <a:r>
              <a:rPr lang="en-US" sz="1400" dirty="0" smtClean="0"/>
              <a:t>It is against the law for your employer to harass, discharge, refuse to hire, or discriminate against you for exercising your rights under the Workers’ Compensation Act.</a:t>
            </a:r>
          </a:p>
          <a:p>
            <a:pPr marL="0" lvl="1">
              <a:defRPr/>
            </a:pPr>
            <a:r>
              <a:rPr lang="en-US" sz="1400" dirty="0" smtClean="0"/>
              <a:t>However, there are some things that could reduce your benefits</a:t>
            </a:r>
          </a:p>
          <a:p>
            <a:pPr marL="0" lvl="1">
              <a:buFont typeface="Wingdings" pitchFamily="2" charset="2"/>
              <a:buChar char="o"/>
              <a:defRPr/>
            </a:pPr>
            <a:r>
              <a:rPr lang="en-US" sz="1400" dirty="0" smtClean="0"/>
              <a:t>CDOT Policy – report immediately – in writing </a:t>
            </a:r>
          </a:p>
          <a:p>
            <a:pPr marL="0" lvl="1">
              <a:defRPr/>
            </a:pPr>
            <a:r>
              <a:rPr lang="en-US" sz="1400" dirty="0" smtClean="0"/>
              <a:t>If your supervisor isn’t there – call him/her on their cell or call the next supervisor up the chain of command until you reach someone and report your injury</a:t>
            </a:r>
          </a:p>
          <a:p>
            <a:pPr marL="0" lvl="1">
              <a:buFont typeface="Wingdings" pitchFamily="2" charset="2"/>
              <a:buChar char="o"/>
              <a:defRPr/>
            </a:pPr>
            <a:r>
              <a:rPr lang="en-US" sz="1400" b="1" dirty="0" smtClean="0"/>
              <a:t>This in and of itself won’t necessarily reduce your WC benefits but could result in a performance issue for not following CDOT policy</a:t>
            </a:r>
          </a:p>
          <a:p>
            <a:pPr marL="0" lvl="1">
              <a:buFont typeface="Wingdings" pitchFamily="2" charset="2"/>
              <a:buChar char="o"/>
              <a:defRPr/>
            </a:pPr>
            <a:endParaRPr lang="en-US" sz="1400" dirty="0" smtClean="0"/>
          </a:p>
          <a:p>
            <a:pPr marL="0" lvl="1">
              <a:buFont typeface="Wingdings" pitchFamily="2" charset="2"/>
              <a:buChar char="o"/>
              <a:defRPr/>
            </a:pPr>
            <a:r>
              <a:rPr lang="en-US" sz="1400" dirty="0" smtClean="0"/>
              <a:t> Under the WC Act - you have 4 days to report an injury in </a:t>
            </a:r>
            <a:r>
              <a:rPr lang="en-US" sz="1400" b="1" dirty="0" smtClean="0"/>
              <a:t>WRITING </a:t>
            </a:r>
          </a:p>
          <a:p>
            <a:pPr marL="0" lvl="1">
              <a:buFont typeface="Wingdings" pitchFamily="2" charset="2"/>
              <a:buChar char="o"/>
              <a:defRPr/>
            </a:pPr>
            <a:r>
              <a:rPr lang="en-US" sz="1400" dirty="0" smtClean="0"/>
              <a:t>CDOT could pursue late reporting penalties if you do not follow these rules</a:t>
            </a:r>
          </a:p>
          <a:p>
            <a:pPr marL="0" lvl="1">
              <a:buFont typeface="Wingdings" pitchFamily="2" charset="2"/>
              <a:buChar char="o"/>
              <a:defRPr/>
            </a:pPr>
            <a:endParaRPr lang="en-US" sz="1400" dirty="0" smtClean="0"/>
          </a:p>
          <a:p>
            <a:pPr marL="0" lvl="1">
              <a:buFont typeface="Wingdings" pitchFamily="2" charset="2"/>
              <a:buChar char="o"/>
              <a:defRPr/>
            </a:pPr>
            <a:r>
              <a:rPr lang="en-US" sz="1400" dirty="0" smtClean="0"/>
              <a:t>CDOT can also be penalized if we don’t report a reported injury timely</a:t>
            </a:r>
          </a:p>
          <a:p>
            <a:endParaRPr lang="en-US" sz="1200"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414930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0026CD1-26D2-41E5-A2C1-2E07F8353AD7}" type="slidenum">
              <a:rPr lang="en-US" smtClean="0"/>
              <a:pPr/>
              <a:t>35</a:t>
            </a:fld>
            <a:endParaRPr lang="en-US" smtClean="0"/>
          </a:p>
        </p:txBody>
      </p:sp>
      <p:sp>
        <p:nvSpPr>
          <p:cNvPr id="23555"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a:xfrm>
            <a:off x="304800" y="4415790"/>
            <a:ext cx="6400800" cy="4575810"/>
          </a:xfrm>
        </p:spPr>
        <p:txBody>
          <a:bodyPr/>
          <a:lstStyle/>
          <a:p>
            <a:r>
              <a:rPr lang="en-US" sz="1400" dirty="0" smtClean="0"/>
              <a:t>So here are the steps you must take when you have a work related injury.</a:t>
            </a:r>
          </a:p>
          <a:p>
            <a:endParaRPr lang="en-US" sz="1400" dirty="0"/>
          </a:p>
          <a:p>
            <a:r>
              <a:rPr lang="en-US" sz="1400" dirty="0" smtClean="0"/>
              <a:t>TELL YOUR SUPERVISOR</a:t>
            </a:r>
          </a:p>
          <a:p>
            <a:endParaRPr lang="en-US" sz="1400" dirty="0" smtClean="0"/>
          </a:p>
          <a:p>
            <a:r>
              <a:rPr lang="en-US" sz="1400" dirty="0" smtClean="0"/>
              <a:t>Complete the 777 – this is your written notice -</a:t>
            </a:r>
          </a:p>
          <a:p>
            <a:endParaRPr lang="en-US" sz="1400" dirty="0" smtClean="0"/>
          </a:p>
          <a:p>
            <a:r>
              <a:rPr lang="en-US" sz="1400" dirty="0"/>
              <a:t>Choose an ATP and go to the ATP right away –</a:t>
            </a:r>
          </a:p>
          <a:p>
            <a:r>
              <a:rPr lang="en-US" sz="1400" dirty="0"/>
              <a:t>If </a:t>
            </a:r>
            <a:r>
              <a:rPr lang="en-US" sz="1400" dirty="0" smtClean="0"/>
              <a:t>you cannot </a:t>
            </a:r>
            <a:r>
              <a:rPr lang="en-US" sz="1400" dirty="0"/>
              <a:t>be seen by an ATP right away – go to the ER otherwise we will not pick up the lost time</a:t>
            </a:r>
            <a:r>
              <a:rPr lang="en-US" sz="1400" dirty="0" smtClean="0"/>
              <a:t>.  This can happen in some of the rural areas</a:t>
            </a:r>
            <a:endParaRPr lang="en-US" sz="1400" dirty="0"/>
          </a:p>
          <a:p>
            <a:endParaRPr lang="en-US" sz="1400" dirty="0" smtClean="0"/>
          </a:p>
          <a:p>
            <a:r>
              <a:rPr lang="en-US" sz="1400" dirty="0" smtClean="0"/>
              <a:t>Review the GINA/STD/FMLA memo –know your benefits.</a:t>
            </a:r>
          </a:p>
          <a:p>
            <a:endParaRPr lang="en-US" sz="1400" dirty="0"/>
          </a:p>
          <a:p>
            <a:r>
              <a:rPr lang="en-US" sz="1400" dirty="0" smtClean="0"/>
              <a:t>If it is an emergency, then you must complete these steps after you are released from the emergency room or hospital.</a:t>
            </a:r>
          </a:p>
          <a:p>
            <a:endParaRPr lang="en-US" sz="1400" dirty="0" smtClean="0"/>
          </a:p>
          <a:p>
            <a:r>
              <a:rPr lang="en-US" sz="1400" dirty="0" smtClean="0"/>
              <a:t>AND YOU MUST FOLLOW UP AN ATP UPON RELEASE</a:t>
            </a:r>
          </a:p>
          <a:p>
            <a:r>
              <a:rPr lang="en-US" sz="1400" dirty="0" smtClean="0"/>
              <a:t>ER doctors are not occupational medicine doctors and you must be assessed by an ATP.</a:t>
            </a:r>
          </a:p>
          <a:p>
            <a:endParaRPr lang="en-US" dirty="0"/>
          </a:p>
        </p:txBody>
      </p:sp>
    </p:spTree>
    <p:extLst>
      <p:ext uri="{BB962C8B-B14F-4D97-AF65-F5344CB8AC3E}">
        <p14:creationId xmlns:p14="http://schemas.microsoft.com/office/powerpoint/2010/main" val="3934066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0026CD1-26D2-41E5-A2C1-2E07F8353AD7}" type="slidenum">
              <a:rPr lang="en-US" smtClean="0"/>
              <a:pPr/>
              <a:t>36</a:t>
            </a:fld>
            <a:endParaRPr lang="en-US" smtClean="0"/>
          </a:p>
        </p:txBody>
      </p:sp>
      <p:sp>
        <p:nvSpPr>
          <p:cNvPr id="23555"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normAutofit/>
          </a:bodyPr>
          <a:lstStyle/>
          <a:p>
            <a:r>
              <a:rPr lang="en-US" sz="1400" dirty="0" smtClean="0"/>
              <a:t>After you go to the ATP</a:t>
            </a:r>
          </a:p>
          <a:p>
            <a:r>
              <a:rPr lang="en-US" sz="1400" dirty="0" smtClean="0"/>
              <a:t>You MUST report back to work</a:t>
            </a:r>
          </a:p>
          <a:p>
            <a:endParaRPr lang="en-US" sz="1400" dirty="0" smtClean="0"/>
          </a:p>
          <a:p>
            <a:r>
              <a:rPr lang="en-US" sz="1400" dirty="0" smtClean="0"/>
              <a:t>You must provide your supervisor with a copy of the </a:t>
            </a:r>
            <a:r>
              <a:rPr lang="en-US" sz="1400" dirty="0" err="1" smtClean="0"/>
              <a:t>physcians</a:t>
            </a:r>
            <a:r>
              <a:rPr lang="en-US" sz="1400" dirty="0" smtClean="0"/>
              <a:t> work status report</a:t>
            </a:r>
          </a:p>
          <a:p>
            <a:endParaRPr lang="en-US" sz="1400" dirty="0" smtClean="0"/>
          </a:p>
          <a:p>
            <a:r>
              <a:rPr lang="en-US" sz="1400" dirty="0" smtClean="0"/>
              <a:t>This is how the supervisor will know if you are able to return to work or not</a:t>
            </a:r>
          </a:p>
          <a:p>
            <a:endParaRPr lang="en-US" sz="1400" dirty="0" smtClean="0"/>
          </a:p>
          <a:p>
            <a:r>
              <a:rPr lang="en-US" sz="1400" dirty="0" smtClean="0"/>
              <a:t>You must provide your supervisor with a copy of the mod duty task letter if applicable – there may be modified duty already available for you.</a:t>
            </a:r>
          </a:p>
          <a:p>
            <a:endParaRPr lang="en-US" sz="1400" dirty="0" smtClean="0"/>
          </a:p>
          <a:p>
            <a:r>
              <a:rPr lang="en-US" sz="1400" dirty="0" smtClean="0"/>
              <a:t>Refusing modified duty assignments could adversely impact your benefits</a:t>
            </a:r>
          </a:p>
          <a:p>
            <a:endParaRPr lang="en-US" sz="1400" dirty="0" smtClean="0"/>
          </a:p>
          <a:p>
            <a:r>
              <a:rPr lang="en-US" sz="1400" dirty="0" smtClean="0"/>
              <a:t>STAY IN COMMUNICATION WITH YOUR SUPERVISOR, CLAIM COORD, AND ADJUSTER</a:t>
            </a:r>
          </a:p>
        </p:txBody>
      </p:sp>
    </p:spTree>
    <p:extLst>
      <p:ext uri="{BB962C8B-B14F-4D97-AF65-F5344CB8AC3E}">
        <p14:creationId xmlns:p14="http://schemas.microsoft.com/office/powerpoint/2010/main" val="426640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Supervisor’s role</a:t>
            </a:r>
          </a:p>
          <a:p>
            <a:pPr>
              <a:buFont typeface="Wingdings" pitchFamily="2" charset="2"/>
              <a:buChar char="q"/>
            </a:pPr>
            <a:r>
              <a:rPr lang="en-US" sz="1800" dirty="0" smtClean="0"/>
              <a:t>Is to get medical care for the employee</a:t>
            </a:r>
          </a:p>
          <a:p>
            <a:pPr>
              <a:buFont typeface="Wingdings" pitchFamily="2" charset="2"/>
              <a:buChar char="q"/>
            </a:pPr>
            <a:r>
              <a:rPr lang="en-US" sz="1800" dirty="0" smtClean="0"/>
              <a:t>Provide the employee with the 777</a:t>
            </a:r>
          </a:p>
          <a:p>
            <a:pPr>
              <a:buFont typeface="Wingdings" pitchFamily="2" charset="2"/>
              <a:buChar char="q"/>
            </a:pPr>
            <a:r>
              <a:rPr lang="en-US" sz="1800" dirty="0" smtClean="0"/>
              <a:t>Provide the employee the ATP list</a:t>
            </a:r>
          </a:p>
          <a:p>
            <a:pPr>
              <a:buFont typeface="Wingdings" pitchFamily="2" charset="2"/>
              <a:buChar char="q"/>
            </a:pPr>
            <a:r>
              <a:rPr lang="en-US" sz="1800" dirty="0" smtClean="0"/>
              <a:t>Provide the employee the GINA/STD/FMLA notice</a:t>
            </a:r>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5B811A-BC0B-461C-B428-C38B381EE57C}" type="slidenum">
              <a:rPr lang="en-US" smtClean="0"/>
              <a:pPr/>
              <a:t>37</a:t>
            </a:fld>
            <a:endParaRPr lang="en-US"/>
          </a:p>
        </p:txBody>
      </p:sp>
    </p:spTree>
    <p:extLst>
      <p:ext uri="{BB962C8B-B14F-4D97-AF65-F5344CB8AC3E}">
        <p14:creationId xmlns:p14="http://schemas.microsoft.com/office/powerpoint/2010/main" val="927231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smtClean="0"/>
              <a:t>Supervisor also needs</a:t>
            </a:r>
          </a:p>
          <a:p>
            <a:pPr>
              <a:buFont typeface="Wingdings" pitchFamily="2" charset="2"/>
              <a:buChar char="q"/>
            </a:pPr>
            <a:r>
              <a:rPr lang="en-US" sz="1800" dirty="0" smtClean="0"/>
              <a:t>To complete an accident investigation</a:t>
            </a:r>
          </a:p>
          <a:p>
            <a:pPr>
              <a:buFont typeface="Wingdings" pitchFamily="2" charset="2"/>
              <a:buChar char="q"/>
            </a:pPr>
            <a:r>
              <a:rPr lang="en-US" sz="1800" dirty="0" smtClean="0"/>
              <a:t>Report the injury so medical care can be authorized and claim number</a:t>
            </a:r>
          </a:p>
          <a:p>
            <a:pPr>
              <a:buFont typeface="Wingdings" pitchFamily="2" charset="2"/>
              <a:buChar char="q"/>
            </a:pPr>
            <a:r>
              <a:rPr lang="en-US" sz="1800" dirty="0" smtClean="0"/>
              <a:t>Employee must report back after every appointment with a work status report </a:t>
            </a:r>
          </a:p>
          <a:p>
            <a:pPr lvl="1">
              <a:buFont typeface="Wingdings" pitchFamily="2" charset="2"/>
              <a:buChar char="q"/>
            </a:pPr>
            <a:r>
              <a:rPr lang="en-US" sz="1800" dirty="0" smtClean="0"/>
              <a:t>It is not the clinic’s responsibility to fax to the region, it’s not CDOT Risk Management to provide, it’s the EMPLOYEE’S – No work status report  - NO injury leave!</a:t>
            </a:r>
          </a:p>
          <a:p>
            <a:pPr>
              <a:buFont typeface="Wingdings" pitchFamily="2" charset="2"/>
              <a:buChar char="q"/>
            </a:pPr>
            <a:r>
              <a:rPr lang="en-US" sz="1800" dirty="0" smtClean="0"/>
              <a:t>Review the physician’s work status report</a:t>
            </a:r>
          </a:p>
          <a:p>
            <a:pPr>
              <a:buFont typeface="Wingdings" pitchFamily="2" charset="2"/>
              <a:buChar char="q"/>
            </a:pPr>
            <a:r>
              <a:rPr lang="en-US" sz="1800" dirty="0" smtClean="0"/>
              <a:t>Review the modified duty task letter if applicable</a:t>
            </a:r>
          </a:p>
          <a:p>
            <a:pPr>
              <a:buFont typeface="Wingdings" pitchFamily="2" charset="2"/>
              <a:buChar char="q"/>
            </a:pPr>
            <a:r>
              <a:rPr lang="en-US" sz="1800" dirty="0" smtClean="0"/>
              <a:t>Start modified duty if available</a:t>
            </a:r>
          </a:p>
          <a:p>
            <a:pPr>
              <a:buFont typeface="Wingdings" pitchFamily="2" charset="2"/>
              <a:buChar char="q"/>
            </a:pPr>
            <a:r>
              <a:rPr lang="en-US" sz="1800" dirty="0" smtClean="0"/>
              <a:t>Change work schedule to injury leave </a:t>
            </a:r>
            <a:r>
              <a:rPr lang="en-US" sz="1800" dirty="0" err="1" smtClean="0"/>
              <a:t>scheduel</a:t>
            </a:r>
            <a:endParaRPr lang="en-US" sz="1800" dirty="0" smtClean="0"/>
          </a:p>
          <a:p>
            <a:pPr>
              <a:buFont typeface="Wingdings" pitchFamily="2" charset="2"/>
              <a:buChar char="q"/>
            </a:pPr>
            <a:r>
              <a:rPr lang="en-US" sz="1800" dirty="0" smtClean="0"/>
              <a:t>Track all lost time</a:t>
            </a:r>
          </a:p>
          <a:p>
            <a:pPr>
              <a:buFont typeface="Wingdings" pitchFamily="2" charset="2"/>
              <a:buChar char="q"/>
            </a:pPr>
            <a:r>
              <a:rPr lang="en-US" sz="1800" dirty="0" smtClean="0"/>
              <a:t>Communicate with the employee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5B811A-BC0B-461C-B428-C38B381EE57C}" type="slidenum">
              <a:rPr lang="en-US" smtClean="0"/>
              <a:pPr/>
              <a:t>38</a:t>
            </a:fld>
            <a:endParaRPr lang="en-US"/>
          </a:p>
        </p:txBody>
      </p:sp>
    </p:spTree>
    <p:extLst>
      <p:ext uri="{BB962C8B-B14F-4D97-AF65-F5344CB8AC3E}">
        <p14:creationId xmlns:p14="http://schemas.microsoft.com/office/powerpoint/2010/main" val="927231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BDF98A-C4C4-466F-86B6-07783CAA7242}" type="slidenum">
              <a:rPr lang="en-US" smtClean="0"/>
              <a:pPr/>
              <a:t>39</a:t>
            </a:fld>
            <a:endParaRPr lang="en-US" smtClean="0"/>
          </a:p>
        </p:txBody>
      </p:sp>
      <p:sp>
        <p:nvSpPr>
          <p:cNvPr id="26627"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noAutofit/>
          </a:bodyPr>
          <a:lstStyle/>
          <a:p>
            <a:r>
              <a:rPr lang="en-US" sz="1400" dirty="0" smtClean="0"/>
              <a:t>You may receive several correspondences</a:t>
            </a:r>
          </a:p>
          <a:p>
            <a:endParaRPr lang="en-US" sz="1400" dirty="0" smtClean="0"/>
          </a:p>
          <a:p>
            <a:r>
              <a:rPr lang="en-US" sz="1400" dirty="0" smtClean="0"/>
              <a:t>Incident memo – if you decline medical treatment</a:t>
            </a:r>
          </a:p>
          <a:p>
            <a:r>
              <a:rPr lang="en-US" sz="1400" dirty="0" smtClean="0"/>
              <a:t>Claim number memo – if you sought medical care</a:t>
            </a:r>
          </a:p>
          <a:p>
            <a:r>
              <a:rPr lang="en-US" sz="1400" dirty="0" smtClean="0"/>
              <a:t>Not an admission of liability</a:t>
            </a:r>
          </a:p>
          <a:p>
            <a:endParaRPr lang="en-US" sz="1400" dirty="0" smtClean="0"/>
          </a:p>
          <a:p>
            <a:r>
              <a:rPr lang="en-US" sz="1400" dirty="0" smtClean="0"/>
              <a:t>If you have lost time you may receive an approval letter for injury leave</a:t>
            </a:r>
          </a:p>
          <a:p>
            <a:endParaRPr lang="en-US" sz="1400" dirty="0" smtClean="0"/>
          </a:p>
          <a:p>
            <a:r>
              <a:rPr lang="en-US" sz="1400" dirty="0" smtClean="0"/>
              <a:t>As I mentioned a claim memo is not an admission of liability and a claim could be denied</a:t>
            </a:r>
          </a:p>
          <a:p>
            <a:r>
              <a:rPr lang="en-US" sz="1400" dirty="0" smtClean="0"/>
              <a:t>If there are any questions about the injury you may received a denial memo </a:t>
            </a:r>
          </a:p>
          <a:p>
            <a:r>
              <a:rPr lang="en-US" sz="1400" dirty="0" smtClean="0"/>
              <a:t>Denials pending further information:</a:t>
            </a:r>
          </a:p>
          <a:p>
            <a:r>
              <a:rPr lang="en-US" sz="1400" dirty="0" smtClean="0"/>
              <a:t>Employee was treating with own doctor for condition and then reported it as a work related injury –</a:t>
            </a:r>
          </a:p>
          <a:p>
            <a:r>
              <a:rPr lang="en-US" sz="1400" dirty="0" smtClean="0"/>
              <a:t>Broadspire will need those medical records.</a:t>
            </a:r>
          </a:p>
          <a:p>
            <a:r>
              <a:rPr lang="en-US" sz="1400" dirty="0" smtClean="0"/>
              <a:t>A final denial might be issued when it is determined the injury is not work related or it didn’t happen in the course and scope of work, etc.</a:t>
            </a:r>
          </a:p>
          <a:p>
            <a:endParaRPr lang="en-US" sz="1400" dirty="0" smtClean="0"/>
          </a:p>
          <a:p>
            <a:r>
              <a:rPr lang="en-US" sz="1400" dirty="0" smtClean="0"/>
              <a:t>Broadspire also sends out</a:t>
            </a:r>
            <a:r>
              <a:rPr lang="en-US" sz="1400" dirty="0"/>
              <a:t> </a:t>
            </a:r>
            <a:r>
              <a:rPr lang="en-US" sz="1400" dirty="0" smtClean="0"/>
              <a:t>a brochure,, mileage form, HIPAA releases and you’ll receive an express scripts card for prescriptions</a:t>
            </a:r>
          </a:p>
        </p:txBody>
      </p:sp>
    </p:spTree>
    <p:extLst>
      <p:ext uri="{BB962C8B-B14F-4D97-AF65-F5344CB8AC3E}">
        <p14:creationId xmlns:p14="http://schemas.microsoft.com/office/powerpoint/2010/main" val="96582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6EC7066-9E13-4D20-A29B-9A7359FC5288}" type="slidenum">
              <a:rPr lang="en-US" smtClean="0"/>
              <a:pPr/>
              <a:t>4</a:t>
            </a:fld>
            <a:endParaRPr lang="en-US" smtClean="0"/>
          </a:p>
        </p:txBody>
      </p:sp>
      <p:sp>
        <p:nvSpPr>
          <p:cNvPr id="20483"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normAutofit/>
          </a:bodyPr>
          <a:lstStyle/>
          <a:p>
            <a:r>
              <a:rPr lang="en-US" sz="1600" dirty="0"/>
              <a:t>Assets: employees, property, equipment, vehicles, roadway infrastructure, etc..</a:t>
            </a:r>
          </a:p>
          <a:p>
            <a:endParaRPr lang="en-US" sz="1600" dirty="0"/>
          </a:p>
          <a:p>
            <a:r>
              <a:rPr lang="en-US" sz="1600" dirty="0"/>
              <a:t>We are self insured, this means we put funds aside to pay for our losses.</a:t>
            </a:r>
          </a:p>
          <a:p>
            <a:endParaRPr lang="en-US" sz="1600" dirty="0"/>
          </a:p>
          <a:p>
            <a:r>
              <a:rPr lang="en-US" sz="1600" dirty="0"/>
              <a:t>Third Party Administrators</a:t>
            </a:r>
          </a:p>
          <a:p>
            <a:r>
              <a:rPr lang="en-US" sz="1600" dirty="0"/>
              <a:t>IT IS OKAY TO SPEAK WITH REPRESENTATIVES FROM BROADSPIRE, MCMILLAN, AND CUNNINGHAM/LINDSEY, THEY ARE THIRD PARTY ADMINISTATORS HANDLING CLAIMS FOR THE STATE</a:t>
            </a:r>
          </a:p>
        </p:txBody>
      </p:sp>
    </p:spTree>
    <p:extLst>
      <p:ext uri="{BB962C8B-B14F-4D97-AF65-F5344CB8AC3E}">
        <p14:creationId xmlns:p14="http://schemas.microsoft.com/office/powerpoint/2010/main" val="1670458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BDF98A-C4C4-466F-86B6-07783CAA7242}" type="slidenum">
              <a:rPr lang="en-US" smtClean="0"/>
              <a:pPr/>
              <a:t>40</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normAutofit/>
          </a:bodyPr>
          <a:lstStyle/>
          <a:p>
            <a:pPr eaLnBrk="1" hangingPunct="1"/>
            <a:r>
              <a:rPr lang="en-US" dirty="0" smtClean="0"/>
              <a:t>Know the benefits available for your staff – you need to be able to provide basic information and ensure the processes for these benefits are initiated</a:t>
            </a:r>
          </a:p>
          <a:p>
            <a:pPr eaLnBrk="1" hangingPunct="1"/>
            <a:endParaRPr lang="en-US" dirty="0" smtClean="0"/>
          </a:p>
          <a:p>
            <a:pPr eaLnBrk="1" hangingPunct="1"/>
            <a:r>
              <a:rPr lang="en-US" dirty="0" smtClean="0"/>
              <a:t>These are the benefits you may need to consider if you have a workers comp claim that takes you off work for a period of time.</a:t>
            </a:r>
          </a:p>
          <a:p>
            <a:pPr eaLnBrk="1" hangingPunct="1"/>
            <a:endParaRPr lang="en-US" dirty="0" smtClean="0"/>
          </a:p>
          <a:p>
            <a:pPr eaLnBrk="1" hangingPunct="1"/>
            <a:r>
              <a:rPr lang="en-US" dirty="0" smtClean="0"/>
              <a:t>Know you own leave balances.</a:t>
            </a:r>
          </a:p>
          <a:p>
            <a:pPr eaLnBrk="1" hangingPunct="1"/>
            <a:r>
              <a:rPr lang="en-US" dirty="0" smtClean="0"/>
              <a:t>Exhaustion of all paid leave  and no FMLA – pay both </a:t>
            </a:r>
            <a:r>
              <a:rPr lang="en-US" dirty="0" err="1" smtClean="0"/>
              <a:t>ee</a:t>
            </a:r>
            <a:r>
              <a:rPr lang="en-US" dirty="0" smtClean="0"/>
              <a:t> and state portion of medical</a:t>
            </a:r>
          </a:p>
          <a:p>
            <a:pPr eaLnBrk="1" hangingPunct="1"/>
            <a:endParaRPr lang="en-US" dirty="0"/>
          </a:p>
          <a:p>
            <a:pPr eaLnBrk="1" hangingPunct="1"/>
            <a:r>
              <a:rPr lang="en-US" dirty="0" smtClean="0"/>
              <a:t>Employees without any paid leave or job protection could be administrative terminated,</a:t>
            </a:r>
          </a:p>
          <a:p>
            <a:pPr eaLnBrk="1" hangingPunct="1"/>
            <a:endParaRPr lang="en-US" dirty="0" smtClean="0"/>
          </a:p>
          <a:p>
            <a:pPr eaLnBrk="1" hangingPunct="1"/>
            <a:endParaRPr lang="en-US" sz="1800" dirty="0" smtClean="0"/>
          </a:p>
          <a:p>
            <a:pPr eaLnBrk="1" hangingPunct="1"/>
            <a:endParaRPr lang="en-US" sz="1800" dirty="0" smtClean="0"/>
          </a:p>
        </p:txBody>
      </p:sp>
    </p:spTree>
    <p:extLst>
      <p:ext uri="{BB962C8B-B14F-4D97-AF65-F5344CB8AC3E}">
        <p14:creationId xmlns:p14="http://schemas.microsoft.com/office/powerpoint/2010/main" val="3981015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BDF98A-C4C4-466F-86B6-07783CAA7242}" type="slidenum">
              <a:rPr lang="en-US" smtClean="0"/>
              <a:pPr/>
              <a:t>41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normAutofit/>
          </a:bodyPr>
          <a:lstStyle/>
          <a:p>
            <a:pPr eaLnBrk="1" hangingPunct="1"/>
            <a:endParaRPr lang="en-US" dirty="0" smtClean="0"/>
          </a:p>
          <a:p>
            <a:pPr eaLnBrk="1" hangingPunct="1"/>
            <a:r>
              <a:rPr lang="en-US" dirty="0" smtClean="0"/>
              <a:t>FMLA</a:t>
            </a:r>
          </a:p>
          <a:p>
            <a:pPr eaLnBrk="1" hangingPunct="1"/>
            <a:r>
              <a:rPr lang="en-US" dirty="0" smtClean="0"/>
              <a:t>Federal UNPAID leave protection must be designated</a:t>
            </a:r>
          </a:p>
          <a:p>
            <a:pPr eaLnBrk="1" hangingPunct="1"/>
            <a:r>
              <a:rPr lang="en-US" dirty="0" smtClean="0"/>
              <a:t>Must have 1 year of service</a:t>
            </a:r>
          </a:p>
          <a:p>
            <a:pPr eaLnBrk="1" hangingPunct="1"/>
            <a:r>
              <a:rPr lang="en-US" dirty="0" smtClean="0"/>
              <a:t>The employer must designate you may not waive or postpone this benefit.</a:t>
            </a:r>
          </a:p>
          <a:p>
            <a:pPr eaLnBrk="1" hangingPunct="1"/>
            <a:endParaRPr lang="en-US" dirty="0" smtClean="0"/>
          </a:p>
          <a:p>
            <a:pPr eaLnBrk="1" hangingPunct="1"/>
            <a:r>
              <a:rPr lang="en-US" dirty="0" smtClean="0"/>
              <a:t>STD </a:t>
            </a:r>
          </a:p>
          <a:p>
            <a:pPr eaLnBrk="1" hangingPunct="1"/>
            <a:r>
              <a:rPr lang="en-US" dirty="0" smtClean="0"/>
              <a:t>Employer paid benefit </a:t>
            </a:r>
          </a:p>
          <a:p>
            <a:pPr eaLnBrk="1" hangingPunct="1"/>
            <a:r>
              <a:rPr lang="en-US" dirty="0" smtClean="0"/>
              <a:t>Employee must apply – with 30 days of the event OR 30 days prior to exhaustion of sick leave – but goes back to date of injury – no advantage to waiting.</a:t>
            </a:r>
          </a:p>
          <a:p>
            <a:pPr eaLnBrk="1" hangingPunct="1"/>
            <a:endParaRPr lang="en-US" dirty="0" smtClean="0"/>
          </a:p>
          <a:p>
            <a:pPr eaLnBrk="1" hangingPunct="1"/>
            <a:r>
              <a:rPr lang="en-US" dirty="0" smtClean="0"/>
              <a:t>Two part leave and wage replacement</a:t>
            </a:r>
          </a:p>
          <a:p>
            <a:pPr eaLnBrk="1" hangingPunct="1"/>
            <a:r>
              <a:rPr lang="en-US" dirty="0" smtClean="0"/>
              <a:t>Leave must have 12 months of service = job protection</a:t>
            </a:r>
          </a:p>
          <a:p>
            <a:pPr eaLnBrk="1" hangingPunct="1"/>
            <a:r>
              <a:rPr lang="en-US" dirty="0" smtClean="0"/>
              <a:t>Wage replacement eligible from day 1 = no job protection</a:t>
            </a:r>
          </a:p>
          <a:p>
            <a:pPr eaLnBrk="1" hangingPunct="1"/>
            <a:endParaRPr lang="en-US" dirty="0" smtClean="0"/>
          </a:p>
          <a:p>
            <a:pPr eaLnBrk="1" hangingPunct="1"/>
            <a:endParaRPr lang="en-US" sz="1800" dirty="0" smtClean="0"/>
          </a:p>
          <a:p>
            <a:pPr eaLnBrk="1" hangingPunct="1"/>
            <a:endParaRPr lang="en-US" sz="1800" dirty="0" smtClean="0"/>
          </a:p>
        </p:txBody>
      </p:sp>
    </p:spTree>
    <p:extLst>
      <p:ext uri="{BB962C8B-B14F-4D97-AF65-F5344CB8AC3E}">
        <p14:creationId xmlns:p14="http://schemas.microsoft.com/office/powerpoint/2010/main" val="4051504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BDF98A-C4C4-466F-86B6-07783CAA7242}" type="slidenum">
              <a:rPr lang="en-US" smtClean="0"/>
              <a:pPr/>
              <a:t>42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normAutofit/>
          </a:bodyPr>
          <a:lstStyle/>
          <a:p>
            <a:pPr eaLnBrk="1" hangingPunct="1"/>
            <a:endParaRPr lang="en-US" dirty="0" smtClean="0"/>
          </a:p>
          <a:p>
            <a:pPr eaLnBrk="1" hangingPunct="1"/>
            <a:r>
              <a:rPr lang="en-US" sz="1800" dirty="0" smtClean="0"/>
              <a:t>Workers Compensation</a:t>
            </a:r>
          </a:p>
          <a:p>
            <a:pPr eaLnBrk="1" hangingPunct="1"/>
            <a:r>
              <a:rPr lang="en-US" sz="1800" dirty="0" smtClean="0"/>
              <a:t>2/3 </a:t>
            </a:r>
            <a:r>
              <a:rPr lang="en-US" sz="1800" dirty="0" err="1" smtClean="0"/>
              <a:t>rds</a:t>
            </a:r>
            <a:r>
              <a:rPr lang="en-US" sz="1800" dirty="0" smtClean="0"/>
              <a:t> of AWW </a:t>
            </a:r>
          </a:p>
          <a:p>
            <a:pPr eaLnBrk="1" hangingPunct="1"/>
            <a:endParaRPr lang="en-US" sz="1800" dirty="0" smtClean="0"/>
          </a:p>
          <a:p>
            <a:pPr eaLnBrk="1" hangingPunct="1"/>
            <a:r>
              <a:rPr lang="en-US" sz="1800" dirty="0" smtClean="0"/>
              <a:t>Under injury leave – 2/3 </a:t>
            </a:r>
            <a:r>
              <a:rPr lang="en-US" sz="1800" dirty="0" err="1" smtClean="0"/>
              <a:t>rds</a:t>
            </a:r>
            <a:r>
              <a:rPr lang="en-US" sz="1800" dirty="0" smtClean="0"/>
              <a:t> paid to CDOT</a:t>
            </a:r>
          </a:p>
          <a:p>
            <a:pPr eaLnBrk="1" hangingPunct="1"/>
            <a:r>
              <a:rPr lang="en-US" sz="1800" dirty="0" smtClean="0"/>
              <a:t>CDOT applies injury leave and pays employee 100%</a:t>
            </a:r>
          </a:p>
          <a:p>
            <a:pPr eaLnBrk="1" hangingPunct="1"/>
            <a:r>
              <a:rPr lang="en-US" sz="1800" dirty="0" smtClean="0"/>
              <a:t>Provided there are no reductions in benefits</a:t>
            </a:r>
          </a:p>
          <a:p>
            <a:pPr eaLnBrk="1" hangingPunct="1"/>
            <a:r>
              <a:rPr lang="en-US" sz="1800" dirty="0" smtClean="0"/>
              <a:t>90 occurrences of injury leave – 1 appt / 1 day</a:t>
            </a:r>
          </a:p>
          <a:p>
            <a:pPr eaLnBrk="1" hangingPunct="1"/>
            <a:r>
              <a:rPr lang="en-US" sz="1800" dirty="0" smtClean="0"/>
              <a:t>May only be used upon approval</a:t>
            </a:r>
          </a:p>
          <a:p>
            <a:pPr eaLnBrk="1" hangingPunct="1"/>
            <a:endParaRPr lang="en-US" sz="1800" dirty="0" smtClean="0"/>
          </a:p>
          <a:p>
            <a:pPr eaLnBrk="1" hangingPunct="1"/>
            <a:r>
              <a:rPr lang="en-US" sz="1800" dirty="0" smtClean="0"/>
              <a:t>Under Make Whole – 2/3rds paid to employee</a:t>
            </a:r>
          </a:p>
          <a:p>
            <a:pPr eaLnBrk="1" hangingPunct="1"/>
            <a:r>
              <a:rPr lang="en-US" sz="1800" dirty="0" smtClean="0"/>
              <a:t>CDOT applies sick, annual to pay employee 100%</a:t>
            </a:r>
          </a:p>
          <a:p>
            <a:pPr eaLnBrk="1" hangingPunct="1"/>
            <a:r>
              <a:rPr lang="en-US" sz="1800" dirty="0" smtClean="0"/>
              <a:t>If no leave then 1/3 is LWOP</a:t>
            </a:r>
          </a:p>
          <a:p>
            <a:r>
              <a:rPr lang="en-US" sz="1800" dirty="0" smtClean="0"/>
              <a:t>Provided there are no reductions in benefits</a:t>
            </a:r>
          </a:p>
          <a:p>
            <a:pPr eaLnBrk="1" hangingPunct="1"/>
            <a:endParaRPr lang="en-US" sz="1800" dirty="0" smtClean="0"/>
          </a:p>
          <a:p>
            <a:pPr eaLnBrk="1" hangingPunct="1"/>
            <a:endParaRPr lang="en-US" sz="1800" dirty="0" smtClean="0"/>
          </a:p>
          <a:p>
            <a:pPr eaLnBrk="1" hangingPunct="1"/>
            <a:endParaRPr lang="en-US" sz="1800" dirty="0" smtClean="0"/>
          </a:p>
        </p:txBody>
      </p:sp>
    </p:spTree>
    <p:extLst>
      <p:ext uri="{BB962C8B-B14F-4D97-AF65-F5344CB8AC3E}">
        <p14:creationId xmlns:p14="http://schemas.microsoft.com/office/powerpoint/2010/main" val="20247115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BDF98A-C4C4-466F-86B6-07783CAA7242}" type="slidenum">
              <a:rPr lang="en-US" smtClean="0"/>
              <a:pPr/>
              <a:t>43</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normAutofit fontScale="92500" lnSpcReduction="20000"/>
          </a:bodyPr>
          <a:lstStyle/>
          <a:p>
            <a:pPr eaLnBrk="1" hangingPunct="1"/>
            <a:r>
              <a:rPr lang="en-US" sz="1800" dirty="0" smtClean="0"/>
              <a:t>Leave share – not eligible for workers compensation</a:t>
            </a:r>
          </a:p>
          <a:p>
            <a:pPr eaLnBrk="1" hangingPunct="1"/>
            <a:endParaRPr lang="en-US" sz="1800" dirty="0" smtClean="0"/>
          </a:p>
          <a:p>
            <a:pPr eaLnBrk="1" hangingPunct="1"/>
            <a:r>
              <a:rPr lang="en-US" sz="1800" dirty="0" smtClean="0"/>
              <a:t>Optional LTD – Under 5 years of service</a:t>
            </a:r>
          </a:p>
          <a:p>
            <a:pPr marL="0" lvl="1"/>
            <a:r>
              <a:rPr lang="en-US" sz="1800" dirty="0" smtClean="0"/>
              <a:t>Optional must be enrolled and paying premiums</a:t>
            </a:r>
          </a:p>
          <a:p>
            <a:pPr eaLnBrk="1" hangingPunct="1"/>
            <a:r>
              <a:rPr lang="en-US" sz="1800" dirty="0" smtClean="0"/>
              <a:t>Employee must apply with carrier</a:t>
            </a:r>
          </a:p>
          <a:p>
            <a:pPr eaLnBrk="1" hangingPunct="1"/>
            <a:r>
              <a:rPr lang="en-US" sz="1800" dirty="0" smtClean="0"/>
              <a:t>Covers wage replacement up to age 65</a:t>
            </a:r>
          </a:p>
          <a:p>
            <a:pPr eaLnBrk="1" hangingPunct="1"/>
            <a:endParaRPr lang="en-US" sz="1800" dirty="0" smtClean="0"/>
          </a:p>
          <a:p>
            <a:pPr eaLnBrk="1" hangingPunct="1"/>
            <a:r>
              <a:rPr lang="en-US" sz="1800" dirty="0" smtClean="0"/>
              <a:t>PERA </a:t>
            </a:r>
          </a:p>
          <a:p>
            <a:pPr marL="0" lvl="1">
              <a:spcBef>
                <a:spcPts val="0"/>
              </a:spcBef>
            </a:pPr>
            <a:r>
              <a:rPr lang="en-US" sz="1800" b="1" dirty="0" smtClean="0"/>
              <a:t>PERA Long Term Disability </a:t>
            </a:r>
            <a:r>
              <a:rPr lang="en-US" sz="1800" dirty="0" smtClean="0"/>
              <a:t>– Must be vested – at least 5 years</a:t>
            </a:r>
          </a:p>
          <a:p>
            <a:pPr marL="0" lvl="1">
              <a:spcBef>
                <a:spcPts val="0"/>
              </a:spcBef>
            </a:pPr>
            <a:r>
              <a:rPr lang="en-US" sz="1800" dirty="0" smtClean="0"/>
              <a:t>Contact PERA to apply</a:t>
            </a:r>
          </a:p>
          <a:p>
            <a:pPr marL="0" lvl="1">
              <a:spcBef>
                <a:spcPts val="0"/>
              </a:spcBef>
            </a:pPr>
            <a:r>
              <a:rPr lang="en-US" sz="1800" dirty="0" smtClean="0"/>
              <a:t>Optional must be enrolled and paying premiums</a:t>
            </a:r>
          </a:p>
          <a:p>
            <a:pPr marL="0" lvl="1">
              <a:spcBef>
                <a:spcPts val="0"/>
              </a:spcBef>
            </a:pPr>
            <a:r>
              <a:rPr lang="en-US" sz="1800" b="1" dirty="0" smtClean="0"/>
              <a:t>PERA Disability Retirement </a:t>
            </a:r>
            <a:r>
              <a:rPr lang="en-US" sz="1800" dirty="0" smtClean="0"/>
              <a:t>– Must be assessed on a case by case basis</a:t>
            </a:r>
          </a:p>
          <a:p>
            <a:pPr eaLnBrk="1" hangingPunct="1"/>
            <a:r>
              <a:rPr lang="en-US" sz="1800" dirty="0" smtClean="0"/>
              <a:t>Really need to contact PERA – each person’s situation is different based on wage, years of service, etc.</a:t>
            </a:r>
          </a:p>
          <a:p>
            <a:pPr eaLnBrk="1" hangingPunct="1"/>
            <a:endParaRPr lang="en-US" sz="1800" dirty="0" smtClean="0"/>
          </a:p>
          <a:p>
            <a:pPr eaLnBrk="1" hangingPunct="1"/>
            <a:r>
              <a:rPr lang="en-US" sz="1800" dirty="0" smtClean="0"/>
              <a:t>ADA</a:t>
            </a:r>
          </a:p>
          <a:p>
            <a:pPr eaLnBrk="1" hangingPunct="1"/>
            <a:r>
              <a:rPr lang="en-US" sz="1800" dirty="0" smtClean="0"/>
              <a:t>If you have permanent work restrictions may begin the ADA to see if there is a another position you qualify for</a:t>
            </a:r>
          </a:p>
        </p:txBody>
      </p:sp>
    </p:spTree>
    <p:extLst>
      <p:ext uri="{BB962C8B-B14F-4D97-AF65-F5344CB8AC3E}">
        <p14:creationId xmlns:p14="http://schemas.microsoft.com/office/powerpoint/2010/main" val="15793773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So Lets talk about work comp reductions in benefits</a:t>
            </a:r>
          </a:p>
          <a:p>
            <a:endParaRPr lang="en-US" sz="1800" dirty="0" smtClean="0"/>
          </a:p>
          <a:p>
            <a:r>
              <a:rPr lang="en-US" sz="1800" dirty="0" smtClean="0"/>
              <a:t>Can your benefits be reduced</a:t>
            </a:r>
          </a:p>
          <a:p>
            <a:endParaRPr lang="en-US" sz="1800" dirty="0" smtClean="0"/>
          </a:p>
          <a:p>
            <a:r>
              <a:rPr lang="en-US" sz="1800" dirty="0" smtClean="0"/>
              <a:t>Yes</a:t>
            </a:r>
          </a:p>
          <a:p>
            <a:endParaRPr lang="en-US" sz="1800" dirty="0" smtClean="0"/>
          </a:p>
          <a:p>
            <a:r>
              <a:rPr lang="en-US" sz="1800" dirty="0" smtClean="0"/>
              <a:t>Late reporting</a:t>
            </a:r>
          </a:p>
          <a:p>
            <a:r>
              <a:rPr lang="en-US" sz="1800" dirty="0" smtClean="0"/>
              <a:t>Safety rule violations</a:t>
            </a:r>
          </a:p>
          <a:p>
            <a:r>
              <a:rPr lang="en-US" sz="1800" dirty="0" smtClean="0"/>
              <a:t>Substance Abuse violations</a:t>
            </a:r>
          </a:p>
          <a:p>
            <a:r>
              <a:rPr lang="en-US" sz="1800" dirty="0" smtClean="0"/>
              <a:t>Child support liens</a:t>
            </a:r>
          </a:p>
          <a:p>
            <a:r>
              <a:rPr lang="en-US" sz="1800" dirty="0" smtClean="0"/>
              <a:t>Other sources of income</a:t>
            </a:r>
            <a:endParaRPr lang="en-US" sz="1800" dirty="0"/>
          </a:p>
        </p:txBody>
      </p:sp>
      <p:sp>
        <p:nvSpPr>
          <p:cNvPr id="4" name="Slide Number Placeholder 3"/>
          <p:cNvSpPr>
            <a:spLocks noGrp="1"/>
          </p:cNvSpPr>
          <p:nvPr>
            <p:ph type="sldNum" sz="quarter" idx="10"/>
          </p:nvPr>
        </p:nvSpPr>
        <p:spPr/>
        <p:txBody>
          <a:bodyPr/>
          <a:lstStyle/>
          <a:p>
            <a:fld id="{225B811A-BC0B-461C-B428-C38B381EE57C}" type="slidenum">
              <a:rPr lang="en-US" smtClean="0"/>
              <a:pPr/>
              <a:t>44</a:t>
            </a:fld>
            <a:endParaRPr lang="en-US"/>
          </a:p>
        </p:txBody>
      </p:sp>
    </p:spTree>
    <p:extLst>
      <p:ext uri="{BB962C8B-B14F-4D97-AF65-F5344CB8AC3E}">
        <p14:creationId xmlns:p14="http://schemas.microsoft.com/office/powerpoint/2010/main" val="23386663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BDF98A-C4C4-466F-86B6-07783CAA7242}" type="slidenum">
              <a:rPr lang="en-US" smtClean="0"/>
              <a:pPr/>
              <a:t>45</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normAutofit/>
          </a:bodyPr>
          <a:lstStyle/>
          <a:p>
            <a:pPr eaLnBrk="1" hangingPunct="1"/>
            <a:endParaRPr lang="en-US" dirty="0" smtClean="0"/>
          </a:p>
          <a:p>
            <a:pPr eaLnBrk="1" hangingPunct="1"/>
            <a:r>
              <a:rPr lang="en-US" sz="1800" dirty="0" smtClean="0"/>
              <a:t>Again, report injuries to you supervisor immediately</a:t>
            </a:r>
          </a:p>
          <a:p>
            <a:pPr eaLnBrk="1" hangingPunct="1"/>
            <a:endParaRPr lang="en-US" sz="1800" dirty="0" smtClean="0"/>
          </a:p>
          <a:p>
            <a:pPr eaLnBrk="1" hangingPunct="1"/>
            <a:r>
              <a:rPr lang="en-US" sz="1800" dirty="0" smtClean="0"/>
              <a:t>Complete the 777 – REMEMBER YOU MUST REPORT YOUR INJURY IN WRITING.</a:t>
            </a:r>
          </a:p>
          <a:p>
            <a:pPr eaLnBrk="1" hangingPunct="1"/>
            <a:endParaRPr lang="en-US" sz="1800" dirty="0" smtClean="0"/>
          </a:p>
          <a:p>
            <a:pPr eaLnBrk="1" hangingPunct="1"/>
            <a:r>
              <a:rPr lang="en-US" sz="1800" dirty="0" smtClean="0"/>
              <a:t>Or your benefits could be reduced </a:t>
            </a:r>
          </a:p>
          <a:p>
            <a:pPr eaLnBrk="1" hangingPunct="1"/>
            <a:endParaRPr lang="en-US" sz="1800" dirty="0" smtClean="0"/>
          </a:p>
          <a:p>
            <a:pPr eaLnBrk="1" hangingPunct="1"/>
            <a:endParaRPr lang="en-US" sz="1800" dirty="0" smtClean="0"/>
          </a:p>
          <a:p>
            <a:pPr eaLnBrk="1" hangingPunct="1"/>
            <a:endParaRPr lang="en-US" sz="1800" dirty="0" smtClean="0"/>
          </a:p>
        </p:txBody>
      </p:sp>
    </p:spTree>
    <p:extLst>
      <p:ext uri="{BB962C8B-B14F-4D97-AF65-F5344CB8AC3E}">
        <p14:creationId xmlns:p14="http://schemas.microsoft.com/office/powerpoint/2010/main" val="1136569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BDF98A-C4C4-466F-86B6-07783CAA7242}" type="slidenum">
              <a:rPr lang="en-US" smtClean="0"/>
              <a:pPr/>
              <a:t>46</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normAutofit/>
          </a:bodyPr>
          <a:lstStyle/>
          <a:p>
            <a:pPr eaLnBrk="1" hangingPunct="1"/>
            <a:r>
              <a:rPr lang="en-US" sz="1800" dirty="0" smtClean="0"/>
              <a:t>CDOT does pursue late reporting penalties for Late reporting.</a:t>
            </a:r>
          </a:p>
          <a:p>
            <a:pPr eaLnBrk="1" hangingPunct="1"/>
            <a:r>
              <a:rPr lang="en-US" sz="1800" dirty="0" smtClean="0"/>
              <a:t>It can reduce your wage replacement benefits</a:t>
            </a:r>
          </a:p>
          <a:p>
            <a:pPr eaLnBrk="1" hangingPunct="1"/>
            <a:r>
              <a:rPr lang="en-US" sz="1800" dirty="0" smtClean="0"/>
              <a:t>Not medical benefits</a:t>
            </a:r>
          </a:p>
          <a:p>
            <a:pPr eaLnBrk="1" hangingPunct="1"/>
            <a:endParaRPr lang="en-US" sz="1800" dirty="0" smtClean="0"/>
          </a:p>
          <a:p>
            <a:pPr eaLnBrk="1" hangingPunct="1"/>
            <a:r>
              <a:rPr lang="en-US" sz="1800" dirty="0" smtClean="0"/>
              <a:t>You would also not be eligible for injury leave during the penalty period and would have to use your own sick/annual/LWOP</a:t>
            </a:r>
          </a:p>
          <a:p>
            <a:pPr eaLnBrk="1" hangingPunct="1"/>
            <a:endParaRPr lang="en-US" sz="1800" dirty="0" smtClean="0"/>
          </a:p>
          <a:p>
            <a:pPr eaLnBrk="1" hangingPunct="1"/>
            <a:r>
              <a:rPr lang="en-US" sz="1800" dirty="0" smtClean="0"/>
              <a:t>So… report your work related injuries immediately!</a:t>
            </a:r>
          </a:p>
          <a:p>
            <a:pPr eaLnBrk="1" hangingPunct="1"/>
            <a:endParaRPr lang="en-US" sz="1800" dirty="0" smtClean="0"/>
          </a:p>
        </p:txBody>
      </p:sp>
    </p:spTree>
    <p:extLst>
      <p:ext uri="{BB962C8B-B14F-4D97-AF65-F5344CB8AC3E}">
        <p14:creationId xmlns:p14="http://schemas.microsoft.com/office/powerpoint/2010/main" val="26470719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BDF98A-C4C4-466F-86B6-07783CAA7242}" type="slidenum">
              <a:rPr lang="en-US" smtClean="0"/>
              <a:pPr/>
              <a:t>47</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normAutofit fontScale="92500" lnSpcReduction="20000"/>
          </a:bodyPr>
          <a:lstStyle/>
          <a:p>
            <a:pPr eaLnBrk="1" hangingPunct="1"/>
            <a:r>
              <a:rPr lang="en-US" sz="1800" dirty="0" smtClean="0"/>
              <a:t>Safety rule violations can also reduce you benefits</a:t>
            </a:r>
          </a:p>
          <a:p>
            <a:pPr eaLnBrk="1" hangingPunct="1"/>
            <a:endParaRPr lang="en-US" sz="1800" dirty="0" smtClean="0"/>
          </a:p>
          <a:p>
            <a:pPr eaLnBrk="1" hangingPunct="1"/>
            <a:r>
              <a:rPr lang="en-US" sz="1800" dirty="0" smtClean="0"/>
              <a:t>What are some of CDOT’s safety rules?</a:t>
            </a:r>
          </a:p>
          <a:p>
            <a:pPr eaLnBrk="1" hangingPunct="1"/>
            <a:r>
              <a:rPr lang="en-US" sz="1800" dirty="0" smtClean="0"/>
              <a:t>The use of PPE – right?</a:t>
            </a:r>
          </a:p>
          <a:p>
            <a:pPr eaLnBrk="1" hangingPunct="1"/>
            <a:r>
              <a:rPr lang="en-US" sz="1800" dirty="0" smtClean="0"/>
              <a:t>Safety boots, hard hat, eye protection, etc.</a:t>
            </a:r>
          </a:p>
          <a:p>
            <a:pPr eaLnBrk="1" hangingPunct="1"/>
            <a:endParaRPr lang="en-US" sz="1800" dirty="0" smtClean="0"/>
          </a:p>
          <a:p>
            <a:r>
              <a:rPr lang="en-US" sz="1800" dirty="0" smtClean="0"/>
              <a:t>Statue says….</a:t>
            </a:r>
          </a:p>
          <a:p>
            <a:r>
              <a:rPr lang="en-US" sz="1800" dirty="0" smtClean="0"/>
              <a:t>Willful failure ….. To use, obey a safety rule</a:t>
            </a:r>
          </a:p>
          <a:p>
            <a:pPr lvl="1"/>
            <a:r>
              <a:rPr lang="en-US" sz="1800" dirty="0" smtClean="0"/>
              <a:t>How is willful proved?</a:t>
            </a:r>
          </a:p>
          <a:p>
            <a:pPr lvl="1"/>
            <a:r>
              <a:rPr lang="en-US" sz="1800" dirty="0" smtClean="0"/>
              <a:t>Policy or procedure in place, you are aware of policy/procedure (sign the PPE PD), training attendance - </a:t>
            </a:r>
            <a:r>
              <a:rPr lang="en-US" sz="1800" dirty="0" err="1" smtClean="0"/>
              <a:t>cdot</a:t>
            </a:r>
            <a:r>
              <a:rPr lang="en-US" sz="1800" dirty="0" smtClean="0"/>
              <a:t> offers lots of safety training, etc.</a:t>
            </a:r>
          </a:p>
          <a:p>
            <a:endParaRPr lang="en-US" sz="400" dirty="0" smtClean="0"/>
          </a:p>
          <a:p>
            <a:r>
              <a:rPr lang="en-US" sz="1800" dirty="0" smtClean="0"/>
              <a:t>Misleads employer about ability </a:t>
            </a:r>
          </a:p>
          <a:p>
            <a:pPr lvl="1"/>
            <a:r>
              <a:rPr lang="en-US" sz="1800" dirty="0" smtClean="0"/>
              <a:t>this would come into play if you knew you had a condition or had restrictions and did not disclose to CDOT when the essential functions were reviewed.</a:t>
            </a:r>
          </a:p>
          <a:p>
            <a:endParaRPr lang="en-US" sz="1100" dirty="0" smtClean="0"/>
          </a:p>
          <a:p>
            <a:r>
              <a:rPr lang="en-US" sz="1800" dirty="0" smtClean="0"/>
              <a:t>Penalty is a 50% reduction in work comp benefits, so instead of 2/3 AWW – you only get 1/3 AWW</a:t>
            </a:r>
          </a:p>
          <a:p>
            <a:pPr eaLnBrk="1" hangingPunct="1"/>
            <a:endParaRPr lang="en-US" sz="1800" dirty="0" smtClean="0"/>
          </a:p>
        </p:txBody>
      </p:sp>
    </p:spTree>
    <p:extLst>
      <p:ext uri="{BB962C8B-B14F-4D97-AF65-F5344CB8AC3E}">
        <p14:creationId xmlns:p14="http://schemas.microsoft.com/office/powerpoint/2010/main" val="8901817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BDF98A-C4C4-466F-86B6-07783CAA7242}" type="slidenum">
              <a:rPr lang="en-US" smtClean="0"/>
              <a:pPr/>
              <a:t>48</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normAutofit/>
          </a:bodyPr>
          <a:lstStyle/>
          <a:p>
            <a:pPr eaLnBrk="1" hangingPunct="1"/>
            <a:endParaRPr lang="en-US" sz="1800" dirty="0" smtClean="0"/>
          </a:p>
          <a:p>
            <a:pPr eaLnBrk="1" hangingPunct="1"/>
            <a:r>
              <a:rPr lang="en-US" sz="1800" dirty="0" smtClean="0"/>
              <a:t>So again</a:t>
            </a:r>
          </a:p>
          <a:p>
            <a:pPr eaLnBrk="1" hangingPunct="1"/>
            <a:r>
              <a:rPr lang="en-US" sz="1800" dirty="0" smtClean="0"/>
              <a:t>CDOT pursues safety rule violations (SAME for substance abuse violations)</a:t>
            </a:r>
          </a:p>
          <a:p>
            <a:pPr eaLnBrk="1" hangingPunct="1"/>
            <a:r>
              <a:rPr lang="en-US" sz="1800" dirty="0" smtClean="0"/>
              <a:t>Reduces wage replace benefits</a:t>
            </a:r>
          </a:p>
          <a:p>
            <a:pPr eaLnBrk="1" hangingPunct="1"/>
            <a:r>
              <a:rPr lang="en-US" sz="1800" dirty="0" smtClean="0"/>
              <a:t>No reduction in medical care</a:t>
            </a:r>
          </a:p>
          <a:p>
            <a:pPr eaLnBrk="1" hangingPunct="1"/>
            <a:endParaRPr lang="en-US" sz="1800" dirty="0" smtClean="0"/>
          </a:p>
          <a:p>
            <a:r>
              <a:rPr lang="en-US" sz="1800" dirty="0" smtClean="0"/>
              <a:t>Benefits cut by half so it would only would pay 1/3 AWW</a:t>
            </a:r>
          </a:p>
          <a:p>
            <a:pPr eaLnBrk="1" hangingPunct="1"/>
            <a:r>
              <a:rPr lang="en-US" sz="1800" dirty="0" smtClean="0"/>
              <a:t>Would not be entitled to injury leave</a:t>
            </a:r>
          </a:p>
          <a:p>
            <a:pPr eaLnBrk="1" hangingPunct="1"/>
            <a:r>
              <a:rPr lang="en-US" sz="1800" dirty="0" smtClean="0"/>
              <a:t>Must use own leave for 2/3</a:t>
            </a:r>
            <a:r>
              <a:rPr lang="en-US" sz="1800" baseline="30000" dirty="0" smtClean="0"/>
              <a:t>rd</a:t>
            </a:r>
          </a:p>
          <a:p>
            <a:pPr eaLnBrk="1" hangingPunct="1"/>
            <a:endParaRPr lang="en-US" sz="1800" baseline="30000" dirty="0"/>
          </a:p>
        </p:txBody>
      </p:sp>
    </p:spTree>
    <p:extLst>
      <p:ext uri="{BB962C8B-B14F-4D97-AF65-F5344CB8AC3E}">
        <p14:creationId xmlns:p14="http://schemas.microsoft.com/office/powerpoint/2010/main" val="15857432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Child support liens would still be deducted</a:t>
            </a:r>
          </a:p>
          <a:p>
            <a:endParaRPr lang="en-US" sz="1600" dirty="0" smtClean="0"/>
          </a:p>
          <a:p>
            <a:r>
              <a:rPr lang="en-US" sz="1600" dirty="0" smtClean="0"/>
              <a:t>And you must report any other income you are receiving or if you return back to any employment full or part time.</a:t>
            </a:r>
            <a:endParaRPr lang="en-US" sz="1600" dirty="0"/>
          </a:p>
        </p:txBody>
      </p:sp>
      <p:sp>
        <p:nvSpPr>
          <p:cNvPr id="4" name="Slide Number Placeholder 3"/>
          <p:cNvSpPr>
            <a:spLocks noGrp="1"/>
          </p:cNvSpPr>
          <p:nvPr>
            <p:ph type="sldNum" sz="quarter" idx="10"/>
          </p:nvPr>
        </p:nvSpPr>
        <p:spPr/>
        <p:txBody>
          <a:bodyPr/>
          <a:lstStyle/>
          <a:p>
            <a:fld id="{225B811A-BC0B-461C-B428-C38B381EE57C}" type="slidenum">
              <a:rPr lang="en-US" smtClean="0"/>
              <a:pPr/>
              <a:t>49</a:t>
            </a:fld>
            <a:endParaRPr lang="en-US"/>
          </a:p>
        </p:txBody>
      </p:sp>
    </p:spTree>
    <p:extLst>
      <p:ext uri="{BB962C8B-B14F-4D97-AF65-F5344CB8AC3E}">
        <p14:creationId xmlns:p14="http://schemas.microsoft.com/office/powerpoint/2010/main" val="129157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F1C9BB5-B664-407B-9BB3-3809818C5468}" type="slidenum">
              <a:rPr lang="en-US" smtClean="0"/>
              <a:pPr/>
              <a:t>5</a:t>
            </a:fld>
            <a:endParaRPr lang="en-US" smtClean="0"/>
          </a:p>
        </p:txBody>
      </p:sp>
      <p:sp>
        <p:nvSpPr>
          <p:cNvPr id="21507"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normAutofit/>
          </a:bodyPr>
          <a:lstStyle/>
          <a:p>
            <a:r>
              <a:rPr lang="en-US" sz="1600" dirty="0"/>
              <a:t>In addition to AL/PD  and work comp </a:t>
            </a:r>
          </a:p>
          <a:p>
            <a:r>
              <a:rPr lang="en-US" sz="1600" dirty="0"/>
              <a:t>Here is a list of some other programs CDOT Risk Management handle for the Department</a:t>
            </a:r>
          </a:p>
        </p:txBody>
      </p:sp>
    </p:spTree>
    <p:extLst>
      <p:ext uri="{BB962C8B-B14F-4D97-AF65-F5344CB8AC3E}">
        <p14:creationId xmlns:p14="http://schemas.microsoft.com/office/powerpoint/2010/main" val="2000873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BDF98A-C4C4-466F-86B6-07783CAA7242}" type="slidenum">
              <a:rPr lang="en-US" smtClean="0"/>
              <a:pPr/>
              <a:t>50</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normAutofit/>
          </a:bodyPr>
          <a:lstStyle/>
          <a:p>
            <a:pPr eaLnBrk="1" hangingPunct="1"/>
            <a:r>
              <a:rPr lang="en-US" sz="1800" dirty="0" smtClean="0"/>
              <a:t>So let’s talk about what constitutes fraud for workers’ compensation.</a:t>
            </a:r>
          </a:p>
          <a:p>
            <a:pPr eaLnBrk="1" hangingPunct="1"/>
            <a:endParaRPr lang="en-US" sz="1800" dirty="0" smtClean="0"/>
          </a:p>
          <a:p>
            <a:pPr eaLnBrk="1" hangingPunct="1"/>
            <a:r>
              <a:rPr lang="en-US" sz="1800" dirty="0" smtClean="0"/>
              <a:t>Would you call the police to report someone breaking into an ATM or parked car?</a:t>
            </a:r>
          </a:p>
          <a:p>
            <a:pPr eaLnBrk="1" hangingPunct="1"/>
            <a:r>
              <a:rPr lang="en-US" sz="1800" dirty="0" smtClean="0"/>
              <a:t>Well most people would.</a:t>
            </a:r>
          </a:p>
          <a:p>
            <a:pPr eaLnBrk="1" hangingPunct="1"/>
            <a:endParaRPr lang="en-US" sz="1800" dirty="0" smtClean="0"/>
          </a:p>
          <a:p>
            <a:pPr eaLnBrk="1" hangingPunct="1"/>
            <a:r>
              <a:rPr lang="en-US" sz="1800" dirty="0" smtClean="0"/>
              <a:t>Fraud under workers’ compensation is an intentional misrepresentation – a lie - to gain benefits.</a:t>
            </a:r>
          </a:p>
          <a:p>
            <a:pPr eaLnBrk="1" hangingPunct="1"/>
            <a:endParaRPr lang="en-US" sz="1800" dirty="0" smtClean="0"/>
          </a:p>
          <a:p>
            <a:pPr eaLnBrk="1" hangingPunct="1"/>
            <a:r>
              <a:rPr lang="en-US" sz="1800" dirty="0" smtClean="0"/>
              <a:t>CDOT has a zero-tolerance for </a:t>
            </a:r>
            <a:r>
              <a:rPr lang="en-US" sz="1800" dirty="0" err="1" smtClean="0"/>
              <a:t>wc</a:t>
            </a:r>
            <a:r>
              <a:rPr lang="en-US" sz="1800" dirty="0" smtClean="0"/>
              <a:t> fraud and we </a:t>
            </a:r>
            <a:r>
              <a:rPr lang="en-US" sz="1800" dirty="0" err="1" smtClean="0"/>
              <a:t>agressively</a:t>
            </a:r>
            <a:r>
              <a:rPr lang="en-US" sz="1800" dirty="0" smtClean="0"/>
              <a:t> pursue fraud cases</a:t>
            </a:r>
          </a:p>
          <a:p>
            <a:pPr eaLnBrk="1" hangingPunct="1"/>
            <a:endParaRPr lang="en-US" sz="1800" dirty="0" smtClean="0"/>
          </a:p>
          <a:p>
            <a:pPr eaLnBrk="1" hangingPunct="1"/>
            <a:r>
              <a:rPr lang="en-US" sz="1800" dirty="0" smtClean="0"/>
              <a:t>Report any suspected activity to CDOT Risk Management</a:t>
            </a:r>
          </a:p>
          <a:p>
            <a:pPr eaLnBrk="1" hangingPunct="1"/>
            <a:endParaRPr lang="en-US" sz="1800" dirty="0" smtClean="0"/>
          </a:p>
        </p:txBody>
      </p:sp>
    </p:spTree>
    <p:extLst>
      <p:ext uri="{BB962C8B-B14F-4D97-AF65-F5344CB8AC3E}">
        <p14:creationId xmlns:p14="http://schemas.microsoft.com/office/powerpoint/2010/main" val="15634403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BDF98A-C4C4-466F-86B6-07783CAA7242}" type="slidenum">
              <a:rPr lang="en-US" smtClean="0"/>
              <a:pPr/>
              <a:t>51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normAutofit lnSpcReduction="10000"/>
          </a:bodyPr>
          <a:lstStyle/>
          <a:p>
            <a:pPr eaLnBrk="1" hangingPunct="1"/>
            <a:r>
              <a:rPr lang="en-US" sz="1800" dirty="0" smtClean="0"/>
              <a:t>Let’s talk about some claim challenges and what might happen.</a:t>
            </a:r>
          </a:p>
          <a:p>
            <a:pPr eaLnBrk="1" hangingPunct="1"/>
            <a:r>
              <a:rPr lang="en-US" sz="1800" dirty="0" smtClean="0"/>
              <a:t>So can your claim be denied?  Yes</a:t>
            </a:r>
          </a:p>
          <a:p>
            <a:pPr eaLnBrk="1" hangingPunct="1"/>
            <a:endParaRPr lang="en-US" sz="1050" dirty="0" smtClean="0"/>
          </a:p>
          <a:p>
            <a:pPr eaLnBrk="1" hangingPunct="1"/>
            <a:r>
              <a:rPr lang="en-US" sz="1800" dirty="0" smtClean="0"/>
              <a:t>If it’s determined that your claim may not be work related or there are questions about whether or not it’s work related the claim may be denied pending further investigation.</a:t>
            </a:r>
          </a:p>
          <a:p>
            <a:pPr eaLnBrk="1" hangingPunct="1"/>
            <a:endParaRPr lang="en-US" sz="1050" dirty="0" smtClean="0"/>
          </a:p>
          <a:p>
            <a:pPr>
              <a:lnSpc>
                <a:spcPct val="90000"/>
              </a:lnSpc>
              <a:spcBef>
                <a:spcPts val="200"/>
              </a:spcBef>
              <a:defRPr/>
            </a:pPr>
            <a:r>
              <a:rPr lang="en-US" sz="1800" dirty="0" smtClean="0"/>
              <a:t>When it is not clear if the injury </a:t>
            </a:r>
          </a:p>
          <a:p>
            <a:pPr>
              <a:lnSpc>
                <a:spcPct val="90000"/>
              </a:lnSpc>
              <a:spcBef>
                <a:spcPts val="200"/>
              </a:spcBef>
              <a:defRPr/>
            </a:pPr>
            <a:r>
              <a:rPr lang="en-US" sz="1800" dirty="0" smtClean="0"/>
              <a:t>Arose Out Of and Course of Employment may be tentatively denied pending further investigation.</a:t>
            </a:r>
          </a:p>
          <a:p>
            <a:pPr marL="274320" lvl="1" indent="0">
              <a:lnSpc>
                <a:spcPct val="90000"/>
              </a:lnSpc>
              <a:spcBef>
                <a:spcPts val="200"/>
              </a:spcBef>
              <a:defRPr/>
            </a:pPr>
            <a:r>
              <a:rPr lang="en-US" sz="1800" dirty="0" smtClean="0"/>
              <a:t>Previous injury to the same body part</a:t>
            </a:r>
          </a:p>
          <a:p>
            <a:pPr marL="274320" lvl="1" indent="0">
              <a:lnSpc>
                <a:spcPct val="90000"/>
              </a:lnSpc>
              <a:spcBef>
                <a:spcPts val="200"/>
              </a:spcBef>
              <a:defRPr/>
            </a:pPr>
            <a:r>
              <a:rPr lang="en-US" sz="1800" dirty="0" smtClean="0"/>
              <a:t>Mechanism of Injury is Unclear</a:t>
            </a:r>
          </a:p>
          <a:p>
            <a:pPr marL="274320" lvl="1" indent="0">
              <a:lnSpc>
                <a:spcPct val="90000"/>
              </a:lnSpc>
              <a:spcBef>
                <a:spcPts val="200"/>
              </a:spcBef>
              <a:defRPr/>
            </a:pPr>
            <a:r>
              <a:rPr lang="en-US" sz="1800" dirty="0" smtClean="0"/>
              <a:t>Cumulative Trauma</a:t>
            </a:r>
          </a:p>
          <a:p>
            <a:pPr marL="274320" lvl="1" indent="0">
              <a:lnSpc>
                <a:spcPct val="90000"/>
              </a:lnSpc>
              <a:spcBef>
                <a:spcPts val="200"/>
              </a:spcBef>
              <a:defRPr/>
            </a:pPr>
            <a:r>
              <a:rPr lang="en-US" sz="1800" dirty="0" smtClean="0"/>
              <a:t>Late Reporting</a:t>
            </a:r>
          </a:p>
          <a:p>
            <a:pPr eaLnBrk="1" hangingPunct="1"/>
            <a:endParaRPr lang="en-US" sz="1800" dirty="0" smtClean="0"/>
          </a:p>
          <a:p>
            <a:pPr eaLnBrk="1" hangingPunct="1"/>
            <a:endParaRPr lang="en-US" sz="1800" dirty="0" smtClean="0"/>
          </a:p>
        </p:txBody>
      </p:sp>
    </p:spTree>
    <p:extLst>
      <p:ext uri="{BB962C8B-B14F-4D97-AF65-F5344CB8AC3E}">
        <p14:creationId xmlns:p14="http://schemas.microsoft.com/office/powerpoint/2010/main" val="3975513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FFB5741-1D26-46A0-A758-52D50F884F69}" type="slidenum">
              <a:rPr lang="en-US" smtClean="0"/>
              <a:pPr/>
              <a:t>52</a:t>
            </a:fld>
            <a:endParaRPr lang="en-US" smtClean="0"/>
          </a:p>
        </p:txBody>
      </p:sp>
      <p:sp>
        <p:nvSpPr>
          <p:cNvPr id="29699"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normAutofit/>
          </a:bodyPr>
          <a:lstStyle/>
          <a:p>
            <a:pPr>
              <a:spcBef>
                <a:spcPts val="500"/>
              </a:spcBef>
              <a:spcAft>
                <a:spcPts val="500"/>
              </a:spcAft>
              <a:buNone/>
              <a:defRPr/>
            </a:pPr>
            <a:r>
              <a:rPr lang="en-US" sz="1400" b="1" dirty="0" smtClean="0">
                <a:solidFill>
                  <a:schemeClr val="tx1">
                    <a:lumMod val="85000"/>
                    <a:lumOff val="15000"/>
                  </a:schemeClr>
                </a:solidFill>
              </a:rPr>
              <a:t>Employee’s own Sick Leave</a:t>
            </a:r>
          </a:p>
          <a:p>
            <a:pPr>
              <a:spcBef>
                <a:spcPts val="0"/>
              </a:spcBef>
              <a:defRPr/>
            </a:pPr>
            <a:r>
              <a:rPr lang="en-US" sz="1400" dirty="0" smtClean="0">
                <a:solidFill>
                  <a:schemeClr val="tx1">
                    <a:lumMod val="85000"/>
                    <a:lumOff val="15000"/>
                  </a:schemeClr>
                </a:solidFill>
              </a:rPr>
              <a:t>Date of Injury (DOI) always coded as Work Time =   Zero Lost Time</a:t>
            </a:r>
          </a:p>
          <a:p>
            <a:pPr>
              <a:spcBef>
                <a:spcPts val="0"/>
              </a:spcBef>
              <a:defRPr/>
            </a:pPr>
            <a:endParaRPr lang="en-US" sz="1400" dirty="0" smtClean="0">
              <a:solidFill>
                <a:schemeClr val="tx1">
                  <a:lumMod val="85000"/>
                  <a:lumOff val="15000"/>
                </a:schemeClr>
              </a:solidFill>
            </a:endParaRPr>
          </a:p>
          <a:p>
            <a:pPr>
              <a:spcBef>
                <a:spcPts val="0"/>
              </a:spcBef>
              <a:defRPr/>
            </a:pPr>
            <a:r>
              <a:rPr lang="en-US" sz="1400" dirty="0" smtClean="0">
                <a:solidFill>
                  <a:schemeClr val="tx1">
                    <a:lumMod val="85000"/>
                    <a:lumOff val="15000"/>
                  </a:schemeClr>
                </a:solidFill>
              </a:rPr>
              <a:t>Lost time from work shift after DOI   Starts the first 24 hrs.</a:t>
            </a:r>
          </a:p>
          <a:p>
            <a:pPr marL="274320" lvl="1" indent="0">
              <a:spcBef>
                <a:spcPts val="0"/>
              </a:spcBef>
              <a:defRPr/>
            </a:pPr>
            <a:r>
              <a:rPr lang="en-US" sz="1400" dirty="0" smtClean="0">
                <a:solidFill>
                  <a:schemeClr val="tx1">
                    <a:lumMod val="85000"/>
                    <a:lumOff val="15000"/>
                  </a:schemeClr>
                </a:solidFill>
              </a:rPr>
              <a:t>  MUST use Sick/Annual Leave, Alt Holiday, Comp Time</a:t>
            </a:r>
          </a:p>
          <a:p>
            <a:pPr marL="274320" lvl="2" indent="-274320">
              <a:spcBef>
                <a:spcPts val="0"/>
              </a:spcBef>
              <a:buClr>
                <a:schemeClr val="accent1"/>
              </a:buClr>
              <a:defRPr/>
            </a:pPr>
            <a:r>
              <a:rPr lang="en-US" sz="1400" dirty="0" smtClean="0">
                <a:solidFill>
                  <a:schemeClr val="tx1">
                    <a:lumMod val="85000"/>
                    <a:lumOff val="15000"/>
                  </a:schemeClr>
                </a:solidFill>
              </a:rPr>
              <a:t>	Personnel Rules</a:t>
            </a:r>
          </a:p>
          <a:p>
            <a:pPr marL="548640" lvl="5" indent="-274320">
              <a:spcBef>
                <a:spcPts val="0"/>
              </a:spcBef>
              <a:buClr>
                <a:schemeClr val="accent1"/>
              </a:buClr>
              <a:buSzPct val="85000"/>
              <a:buFont typeface="Wingdings 2"/>
              <a:buChar char=""/>
              <a:defRPr/>
            </a:pPr>
            <a:r>
              <a:rPr lang="en-US" sz="1400" dirty="0" smtClean="0">
                <a:solidFill>
                  <a:schemeClr val="tx1">
                    <a:lumMod val="85000"/>
                    <a:lumOff val="15000"/>
                  </a:schemeClr>
                </a:solidFill>
              </a:rPr>
              <a:t>Allows State Employees to use Sick Leave for first 24 hrs.</a:t>
            </a:r>
          </a:p>
          <a:p>
            <a:pPr marL="548640" lvl="5" indent="-274320">
              <a:spcBef>
                <a:spcPts val="0"/>
              </a:spcBef>
              <a:buClr>
                <a:schemeClr val="accent1"/>
              </a:buClr>
              <a:buSzPct val="85000"/>
              <a:buNone/>
              <a:defRPr/>
            </a:pPr>
            <a:endParaRPr lang="en-US" sz="1400" dirty="0" smtClean="0">
              <a:solidFill>
                <a:schemeClr val="tx1">
                  <a:lumMod val="85000"/>
                  <a:lumOff val="15000"/>
                </a:schemeClr>
              </a:solidFill>
            </a:endParaRPr>
          </a:p>
          <a:p>
            <a:pPr marL="274320" lvl="2" indent="-274320">
              <a:spcBef>
                <a:spcPts val="0"/>
              </a:spcBef>
              <a:buClr>
                <a:schemeClr val="accent1"/>
              </a:buClr>
              <a:buNone/>
              <a:defRPr/>
            </a:pPr>
            <a:r>
              <a:rPr lang="en-US" sz="1400" dirty="0" smtClean="0">
                <a:solidFill>
                  <a:schemeClr val="tx1">
                    <a:lumMod val="85000"/>
                    <a:lumOff val="15000"/>
                  </a:schemeClr>
                </a:solidFill>
              </a:rPr>
              <a:t>Lost Time can be:</a:t>
            </a:r>
          </a:p>
          <a:p>
            <a:pPr marL="548640" lvl="3" indent="-274320">
              <a:spcBef>
                <a:spcPts val="0"/>
              </a:spcBef>
              <a:buClr>
                <a:schemeClr val="accent1"/>
              </a:buClr>
              <a:defRPr/>
            </a:pPr>
            <a:r>
              <a:rPr lang="en-US" sz="1400" dirty="0" smtClean="0">
                <a:solidFill>
                  <a:schemeClr val="tx1">
                    <a:lumMod val="85000"/>
                    <a:lumOff val="15000"/>
                  </a:schemeClr>
                </a:solidFill>
              </a:rPr>
              <a:t>Three consecutive shifts or intermittent time</a:t>
            </a:r>
          </a:p>
          <a:p>
            <a:pPr marL="548640" lvl="3" indent="-274320">
              <a:spcBef>
                <a:spcPts val="0"/>
              </a:spcBef>
              <a:buClr>
                <a:schemeClr val="accent1"/>
              </a:buClr>
              <a:defRPr/>
            </a:pPr>
            <a:r>
              <a:rPr lang="en-US" sz="1400" dirty="0" smtClean="0">
                <a:solidFill>
                  <a:schemeClr val="tx1">
                    <a:lumMod val="85000"/>
                    <a:lumOff val="15000"/>
                  </a:schemeClr>
                </a:solidFill>
              </a:rPr>
              <a:t>Only count hours lost during work shift</a:t>
            </a:r>
          </a:p>
          <a:p>
            <a:pPr marL="548640" lvl="3" indent="-274320">
              <a:spcBef>
                <a:spcPts val="0"/>
              </a:spcBef>
              <a:buClr>
                <a:schemeClr val="accent1"/>
              </a:buClr>
              <a:defRPr/>
            </a:pPr>
            <a:r>
              <a:rPr lang="en-US" sz="1400" dirty="0" smtClean="0">
                <a:solidFill>
                  <a:schemeClr val="tx1">
                    <a:lumMod val="85000"/>
                    <a:lumOff val="15000"/>
                  </a:schemeClr>
                </a:solidFill>
              </a:rPr>
              <a:t>	Benefits only cover time lost from work, does not compensate for time after or before your work shift</a:t>
            </a:r>
          </a:p>
          <a:p>
            <a:pPr marL="548640" lvl="3" indent="-274320">
              <a:spcBef>
                <a:spcPts val="0"/>
              </a:spcBef>
              <a:buClr>
                <a:schemeClr val="accent1"/>
              </a:buClr>
              <a:defRPr/>
            </a:pPr>
            <a:r>
              <a:rPr lang="en-US" sz="1400" dirty="0" smtClean="0">
                <a:solidFill>
                  <a:schemeClr val="tx1">
                    <a:lumMod val="85000"/>
                    <a:lumOff val="15000"/>
                  </a:schemeClr>
                </a:solidFill>
              </a:rPr>
              <a:t>Count lost time for appointments attended on </a:t>
            </a:r>
          </a:p>
          <a:p>
            <a:pPr marL="548640" lvl="3" indent="-274320">
              <a:spcBef>
                <a:spcPts val="0"/>
              </a:spcBef>
              <a:buClr>
                <a:schemeClr val="accent1"/>
              </a:buClr>
              <a:buNone/>
              <a:defRPr/>
            </a:pPr>
            <a:r>
              <a:rPr lang="en-US" sz="1400" dirty="0" smtClean="0">
                <a:solidFill>
                  <a:schemeClr val="tx1">
                    <a:lumMod val="85000"/>
                    <a:lumOff val="15000"/>
                  </a:schemeClr>
                </a:solidFill>
              </a:rPr>
              <a:t>    paid holidays or vacation days</a:t>
            </a:r>
          </a:p>
        </p:txBody>
      </p:sp>
    </p:spTree>
    <p:extLst>
      <p:ext uri="{BB962C8B-B14F-4D97-AF65-F5344CB8AC3E}">
        <p14:creationId xmlns:p14="http://schemas.microsoft.com/office/powerpoint/2010/main" val="26796767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2" name="Slide Number Placeholder 3"/>
          <p:cNvSpPr>
            <a:spLocks noGrp="1"/>
          </p:cNvSpPr>
          <p:nvPr>
            <p:ph type="sldNum" sz="quarter" idx="5"/>
          </p:nvPr>
        </p:nvSpPr>
        <p:spPr>
          <a:noFill/>
        </p:spPr>
        <p:txBody>
          <a:bodyPr/>
          <a:lstStyle/>
          <a:p>
            <a:fld id="{C0750D62-6D99-412B-9FAD-89DA1B3366B8}" type="slidenum">
              <a:rPr lang="en-US" smtClean="0"/>
              <a:pPr/>
              <a:t>53</a:t>
            </a:fld>
            <a:endParaRPr lang="en-US" smtClean="0"/>
          </a:p>
        </p:txBody>
      </p:sp>
      <p:sp>
        <p:nvSpPr>
          <p:cNvPr id="2" name="Notes Placeholder 1"/>
          <p:cNvSpPr>
            <a:spLocks noGrp="1"/>
          </p:cNvSpPr>
          <p:nvPr>
            <p:ph type="body" sz="quarter" idx="10"/>
          </p:nvPr>
        </p:nvSpPr>
        <p:spPr>
          <a:xfrm>
            <a:off x="701040" y="4415790"/>
            <a:ext cx="5608320" cy="4499610"/>
          </a:xfrm>
        </p:spPr>
        <p:txBody>
          <a:bodyPr>
            <a:noAutofit/>
          </a:bodyPr>
          <a:lstStyle/>
          <a:p>
            <a:pPr>
              <a:spcBef>
                <a:spcPts val="0"/>
              </a:spcBef>
              <a:defRPr/>
            </a:pPr>
            <a:r>
              <a:rPr lang="en-US" sz="1400" b="1" dirty="0" smtClean="0">
                <a:solidFill>
                  <a:schemeClr val="tx1">
                    <a:lumMod val="85000"/>
                    <a:lumOff val="15000"/>
                  </a:schemeClr>
                </a:solidFill>
              </a:rPr>
              <a:t>Less than 24 hours off work</a:t>
            </a:r>
          </a:p>
          <a:p>
            <a:pPr lvl="1">
              <a:lnSpc>
                <a:spcPct val="90000"/>
              </a:lnSpc>
              <a:spcBef>
                <a:spcPts val="0"/>
              </a:spcBef>
              <a:defRPr/>
            </a:pPr>
            <a:r>
              <a:rPr lang="en-US" sz="1400" dirty="0" smtClean="0">
                <a:solidFill>
                  <a:schemeClr val="tx1">
                    <a:lumMod val="85000"/>
                    <a:lumOff val="15000"/>
                  </a:schemeClr>
                </a:solidFill>
              </a:rPr>
              <a:t>Time is charged to SL, AL, Comp Time, Alt. Holiday, LWOP</a:t>
            </a:r>
          </a:p>
          <a:p>
            <a:pPr lvl="1">
              <a:lnSpc>
                <a:spcPct val="90000"/>
              </a:lnSpc>
              <a:spcBef>
                <a:spcPts val="0"/>
              </a:spcBef>
              <a:buNone/>
              <a:defRPr/>
            </a:pPr>
            <a:endParaRPr lang="en-US" sz="600" dirty="0" smtClean="0">
              <a:solidFill>
                <a:schemeClr val="tx1">
                  <a:lumMod val="85000"/>
                  <a:lumOff val="15000"/>
                </a:schemeClr>
              </a:solidFill>
            </a:endParaRPr>
          </a:p>
          <a:p>
            <a:pPr>
              <a:lnSpc>
                <a:spcPct val="90000"/>
              </a:lnSpc>
              <a:spcBef>
                <a:spcPts val="0"/>
              </a:spcBef>
              <a:defRPr/>
            </a:pPr>
            <a:r>
              <a:rPr lang="en-US" sz="1400" b="1" dirty="0" smtClean="0">
                <a:solidFill>
                  <a:schemeClr val="tx1">
                    <a:lumMod val="85000"/>
                    <a:lumOff val="15000"/>
                  </a:schemeClr>
                </a:solidFill>
              </a:rPr>
              <a:t>Exceed 24 hours off work (25th hr)</a:t>
            </a:r>
          </a:p>
          <a:p>
            <a:pPr lvl="1">
              <a:lnSpc>
                <a:spcPct val="90000"/>
              </a:lnSpc>
              <a:spcBef>
                <a:spcPts val="0"/>
              </a:spcBef>
              <a:defRPr/>
            </a:pPr>
            <a:r>
              <a:rPr lang="en-US" sz="1400" dirty="0" smtClean="0">
                <a:solidFill>
                  <a:schemeClr val="tx1">
                    <a:lumMod val="85000"/>
                    <a:lumOff val="15000"/>
                  </a:schemeClr>
                </a:solidFill>
              </a:rPr>
              <a:t>May be eligible for Injury Leave</a:t>
            </a:r>
          </a:p>
          <a:p>
            <a:pPr lvl="1">
              <a:lnSpc>
                <a:spcPct val="90000"/>
              </a:lnSpc>
              <a:spcBef>
                <a:spcPts val="0"/>
              </a:spcBef>
              <a:defRPr/>
            </a:pPr>
            <a:r>
              <a:rPr lang="en-US" sz="1400" dirty="0" smtClean="0">
                <a:solidFill>
                  <a:schemeClr val="tx1">
                    <a:lumMod val="85000"/>
                    <a:lumOff val="15000"/>
                  </a:schemeClr>
                </a:solidFill>
              </a:rPr>
              <a:t>Compensability may need to be addressed</a:t>
            </a:r>
          </a:p>
          <a:p>
            <a:pPr lvl="1">
              <a:lnSpc>
                <a:spcPct val="90000"/>
              </a:lnSpc>
              <a:spcBef>
                <a:spcPts val="0"/>
              </a:spcBef>
              <a:buNone/>
              <a:defRPr/>
            </a:pPr>
            <a:endParaRPr lang="en-US" sz="700" dirty="0" smtClean="0">
              <a:solidFill>
                <a:schemeClr val="tx1">
                  <a:lumMod val="85000"/>
                  <a:lumOff val="15000"/>
                </a:schemeClr>
              </a:solidFill>
            </a:endParaRPr>
          </a:p>
          <a:p>
            <a:pPr>
              <a:lnSpc>
                <a:spcPct val="90000"/>
              </a:lnSpc>
              <a:spcBef>
                <a:spcPts val="0"/>
              </a:spcBef>
              <a:defRPr/>
            </a:pPr>
            <a:r>
              <a:rPr lang="en-US" sz="1400" b="1" dirty="0" smtClean="0">
                <a:solidFill>
                  <a:schemeClr val="tx1">
                    <a:lumMod val="85000"/>
                    <a:lumOff val="15000"/>
                  </a:schemeClr>
                </a:solidFill>
              </a:rPr>
              <a:t>Exceed 80 hours off work (81st hr)</a:t>
            </a:r>
          </a:p>
          <a:p>
            <a:pPr lvl="1">
              <a:lnSpc>
                <a:spcPct val="90000"/>
              </a:lnSpc>
              <a:spcBef>
                <a:spcPts val="0"/>
              </a:spcBef>
              <a:defRPr/>
            </a:pPr>
            <a:r>
              <a:rPr lang="en-US" sz="1400" dirty="0" smtClean="0">
                <a:solidFill>
                  <a:schemeClr val="tx1">
                    <a:lumMod val="85000"/>
                    <a:lumOff val="15000"/>
                  </a:schemeClr>
                </a:solidFill>
              </a:rPr>
              <a:t>Will also pick up the first 24 hours off work and restore sick/annual leave</a:t>
            </a:r>
          </a:p>
          <a:p>
            <a:pPr lvl="1">
              <a:lnSpc>
                <a:spcPct val="90000"/>
              </a:lnSpc>
              <a:spcBef>
                <a:spcPts val="0"/>
              </a:spcBef>
              <a:defRPr/>
            </a:pPr>
            <a:r>
              <a:rPr lang="en-US" sz="1400" dirty="0" smtClean="0">
                <a:solidFill>
                  <a:schemeClr val="tx1">
                    <a:lumMod val="85000"/>
                    <a:lumOff val="15000"/>
                  </a:schemeClr>
                </a:solidFill>
              </a:rPr>
              <a:t>Compensability may need to be addressed</a:t>
            </a:r>
          </a:p>
          <a:p>
            <a:pPr lvl="1">
              <a:lnSpc>
                <a:spcPct val="90000"/>
              </a:lnSpc>
              <a:spcBef>
                <a:spcPts val="0"/>
              </a:spcBef>
              <a:buNone/>
              <a:defRPr/>
            </a:pPr>
            <a:endParaRPr lang="en-US" sz="500" dirty="0" smtClean="0">
              <a:solidFill>
                <a:schemeClr val="tx1">
                  <a:lumMod val="85000"/>
                  <a:lumOff val="15000"/>
                </a:schemeClr>
              </a:solidFill>
            </a:endParaRPr>
          </a:p>
          <a:p>
            <a:pPr>
              <a:lnSpc>
                <a:spcPct val="90000"/>
              </a:lnSpc>
              <a:spcBef>
                <a:spcPts val="0"/>
              </a:spcBef>
              <a:defRPr/>
            </a:pPr>
            <a:r>
              <a:rPr lang="en-US" sz="1400" b="1" dirty="0" smtClean="0">
                <a:solidFill>
                  <a:schemeClr val="tx1">
                    <a:lumMod val="85000"/>
                    <a:lumOff val="15000"/>
                  </a:schemeClr>
                </a:solidFill>
              </a:rPr>
              <a:t>Documenting Time</a:t>
            </a:r>
          </a:p>
          <a:p>
            <a:pPr>
              <a:lnSpc>
                <a:spcPct val="90000"/>
              </a:lnSpc>
              <a:buFont typeface="Arial" pitchFamily="34" charset="0"/>
              <a:buChar char="•"/>
              <a:defRPr/>
            </a:pPr>
            <a:r>
              <a:rPr lang="en-US" sz="1400" dirty="0" smtClean="0">
                <a:solidFill>
                  <a:schemeClr val="tx1">
                    <a:lumMod val="85000"/>
                    <a:lumOff val="15000"/>
                  </a:schemeClr>
                </a:solidFill>
              </a:rPr>
              <a:t>Employee MUST provide proof of all appointments</a:t>
            </a:r>
          </a:p>
          <a:p>
            <a:pPr>
              <a:lnSpc>
                <a:spcPct val="90000"/>
              </a:lnSpc>
              <a:buFont typeface="Arial" pitchFamily="34" charset="0"/>
              <a:buChar char="•"/>
              <a:defRPr/>
            </a:pPr>
            <a:r>
              <a:rPr lang="en-US" sz="1400" dirty="0" smtClean="0">
                <a:solidFill>
                  <a:schemeClr val="tx1">
                    <a:lumMod val="85000"/>
                    <a:lumOff val="15000"/>
                  </a:schemeClr>
                </a:solidFill>
              </a:rPr>
              <a:t>Employee MUST provide the amount of time used for the appointment and reasonable travel time</a:t>
            </a:r>
            <a:endParaRPr lang="en-US" sz="1400" b="1" dirty="0" smtClean="0">
              <a:solidFill>
                <a:schemeClr val="tx1">
                  <a:lumMod val="85000"/>
                  <a:lumOff val="15000"/>
                </a:schemeClr>
              </a:solidFill>
            </a:endParaRPr>
          </a:p>
          <a:p>
            <a:pPr lvl="1">
              <a:lnSpc>
                <a:spcPct val="90000"/>
              </a:lnSpc>
              <a:buFont typeface="Arial" pitchFamily="34" charset="0"/>
              <a:buChar char="•"/>
              <a:defRPr/>
            </a:pPr>
            <a:r>
              <a:rPr lang="en-US" sz="1400" b="1" dirty="0" smtClean="0">
                <a:solidFill>
                  <a:schemeClr val="tx1">
                    <a:lumMod val="85000"/>
                    <a:lumOff val="15000"/>
                  </a:schemeClr>
                </a:solidFill>
              </a:rPr>
              <a:t>No documentation/time = no injury leave will be approved!</a:t>
            </a:r>
          </a:p>
          <a:p>
            <a:pPr>
              <a:lnSpc>
                <a:spcPct val="90000"/>
              </a:lnSpc>
              <a:buFont typeface="Arial" pitchFamily="34" charset="0"/>
              <a:buChar char="•"/>
              <a:defRPr/>
            </a:pPr>
            <a:r>
              <a:rPr lang="en-US" sz="1400" dirty="0" smtClean="0">
                <a:solidFill>
                  <a:schemeClr val="tx1">
                    <a:lumMod val="85000"/>
                    <a:lumOff val="15000"/>
                  </a:schemeClr>
                </a:solidFill>
              </a:rPr>
              <a:t>Only appointment time and reasonable travel time will be covered</a:t>
            </a:r>
          </a:p>
          <a:p>
            <a:pPr>
              <a:lnSpc>
                <a:spcPct val="90000"/>
              </a:lnSpc>
              <a:buFont typeface="Arial" pitchFamily="34" charset="0"/>
              <a:buChar char="•"/>
              <a:defRPr/>
            </a:pPr>
            <a:r>
              <a:rPr lang="en-US" sz="1400" dirty="0" smtClean="0">
                <a:solidFill>
                  <a:schemeClr val="tx1">
                    <a:lumMod val="85000"/>
                    <a:lumOff val="15000"/>
                  </a:schemeClr>
                </a:solidFill>
              </a:rPr>
              <a:t>Any additional time taken will be coded to Annual/Sick leave as required</a:t>
            </a:r>
          </a:p>
          <a:p>
            <a:pPr>
              <a:lnSpc>
                <a:spcPct val="90000"/>
              </a:lnSpc>
              <a:buFont typeface="Arial" pitchFamily="34" charset="0"/>
              <a:buChar char="•"/>
              <a:defRPr/>
            </a:pPr>
            <a:r>
              <a:rPr lang="en-US" sz="1400" dirty="0" smtClean="0">
                <a:solidFill>
                  <a:schemeClr val="tx1">
                    <a:lumMod val="85000"/>
                    <a:lumOff val="15000"/>
                  </a:schemeClr>
                </a:solidFill>
              </a:rPr>
              <a:t>Supervisor will record time on a Claim Status Update (CDOT Form 975)</a:t>
            </a:r>
          </a:p>
          <a:p>
            <a:pPr>
              <a:lnSpc>
                <a:spcPct val="90000"/>
              </a:lnSpc>
              <a:buFont typeface="Arial" pitchFamily="34" charset="0"/>
              <a:buChar char="•"/>
              <a:defRPr/>
            </a:pPr>
            <a:r>
              <a:rPr lang="en-US" sz="1400" dirty="0" smtClean="0">
                <a:solidFill>
                  <a:schemeClr val="tx1">
                    <a:lumMod val="85000"/>
                    <a:lumOff val="15000"/>
                  </a:schemeClr>
                </a:solidFill>
              </a:rPr>
              <a:t>CDOT Risk Management will issue Approval memos for coding to injury leave or make whole as these critical events are reached</a:t>
            </a:r>
          </a:p>
        </p:txBody>
      </p:sp>
    </p:spTree>
    <p:extLst>
      <p:ext uri="{BB962C8B-B14F-4D97-AF65-F5344CB8AC3E}">
        <p14:creationId xmlns:p14="http://schemas.microsoft.com/office/powerpoint/2010/main" val="24232007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FFB5741-1D26-46A0-A758-52D50F884F69}" type="slidenum">
              <a:rPr lang="en-US" smtClean="0"/>
              <a:pPr/>
              <a:t>54</a:t>
            </a:fld>
            <a:endParaRPr lang="en-US" smtClean="0"/>
          </a:p>
        </p:txBody>
      </p:sp>
      <p:sp>
        <p:nvSpPr>
          <p:cNvPr id="29699"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511743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FFB5741-1D26-46A0-A758-52D50F884F69}" type="slidenum">
              <a:rPr lang="en-US" smtClean="0"/>
              <a:pPr/>
              <a:t>55</a:t>
            </a:fld>
            <a:endParaRPr lang="en-US" smtClean="0"/>
          </a:p>
        </p:txBody>
      </p:sp>
      <p:sp>
        <p:nvSpPr>
          <p:cNvPr id="29699"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r>
              <a:rPr lang="en-US" dirty="0" smtClean="0"/>
              <a:t>Tracking sheet</a:t>
            </a:r>
            <a:r>
              <a:rPr lang="en-US" dirty="0"/>
              <a:t> </a:t>
            </a:r>
            <a:r>
              <a:rPr lang="en-US" dirty="0" smtClean="0"/>
              <a:t>that supervisors and timekeepers use to track </a:t>
            </a:r>
            <a:r>
              <a:rPr lang="en-US" dirty="0" err="1" smtClean="0"/>
              <a:t>appts</a:t>
            </a:r>
            <a:r>
              <a:rPr lang="en-US" dirty="0" smtClean="0"/>
              <a:t>. it’s out on the Risk website </a:t>
            </a:r>
          </a:p>
          <a:p>
            <a:endParaRPr lang="en-US" dirty="0" smtClean="0"/>
          </a:p>
          <a:p>
            <a:r>
              <a:rPr lang="en-US" dirty="0" smtClean="0"/>
              <a:t>Great tool for tracking your own claim.</a:t>
            </a:r>
          </a:p>
        </p:txBody>
      </p:sp>
    </p:spTree>
    <p:extLst>
      <p:ext uri="{BB962C8B-B14F-4D97-AF65-F5344CB8AC3E}">
        <p14:creationId xmlns:p14="http://schemas.microsoft.com/office/powerpoint/2010/main" val="35298332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D656C2D-4814-4A65-9EAA-C132D5140B78}" type="slidenum">
              <a:rPr lang="en-US" smtClean="0"/>
              <a:pPr/>
              <a:t>56</a:t>
            </a:fld>
            <a:endParaRPr lang="en-US" smtClean="0"/>
          </a:p>
        </p:txBody>
      </p:sp>
      <p:sp>
        <p:nvSpPr>
          <p:cNvPr id="30723" name="Rectangle 2"/>
          <p:cNvSpPr>
            <a:spLocks noGrp="1" noRot="1" noChangeAspect="1" noChangeArrowheads="1" noTextEdit="1"/>
          </p:cNvSpPr>
          <p:nvPr>
            <p:ph type="sldImg"/>
          </p:nvPr>
        </p:nvSpPr>
        <p:spPr>
          <a:ln/>
        </p:spPr>
      </p:sp>
      <p:sp>
        <p:nvSpPr>
          <p:cNvPr id="4" name="Rectangle 3"/>
          <p:cNvSpPr/>
          <p:nvPr/>
        </p:nvSpPr>
        <p:spPr>
          <a:xfrm>
            <a:off x="533400" y="4495800"/>
            <a:ext cx="6019800" cy="2246769"/>
          </a:xfrm>
          <a:prstGeom prst="rect">
            <a:avLst/>
          </a:prstGeom>
        </p:spPr>
        <p:txBody>
          <a:bodyPr wrap="square">
            <a:spAutoFit/>
          </a:bodyPr>
          <a:lstStyle/>
          <a:p>
            <a:pPr>
              <a:spcBef>
                <a:spcPts val="0"/>
              </a:spcBef>
              <a:defRPr/>
            </a:pPr>
            <a:r>
              <a:rPr lang="en-US" sz="1400" dirty="0" smtClean="0">
                <a:solidFill>
                  <a:schemeClr val="tx1">
                    <a:lumMod val="85000"/>
                    <a:lumOff val="15000"/>
                  </a:schemeClr>
                </a:solidFill>
              </a:rPr>
              <a:t>Modified Duty may be offered immediately or later depending on the availability of work</a:t>
            </a:r>
          </a:p>
          <a:p>
            <a:pPr>
              <a:spcBef>
                <a:spcPts val="0"/>
              </a:spcBef>
              <a:buNone/>
              <a:defRPr/>
            </a:pPr>
            <a:endParaRPr lang="en-US" sz="1400" dirty="0" smtClean="0">
              <a:solidFill>
                <a:schemeClr val="tx1">
                  <a:lumMod val="85000"/>
                  <a:lumOff val="15000"/>
                </a:schemeClr>
              </a:solidFill>
            </a:endParaRPr>
          </a:p>
          <a:p>
            <a:pPr>
              <a:spcBef>
                <a:spcPts val="0"/>
              </a:spcBef>
              <a:defRPr/>
            </a:pPr>
            <a:r>
              <a:rPr lang="en-US" sz="1400" dirty="0" smtClean="0">
                <a:solidFill>
                  <a:schemeClr val="tx1">
                    <a:lumMod val="85000"/>
                    <a:lumOff val="15000"/>
                  </a:schemeClr>
                </a:solidFill>
              </a:rPr>
              <a:t>Modified duty offers are determined based on restrictions from the Authorized Treating Provider (ATP).</a:t>
            </a:r>
          </a:p>
          <a:p>
            <a:pPr>
              <a:spcBef>
                <a:spcPts val="0"/>
              </a:spcBef>
              <a:buNone/>
              <a:defRPr/>
            </a:pPr>
            <a:endParaRPr lang="en-US" sz="1400" dirty="0" smtClean="0">
              <a:solidFill>
                <a:schemeClr val="tx1">
                  <a:lumMod val="85000"/>
                  <a:lumOff val="15000"/>
                </a:schemeClr>
              </a:solidFill>
            </a:endParaRPr>
          </a:p>
          <a:p>
            <a:pPr>
              <a:spcBef>
                <a:spcPts val="0"/>
              </a:spcBef>
              <a:defRPr/>
            </a:pPr>
            <a:r>
              <a:rPr lang="en-US" sz="1400" dirty="0" smtClean="0">
                <a:solidFill>
                  <a:schemeClr val="tx1">
                    <a:lumMod val="85000"/>
                    <a:lumOff val="15000"/>
                  </a:schemeClr>
                </a:solidFill>
              </a:rPr>
              <a:t>Assignments may not exceed 6 calendar months.  </a:t>
            </a:r>
          </a:p>
          <a:p>
            <a:pPr lvl="1">
              <a:spcBef>
                <a:spcPts val="0"/>
              </a:spcBef>
              <a:defRPr/>
            </a:pPr>
            <a:r>
              <a:rPr lang="en-US" sz="1400" dirty="0" smtClean="0">
                <a:solidFill>
                  <a:schemeClr val="tx1">
                    <a:lumMod val="85000"/>
                    <a:lumOff val="15000"/>
                  </a:schemeClr>
                </a:solidFill>
              </a:rPr>
              <a:t>6 months begins the first day Mod duty and ends 6 months later, regardless if continuous or consecutive</a:t>
            </a:r>
          </a:p>
          <a:p>
            <a:pPr lvl="1">
              <a:spcBef>
                <a:spcPts val="0"/>
              </a:spcBef>
              <a:defRPr/>
            </a:pPr>
            <a:endParaRPr lang="en-US" sz="1400" dirty="0" smtClean="0">
              <a:solidFill>
                <a:schemeClr val="tx1">
                  <a:lumMod val="85000"/>
                  <a:lumOff val="15000"/>
                </a:schemeClr>
              </a:solidFill>
            </a:endParaRPr>
          </a:p>
        </p:txBody>
      </p:sp>
    </p:spTree>
    <p:extLst>
      <p:ext uri="{BB962C8B-B14F-4D97-AF65-F5344CB8AC3E}">
        <p14:creationId xmlns:p14="http://schemas.microsoft.com/office/powerpoint/2010/main" val="1614341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D656C2D-4814-4A65-9EAA-C132D5140B78}" type="slidenum">
              <a:rPr lang="en-US" smtClean="0"/>
              <a:pPr/>
              <a:t>57</a:t>
            </a:fld>
            <a:endParaRPr lang="en-US" smtClean="0"/>
          </a:p>
        </p:txBody>
      </p:sp>
      <p:sp>
        <p:nvSpPr>
          <p:cNvPr id="30723" name="Rectangle 2"/>
          <p:cNvSpPr>
            <a:spLocks noGrp="1" noRot="1" noChangeAspect="1" noChangeArrowheads="1" noTextEdit="1"/>
          </p:cNvSpPr>
          <p:nvPr>
            <p:ph type="sldImg"/>
          </p:nvPr>
        </p:nvSpPr>
        <p:spPr>
          <a:ln/>
        </p:spPr>
      </p:sp>
      <p:sp>
        <p:nvSpPr>
          <p:cNvPr id="4" name="Rectangle 3"/>
          <p:cNvSpPr/>
          <p:nvPr/>
        </p:nvSpPr>
        <p:spPr>
          <a:xfrm>
            <a:off x="533400" y="4495800"/>
            <a:ext cx="6019800" cy="1600438"/>
          </a:xfrm>
          <a:prstGeom prst="rect">
            <a:avLst/>
          </a:prstGeom>
        </p:spPr>
        <p:txBody>
          <a:bodyPr wrap="square">
            <a:spAutoFit/>
          </a:bodyPr>
          <a:lstStyle/>
          <a:p>
            <a:pPr>
              <a:spcBef>
                <a:spcPts val="0"/>
              </a:spcBef>
              <a:defRPr/>
            </a:pPr>
            <a:r>
              <a:rPr lang="en-US" sz="1400" dirty="0" smtClean="0">
                <a:solidFill>
                  <a:schemeClr val="tx1">
                    <a:lumMod val="85000"/>
                    <a:lumOff val="15000"/>
                  </a:schemeClr>
                </a:solidFill>
              </a:rPr>
              <a:t>An offer may be with your regular work section or another</a:t>
            </a:r>
          </a:p>
          <a:p>
            <a:pPr>
              <a:spcBef>
                <a:spcPts val="0"/>
              </a:spcBef>
              <a:defRPr/>
            </a:pPr>
            <a:r>
              <a:rPr lang="en-US" sz="1400" dirty="0" smtClean="0">
                <a:solidFill>
                  <a:schemeClr val="tx1">
                    <a:lumMod val="85000"/>
                    <a:lumOff val="15000"/>
                  </a:schemeClr>
                </a:solidFill>
              </a:rPr>
              <a:t>It may be necessary to commute further than your normal reporting location</a:t>
            </a:r>
          </a:p>
          <a:p>
            <a:pPr>
              <a:spcBef>
                <a:spcPts val="0"/>
              </a:spcBef>
              <a:defRPr/>
            </a:pPr>
            <a:r>
              <a:rPr lang="en-US" sz="1400" dirty="0" smtClean="0">
                <a:solidFill>
                  <a:schemeClr val="tx1">
                    <a:lumMod val="85000"/>
                    <a:lumOff val="15000"/>
                  </a:schemeClr>
                </a:solidFill>
              </a:rPr>
              <a:t>If needed, it is your responsibility to arrange transportation to and from work</a:t>
            </a:r>
          </a:p>
          <a:p>
            <a:pPr lvl="1">
              <a:spcBef>
                <a:spcPts val="0"/>
              </a:spcBef>
              <a:buNone/>
              <a:defRPr/>
            </a:pPr>
            <a:endParaRPr lang="en-US" sz="1400" dirty="0" smtClean="0">
              <a:solidFill>
                <a:schemeClr val="tx1">
                  <a:lumMod val="85000"/>
                  <a:lumOff val="15000"/>
                </a:schemeClr>
              </a:solidFill>
            </a:endParaRPr>
          </a:p>
          <a:p>
            <a:pPr>
              <a:spcBef>
                <a:spcPts val="0"/>
              </a:spcBef>
              <a:defRPr/>
            </a:pPr>
            <a:r>
              <a:rPr lang="en-US" sz="1400" dirty="0" smtClean="0">
                <a:solidFill>
                  <a:schemeClr val="tx1">
                    <a:lumMod val="85000"/>
                    <a:lumOff val="15000"/>
                  </a:schemeClr>
                </a:solidFill>
              </a:rPr>
              <a:t>Pros</a:t>
            </a:r>
          </a:p>
          <a:p>
            <a:pPr lvl="1">
              <a:spcBef>
                <a:spcPts val="0"/>
              </a:spcBef>
              <a:defRPr/>
            </a:pPr>
            <a:r>
              <a:rPr lang="en-US" sz="1400" dirty="0" smtClean="0">
                <a:solidFill>
                  <a:schemeClr val="tx1">
                    <a:lumMod val="85000"/>
                    <a:lumOff val="15000"/>
                  </a:schemeClr>
                </a:solidFill>
              </a:rPr>
              <a:t>Aids in recovery – 0-100%</a:t>
            </a:r>
          </a:p>
          <a:p>
            <a:pPr lvl="1">
              <a:spcBef>
                <a:spcPts val="0"/>
              </a:spcBef>
              <a:defRPr/>
            </a:pPr>
            <a:r>
              <a:rPr lang="en-US" sz="1400" dirty="0" smtClean="0">
                <a:solidFill>
                  <a:schemeClr val="tx1">
                    <a:lumMod val="85000"/>
                    <a:lumOff val="15000"/>
                  </a:schemeClr>
                </a:solidFill>
              </a:rPr>
              <a:t>Reduces claim costs – performing work that needs to be done</a:t>
            </a:r>
          </a:p>
        </p:txBody>
      </p:sp>
    </p:spTree>
    <p:extLst>
      <p:ext uri="{BB962C8B-B14F-4D97-AF65-F5344CB8AC3E}">
        <p14:creationId xmlns:p14="http://schemas.microsoft.com/office/powerpoint/2010/main" val="13874041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EE07F2F-0110-4947-9A8F-81B88E7E62F5}" type="slidenum">
              <a:rPr lang="en-US" smtClean="0"/>
              <a:pPr/>
              <a:t>58</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baseline="0" dirty="0" smtClean="0"/>
          </a:p>
          <a:p>
            <a:pPr eaLnBrk="1" hangingPunct="1"/>
            <a:endParaRPr lang="en-US" dirty="0" smtClean="0"/>
          </a:p>
          <a:p>
            <a:pPr eaLnBrk="1" hangingPunct="1"/>
            <a:endParaRPr lang="en-US" dirty="0" smtClean="0"/>
          </a:p>
        </p:txBody>
      </p:sp>
      <p:sp>
        <p:nvSpPr>
          <p:cNvPr id="5" name="Rectangle 4"/>
          <p:cNvSpPr/>
          <p:nvPr/>
        </p:nvSpPr>
        <p:spPr>
          <a:xfrm>
            <a:off x="533400" y="4419600"/>
            <a:ext cx="6172200" cy="3539430"/>
          </a:xfrm>
          <a:prstGeom prst="rect">
            <a:avLst/>
          </a:prstGeom>
        </p:spPr>
        <p:txBody>
          <a:bodyPr wrap="square">
            <a:spAutoFit/>
          </a:bodyPr>
          <a:lstStyle/>
          <a:p>
            <a:pPr marL="274320" indent="-274320">
              <a:buClr>
                <a:schemeClr val="accent1"/>
              </a:buClr>
              <a:buSzPct val="85000"/>
              <a:buFont typeface="Arial" pitchFamily="34" charset="0"/>
              <a:buChar char="•"/>
              <a:defRPr/>
            </a:pPr>
            <a:r>
              <a:rPr lang="en-US" sz="1400" b="1" dirty="0" smtClean="0">
                <a:solidFill>
                  <a:schemeClr val="tx1">
                    <a:lumMod val="85000"/>
                    <a:lumOff val="15000"/>
                  </a:schemeClr>
                </a:solidFill>
              </a:rPr>
              <a:t>Maximum Medical Improvement (MMI)</a:t>
            </a:r>
          </a:p>
          <a:p>
            <a:pPr marL="274320" indent="-274320">
              <a:buClr>
                <a:schemeClr val="accent1"/>
              </a:buClr>
              <a:buSzPct val="85000"/>
              <a:buFont typeface="Arial" pitchFamily="34" charset="0"/>
              <a:buChar char="•"/>
              <a:defRPr/>
            </a:pPr>
            <a:r>
              <a:rPr lang="en-US" sz="1400" dirty="0" smtClean="0">
                <a:solidFill>
                  <a:schemeClr val="tx1">
                    <a:lumMod val="85000"/>
                    <a:lumOff val="15000"/>
                  </a:schemeClr>
                </a:solidFill>
              </a:rPr>
              <a:t>When the treating physician release you from care</a:t>
            </a:r>
          </a:p>
          <a:p>
            <a:pPr marL="731520" lvl="1" indent="-274320">
              <a:buClr>
                <a:schemeClr val="accent1"/>
              </a:buClr>
              <a:buSzPct val="85000"/>
              <a:buFont typeface="Arial" pitchFamily="34" charset="0"/>
              <a:buChar char="•"/>
              <a:defRPr/>
            </a:pPr>
            <a:r>
              <a:rPr lang="en-US" sz="1400" dirty="0" smtClean="0">
                <a:solidFill>
                  <a:schemeClr val="tx1">
                    <a:lumMod val="85000"/>
                    <a:lumOff val="15000"/>
                  </a:schemeClr>
                </a:solidFill>
              </a:rPr>
              <a:t>MMI date is not compensable time</a:t>
            </a:r>
          </a:p>
          <a:p>
            <a:pPr marL="731520" lvl="1" indent="-274320">
              <a:buClr>
                <a:schemeClr val="accent1"/>
              </a:buClr>
              <a:buSzPct val="85000"/>
              <a:buFont typeface="Arial" pitchFamily="34" charset="0"/>
              <a:buChar char="•"/>
              <a:defRPr/>
            </a:pPr>
            <a:r>
              <a:rPr lang="en-US" sz="1400" dirty="0" smtClean="0">
                <a:solidFill>
                  <a:schemeClr val="tx1">
                    <a:lumMod val="85000"/>
                    <a:lumOff val="15000"/>
                  </a:schemeClr>
                </a:solidFill>
              </a:rPr>
              <a:t>Impairment Rating (IR) </a:t>
            </a:r>
          </a:p>
          <a:p>
            <a:pPr marL="731520" lvl="1" indent="-274320">
              <a:buClr>
                <a:schemeClr val="accent1"/>
              </a:buClr>
              <a:buSzPct val="85000"/>
              <a:buFont typeface="Arial" pitchFamily="34" charset="0"/>
              <a:buChar char="•"/>
              <a:defRPr/>
            </a:pPr>
            <a:r>
              <a:rPr lang="en-US" sz="1400" dirty="0" smtClean="0">
                <a:solidFill>
                  <a:schemeClr val="tx1">
                    <a:lumMod val="85000"/>
                    <a:lumOff val="15000"/>
                  </a:schemeClr>
                </a:solidFill>
              </a:rPr>
              <a:t>Permanent Partial Disability (if applicable)</a:t>
            </a:r>
          </a:p>
          <a:p>
            <a:pPr marL="1188720" lvl="2" indent="-274320">
              <a:buClr>
                <a:schemeClr val="accent1"/>
              </a:buClr>
              <a:buSzPct val="85000"/>
              <a:buFont typeface="Arial" pitchFamily="34" charset="0"/>
              <a:buChar char="•"/>
              <a:defRPr/>
            </a:pPr>
            <a:r>
              <a:rPr lang="en-US" sz="1400" dirty="0" smtClean="0">
                <a:solidFill>
                  <a:schemeClr val="tx1">
                    <a:lumMod val="85000"/>
                    <a:lumOff val="15000"/>
                  </a:schemeClr>
                </a:solidFill>
              </a:rPr>
              <a:t>Level II Physician, could be the ATP</a:t>
            </a:r>
          </a:p>
          <a:p>
            <a:pPr marL="731520" lvl="1" indent="-274320">
              <a:buClr>
                <a:schemeClr val="accent1"/>
              </a:buClr>
              <a:buSzPct val="85000"/>
              <a:buFont typeface="Arial" pitchFamily="34" charset="0"/>
              <a:buChar char="•"/>
              <a:defRPr/>
            </a:pPr>
            <a:r>
              <a:rPr lang="en-US" sz="1400" dirty="0" smtClean="0">
                <a:solidFill>
                  <a:schemeClr val="tx1">
                    <a:lumMod val="85000"/>
                    <a:lumOff val="15000"/>
                  </a:schemeClr>
                </a:solidFill>
              </a:rPr>
              <a:t>Disfigurement (if applicable)</a:t>
            </a:r>
          </a:p>
          <a:p>
            <a:pPr marL="731520" lvl="1" indent="-274320">
              <a:buClr>
                <a:schemeClr val="accent1"/>
              </a:buClr>
              <a:buSzPct val="85000"/>
              <a:buFont typeface="Arial" pitchFamily="34" charset="0"/>
              <a:buChar char="•"/>
              <a:defRPr/>
            </a:pPr>
            <a:r>
              <a:rPr lang="en-US" sz="1400" dirty="0" smtClean="0">
                <a:solidFill>
                  <a:schemeClr val="tx1">
                    <a:lumMod val="85000"/>
                    <a:lumOff val="15000"/>
                  </a:schemeClr>
                </a:solidFill>
              </a:rPr>
              <a:t>Permanent Work Restrictions (if applicable)</a:t>
            </a:r>
          </a:p>
          <a:p>
            <a:pPr marL="1188720" lvl="2" indent="-274320">
              <a:buClr>
                <a:schemeClr val="accent1"/>
              </a:buClr>
              <a:buSzPct val="85000"/>
              <a:buFont typeface="Arial" pitchFamily="34" charset="0"/>
              <a:buChar char="•"/>
              <a:defRPr/>
            </a:pPr>
            <a:r>
              <a:rPr lang="en-US" sz="1400" dirty="0" smtClean="0">
                <a:solidFill>
                  <a:schemeClr val="tx1">
                    <a:lumMod val="85000"/>
                    <a:lumOff val="15000"/>
                  </a:schemeClr>
                </a:solidFill>
              </a:rPr>
              <a:t>Do they prevent performance of the essential functions?</a:t>
            </a:r>
          </a:p>
          <a:p>
            <a:pPr marL="1188720" lvl="2" indent="-274320">
              <a:buClr>
                <a:schemeClr val="accent1"/>
              </a:buClr>
              <a:buSzPct val="85000"/>
              <a:buFont typeface="Arial" pitchFamily="34" charset="0"/>
              <a:buChar char="•"/>
              <a:defRPr/>
            </a:pPr>
            <a:r>
              <a:rPr lang="en-US" sz="1400" dirty="0" smtClean="0">
                <a:solidFill>
                  <a:schemeClr val="tx1">
                    <a:lumMod val="85000"/>
                    <a:lumOff val="15000"/>
                  </a:schemeClr>
                </a:solidFill>
              </a:rPr>
              <a:t>ADA process handled by EEO</a:t>
            </a:r>
          </a:p>
          <a:p>
            <a:pPr marL="731520" lvl="1" indent="-274320">
              <a:buClr>
                <a:schemeClr val="accent1"/>
              </a:buClr>
              <a:buSzPct val="85000"/>
              <a:buFont typeface="Arial" pitchFamily="34" charset="0"/>
              <a:buChar char="•"/>
              <a:defRPr/>
            </a:pPr>
            <a:r>
              <a:rPr lang="en-US" sz="1400" dirty="0" smtClean="0">
                <a:solidFill>
                  <a:schemeClr val="tx1">
                    <a:lumMod val="85000"/>
                    <a:lumOff val="15000"/>
                  </a:schemeClr>
                </a:solidFill>
              </a:rPr>
              <a:t>Medical Maintenance Care</a:t>
            </a:r>
          </a:p>
          <a:p>
            <a:pPr marL="1188720" lvl="2" indent="-274320">
              <a:buClr>
                <a:schemeClr val="accent1"/>
              </a:buClr>
              <a:buSzPct val="85000"/>
              <a:buFont typeface="Arial" pitchFamily="34" charset="0"/>
              <a:buChar char="•"/>
              <a:defRPr/>
            </a:pPr>
            <a:r>
              <a:rPr lang="en-US" sz="1400" dirty="0" smtClean="0">
                <a:solidFill>
                  <a:schemeClr val="tx1">
                    <a:lumMod val="85000"/>
                    <a:lumOff val="15000"/>
                  </a:schemeClr>
                </a:solidFill>
              </a:rPr>
              <a:t>Additional medical care after MMI</a:t>
            </a:r>
          </a:p>
          <a:p>
            <a:pPr marL="274320" indent="-274320">
              <a:buClr>
                <a:schemeClr val="accent1"/>
              </a:buClr>
              <a:buSzPct val="85000"/>
              <a:buFont typeface="Arial" pitchFamily="34" charset="0"/>
              <a:buChar char="•"/>
              <a:defRPr/>
            </a:pPr>
            <a:r>
              <a:rPr lang="en-US" sz="1400" b="1" dirty="0" smtClean="0">
                <a:solidFill>
                  <a:schemeClr val="tx1">
                    <a:lumMod val="85000"/>
                    <a:lumOff val="15000"/>
                  </a:schemeClr>
                </a:solidFill>
              </a:rPr>
              <a:t>Broadspire - Final Admission of Liability</a:t>
            </a:r>
          </a:p>
          <a:p>
            <a:pPr marL="731520" lvl="1" indent="-274320">
              <a:buClr>
                <a:schemeClr val="accent1"/>
              </a:buClr>
              <a:buSzPct val="85000"/>
              <a:buFont typeface="Arial" pitchFamily="34" charset="0"/>
              <a:buChar char="•"/>
              <a:defRPr/>
            </a:pPr>
            <a:r>
              <a:rPr lang="en-US" sz="1400" dirty="0" smtClean="0">
                <a:solidFill>
                  <a:schemeClr val="tx1">
                    <a:lumMod val="85000"/>
                    <a:lumOff val="15000"/>
                  </a:schemeClr>
                </a:solidFill>
              </a:rPr>
              <a:t>Disagree may file for an objection</a:t>
            </a:r>
          </a:p>
          <a:p>
            <a:pPr marL="274320" indent="-274320">
              <a:buClr>
                <a:schemeClr val="accent1"/>
              </a:buClr>
              <a:buSzPct val="85000"/>
              <a:buFont typeface="Arial" pitchFamily="34" charset="0"/>
              <a:buChar char="•"/>
              <a:defRPr/>
            </a:pPr>
            <a:r>
              <a:rPr lang="en-US" sz="1400" b="1" dirty="0" smtClean="0">
                <a:solidFill>
                  <a:schemeClr val="tx1">
                    <a:lumMod val="85000"/>
                    <a:lumOff val="15000"/>
                  </a:schemeClr>
                </a:solidFill>
              </a:rPr>
              <a:t>CDOT - MMI Approval Memo</a:t>
            </a:r>
          </a:p>
          <a:p>
            <a:pPr marL="731520" lvl="1" indent="-274320">
              <a:buClr>
                <a:schemeClr val="accent1"/>
              </a:buClr>
              <a:buSzPct val="85000"/>
              <a:buFont typeface="Arial" pitchFamily="34" charset="0"/>
              <a:buChar char="•"/>
              <a:defRPr/>
            </a:pPr>
            <a:r>
              <a:rPr lang="en-US" sz="1400" dirty="0" smtClean="0">
                <a:solidFill>
                  <a:schemeClr val="tx1">
                    <a:lumMod val="85000"/>
                    <a:lumOff val="15000"/>
                  </a:schemeClr>
                </a:solidFill>
              </a:rPr>
              <a:t>Review the approval to ensure all time is accounted for</a:t>
            </a:r>
          </a:p>
        </p:txBody>
      </p:sp>
    </p:spTree>
    <p:extLst>
      <p:ext uri="{BB962C8B-B14F-4D97-AF65-F5344CB8AC3E}">
        <p14:creationId xmlns:p14="http://schemas.microsoft.com/office/powerpoint/2010/main" val="40582519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EE07F2F-0110-4947-9A8F-81B88E7E62F5}" type="slidenum">
              <a:rPr lang="en-US" smtClean="0"/>
              <a:pPr/>
              <a:t>59</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baseline="0" dirty="0" smtClean="0"/>
          </a:p>
          <a:p>
            <a:pPr eaLnBrk="1" hangingPunct="1"/>
            <a:endParaRPr lang="en-US" dirty="0" smtClean="0"/>
          </a:p>
          <a:p>
            <a:pPr eaLnBrk="1" hangingPunct="1"/>
            <a:endParaRPr lang="en-US" dirty="0" smtClean="0"/>
          </a:p>
        </p:txBody>
      </p:sp>
      <p:sp>
        <p:nvSpPr>
          <p:cNvPr id="5" name="Rectangle 3"/>
          <p:cNvSpPr txBox="1">
            <a:spLocks noChangeArrowheads="1"/>
          </p:cNvSpPr>
          <p:nvPr/>
        </p:nvSpPr>
        <p:spPr>
          <a:xfrm>
            <a:off x="853440" y="4568190"/>
            <a:ext cx="5608320" cy="4183380"/>
          </a:xfrm>
          <a:prstGeom prst="rect">
            <a:avLst/>
          </a:prstGeom>
          <a:noFill/>
          <a:ln/>
        </p:spPr>
        <p:txBody>
          <a:bodyPr vert="horz" lIns="93177" tIns="46589" rIns="93177" bIns="46589" rtlCol="0">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Can a claim ever be reopened – 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claim can be reopened up to six years after the date of filing the claim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years after the last medical bill is paid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Claims can be reopened for a worsen of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Have employee call Risk and speak to their </a:t>
            </a:r>
            <a:r>
              <a:rPr lang="en-US" dirty="0" err="1" smtClean="0"/>
              <a:t>coord</a:t>
            </a:r>
            <a:r>
              <a:rPr lang="en-US" dirty="0" smtClean="0"/>
              <a:t> or myself or Tracie Smith.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Need to review all the facts with employee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Circumstances need to be reviewed on a case by case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Employee can file a petition directly with div. of </a:t>
            </a:r>
            <a:r>
              <a:rPr lang="en-US" dirty="0" err="1" smtClean="0"/>
              <a:t>wc</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 prepared to provide proof that it is related to the claim and a worsening of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520784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F1C9BB5-B664-407B-9BB3-3809818C5468}" type="slidenum">
              <a:rPr lang="en-US" smtClean="0"/>
              <a:pPr/>
              <a:t>6</a:t>
            </a:fld>
            <a:endParaRPr lang="en-US" smtClean="0"/>
          </a:p>
        </p:txBody>
      </p:sp>
      <p:sp>
        <p:nvSpPr>
          <p:cNvPr id="21507"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normAutofit/>
          </a:bodyPr>
          <a:lstStyle/>
          <a:p>
            <a:r>
              <a:rPr lang="en-US" sz="1600" dirty="0"/>
              <a:t>Auto Liability</a:t>
            </a:r>
          </a:p>
          <a:p>
            <a:endParaRPr lang="en-US" sz="1600" dirty="0"/>
          </a:p>
          <a:p>
            <a:r>
              <a:rPr lang="en-US" sz="1600" dirty="0"/>
              <a:t>Property Damage </a:t>
            </a:r>
          </a:p>
          <a:p>
            <a:endParaRPr lang="en-US" sz="1600" dirty="0"/>
          </a:p>
          <a:p>
            <a:endParaRPr lang="en-US" sz="400" dirty="0"/>
          </a:p>
          <a:p>
            <a:r>
              <a:rPr lang="en-US" sz="1600" dirty="0"/>
              <a:t>Property Recovery </a:t>
            </a:r>
          </a:p>
          <a:p>
            <a:endParaRPr lang="en-US" sz="1600" dirty="0"/>
          </a:p>
          <a:p>
            <a:endParaRPr lang="en-US" sz="500" dirty="0"/>
          </a:p>
          <a:p>
            <a:r>
              <a:rPr lang="en-US" sz="1600" dirty="0"/>
              <a:t>Liability</a:t>
            </a:r>
          </a:p>
          <a:p>
            <a:endParaRPr lang="en-US" sz="1600" dirty="0"/>
          </a:p>
          <a:p>
            <a:endParaRPr lang="en-US" sz="600" dirty="0"/>
          </a:p>
          <a:p>
            <a:r>
              <a:rPr lang="en-US" sz="1600" dirty="0"/>
              <a:t>Crime</a:t>
            </a:r>
          </a:p>
          <a:p>
            <a:endParaRPr lang="en-US" sz="1600" dirty="0"/>
          </a:p>
          <a:p>
            <a:r>
              <a:rPr lang="en-US" sz="1600" dirty="0"/>
              <a:t>Workers Compensation </a:t>
            </a:r>
          </a:p>
          <a:p>
            <a:endParaRPr lang="en-US" sz="1100" dirty="0"/>
          </a:p>
        </p:txBody>
      </p:sp>
    </p:spTree>
    <p:extLst>
      <p:ext uri="{BB962C8B-B14F-4D97-AF65-F5344CB8AC3E}">
        <p14:creationId xmlns:p14="http://schemas.microsoft.com/office/powerpoint/2010/main" val="7035565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EE07F2F-0110-4947-9A8F-81B88E7E62F5}" type="slidenum">
              <a:rPr lang="en-US" smtClean="0"/>
              <a:pPr/>
              <a:t>60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baseline="0" dirty="0" smtClean="0"/>
          </a:p>
          <a:p>
            <a:pPr eaLnBrk="1" hangingPunct="1"/>
            <a:endParaRPr lang="en-US" dirty="0" smtClean="0"/>
          </a:p>
          <a:p>
            <a:pPr eaLnBrk="1" hangingPunct="1"/>
            <a:endParaRPr lang="en-US" dirty="0" smtClean="0"/>
          </a:p>
        </p:txBody>
      </p:sp>
      <p:sp>
        <p:nvSpPr>
          <p:cNvPr id="5" name="Rectangle 3"/>
          <p:cNvSpPr txBox="1">
            <a:spLocks noChangeArrowheads="1"/>
          </p:cNvSpPr>
          <p:nvPr/>
        </p:nvSpPr>
        <p:spPr>
          <a:xfrm>
            <a:off x="304800" y="4568190"/>
            <a:ext cx="6477000" cy="4183380"/>
          </a:xfrm>
          <a:prstGeom prst="rect">
            <a:avLst/>
          </a:prstGeom>
          <a:noFill/>
          <a:ln/>
        </p:spPr>
        <p:txBody>
          <a:bodyPr vert="horz" lIns="93177" tIns="46589" rIns="93177" bIns="46589" rtlCol="0">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HIPAA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HIPAA privacy rule pertains to the MEDICAL PROFESSIONALS releasing of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privacy rule does not pertain to WC claims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However, be mindful if clinics are faxing clinic dictation and notes with health history – give CDOT Risk a call we should only get the WSR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medical professionals are only suppose to provide employers with information that pertain to your diagnoses, determination as to it being work related or not, any work restrictions, and information about referrals, follow up appoints and your impairment rating at the end of the claim.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That is what the physician’s work status report is used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Broadspire has the right to request all of your prior medicals if needed to determine if an injury is compensable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there are questions about your claim and you refuse to sign the HIPAA release it could result in a denial until medical records are released.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41081894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EE07F2F-0110-4947-9A8F-81B88E7E62F5}" type="slidenum">
              <a:rPr lang="en-US" smtClean="0"/>
              <a:pPr/>
              <a:t>61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baseline="0" dirty="0" smtClean="0"/>
          </a:p>
          <a:p>
            <a:pPr eaLnBrk="1" hangingPunct="1"/>
            <a:endParaRPr lang="en-US" dirty="0" smtClean="0"/>
          </a:p>
          <a:p>
            <a:pPr eaLnBrk="1" hangingPunct="1"/>
            <a:endParaRPr lang="en-US" dirty="0" smtClean="0"/>
          </a:p>
        </p:txBody>
      </p:sp>
      <p:sp>
        <p:nvSpPr>
          <p:cNvPr id="5" name="Rectangle 3"/>
          <p:cNvSpPr txBox="1">
            <a:spLocks noChangeArrowheads="1"/>
          </p:cNvSpPr>
          <p:nvPr/>
        </p:nvSpPr>
        <p:spPr>
          <a:xfrm>
            <a:off x="853440" y="4568190"/>
            <a:ext cx="5608320" cy="4183380"/>
          </a:xfrm>
          <a:prstGeom prst="rect">
            <a:avLst/>
          </a:prstGeom>
          <a:noFill/>
          <a:ln/>
        </p:spPr>
        <p:txBody>
          <a:bodyPr vert="horz" lIns="93177" tIns="46589" rIns="93177" bIns="46589"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One of the forms we are required to provide you is a copy of the GINA notification to take to your health care physician reminding them that they should not disclose any genetic information they may have or obtain about you to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spcBef>
                <a:spcPts val="0"/>
              </a:spcBef>
              <a:buNone/>
              <a:defRPr/>
            </a:pPr>
            <a:r>
              <a:rPr lang="en-US" sz="2800" b="1" dirty="0" smtClean="0"/>
              <a:t>STD and FMLA</a:t>
            </a:r>
          </a:p>
          <a:p>
            <a:pPr marL="0" lvl="1" indent="0">
              <a:spcBef>
                <a:spcPts val="0"/>
              </a:spcBef>
              <a:buNone/>
              <a:tabLst>
                <a:tab pos="339725" algn="l"/>
              </a:tabLst>
              <a:defRPr/>
            </a:pPr>
            <a:r>
              <a:rPr lang="en-US" dirty="0" smtClean="0"/>
              <a:t>Short Term Disability and Family Medical Leave Act</a:t>
            </a:r>
          </a:p>
          <a:p>
            <a:pPr marL="0" lvl="1" indent="0">
              <a:spcBef>
                <a:spcPts val="0"/>
              </a:spcBef>
              <a:buNone/>
              <a:tabLst>
                <a:tab pos="339725" algn="l"/>
              </a:tabLst>
              <a:defRPr/>
            </a:pPr>
            <a:r>
              <a:rPr lang="en-US" dirty="0" smtClean="0"/>
              <a:t>Information is also attached to this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8421777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EE07F2F-0110-4947-9A8F-81B88E7E62F5}" type="slidenum">
              <a:rPr lang="en-US" smtClean="0"/>
              <a:pPr/>
              <a:t>62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baseline="0" dirty="0" smtClean="0"/>
          </a:p>
          <a:p>
            <a:pPr eaLnBrk="1" hangingPunct="1"/>
            <a:endParaRPr lang="en-US" dirty="0" smtClean="0"/>
          </a:p>
          <a:p>
            <a:pPr eaLnBrk="1" hangingPunct="1"/>
            <a:endParaRPr lang="en-US" dirty="0" smtClean="0"/>
          </a:p>
        </p:txBody>
      </p:sp>
      <p:sp>
        <p:nvSpPr>
          <p:cNvPr id="5" name="Rectangle 3"/>
          <p:cNvSpPr txBox="1">
            <a:spLocks noChangeArrowheads="1"/>
          </p:cNvSpPr>
          <p:nvPr/>
        </p:nvSpPr>
        <p:spPr>
          <a:xfrm>
            <a:off x="853440" y="4568190"/>
            <a:ext cx="5608320" cy="4183380"/>
          </a:xfrm>
          <a:prstGeom prst="rect">
            <a:avLst/>
          </a:prstGeom>
          <a:noFill/>
          <a:ln/>
        </p:spPr>
        <p:txBody>
          <a:bodyPr vert="horz" lIns="93177" tIns="46589" rIns="93177" bIns="46589" rtlCol="0">
            <a:normAutofit/>
          </a:bodyPr>
          <a:lstStyle/>
          <a:p>
            <a:pPr>
              <a:spcBef>
                <a:spcPts val="0"/>
              </a:spcBef>
              <a:buNone/>
              <a:defRPr/>
            </a:pPr>
            <a:r>
              <a:rPr lang="en-US" sz="2800" b="1" dirty="0" smtClean="0">
                <a:solidFill>
                  <a:schemeClr val="tx1">
                    <a:lumMod val="85000"/>
                    <a:lumOff val="15000"/>
                  </a:schemeClr>
                </a:solidFill>
              </a:rPr>
              <a:t>MISSED APPOINTMENTS</a:t>
            </a:r>
          </a:p>
          <a:p>
            <a:pPr marL="0" lvl="1" indent="0">
              <a:spcBef>
                <a:spcPts val="100"/>
              </a:spcBef>
              <a:spcAft>
                <a:spcPts val="100"/>
              </a:spcAft>
              <a:buClr>
                <a:schemeClr val="accent1"/>
              </a:buClr>
              <a:buNone/>
              <a:defRPr/>
            </a:pPr>
            <a:r>
              <a:rPr lang="en-US" sz="2500" b="1" dirty="0" smtClean="0">
                <a:solidFill>
                  <a:schemeClr val="tx1">
                    <a:lumMod val="85000"/>
                    <a:lumOff val="15000"/>
                  </a:schemeClr>
                </a:solidFill>
              </a:rPr>
              <a:t>It</a:t>
            </a:r>
            <a:r>
              <a:rPr lang="en-US" b="1" dirty="0" smtClean="0">
                <a:solidFill>
                  <a:schemeClr val="tx1">
                    <a:lumMod val="85000"/>
                    <a:lumOff val="15000"/>
                  </a:schemeClr>
                </a:solidFill>
              </a:rPr>
              <a:t> is your responsibility to comply with your medical care</a:t>
            </a:r>
          </a:p>
          <a:p>
            <a:pPr>
              <a:buNone/>
            </a:pPr>
            <a:r>
              <a:rPr lang="en-US" sz="2000" dirty="0" smtClean="0">
                <a:solidFill>
                  <a:schemeClr val="tx1">
                    <a:lumMod val="85000"/>
                    <a:lumOff val="15000"/>
                  </a:schemeClr>
                </a:solidFill>
              </a:rPr>
              <a:t>If an employee </a:t>
            </a:r>
            <a:r>
              <a:rPr lang="en-US" sz="2000" b="1" dirty="0" smtClean="0">
                <a:solidFill>
                  <a:schemeClr val="tx1">
                    <a:lumMod val="85000"/>
                    <a:lumOff val="15000"/>
                  </a:schemeClr>
                </a:solidFill>
              </a:rPr>
              <a:t>fails to appear at an appointment wage replacement benefits may be suspended</a:t>
            </a:r>
          </a:p>
          <a:p>
            <a:pPr>
              <a:buNone/>
            </a:pPr>
            <a:endParaRPr lang="en-US" sz="2000" b="1" dirty="0">
              <a:solidFill>
                <a:schemeClr val="tx1">
                  <a:lumMod val="85000"/>
                  <a:lumOff val="15000"/>
                </a:schemeClr>
              </a:solidFill>
            </a:endParaRPr>
          </a:p>
          <a:p>
            <a:pPr>
              <a:buNone/>
            </a:pPr>
            <a:r>
              <a:rPr lang="en-US" sz="2000" b="1" dirty="0" smtClean="0">
                <a:solidFill>
                  <a:schemeClr val="tx1">
                    <a:lumMod val="85000"/>
                    <a:lumOff val="15000"/>
                  </a:schemeClr>
                </a:solidFill>
              </a:rPr>
              <a:t>Unpaid medical bills </a:t>
            </a:r>
          </a:p>
          <a:p>
            <a:pPr>
              <a:buNone/>
            </a:pPr>
            <a:r>
              <a:rPr lang="en-US" sz="2000" b="1" dirty="0" smtClean="0">
                <a:solidFill>
                  <a:schemeClr val="tx1">
                    <a:lumMod val="85000"/>
                    <a:lumOff val="15000"/>
                  </a:schemeClr>
                </a:solidFill>
              </a:rPr>
              <a:t>Call CDOT Risk Claim </a:t>
            </a:r>
            <a:r>
              <a:rPr lang="en-US" sz="2000" b="1" dirty="0" err="1" smtClean="0">
                <a:solidFill>
                  <a:schemeClr val="tx1">
                    <a:lumMod val="85000"/>
                    <a:lumOff val="15000"/>
                  </a:schemeClr>
                </a:solidFill>
              </a:rPr>
              <a:t>Coord</a:t>
            </a:r>
            <a:endParaRPr lang="en-US" sz="2000" b="1" dirty="0" smtClean="0">
              <a:solidFill>
                <a:schemeClr val="tx1">
                  <a:lumMod val="85000"/>
                  <a:lumOff val="15000"/>
                </a:schemeClr>
              </a:solidFill>
            </a:endParaRPr>
          </a:p>
          <a:p>
            <a:pPr>
              <a:buNone/>
            </a:pPr>
            <a:endParaRPr lang="en-US" sz="2000" b="1" dirty="0">
              <a:solidFill>
                <a:schemeClr val="tx1">
                  <a:lumMod val="85000"/>
                  <a:lumOff val="15000"/>
                </a:schemeClr>
              </a:solidFill>
            </a:endParaRPr>
          </a:p>
          <a:p>
            <a:pPr>
              <a:buNone/>
            </a:pPr>
            <a:r>
              <a:rPr lang="en-US" sz="2000" b="1" dirty="0" smtClean="0">
                <a:solidFill>
                  <a:schemeClr val="tx1">
                    <a:lumMod val="85000"/>
                    <a:lumOff val="15000"/>
                  </a:schemeClr>
                </a:solidFill>
              </a:rPr>
              <a:t>Wage Replacement benefits</a:t>
            </a:r>
          </a:p>
          <a:p>
            <a:pPr>
              <a:buNone/>
            </a:pPr>
            <a:r>
              <a:rPr lang="en-US" sz="2000" b="1" dirty="0" smtClean="0">
                <a:solidFill>
                  <a:schemeClr val="tx1">
                    <a:lumMod val="85000"/>
                    <a:lumOff val="15000"/>
                  </a:schemeClr>
                </a:solidFill>
              </a:rPr>
              <a:t>Not taxable</a:t>
            </a:r>
          </a:p>
          <a:p>
            <a:pPr>
              <a:buNone/>
            </a:pPr>
            <a:r>
              <a:rPr lang="en-US" sz="2000" b="1" dirty="0" smtClean="0">
                <a:solidFill>
                  <a:schemeClr val="tx1">
                    <a:lumMod val="85000"/>
                    <a:lumOff val="15000"/>
                  </a:schemeClr>
                </a:solidFill>
              </a:rPr>
              <a:t>Just be aware</a:t>
            </a:r>
            <a:endParaRPr lang="en-US" sz="2000" dirty="0" smtClean="0">
              <a:solidFill>
                <a:schemeClr val="tx1">
                  <a:lumMod val="85000"/>
                  <a:lumOff val="1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6491310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EE07F2F-0110-4947-9A8F-81B88E7E62F5}" type="slidenum">
              <a:rPr lang="en-US" smtClean="0"/>
              <a:pPr/>
              <a:t>63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baseline="0" dirty="0" smtClean="0"/>
          </a:p>
          <a:p>
            <a:pPr eaLnBrk="1" hangingPunct="1"/>
            <a:endParaRPr lang="en-US" dirty="0" smtClean="0"/>
          </a:p>
          <a:p>
            <a:pPr eaLnBrk="1" hangingPunct="1"/>
            <a:endParaRPr lang="en-US" dirty="0" smtClean="0"/>
          </a:p>
        </p:txBody>
      </p:sp>
      <p:sp>
        <p:nvSpPr>
          <p:cNvPr id="5" name="Rectangle 3"/>
          <p:cNvSpPr txBox="1">
            <a:spLocks noChangeArrowheads="1"/>
          </p:cNvSpPr>
          <p:nvPr/>
        </p:nvSpPr>
        <p:spPr>
          <a:xfrm>
            <a:off x="853440" y="4568190"/>
            <a:ext cx="5608320" cy="4183380"/>
          </a:xfrm>
          <a:prstGeom prst="rect">
            <a:avLst/>
          </a:prstGeom>
          <a:noFill/>
          <a:ln/>
        </p:spPr>
        <p:txBody>
          <a:bodyPr vert="horz" lIns="93177" tIns="46589" rIns="93177" bIns="46589" rtlCol="0">
            <a:normAutofit fontScale="92500" lnSpcReduction="20000"/>
          </a:bodyPr>
          <a:lstStyle/>
          <a:p>
            <a:pPr>
              <a:spcBef>
                <a:spcPts val="100"/>
              </a:spcBef>
              <a:spcAft>
                <a:spcPts val="100"/>
              </a:spcAft>
              <a:buNone/>
              <a:defRPr/>
            </a:pPr>
            <a:r>
              <a:rPr lang="en-US" sz="2400" b="1" dirty="0" smtClean="0">
                <a:solidFill>
                  <a:schemeClr val="tx1">
                    <a:lumMod val="85000"/>
                    <a:lumOff val="15000"/>
                  </a:schemeClr>
                </a:solidFill>
              </a:rPr>
              <a:t>ATTORNEYS</a:t>
            </a:r>
          </a:p>
          <a:p>
            <a:pPr marL="0" lvl="1" indent="0">
              <a:spcBef>
                <a:spcPts val="100"/>
              </a:spcBef>
              <a:spcAft>
                <a:spcPts val="100"/>
              </a:spcAft>
              <a:buClr>
                <a:schemeClr val="accent1"/>
              </a:buClr>
              <a:buNone/>
              <a:defRPr/>
            </a:pPr>
            <a:r>
              <a:rPr lang="en-US" b="1" dirty="0" smtClean="0">
                <a:solidFill>
                  <a:schemeClr val="tx1">
                    <a:lumMod val="85000"/>
                    <a:lumOff val="15000"/>
                  </a:schemeClr>
                </a:solidFill>
              </a:rPr>
              <a:t>It is your right to obtain an attorney if you so choose</a:t>
            </a:r>
          </a:p>
          <a:p>
            <a:pPr marL="0" lvl="1" indent="0">
              <a:spcBef>
                <a:spcPts val="100"/>
              </a:spcBef>
              <a:spcAft>
                <a:spcPts val="100"/>
              </a:spcAft>
              <a:buClr>
                <a:schemeClr val="accent1"/>
              </a:buClr>
              <a:buNone/>
              <a:defRPr/>
            </a:pPr>
            <a:endParaRPr lang="en-US" sz="800" dirty="0" smtClean="0">
              <a:solidFill>
                <a:schemeClr val="tx1">
                  <a:lumMod val="85000"/>
                  <a:lumOff val="15000"/>
                </a:schemeClr>
              </a:solidFill>
            </a:endParaRPr>
          </a:p>
          <a:p>
            <a:pPr marL="0" lvl="1" indent="0">
              <a:spcBef>
                <a:spcPts val="100"/>
              </a:spcBef>
              <a:spcAft>
                <a:spcPts val="100"/>
              </a:spcAft>
              <a:buClr>
                <a:schemeClr val="accent1"/>
              </a:buClr>
              <a:buNone/>
              <a:defRPr/>
            </a:pPr>
            <a:r>
              <a:rPr lang="en-US" sz="2200" b="1" dirty="0" smtClean="0">
                <a:solidFill>
                  <a:schemeClr val="tx1">
                    <a:lumMod val="85000"/>
                    <a:lumOff val="15000"/>
                  </a:schemeClr>
                </a:solidFill>
              </a:rPr>
              <a:t>Please note:</a:t>
            </a:r>
          </a:p>
          <a:p>
            <a:pPr marL="0" lvl="1" indent="0">
              <a:spcBef>
                <a:spcPts val="100"/>
              </a:spcBef>
              <a:spcAft>
                <a:spcPts val="100"/>
              </a:spcAft>
              <a:buClr>
                <a:schemeClr val="accent1"/>
              </a:buClr>
              <a:buNone/>
              <a:defRPr/>
            </a:pPr>
            <a:r>
              <a:rPr lang="en-US" sz="2200" dirty="0" smtClean="0">
                <a:solidFill>
                  <a:schemeClr val="tx1">
                    <a:lumMod val="85000"/>
                    <a:lumOff val="15000"/>
                  </a:schemeClr>
                </a:solidFill>
              </a:rPr>
              <a:t>Once we received an Entry of Appearance</a:t>
            </a:r>
          </a:p>
          <a:p>
            <a:pPr marL="0" lvl="1" indent="0">
              <a:spcBef>
                <a:spcPts val="100"/>
              </a:spcBef>
              <a:spcAft>
                <a:spcPts val="100"/>
              </a:spcAft>
              <a:buClr>
                <a:schemeClr val="accent1"/>
              </a:buClr>
              <a:buNone/>
              <a:defRPr/>
            </a:pPr>
            <a:r>
              <a:rPr lang="en-US" sz="2000" b="1" dirty="0" smtClean="0">
                <a:solidFill>
                  <a:schemeClr val="tx1">
                    <a:lumMod val="85000"/>
                    <a:lumOff val="15000"/>
                  </a:schemeClr>
                </a:solidFill>
              </a:rPr>
              <a:t>ALL claim related communications MUST go through your attorney</a:t>
            </a:r>
          </a:p>
          <a:p>
            <a:pPr marL="0" lvl="1" indent="0">
              <a:spcBef>
                <a:spcPts val="100"/>
              </a:spcBef>
              <a:spcAft>
                <a:spcPts val="100"/>
              </a:spcAft>
              <a:buClr>
                <a:schemeClr val="accent1"/>
              </a:buClr>
              <a:buNone/>
              <a:defRPr/>
            </a:pPr>
            <a:r>
              <a:rPr lang="en-US" sz="2200" dirty="0" smtClean="0">
                <a:solidFill>
                  <a:schemeClr val="tx1">
                    <a:lumMod val="85000"/>
                    <a:lumOff val="15000"/>
                  </a:schemeClr>
                </a:solidFill>
              </a:rPr>
              <a:t>We cannot discuss any aspects of your claim with you</a:t>
            </a:r>
          </a:p>
          <a:p>
            <a:pPr marL="0" lvl="1" indent="0">
              <a:spcBef>
                <a:spcPts val="100"/>
              </a:spcBef>
              <a:spcAft>
                <a:spcPts val="100"/>
              </a:spcAft>
              <a:buClr>
                <a:schemeClr val="accent1"/>
              </a:buClr>
              <a:buNone/>
              <a:defRPr/>
            </a:pPr>
            <a:r>
              <a:rPr lang="en-US" sz="2200" dirty="0" smtClean="0">
                <a:solidFill>
                  <a:schemeClr val="tx1">
                    <a:lumMod val="85000"/>
                    <a:lumOff val="15000"/>
                  </a:schemeClr>
                </a:solidFill>
              </a:rPr>
              <a:t>CDOT personnel will only provide state benefit and payroll information to you</a:t>
            </a:r>
          </a:p>
          <a:p>
            <a:pPr marL="0" lvl="1" indent="0">
              <a:spcBef>
                <a:spcPts val="100"/>
              </a:spcBef>
              <a:spcAft>
                <a:spcPts val="100"/>
              </a:spcAft>
              <a:buClr>
                <a:schemeClr val="accent1"/>
              </a:buClr>
              <a:buNone/>
              <a:defRPr/>
            </a:pPr>
            <a:endParaRPr lang="en-US" sz="1050" dirty="0" smtClean="0">
              <a:solidFill>
                <a:schemeClr val="tx1">
                  <a:lumMod val="85000"/>
                  <a:lumOff val="15000"/>
                </a:schemeClr>
              </a:solidFill>
            </a:endParaRPr>
          </a:p>
          <a:p>
            <a:pPr marL="0" lvl="1" indent="0">
              <a:spcBef>
                <a:spcPts val="100"/>
              </a:spcBef>
              <a:spcAft>
                <a:spcPts val="100"/>
              </a:spcAft>
              <a:buClr>
                <a:schemeClr val="accent1"/>
              </a:buClr>
              <a:buNone/>
              <a:defRPr/>
            </a:pPr>
            <a:r>
              <a:rPr lang="en-US" sz="2200" dirty="0" smtClean="0">
                <a:solidFill>
                  <a:schemeClr val="tx1">
                    <a:lumMod val="85000"/>
                    <a:lumOff val="15000"/>
                  </a:schemeClr>
                </a:solidFill>
              </a:rPr>
              <a:t>Employees are also still required to communicate with their supervisor and CDOT claim coordinator on a regular basis and update them as to the status of their work restrictions and follow up appointments.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22406548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EE07F2F-0110-4947-9A8F-81B88E7E62F5}" type="slidenum">
              <a:rPr lang="en-US" smtClean="0"/>
              <a:pPr/>
              <a:t>64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baseline="0" dirty="0" smtClean="0"/>
          </a:p>
          <a:p>
            <a:pPr eaLnBrk="1" hangingPunct="1"/>
            <a:endParaRPr lang="en-US" dirty="0" smtClean="0"/>
          </a:p>
          <a:p>
            <a:pPr eaLnBrk="1" hangingPunct="1"/>
            <a:endParaRPr lang="en-US" dirty="0" smtClean="0"/>
          </a:p>
        </p:txBody>
      </p:sp>
      <p:sp>
        <p:nvSpPr>
          <p:cNvPr id="6" name="Rectangle 3"/>
          <p:cNvSpPr txBox="1">
            <a:spLocks noChangeArrowheads="1"/>
          </p:cNvSpPr>
          <p:nvPr/>
        </p:nvSpPr>
        <p:spPr>
          <a:xfrm>
            <a:off x="853440" y="4568190"/>
            <a:ext cx="5608320" cy="4183380"/>
          </a:xfrm>
          <a:prstGeom prst="rect">
            <a:avLst/>
          </a:prstGeom>
          <a:noFill/>
          <a:ln/>
        </p:spPr>
        <p:txBody>
          <a:bodyPr vert="horz" lIns="93177" tIns="46589" rIns="93177" bIns="46589" rtlCol="0">
            <a:normAutofit fontScale="92500" lnSpcReduction="20000"/>
          </a:bodyPr>
          <a:lstStyle/>
          <a:p>
            <a:pPr>
              <a:spcBef>
                <a:spcPts val="100"/>
              </a:spcBef>
              <a:spcAft>
                <a:spcPts val="100"/>
              </a:spcAft>
              <a:buNone/>
              <a:defRPr/>
            </a:pPr>
            <a:r>
              <a:rPr lang="en-US" sz="2400" b="1" dirty="0" smtClean="0">
                <a:solidFill>
                  <a:schemeClr val="tx1">
                    <a:lumMod val="85000"/>
                    <a:lumOff val="15000"/>
                  </a:schemeClr>
                </a:solidFill>
              </a:rPr>
              <a:t>SETTLEMENTS</a:t>
            </a:r>
          </a:p>
          <a:p>
            <a:pPr>
              <a:spcBef>
                <a:spcPts val="100"/>
              </a:spcBef>
              <a:spcAft>
                <a:spcPts val="100"/>
              </a:spcAft>
              <a:buNone/>
              <a:defRPr/>
            </a:pPr>
            <a:endParaRPr lang="en-US" sz="1050" b="1" dirty="0" smtClean="0">
              <a:solidFill>
                <a:schemeClr val="tx1">
                  <a:lumMod val="85000"/>
                  <a:lumOff val="15000"/>
                </a:schemeClr>
              </a:solidFill>
            </a:endParaRPr>
          </a:p>
          <a:p>
            <a:pPr>
              <a:spcBef>
                <a:spcPts val="100"/>
              </a:spcBef>
              <a:spcAft>
                <a:spcPts val="100"/>
              </a:spcAft>
              <a:defRPr/>
            </a:pPr>
            <a:r>
              <a:rPr lang="en-US" sz="2400" dirty="0" smtClean="0">
                <a:solidFill>
                  <a:schemeClr val="tx1">
                    <a:lumMod val="85000"/>
                    <a:lumOff val="15000"/>
                  </a:schemeClr>
                </a:solidFill>
              </a:rPr>
              <a:t>No claim may be settled while an employee is still employed with CDOT</a:t>
            </a:r>
          </a:p>
          <a:p>
            <a:pPr>
              <a:spcBef>
                <a:spcPts val="100"/>
              </a:spcBef>
              <a:spcAft>
                <a:spcPts val="100"/>
              </a:spcAft>
              <a:buNone/>
              <a:defRPr/>
            </a:pPr>
            <a:endParaRPr lang="en-US" sz="500" dirty="0" smtClean="0">
              <a:solidFill>
                <a:schemeClr val="tx1">
                  <a:lumMod val="85000"/>
                  <a:lumOff val="15000"/>
                </a:schemeClr>
              </a:solidFill>
            </a:endParaRPr>
          </a:p>
          <a:p>
            <a:pPr>
              <a:spcBef>
                <a:spcPts val="100"/>
              </a:spcBef>
              <a:spcAft>
                <a:spcPts val="100"/>
              </a:spcAft>
              <a:defRPr/>
            </a:pPr>
            <a:r>
              <a:rPr lang="en-US" sz="2400" dirty="0" smtClean="0">
                <a:solidFill>
                  <a:schemeClr val="tx1">
                    <a:lumMod val="85000"/>
                    <a:lumOff val="15000"/>
                  </a:schemeClr>
                </a:solidFill>
              </a:rPr>
              <a:t>Not all claims warrant a settlement upon separation</a:t>
            </a:r>
          </a:p>
          <a:p>
            <a:pPr>
              <a:spcBef>
                <a:spcPts val="100"/>
              </a:spcBef>
              <a:spcAft>
                <a:spcPts val="100"/>
              </a:spcAft>
              <a:buNone/>
              <a:defRPr/>
            </a:pPr>
            <a:endParaRPr lang="en-US" sz="500" dirty="0" smtClean="0">
              <a:solidFill>
                <a:schemeClr val="tx1">
                  <a:lumMod val="85000"/>
                  <a:lumOff val="15000"/>
                </a:schemeClr>
              </a:solidFill>
            </a:endParaRPr>
          </a:p>
          <a:p>
            <a:pPr>
              <a:spcBef>
                <a:spcPts val="100"/>
              </a:spcBef>
              <a:spcAft>
                <a:spcPts val="100"/>
              </a:spcAft>
              <a:defRPr/>
            </a:pPr>
            <a:r>
              <a:rPr lang="en-US" sz="2400" dirty="0" smtClean="0">
                <a:solidFill>
                  <a:schemeClr val="tx1">
                    <a:lumMod val="85000"/>
                    <a:lumOff val="15000"/>
                  </a:schemeClr>
                </a:solidFill>
              </a:rPr>
              <a:t>There is no release of rights or implied settlement by cashing a wage, medical or mileage reimbursement check from Broadspire</a:t>
            </a:r>
          </a:p>
          <a:p>
            <a:pPr lvl="1">
              <a:spcBef>
                <a:spcPts val="100"/>
              </a:spcBef>
              <a:spcAft>
                <a:spcPts val="100"/>
              </a:spcAft>
              <a:defRPr/>
            </a:pPr>
            <a:r>
              <a:rPr lang="en-US" sz="2200" dirty="0" smtClean="0">
                <a:solidFill>
                  <a:schemeClr val="tx1">
                    <a:lumMod val="85000"/>
                    <a:lumOff val="15000"/>
                  </a:schemeClr>
                </a:solidFill>
              </a:rPr>
              <a:t>These are benefit payments – it’s your money!</a:t>
            </a:r>
          </a:p>
          <a:p>
            <a:pPr lvl="1">
              <a:spcBef>
                <a:spcPts val="100"/>
              </a:spcBef>
              <a:spcAft>
                <a:spcPts val="100"/>
              </a:spcAft>
              <a:buNone/>
              <a:defRPr/>
            </a:pPr>
            <a:endParaRPr lang="en-US" sz="500" dirty="0" smtClean="0">
              <a:solidFill>
                <a:schemeClr val="tx1">
                  <a:lumMod val="85000"/>
                  <a:lumOff val="15000"/>
                </a:schemeClr>
              </a:solidFill>
            </a:endParaRPr>
          </a:p>
          <a:p>
            <a:pPr>
              <a:spcBef>
                <a:spcPts val="100"/>
              </a:spcBef>
              <a:spcAft>
                <a:spcPts val="100"/>
              </a:spcAft>
              <a:defRPr/>
            </a:pPr>
            <a:r>
              <a:rPr lang="en-US" sz="2400" dirty="0" smtClean="0">
                <a:solidFill>
                  <a:schemeClr val="tx1">
                    <a:lumMod val="85000"/>
                    <a:lumOff val="15000"/>
                  </a:schemeClr>
                </a:solidFill>
              </a:rPr>
              <a:t>All CDOT settlements include an employment waiver, if your claim is settled after you separate from CDOT you waive all future rights of employment with the State of Colorado.</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3615955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EE07F2F-0110-4947-9A8F-81B88E7E62F5}" type="slidenum">
              <a:rPr lang="en-US" smtClean="0"/>
              <a:pPr/>
              <a:t>65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baseline="0" dirty="0" smtClean="0"/>
          </a:p>
          <a:p>
            <a:pPr eaLnBrk="1" hangingPunct="1"/>
            <a:endParaRPr lang="en-US" dirty="0" smtClean="0"/>
          </a:p>
          <a:p>
            <a:pPr eaLnBrk="1" hangingPunct="1"/>
            <a:endParaRPr lang="en-US" dirty="0" smtClean="0"/>
          </a:p>
        </p:txBody>
      </p:sp>
      <p:sp>
        <p:nvSpPr>
          <p:cNvPr id="5" name="Rectangle 3"/>
          <p:cNvSpPr txBox="1">
            <a:spLocks noChangeArrowheads="1"/>
          </p:cNvSpPr>
          <p:nvPr/>
        </p:nvSpPr>
        <p:spPr>
          <a:xfrm>
            <a:off x="853440" y="4568190"/>
            <a:ext cx="5608320" cy="4183380"/>
          </a:xfrm>
          <a:prstGeom prst="rect">
            <a:avLst/>
          </a:prstGeom>
          <a:noFill/>
          <a:ln/>
        </p:spPr>
        <p:txBody>
          <a:bodyPr vert="horz" lIns="93177" tIns="46589" rIns="93177" bIns="46589"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679596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Accident Definition and classification</a:t>
            </a:r>
          </a:p>
          <a:p>
            <a:r>
              <a:rPr lang="en-US" sz="1400" dirty="0"/>
              <a:t>Serious Accident notification</a:t>
            </a:r>
          </a:p>
          <a:p>
            <a:endParaRPr lang="en-US" sz="1400" dirty="0"/>
          </a:p>
          <a:p>
            <a:r>
              <a:rPr lang="en-US" sz="1400" dirty="0"/>
              <a:t>Discuss importance and what is your role </a:t>
            </a:r>
          </a:p>
          <a:p>
            <a:r>
              <a:rPr lang="en-US" sz="1400" dirty="0"/>
              <a:t>Who to call and notify</a:t>
            </a:r>
          </a:p>
          <a:p>
            <a:endParaRPr lang="en-US" sz="1400" dirty="0"/>
          </a:p>
          <a:p>
            <a:endParaRPr lang="en-US" sz="1400" dirty="0"/>
          </a:p>
          <a:p>
            <a:r>
              <a:rPr lang="en-US" sz="1400" dirty="0"/>
              <a:t>HAND OUT</a:t>
            </a:r>
          </a:p>
        </p:txBody>
      </p:sp>
      <p:sp>
        <p:nvSpPr>
          <p:cNvPr id="4" name="Slide Number Placeholder 3"/>
          <p:cNvSpPr>
            <a:spLocks noGrp="1"/>
          </p:cNvSpPr>
          <p:nvPr>
            <p:ph type="sldNum" sz="quarter" idx="10"/>
          </p:nvPr>
        </p:nvSpPr>
        <p:spPr/>
        <p:txBody>
          <a:bodyPr/>
          <a:lstStyle/>
          <a:p>
            <a:fld id="{225B811A-BC0B-461C-B428-C38B381EE57C}" type="slidenum">
              <a:rPr lang="en-US" smtClean="0"/>
              <a:pPr/>
              <a:t>7</a:t>
            </a:fld>
            <a:endParaRPr lang="en-US"/>
          </a:p>
        </p:txBody>
      </p:sp>
    </p:spTree>
    <p:extLst>
      <p:ext uri="{BB962C8B-B14F-4D97-AF65-F5344CB8AC3E}">
        <p14:creationId xmlns:p14="http://schemas.microsoft.com/office/powerpoint/2010/main" val="2308331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F1C9BB5-B664-407B-9BB3-3809818C5468}" type="slidenum">
              <a:rPr lang="en-US" smtClean="0"/>
              <a:pPr/>
              <a:t>8</a:t>
            </a:fld>
            <a:endParaRPr lang="en-US" smtClean="0"/>
          </a:p>
        </p:txBody>
      </p:sp>
      <p:sp>
        <p:nvSpPr>
          <p:cNvPr id="21507"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normAutofit/>
          </a:bodyPr>
          <a:lstStyle/>
          <a:p>
            <a:r>
              <a:rPr lang="en-US" sz="1600" dirty="0" smtClean="0"/>
              <a:t>Supervisor does this but you should know how they report claims</a:t>
            </a:r>
          </a:p>
          <a:p>
            <a:endParaRPr lang="en-US" sz="1600" dirty="0"/>
          </a:p>
          <a:p>
            <a:r>
              <a:rPr lang="en-US" sz="1600" dirty="0" smtClean="0"/>
              <a:t>When completing your 777</a:t>
            </a:r>
          </a:p>
          <a:p>
            <a:endParaRPr lang="en-US" sz="1600" dirty="0"/>
          </a:p>
          <a:p>
            <a:r>
              <a:rPr lang="en-US" sz="1600" dirty="0" smtClean="0"/>
              <a:t>Facts</a:t>
            </a:r>
          </a:p>
          <a:p>
            <a:r>
              <a:rPr lang="en-US" sz="1600" dirty="0" smtClean="0"/>
              <a:t>What </a:t>
            </a:r>
            <a:r>
              <a:rPr lang="en-US" sz="1600" dirty="0" err="1" smtClean="0"/>
              <a:t>happended</a:t>
            </a:r>
            <a:r>
              <a:rPr lang="en-US" sz="1600" dirty="0" smtClean="0"/>
              <a:t>?</a:t>
            </a:r>
          </a:p>
          <a:p>
            <a:r>
              <a:rPr lang="en-US" sz="1600" dirty="0" smtClean="0"/>
              <a:t>What caused an injury or the accident?</a:t>
            </a:r>
          </a:p>
          <a:p>
            <a:r>
              <a:rPr lang="en-US" sz="1600" dirty="0" smtClean="0"/>
              <a:t>Make to include witness statements photos, </a:t>
            </a:r>
            <a:r>
              <a:rPr lang="en-US" sz="1600" dirty="0" err="1" smtClean="0"/>
              <a:t>ect</a:t>
            </a:r>
            <a:r>
              <a:rPr lang="en-US" sz="1600" dirty="0" smtClean="0"/>
              <a:t>.</a:t>
            </a:r>
          </a:p>
          <a:p>
            <a:endParaRPr lang="en-US" sz="1600" dirty="0"/>
          </a:p>
          <a:p>
            <a:r>
              <a:rPr lang="en-US" sz="1600" dirty="0" smtClean="0"/>
              <a:t>The region responsible for getting the police reports to Risk</a:t>
            </a:r>
          </a:p>
          <a:p>
            <a:r>
              <a:rPr lang="en-US" sz="1600" dirty="0" smtClean="0"/>
              <a:t>And repair cost</a:t>
            </a:r>
          </a:p>
          <a:p>
            <a:endParaRPr lang="en-US" sz="1600" dirty="0"/>
          </a:p>
          <a:p>
            <a:r>
              <a:rPr lang="en-US" sz="1600" dirty="0" smtClean="0"/>
              <a:t>We need in writing the Employee Incident Statement, (It’s the law)…We also need the Supervisor Investigation</a:t>
            </a:r>
            <a:endParaRPr lang="en-US" sz="1600" dirty="0"/>
          </a:p>
        </p:txBody>
      </p:sp>
    </p:spTree>
    <p:extLst>
      <p:ext uri="{BB962C8B-B14F-4D97-AF65-F5344CB8AC3E}">
        <p14:creationId xmlns:p14="http://schemas.microsoft.com/office/powerpoint/2010/main" val="2959942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normAutofit fontScale="92500" lnSpcReduction="20000"/>
          </a:bodyPr>
          <a:lstStyle/>
          <a:p>
            <a:r>
              <a:rPr lang="en-US" sz="1600" dirty="0"/>
              <a:t>Auto Liability Claims are for CDOT Vehicles and State Fleet Vehicles</a:t>
            </a:r>
          </a:p>
          <a:p>
            <a:endParaRPr lang="en-US" sz="1600" dirty="0"/>
          </a:p>
          <a:p>
            <a:r>
              <a:rPr lang="en-US" sz="1600" dirty="0"/>
              <a:t>Must notify police, especially if 3</a:t>
            </a:r>
            <a:r>
              <a:rPr lang="en-US" sz="1600" baseline="30000" dirty="0"/>
              <a:t>rd</a:t>
            </a:r>
            <a:r>
              <a:rPr lang="en-US" sz="1600" dirty="0"/>
              <a:t> party is involved, even on private property</a:t>
            </a:r>
          </a:p>
          <a:p>
            <a:endParaRPr lang="en-US" sz="1600" dirty="0"/>
          </a:p>
          <a:p>
            <a:r>
              <a:rPr lang="en-US" sz="1600" dirty="0"/>
              <a:t>They may not respond on private property, but then that MUST be documented to show due diligence</a:t>
            </a:r>
          </a:p>
          <a:p>
            <a:endParaRPr lang="en-US" sz="1600" dirty="0"/>
          </a:p>
          <a:p>
            <a:r>
              <a:rPr lang="en-US" sz="1600" dirty="0"/>
              <a:t>Be sure to identify if a  State Fleet vehicle or CDOT vehicle is damage because you will also need the DPA vehicle accident report form if state fleet</a:t>
            </a:r>
          </a:p>
          <a:p>
            <a:endParaRPr lang="en-US" sz="1600" dirty="0"/>
          </a:p>
          <a:p>
            <a:r>
              <a:rPr lang="en-US" sz="1600" dirty="0"/>
              <a:t>GIA</a:t>
            </a:r>
          </a:p>
          <a:p>
            <a:r>
              <a:rPr lang="en-US" sz="1600" dirty="0"/>
              <a:t>Important to note on report - amber lights on, was the plow blade down, were you in the course of plowing, was there proper signage and traffic control, was your speed controlled and appropriate, road conditions, safety measures in place these items can impact decisions made on citation or liability claims that fall under the GIA</a:t>
            </a:r>
          </a:p>
          <a:p>
            <a:endParaRPr lang="en-US" sz="1600" dirty="0"/>
          </a:p>
          <a:p>
            <a:r>
              <a:rPr lang="en-US" sz="1600" dirty="0"/>
              <a:t>If working in course and scope of employee -ok</a:t>
            </a:r>
          </a:p>
          <a:p>
            <a:endParaRPr lang="en-US" sz="1400" dirty="0"/>
          </a:p>
          <a:p>
            <a:r>
              <a:rPr lang="en-US" sz="1600" dirty="0"/>
              <a:t>It is your responsibility to ensure an accurate detailed report of the </a:t>
            </a:r>
            <a:r>
              <a:rPr lang="en-US" sz="1600" dirty="0" smtClean="0"/>
              <a:t>incident/accident</a:t>
            </a:r>
            <a:endParaRPr lang="en-US" sz="1600" dirty="0"/>
          </a:p>
        </p:txBody>
      </p:sp>
      <p:sp>
        <p:nvSpPr>
          <p:cNvPr id="4" name="Slide Number Placeholder 3"/>
          <p:cNvSpPr>
            <a:spLocks noGrp="1"/>
          </p:cNvSpPr>
          <p:nvPr>
            <p:ph type="sldNum" sz="quarter" idx="10"/>
          </p:nvPr>
        </p:nvSpPr>
        <p:spPr/>
        <p:txBody>
          <a:bodyPr/>
          <a:lstStyle/>
          <a:p>
            <a:fld id="{225B811A-BC0B-461C-B428-C38B381EE57C}" type="slidenum">
              <a:rPr lang="en-US" smtClean="0"/>
              <a:pPr/>
              <a:t>9</a:t>
            </a:fld>
            <a:endParaRPr lang="en-US"/>
          </a:p>
        </p:txBody>
      </p:sp>
    </p:spTree>
    <p:extLst>
      <p:ext uri="{BB962C8B-B14F-4D97-AF65-F5344CB8AC3E}">
        <p14:creationId xmlns:p14="http://schemas.microsoft.com/office/powerpoint/2010/main" val="927231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457C16C-EB26-4CEA-86F4-061DEC9371C7}" type="datetime1">
              <a:rPr lang="en-US" smtClean="0"/>
              <a:pPr/>
              <a:t>9/19/2016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E5B45CE-D561-408A-B814-68FB65BDA77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transition spd="slow">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BF711B-6E9F-4192-99F8-A09BDC71B906}" type="datetime1">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B45CE-D561-408A-B814-68FB65BDA774}" type="slidenum">
              <a:rPr lang="en-US" smtClean="0"/>
              <a:pPr/>
              <a:t>‹#›</a:t>
            </a:fld>
            <a:endParaRPr lang="en-US"/>
          </a:p>
        </p:txBody>
      </p:sp>
    </p:spTree>
  </p:cSld>
  <p:clrMapOvr>
    <a:masterClrMapping/>
  </p:clrMapOvr>
  <p:transition spd="slow">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9B68B5-39AE-41A3-A3E6-70E8FA420CF5}" type="datetime1">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B45CE-D561-408A-B814-68FB65BDA774}" type="slidenum">
              <a:rPr lang="en-US" smtClean="0"/>
              <a:pPr/>
              <a:t>‹#›</a:t>
            </a:fld>
            <a:endParaRPr lang="en-US"/>
          </a:p>
        </p:txBody>
      </p:sp>
    </p:spTree>
  </p:cSld>
  <p:clrMapOvr>
    <a:masterClrMapping/>
  </p:clrMapOvr>
  <p:transition spd="slow">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52" name="Picture 4" descr="CDOT Intranet"/>
          <p:cNvPicPr>
            <a:picLocks noChangeAspect="1" noChangeArrowheads="1"/>
          </p:cNvPicPr>
          <p:nvPr userDrawn="1"/>
        </p:nvPicPr>
        <p:blipFill>
          <a:blip r:embed="rId2" cstate="print">
            <a:clrChange>
              <a:clrFrom>
                <a:srgbClr val="006699"/>
              </a:clrFrom>
              <a:clrTo>
                <a:srgbClr val="006699">
                  <a:alpha val="0"/>
                </a:srgbClr>
              </a:clrTo>
            </a:clrChange>
            <a:extLst>
              <a:ext uri="{28A0092B-C50C-407E-A947-70E740481C1C}">
                <a14:useLocalDpi xmlns:a14="http://schemas.microsoft.com/office/drawing/2010/main" val="0"/>
              </a:ext>
            </a:extLst>
          </a:blip>
          <a:srcRect/>
          <a:stretch>
            <a:fillRect/>
          </a:stretch>
        </p:blipFill>
        <p:spPr bwMode="auto">
          <a:xfrm>
            <a:off x="7467600" y="5880434"/>
            <a:ext cx="1485900" cy="853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2E7404-D225-440D-AE95-E99370529209}" type="datetime1">
              <a:rPr lang="en-US" smtClean="0"/>
              <a:pPr/>
              <a:t>9/19/2016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E5B45CE-D561-408A-B814-68FB65BDA774}" type="slidenum">
              <a:rPr lang="en-US" smtClean="0"/>
              <a:pPr/>
              <a:t>‹#›</a:t>
            </a:fld>
            <a:endParaRPr lang="en-US"/>
          </a:p>
        </p:txBody>
      </p:sp>
    </p:spTree>
  </p:cSld>
  <p:clrMapOvr>
    <a:masterClrMapping/>
  </p:clrMapOvr>
  <p:transition spd="slow">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E5C0BEB-C35C-4636-9221-29BC9C13D755}" type="datetime1">
              <a:rPr lang="en-US" smtClean="0"/>
              <a:pPr/>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B45CE-D561-408A-B814-68FB65BDA77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BECDBB-72BE-4F6B-94F8-82C50C184F67}" type="datetime1">
              <a:rPr lang="en-US" smtClean="0"/>
              <a:pPr/>
              <a:t>9/19/2016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B45CE-D561-408A-B814-68FB65BDA77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9657D9-9545-45E2-916A-191BD21D85E2}" type="datetime1">
              <a:rPr lang="en-US" smtClean="0"/>
              <a:pPr/>
              <a:t>9/19/2016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B45CE-D561-408A-B814-68FB65BDA774}" type="slidenum">
              <a:rPr lang="en-US" smtClean="0"/>
              <a:pPr/>
              <a:t>‹#›</a:t>
            </a:fld>
            <a:endParaRPr lang="en-US"/>
          </a:p>
        </p:txBody>
      </p:sp>
    </p:spTree>
  </p:cSld>
  <p:clrMapOvr>
    <a:masterClrMapping/>
  </p:clrMapOvr>
  <p:transition spd="slow">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24870-A1FE-484B-BDF8-5101924A38A3}" type="datetime1">
              <a:rPr lang="en-US" smtClean="0"/>
              <a:pPr/>
              <a:t>9/19/2016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B45CE-D561-408A-B814-68FB65BDA774}" type="slidenum">
              <a:rPr lang="en-US" smtClean="0"/>
              <a:pPr/>
              <a:t>‹#›</a:t>
            </a:fld>
            <a:endParaRPr lang="en-US"/>
          </a:p>
        </p:txBody>
      </p:sp>
    </p:spTree>
  </p:cSld>
  <p:clrMapOvr>
    <a:masterClrMapping/>
  </p:clrMapOvr>
  <p:transition spd="slow">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793A40E-0D9C-4D10-9131-F599F4DB728D}" type="datetime1">
              <a:rPr lang="en-US" smtClean="0"/>
              <a:pPr/>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B45CE-D561-408A-B814-68FB65BDA77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3FBC686-251E-4FD2-9F98-34EA382BC1A2}" type="datetime1">
              <a:rPr lang="en-US" smtClean="0"/>
              <a:pPr/>
              <a:t>9/19/2016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E5B45CE-D561-408A-B814-68FB65BDA77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slow">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alpha val="44000"/>
          </a:srgbClr>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4AB1C38-895F-4BD3-85F6-DB1F660130D5}" type="datetime1">
              <a:rPr lang="en-US" smtClean="0"/>
              <a:pPr/>
              <a:t>9/19/2016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E5B45CE-D561-408A-B814-68FB65BDA7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wipe dir="u"/>
  </p:transition>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gif"/><Relationship Id="rId4" Type="http://schemas.openxmlformats.org/officeDocument/2006/relationships/hyperlink" Target="http://intranet/"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p>
            <a:fld id="{59E0CC95-A36A-4362-8965-80A7314EB2CC}" type="slidenum">
              <a:rPr lang="en-US" smtClean="0"/>
              <a:pPr/>
              <a:t>1</a:t>
            </a:fld>
            <a:endParaRPr lang="en-US" dirty="0" smtClean="0"/>
          </a:p>
        </p:txBody>
      </p:sp>
      <p:sp>
        <p:nvSpPr>
          <p:cNvPr id="3078" name="Text Box 6"/>
          <p:cNvSpPr txBox="1">
            <a:spLocks noChangeArrowheads="1"/>
          </p:cNvSpPr>
          <p:nvPr/>
        </p:nvSpPr>
        <p:spPr bwMode="auto">
          <a:xfrm>
            <a:off x="6553200" y="6096000"/>
            <a:ext cx="2362200" cy="369332"/>
          </a:xfrm>
          <a:prstGeom prst="rect">
            <a:avLst/>
          </a:prstGeom>
          <a:noFill/>
          <a:ln w="9525">
            <a:noFill/>
            <a:miter lim="800000"/>
            <a:headEnd/>
            <a:tailEnd/>
          </a:ln>
        </p:spPr>
        <p:txBody>
          <a:bodyPr>
            <a:spAutoFit/>
          </a:bodyPr>
          <a:lstStyle/>
          <a:p>
            <a:pPr eaLnBrk="1" hangingPunct="1">
              <a:spcBef>
                <a:spcPct val="50000"/>
              </a:spcBef>
            </a:pPr>
            <a:r>
              <a:rPr lang="en-US" dirty="0" smtClean="0">
                <a:solidFill>
                  <a:schemeClr val="tx1">
                    <a:lumMod val="75000"/>
                    <a:lumOff val="25000"/>
                  </a:schemeClr>
                </a:solidFill>
                <a:latin typeface="Times New Roman" pitchFamily="18" charset="0"/>
              </a:rPr>
              <a:t>2013</a:t>
            </a:r>
            <a:endParaRPr lang="en-US" dirty="0">
              <a:solidFill>
                <a:schemeClr val="tx1">
                  <a:lumMod val="75000"/>
                  <a:lumOff val="25000"/>
                </a:schemeClr>
              </a:solidFill>
              <a:latin typeface="Times New Roman" pitchFamily="18" charset="0"/>
            </a:endParaRPr>
          </a:p>
        </p:txBody>
      </p:sp>
      <p:sp>
        <p:nvSpPr>
          <p:cNvPr id="3075" name="Rectangle 2"/>
          <p:cNvSpPr>
            <a:spLocks noGrp="1" noChangeArrowheads="1"/>
          </p:cNvSpPr>
          <p:nvPr>
            <p:ph type="ctrTitle"/>
          </p:nvPr>
        </p:nvSpPr>
        <p:spPr>
          <a:xfrm>
            <a:off x="304800" y="1600200"/>
            <a:ext cx="8839200" cy="2743200"/>
          </a:xfrm>
        </p:spPr>
        <p:txBody>
          <a:bodyPr>
            <a:normAutofit fontScale="90000"/>
          </a:bodyPr>
          <a:lstStyle/>
          <a:p>
            <a:pPr algn="l" eaLnBrk="1" hangingPunct="1"/>
            <a:r>
              <a:rPr lang="en-US" sz="5100" b="1" dirty="0" smtClean="0">
                <a:solidFill>
                  <a:srgbClr val="002060"/>
                </a:solidFill>
                <a:cs typeface="Aharoni" pitchFamily="2" charset="-79"/>
              </a:rPr>
              <a:t>Office of Transportation Safety</a:t>
            </a:r>
            <a:r>
              <a:rPr lang="en-US" sz="5100" b="1" dirty="0" smtClean="0">
                <a:solidFill>
                  <a:schemeClr val="tx1">
                    <a:lumMod val="75000"/>
                    <a:lumOff val="25000"/>
                  </a:schemeClr>
                </a:solidFill>
              </a:rPr>
              <a:t/>
            </a:r>
            <a:br>
              <a:rPr lang="en-US" sz="5100" b="1" dirty="0" smtClean="0">
                <a:solidFill>
                  <a:schemeClr val="tx1">
                    <a:lumMod val="75000"/>
                    <a:lumOff val="25000"/>
                  </a:schemeClr>
                </a:solidFill>
              </a:rPr>
            </a:br>
            <a:r>
              <a:rPr lang="en-US" sz="3600" b="1" dirty="0" smtClean="0">
                <a:solidFill>
                  <a:schemeClr val="tx1">
                    <a:lumMod val="75000"/>
                    <a:lumOff val="25000"/>
                  </a:schemeClr>
                </a:solidFill>
              </a:rPr>
              <a:t/>
            </a:r>
            <a:br>
              <a:rPr lang="en-US" sz="3600" b="1" dirty="0" smtClean="0">
                <a:solidFill>
                  <a:schemeClr val="tx1">
                    <a:lumMod val="75000"/>
                    <a:lumOff val="25000"/>
                  </a:schemeClr>
                </a:solidFill>
              </a:rPr>
            </a:br>
            <a:r>
              <a:rPr lang="en-US" sz="5400" b="1" dirty="0" smtClean="0">
                <a:solidFill>
                  <a:schemeClr val="tx1">
                    <a:lumMod val="85000"/>
                    <a:lumOff val="15000"/>
                  </a:schemeClr>
                </a:solidFill>
              </a:rPr>
              <a:t>Risk Management</a:t>
            </a:r>
          </a:p>
        </p:txBody>
      </p:sp>
      <p:sp>
        <p:nvSpPr>
          <p:cNvPr id="8" name="Rectangle 2"/>
          <p:cNvSpPr txBox="1">
            <a:spLocks noChangeArrowheads="1"/>
          </p:cNvSpPr>
          <p:nvPr/>
        </p:nvSpPr>
        <p:spPr>
          <a:xfrm>
            <a:off x="457200" y="3657600"/>
            <a:ext cx="8333936" cy="1981200"/>
          </a:xfrm>
          <a:prstGeom prst="rect">
            <a:avLst/>
          </a:prstGeom>
        </p:spPr>
        <p:txBody>
          <a:bodyPr bIns="91440" anchor="ctr"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000" b="1" noProof="0" dirty="0" smtClean="0">
                <a:solidFill>
                  <a:schemeClr val="tx1">
                    <a:lumMod val="75000"/>
                    <a:lumOff val="25000"/>
                  </a:schemeClr>
                </a:solidFill>
                <a:latin typeface="+mj-lt"/>
                <a:ea typeface="+mj-ea"/>
                <a:cs typeface="+mj-cs"/>
              </a:rPr>
              <a:t>MTA TMIII and LTC Ops</a:t>
            </a:r>
            <a:endParaRPr kumimoji="0" lang="en-US" sz="4000" b="1" i="0" u="none" strike="noStrike" kern="1200" cap="none" spc="0" normalizeH="0" baseline="0" noProof="0" dirty="0" smtClean="0">
              <a:ln>
                <a:noFill/>
              </a:ln>
              <a:solidFill>
                <a:schemeClr val="tx1">
                  <a:lumMod val="75000"/>
                  <a:lumOff val="25000"/>
                </a:schemeClr>
              </a:solidFill>
              <a:effectLst/>
              <a:uLnTx/>
              <a:uFillTx/>
              <a:latin typeface="+mj-lt"/>
              <a:ea typeface="+mj-ea"/>
              <a:cs typeface="+mj-cs"/>
            </a:endParaRPr>
          </a:p>
        </p:txBody>
      </p:sp>
      <p:pic>
        <p:nvPicPr>
          <p:cNvPr id="1026" name="Picture 2" descr="CDOT Intranet">
            <a:hlinkClick r:id="rId4" tooltip="CDOT Intrane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4648200"/>
            <a:ext cx="2785081" cy="1600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0394015"/>
      </p:ext>
    </p:extLst>
  </p:cSld>
  <p:clrMapOvr>
    <a:masterClrMapping/>
  </p:clrMapOvr>
  <p:transition spd="slow">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228600"/>
            <a:ext cx="8458200" cy="762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dirty="0" smtClean="0">
                <a:solidFill>
                  <a:schemeClr val="tx1"/>
                </a:solidFill>
                <a:latin typeface="+mn-lt"/>
              </a:rPr>
              <a:t>Six Waiver Areas – Liability GIA</a:t>
            </a:r>
          </a:p>
        </p:txBody>
      </p:sp>
      <p:sp>
        <p:nvSpPr>
          <p:cNvPr id="3" name="Content Placeholder 2"/>
          <p:cNvSpPr txBox="1">
            <a:spLocks/>
          </p:cNvSpPr>
          <p:nvPr/>
        </p:nvSpPr>
        <p:spPr>
          <a:xfrm>
            <a:off x="685800" y="990600"/>
            <a:ext cx="7924800" cy="5562600"/>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14350" indent="-514350">
              <a:spcBef>
                <a:spcPts val="500"/>
              </a:spcBef>
              <a:spcAft>
                <a:spcPts val="500"/>
              </a:spcAft>
              <a:buFont typeface="+mj-lt"/>
              <a:buAutoNum type="arabicPeriod"/>
              <a:defRPr/>
            </a:pPr>
            <a:r>
              <a:rPr lang="en-US" sz="2400" b="1" dirty="0" smtClean="0"/>
              <a:t>Operation of motor vehicle by public employee</a:t>
            </a:r>
          </a:p>
          <a:p>
            <a:pPr marL="514350" indent="-514350">
              <a:spcBef>
                <a:spcPts val="500"/>
              </a:spcBef>
              <a:spcAft>
                <a:spcPts val="500"/>
              </a:spcAft>
              <a:buFont typeface="+mj-lt"/>
              <a:buAutoNum type="arabicPeriod"/>
              <a:defRPr/>
            </a:pPr>
            <a:r>
              <a:rPr lang="en-US" sz="2400" b="1" dirty="0" smtClean="0"/>
              <a:t>Dangerous condition of public highway, roads, streets</a:t>
            </a:r>
          </a:p>
          <a:p>
            <a:pPr marL="514350" indent="-514350">
              <a:spcBef>
                <a:spcPts val="500"/>
              </a:spcBef>
              <a:spcAft>
                <a:spcPts val="500"/>
              </a:spcAft>
              <a:buFont typeface="+mj-lt"/>
              <a:buAutoNum type="arabicPeriod"/>
              <a:defRPr/>
            </a:pPr>
            <a:r>
              <a:rPr lang="en-US" sz="2400" dirty="0" smtClean="0"/>
              <a:t>Dangerous condition of public facility, hospital, jail, office building, etc.</a:t>
            </a:r>
          </a:p>
          <a:p>
            <a:pPr marL="514350" indent="-514350">
              <a:spcBef>
                <a:spcPts val="500"/>
              </a:spcBef>
              <a:spcAft>
                <a:spcPts val="500"/>
              </a:spcAft>
              <a:buFont typeface="+mj-lt"/>
              <a:buAutoNum type="arabicPeriod"/>
              <a:defRPr/>
            </a:pPr>
            <a:r>
              <a:rPr lang="en-US" sz="2400" dirty="0" smtClean="0"/>
              <a:t>Operation and maintenance of public water, gas, sanitation, electrical, etc.</a:t>
            </a:r>
          </a:p>
          <a:p>
            <a:pPr marL="514350" indent="-514350">
              <a:spcBef>
                <a:spcPts val="500"/>
              </a:spcBef>
              <a:spcAft>
                <a:spcPts val="500"/>
              </a:spcAft>
              <a:buFont typeface="+mj-lt"/>
              <a:buAutoNum type="arabicPeriod"/>
              <a:defRPr/>
            </a:pPr>
            <a:r>
              <a:rPr lang="en-US" sz="2400" dirty="0" smtClean="0"/>
              <a:t>Dangerous condition of public building</a:t>
            </a:r>
          </a:p>
          <a:p>
            <a:pPr marL="514350" indent="-514350">
              <a:spcBef>
                <a:spcPts val="500"/>
              </a:spcBef>
              <a:spcAft>
                <a:spcPts val="500"/>
              </a:spcAft>
              <a:buFont typeface="+mj-lt"/>
              <a:buAutoNum type="arabicPeriod"/>
              <a:defRPr/>
            </a:pPr>
            <a:r>
              <a:rPr lang="en-US" sz="2400" dirty="0" smtClean="0"/>
              <a:t>Operation of public hospital, correctional facility or jail</a:t>
            </a:r>
          </a:p>
          <a:p>
            <a:pPr marL="0" indent="0">
              <a:spcBef>
                <a:spcPts val="0"/>
              </a:spcBef>
              <a:buFont typeface="Wingdings 2"/>
              <a:buNone/>
            </a:pPr>
            <a:endParaRPr lang="en-US" dirty="0" smtClean="0"/>
          </a:p>
          <a:p>
            <a:pPr lvl="1">
              <a:spcBef>
                <a:spcPts val="500"/>
              </a:spcBef>
              <a:spcAft>
                <a:spcPts val="500"/>
              </a:spcAft>
              <a:defRPr/>
            </a:pPr>
            <a:endParaRPr lang="en-US" dirty="0" smtClean="0">
              <a:solidFill>
                <a:schemeClr val="tx1">
                  <a:lumMod val="65000"/>
                  <a:lumOff val="35000"/>
                </a:schemeClr>
              </a:solidFill>
            </a:endParaRPr>
          </a:p>
          <a:p>
            <a:pPr lvl="1">
              <a:spcBef>
                <a:spcPts val="500"/>
              </a:spcBef>
              <a:spcAft>
                <a:spcPts val="500"/>
              </a:spcAft>
              <a:defRPr/>
            </a:pPr>
            <a:endParaRPr lang="en-US" dirty="0" smtClean="0">
              <a:solidFill>
                <a:schemeClr val="tx1">
                  <a:lumMod val="65000"/>
                  <a:lumOff val="35000"/>
                </a:schemeClr>
              </a:solidFill>
            </a:endParaRPr>
          </a:p>
          <a:p>
            <a:pPr lvl="1">
              <a:spcBef>
                <a:spcPts val="500"/>
              </a:spcBef>
              <a:spcAft>
                <a:spcPts val="500"/>
              </a:spcAft>
              <a:defRPr/>
            </a:pPr>
            <a:endParaRPr lang="en-US" dirty="0" smtClean="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1139803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08613" name="Picture 5" descr="Cards Sli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66800"/>
            <a:ext cx="9144000" cy="43672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67823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609600" y="1524000"/>
            <a:ext cx="8077200" cy="2419124"/>
          </a:xfrm>
          <a:prstGeom prst="rect">
            <a:avLst/>
          </a:prstGeom>
        </p:spPr>
        <p:txBody>
          <a:bodyPr wrap="square">
            <a:spAutoFit/>
          </a:bodyPr>
          <a:lstStyle/>
          <a:p>
            <a:pPr lvl="0" fontAlgn="base">
              <a:spcBef>
                <a:spcPct val="20000"/>
              </a:spcBef>
              <a:spcAft>
                <a:spcPct val="0"/>
              </a:spcAft>
              <a:buClr>
                <a:srgbClr val="336666"/>
              </a:buClr>
              <a:buSzPct val="70000"/>
            </a:pPr>
            <a:r>
              <a:rPr lang="en-US" sz="2800" kern="0" dirty="0">
                <a:solidFill>
                  <a:srgbClr val="000000"/>
                </a:solidFill>
                <a:latin typeface="Arial"/>
              </a:rPr>
              <a:t>An employee is plowing snow and the blade gets caught on a concrete barrier, the arm is twisted and the blade is badly damaged. </a:t>
            </a:r>
            <a:endParaRPr lang="en-US" sz="2800" kern="0" dirty="0" smtClean="0">
              <a:solidFill>
                <a:srgbClr val="000000"/>
              </a:solidFill>
              <a:latin typeface="Arial"/>
            </a:endParaRPr>
          </a:p>
          <a:p>
            <a:pPr lvl="0" fontAlgn="base">
              <a:spcBef>
                <a:spcPct val="20000"/>
              </a:spcBef>
              <a:spcAft>
                <a:spcPct val="0"/>
              </a:spcAft>
              <a:buClr>
                <a:srgbClr val="336666"/>
              </a:buClr>
              <a:buSzPct val="70000"/>
            </a:pPr>
            <a:endParaRPr lang="en-US" sz="2800" kern="0" dirty="0">
              <a:solidFill>
                <a:srgbClr val="000000"/>
              </a:solidFill>
              <a:latin typeface="Arial"/>
            </a:endParaRPr>
          </a:p>
          <a:p>
            <a:pPr lvl="0" fontAlgn="base">
              <a:spcBef>
                <a:spcPct val="20000"/>
              </a:spcBef>
              <a:spcAft>
                <a:spcPct val="0"/>
              </a:spcAft>
              <a:buClr>
                <a:srgbClr val="336666"/>
              </a:buClr>
              <a:buSzPct val="70000"/>
            </a:pPr>
            <a:r>
              <a:rPr lang="en-US" sz="2800" kern="0" dirty="0" smtClean="0">
                <a:solidFill>
                  <a:srgbClr val="000000"/>
                </a:solidFill>
                <a:latin typeface="Arial"/>
              </a:rPr>
              <a:t>What </a:t>
            </a:r>
            <a:r>
              <a:rPr lang="en-US" sz="2800" kern="0" dirty="0">
                <a:solidFill>
                  <a:srgbClr val="000000"/>
                </a:solidFill>
                <a:latin typeface="Arial"/>
              </a:rPr>
              <a:t>do you do?</a:t>
            </a:r>
          </a:p>
        </p:txBody>
      </p:sp>
      <p:sp>
        <p:nvSpPr>
          <p:cNvPr id="4" name="TextBox 3"/>
          <p:cNvSpPr txBox="1"/>
          <p:nvPr/>
        </p:nvSpPr>
        <p:spPr>
          <a:xfrm>
            <a:off x="533400" y="304800"/>
            <a:ext cx="8503920" cy="1077218"/>
          </a:xfrm>
          <a:prstGeom prst="rect">
            <a:avLst/>
          </a:prstGeom>
          <a:noFill/>
        </p:spPr>
        <p:txBody>
          <a:bodyPr wrap="square" rtlCol="0">
            <a:spAutoFit/>
          </a:bodyPr>
          <a:lstStyle/>
          <a:p>
            <a:r>
              <a:rPr lang="en-US" sz="3200" b="1" dirty="0" smtClean="0"/>
              <a:t>Auto Liability</a:t>
            </a:r>
          </a:p>
          <a:p>
            <a:r>
              <a:rPr lang="en-US" sz="3200" b="1" dirty="0" smtClean="0"/>
              <a:t>Vehicle or Equipment Accident Scenario: </a:t>
            </a:r>
            <a:endParaRPr lang="en-US" sz="3200" b="1" dirty="0"/>
          </a:p>
        </p:txBody>
      </p:sp>
    </p:spTree>
    <p:custDataLst>
      <p:tags r:id="rId1"/>
    </p:custDataLst>
    <p:extLst>
      <p:ext uri="{BB962C8B-B14F-4D97-AF65-F5344CB8AC3E}">
        <p14:creationId xmlns:p14="http://schemas.microsoft.com/office/powerpoint/2010/main" val="1642510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457200" y="1092736"/>
            <a:ext cx="8382000" cy="5279266"/>
          </a:xfrm>
          <a:prstGeom prst="rect">
            <a:avLst/>
          </a:prstGeom>
        </p:spPr>
        <p:txBody>
          <a:bodyPr wrap="square">
            <a:spAutoFit/>
          </a:bodyPr>
          <a:lstStyle/>
          <a:p>
            <a:pPr marL="342900" indent="-342900">
              <a:lnSpc>
                <a:spcPct val="75000"/>
              </a:lnSpc>
              <a:spcBef>
                <a:spcPts val="100"/>
              </a:spcBef>
              <a:spcAft>
                <a:spcPts val="200"/>
              </a:spcAft>
              <a:buClr>
                <a:schemeClr val="accent1"/>
              </a:buClr>
              <a:buSzPct val="75000"/>
              <a:buFont typeface="Wingdings" pitchFamily="2" charset="2"/>
              <a:buChar char="q"/>
            </a:pPr>
            <a:r>
              <a:rPr lang="en-US" sz="2600" dirty="0" smtClean="0"/>
              <a:t> Secure the scene</a:t>
            </a:r>
            <a:endParaRPr lang="en-US" sz="2600" dirty="0"/>
          </a:p>
          <a:p>
            <a:pPr marL="457200" indent="-457200">
              <a:lnSpc>
                <a:spcPct val="75000"/>
              </a:lnSpc>
              <a:spcBef>
                <a:spcPts val="100"/>
              </a:spcBef>
              <a:spcAft>
                <a:spcPts val="200"/>
              </a:spcAft>
              <a:buClr>
                <a:schemeClr val="accent1"/>
              </a:buClr>
              <a:buSzPct val="75000"/>
              <a:buFont typeface="Wingdings" pitchFamily="2" charset="2"/>
              <a:buChar char="q"/>
            </a:pPr>
            <a:r>
              <a:rPr lang="en-US" sz="2600" dirty="0" smtClean="0"/>
              <a:t>Check for injuries</a:t>
            </a:r>
          </a:p>
          <a:p>
            <a:pPr marL="914400" lvl="1" indent="-457200">
              <a:lnSpc>
                <a:spcPct val="75000"/>
              </a:lnSpc>
              <a:spcBef>
                <a:spcPts val="100"/>
              </a:spcBef>
              <a:spcAft>
                <a:spcPts val="200"/>
              </a:spcAft>
              <a:buClr>
                <a:schemeClr val="accent1"/>
              </a:buClr>
              <a:buSzPct val="75000"/>
              <a:buFont typeface="Wingdings" pitchFamily="2" charset="2"/>
              <a:buChar char="§"/>
            </a:pPr>
            <a:r>
              <a:rPr lang="en-US" sz="2600" dirty="0" smtClean="0"/>
              <a:t>Emergency – 911</a:t>
            </a:r>
          </a:p>
          <a:p>
            <a:pPr marL="914400" lvl="1" indent="-457200">
              <a:lnSpc>
                <a:spcPct val="75000"/>
              </a:lnSpc>
              <a:spcBef>
                <a:spcPts val="100"/>
              </a:spcBef>
              <a:spcAft>
                <a:spcPts val="200"/>
              </a:spcAft>
              <a:buClr>
                <a:schemeClr val="accent1"/>
              </a:buClr>
              <a:buSzPct val="75000"/>
              <a:buFont typeface="Wingdings" pitchFamily="2" charset="2"/>
              <a:buChar char="§"/>
            </a:pPr>
            <a:r>
              <a:rPr lang="en-US" sz="2600" dirty="0" smtClean="0"/>
              <a:t>Report to Supervisor - ATP</a:t>
            </a:r>
          </a:p>
          <a:p>
            <a:pPr marL="457200" indent="-457200">
              <a:lnSpc>
                <a:spcPct val="75000"/>
              </a:lnSpc>
              <a:spcBef>
                <a:spcPts val="100"/>
              </a:spcBef>
              <a:spcAft>
                <a:spcPts val="200"/>
              </a:spcAft>
              <a:buClr>
                <a:schemeClr val="accent1"/>
              </a:buClr>
              <a:buSzPct val="75000"/>
              <a:buFont typeface="Wingdings" pitchFamily="2" charset="2"/>
              <a:buChar char="q"/>
            </a:pPr>
            <a:r>
              <a:rPr lang="en-US" sz="2600" dirty="0" smtClean="0"/>
              <a:t>Notify your Supervisor</a:t>
            </a:r>
          </a:p>
          <a:p>
            <a:pPr marL="457200" indent="-457200">
              <a:lnSpc>
                <a:spcPct val="75000"/>
              </a:lnSpc>
              <a:spcBef>
                <a:spcPts val="100"/>
              </a:spcBef>
              <a:spcAft>
                <a:spcPts val="200"/>
              </a:spcAft>
              <a:buClr>
                <a:schemeClr val="accent1"/>
              </a:buClr>
              <a:buSzPct val="75000"/>
              <a:buFont typeface="Wingdings" pitchFamily="2" charset="2"/>
              <a:buChar char="q"/>
            </a:pPr>
            <a:r>
              <a:rPr lang="en-US" sz="2600" dirty="0" smtClean="0"/>
              <a:t>Call Law Enforcement</a:t>
            </a:r>
          </a:p>
          <a:p>
            <a:pPr marL="457200" indent="-457200">
              <a:lnSpc>
                <a:spcPct val="75000"/>
              </a:lnSpc>
              <a:spcBef>
                <a:spcPts val="100"/>
              </a:spcBef>
              <a:spcAft>
                <a:spcPts val="200"/>
              </a:spcAft>
              <a:buClr>
                <a:schemeClr val="accent1"/>
              </a:buClr>
              <a:buSzPct val="75000"/>
              <a:buFont typeface="Wingdings" pitchFamily="2" charset="2"/>
              <a:buChar char="q"/>
            </a:pPr>
            <a:r>
              <a:rPr lang="en-US" sz="2600" dirty="0"/>
              <a:t>Exchange information - Obtain witness </a:t>
            </a:r>
            <a:r>
              <a:rPr lang="en-US" sz="2600" dirty="0" smtClean="0"/>
              <a:t>statements, photos</a:t>
            </a:r>
            <a:r>
              <a:rPr lang="en-US" sz="2600" dirty="0"/>
              <a:t>, and police </a:t>
            </a:r>
            <a:r>
              <a:rPr lang="en-US" sz="2600" dirty="0" smtClean="0"/>
              <a:t>reports</a:t>
            </a:r>
          </a:p>
          <a:p>
            <a:pPr marL="914400" lvl="1" indent="-457200">
              <a:lnSpc>
                <a:spcPct val="75000"/>
              </a:lnSpc>
              <a:spcBef>
                <a:spcPts val="100"/>
              </a:spcBef>
              <a:spcAft>
                <a:spcPts val="200"/>
              </a:spcAft>
              <a:buClr>
                <a:schemeClr val="accent1"/>
              </a:buClr>
              <a:buSzPct val="75000"/>
              <a:buFont typeface="Wingdings" pitchFamily="2" charset="2"/>
              <a:buChar char="§"/>
            </a:pPr>
            <a:r>
              <a:rPr lang="en-US" sz="2600" dirty="0"/>
              <a:t>Do not discuss aspects of the accident, provide statements or admit liability</a:t>
            </a:r>
          </a:p>
          <a:p>
            <a:pPr marL="457200" indent="-457200">
              <a:lnSpc>
                <a:spcPct val="75000"/>
              </a:lnSpc>
              <a:spcBef>
                <a:spcPts val="100"/>
              </a:spcBef>
              <a:spcAft>
                <a:spcPts val="200"/>
              </a:spcAft>
              <a:buClr>
                <a:schemeClr val="accent1"/>
              </a:buClr>
              <a:buSzPct val="75000"/>
              <a:buFont typeface="Wingdings" pitchFamily="2" charset="2"/>
              <a:buChar char="q"/>
            </a:pPr>
            <a:r>
              <a:rPr lang="en-US" sz="2600" dirty="0" smtClean="0"/>
              <a:t>Complete the Employee </a:t>
            </a:r>
            <a:r>
              <a:rPr lang="en-US" sz="2600" dirty="0"/>
              <a:t>Incident Statement Form (CDOT </a:t>
            </a:r>
            <a:r>
              <a:rPr lang="en-US" sz="2600" dirty="0" smtClean="0"/>
              <a:t>Form </a:t>
            </a:r>
            <a:r>
              <a:rPr lang="en-US" sz="2600" dirty="0"/>
              <a:t>777</a:t>
            </a:r>
            <a:r>
              <a:rPr lang="en-US" sz="2600" dirty="0" smtClean="0"/>
              <a:t>)</a:t>
            </a:r>
          </a:p>
          <a:p>
            <a:pPr marL="457200" indent="-457200">
              <a:lnSpc>
                <a:spcPct val="75000"/>
              </a:lnSpc>
              <a:spcBef>
                <a:spcPts val="100"/>
              </a:spcBef>
              <a:spcAft>
                <a:spcPts val="200"/>
              </a:spcAft>
              <a:buClr>
                <a:schemeClr val="accent1"/>
              </a:buClr>
              <a:buSzPct val="75000"/>
              <a:buFont typeface="Wingdings" pitchFamily="2" charset="2"/>
              <a:buChar char="q"/>
            </a:pPr>
            <a:r>
              <a:rPr lang="en-US" sz="2600" dirty="0" smtClean="0"/>
              <a:t>Supervisor will complete Online Report</a:t>
            </a:r>
            <a:endParaRPr lang="en-US" sz="2600" dirty="0"/>
          </a:p>
          <a:p>
            <a:pPr marL="457200" indent="-457200">
              <a:lnSpc>
                <a:spcPct val="75000"/>
              </a:lnSpc>
              <a:spcBef>
                <a:spcPts val="100"/>
              </a:spcBef>
              <a:spcAft>
                <a:spcPts val="200"/>
              </a:spcAft>
              <a:buClr>
                <a:schemeClr val="accent1"/>
              </a:buClr>
              <a:buSzPct val="75000"/>
              <a:buFont typeface="Wingdings" pitchFamily="2" charset="2"/>
              <a:buChar char="q"/>
            </a:pPr>
            <a:r>
              <a:rPr lang="en-US" sz="2600" dirty="0" smtClean="0"/>
              <a:t>Submit </a:t>
            </a:r>
            <a:r>
              <a:rPr lang="en-US" sz="2600" dirty="0"/>
              <a:t>to Risk Management and your Region Safety </a:t>
            </a:r>
            <a:r>
              <a:rPr lang="en-US" sz="2600" dirty="0" smtClean="0"/>
              <a:t>Officer </a:t>
            </a:r>
            <a:r>
              <a:rPr lang="en-US" sz="2600" dirty="0"/>
              <a:t>within </a:t>
            </a:r>
            <a:r>
              <a:rPr lang="en-US" sz="2600" dirty="0" smtClean="0"/>
              <a:t>same working shift– </a:t>
            </a:r>
            <a:r>
              <a:rPr lang="en-US" sz="2600" dirty="0"/>
              <a:t>follow </a:t>
            </a:r>
            <a:r>
              <a:rPr lang="en-US" sz="2600" dirty="0" smtClean="0"/>
              <a:t>region reporting </a:t>
            </a:r>
            <a:r>
              <a:rPr lang="en-US" sz="2600" dirty="0"/>
              <a:t>procedures</a:t>
            </a:r>
          </a:p>
        </p:txBody>
      </p:sp>
      <p:sp>
        <p:nvSpPr>
          <p:cNvPr id="3" name="TextBox 2"/>
          <p:cNvSpPr txBox="1"/>
          <p:nvPr/>
        </p:nvSpPr>
        <p:spPr>
          <a:xfrm>
            <a:off x="381000" y="304800"/>
            <a:ext cx="8763000" cy="646331"/>
          </a:xfrm>
          <a:prstGeom prst="rect">
            <a:avLst/>
          </a:prstGeom>
          <a:noFill/>
        </p:spPr>
        <p:txBody>
          <a:bodyPr wrap="square" rtlCol="0">
            <a:spAutoFit/>
          </a:bodyPr>
          <a:lstStyle/>
          <a:p>
            <a:r>
              <a:rPr lang="en-US" sz="3600" b="1" dirty="0" smtClean="0"/>
              <a:t>Auto Liability Answer:</a:t>
            </a:r>
            <a:endParaRPr lang="en-US" sz="3600" b="1" dirty="0"/>
          </a:p>
        </p:txBody>
      </p:sp>
    </p:spTree>
    <p:custDataLst>
      <p:tags r:id="rId1"/>
    </p:custDataLst>
    <p:extLst>
      <p:ext uri="{BB962C8B-B14F-4D97-AF65-F5344CB8AC3E}">
        <p14:creationId xmlns:p14="http://schemas.microsoft.com/office/powerpoint/2010/main" val="2838821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762000"/>
            <a:ext cx="8382000" cy="5867400"/>
          </a:xfrm>
        </p:spPr>
        <p:txBody>
          <a:bodyPr>
            <a:noAutofit/>
          </a:bodyPr>
          <a:lstStyle/>
          <a:p>
            <a:pPr marL="0" indent="0">
              <a:lnSpc>
                <a:spcPct val="90000"/>
              </a:lnSpc>
              <a:spcBef>
                <a:spcPts val="0"/>
              </a:spcBef>
              <a:buNone/>
            </a:pPr>
            <a:r>
              <a:rPr lang="en-US" sz="2200" b="1" dirty="0" smtClean="0"/>
              <a:t>CDOT Property is Damaged = Buildings and contents, equipment, vehicle attachments, and vehicles depending on location</a:t>
            </a:r>
          </a:p>
          <a:p>
            <a:pPr marL="0" indent="0">
              <a:lnSpc>
                <a:spcPct val="90000"/>
              </a:lnSpc>
              <a:spcBef>
                <a:spcPts val="0"/>
              </a:spcBef>
              <a:buNone/>
            </a:pPr>
            <a:endParaRPr lang="en-US" sz="500" b="1" dirty="0" smtClean="0"/>
          </a:p>
          <a:p>
            <a:pPr marL="0" indent="0">
              <a:lnSpc>
                <a:spcPct val="90000"/>
              </a:lnSpc>
              <a:spcBef>
                <a:spcPts val="0"/>
              </a:spcBef>
              <a:buNone/>
            </a:pPr>
            <a:r>
              <a:rPr lang="en-US" sz="2200" b="1" dirty="0"/>
              <a:t>Deductible for claims is $5K per occurrence (in most cases)</a:t>
            </a:r>
          </a:p>
          <a:p>
            <a:pPr marL="0" indent="0">
              <a:lnSpc>
                <a:spcPct val="90000"/>
              </a:lnSpc>
              <a:spcBef>
                <a:spcPts val="0"/>
              </a:spcBef>
              <a:buNone/>
            </a:pPr>
            <a:endParaRPr lang="en-US" sz="700" b="1" dirty="0"/>
          </a:p>
          <a:p>
            <a:pPr marL="0" indent="0">
              <a:lnSpc>
                <a:spcPct val="90000"/>
              </a:lnSpc>
              <a:spcBef>
                <a:spcPts val="0"/>
              </a:spcBef>
              <a:buNone/>
            </a:pPr>
            <a:endParaRPr lang="en-US" sz="500" dirty="0"/>
          </a:p>
          <a:p>
            <a:pPr marL="457200" indent="-457200">
              <a:lnSpc>
                <a:spcPct val="75000"/>
              </a:lnSpc>
              <a:spcBef>
                <a:spcPts val="100"/>
              </a:spcBef>
              <a:spcAft>
                <a:spcPts val="200"/>
              </a:spcAft>
              <a:buClr>
                <a:schemeClr val="accent1"/>
              </a:buClr>
              <a:buSzPct val="75000"/>
              <a:buFont typeface="Wingdings" pitchFamily="2" charset="2"/>
              <a:buChar char="q"/>
            </a:pPr>
            <a:r>
              <a:rPr lang="en-US" sz="2300" dirty="0" smtClean="0"/>
              <a:t>Notify </a:t>
            </a:r>
            <a:r>
              <a:rPr lang="en-US" sz="2300" dirty="0"/>
              <a:t>your </a:t>
            </a:r>
            <a:r>
              <a:rPr lang="en-US" sz="2300" dirty="0" smtClean="0"/>
              <a:t>Supervisor Immediately</a:t>
            </a:r>
            <a:endParaRPr lang="en-US" sz="2300" dirty="0"/>
          </a:p>
          <a:p>
            <a:pPr marL="457200" indent="-457200">
              <a:lnSpc>
                <a:spcPct val="75000"/>
              </a:lnSpc>
              <a:spcBef>
                <a:spcPts val="100"/>
              </a:spcBef>
              <a:spcAft>
                <a:spcPts val="200"/>
              </a:spcAft>
              <a:buClr>
                <a:schemeClr val="accent1"/>
              </a:buClr>
              <a:buSzPct val="75000"/>
              <a:buFont typeface="Wingdings" pitchFamily="2" charset="2"/>
              <a:buChar char="q"/>
            </a:pPr>
            <a:r>
              <a:rPr lang="en-US" sz="2300" dirty="0" smtClean="0"/>
              <a:t>Obtain </a:t>
            </a:r>
            <a:r>
              <a:rPr lang="en-US" sz="2300" dirty="0"/>
              <a:t>witness statements, photos, and police reports</a:t>
            </a:r>
          </a:p>
          <a:p>
            <a:pPr marL="914400" lvl="1" indent="-457200">
              <a:lnSpc>
                <a:spcPct val="75000"/>
              </a:lnSpc>
              <a:spcBef>
                <a:spcPts val="100"/>
              </a:spcBef>
              <a:spcAft>
                <a:spcPts val="200"/>
              </a:spcAft>
              <a:buClr>
                <a:schemeClr val="accent1"/>
              </a:buClr>
              <a:buSzPct val="75000"/>
              <a:buFont typeface="Wingdings" pitchFamily="2" charset="2"/>
              <a:buChar char="§"/>
            </a:pPr>
            <a:r>
              <a:rPr lang="en-US" sz="2300" dirty="0"/>
              <a:t>If a 3</a:t>
            </a:r>
            <a:r>
              <a:rPr lang="en-US" sz="2300" baseline="30000" dirty="0"/>
              <a:t>rd</a:t>
            </a:r>
            <a:r>
              <a:rPr lang="en-US" sz="2300" dirty="0"/>
              <a:t> Party is involved - Do not discuss aspects of the accident, provide statements or admit liability</a:t>
            </a:r>
          </a:p>
          <a:p>
            <a:pPr marL="457200" indent="-457200">
              <a:lnSpc>
                <a:spcPct val="75000"/>
              </a:lnSpc>
              <a:spcBef>
                <a:spcPts val="100"/>
              </a:spcBef>
              <a:spcAft>
                <a:spcPts val="200"/>
              </a:spcAft>
              <a:buClr>
                <a:schemeClr val="accent1"/>
              </a:buClr>
              <a:buSzPct val="75000"/>
              <a:buFont typeface="Wingdings" pitchFamily="2" charset="2"/>
              <a:buChar char="q"/>
            </a:pPr>
            <a:r>
              <a:rPr lang="en-US" sz="2300" dirty="0" smtClean="0"/>
              <a:t>Theft or Vandalism – Call Law Enforcement</a:t>
            </a:r>
          </a:p>
          <a:p>
            <a:pPr marL="457200" indent="-457200">
              <a:lnSpc>
                <a:spcPct val="75000"/>
              </a:lnSpc>
              <a:spcBef>
                <a:spcPts val="100"/>
              </a:spcBef>
              <a:spcAft>
                <a:spcPts val="200"/>
              </a:spcAft>
              <a:buClr>
                <a:schemeClr val="accent1"/>
              </a:buClr>
              <a:buSzPct val="75000"/>
              <a:buFont typeface="Wingdings" pitchFamily="2" charset="2"/>
              <a:buChar char="q"/>
            </a:pPr>
            <a:r>
              <a:rPr lang="en-US" sz="2300" dirty="0" smtClean="0"/>
              <a:t>Complete </a:t>
            </a:r>
            <a:r>
              <a:rPr lang="en-US" sz="2300" dirty="0"/>
              <a:t>the Employee Incident Statement Form (CDOT Form 777)</a:t>
            </a:r>
          </a:p>
          <a:p>
            <a:pPr marL="457200" indent="-457200">
              <a:lnSpc>
                <a:spcPct val="75000"/>
              </a:lnSpc>
              <a:spcBef>
                <a:spcPts val="100"/>
              </a:spcBef>
              <a:spcAft>
                <a:spcPts val="200"/>
              </a:spcAft>
              <a:buSzPct val="75000"/>
              <a:buFont typeface="Wingdings" pitchFamily="2" charset="2"/>
              <a:buChar char="q"/>
            </a:pPr>
            <a:r>
              <a:rPr lang="en-US" sz="2300" dirty="0"/>
              <a:t>Take action to deter further loss</a:t>
            </a:r>
          </a:p>
          <a:p>
            <a:pPr marL="457200" indent="-457200">
              <a:lnSpc>
                <a:spcPct val="75000"/>
              </a:lnSpc>
              <a:spcBef>
                <a:spcPts val="100"/>
              </a:spcBef>
              <a:spcAft>
                <a:spcPts val="200"/>
              </a:spcAft>
              <a:buSzPct val="75000"/>
              <a:buFont typeface="Wingdings" pitchFamily="2" charset="2"/>
              <a:buChar char="q"/>
            </a:pPr>
            <a:r>
              <a:rPr lang="en-US" sz="2300" dirty="0"/>
              <a:t>Track all expenses to include CDOT Materials, Equipment, and Labor (Work Order Accuracy)</a:t>
            </a:r>
          </a:p>
          <a:p>
            <a:pPr marL="457200" indent="-457200">
              <a:lnSpc>
                <a:spcPct val="75000"/>
              </a:lnSpc>
              <a:spcBef>
                <a:spcPts val="100"/>
              </a:spcBef>
              <a:spcAft>
                <a:spcPts val="200"/>
              </a:spcAft>
              <a:buClr>
                <a:schemeClr val="accent1"/>
              </a:buClr>
              <a:buSzPct val="75000"/>
              <a:buFont typeface="Wingdings" pitchFamily="2" charset="2"/>
              <a:buChar char="q"/>
            </a:pPr>
            <a:r>
              <a:rPr lang="en-US" sz="2300" dirty="0" smtClean="0"/>
              <a:t>Supervisor </a:t>
            </a:r>
            <a:r>
              <a:rPr lang="en-US" sz="2300" dirty="0"/>
              <a:t>will complete Online Report</a:t>
            </a:r>
          </a:p>
          <a:p>
            <a:pPr marL="457200" indent="-457200">
              <a:lnSpc>
                <a:spcPct val="75000"/>
              </a:lnSpc>
              <a:spcBef>
                <a:spcPts val="100"/>
              </a:spcBef>
              <a:spcAft>
                <a:spcPts val="200"/>
              </a:spcAft>
              <a:buClr>
                <a:schemeClr val="accent1"/>
              </a:buClr>
              <a:buSzPct val="75000"/>
              <a:buFont typeface="Wingdings" pitchFamily="2" charset="2"/>
              <a:buChar char="q"/>
            </a:pPr>
            <a:r>
              <a:rPr lang="en-US" sz="2300" dirty="0"/>
              <a:t>Submit to Risk Management and your Region Safety Officer within same working </a:t>
            </a:r>
            <a:r>
              <a:rPr lang="en-US" sz="2300" dirty="0" smtClean="0"/>
              <a:t>shift</a:t>
            </a:r>
          </a:p>
          <a:p>
            <a:pPr marL="457200" indent="-457200">
              <a:lnSpc>
                <a:spcPct val="75000"/>
              </a:lnSpc>
              <a:spcBef>
                <a:spcPts val="100"/>
              </a:spcBef>
              <a:spcAft>
                <a:spcPts val="200"/>
              </a:spcAft>
              <a:buClr>
                <a:schemeClr val="accent1"/>
              </a:buClr>
              <a:buSzPct val="75000"/>
              <a:buFont typeface="Wingdings" pitchFamily="2" charset="2"/>
              <a:buChar char="q"/>
            </a:pPr>
            <a:r>
              <a:rPr lang="en-US" sz="2300" dirty="0"/>
              <a:t>F</a:t>
            </a:r>
            <a:r>
              <a:rPr lang="en-US" sz="2300" dirty="0" smtClean="0"/>
              <a:t>ollow </a:t>
            </a:r>
            <a:r>
              <a:rPr lang="en-US" sz="2300" dirty="0"/>
              <a:t>region reporting procedures</a:t>
            </a:r>
          </a:p>
          <a:p>
            <a:pPr marL="0" indent="0">
              <a:lnSpc>
                <a:spcPct val="90000"/>
              </a:lnSpc>
              <a:spcBef>
                <a:spcPts val="0"/>
              </a:spcBef>
              <a:buNone/>
            </a:pPr>
            <a:endParaRPr lang="en-US" sz="2200" dirty="0"/>
          </a:p>
        </p:txBody>
      </p:sp>
      <p:sp>
        <p:nvSpPr>
          <p:cNvPr id="7" name="Rectangle 2"/>
          <p:cNvSpPr>
            <a:spLocks noGrp="1" noChangeArrowheads="1"/>
          </p:cNvSpPr>
          <p:nvPr>
            <p:ph type="title" idx="4294967295"/>
          </p:nvPr>
        </p:nvSpPr>
        <p:spPr>
          <a:xfrm>
            <a:off x="457200" y="76200"/>
            <a:ext cx="8458200" cy="762000"/>
          </a:xfrm>
        </p:spPr>
        <p:txBody>
          <a:bodyPr>
            <a:normAutofit/>
          </a:bodyPr>
          <a:lstStyle/>
          <a:p>
            <a:r>
              <a:rPr lang="en-US" b="1" dirty="0" smtClean="0">
                <a:solidFill>
                  <a:schemeClr val="tx1">
                    <a:lumMod val="85000"/>
                    <a:lumOff val="15000"/>
                  </a:schemeClr>
                </a:solidFill>
                <a:latin typeface="+mn-lt"/>
              </a:rPr>
              <a:t>Property Claims</a:t>
            </a:r>
          </a:p>
        </p:txBody>
      </p:sp>
    </p:spTree>
    <p:custDataLst>
      <p:tags r:id="rId1"/>
    </p:custDataLst>
    <p:extLst>
      <p:ext uri="{BB962C8B-B14F-4D97-AF65-F5344CB8AC3E}">
        <p14:creationId xmlns:p14="http://schemas.microsoft.com/office/powerpoint/2010/main" val="166858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09600" y="1295400"/>
            <a:ext cx="7924800" cy="3539430"/>
          </a:xfrm>
          <a:prstGeom prst="rect">
            <a:avLst/>
          </a:prstGeom>
        </p:spPr>
        <p:txBody>
          <a:bodyPr wrap="square">
            <a:spAutoFit/>
          </a:bodyPr>
          <a:lstStyle/>
          <a:p>
            <a:r>
              <a:rPr lang="en-US" sz="2800" dirty="0" smtClean="0"/>
              <a:t>You arrive at a rest </a:t>
            </a:r>
            <a:r>
              <a:rPr lang="en-US" sz="2800" dirty="0"/>
              <a:t>area </a:t>
            </a:r>
            <a:r>
              <a:rPr lang="en-US" sz="2800" dirty="0" smtClean="0"/>
              <a:t>to perform work and notice that the lock has been broken and </a:t>
            </a:r>
            <a:r>
              <a:rPr lang="en-US" sz="2800" dirty="0"/>
              <a:t>the storage unit containing tools and various other essential maintenance equipment has been broken into and items have been damaged and stolen.  </a:t>
            </a:r>
          </a:p>
          <a:p>
            <a:endParaRPr lang="en-US" sz="2800" dirty="0"/>
          </a:p>
          <a:p>
            <a:r>
              <a:rPr lang="en-US" sz="2800" dirty="0"/>
              <a:t>What do you do?</a:t>
            </a:r>
          </a:p>
        </p:txBody>
      </p:sp>
      <p:sp>
        <p:nvSpPr>
          <p:cNvPr id="3" name="TextBox 2"/>
          <p:cNvSpPr txBox="1"/>
          <p:nvPr/>
        </p:nvSpPr>
        <p:spPr>
          <a:xfrm>
            <a:off x="609600" y="304800"/>
            <a:ext cx="6934200" cy="707886"/>
          </a:xfrm>
          <a:prstGeom prst="rect">
            <a:avLst/>
          </a:prstGeom>
          <a:noFill/>
        </p:spPr>
        <p:txBody>
          <a:bodyPr wrap="square" rtlCol="0">
            <a:spAutoFit/>
          </a:bodyPr>
          <a:lstStyle/>
          <a:p>
            <a:r>
              <a:rPr lang="en-US" sz="4000" b="1" dirty="0"/>
              <a:t>Property Loss </a:t>
            </a:r>
            <a:r>
              <a:rPr lang="en-US" sz="4000" b="1" dirty="0" smtClean="0"/>
              <a:t>Scenario:</a:t>
            </a:r>
            <a:endParaRPr lang="en-US" sz="4000" b="1" dirty="0"/>
          </a:p>
        </p:txBody>
      </p:sp>
    </p:spTree>
    <p:custDataLst>
      <p:tags r:id="rId1"/>
    </p:custDataLst>
    <p:extLst>
      <p:ext uri="{BB962C8B-B14F-4D97-AF65-F5344CB8AC3E}">
        <p14:creationId xmlns:p14="http://schemas.microsoft.com/office/powerpoint/2010/main" val="3949978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8600" y="990600"/>
            <a:ext cx="8610600" cy="4799712"/>
          </a:xfrm>
          <a:prstGeom prst="rect">
            <a:avLst/>
          </a:prstGeom>
        </p:spPr>
        <p:txBody>
          <a:bodyPr wrap="square">
            <a:spAutoFit/>
          </a:bodyPr>
          <a:lstStyle/>
          <a:p>
            <a:pPr>
              <a:lnSpc>
                <a:spcPct val="90000"/>
              </a:lnSpc>
            </a:pPr>
            <a:endParaRPr lang="en-US" sz="500" dirty="0"/>
          </a:p>
          <a:p>
            <a:pPr marL="457200" indent="-457200">
              <a:lnSpc>
                <a:spcPct val="75000"/>
              </a:lnSpc>
              <a:spcBef>
                <a:spcPts val="200"/>
              </a:spcBef>
              <a:spcAft>
                <a:spcPts val="200"/>
              </a:spcAft>
              <a:buClr>
                <a:schemeClr val="accent1"/>
              </a:buClr>
              <a:buSzPct val="75000"/>
              <a:buFont typeface="Wingdings" pitchFamily="2" charset="2"/>
              <a:buChar char="q"/>
            </a:pPr>
            <a:r>
              <a:rPr lang="en-US" sz="2800" dirty="0"/>
              <a:t>Theft or Vandalism – Call Law Enforcement</a:t>
            </a:r>
          </a:p>
          <a:p>
            <a:pPr marL="457200" indent="-457200">
              <a:lnSpc>
                <a:spcPct val="75000"/>
              </a:lnSpc>
              <a:spcBef>
                <a:spcPts val="200"/>
              </a:spcBef>
              <a:spcAft>
                <a:spcPts val="200"/>
              </a:spcAft>
              <a:buClr>
                <a:schemeClr val="accent1"/>
              </a:buClr>
              <a:buSzPct val="75000"/>
              <a:buFont typeface="Wingdings" pitchFamily="2" charset="2"/>
              <a:buChar char="q"/>
            </a:pPr>
            <a:r>
              <a:rPr lang="en-US" sz="2800" dirty="0" smtClean="0"/>
              <a:t>Notify </a:t>
            </a:r>
            <a:r>
              <a:rPr lang="en-US" sz="2800" dirty="0"/>
              <a:t>your Supervisor Immediately</a:t>
            </a:r>
          </a:p>
          <a:p>
            <a:pPr marL="457200" indent="-457200">
              <a:lnSpc>
                <a:spcPct val="75000"/>
              </a:lnSpc>
              <a:spcBef>
                <a:spcPts val="200"/>
              </a:spcBef>
              <a:spcAft>
                <a:spcPts val="200"/>
              </a:spcAft>
              <a:buClr>
                <a:schemeClr val="accent1"/>
              </a:buClr>
              <a:buSzPct val="75000"/>
              <a:buFont typeface="Wingdings" pitchFamily="2" charset="2"/>
              <a:buChar char="q"/>
            </a:pPr>
            <a:r>
              <a:rPr lang="en-US" sz="2800" dirty="0" smtClean="0"/>
              <a:t>Obtain </a:t>
            </a:r>
            <a:r>
              <a:rPr lang="en-US" sz="2800" dirty="0"/>
              <a:t>witness statements, photos, and police reports</a:t>
            </a:r>
          </a:p>
          <a:p>
            <a:pPr marL="457200" indent="-457200">
              <a:lnSpc>
                <a:spcPct val="75000"/>
              </a:lnSpc>
              <a:spcBef>
                <a:spcPts val="200"/>
              </a:spcBef>
              <a:spcAft>
                <a:spcPts val="200"/>
              </a:spcAft>
              <a:buClr>
                <a:schemeClr val="accent1"/>
              </a:buClr>
              <a:buSzPct val="75000"/>
              <a:buFont typeface="Wingdings" pitchFamily="2" charset="2"/>
              <a:buChar char="q"/>
            </a:pPr>
            <a:r>
              <a:rPr lang="en-US" sz="2800" dirty="0" smtClean="0"/>
              <a:t>Complete </a:t>
            </a:r>
            <a:r>
              <a:rPr lang="en-US" sz="2800" dirty="0"/>
              <a:t>the Employee Incident Statement Form (CDOT Form </a:t>
            </a:r>
            <a:r>
              <a:rPr lang="en-US" sz="2800" dirty="0" smtClean="0"/>
              <a:t>777)</a:t>
            </a:r>
          </a:p>
          <a:p>
            <a:pPr marL="457200" indent="-457200">
              <a:lnSpc>
                <a:spcPct val="75000"/>
              </a:lnSpc>
              <a:spcBef>
                <a:spcPts val="200"/>
              </a:spcBef>
              <a:spcAft>
                <a:spcPts val="200"/>
              </a:spcAft>
              <a:buClr>
                <a:schemeClr val="accent1"/>
              </a:buClr>
              <a:buSzPct val="75000"/>
              <a:buFont typeface="Wingdings" pitchFamily="2" charset="2"/>
              <a:buChar char="q"/>
            </a:pPr>
            <a:r>
              <a:rPr lang="en-US" sz="2800" dirty="0" smtClean="0"/>
              <a:t>Take </a:t>
            </a:r>
            <a:r>
              <a:rPr lang="en-US" sz="2800" dirty="0"/>
              <a:t>action to deter further </a:t>
            </a:r>
            <a:r>
              <a:rPr lang="en-US" sz="2800" dirty="0" smtClean="0"/>
              <a:t>loss</a:t>
            </a:r>
          </a:p>
          <a:p>
            <a:pPr marL="457200" indent="-457200">
              <a:lnSpc>
                <a:spcPct val="75000"/>
              </a:lnSpc>
              <a:spcBef>
                <a:spcPts val="200"/>
              </a:spcBef>
              <a:spcAft>
                <a:spcPts val="200"/>
              </a:spcAft>
              <a:buClr>
                <a:schemeClr val="accent1"/>
              </a:buClr>
              <a:buSzPct val="75000"/>
              <a:buFont typeface="Wingdings" pitchFamily="2" charset="2"/>
              <a:buChar char="q"/>
            </a:pPr>
            <a:r>
              <a:rPr lang="en-US" sz="2800" dirty="0" smtClean="0"/>
              <a:t>Track </a:t>
            </a:r>
            <a:r>
              <a:rPr lang="en-US" sz="2800" dirty="0"/>
              <a:t>all expenses to include CDOT Materials, Equipment, and Labor (Work Order Accuracy)</a:t>
            </a:r>
          </a:p>
          <a:p>
            <a:pPr marL="457200" indent="-457200">
              <a:lnSpc>
                <a:spcPct val="75000"/>
              </a:lnSpc>
              <a:spcBef>
                <a:spcPts val="200"/>
              </a:spcBef>
              <a:spcAft>
                <a:spcPts val="200"/>
              </a:spcAft>
              <a:buClr>
                <a:schemeClr val="accent1"/>
              </a:buClr>
              <a:buSzPct val="75000"/>
              <a:buFont typeface="Wingdings" pitchFamily="2" charset="2"/>
              <a:buChar char="q"/>
            </a:pPr>
            <a:r>
              <a:rPr lang="en-US" sz="2800" dirty="0"/>
              <a:t>Supervisor will complete Online Report</a:t>
            </a:r>
          </a:p>
          <a:p>
            <a:pPr marL="457200" indent="-457200">
              <a:lnSpc>
                <a:spcPct val="75000"/>
              </a:lnSpc>
              <a:spcBef>
                <a:spcPts val="200"/>
              </a:spcBef>
              <a:spcAft>
                <a:spcPts val="200"/>
              </a:spcAft>
              <a:buClr>
                <a:schemeClr val="accent1"/>
              </a:buClr>
              <a:buSzPct val="75000"/>
              <a:buFont typeface="Wingdings" pitchFamily="2" charset="2"/>
              <a:buChar char="q"/>
            </a:pPr>
            <a:r>
              <a:rPr lang="en-US" sz="2800" dirty="0"/>
              <a:t>Submit to Risk Management and your Region Safety Officer within same working shift</a:t>
            </a:r>
          </a:p>
          <a:p>
            <a:pPr marL="457200" indent="-457200">
              <a:lnSpc>
                <a:spcPct val="75000"/>
              </a:lnSpc>
              <a:spcBef>
                <a:spcPts val="200"/>
              </a:spcBef>
              <a:spcAft>
                <a:spcPts val="200"/>
              </a:spcAft>
              <a:buClr>
                <a:schemeClr val="accent1"/>
              </a:buClr>
              <a:buSzPct val="75000"/>
              <a:buFont typeface="Wingdings" pitchFamily="2" charset="2"/>
              <a:buChar char="q"/>
            </a:pPr>
            <a:r>
              <a:rPr lang="en-US" sz="2800" dirty="0"/>
              <a:t>Follow region reporting procedures</a:t>
            </a:r>
          </a:p>
        </p:txBody>
      </p:sp>
      <p:sp>
        <p:nvSpPr>
          <p:cNvPr id="3" name="TextBox 2"/>
          <p:cNvSpPr txBox="1"/>
          <p:nvPr/>
        </p:nvSpPr>
        <p:spPr>
          <a:xfrm>
            <a:off x="228600" y="304800"/>
            <a:ext cx="8763000" cy="707886"/>
          </a:xfrm>
          <a:prstGeom prst="rect">
            <a:avLst/>
          </a:prstGeom>
          <a:noFill/>
        </p:spPr>
        <p:txBody>
          <a:bodyPr wrap="square" rtlCol="0">
            <a:spAutoFit/>
          </a:bodyPr>
          <a:lstStyle/>
          <a:p>
            <a:r>
              <a:rPr lang="en-US" sz="4000" b="1" dirty="0" smtClean="0"/>
              <a:t>Property </a:t>
            </a:r>
            <a:r>
              <a:rPr lang="en-US" sz="4000" b="1" dirty="0"/>
              <a:t>Loss </a:t>
            </a:r>
            <a:r>
              <a:rPr lang="en-US" sz="4000" b="1" dirty="0" smtClean="0"/>
              <a:t>Answer:</a:t>
            </a:r>
            <a:endParaRPr lang="en-US" sz="4000" b="1" dirty="0"/>
          </a:p>
        </p:txBody>
      </p:sp>
    </p:spTree>
    <p:custDataLst>
      <p:tags r:id="rId1"/>
    </p:custDataLst>
    <p:extLst>
      <p:ext uri="{BB962C8B-B14F-4D97-AF65-F5344CB8AC3E}">
        <p14:creationId xmlns:p14="http://schemas.microsoft.com/office/powerpoint/2010/main" val="3734666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400" y="1066800"/>
            <a:ext cx="8382000" cy="5334000"/>
          </a:xfrm>
        </p:spPr>
        <p:txBody>
          <a:bodyPr>
            <a:normAutofit/>
          </a:bodyPr>
          <a:lstStyle/>
          <a:p>
            <a:pPr marL="0" indent="0">
              <a:spcBef>
                <a:spcPts val="500"/>
              </a:spcBef>
              <a:spcAft>
                <a:spcPts val="500"/>
              </a:spcAft>
              <a:buNone/>
              <a:defRPr/>
            </a:pPr>
            <a:r>
              <a:rPr lang="en-US" b="1" dirty="0" smtClean="0">
                <a:solidFill>
                  <a:schemeClr val="tx1">
                    <a:lumMod val="85000"/>
                    <a:lumOff val="15000"/>
                  </a:schemeClr>
                </a:solidFill>
              </a:rPr>
              <a:t>CDOT Property is Damaged by a Third Party</a:t>
            </a:r>
          </a:p>
          <a:p>
            <a:pPr marL="0" indent="0">
              <a:spcBef>
                <a:spcPts val="0"/>
              </a:spcBef>
              <a:buNone/>
              <a:defRPr/>
            </a:pPr>
            <a:endParaRPr lang="en-US" sz="1000" b="1" dirty="0">
              <a:solidFill>
                <a:schemeClr val="tx1">
                  <a:lumMod val="85000"/>
                  <a:lumOff val="15000"/>
                </a:schemeClr>
              </a:solidFill>
            </a:endParaRPr>
          </a:p>
          <a:p>
            <a:pPr marL="0" indent="0">
              <a:spcBef>
                <a:spcPts val="0"/>
              </a:spcBef>
              <a:buNone/>
              <a:defRPr/>
            </a:pPr>
            <a:r>
              <a:rPr lang="en-US" dirty="0" smtClean="0">
                <a:solidFill>
                  <a:schemeClr val="tx1">
                    <a:lumMod val="85000"/>
                    <a:lumOff val="15000"/>
                  </a:schemeClr>
                </a:solidFill>
              </a:rPr>
              <a:t>CDOT seeks to recover costs for damages</a:t>
            </a:r>
          </a:p>
          <a:p>
            <a:pPr marL="0" lvl="1" indent="0">
              <a:spcBef>
                <a:spcPts val="0"/>
              </a:spcBef>
              <a:buNone/>
              <a:defRPr/>
            </a:pPr>
            <a:r>
              <a:rPr lang="en-US" sz="2600" dirty="0" smtClean="0">
                <a:solidFill>
                  <a:schemeClr val="tx1">
                    <a:lumMod val="85000"/>
                    <a:lumOff val="15000"/>
                  </a:schemeClr>
                </a:solidFill>
              </a:rPr>
              <a:t>The costs are from the Third Party or their insurance carrier for reimbursement to the State</a:t>
            </a:r>
          </a:p>
          <a:p>
            <a:pPr marL="0" lvl="1" indent="0">
              <a:spcBef>
                <a:spcPts val="0"/>
              </a:spcBef>
              <a:buClr>
                <a:schemeClr val="accent1"/>
              </a:buClr>
              <a:buNone/>
              <a:defRPr/>
            </a:pPr>
            <a:r>
              <a:rPr lang="en-US" sz="2600" dirty="0" smtClean="0">
                <a:solidFill>
                  <a:schemeClr val="tx1">
                    <a:lumMod val="85000"/>
                    <a:lumOff val="15000"/>
                  </a:schemeClr>
                </a:solidFill>
              </a:rPr>
              <a:t>This is done thru Damage Claims or CDOT Risk depending on claim aspects</a:t>
            </a:r>
          </a:p>
          <a:p>
            <a:pPr marL="0" lvl="1" indent="0">
              <a:spcBef>
                <a:spcPts val="0"/>
              </a:spcBef>
              <a:buClr>
                <a:schemeClr val="accent1"/>
              </a:buClr>
              <a:buNone/>
              <a:defRPr/>
            </a:pPr>
            <a:endParaRPr lang="en-US" sz="2600" dirty="0" smtClean="0">
              <a:solidFill>
                <a:schemeClr val="tx1">
                  <a:lumMod val="85000"/>
                  <a:lumOff val="15000"/>
                </a:schemeClr>
              </a:solidFill>
            </a:endParaRPr>
          </a:p>
          <a:p>
            <a:pPr marL="0" lvl="1" indent="0">
              <a:spcBef>
                <a:spcPts val="0"/>
              </a:spcBef>
              <a:buClr>
                <a:schemeClr val="accent1"/>
              </a:buClr>
              <a:buNone/>
              <a:defRPr/>
            </a:pPr>
            <a:r>
              <a:rPr lang="en-US" sz="2600" b="1" dirty="0" smtClean="0">
                <a:solidFill>
                  <a:schemeClr val="tx1">
                    <a:lumMod val="85000"/>
                    <a:lumOff val="15000"/>
                  </a:schemeClr>
                </a:solidFill>
              </a:rPr>
              <a:t>Example:</a:t>
            </a:r>
          </a:p>
          <a:p>
            <a:pPr marL="0" lvl="1" indent="0">
              <a:spcBef>
                <a:spcPts val="0"/>
              </a:spcBef>
              <a:buClr>
                <a:schemeClr val="accent1"/>
              </a:buClr>
              <a:buNone/>
              <a:defRPr/>
            </a:pPr>
            <a:r>
              <a:rPr lang="en-US" sz="2600" dirty="0" smtClean="0">
                <a:solidFill>
                  <a:schemeClr val="tx1">
                    <a:lumMod val="85000"/>
                    <a:lumOff val="15000"/>
                  </a:schemeClr>
                </a:solidFill>
              </a:rPr>
              <a:t>Citizen hits a bridge, guardrail, attenuator, signs, lights, etc.</a:t>
            </a:r>
            <a:endParaRPr lang="en-US" sz="2800" dirty="0" smtClean="0">
              <a:solidFill>
                <a:schemeClr val="tx1">
                  <a:lumMod val="85000"/>
                  <a:lumOff val="15000"/>
                </a:schemeClr>
              </a:solidFill>
            </a:endParaRPr>
          </a:p>
          <a:p>
            <a:pPr lvl="1">
              <a:spcBef>
                <a:spcPts val="500"/>
              </a:spcBef>
              <a:spcAft>
                <a:spcPts val="500"/>
              </a:spcAft>
              <a:defRPr/>
            </a:pPr>
            <a:endParaRPr lang="en-US" dirty="0" smtClean="0">
              <a:solidFill>
                <a:schemeClr val="tx1">
                  <a:lumMod val="65000"/>
                  <a:lumOff val="35000"/>
                </a:schemeClr>
              </a:solidFill>
            </a:endParaRPr>
          </a:p>
        </p:txBody>
      </p:sp>
      <p:sp>
        <p:nvSpPr>
          <p:cNvPr id="7" name="Rectangle 2"/>
          <p:cNvSpPr>
            <a:spLocks noGrp="1" noChangeArrowheads="1"/>
          </p:cNvSpPr>
          <p:nvPr>
            <p:ph type="title" idx="4294967295"/>
          </p:nvPr>
        </p:nvSpPr>
        <p:spPr>
          <a:xfrm>
            <a:off x="533400" y="228600"/>
            <a:ext cx="8458200" cy="762000"/>
          </a:xfrm>
        </p:spPr>
        <p:txBody>
          <a:bodyPr>
            <a:normAutofit/>
          </a:bodyPr>
          <a:lstStyle/>
          <a:p>
            <a:r>
              <a:rPr lang="en-US" b="1" dirty="0" smtClean="0">
                <a:solidFill>
                  <a:schemeClr val="tx1">
                    <a:lumMod val="85000"/>
                    <a:lumOff val="15000"/>
                  </a:schemeClr>
                </a:solidFill>
                <a:latin typeface="+mn-lt"/>
              </a:rPr>
              <a:t>Property Recovery</a:t>
            </a:r>
          </a:p>
        </p:txBody>
      </p:sp>
    </p:spTree>
    <p:custDataLst>
      <p:tags r:id="rId1"/>
    </p:custDataLst>
    <p:extLst>
      <p:ext uri="{BB962C8B-B14F-4D97-AF65-F5344CB8AC3E}">
        <p14:creationId xmlns:p14="http://schemas.microsoft.com/office/powerpoint/2010/main" val="3336727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09600" y="990600"/>
            <a:ext cx="7924800" cy="5562600"/>
          </a:xfrm>
        </p:spPr>
        <p:txBody>
          <a:bodyPr>
            <a:normAutofit fontScale="85000" lnSpcReduction="20000"/>
          </a:bodyPr>
          <a:lstStyle/>
          <a:p>
            <a:pPr marL="0" indent="0">
              <a:lnSpc>
                <a:spcPct val="110000"/>
              </a:lnSpc>
              <a:spcBef>
                <a:spcPts val="0"/>
              </a:spcBef>
              <a:buNone/>
              <a:defRPr/>
            </a:pPr>
            <a:r>
              <a:rPr lang="en-US" sz="2800" b="1" dirty="0">
                <a:solidFill>
                  <a:schemeClr val="tx1">
                    <a:lumMod val="85000"/>
                    <a:lumOff val="15000"/>
                  </a:schemeClr>
                </a:solidFill>
              </a:rPr>
              <a:t>CDOT causes damage to a  Citizen</a:t>
            </a:r>
          </a:p>
          <a:p>
            <a:pPr marL="0" lvl="1" indent="0">
              <a:lnSpc>
                <a:spcPct val="110000"/>
              </a:lnSpc>
              <a:spcBef>
                <a:spcPts val="0"/>
              </a:spcBef>
              <a:spcAft>
                <a:spcPts val="500"/>
              </a:spcAft>
              <a:buClr>
                <a:schemeClr val="accent1"/>
              </a:buClr>
              <a:buNone/>
              <a:defRPr/>
            </a:pPr>
            <a:r>
              <a:rPr lang="en-US" sz="2800" dirty="0">
                <a:solidFill>
                  <a:schemeClr val="tx1">
                    <a:lumMod val="85000"/>
                    <a:lumOff val="15000"/>
                  </a:schemeClr>
                </a:solidFill>
              </a:rPr>
              <a:t>Bodily Injury or </a:t>
            </a:r>
            <a:r>
              <a:rPr lang="en-US" sz="2800" dirty="0" smtClean="0">
                <a:solidFill>
                  <a:schemeClr val="tx1">
                    <a:lumMod val="85000"/>
                    <a:lumOff val="15000"/>
                  </a:schemeClr>
                </a:solidFill>
              </a:rPr>
              <a:t>Property</a:t>
            </a:r>
          </a:p>
          <a:p>
            <a:pPr marL="0" lvl="1" indent="0">
              <a:lnSpc>
                <a:spcPct val="110000"/>
              </a:lnSpc>
              <a:spcBef>
                <a:spcPts val="0"/>
              </a:spcBef>
              <a:spcAft>
                <a:spcPts val="500"/>
              </a:spcAft>
              <a:buClr>
                <a:schemeClr val="accent1"/>
              </a:buClr>
              <a:buNone/>
              <a:defRPr/>
            </a:pPr>
            <a:r>
              <a:rPr lang="en-US" sz="2800" dirty="0" smtClean="0">
                <a:solidFill>
                  <a:schemeClr val="tx1">
                    <a:lumMod val="85000"/>
                    <a:lumOff val="15000"/>
                  </a:schemeClr>
                </a:solidFill>
              </a:rPr>
              <a:t>Report potential Liability claims</a:t>
            </a:r>
          </a:p>
          <a:p>
            <a:pPr marL="0" lvl="1" indent="0">
              <a:lnSpc>
                <a:spcPct val="110000"/>
              </a:lnSpc>
              <a:spcBef>
                <a:spcPts val="0"/>
              </a:spcBef>
              <a:spcAft>
                <a:spcPts val="500"/>
              </a:spcAft>
              <a:buClr>
                <a:schemeClr val="accent1"/>
              </a:buClr>
              <a:buNone/>
              <a:defRPr/>
            </a:pPr>
            <a:endParaRPr lang="en-US" sz="600" dirty="0">
              <a:solidFill>
                <a:schemeClr val="tx1">
                  <a:lumMod val="85000"/>
                  <a:lumOff val="15000"/>
                </a:schemeClr>
              </a:solidFill>
            </a:endParaRPr>
          </a:p>
          <a:p>
            <a:pPr marL="274320" lvl="1" indent="-274320">
              <a:lnSpc>
                <a:spcPct val="110000"/>
              </a:lnSpc>
              <a:spcBef>
                <a:spcPts val="0"/>
              </a:spcBef>
              <a:spcAft>
                <a:spcPts val="500"/>
              </a:spcAft>
              <a:buClr>
                <a:schemeClr val="accent1"/>
              </a:buClr>
              <a:defRPr/>
            </a:pPr>
            <a:r>
              <a:rPr lang="en-US" sz="2800" dirty="0">
                <a:solidFill>
                  <a:schemeClr val="tx1">
                    <a:lumMod val="85000"/>
                    <a:lumOff val="15000"/>
                  </a:schemeClr>
                </a:solidFill>
              </a:rPr>
              <a:t>CDOT Employee Complete Incident Statement 777</a:t>
            </a:r>
          </a:p>
          <a:p>
            <a:pPr marL="548640" lvl="3" indent="-274320">
              <a:lnSpc>
                <a:spcPct val="110000"/>
              </a:lnSpc>
              <a:spcBef>
                <a:spcPts val="0"/>
              </a:spcBef>
              <a:spcAft>
                <a:spcPts val="500"/>
              </a:spcAft>
              <a:buClr>
                <a:schemeClr val="accent1"/>
              </a:buClr>
              <a:defRPr/>
            </a:pPr>
            <a:r>
              <a:rPr lang="en-US" sz="2800" dirty="0">
                <a:solidFill>
                  <a:schemeClr val="tx1">
                    <a:lumMod val="85000"/>
                    <a:lumOff val="15000"/>
                  </a:schemeClr>
                </a:solidFill>
              </a:rPr>
              <a:t>Detailed facts </a:t>
            </a:r>
            <a:r>
              <a:rPr lang="en-US" sz="2800" dirty="0" smtClean="0">
                <a:solidFill>
                  <a:schemeClr val="tx1">
                    <a:lumMod val="85000"/>
                    <a:lumOff val="15000"/>
                  </a:schemeClr>
                </a:solidFill>
              </a:rPr>
              <a:t>only </a:t>
            </a:r>
          </a:p>
          <a:p>
            <a:pPr marL="548640" lvl="3" indent="-274320">
              <a:lnSpc>
                <a:spcPct val="110000"/>
              </a:lnSpc>
              <a:spcBef>
                <a:spcPts val="0"/>
              </a:spcBef>
              <a:spcAft>
                <a:spcPts val="500"/>
              </a:spcAft>
              <a:buClr>
                <a:schemeClr val="accent1"/>
              </a:buClr>
              <a:defRPr/>
            </a:pPr>
            <a:r>
              <a:rPr lang="en-US" sz="2800" dirty="0" smtClean="0">
                <a:solidFill>
                  <a:schemeClr val="tx1">
                    <a:lumMod val="85000"/>
                    <a:lumOff val="15000"/>
                  </a:schemeClr>
                </a:solidFill>
              </a:rPr>
              <a:t>Tell </a:t>
            </a:r>
            <a:r>
              <a:rPr lang="en-US" sz="2800" dirty="0">
                <a:solidFill>
                  <a:schemeClr val="tx1">
                    <a:lumMod val="85000"/>
                    <a:lumOff val="15000"/>
                  </a:schemeClr>
                </a:solidFill>
              </a:rPr>
              <a:t>the reader what happened</a:t>
            </a:r>
          </a:p>
          <a:p>
            <a:pPr marL="274320" lvl="1" indent="-274320">
              <a:lnSpc>
                <a:spcPct val="110000"/>
              </a:lnSpc>
              <a:spcBef>
                <a:spcPts val="0"/>
              </a:spcBef>
              <a:spcAft>
                <a:spcPts val="500"/>
              </a:spcAft>
              <a:buClr>
                <a:schemeClr val="accent1"/>
              </a:buClr>
              <a:defRPr/>
            </a:pPr>
            <a:r>
              <a:rPr lang="en-US" sz="2800" dirty="0">
                <a:solidFill>
                  <a:schemeClr val="tx1">
                    <a:lumMod val="85000"/>
                    <a:lumOff val="15000"/>
                  </a:schemeClr>
                </a:solidFill>
              </a:rPr>
              <a:t>Do not discuss any aspects with the citizen!</a:t>
            </a:r>
          </a:p>
          <a:p>
            <a:pPr>
              <a:lnSpc>
                <a:spcPct val="110000"/>
              </a:lnSpc>
              <a:spcBef>
                <a:spcPts val="0"/>
              </a:spcBef>
              <a:spcAft>
                <a:spcPts val="500"/>
              </a:spcAft>
              <a:defRPr/>
            </a:pPr>
            <a:r>
              <a:rPr lang="en-US" sz="2800" b="1" dirty="0">
                <a:solidFill>
                  <a:schemeClr val="tx1">
                    <a:lumMod val="85000"/>
                    <a:lumOff val="15000"/>
                  </a:schemeClr>
                </a:solidFill>
              </a:rPr>
              <a:t>Refer citizens to: </a:t>
            </a:r>
            <a:endParaRPr lang="en-US" sz="2800" b="1" dirty="0" smtClean="0">
              <a:solidFill>
                <a:schemeClr val="tx1">
                  <a:lumMod val="85000"/>
                  <a:lumOff val="15000"/>
                </a:schemeClr>
              </a:solidFill>
            </a:endParaRPr>
          </a:p>
          <a:p>
            <a:pPr marL="1143000" lvl="4" indent="0">
              <a:lnSpc>
                <a:spcPct val="110000"/>
              </a:lnSpc>
              <a:spcBef>
                <a:spcPts val="0"/>
              </a:spcBef>
              <a:spcAft>
                <a:spcPts val="500"/>
              </a:spcAft>
              <a:buNone/>
              <a:defRPr/>
            </a:pPr>
            <a:r>
              <a:rPr lang="en-US" sz="2800" b="1" dirty="0">
                <a:solidFill>
                  <a:schemeClr val="tx1">
                    <a:lumMod val="85000"/>
                    <a:lumOff val="15000"/>
                  </a:schemeClr>
                </a:solidFill>
              </a:rPr>
              <a:t>State Office of Risk Management</a:t>
            </a:r>
          </a:p>
          <a:p>
            <a:pPr marL="0" lvl="5" indent="0">
              <a:lnSpc>
                <a:spcPct val="110000"/>
              </a:lnSpc>
              <a:spcBef>
                <a:spcPts val="0"/>
              </a:spcBef>
              <a:buClr>
                <a:schemeClr val="accent1"/>
              </a:buClr>
              <a:buSzPct val="85000"/>
              <a:buNone/>
              <a:defRPr/>
            </a:pPr>
            <a:r>
              <a:rPr lang="en-US" sz="2800" b="1" dirty="0">
                <a:solidFill>
                  <a:schemeClr val="tx1">
                    <a:lumMod val="85000"/>
                    <a:lumOff val="15000"/>
                  </a:schemeClr>
                </a:solidFill>
              </a:rPr>
              <a:t>             1313 Sherman St.</a:t>
            </a:r>
          </a:p>
          <a:p>
            <a:pPr marL="0" lvl="5" indent="0">
              <a:lnSpc>
                <a:spcPct val="110000"/>
              </a:lnSpc>
              <a:spcBef>
                <a:spcPts val="0"/>
              </a:spcBef>
              <a:buClr>
                <a:schemeClr val="accent1"/>
              </a:buClr>
              <a:buSzPct val="85000"/>
              <a:buNone/>
              <a:defRPr/>
            </a:pPr>
            <a:r>
              <a:rPr lang="en-US" sz="2800" b="1" dirty="0">
                <a:solidFill>
                  <a:schemeClr val="tx1">
                    <a:lumMod val="85000"/>
                    <a:lumOff val="15000"/>
                  </a:schemeClr>
                </a:solidFill>
              </a:rPr>
              <a:t>             Denver, CO 80203</a:t>
            </a:r>
          </a:p>
          <a:p>
            <a:pPr marL="0" lvl="5" indent="0">
              <a:lnSpc>
                <a:spcPct val="110000"/>
              </a:lnSpc>
              <a:spcBef>
                <a:spcPts val="0"/>
              </a:spcBef>
              <a:buClr>
                <a:schemeClr val="accent1"/>
              </a:buClr>
              <a:buSzPct val="85000"/>
              <a:buNone/>
              <a:defRPr/>
            </a:pPr>
            <a:r>
              <a:rPr lang="en-US" sz="2800" b="1" dirty="0">
                <a:solidFill>
                  <a:schemeClr val="tx1">
                    <a:lumMod val="85000"/>
                    <a:lumOff val="15000"/>
                  </a:schemeClr>
                </a:solidFill>
              </a:rPr>
              <a:t>             303-866-3848</a:t>
            </a:r>
          </a:p>
          <a:p>
            <a:pPr marL="274320" lvl="2" indent="-274320">
              <a:lnSpc>
                <a:spcPct val="110000"/>
              </a:lnSpc>
              <a:spcBef>
                <a:spcPts val="0"/>
              </a:spcBef>
              <a:buClr>
                <a:schemeClr val="accent1"/>
              </a:buClr>
              <a:defRPr/>
            </a:pPr>
            <a:endParaRPr lang="en-US" sz="600" dirty="0">
              <a:solidFill>
                <a:schemeClr val="tx1">
                  <a:lumMod val="85000"/>
                  <a:lumOff val="15000"/>
                </a:schemeClr>
              </a:solidFill>
            </a:endParaRPr>
          </a:p>
          <a:p>
            <a:pPr marL="274320" lvl="1" indent="-274320">
              <a:lnSpc>
                <a:spcPct val="110000"/>
              </a:lnSpc>
              <a:spcBef>
                <a:spcPts val="0"/>
              </a:spcBef>
              <a:spcAft>
                <a:spcPts val="500"/>
              </a:spcAft>
              <a:buClr>
                <a:schemeClr val="accent1"/>
              </a:buClr>
              <a:defRPr/>
            </a:pPr>
            <a:r>
              <a:rPr lang="en-US" sz="2800" dirty="0">
                <a:solidFill>
                  <a:schemeClr val="tx1">
                    <a:lumMod val="85000"/>
                    <a:lumOff val="15000"/>
                  </a:schemeClr>
                </a:solidFill>
              </a:rPr>
              <a:t>Notice of Liability Claim Memo requesting information</a:t>
            </a:r>
          </a:p>
          <a:p>
            <a:pPr marL="0" indent="0">
              <a:spcBef>
                <a:spcPts val="0"/>
              </a:spcBef>
              <a:buNone/>
            </a:pPr>
            <a:endParaRPr lang="en-US" dirty="0" smtClean="0"/>
          </a:p>
          <a:p>
            <a:pPr lvl="1">
              <a:spcBef>
                <a:spcPts val="500"/>
              </a:spcBef>
              <a:spcAft>
                <a:spcPts val="500"/>
              </a:spcAft>
              <a:defRPr/>
            </a:pPr>
            <a:endParaRPr lang="en-US" dirty="0" smtClean="0">
              <a:solidFill>
                <a:schemeClr val="tx1">
                  <a:lumMod val="65000"/>
                  <a:lumOff val="35000"/>
                </a:schemeClr>
              </a:solidFill>
            </a:endParaRPr>
          </a:p>
          <a:p>
            <a:pPr lvl="1">
              <a:spcBef>
                <a:spcPts val="500"/>
              </a:spcBef>
              <a:spcAft>
                <a:spcPts val="500"/>
              </a:spcAft>
              <a:defRPr/>
            </a:pPr>
            <a:endParaRPr lang="en-US" dirty="0" smtClean="0">
              <a:solidFill>
                <a:schemeClr val="tx1">
                  <a:lumMod val="65000"/>
                  <a:lumOff val="35000"/>
                </a:schemeClr>
              </a:solidFill>
            </a:endParaRPr>
          </a:p>
          <a:p>
            <a:pPr lvl="1">
              <a:spcBef>
                <a:spcPts val="500"/>
              </a:spcBef>
              <a:spcAft>
                <a:spcPts val="500"/>
              </a:spcAft>
              <a:defRPr/>
            </a:pPr>
            <a:endParaRPr lang="en-US" dirty="0" smtClean="0">
              <a:solidFill>
                <a:schemeClr val="tx1">
                  <a:lumMod val="65000"/>
                  <a:lumOff val="35000"/>
                </a:schemeClr>
              </a:solidFill>
            </a:endParaRPr>
          </a:p>
        </p:txBody>
      </p:sp>
      <p:sp>
        <p:nvSpPr>
          <p:cNvPr id="7" name="Rectangle 2"/>
          <p:cNvSpPr>
            <a:spLocks noGrp="1" noChangeArrowheads="1"/>
          </p:cNvSpPr>
          <p:nvPr>
            <p:ph type="title" idx="4294967295"/>
          </p:nvPr>
        </p:nvSpPr>
        <p:spPr>
          <a:xfrm>
            <a:off x="685800" y="228600"/>
            <a:ext cx="8458200" cy="762000"/>
          </a:xfrm>
        </p:spPr>
        <p:txBody>
          <a:bodyPr>
            <a:normAutofit/>
          </a:bodyPr>
          <a:lstStyle/>
          <a:p>
            <a:r>
              <a:rPr lang="en-US" b="1" dirty="0" smtClean="0">
                <a:solidFill>
                  <a:schemeClr val="tx1">
                    <a:lumMod val="75000"/>
                    <a:lumOff val="25000"/>
                  </a:schemeClr>
                </a:solidFill>
                <a:latin typeface="+mn-lt"/>
              </a:rPr>
              <a:t>Liability Claims</a:t>
            </a:r>
          </a:p>
        </p:txBody>
      </p:sp>
    </p:spTree>
    <p:custDataLst>
      <p:tags r:id="rId1"/>
    </p:custDataLst>
    <p:extLst>
      <p:ext uri="{BB962C8B-B14F-4D97-AF65-F5344CB8AC3E}">
        <p14:creationId xmlns:p14="http://schemas.microsoft.com/office/powerpoint/2010/main" val="1510782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09600" y="1371600"/>
            <a:ext cx="7239000" cy="2246769"/>
          </a:xfrm>
          <a:prstGeom prst="rect">
            <a:avLst/>
          </a:prstGeom>
        </p:spPr>
        <p:txBody>
          <a:bodyPr wrap="square">
            <a:spAutoFit/>
          </a:bodyPr>
          <a:lstStyle/>
          <a:p>
            <a:r>
              <a:rPr lang="en-US" sz="2800" dirty="0"/>
              <a:t>A citizen stops an employee while they are mowing grass and states the mower threw debris and broke their windshield. </a:t>
            </a:r>
          </a:p>
          <a:p>
            <a:endParaRPr lang="en-US" sz="2800" dirty="0"/>
          </a:p>
          <a:p>
            <a:r>
              <a:rPr lang="en-US" sz="2800" dirty="0"/>
              <a:t>What do you do?</a:t>
            </a:r>
          </a:p>
        </p:txBody>
      </p:sp>
      <p:sp>
        <p:nvSpPr>
          <p:cNvPr id="3" name="TextBox 2"/>
          <p:cNvSpPr txBox="1"/>
          <p:nvPr/>
        </p:nvSpPr>
        <p:spPr>
          <a:xfrm>
            <a:off x="533400" y="533400"/>
            <a:ext cx="8153400" cy="707886"/>
          </a:xfrm>
          <a:prstGeom prst="rect">
            <a:avLst/>
          </a:prstGeom>
          <a:noFill/>
        </p:spPr>
        <p:txBody>
          <a:bodyPr wrap="square" rtlCol="0">
            <a:spAutoFit/>
          </a:bodyPr>
          <a:lstStyle/>
          <a:p>
            <a:r>
              <a:rPr lang="en-US" sz="4000" b="1" dirty="0"/>
              <a:t>Liability Claims </a:t>
            </a:r>
            <a:r>
              <a:rPr lang="en-US" sz="4000" b="1" dirty="0" smtClean="0"/>
              <a:t>Scenario:</a:t>
            </a:r>
            <a:endParaRPr lang="en-US" sz="4000" b="1" dirty="0"/>
          </a:p>
        </p:txBody>
      </p:sp>
    </p:spTree>
    <p:custDataLst>
      <p:tags r:id="rId1"/>
    </p:custDataLst>
    <p:extLst>
      <p:ext uri="{BB962C8B-B14F-4D97-AF65-F5344CB8AC3E}">
        <p14:creationId xmlns:p14="http://schemas.microsoft.com/office/powerpoint/2010/main" val="224395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457200" y="304800"/>
            <a:ext cx="8077200" cy="1295400"/>
          </a:xfrm>
        </p:spPr>
        <p:txBody>
          <a:bodyPr>
            <a:noAutofit/>
          </a:bodyPr>
          <a:lstStyle/>
          <a:p>
            <a:pPr eaLnBrk="1" hangingPunct="1"/>
            <a:r>
              <a:rPr lang="en-US" b="1" dirty="0" smtClean="0">
                <a:solidFill>
                  <a:schemeClr val="tx1">
                    <a:lumMod val="85000"/>
                    <a:lumOff val="15000"/>
                  </a:schemeClr>
                </a:solidFill>
              </a:rPr>
              <a:t>OTS</a:t>
            </a:r>
            <a:br>
              <a:rPr lang="en-US" b="1" dirty="0" smtClean="0">
                <a:solidFill>
                  <a:schemeClr val="tx1">
                    <a:lumMod val="85000"/>
                    <a:lumOff val="15000"/>
                  </a:schemeClr>
                </a:solidFill>
              </a:rPr>
            </a:br>
            <a:r>
              <a:rPr lang="en-US" b="1" dirty="0" smtClean="0">
                <a:solidFill>
                  <a:schemeClr val="tx1">
                    <a:lumMod val="85000"/>
                    <a:lumOff val="15000"/>
                  </a:schemeClr>
                </a:solidFill>
              </a:rPr>
              <a:t>Office Transportation Safety</a:t>
            </a:r>
          </a:p>
        </p:txBody>
      </p:sp>
      <p:sp>
        <p:nvSpPr>
          <p:cNvPr id="4098" name="Slide Number Placeholder 5"/>
          <p:cNvSpPr>
            <a:spLocks noGrp="1"/>
          </p:cNvSpPr>
          <p:nvPr>
            <p:ph type="sldNum" sz="quarter" idx="4294967295"/>
          </p:nvPr>
        </p:nvSpPr>
        <p:spPr>
          <a:xfrm>
            <a:off x="146304" y="6210300"/>
            <a:ext cx="457200" cy="457200"/>
          </a:xfrm>
          <a:noFill/>
        </p:spPr>
        <p:txBody>
          <a:bodyPr/>
          <a:lstStyle/>
          <a:p>
            <a:fld id="{1D211E5D-E709-4A4C-8477-17CF21889BFA}" type="slidenum">
              <a:rPr lang="en-US" smtClean="0"/>
              <a:pPr/>
              <a:t>2</a:t>
            </a:fld>
            <a:endParaRPr lang="en-US" dirty="0" smtClean="0"/>
          </a:p>
        </p:txBody>
      </p:sp>
      <p:sp>
        <p:nvSpPr>
          <p:cNvPr id="4100" name="Rectangle 3"/>
          <p:cNvSpPr>
            <a:spLocks noGrp="1" noChangeArrowheads="1"/>
          </p:cNvSpPr>
          <p:nvPr>
            <p:ph sz="quarter" idx="4294967295"/>
          </p:nvPr>
        </p:nvSpPr>
        <p:spPr>
          <a:xfrm>
            <a:off x="533400" y="1752600"/>
            <a:ext cx="8610600" cy="4876800"/>
          </a:xfrm>
        </p:spPr>
        <p:txBody>
          <a:bodyPr>
            <a:normAutofit fontScale="92500"/>
          </a:bodyPr>
          <a:lstStyle/>
          <a:p>
            <a:pPr defTabSz="228600" eaLnBrk="1" hangingPunct="1">
              <a:lnSpc>
                <a:spcPct val="80000"/>
              </a:lnSpc>
              <a:buFont typeface="Wingdings" pitchFamily="2" charset="2"/>
              <a:buNone/>
              <a:tabLst>
                <a:tab pos="228600" algn="l"/>
              </a:tabLst>
            </a:pPr>
            <a:r>
              <a:rPr lang="en-US" sz="5900" b="1" dirty="0" smtClean="0">
                <a:solidFill>
                  <a:schemeClr val="tx1">
                    <a:lumMod val="85000"/>
                    <a:lumOff val="15000"/>
                  </a:schemeClr>
                </a:solidFill>
                <a:latin typeface="+mj-lt"/>
              </a:rPr>
              <a:t>Risk Management Team</a:t>
            </a:r>
          </a:p>
          <a:p>
            <a:pPr defTabSz="228600" eaLnBrk="1" hangingPunct="1">
              <a:lnSpc>
                <a:spcPct val="80000"/>
              </a:lnSpc>
              <a:buFont typeface="Wingdings" pitchFamily="2" charset="2"/>
              <a:buNone/>
              <a:tabLst>
                <a:tab pos="228600" algn="l"/>
              </a:tabLst>
            </a:pPr>
            <a:endParaRPr lang="en-US" sz="1700" dirty="0" smtClean="0">
              <a:solidFill>
                <a:schemeClr val="tx1">
                  <a:lumMod val="85000"/>
                  <a:lumOff val="15000"/>
                </a:schemeClr>
              </a:solidFill>
              <a:latin typeface="+mj-lt"/>
            </a:endParaRPr>
          </a:p>
          <a:p>
            <a:pPr defTabSz="228600" eaLnBrk="1" hangingPunct="1">
              <a:lnSpc>
                <a:spcPct val="120000"/>
              </a:lnSpc>
              <a:spcBef>
                <a:spcPts val="0"/>
              </a:spcBef>
              <a:buFont typeface="Wingdings" pitchFamily="2" charset="2"/>
              <a:buNone/>
              <a:tabLst>
                <a:tab pos="228600" algn="l"/>
              </a:tabLst>
            </a:pPr>
            <a:r>
              <a:rPr lang="en-US" sz="3000" dirty="0" smtClean="0">
                <a:solidFill>
                  <a:schemeClr val="tx1">
                    <a:lumMod val="85000"/>
                    <a:lumOff val="15000"/>
                  </a:schemeClr>
                </a:solidFill>
                <a:latin typeface="+mj-lt"/>
              </a:rPr>
              <a:t>Tracie Smith 					Risk Manager</a:t>
            </a:r>
          </a:p>
          <a:p>
            <a:pPr defTabSz="228600" eaLnBrk="1" hangingPunct="1">
              <a:lnSpc>
                <a:spcPct val="120000"/>
              </a:lnSpc>
              <a:spcBef>
                <a:spcPts val="0"/>
              </a:spcBef>
              <a:buFont typeface="Wingdings" pitchFamily="2" charset="2"/>
              <a:buNone/>
              <a:tabLst>
                <a:tab pos="228600" algn="l"/>
              </a:tabLst>
            </a:pPr>
            <a:r>
              <a:rPr lang="en-US" sz="3000" dirty="0" smtClean="0">
                <a:solidFill>
                  <a:schemeClr val="tx1">
                    <a:lumMod val="85000"/>
                    <a:lumOff val="15000"/>
                  </a:schemeClr>
                </a:solidFill>
                <a:latin typeface="+mj-lt"/>
              </a:rPr>
              <a:t>Donna Goodwin			Risk Management Coordinator</a:t>
            </a:r>
          </a:p>
          <a:p>
            <a:pPr defTabSz="228600">
              <a:lnSpc>
                <a:spcPct val="120000"/>
              </a:lnSpc>
              <a:spcBef>
                <a:spcPts val="0"/>
              </a:spcBef>
              <a:buNone/>
              <a:tabLst>
                <a:tab pos="228600" algn="l"/>
              </a:tabLst>
            </a:pPr>
            <a:r>
              <a:rPr lang="en-US" sz="3000" dirty="0" smtClean="0">
                <a:solidFill>
                  <a:schemeClr val="tx1">
                    <a:lumMod val="85000"/>
                    <a:lumOff val="15000"/>
                  </a:schemeClr>
                </a:solidFill>
                <a:latin typeface="+mj-lt"/>
              </a:rPr>
              <a:t>Ken Schrecengost		Risk Management Coordinator</a:t>
            </a:r>
          </a:p>
          <a:p>
            <a:pPr defTabSz="228600" eaLnBrk="1" hangingPunct="1">
              <a:lnSpc>
                <a:spcPct val="120000"/>
              </a:lnSpc>
              <a:spcBef>
                <a:spcPts val="0"/>
              </a:spcBef>
              <a:buFont typeface="Wingdings" pitchFamily="2" charset="2"/>
              <a:buNone/>
              <a:tabLst>
                <a:tab pos="228600" algn="l"/>
              </a:tabLst>
            </a:pPr>
            <a:r>
              <a:rPr lang="en-US" sz="3000" dirty="0" smtClean="0">
                <a:solidFill>
                  <a:schemeClr val="tx1">
                    <a:lumMod val="85000"/>
                    <a:lumOff val="15000"/>
                  </a:schemeClr>
                </a:solidFill>
                <a:latin typeface="+mj-lt"/>
              </a:rPr>
              <a:t>Kathy Gallegos				Data Specialist </a:t>
            </a:r>
          </a:p>
          <a:p>
            <a:pPr defTabSz="228600" eaLnBrk="1" hangingPunct="1">
              <a:lnSpc>
                <a:spcPct val="120000"/>
              </a:lnSpc>
              <a:spcBef>
                <a:spcPts val="0"/>
              </a:spcBef>
              <a:buFont typeface="Wingdings" pitchFamily="2" charset="2"/>
              <a:buNone/>
              <a:tabLst>
                <a:tab pos="228600" algn="l"/>
              </a:tabLst>
            </a:pPr>
            <a:r>
              <a:rPr lang="en-US" sz="3000" dirty="0" smtClean="0">
                <a:solidFill>
                  <a:schemeClr val="tx1">
                    <a:lumMod val="85000"/>
                    <a:lumOff val="15000"/>
                  </a:schemeClr>
                </a:solidFill>
                <a:latin typeface="+mj-lt"/>
              </a:rPr>
              <a:t>Priscilla Talich</a:t>
            </a:r>
            <a:r>
              <a:rPr lang="en-US" sz="3000" dirty="0">
                <a:solidFill>
                  <a:schemeClr val="tx1">
                    <a:lumMod val="85000"/>
                    <a:lumOff val="15000"/>
                  </a:schemeClr>
                </a:solidFill>
                <a:latin typeface="+mj-lt"/>
              </a:rPr>
              <a:t>	</a:t>
            </a:r>
            <a:r>
              <a:rPr lang="en-US" sz="3000" dirty="0" smtClean="0">
                <a:solidFill>
                  <a:schemeClr val="tx1">
                    <a:lumMod val="85000"/>
                    <a:lumOff val="15000"/>
                  </a:schemeClr>
                </a:solidFill>
                <a:latin typeface="+mj-lt"/>
              </a:rPr>
              <a:t>				Data Specialist</a:t>
            </a:r>
          </a:p>
          <a:p>
            <a:pPr defTabSz="228600">
              <a:lnSpc>
                <a:spcPct val="120000"/>
              </a:lnSpc>
              <a:spcBef>
                <a:spcPts val="0"/>
              </a:spcBef>
              <a:buNone/>
              <a:tabLst>
                <a:tab pos="228600" algn="l"/>
              </a:tabLst>
            </a:pPr>
            <a:r>
              <a:rPr lang="en-US" sz="3000" smtClean="0">
                <a:solidFill>
                  <a:schemeClr val="tx1">
                    <a:lumMod val="85000"/>
                    <a:lumOff val="15000"/>
                  </a:schemeClr>
                </a:solidFill>
                <a:latin typeface="+mj-lt"/>
              </a:rPr>
              <a:t>VACANT								</a:t>
            </a:r>
            <a:r>
              <a:rPr lang="en-US" sz="3000">
                <a:solidFill>
                  <a:schemeClr val="tx1">
                    <a:lumMod val="85000"/>
                    <a:lumOff val="15000"/>
                  </a:schemeClr>
                </a:solidFill>
              </a:rPr>
              <a:t>Risk Management Coordinator</a:t>
            </a:r>
          </a:p>
          <a:p>
            <a:pPr defTabSz="228600" eaLnBrk="1" hangingPunct="1">
              <a:lnSpc>
                <a:spcPct val="120000"/>
              </a:lnSpc>
              <a:spcBef>
                <a:spcPts val="0"/>
              </a:spcBef>
              <a:buFont typeface="Wingdings" pitchFamily="2" charset="2"/>
              <a:buNone/>
              <a:tabLst>
                <a:tab pos="228600" algn="l"/>
              </a:tabLst>
            </a:pPr>
            <a:r>
              <a:rPr lang="en-US" sz="3000" smtClean="0">
                <a:solidFill>
                  <a:schemeClr val="tx1">
                    <a:lumMod val="85000"/>
                    <a:lumOff val="15000"/>
                  </a:schemeClr>
                </a:solidFill>
                <a:latin typeface="+mj-lt"/>
              </a:rPr>
              <a:t>VACANT</a:t>
            </a:r>
            <a:r>
              <a:rPr lang="en-US" sz="3000" dirty="0" smtClean="0">
                <a:solidFill>
                  <a:schemeClr val="tx1">
                    <a:lumMod val="85000"/>
                    <a:lumOff val="15000"/>
                  </a:schemeClr>
                </a:solidFill>
                <a:latin typeface="+mj-lt"/>
              </a:rPr>
              <a:t>						</a:t>
            </a:r>
            <a:r>
              <a:rPr lang="en-US" sz="3000" dirty="0">
                <a:solidFill>
                  <a:schemeClr val="tx1">
                    <a:lumMod val="85000"/>
                    <a:lumOff val="15000"/>
                  </a:schemeClr>
                </a:solidFill>
                <a:latin typeface="+mj-lt"/>
              </a:rPr>
              <a:t>	</a:t>
            </a:r>
            <a:r>
              <a:rPr lang="en-US" sz="3000" dirty="0" smtClean="0">
                <a:solidFill>
                  <a:schemeClr val="tx1">
                    <a:lumMod val="85000"/>
                    <a:lumOff val="15000"/>
                  </a:schemeClr>
                </a:solidFill>
                <a:latin typeface="+mj-lt"/>
              </a:rPr>
              <a:t>	Technician Risk/Safety</a:t>
            </a:r>
          </a:p>
        </p:txBody>
      </p:sp>
      <p:cxnSp>
        <p:nvCxnSpPr>
          <p:cNvPr id="6" name="Straight Connector 5"/>
          <p:cNvCxnSpPr/>
          <p:nvPr/>
        </p:nvCxnSpPr>
        <p:spPr>
          <a:xfrm>
            <a:off x="533400" y="16002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97328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04800" y="1143000"/>
            <a:ext cx="8610600" cy="5287025"/>
          </a:xfrm>
          <a:prstGeom prst="rect">
            <a:avLst/>
          </a:prstGeom>
        </p:spPr>
        <p:txBody>
          <a:bodyPr wrap="square">
            <a:spAutoFit/>
          </a:bodyPr>
          <a:lstStyle/>
          <a:p>
            <a:pPr marL="457200" indent="-457200">
              <a:lnSpc>
                <a:spcPct val="75000"/>
              </a:lnSpc>
              <a:spcBef>
                <a:spcPts val="100"/>
              </a:spcBef>
              <a:spcAft>
                <a:spcPts val="200"/>
              </a:spcAft>
              <a:buClr>
                <a:schemeClr val="accent1"/>
              </a:buClr>
              <a:buSzPct val="75000"/>
              <a:buFont typeface="Wingdings" pitchFamily="2" charset="2"/>
              <a:buChar char="q"/>
            </a:pPr>
            <a:r>
              <a:rPr lang="en-US" sz="2800" dirty="0"/>
              <a:t>Notify your Supervisor Immediately</a:t>
            </a:r>
          </a:p>
          <a:p>
            <a:pPr marL="457200" indent="-457200">
              <a:lnSpc>
                <a:spcPct val="75000"/>
              </a:lnSpc>
              <a:spcBef>
                <a:spcPts val="100"/>
              </a:spcBef>
              <a:spcAft>
                <a:spcPts val="200"/>
              </a:spcAft>
              <a:buClr>
                <a:schemeClr val="accent1"/>
              </a:buClr>
              <a:buSzPct val="75000"/>
              <a:buFont typeface="Wingdings" pitchFamily="2" charset="2"/>
              <a:buChar char="q"/>
            </a:pPr>
            <a:r>
              <a:rPr lang="en-US" sz="2800" dirty="0" smtClean="0"/>
              <a:t>Exchange Information - Obtain </a:t>
            </a:r>
            <a:r>
              <a:rPr lang="en-US" sz="2800" dirty="0"/>
              <a:t>witness statements, photos, and police </a:t>
            </a:r>
            <a:r>
              <a:rPr lang="en-US" sz="2800" dirty="0" smtClean="0"/>
              <a:t>reports</a:t>
            </a:r>
          </a:p>
          <a:p>
            <a:pPr marL="457200" indent="-457200">
              <a:lnSpc>
                <a:spcPct val="75000"/>
              </a:lnSpc>
              <a:spcBef>
                <a:spcPts val="100"/>
              </a:spcBef>
              <a:spcAft>
                <a:spcPts val="200"/>
              </a:spcAft>
              <a:buClr>
                <a:schemeClr val="accent1"/>
              </a:buClr>
              <a:buSzPct val="75000"/>
              <a:buFont typeface="Wingdings" pitchFamily="2" charset="2"/>
              <a:buChar char="q"/>
            </a:pPr>
            <a:r>
              <a:rPr lang="en-US" sz="2800" dirty="0" smtClean="0"/>
              <a:t>Do </a:t>
            </a:r>
            <a:r>
              <a:rPr lang="en-US" sz="2800" dirty="0"/>
              <a:t>not discuss aspects of the accident, provide statements or admit liability</a:t>
            </a:r>
          </a:p>
          <a:p>
            <a:pPr marL="457200" indent="-457200">
              <a:lnSpc>
                <a:spcPct val="75000"/>
              </a:lnSpc>
              <a:spcBef>
                <a:spcPts val="100"/>
              </a:spcBef>
              <a:spcAft>
                <a:spcPts val="200"/>
              </a:spcAft>
              <a:buClr>
                <a:schemeClr val="accent1"/>
              </a:buClr>
              <a:buSzPct val="75000"/>
              <a:buFont typeface="Wingdings" pitchFamily="2" charset="2"/>
              <a:buChar char="q"/>
            </a:pPr>
            <a:r>
              <a:rPr lang="en-US" sz="2800" dirty="0" smtClean="0"/>
              <a:t>Call Law Enforcement if applicable</a:t>
            </a:r>
          </a:p>
          <a:p>
            <a:pPr marL="457200" indent="-457200">
              <a:lnSpc>
                <a:spcPct val="75000"/>
              </a:lnSpc>
              <a:spcBef>
                <a:spcPts val="100"/>
              </a:spcBef>
              <a:spcAft>
                <a:spcPts val="200"/>
              </a:spcAft>
              <a:buClr>
                <a:schemeClr val="accent1"/>
              </a:buClr>
              <a:buSzPct val="75000"/>
              <a:buFont typeface="Wingdings" pitchFamily="2" charset="2"/>
              <a:buChar char="q"/>
            </a:pPr>
            <a:r>
              <a:rPr lang="en-US" sz="2800" dirty="0" smtClean="0"/>
              <a:t>Complete </a:t>
            </a:r>
            <a:r>
              <a:rPr lang="en-US" sz="2800" dirty="0"/>
              <a:t>the Employee Incident Statement Form (CDOT Form </a:t>
            </a:r>
            <a:r>
              <a:rPr lang="en-US" sz="2800" dirty="0" smtClean="0"/>
              <a:t>777)</a:t>
            </a:r>
          </a:p>
          <a:p>
            <a:pPr marL="457200" indent="-457200">
              <a:lnSpc>
                <a:spcPct val="75000"/>
              </a:lnSpc>
              <a:spcBef>
                <a:spcPts val="100"/>
              </a:spcBef>
              <a:spcAft>
                <a:spcPts val="200"/>
              </a:spcAft>
              <a:buClr>
                <a:schemeClr val="accent1"/>
              </a:buClr>
              <a:buSzPct val="75000"/>
              <a:buFont typeface="Wingdings" pitchFamily="2" charset="2"/>
              <a:buChar char="q"/>
            </a:pPr>
            <a:r>
              <a:rPr lang="en-US" sz="2800" dirty="0" smtClean="0"/>
              <a:t>Take </a:t>
            </a:r>
            <a:r>
              <a:rPr lang="en-US" sz="2800" dirty="0"/>
              <a:t>action to deter further </a:t>
            </a:r>
            <a:r>
              <a:rPr lang="en-US" sz="2800" dirty="0" smtClean="0"/>
              <a:t>loss</a:t>
            </a:r>
          </a:p>
          <a:p>
            <a:pPr marL="457200" indent="-457200">
              <a:lnSpc>
                <a:spcPct val="75000"/>
              </a:lnSpc>
              <a:spcBef>
                <a:spcPts val="100"/>
              </a:spcBef>
              <a:spcAft>
                <a:spcPts val="200"/>
              </a:spcAft>
              <a:buClr>
                <a:schemeClr val="accent1"/>
              </a:buClr>
              <a:buSzPct val="75000"/>
              <a:buFont typeface="Wingdings" pitchFamily="2" charset="2"/>
              <a:buChar char="q"/>
            </a:pPr>
            <a:r>
              <a:rPr lang="en-US" sz="2800" dirty="0" smtClean="0"/>
              <a:t>Track </a:t>
            </a:r>
            <a:r>
              <a:rPr lang="en-US" sz="2800" dirty="0"/>
              <a:t>all expenses to include CDOT Materials, Equipment, and Labor (Work Order Accuracy)</a:t>
            </a:r>
          </a:p>
          <a:p>
            <a:pPr marL="457200" indent="-457200">
              <a:lnSpc>
                <a:spcPct val="75000"/>
              </a:lnSpc>
              <a:spcBef>
                <a:spcPts val="100"/>
              </a:spcBef>
              <a:spcAft>
                <a:spcPts val="200"/>
              </a:spcAft>
              <a:buClr>
                <a:schemeClr val="accent1"/>
              </a:buClr>
              <a:buSzPct val="75000"/>
              <a:buFont typeface="Wingdings" pitchFamily="2" charset="2"/>
              <a:buChar char="q"/>
            </a:pPr>
            <a:r>
              <a:rPr lang="en-US" sz="2800" dirty="0"/>
              <a:t>Supervisor will complete Online Report</a:t>
            </a:r>
          </a:p>
          <a:p>
            <a:pPr marL="457200" indent="-457200">
              <a:lnSpc>
                <a:spcPct val="75000"/>
              </a:lnSpc>
              <a:spcBef>
                <a:spcPts val="100"/>
              </a:spcBef>
              <a:spcAft>
                <a:spcPts val="200"/>
              </a:spcAft>
              <a:buClr>
                <a:schemeClr val="accent1"/>
              </a:buClr>
              <a:buSzPct val="75000"/>
              <a:buFont typeface="Wingdings" pitchFamily="2" charset="2"/>
              <a:buChar char="q"/>
            </a:pPr>
            <a:r>
              <a:rPr lang="en-US" sz="2800" dirty="0"/>
              <a:t>Submit to Risk Management and your Region Safety Officer within same working shift</a:t>
            </a:r>
          </a:p>
          <a:p>
            <a:pPr marL="457200" indent="-457200">
              <a:lnSpc>
                <a:spcPct val="75000"/>
              </a:lnSpc>
              <a:spcBef>
                <a:spcPts val="100"/>
              </a:spcBef>
              <a:spcAft>
                <a:spcPts val="200"/>
              </a:spcAft>
              <a:buClr>
                <a:schemeClr val="accent1"/>
              </a:buClr>
              <a:buSzPct val="75000"/>
              <a:buFont typeface="Wingdings" pitchFamily="2" charset="2"/>
              <a:buChar char="q"/>
            </a:pPr>
            <a:r>
              <a:rPr lang="en-US" sz="2800" dirty="0"/>
              <a:t>Follow region reporting procedures</a:t>
            </a:r>
          </a:p>
        </p:txBody>
      </p:sp>
      <p:sp>
        <p:nvSpPr>
          <p:cNvPr id="3" name="TextBox 2"/>
          <p:cNvSpPr txBox="1"/>
          <p:nvPr/>
        </p:nvSpPr>
        <p:spPr>
          <a:xfrm>
            <a:off x="533400" y="184428"/>
            <a:ext cx="8763000" cy="707886"/>
          </a:xfrm>
          <a:prstGeom prst="rect">
            <a:avLst/>
          </a:prstGeom>
          <a:noFill/>
        </p:spPr>
        <p:txBody>
          <a:bodyPr wrap="square" rtlCol="0">
            <a:spAutoFit/>
          </a:bodyPr>
          <a:lstStyle/>
          <a:p>
            <a:r>
              <a:rPr lang="en-US" sz="4000" b="1" dirty="0" smtClean="0"/>
              <a:t>Liability </a:t>
            </a:r>
            <a:r>
              <a:rPr lang="en-US" sz="4000" b="1" dirty="0"/>
              <a:t>Claim </a:t>
            </a:r>
            <a:r>
              <a:rPr lang="en-US" sz="4000" b="1" dirty="0" smtClean="0"/>
              <a:t>Answer:</a:t>
            </a:r>
            <a:endParaRPr lang="en-US" sz="4000" b="1" dirty="0"/>
          </a:p>
        </p:txBody>
      </p:sp>
    </p:spTree>
    <p:custDataLst>
      <p:tags r:id="rId1"/>
    </p:custDataLst>
    <p:extLst>
      <p:ext uri="{BB962C8B-B14F-4D97-AF65-F5344CB8AC3E}">
        <p14:creationId xmlns:p14="http://schemas.microsoft.com/office/powerpoint/2010/main" val="4075398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143000"/>
            <a:ext cx="8686800" cy="5715000"/>
          </a:xfrm>
        </p:spPr>
        <p:txBody>
          <a:bodyPr>
            <a:noAutofit/>
          </a:bodyPr>
          <a:lstStyle/>
          <a:p>
            <a:pPr marL="0" indent="0">
              <a:buNone/>
            </a:pPr>
            <a:r>
              <a:rPr lang="en-US" sz="2400" dirty="0" smtClean="0">
                <a:solidFill>
                  <a:schemeClr val="tx1">
                    <a:lumMod val="85000"/>
                    <a:lumOff val="15000"/>
                  </a:schemeClr>
                </a:solidFill>
              </a:rPr>
              <a:t>“Occurrence” = one event that generates multiple claims</a:t>
            </a:r>
          </a:p>
          <a:p>
            <a:pPr marL="0" indent="-40957">
              <a:buNone/>
            </a:pPr>
            <a:r>
              <a:rPr lang="en-US" sz="2400" dirty="0" smtClean="0">
                <a:solidFill>
                  <a:schemeClr val="tx1">
                    <a:lumMod val="85000"/>
                    <a:lumOff val="15000"/>
                  </a:schemeClr>
                </a:solidFill>
              </a:rPr>
              <a:t>Hail storm damages several vehicles and/or buildings</a:t>
            </a:r>
          </a:p>
          <a:p>
            <a:pPr marL="0" indent="-40957">
              <a:buNone/>
            </a:pPr>
            <a:r>
              <a:rPr lang="en-US" sz="2400" dirty="0" smtClean="0">
                <a:solidFill>
                  <a:schemeClr val="tx1">
                    <a:lumMod val="85000"/>
                    <a:lumOff val="15000"/>
                  </a:schemeClr>
                </a:solidFill>
              </a:rPr>
              <a:t>Accident involving vehicle</a:t>
            </a:r>
            <a:r>
              <a:rPr lang="en-US" sz="2400" dirty="0">
                <a:solidFill>
                  <a:schemeClr val="tx1">
                    <a:lumMod val="85000"/>
                    <a:lumOff val="15000"/>
                  </a:schemeClr>
                </a:solidFill>
              </a:rPr>
              <a:t>, property and </a:t>
            </a:r>
            <a:r>
              <a:rPr lang="en-US" sz="2400" dirty="0" smtClean="0">
                <a:solidFill>
                  <a:schemeClr val="tx1">
                    <a:lumMod val="85000"/>
                    <a:lumOff val="15000"/>
                  </a:schemeClr>
                </a:solidFill>
              </a:rPr>
              <a:t>employee</a:t>
            </a:r>
          </a:p>
          <a:p>
            <a:pPr marL="320040" lvl="1" indent="0">
              <a:buNone/>
            </a:pPr>
            <a:endParaRPr lang="en-US" dirty="0" smtClean="0">
              <a:solidFill>
                <a:schemeClr val="tx1">
                  <a:lumMod val="85000"/>
                  <a:lumOff val="15000"/>
                </a:schemeClr>
              </a:solidFill>
            </a:endParaRPr>
          </a:p>
          <a:p>
            <a:pPr marL="0" lvl="1" indent="0">
              <a:spcBef>
                <a:spcPts val="580"/>
              </a:spcBef>
              <a:spcAft>
                <a:spcPts val="500"/>
              </a:spcAft>
              <a:buClr>
                <a:schemeClr val="accent1"/>
              </a:buClr>
              <a:buNone/>
              <a:defRPr/>
            </a:pPr>
            <a:r>
              <a:rPr lang="en-US" dirty="0" smtClean="0">
                <a:solidFill>
                  <a:schemeClr val="tx1">
                    <a:lumMod val="85000"/>
                    <a:lumOff val="15000"/>
                  </a:schemeClr>
                </a:solidFill>
              </a:rPr>
              <a:t>Occurrence Acts as Primary Claim</a:t>
            </a:r>
          </a:p>
          <a:p>
            <a:pPr marL="45720" indent="0">
              <a:spcAft>
                <a:spcPts val="500"/>
              </a:spcAft>
              <a:buNone/>
              <a:defRPr/>
            </a:pPr>
            <a:r>
              <a:rPr lang="en-US" sz="2400" dirty="0" smtClean="0">
                <a:solidFill>
                  <a:schemeClr val="tx1">
                    <a:lumMod val="85000"/>
                    <a:lumOff val="15000"/>
                  </a:schemeClr>
                </a:solidFill>
              </a:rPr>
              <a:t>Counts as one claim vs. multiple for reporting purposes</a:t>
            </a:r>
          </a:p>
          <a:p>
            <a:pPr marL="45720" indent="0">
              <a:spcAft>
                <a:spcPts val="500"/>
              </a:spcAft>
              <a:buNone/>
              <a:defRPr/>
            </a:pPr>
            <a:r>
              <a:rPr lang="en-US" sz="2400" dirty="0" smtClean="0">
                <a:solidFill>
                  <a:schemeClr val="tx1">
                    <a:lumMod val="85000"/>
                    <a:lumOff val="15000"/>
                  </a:schemeClr>
                </a:solidFill>
              </a:rPr>
              <a:t>Alert Risk with an estimate of number of claims</a:t>
            </a:r>
          </a:p>
          <a:p>
            <a:pPr marL="0" indent="0">
              <a:buNone/>
            </a:pPr>
            <a:endParaRPr lang="en-US" sz="2400" dirty="0" smtClean="0"/>
          </a:p>
          <a:p>
            <a:pPr lvl="1">
              <a:spcBef>
                <a:spcPts val="500"/>
              </a:spcBef>
              <a:spcAft>
                <a:spcPts val="500"/>
              </a:spcAft>
              <a:defRPr/>
            </a:pPr>
            <a:endParaRPr lang="en-US" dirty="0" smtClean="0">
              <a:solidFill>
                <a:schemeClr val="tx1">
                  <a:lumMod val="65000"/>
                  <a:lumOff val="35000"/>
                </a:schemeClr>
              </a:solidFill>
            </a:endParaRPr>
          </a:p>
          <a:p>
            <a:pPr lvl="1">
              <a:spcBef>
                <a:spcPts val="500"/>
              </a:spcBef>
              <a:spcAft>
                <a:spcPts val="500"/>
              </a:spcAft>
              <a:defRPr/>
            </a:pPr>
            <a:endParaRPr lang="en-US" dirty="0" smtClean="0">
              <a:solidFill>
                <a:schemeClr val="tx1">
                  <a:lumMod val="65000"/>
                  <a:lumOff val="35000"/>
                </a:schemeClr>
              </a:solidFill>
            </a:endParaRPr>
          </a:p>
        </p:txBody>
      </p:sp>
      <p:sp>
        <p:nvSpPr>
          <p:cNvPr id="7" name="Rectangle 2"/>
          <p:cNvSpPr>
            <a:spLocks noGrp="1" noChangeArrowheads="1"/>
          </p:cNvSpPr>
          <p:nvPr>
            <p:ph type="title" idx="4294967295"/>
          </p:nvPr>
        </p:nvSpPr>
        <p:spPr>
          <a:xfrm>
            <a:off x="533400" y="228600"/>
            <a:ext cx="8610600" cy="762000"/>
          </a:xfrm>
        </p:spPr>
        <p:txBody>
          <a:bodyPr>
            <a:normAutofit/>
          </a:bodyPr>
          <a:lstStyle/>
          <a:p>
            <a:r>
              <a:rPr lang="en-US" b="1" dirty="0" smtClean="0">
                <a:solidFill>
                  <a:schemeClr val="tx1">
                    <a:lumMod val="85000"/>
                    <a:lumOff val="15000"/>
                  </a:schemeClr>
                </a:solidFill>
              </a:rPr>
              <a:t>Multiple Incidents &amp; Occurrences</a:t>
            </a:r>
          </a:p>
        </p:txBody>
      </p:sp>
    </p:spTree>
    <p:custDataLst>
      <p:tags r:id="rId1"/>
    </p:custDataLst>
    <p:extLst>
      <p:ext uri="{BB962C8B-B14F-4D97-AF65-F5344CB8AC3E}">
        <p14:creationId xmlns:p14="http://schemas.microsoft.com/office/powerpoint/2010/main" val="2943734110"/>
      </p:ext>
    </p:extLst>
  </p:cSld>
  <p:clrMapOvr>
    <a:masterClrMapping/>
  </p:clrMapOvr>
  <p:transition spd="slow">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57200" y="228600"/>
            <a:ext cx="8153400" cy="803275"/>
          </a:xfrm>
        </p:spPr>
        <p:txBody>
          <a:bodyPr>
            <a:noAutofit/>
          </a:bodyPr>
          <a:lstStyle/>
          <a:p>
            <a:r>
              <a:rPr lang="en-US" sz="3600" b="1" dirty="0" smtClean="0">
                <a:solidFill>
                  <a:schemeClr val="tx1"/>
                </a:solidFill>
              </a:rPr>
              <a:t>What is Workers’ Compensation?</a:t>
            </a:r>
            <a:endParaRPr lang="en-US" sz="2000" b="1" dirty="0">
              <a:solidFill>
                <a:schemeClr val="tx1"/>
              </a:solidFill>
            </a:endParaRPr>
          </a:p>
        </p:txBody>
      </p:sp>
      <p:sp>
        <p:nvSpPr>
          <p:cNvPr id="9219" name="Rectangle 3"/>
          <p:cNvSpPr>
            <a:spLocks noGrp="1" noChangeArrowheads="1"/>
          </p:cNvSpPr>
          <p:nvPr>
            <p:ph type="body" idx="4294967295"/>
          </p:nvPr>
        </p:nvSpPr>
        <p:spPr>
          <a:xfrm>
            <a:off x="533400" y="2286000"/>
            <a:ext cx="8001000" cy="5410200"/>
          </a:xfrm>
        </p:spPr>
        <p:txBody>
          <a:bodyPr>
            <a:normAutofit/>
          </a:bodyPr>
          <a:lstStyle/>
          <a:p>
            <a:pPr fontAlgn="base">
              <a:spcBef>
                <a:spcPts val="0"/>
              </a:spcBef>
              <a:buNone/>
            </a:pPr>
            <a:r>
              <a:rPr lang="en-US" sz="2000" b="1" dirty="0" smtClean="0"/>
              <a:t>Covers:</a:t>
            </a:r>
          </a:p>
          <a:p>
            <a:pPr lvl="1" fontAlgn="base">
              <a:spcBef>
                <a:spcPts val="0"/>
              </a:spcBef>
            </a:pPr>
            <a:r>
              <a:rPr lang="en-US" sz="1800" b="1" dirty="0" smtClean="0"/>
              <a:t>Medical expenses</a:t>
            </a:r>
          </a:p>
          <a:p>
            <a:pPr lvl="1" fontAlgn="base">
              <a:spcBef>
                <a:spcPts val="0"/>
              </a:spcBef>
            </a:pPr>
            <a:r>
              <a:rPr lang="en-US" sz="1800" b="1" dirty="0" smtClean="0"/>
              <a:t>P</a:t>
            </a:r>
            <a:r>
              <a:rPr lang="en-US" sz="1800" b="1" u="sng" dirty="0" smtClean="0"/>
              <a:t>artial</a:t>
            </a:r>
            <a:r>
              <a:rPr lang="en-US" sz="1800" b="1" dirty="0" smtClean="0"/>
              <a:t> (2/3 </a:t>
            </a:r>
            <a:r>
              <a:rPr lang="en-US" sz="1800" b="1" dirty="0" err="1" smtClean="0"/>
              <a:t>rds</a:t>
            </a:r>
            <a:r>
              <a:rPr lang="en-US" sz="1800" b="1" dirty="0" smtClean="0"/>
              <a:t>. AWW) wage replacement during periods of temporary disability.</a:t>
            </a:r>
          </a:p>
          <a:p>
            <a:pPr lvl="1" fontAlgn="base">
              <a:spcBef>
                <a:spcPts val="0"/>
              </a:spcBef>
            </a:pPr>
            <a:r>
              <a:rPr lang="en-US" sz="1800" b="1" dirty="0" smtClean="0"/>
              <a:t>Mileage reimbursement</a:t>
            </a:r>
          </a:p>
          <a:p>
            <a:pPr lvl="1" fontAlgn="base">
              <a:spcBef>
                <a:spcPts val="0"/>
              </a:spcBef>
            </a:pPr>
            <a:r>
              <a:rPr lang="en-US" sz="1800" b="1" dirty="0" smtClean="0"/>
              <a:t>May provide maintenance care at the end of the claim after MMI</a:t>
            </a:r>
          </a:p>
          <a:p>
            <a:pPr lvl="1" fontAlgn="base">
              <a:spcBef>
                <a:spcPts val="0"/>
              </a:spcBef>
            </a:pPr>
            <a:r>
              <a:rPr lang="en-US" sz="1800" b="1" dirty="0" smtClean="0"/>
              <a:t>May provide permanent impairment benefits if applicable</a:t>
            </a:r>
          </a:p>
          <a:p>
            <a:pPr marL="320040" lvl="1" indent="0" fontAlgn="base">
              <a:spcBef>
                <a:spcPts val="0"/>
              </a:spcBef>
              <a:buNone/>
            </a:pPr>
            <a:endParaRPr lang="en-US" sz="500" b="1" dirty="0" smtClean="0"/>
          </a:p>
          <a:p>
            <a:pPr fontAlgn="base">
              <a:buNone/>
            </a:pPr>
            <a:r>
              <a:rPr lang="en-US" sz="2000" b="1" dirty="0" smtClean="0"/>
              <a:t>Sole Remedy</a:t>
            </a:r>
          </a:p>
          <a:p>
            <a:pPr lvl="1" fontAlgn="base">
              <a:spcBef>
                <a:spcPts val="0"/>
              </a:spcBef>
            </a:pPr>
            <a:r>
              <a:rPr lang="en-US" sz="1800" b="1" dirty="0" smtClean="0"/>
              <a:t>Cannot Sue Employer</a:t>
            </a:r>
          </a:p>
          <a:p>
            <a:pPr lvl="1" fontAlgn="base">
              <a:spcBef>
                <a:spcPts val="0"/>
              </a:spcBef>
            </a:pPr>
            <a:r>
              <a:rPr lang="en-US" sz="1800" b="1" dirty="0" smtClean="0"/>
              <a:t>No payment for pain and suffering</a:t>
            </a:r>
          </a:p>
          <a:p>
            <a:pPr marL="320040" lvl="1" indent="0" fontAlgn="base">
              <a:spcBef>
                <a:spcPts val="0"/>
              </a:spcBef>
              <a:buNone/>
            </a:pPr>
            <a:endParaRPr lang="en-US" sz="500" b="1" dirty="0" smtClean="0"/>
          </a:p>
          <a:p>
            <a:pPr fontAlgn="base">
              <a:spcBef>
                <a:spcPts val="0"/>
              </a:spcBef>
              <a:buNone/>
            </a:pPr>
            <a:r>
              <a:rPr lang="en-US" sz="2000" b="1" dirty="0" smtClean="0"/>
              <a:t>Mandatory</a:t>
            </a:r>
          </a:p>
          <a:p>
            <a:pPr lvl="1" fontAlgn="base">
              <a:spcBef>
                <a:spcPts val="0"/>
              </a:spcBef>
            </a:pPr>
            <a:r>
              <a:rPr lang="en-US" sz="1800" b="1" dirty="0" smtClean="0"/>
              <a:t>It is the only disability insurance that Colorado employers MUST provide under state law</a:t>
            </a:r>
            <a:r>
              <a:rPr lang="en-US" sz="2000" b="1" dirty="0" smtClean="0"/>
              <a:t>.</a:t>
            </a:r>
          </a:p>
          <a:p>
            <a:pPr lvl="1" fontAlgn="base">
              <a:spcBef>
                <a:spcPts val="0"/>
              </a:spcBef>
            </a:pPr>
            <a:endParaRPr lang="en-US" b="1" dirty="0"/>
          </a:p>
        </p:txBody>
      </p:sp>
      <p:sp>
        <p:nvSpPr>
          <p:cNvPr id="4" name="Rectangle 3"/>
          <p:cNvSpPr txBox="1">
            <a:spLocks noChangeArrowheads="1"/>
          </p:cNvSpPr>
          <p:nvPr/>
        </p:nvSpPr>
        <p:spPr>
          <a:xfrm>
            <a:off x="457200" y="1066800"/>
            <a:ext cx="8534400" cy="1219200"/>
          </a:xfrm>
          <a:prstGeom prst="rect">
            <a:avLst/>
          </a:prstGeom>
        </p:spPr>
        <p:txBody>
          <a:bodyPr>
            <a:noAutofit/>
          </a:bodyPr>
          <a:lstStyle/>
          <a:p>
            <a:r>
              <a:rPr lang="en-US" sz="2200" b="1" dirty="0" smtClean="0"/>
              <a:t>Workers' compensation is a form of disability insurance that provides wage replacement and medical benefits to employees with compensable work related injuries.</a:t>
            </a:r>
          </a:p>
        </p:txBody>
      </p:sp>
    </p:spTree>
    <p:custDataLst>
      <p:tags r:id="rId1"/>
    </p:custDataLst>
    <p:extLst>
      <p:ext uri="{BB962C8B-B14F-4D97-AF65-F5344CB8AC3E}">
        <p14:creationId xmlns:p14="http://schemas.microsoft.com/office/powerpoint/2010/main" val="3383280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387096" y="76200"/>
            <a:ext cx="9061704" cy="868362"/>
          </a:xfrm>
        </p:spPr>
        <p:txBody>
          <a:bodyPr>
            <a:normAutofit/>
          </a:bodyPr>
          <a:lstStyle/>
          <a:p>
            <a:pPr eaLnBrk="1" hangingPunct="1"/>
            <a:r>
              <a:rPr lang="en-US" sz="3000" b="1" dirty="0" smtClean="0">
                <a:solidFill>
                  <a:schemeClr val="tx1">
                    <a:lumMod val="85000"/>
                    <a:lumOff val="15000"/>
                  </a:schemeClr>
                </a:solidFill>
              </a:rPr>
              <a:t>Workers' Compensation - </a:t>
            </a:r>
            <a:r>
              <a:rPr lang="en-US" sz="3000" b="1" dirty="0" err="1" smtClean="0">
                <a:solidFill>
                  <a:schemeClr val="tx1">
                    <a:lumMod val="85000"/>
                    <a:lumOff val="15000"/>
                  </a:schemeClr>
                </a:solidFill>
              </a:rPr>
              <a:t>Broadspire’s</a:t>
            </a:r>
            <a:r>
              <a:rPr lang="en-US" sz="3000" b="1" dirty="0" smtClean="0">
                <a:solidFill>
                  <a:schemeClr val="tx1">
                    <a:lumMod val="85000"/>
                    <a:lumOff val="15000"/>
                  </a:schemeClr>
                </a:solidFill>
              </a:rPr>
              <a:t> Role</a:t>
            </a:r>
          </a:p>
        </p:txBody>
      </p:sp>
      <p:sp>
        <p:nvSpPr>
          <p:cNvPr id="7170" name="Slide Number Placeholder 5"/>
          <p:cNvSpPr>
            <a:spLocks noGrp="1"/>
          </p:cNvSpPr>
          <p:nvPr>
            <p:ph type="sldNum" sz="quarter" idx="4294967295"/>
          </p:nvPr>
        </p:nvSpPr>
        <p:spPr>
          <a:xfrm>
            <a:off x="-76200" y="6011862"/>
            <a:ext cx="457200" cy="457200"/>
          </a:xfrm>
          <a:noFill/>
        </p:spPr>
        <p:txBody>
          <a:bodyPr/>
          <a:lstStyle/>
          <a:p>
            <a:fld id="{2FA9A464-08B7-4200-8C3E-01FDFB9EF964}" type="slidenum">
              <a:rPr lang="en-US" smtClean="0"/>
              <a:pPr/>
              <a:t>23</a:t>
            </a:fld>
            <a:endParaRPr lang="en-US" smtClean="0"/>
          </a:p>
        </p:txBody>
      </p:sp>
      <p:sp>
        <p:nvSpPr>
          <p:cNvPr id="7172" name="Rectangle 3"/>
          <p:cNvSpPr>
            <a:spLocks noGrp="1" noChangeArrowheads="1"/>
          </p:cNvSpPr>
          <p:nvPr>
            <p:ph sz="quarter" idx="4294967295"/>
          </p:nvPr>
        </p:nvSpPr>
        <p:spPr>
          <a:xfrm>
            <a:off x="463296" y="1020762"/>
            <a:ext cx="8375904" cy="5410200"/>
          </a:xfrm>
        </p:spPr>
        <p:txBody>
          <a:bodyPr>
            <a:noAutofit/>
          </a:bodyPr>
          <a:lstStyle/>
          <a:p>
            <a:pPr>
              <a:buNone/>
            </a:pPr>
            <a:r>
              <a:rPr lang="en-US" sz="2000" b="1" dirty="0" smtClean="0"/>
              <a:t>Broadspire is our Third Party Administrator (TPA) Role</a:t>
            </a:r>
          </a:p>
          <a:p>
            <a:pPr>
              <a:buNone/>
            </a:pPr>
            <a:endParaRPr lang="en-US" sz="1000" b="1" dirty="0" smtClean="0"/>
          </a:p>
          <a:p>
            <a:pPr>
              <a:spcBef>
                <a:spcPts val="0"/>
              </a:spcBef>
            </a:pPr>
            <a:r>
              <a:rPr lang="en-US" sz="2000" dirty="0" smtClean="0">
                <a:solidFill>
                  <a:schemeClr val="tx1">
                    <a:lumMod val="85000"/>
                    <a:lumOff val="15000"/>
                  </a:schemeClr>
                </a:solidFill>
              </a:rPr>
              <a:t>Adjust claims</a:t>
            </a:r>
          </a:p>
          <a:p>
            <a:pPr lvl="1">
              <a:spcBef>
                <a:spcPts val="0"/>
              </a:spcBef>
            </a:pPr>
            <a:r>
              <a:rPr lang="en-US" sz="2000" dirty="0" smtClean="0">
                <a:solidFill>
                  <a:schemeClr val="tx1">
                    <a:lumMod val="85000"/>
                    <a:lumOff val="15000"/>
                  </a:schemeClr>
                </a:solidFill>
              </a:rPr>
              <a:t>Pay medical bills, mileage reimbursements, wage replacement benefits, and applicable Permanent Partial Disability (PPD) and disfigurement awards</a:t>
            </a:r>
          </a:p>
          <a:p>
            <a:pPr marL="320040" lvl="1" indent="0">
              <a:spcBef>
                <a:spcPts val="0"/>
              </a:spcBef>
              <a:buNone/>
            </a:pPr>
            <a:endParaRPr lang="en-US" sz="500" dirty="0" smtClean="0">
              <a:solidFill>
                <a:schemeClr val="tx1">
                  <a:lumMod val="85000"/>
                  <a:lumOff val="15000"/>
                </a:schemeClr>
              </a:solidFill>
            </a:endParaRPr>
          </a:p>
          <a:p>
            <a:pPr>
              <a:spcBef>
                <a:spcPts val="0"/>
              </a:spcBef>
            </a:pPr>
            <a:r>
              <a:rPr lang="en-US" sz="2000" dirty="0" smtClean="0"/>
              <a:t>Authorize medical care per Medical Treatment Guidelines</a:t>
            </a:r>
          </a:p>
          <a:p>
            <a:pPr marL="0" indent="0">
              <a:spcBef>
                <a:spcPts val="0"/>
              </a:spcBef>
              <a:buNone/>
            </a:pPr>
            <a:endParaRPr lang="en-US" sz="500" dirty="0" smtClean="0"/>
          </a:p>
          <a:p>
            <a:pPr>
              <a:spcBef>
                <a:spcPts val="0"/>
              </a:spcBef>
            </a:pPr>
            <a:r>
              <a:rPr lang="en-US" sz="2000" dirty="0" smtClean="0"/>
              <a:t>A nurse may be assigned to claims to assist in keeping the claim on track or sorting out complicated claims. </a:t>
            </a:r>
          </a:p>
        </p:txBody>
      </p:sp>
    </p:spTree>
    <p:custDataLst>
      <p:tags r:id="rId1"/>
    </p:custDataLst>
    <p:extLst>
      <p:ext uri="{BB962C8B-B14F-4D97-AF65-F5344CB8AC3E}">
        <p14:creationId xmlns:p14="http://schemas.microsoft.com/office/powerpoint/2010/main" val="804750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387096" y="-30162"/>
            <a:ext cx="8534400" cy="868362"/>
          </a:xfrm>
        </p:spPr>
        <p:txBody>
          <a:bodyPr>
            <a:normAutofit/>
          </a:bodyPr>
          <a:lstStyle/>
          <a:p>
            <a:pPr eaLnBrk="1" hangingPunct="1"/>
            <a:r>
              <a:rPr lang="en-US" sz="3200" b="1" dirty="0" smtClean="0">
                <a:solidFill>
                  <a:schemeClr val="tx1">
                    <a:lumMod val="85000"/>
                    <a:lumOff val="15000"/>
                  </a:schemeClr>
                </a:solidFill>
              </a:rPr>
              <a:t>Workers' Compensation – ATP’s Role</a:t>
            </a:r>
          </a:p>
        </p:txBody>
      </p:sp>
      <p:sp>
        <p:nvSpPr>
          <p:cNvPr id="7170" name="Slide Number Placeholder 5"/>
          <p:cNvSpPr>
            <a:spLocks noGrp="1"/>
          </p:cNvSpPr>
          <p:nvPr>
            <p:ph type="sldNum" sz="quarter" idx="4294967295"/>
          </p:nvPr>
        </p:nvSpPr>
        <p:spPr>
          <a:xfrm>
            <a:off x="0" y="6210300"/>
            <a:ext cx="457200" cy="457200"/>
          </a:xfrm>
          <a:noFill/>
        </p:spPr>
        <p:txBody>
          <a:bodyPr/>
          <a:lstStyle/>
          <a:p>
            <a:fld id="{2FA9A464-08B7-4200-8C3E-01FDFB9EF964}" type="slidenum">
              <a:rPr lang="en-US" smtClean="0"/>
              <a:pPr/>
              <a:t>24</a:t>
            </a:fld>
            <a:endParaRPr lang="en-US" smtClean="0"/>
          </a:p>
        </p:txBody>
      </p:sp>
      <p:sp>
        <p:nvSpPr>
          <p:cNvPr id="7172" name="Rectangle 3"/>
          <p:cNvSpPr>
            <a:spLocks noGrp="1" noChangeArrowheads="1"/>
          </p:cNvSpPr>
          <p:nvPr>
            <p:ph sz="quarter" idx="4294967295"/>
          </p:nvPr>
        </p:nvSpPr>
        <p:spPr>
          <a:xfrm>
            <a:off x="539496" y="914400"/>
            <a:ext cx="8604504" cy="6096000"/>
          </a:xfrm>
        </p:spPr>
        <p:txBody>
          <a:bodyPr>
            <a:noAutofit/>
          </a:bodyPr>
          <a:lstStyle/>
          <a:p>
            <a:pPr>
              <a:buNone/>
            </a:pPr>
            <a:r>
              <a:rPr lang="en-US" sz="2000" b="1" dirty="0" smtClean="0"/>
              <a:t>CDOT Authorized Treating Providers Role</a:t>
            </a:r>
          </a:p>
          <a:p>
            <a:pPr>
              <a:buNone/>
            </a:pPr>
            <a:endParaRPr lang="en-US" sz="400" b="1" dirty="0" smtClean="0"/>
          </a:p>
          <a:p>
            <a:pPr fontAlgn="base">
              <a:spcBef>
                <a:spcPts val="0"/>
              </a:spcBef>
            </a:pPr>
            <a:r>
              <a:rPr lang="en-US" sz="2000" dirty="0" smtClean="0"/>
              <a:t>Statutorily Employers may Designate Providers</a:t>
            </a:r>
          </a:p>
          <a:p>
            <a:pPr lvl="1" fontAlgn="base">
              <a:spcBef>
                <a:spcPts val="0"/>
              </a:spcBef>
            </a:pPr>
            <a:r>
              <a:rPr lang="en-US" sz="2000" dirty="0" smtClean="0"/>
              <a:t>MUST choose a CDOT ATP for medical care</a:t>
            </a:r>
          </a:p>
          <a:p>
            <a:pPr lvl="1" fontAlgn="base">
              <a:spcBef>
                <a:spcPts val="0"/>
              </a:spcBef>
            </a:pPr>
            <a:r>
              <a:rPr lang="en-US" sz="2000" dirty="0" smtClean="0"/>
              <a:t>May choose any provider from the list</a:t>
            </a:r>
          </a:p>
          <a:p>
            <a:pPr lvl="1" fontAlgn="base">
              <a:spcBef>
                <a:spcPts val="0"/>
              </a:spcBef>
            </a:pPr>
            <a:r>
              <a:rPr lang="en-US" sz="2000" dirty="0" smtClean="0"/>
              <a:t>May not go to your own Doctor</a:t>
            </a:r>
          </a:p>
          <a:p>
            <a:pPr lvl="2" fontAlgn="base">
              <a:spcBef>
                <a:spcPts val="0"/>
              </a:spcBef>
            </a:pPr>
            <a:r>
              <a:rPr lang="en-US" dirty="0" smtClean="0"/>
              <a:t>Treating with a non-CDOT ATP may result in non-payment of medical benefits and you may be liable for your medical costs</a:t>
            </a:r>
          </a:p>
          <a:p>
            <a:pPr lvl="2" fontAlgn="base">
              <a:spcBef>
                <a:spcPts val="0"/>
              </a:spcBef>
              <a:buNone/>
            </a:pPr>
            <a:endParaRPr lang="en-US" sz="400" dirty="0" smtClean="0"/>
          </a:p>
          <a:p>
            <a:pPr fontAlgn="base">
              <a:spcBef>
                <a:spcPts val="0"/>
              </a:spcBef>
            </a:pPr>
            <a:r>
              <a:rPr lang="en-US" sz="2000" dirty="0" smtClean="0"/>
              <a:t>Agree to follow Medical Treatment Guidelines</a:t>
            </a:r>
          </a:p>
          <a:p>
            <a:pPr fontAlgn="base">
              <a:spcBef>
                <a:spcPts val="0"/>
              </a:spcBef>
            </a:pPr>
            <a:r>
              <a:rPr lang="en-US" sz="2000" dirty="0" smtClean="0"/>
              <a:t>Assess medical probability of injuries to determine causality and compensability</a:t>
            </a:r>
          </a:p>
          <a:p>
            <a:pPr lvl="1" fontAlgn="base">
              <a:spcBef>
                <a:spcPts val="0"/>
              </a:spcBef>
              <a:buNone/>
            </a:pPr>
            <a:endParaRPr lang="en-US" sz="400" dirty="0" smtClean="0"/>
          </a:p>
          <a:p>
            <a:pPr fontAlgn="base">
              <a:spcBef>
                <a:spcPts val="0"/>
              </a:spcBef>
            </a:pPr>
            <a:r>
              <a:rPr lang="en-US" sz="2000" dirty="0" smtClean="0"/>
              <a:t>Agree to accept the Workers’ Compensation Fee Schedule</a:t>
            </a:r>
          </a:p>
          <a:p>
            <a:pPr fontAlgn="base">
              <a:spcBef>
                <a:spcPts val="0"/>
              </a:spcBef>
              <a:buNone/>
            </a:pPr>
            <a:r>
              <a:rPr lang="en-US" sz="400" dirty="0" smtClean="0"/>
              <a:t> </a:t>
            </a:r>
          </a:p>
          <a:p>
            <a:pPr fontAlgn="base">
              <a:spcBef>
                <a:spcPts val="0"/>
              </a:spcBef>
            </a:pPr>
            <a:r>
              <a:rPr lang="en-US" sz="2000" dirty="0" smtClean="0"/>
              <a:t>Assess  and Identify Work Restrictions</a:t>
            </a:r>
          </a:p>
          <a:p>
            <a:pPr fontAlgn="base">
              <a:spcBef>
                <a:spcPts val="0"/>
              </a:spcBef>
              <a:buNone/>
            </a:pPr>
            <a:endParaRPr lang="en-US" sz="400" dirty="0" smtClean="0"/>
          </a:p>
          <a:p>
            <a:pPr fontAlgn="base">
              <a:spcBef>
                <a:spcPts val="0"/>
              </a:spcBef>
            </a:pPr>
            <a:r>
              <a:rPr lang="en-US" sz="2000" dirty="0" smtClean="0"/>
              <a:t>Agree to provide a report after each visit</a:t>
            </a:r>
          </a:p>
          <a:p>
            <a:pPr lvl="1" fontAlgn="base">
              <a:spcBef>
                <a:spcPts val="0"/>
              </a:spcBef>
            </a:pPr>
            <a:r>
              <a:rPr lang="en-US" sz="2000" dirty="0" smtClean="0"/>
              <a:t>Need to request documentation from specialist or therapists</a:t>
            </a:r>
          </a:p>
        </p:txBody>
      </p:sp>
    </p:spTree>
    <p:custDataLst>
      <p:tags r:id="rId1"/>
    </p:custDataLst>
    <p:extLst>
      <p:ext uri="{BB962C8B-B14F-4D97-AF65-F5344CB8AC3E}">
        <p14:creationId xmlns:p14="http://schemas.microsoft.com/office/powerpoint/2010/main" val="3871680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387096" y="-30162"/>
            <a:ext cx="8534400" cy="868362"/>
          </a:xfrm>
        </p:spPr>
        <p:txBody>
          <a:bodyPr>
            <a:normAutofit/>
          </a:bodyPr>
          <a:lstStyle/>
          <a:p>
            <a:pPr eaLnBrk="1" hangingPunct="1"/>
            <a:r>
              <a:rPr lang="en-US" sz="3200" b="1" dirty="0" smtClean="0">
                <a:solidFill>
                  <a:schemeClr val="tx1">
                    <a:lumMod val="85000"/>
                    <a:lumOff val="15000"/>
                  </a:schemeClr>
                </a:solidFill>
              </a:rPr>
              <a:t>Workers' Compensation System ATP Role</a:t>
            </a:r>
          </a:p>
        </p:txBody>
      </p:sp>
      <p:sp>
        <p:nvSpPr>
          <p:cNvPr id="7170" name="Slide Number Placeholder 5"/>
          <p:cNvSpPr>
            <a:spLocks noGrp="1"/>
          </p:cNvSpPr>
          <p:nvPr>
            <p:ph type="sldNum" sz="quarter" idx="4294967295"/>
          </p:nvPr>
        </p:nvSpPr>
        <p:spPr>
          <a:xfrm>
            <a:off x="0" y="6210300"/>
            <a:ext cx="457200" cy="457200"/>
          </a:xfrm>
          <a:noFill/>
        </p:spPr>
        <p:txBody>
          <a:bodyPr/>
          <a:lstStyle/>
          <a:p>
            <a:fld id="{2FA9A464-08B7-4200-8C3E-01FDFB9EF964}" type="slidenum">
              <a:rPr lang="en-US" smtClean="0"/>
              <a:pPr/>
              <a:t>25</a:t>
            </a:fld>
            <a:endParaRPr lang="en-US" smtClean="0"/>
          </a:p>
        </p:txBody>
      </p:sp>
      <p:sp>
        <p:nvSpPr>
          <p:cNvPr id="7172" name="Rectangle 3"/>
          <p:cNvSpPr>
            <a:spLocks noGrp="1" noChangeArrowheads="1"/>
          </p:cNvSpPr>
          <p:nvPr>
            <p:ph sz="quarter" idx="4294967295"/>
          </p:nvPr>
        </p:nvSpPr>
        <p:spPr>
          <a:xfrm>
            <a:off x="539496" y="838200"/>
            <a:ext cx="8604504" cy="6096000"/>
          </a:xfrm>
        </p:spPr>
        <p:txBody>
          <a:bodyPr>
            <a:noAutofit/>
          </a:bodyPr>
          <a:lstStyle/>
          <a:p>
            <a:pPr>
              <a:buNone/>
            </a:pPr>
            <a:r>
              <a:rPr lang="en-US" sz="2400" b="1" dirty="0" smtClean="0"/>
              <a:t>CDOT Authorized Treating Providers Role – continued</a:t>
            </a:r>
          </a:p>
          <a:p>
            <a:pPr>
              <a:buNone/>
            </a:pPr>
            <a:endParaRPr lang="en-US" sz="500" b="1" dirty="0" smtClean="0"/>
          </a:p>
          <a:p>
            <a:pPr fontAlgn="base">
              <a:spcBef>
                <a:spcPts val="0"/>
              </a:spcBef>
            </a:pPr>
            <a:r>
              <a:rPr lang="en-US" sz="2400" dirty="0" smtClean="0"/>
              <a:t>If you are unhappy with the provider you chose</a:t>
            </a:r>
          </a:p>
          <a:p>
            <a:pPr lvl="1" fontAlgn="base">
              <a:spcBef>
                <a:spcPts val="0"/>
              </a:spcBef>
            </a:pPr>
            <a:r>
              <a:rPr lang="en-US" sz="2200" dirty="0" smtClean="0"/>
              <a:t>One Time Change of Physician</a:t>
            </a:r>
          </a:p>
          <a:p>
            <a:pPr lvl="1" fontAlgn="base">
              <a:spcBef>
                <a:spcPts val="0"/>
              </a:spcBef>
            </a:pPr>
            <a:r>
              <a:rPr lang="en-US" sz="2200" dirty="0" smtClean="0"/>
              <a:t>Must be done within 90 days or before you are placed at MMI</a:t>
            </a:r>
          </a:p>
          <a:p>
            <a:pPr lvl="1" fontAlgn="base">
              <a:spcBef>
                <a:spcPts val="0"/>
              </a:spcBef>
            </a:pPr>
            <a:r>
              <a:rPr lang="en-US" sz="2200" dirty="0" smtClean="0"/>
              <a:t>Contact CDOT Risk Management to Change a Physician</a:t>
            </a:r>
          </a:p>
          <a:p>
            <a:pPr lvl="1" fontAlgn="base">
              <a:spcBef>
                <a:spcPts val="0"/>
              </a:spcBef>
              <a:buNone/>
            </a:pPr>
            <a:endParaRPr lang="en-US" sz="500" dirty="0" smtClean="0"/>
          </a:p>
          <a:p>
            <a:pPr>
              <a:spcBef>
                <a:spcPts val="0"/>
              </a:spcBef>
            </a:pPr>
            <a:r>
              <a:rPr lang="en-US" sz="2200" dirty="0" smtClean="0"/>
              <a:t>You represent CDOT</a:t>
            </a:r>
          </a:p>
          <a:p>
            <a:pPr lvl="1">
              <a:spcBef>
                <a:spcPts val="0"/>
              </a:spcBef>
            </a:pPr>
            <a:r>
              <a:rPr lang="en-US" sz="2200" dirty="0" smtClean="0"/>
              <a:t>Misconduct will be addressed as a performance issue</a:t>
            </a:r>
          </a:p>
          <a:p>
            <a:pPr>
              <a:spcBef>
                <a:spcPts val="0"/>
              </a:spcBef>
              <a:buNone/>
            </a:pPr>
            <a:endParaRPr lang="en-US" sz="500" dirty="0" smtClean="0"/>
          </a:p>
          <a:p>
            <a:pPr>
              <a:spcBef>
                <a:spcPts val="0"/>
              </a:spcBef>
            </a:pPr>
            <a:r>
              <a:rPr lang="en-US" sz="2200" dirty="0" smtClean="0"/>
              <a:t>Complaints or Issues</a:t>
            </a:r>
          </a:p>
          <a:p>
            <a:pPr lvl="1">
              <a:spcBef>
                <a:spcPts val="0"/>
              </a:spcBef>
            </a:pPr>
            <a:r>
              <a:rPr lang="en-US" sz="2200" dirty="0" smtClean="0"/>
              <a:t>Report any issues with an ATP to CDOT Risk Management </a:t>
            </a:r>
          </a:p>
          <a:p>
            <a:pPr lvl="1" fontAlgn="base">
              <a:spcBef>
                <a:spcPts val="0"/>
              </a:spcBef>
              <a:buNone/>
            </a:pPr>
            <a:endParaRPr lang="en-US" dirty="0" smtClean="0"/>
          </a:p>
        </p:txBody>
      </p:sp>
    </p:spTree>
    <p:custDataLst>
      <p:tags r:id="rId1"/>
    </p:custDataLst>
    <p:extLst>
      <p:ext uri="{BB962C8B-B14F-4D97-AF65-F5344CB8AC3E}">
        <p14:creationId xmlns:p14="http://schemas.microsoft.com/office/powerpoint/2010/main" val="2242351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387096" y="-76200"/>
            <a:ext cx="9061704" cy="868362"/>
          </a:xfrm>
        </p:spPr>
        <p:txBody>
          <a:bodyPr>
            <a:normAutofit/>
          </a:bodyPr>
          <a:lstStyle/>
          <a:p>
            <a:pPr eaLnBrk="1" hangingPunct="1"/>
            <a:r>
              <a:rPr lang="en-US" sz="3000" b="1" dirty="0" smtClean="0">
                <a:solidFill>
                  <a:schemeClr val="tx1">
                    <a:lumMod val="85000"/>
                    <a:lumOff val="15000"/>
                  </a:schemeClr>
                </a:solidFill>
              </a:rPr>
              <a:t>Workers' Compensation - CDOT’s Role</a:t>
            </a:r>
          </a:p>
        </p:txBody>
      </p:sp>
      <p:sp>
        <p:nvSpPr>
          <p:cNvPr id="7170" name="Slide Number Placeholder 5"/>
          <p:cNvSpPr>
            <a:spLocks noGrp="1"/>
          </p:cNvSpPr>
          <p:nvPr>
            <p:ph type="sldNum" sz="quarter" idx="4294967295"/>
          </p:nvPr>
        </p:nvSpPr>
        <p:spPr>
          <a:xfrm>
            <a:off x="-76200" y="6011862"/>
            <a:ext cx="457200" cy="457200"/>
          </a:xfrm>
          <a:noFill/>
        </p:spPr>
        <p:txBody>
          <a:bodyPr/>
          <a:lstStyle/>
          <a:p>
            <a:fld id="{2FA9A464-08B7-4200-8C3E-01FDFB9EF964}" type="slidenum">
              <a:rPr lang="en-US" smtClean="0"/>
              <a:pPr/>
              <a:t>26</a:t>
            </a:fld>
            <a:endParaRPr lang="en-US" smtClean="0"/>
          </a:p>
        </p:txBody>
      </p:sp>
      <p:sp>
        <p:nvSpPr>
          <p:cNvPr id="7172" name="Rectangle 3"/>
          <p:cNvSpPr>
            <a:spLocks noGrp="1" noChangeArrowheads="1"/>
          </p:cNvSpPr>
          <p:nvPr>
            <p:ph sz="quarter" idx="4294967295"/>
          </p:nvPr>
        </p:nvSpPr>
        <p:spPr>
          <a:xfrm>
            <a:off x="463296" y="914400"/>
            <a:ext cx="8375904" cy="5410200"/>
          </a:xfrm>
        </p:spPr>
        <p:txBody>
          <a:bodyPr>
            <a:noAutofit/>
          </a:bodyPr>
          <a:lstStyle/>
          <a:p>
            <a:pPr>
              <a:buNone/>
            </a:pPr>
            <a:r>
              <a:rPr lang="en-US" sz="2000" b="1" dirty="0" smtClean="0"/>
              <a:t>CDOT Risk Management Role</a:t>
            </a:r>
            <a:endParaRPr lang="en-US" sz="2000" dirty="0" smtClean="0"/>
          </a:p>
          <a:p>
            <a:pPr>
              <a:spcBef>
                <a:spcPts val="0"/>
              </a:spcBef>
            </a:pPr>
            <a:r>
              <a:rPr lang="en-US" sz="2000" dirty="0" smtClean="0"/>
              <a:t>Help Employee navigate the workers’ compensation and employee benefits</a:t>
            </a:r>
          </a:p>
          <a:p>
            <a:pPr>
              <a:spcBef>
                <a:spcPts val="0"/>
              </a:spcBef>
            </a:pPr>
            <a:r>
              <a:rPr lang="en-US" sz="2000" dirty="0" smtClean="0"/>
              <a:t>Ensure employee receives all the benefits they are entitled to</a:t>
            </a:r>
          </a:p>
          <a:p>
            <a:pPr>
              <a:spcBef>
                <a:spcPts val="0"/>
              </a:spcBef>
            </a:pPr>
            <a:r>
              <a:rPr lang="en-US" sz="2000" dirty="0" smtClean="0"/>
              <a:t>Facilitate communications</a:t>
            </a:r>
          </a:p>
          <a:p>
            <a:pPr>
              <a:spcBef>
                <a:spcPts val="0"/>
              </a:spcBef>
            </a:pPr>
            <a:r>
              <a:rPr lang="en-US" sz="2000" dirty="0" smtClean="0"/>
              <a:t>Respond to complaints about Broadspire or an Authorized Treating Providers</a:t>
            </a:r>
          </a:p>
          <a:p>
            <a:pPr>
              <a:spcBef>
                <a:spcPts val="0"/>
              </a:spcBef>
            </a:pPr>
            <a:r>
              <a:rPr lang="en-US" sz="2000" dirty="0" smtClean="0"/>
              <a:t>Cannot direct medical care</a:t>
            </a:r>
          </a:p>
        </p:txBody>
      </p:sp>
      <p:grpSp>
        <p:nvGrpSpPr>
          <p:cNvPr id="8" name="Group 7"/>
          <p:cNvGrpSpPr/>
          <p:nvPr/>
        </p:nvGrpSpPr>
        <p:grpSpPr>
          <a:xfrm>
            <a:off x="1447800" y="3352800"/>
            <a:ext cx="7010400" cy="3352800"/>
            <a:chOff x="1447800" y="3276600"/>
            <a:chExt cx="7010400" cy="3352800"/>
          </a:xfrm>
        </p:grpSpPr>
        <p:graphicFrame>
          <p:nvGraphicFramePr>
            <p:cNvPr id="6" name="Diagram 5"/>
            <p:cNvGraphicFramePr/>
            <p:nvPr>
              <p:extLst>
                <p:ext uri="{D42A27DB-BD31-4B8C-83A1-F6EECF244321}">
                  <p14:modId xmlns:p14="http://schemas.microsoft.com/office/powerpoint/2010/main" val="4029253783"/>
                </p:ext>
              </p:extLst>
            </p:nvPr>
          </p:nvGraphicFramePr>
          <p:xfrm>
            <a:off x="2209800" y="3657600"/>
            <a:ext cx="4267200" cy="236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onut 6"/>
            <p:cNvSpPr/>
            <p:nvPr/>
          </p:nvSpPr>
          <p:spPr>
            <a:xfrm>
              <a:off x="1447800" y="3276600"/>
              <a:ext cx="5791200" cy="3352800"/>
            </a:xfrm>
            <a:prstGeom prst="donut">
              <a:avLst>
                <a:gd name="adj" fmla="val 6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6553200" y="4371399"/>
              <a:ext cx="1905000" cy="774055"/>
              <a:chOff x="1134855" y="604"/>
              <a:chExt cx="1905000" cy="774055"/>
            </a:xfrm>
          </p:grpSpPr>
          <p:sp>
            <p:nvSpPr>
              <p:cNvPr id="11" name="Rounded Rectangle 10"/>
              <p:cNvSpPr/>
              <p:nvPr/>
            </p:nvSpPr>
            <p:spPr>
              <a:xfrm>
                <a:off x="1359544" y="604"/>
                <a:ext cx="1548110" cy="77405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1134855" y="23275"/>
                <a:ext cx="1905000" cy="7287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CDOT Risk   </a:t>
                </a:r>
                <a:endParaRPr lang="en-US" sz="2100" kern="1200" dirty="0"/>
              </a:p>
            </p:txBody>
          </p:sp>
        </p:grpSp>
      </p:grpSp>
    </p:spTree>
    <p:custDataLst>
      <p:tags r:id="rId1"/>
    </p:custDataLst>
    <p:extLst>
      <p:ext uri="{BB962C8B-B14F-4D97-AF65-F5344CB8AC3E}">
        <p14:creationId xmlns:p14="http://schemas.microsoft.com/office/powerpoint/2010/main" val="1474098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457200" y="228600"/>
            <a:ext cx="8686800" cy="762000"/>
          </a:xfrm>
        </p:spPr>
        <p:txBody>
          <a:bodyPr>
            <a:noAutofit/>
          </a:bodyPr>
          <a:lstStyle/>
          <a:p>
            <a:pPr eaLnBrk="1" hangingPunct="1"/>
            <a:r>
              <a:rPr lang="en-US" sz="3200" b="1" dirty="0" smtClean="0">
                <a:solidFill>
                  <a:schemeClr val="tx1">
                    <a:lumMod val="85000"/>
                    <a:lumOff val="15000"/>
                  </a:schemeClr>
                </a:solidFill>
              </a:rPr>
              <a:t>What Does Workers’ Compensation Cover?</a:t>
            </a:r>
            <a:endParaRPr lang="en-US" sz="3200" dirty="0" smtClean="0"/>
          </a:p>
        </p:txBody>
      </p:sp>
      <p:sp>
        <p:nvSpPr>
          <p:cNvPr id="11268" name="Rectangle 3"/>
          <p:cNvSpPr>
            <a:spLocks noGrp="1" noChangeArrowheads="1"/>
          </p:cNvSpPr>
          <p:nvPr>
            <p:ph sz="quarter" idx="4294967295"/>
          </p:nvPr>
        </p:nvSpPr>
        <p:spPr>
          <a:xfrm>
            <a:off x="533400" y="2971800"/>
            <a:ext cx="8001000" cy="1447800"/>
          </a:xfrm>
        </p:spPr>
        <p:txBody>
          <a:bodyPr>
            <a:noAutofit/>
          </a:bodyPr>
          <a:lstStyle/>
          <a:p>
            <a:pPr marL="0" indent="0" fontAlgn="base">
              <a:buNone/>
            </a:pPr>
            <a:r>
              <a:rPr lang="en-US" sz="2400" dirty="0" smtClean="0"/>
              <a:t>“</a:t>
            </a:r>
            <a:r>
              <a:rPr lang="en-US" sz="2400" b="1" dirty="0" smtClean="0"/>
              <a:t>Arising Out Of</a:t>
            </a:r>
            <a:r>
              <a:rPr lang="en-US" sz="2400" dirty="0" smtClean="0"/>
              <a:t>” </a:t>
            </a:r>
          </a:p>
          <a:p>
            <a:pPr marL="0" indent="0" fontAlgn="base">
              <a:buNone/>
            </a:pPr>
            <a:r>
              <a:rPr lang="en-US" sz="2400" dirty="0" smtClean="0"/>
              <a:t>- means that the employee must have been performing an obligation or condition of their employment that caused the injury or illness</a:t>
            </a:r>
          </a:p>
          <a:p>
            <a:pPr marL="0" indent="0" fontAlgn="base">
              <a:buNone/>
            </a:pPr>
            <a:endParaRPr lang="en-US" sz="2400" dirty="0" smtClean="0"/>
          </a:p>
        </p:txBody>
      </p:sp>
      <p:sp>
        <p:nvSpPr>
          <p:cNvPr id="5" name="Rectangle 3"/>
          <p:cNvSpPr txBox="1">
            <a:spLocks noChangeArrowheads="1"/>
          </p:cNvSpPr>
          <p:nvPr/>
        </p:nvSpPr>
        <p:spPr>
          <a:xfrm>
            <a:off x="533400" y="1181100"/>
            <a:ext cx="8610600" cy="609600"/>
          </a:xfrm>
          <a:prstGeom prst="rect">
            <a:avLst/>
          </a:prstGeom>
        </p:spPr>
        <p:txBody>
          <a:bodyPr>
            <a:noAutofit/>
          </a:bodyPr>
          <a:lstStyle/>
          <a:p>
            <a:pPr marL="274320" marR="0" lvl="0" indent="-274320" algn="l" defTabSz="914400" rtl="0" eaLnBrk="1" fontAlgn="auto" latinLnBrk="0" hangingPunct="1">
              <a:lnSpc>
                <a:spcPct val="90000"/>
              </a:lnSpc>
              <a:spcBef>
                <a:spcPts val="200"/>
              </a:spcBef>
              <a:spcAft>
                <a:spcPts val="0"/>
              </a:spcAft>
              <a:buClr>
                <a:schemeClr val="accent1"/>
              </a:buClr>
              <a:buSzPct val="85000"/>
              <a:buFont typeface="Wingdings 2"/>
              <a:buNone/>
              <a:tabLst/>
              <a:defRPr/>
            </a:pPr>
            <a:r>
              <a:rPr lang="en-US" sz="2400" b="1" dirty="0" smtClean="0">
                <a:solidFill>
                  <a:schemeClr val="tx1">
                    <a:lumMod val="85000"/>
                    <a:lumOff val="15000"/>
                  </a:schemeClr>
                </a:solidFill>
              </a:rPr>
              <a:t>Are </a:t>
            </a:r>
            <a:r>
              <a:rPr kumimoji="0" lang="en-US" sz="2400" b="1"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ALL injuries that happen on the job covered?</a:t>
            </a:r>
          </a:p>
        </p:txBody>
      </p:sp>
      <p:sp>
        <p:nvSpPr>
          <p:cNvPr id="6" name="Rectangle 3"/>
          <p:cNvSpPr txBox="1">
            <a:spLocks noChangeArrowheads="1"/>
          </p:cNvSpPr>
          <p:nvPr/>
        </p:nvSpPr>
        <p:spPr>
          <a:xfrm>
            <a:off x="533400" y="1752600"/>
            <a:ext cx="8382000" cy="990600"/>
          </a:xfrm>
          <a:prstGeom prst="rect">
            <a:avLst/>
          </a:prstGeom>
        </p:spPr>
        <p:txBody>
          <a:bodyPr>
            <a:noAutofit/>
          </a:bodyPr>
          <a:lstStyle/>
          <a:p>
            <a:pPr>
              <a:lnSpc>
                <a:spcPct val="90000"/>
              </a:lnSpc>
              <a:spcBef>
                <a:spcPts val="200"/>
              </a:spcBef>
              <a:buClr>
                <a:schemeClr val="accent1"/>
              </a:buClr>
              <a:buSzPct val="85000"/>
              <a:defRPr/>
            </a:pPr>
            <a:r>
              <a:rPr lang="en-US" sz="2300" b="1" dirty="0" smtClean="0"/>
              <a:t>No.  </a:t>
            </a:r>
          </a:p>
          <a:p>
            <a:pPr>
              <a:lnSpc>
                <a:spcPct val="90000"/>
              </a:lnSpc>
              <a:spcBef>
                <a:spcPts val="200"/>
              </a:spcBef>
              <a:buClr>
                <a:schemeClr val="accent1"/>
              </a:buClr>
              <a:buSzPct val="85000"/>
              <a:defRPr/>
            </a:pPr>
            <a:r>
              <a:rPr lang="en-US" sz="2300" b="1" dirty="0" smtClean="0"/>
              <a:t>Workers’ Compensation covers ‘Injuries Arising Out of and In the Course and Scope of Employment’ </a:t>
            </a:r>
            <a:endParaRPr kumimoji="0" lang="en-US" sz="2300" b="1" i="0" u="none" strike="noStrike" kern="1200" cap="none" spc="0" normalizeH="0" baseline="0" noProof="0" dirty="0" smtClean="0">
              <a:ln>
                <a:noFill/>
              </a:ln>
              <a:solidFill>
                <a:schemeClr val="tx1">
                  <a:lumMod val="85000"/>
                  <a:lumOff val="15000"/>
                </a:schemeClr>
              </a:solidFill>
              <a:effectLst/>
              <a:uLnTx/>
              <a:uFillTx/>
            </a:endParaRPr>
          </a:p>
        </p:txBody>
      </p:sp>
      <p:sp>
        <p:nvSpPr>
          <p:cNvPr id="7" name="Rectangle 3"/>
          <p:cNvSpPr txBox="1">
            <a:spLocks noChangeArrowheads="1"/>
          </p:cNvSpPr>
          <p:nvPr/>
        </p:nvSpPr>
        <p:spPr>
          <a:xfrm>
            <a:off x="533400" y="4876800"/>
            <a:ext cx="7848600" cy="1143000"/>
          </a:xfrm>
          <a:prstGeom prst="rect">
            <a:avLst/>
          </a:prstGeom>
        </p:spPr>
        <p:txBody>
          <a:bodyPr>
            <a:noAutofit/>
          </a:bodyPr>
          <a:lstStyle/>
          <a:p>
            <a:pPr marR="0" lvl="0" algn="l" defTabSz="914400" rtl="0" eaLnBrk="1" fontAlgn="base" latinLnBrk="0" hangingPunct="1">
              <a:lnSpc>
                <a:spcPct val="100000"/>
              </a:lnSpc>
              <a:spcBef>
                <a:spcPts val="580"/>
              </a:spcBef>
              <a:spcAft>
                <a:spcPts val="0"/>
              </a:spcAft>
              <a:buClr>
                <a:schemeClr val="accent1"/>
              </a:buClr>
              <a:buSzPct val="8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1" u="none" strike="noStrike" kern="1200" cap="none" spc="0" normalizeH="0" baseline="0" noProof="0" dirty="0" smtClean="0">
                <a:ln>
                  <a:noFill/>
                </a:ln>
                <a:solidFill>
                  <a:schemeClr val="tx1"/>
                </a:solidFill>
                <a:effectLst/>
                <a:uLnTx/>
                <a:uFillTx/>
                <a:latin typeface="+mn-lt"/>
                <a:ea typeface="+mn-ea"/>
                <a:cs typeface="+mn-cs"/>
              </a:rPr>
              <a:t>In the Course/Scope of employment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R="0" lvl="0" algn="l" defTabSz="914400" rtl="0" eaLnBrk="1" fontAlgn="base" latinLnBrk="0" hangingPunct="1">
              <a:lnSpc>
                <a:spcPct val="100000"/>
              </a:lnSpc>
              <a:spcBef>
                <a:spcPts val="580"/>
              </a:spcBef>
              <a:spcAft>
                <a:spcPts val="0"/>
              </a:spcAft>
              <a:buClr>
                <a:schemeClr val="accent1"/>
              </a:buClr>
              <a:buSzPct val="85000"/>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deals with the time and place that the injury occurred </a:t>
            </a:r>
          </a:p>
        </p:txBody>
      </p:sp>
    </p:spTree>
    <p:custDataLst>
      <p:tags r:id="rId1"/>
    </p:custDataLst>
    <p:extLst>
      <p:ext uri="{BB962C8B-B14F-4D97-AF65-F5344CB8AC3E}">
        <p14:creationId xmlns:p14="http://schemas.microsoft.com/office/powerpoint/2010/main" val="3793746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533400" y="152400"/>
            <a:ext cx="7848600" cy="914400"/>
          </a:xfrm>
        </p:spPr>
        <p:txBody>
          <a:bodyPr>
            <a:normAutofit/>
          </a:bodyPr>
          <a:lstStyle/>
          <a:p>
            <a:pPr eaLnBrk="1" hangingPunct="1"/>
            <a:r>
              <a:rPr lang="en-US" b="1" dirty="0" smtClean="0">
                <a:solidFill>
                  <a:schemeClr val="tx1">
                    <a:lumMod val="85000"/>
                    <a:lumOff val="15000"/>
                  </a:schemeClr>
                </a:solidFill>
              </a:rPr>
              <a:t>Red Flags </a:t>
            </a:r>
            <a:endParaRPr lang="en-US" sz="2000" dirty="0" smtClean="0"/>
          </a:p>
        </p:txBody>
      </p:sp>
      <p:sp>
        <p:nvSpPr>
          <p:cNvPr id="11266" name="Slide Number Placeholder 5"/>
          <p:cNvSpPr>
            <a:spLocks noGrp="1"/>
          </p:cNvSpPr>
          <p:nvPr>
            <p:ph type="sldNum" sz="quarter" idx="4294967295"/>
          </p:nvPr>
        </p:nvSpPr>
        <p:spPr>
          <a:xfrm>
            <a:off x="146304" y="6210300"/>
            <a:ext cx="457200" cy="457200"/>
          </a:xfrm>
          <a:noFill/>
        </p:spPr>
        <p:txBody>
          <a:bodyPr/>
          <a:lstStyle/>
          <a:p>
            <a:fld id="{0DFA2344-9C0F-4028-8EE3-D588FE110513}" type="slidenum">
              <a:rPr lang="en-US" smtClean="0"/>
              <a:pPr/>
              <a:t>28</a:t>
            </a:fld>
            <a:endParaRPr lang="en-US" smtClean="0"/>
          </a:p>
        </p:txBody>
      </p:sp>
      <p:sp>
        <p:nvSpPr>
          <p:cNvPr id="11268" name="Rectangle 3"/>
          <p:cNvSpPr>
            <a:spLocks noGrp="1" noChangeArrowheads="1"/>
          </p:cNvSpPr>
          <p:nvPr>
            <p:ph sz="quarter" idx="4294967295"/>
          </p:nvPr>
        </p:nvSpPr>
        <p:spPr>
          <a:xfrm>
            <a:off x="685800" y="1066800"/>
            <a:ext cx="8153400" cy="5791200"/>
          </a:xfrm>
        </p:spPr>
        <p:txBody>
          <a:bodyPr>
            <a:noAutofit/>
          </a:bodyPr>
          <a:lstStyle/>
          <a:p>
            <a:pPr>
              <a:lnSpc>
                <a:spcPct val="90000"/>
              </a:lnSpc>
              <a:spcBef>
                <a:spcPts val="200"/>
              </a:spcBef>
              <a:spcAft>
                <a:spcPts val="100"/>
              </a:spcAft>
              <a:defRPr/>
            </a:pPr>
            <a:r>
              <a:rPr lang="en-US" sz="2700" dirty="0" smtClean="0">
                <a:solidFill>
                  <a:schemeClr val="tx1">
                    <a:lumMod val="85000"/>
                    <a:lumOff val="15000"/>
                  </a:schemeClr>
                </a:solidFill>
              </a:rPr>
              <a:t>A </a:t>
            </a:r>
            <a:r>
              <a:rPr lang="en-US" sz="2700" dirty="0">
                <a:solidFill>
                  <a:schemeClr val="tx1">
                    <a:lumMod val="85000"/>
                    <a:lumOff val="15000"/>
                  </a:schemeClr>
                </a:solidFill>
              </a:rPr>
              <a:t>new employee files a </a:t>
            </a:r>
            <a:r>
              <a:rPr lang="en-US" sz="2700" dirty="0" smtClean="0">
                <a:solidFill>
                  <a:schemeClr val="tx1">
                    <a:lumMod val="85000"/>
                    <a:lumOff val="15000"/>
                  </a:schemeClr>
                </a:solidFill>
              </a:rPr>
              <a:t>claim</a:t>
            </a:r>
          </a:p>
          <a:p>
            <a:pPr>
              <a:lnSpc>
                <a:spcPct val="90000"/>
              </a:lnSpc>
              <a:spcBef>
                <a:spcPts val="200"/>
              </a:spcBef>
              <a:spcAft>
                <a:spcPts val="100"/>
              </a:spcAft>
              <a:defRPr/>
            </a:pPr>
            <a:r>
              <a:rPr lang="en-US" sz="2700" dirty="0" smtClean="0">
                <a:solidFill>
                  <a:schemeClr val="tx1">
                    <a:lumMod val="85000"/>
                    <a:lumOff val="15000"/>
                  </a:schemeClr>
                </a:solidFill>
              </a:rPr>
              <a:t>Friday injury not reported until Monday morning</a:t>
            </a:r>
          </a:p>
          <a:p>
            <a:pPr>
              <a:lnSpc>
                <a:spcPct val="90000"/>
              </a:lnSpc>
              <a:spcBef>
                <a:spcPts val="200"/>
              </a:spcBef>
              <a:spcAft>
                <a:spcPts val="100"/>
              </a:spcAft>
              <a:defRPr/>
            </a:pPr>
            <a:r>
              <a:rPr lang="en-US" sz="2700" dirty="0" smtClean="0">
                <a:solidFill>
                  <a:schemeClr val="tx1">
                    <a:lumMod val="85000"/>
                    <a:lumOff val="15000"/>
                  </a:schemeClr>
                </a:solidFill>
              </a:rPr>
              <a:t>Quickly hires </a:t>
            </a:r>
            <a:r>
              <a:rPr lang="en-US" sz="2700" dirty="0">
                <a:solidFill>
                  <a:schemeClr val="tx1">
                    <a:lumMod val="85000"/>
                    <a:lumOff val="15000"/>
                  </a:schemeClr>
                </a:solidFill>
              </a:rPr>
              <a:t>an </a:t>
            </a:r>
            <a:r>
              <a:rPr lang="en-US" sz="2700" dirty="0" smtClean="0">
                <a:solidFill>
                  <a:schemeClr val="tx1">
                    <a:lumMod val="85000"/>
                    <a:lumOff val="15000"/>
                  </a:schemeClr>
                </a:solidFill>
              </a:rPr>
              <a:t>attorney</a:t>
            </a:r>
            <a:endParaRPr lang="en-US" sz="2700" dirty="0">
              <a:solidFill>
                <a:schemeClr val="tx1">
                  <a:lumMod val="85000"/>
                  <a:lumOff val="15000"/>
                </a:schemeClr>
              </a:solidFill>
            </a:endParaRPr>
          </a:p>
          <a:p>
            <a:pPr>
              <a:lnSpc>
                <a:spcPct val="90000"/>
              </a:lnSpc>
              <a:spcBef>
                <a:spcPts val="200"/>
              </a:spcBef>
              <a:spcAft>
                <a:spcPts val="100"/>
              </a:spcAft>
              <a:defRPr/>
            </a:pPr>
            <a:r>
              <a:rPr lang="en-US" sz="2700" dirty="0" smtClean="0">
                <a:solidFill>
                  <a:schemeClr val="tx1">
                    <a:lumMod val="85000"/>
                    <a:lumOff val="15000"/>
                  </a:schemeClr>
                </a:solidFill>
              </a:rPr>
              <a:t>Story Changes / Conflicting Descriptions</a:t>
            </a:r>
          </a:p>
          <a:p>
            <a:pPr>
              <a:lnSpc>
                <a:spcPct val="90000"/>
              </a:lnSpc>
              <a:spcBef>
                <a:spcPts val="200"/>
              </a:spcBef>
              <a:spcAft>
                <a:spcPts val="100"/>
              </a:spcAft>
              <a:defRPr/>
            </a:pPr>
            <a:r>
              <a:rPr lang="en-US" sz="2700" dirty="0" smtClean="0">
                <a:solidFill>
                  <a:schemeClr val="tx1">
                    <a:lumMod val="85000"/>
                    <a:lumOff val="15000"/>
                  </a:schemeClr>
                </a:solidFill>
              </a:rPr>
              <a:t>Pre-existing conditions that is similar to the injury</a:t>
            </a:r>
          </a:p>
          <a:p>
            <a:pPr>
              <a:lnSpc>
                <a:spcPct val="90000"/>
              </a:lnSpc>
              <a:spcBef>
                <a:spcPts val="200"/>
              </a:spcBef>
              <a:spcAft>
                <a:spcPts val="100"/>
              </a:spcAft>
              <a:defRPr/>
            </a:pPr>
            <a:r>
              <a:rPr lang="en-US" sz="2700" dirty="0" smtClean="0">
                <a:solidFill>
                  <a:schemeClr val="tx1">
                    <a:lumMod val="85000"/>
                    <a:lumOff val="15000"/>
                  </a:schemeClr>
                </a:solidFill>
              </a:rPr>
              <a:t>History of claims – same time each year</a:t>
            </a:r>
          </a:p>
          <a:p>
            <a:pPr>
              <a:lnSpc>
                <a:spcPct val="90000"/>
              </a:lnSpc>
              <a:spcBef>
                <a:spcPts val="200"/>
              </a:spcBef>
              <a:spcAft>
                <a:spcPts val="100"/>
              </a:spcAft>
              <a:defRPr/>
            </a:pPr>
            <a:r>
              <a:rPr lang="en-US" sz="2700" dirty="0" smtClean="0">
                <a:solidFill>
                  <a:schemeClr val="tx1">
                    <a:lumMod val="85000"/>
                    <a:lumOff val="15000"/>
                  </a:schemeClr>
                </a:solidFill>
              </a:rPr>
              <a:t>No witnesses</a:t>
            </a:r>
          </a:p>
          <a:p>
            <a:pPr>
              <a:lnSpc>
                <a:spcPct val="90000"/>
              </a:lnSpc>
              <a:spcBef>
                <a:spcPts val="200"/>
              </a:spcBef>
              <a:spcAft>
                <a:spcPts val="100"/>
              </a:spcAft>
              <a:defRPr/>
            </a:pPr>
            <a:r>
              <a:rPr lang="en-US" sz="2700" dirty="0" smtClean="0">
                <a:solidFill>
                  <a:schemeClr val="tx1">
                    <a:lumMod val="85000"/>
                    <a:lumOff val="15000"/>
                  </a:schemeClr>
                </a:solidFill>
              </a:rPr>
              <a:t>Secondary employment or Hobbies</a:t>
            </a:r>
          </a:p>
          <a:p>
            <a:pPr>
              <a:lnSpc>
                <a:spcPct val="90000"/>
              </a:lnSpc>
              <a:spcBef>
                <a:spcPts val="200"/>
              </a:spcBef>
              <a:spcAft>
                <a:spcPts val="100"/>
              </a:spcAft>
              <a:defRPr/>
            </a:pPr>
            <a:r>
              <a:rPr lang="en-US" sz="2700" dirty="0" smtClean="0">
                <a:solidFill>
                  <a:schemeClr val="tx1">
                    <a:lumMod val="85000"/>
                    <a:lumOff val="15000"/>
                  </a:schemeClr>
                </a:solidFill>
              </a:rPr>
              <a:t>Unusual Coincidence between date of injury and need for personal time off</a:t>
            </a:r>
          </a:p>
          <a:p>
            <a:pPr>
              <a:lnSpc>
                <a:spcPct val="90000"/>
              </a:lnSpc>
              <a:spcBef>
                <a:spcPts val="200"/>
              </a:spcBef>
              <a:spcAft>
                <a:spcPts val="100"/>
              </a:spcAft>
              <a:defRPr/>
            </a:pPr>
            <a:r>
              <a:rPr lang="en-US" sz="2700" dirty="0" smtClean="0">
                <a:solidFill>
                  <a:schemeClr val="tx1">
                    <a:lumMod val="85000"/>
                    <a:lumOff val="15000"/>
                  </a:schemeClr>
                </a:solidFill>
              </a:rPr>
              <a:t>Financial problems</a:t>
            </a:r>
            <a:endParaRPr lang="en-US" sz="2700" dirty="0">
              <a:solidFill>
                <a:schemeClr val="tx1">
                  <a:lumMod val="85000"/>
                  <a:lumOff val="15000"/>
                </a:schemeClr>
              </a:solidFill>
            </a:endParaRPr>
          </a:p>
          <a:p>
            <a:pPr>
              <a:lnSpc>
                <a:spcPct val="90000"/>
              </a:lnSpc>
              <a:spcBef>
                <a:spcPts val="200"/>
              </a:spcBef>
              <a:spcAft>
                <a:spcPts val="100"/>
              </a:spcAft>
              <a:defRPr/>
            </a:pPr>
            <a:r>
              <a:rPr lang="en-US" sz="2700" dirty="0" smtClean="0">
                <a:solidFill>
                  <a:schemeClr val="tx1">
                    <a:lumMod val="85000"/>
                    <a:lumOff val="15000"/>
                  </a:schemeClr>
                </a:solidFill>
              </a:rPr>
              <a:t>Late Reporting</a:t>
            </a:r>
            <a:endParaRPr lang="en-US" sz="2700" dirty="0">
              <a:solidFill>
                <a:schemeClr val="tx1">
                  <a:lumMod val="85000"/>
                  <a:lumOff val="15000"/>
                </a:schemeClr>
              </a:solidFill>
            </a:endParaRPr>
          </a:p>
        </p:txBody>
      </p:sp>
    </p:spTree>
    <p:custDataLst>
      <p:tags r:id="rId1"/>
    </p:custDataLst>
    <p:extLst>
      <p:ext uri="{BB962C8B-B14F-4D97-AF65-F5344CB8AC3E}">
        <p14:creationId xmlns:p14="http://schemas.microsoft.com/office/powerpoint/2010/main" val="571976578"/>
      </p:ext>
    </p:extLst>
  </p:cSld>
  <p:clrMapOvr>
    <a:masterClrMapping/>
  </p:clrMapOvr>
  <p:transition spd="slow">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57200" y="838200"/>
            <a:ext cx="8305800" cy="5791200"/>
          </a:xfrm>
          <a:prstGeom prst="rect">
            <a:avLst/>
          </a:prstGeom>
        </p:spPr>
        <p:txBody>
          <a:bodyPr>
            <a:noAutofit/>
          </a:bodyPr>
          <a:lstStyle/>
          <a:p>
            <a:pPr fontAlgn="base">
              <a:spcBef>
                <a:spcPts val="580"/>
              </a:spcBef>
              <a:buClr>
                <a:schemeClr val="accent1"/>
              </a:buClr>
              <a:buSzPct val="85000"/>
              <a:defRPr/>
            </a:pPr>
            <a:r>
              <a:rPr lang="en-US" sz="2400" b="1" dirty="0" smtClean="0">
                <a:solidFill>
                  <a:schemeClr val="tx1">
                    <a:lumMod val="85000"/>
                    <a:lumOff val="15000"/>
                  </a:schemeClr>
                </a:solidFill>
              </a:rPr>
              <a:t>Personal Medical Conditions</a:t>
            </a:r>
          </a:p>
          <a:p>
            <a:pPr marL="0" marR="0" lvl="0" indent="0" algn="l" defTabSz="914400" rtl="0" eaLnBrk="1" fontAlgn="base" latinLnBrk="0" hangingPunct="1">
              <a:lnSpc>
                <a:spcPct val="100000"/>
              </a:lnSpc>
              <a:spcBef>
                <a:spcPts val="580"/>
              </a:spcBef>
              <a:spcAft>
                <a:spcPts val="0"/>
              </a:spcAft>
              <a:buClr>
                <a:schemeClr val="accent1"/>
              </a:buClr>
              <a:buSzPct val="85000"/>
              <a:buFont typeface="Wingdings 2"/>
              <a:buNone/>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Personal </a:t>
            </a:r>
            <a:r>
              <a:rPr lang="en-US" sz="2200" b="1" dirty="0" smtClean="0"/>
              <a:t>medical conditions </a:t>
            </a:r>
            <a:r>
              <a:rPr kumimoji="0" lang="en-US" sz="2200" b="1" i="0" u="none" strike="noStrike" kern="1200" cap="none" spc="0" normalizeH="0" noProof="0" dirty="0" smtClean="0">
                <a:ln>
                  <a:noFill/>
                </a:ln>
                <a:solidFill>
                  <a:schemeClr val="tx1"/>
                </a:solidFill>
                <a:effectLst/>
                <a:uLnTx/>
                <a:uFillTx/>
                <a:latin typeface="+mn-lt"/>
                <a:ea typeface="+mn-ea"/>
                <a:cs typeface="+mn-cs"/>
              </a:rPr>
              <a:t>are NOT covered under workers’ compensation.</a:t>
            </a:r>
          </a:p>
          <a:p>
            <a:pPr marL="0" marR="0" lvl="0" indent="0" algn="l" defTabSz="914400" rtl="0" eaLnBrk="1" fontAlgn="base" latinLnBrk="0" hangingPunct="1">
              <a:lnSpc>
                <a:spcPct val="100000"/>
              </a:lnSpc>
              <a:spcBef>
                <a:spcPts val="580"/>
              </a:spcBef>
              <a:spcAft>
                <a:spcPts val="0"/>
              </a:spcAft>
              <a:buClr>
                <a:schemeClr val="accent1"/>
              </a:buClr>
              <a:buSzPct val="85000"/>
              <a:buFont typeface="Wingdings 2"/>
              <a:buNone/>
              <a:tabLst/>
              <a:defRPr/>
            </a:pPr>
            <a:endParaRPr kumimoji="0" lang="en-US" sz="200" b="1" i="0" u="none" strike="noStrike" kern="1200" cap="none" spc="0" normalizeH="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ts val="580"/>
              </a:spcBef>
              <a:spcAft>
                <a:spcPts val="0"/>
              </a:spcAft>
              <a:buClr>
                <a:schemeClr val="accent1"/>
              </a:buClr>
              <a:buSzPct val="85000"/>
              <a:buFont typeface="Wingdings 2"/>
              <a:buNone/>
              <a:tabLst/>
              <a:defRPr/>
            </a:pPr>
            <a:r>
              <a:rPr lang="en-US" sz="2200" b="1" noProof="0" dirty="0" smtClean="0"/>
              <a:t>Example</a:t>
            </a:r>
          </a:p>
          <a:p>
            <a:pPr lvl="0" fontAlgn="base">
              <a:spcBef>
                <a:spcPts val="580"/>
              </a:spcBef>
              <a:buClr>
                <a:schemeClr val="accent1"/>
              </a:buClr>
              <a:buSzPct val="85000"/>
              <a:defRPr/>
            </a:pPr>
            <a:r>
              <a:rPr lang="en-US" sz="2000" dirty="0" smtClean="0"/>
              <a:t>If you faint at work and are taken to the ER, we expect the supervisor to report that this has happened, but it is up to the doctor to determine what caused you to faint.  </a:t>
            </a:r>
          </a:p>
          <a:p>
            <a:pPr marL="342900" lvl="0" indent="-342900" fontAlgn="base">
              <a:spcBef>
                <a:spcPts val="580"/>
              </a:spcBef>
              <a:buClr>
                <a:schemeClr val="accent1"/>
              </a:buClr>
              <a:buSzPct val="85000"/>
              <a:buFont typeface="Arial" pitchFamily="34" charset="0"/>
              <a:buChar char="•"/>
              <a:defRPr/>
            </a:pPr>
            <a:r>
              <a:rPr lang="en-US" sz="2000" dirty="0" smtClean="0"/>
              <a:t>If the cause is due to a personal medical condition or unknown (just fainted) this would  be considered a non-work related event.</a:t>
            </a:r>
          </a:p>
          <a:p>
            <a:pPr marL="342900" lvl="0" indent="-342900" fontAlgn="base">
              <a:spcBef>
                <a:spcPts val="580"/>
              </a:spcBef>
              <a:buClr>
                <a:schemeClr val="accent1"/>
              </a:buClr>
              <a:buSzPct val="85000"/>
              <a:buFont typeface="Arial" pitchFamily="34" charset="0"/>
              <a:buChar char="•"/>
              <a:defRPr/>
            </a:pPr>
            <a:r>
              <a:rPr lang="en-US" sz="2000" dirty="0" smtClean="0"/>
              <a:t>If the cause is due to a work related reason, such as heat exhaustion, exposure to fumes, etc. this may be consider a work related event.</a:t>
            </a:r>
          </a:p>
          <a:p>
            <a:pPr marL="342900" indent="-342900" fontAlgn="base">
              <a:spcBef>
                <a:spcPts val="580"/>
              </a:spcBef>
              <a:buClr>
                <a:schemeClr val="accent1"/>
              </a:buClr>
              <a:buSzPct val="85000"/>
              <a:buFont typeface="Arial" pitchFamily="34" charset="0"/>
              <a:buChar char="•"/>
              <a:defRPr/>
            </a:pPr>
            <a:r>
              <a:rPr lang="en-US" sz="2000" b="1" dirty="0" smtClean="0"/>
              <a:t>Do not file a </a:t>
            </a:r>
            <a:r>
              <a:rPr lang="en-US" sz="2000" b="1" dirty="0"/>
              <a:t>workers’ compensation claim </a:t>
            </a:r>
            <a:r>
              <a:rPr lang="en-US" sz="2000" b="1" dirty="0" smtClean="0"/>
              <a:t>until the cause </a:t>
            </a:r>
            <a:r>
              <a:rPr lang="en-US" sz="2000" b="1" dirty="0"/>
              <a:t>is </a:t>
            </a:r>
            <a:r>
              <a:rPr lang="en-US" sz="2000" b="1" dirty="0" smtClean="0"/>
              <a:t>determined – call CDOT Risk Management</a:t>
            </a:r>
            <a:endParaRPr lang="en-US" sz="2000" b="1" dirty="0"/>
          </a:p>
          <a:p>
            <a:pPr marL="0" marR="0" lvl="0" indent="0" algn="l" defTabSz="914400" rtl="0" eaLnBrk="1" fontAlgn="base" latinLnBrk="0" hangingPunct="1">
              <a:lnSpc>
                <a:spcPct val="100000"/>
              </a:lnSpc>
              <a:spcBef>
                <a:spcPts val="580"/>
              </a:spcBef>
              <a:spcAft>
                <a:spcPts val="0"/>
              </a:spcAft>
              <a:buClr>
                <a:schemeClr val="accent1"/>
              </a:buClr>
              <a:buSzPct val="85000"/>
              <a:buFont typeface="Wingdings 2"/>
              <a:buNone/>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These events </a:t>
            </a:r>
            <a:r>
              <a:rPr kumimoji="0" lang="en-US" sz="2200" b="1" i="0" u="none" strike="noStrike" kern="1200" cap="none" spc="0" normalizeH="0" noProof="0" dirty="0" smtClean="0">
                <a:ln>
                  <a:noFill/>
                </a:ln>
                <a:solidFill>
                  <a:schemeClr val="tx1"/>
                </a:solidFill>
                <a:effectLst/>
                <a:uLnTx/>
                <a:uFillTx/>
                <a:latin typeface="+mn-lt"/>
                <a:ea typeface="+mn-ea"/>
                <a:cs typeface="+mn-cs"/>
              </a:rPr>
              <a:t>are not easy to sort out immediately</a:t>
            </a:r>
            <a:endParaRPr kumimoji="0" lang="en-US" sz="2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Rectangle 3"/>
          <p:cNvSpPr txBox="1">
            <a:spLocks noChangeArrowheads="1"/>
          </p:cNvSpPr>
          <p:nvPr/>
        </p:nvSpPr>
        <p:spPr>
          <a:xfrm>
            <a:off x="457200" y="4876800"/>
            <a:ext cx="8001000" cy="1752600"/>
          </a:xfrm>
          <a:prstGeom prst="rect">
            <a:avLst/>
          </a:prstGeom>
        </p:spPr>
        <p:txBody>
          <a:bodyPr>
            <a:noAutofit/>
          </a:bodyPr>
          <a:lstStyle/>
          <a:p>
            <a:pPr marL="0" marR="0" lvl="0" indent="0" algn="l" defTabSz="914400" rtl="0" eaLnBrk="1" fontAlgn="base" latinLnBrk="0" hangingPunct="1">
              <a:lnSpc>
                <a:spcPct val="100000"/>
              </a:lnSpc>
              <a:spcBef>
                <a:spcPts val="580"/>
              </a:spcBef>
              <a:spcAft>
                <a:spcPts val="0"/>
              </a:spcAft>
              <a:buClr>
                <a:schemeClr val="accent1"/>
              </a:buClr>
              <a:buSzPct val="85000"/>
              <a:buFont typeface="Wingdings 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2"/>
          <p:cNvSpPr txBox="1">
            <a:spLocks noChangeArrowheads="1"/>
          </p:cNvSpPr>
          <p:nvPr/>
        </p:nvSpPr>
        <p:spPr>
          <a:xfrm>
            <a:off x="457200" y="76200"/>
            <a:ext cx="8686800" cy="762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lumMod val="85000"/>
                    <a:lumOff val="15000"/>
                  </a:schemeClr>
                </a:solidFill>
                <a:effectLst/>
                <a:uLnTx/>
                <a:uFillTx/>
                <a:latin typeface="+mj-lt"/>
                <a:ea typeface="+mj-ea"/>
                <a:cs typeface="+mj-cs"/>
              </a:rPr>
              <a:t>What Does Workers’ Compensation Cover?</a:t>
            </a:r>
            <a:endParaRPr kumimoji="0" lang="en-US" sz="3200" b="0" i="0" u="none" strike="noStrike" kern="1200" cap="none" spc="0" normalizeH="0" baseline="0" noProof="0" dirty="0" smtClean="0">
              <a:ln>
                <a:noFill/>
              </a:ln>
              <a:solidFill>
                <a:schemeClr val="tx2"/>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val="1588003693"/>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8">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xEl>
                                              <p:pRg st="3" end="3"/>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8">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xEl>
                                              <p:pRg st="4" end="4"/>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fade">
                                      <p:cBhvr>
                                        <p:cTn id="33" dur="1000"/>
                                        <p:tgtEl>
                                          <p:spTgt spid="8">
                                            <p:txEl>
                                              <p:pRg st="5" end="5"/>
                                            </p:txEl>
                                          </p:spTgt>
                                        </p:tgtEl>
                                      </p:cBhvr>
                                    </p:animEffect>
                                    <p:anim calcmode="lin" valueType="num">
                                      <p:cBhvr>
                                        <p:cTn id="34"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8">
                                            <p:txEl>
                                              <p:pRg st="5" end="5"/>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xEl>
                                              <p:pRg st="5" end="5"/>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fade">
                                      <p:cBhvr>
                                        <p:cTn id="39" dur="1000"/>
                                        <p:tgtEl>
                                          <p:spTgt spid="8">
                                            <p:txEl>
                                              <p:pRg st="6" end="6"/>
                                            </p:txEl>
                                          </p:spTgt>
                                        </p:tgtEl>
                                      </p:cBhvr>
                                    </p:animEffect>
                                    <p:anim calcmode="lin" valueType="num">
                                      <p:cBhvr>
                                        <p:cTn id="4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8">
                                            <p:txEl>
                                              <p:pRg st="6" end="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xEl>
                                              <p:pRg st="6" end="6"/>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animEffect transition="in" filter="fade">
                                      <p:cBhvr>
                                        <p:cTn id="45" dur="1000"/>
                                        <p:tgtEl>
                                          <p:spTgt spid="8">
                                            <p:txEl>
                                              <p:pRg st="7" end="7"/>
                                            </p:txEl>
                                          </p:spTgt>
                                        </p:tgtEl>
                                      </p:cBhvr>
                                    </p:animEffect>
                                    <p:anim calcmode="lin" valueType="num">
                                      <p:cBhvr>
                                        <p:cTn id="46"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8">
                                            <p:txEl>
                                              <p:pRg st="7" end="7"/>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animEffect transition="in" filter="fade">
                                      <p:cBhvr>
                                        <p:cTn id="53" dur="1000"/>
                                        <p:tgtEl>
                                          <p:spTgt spid="8">
                                            <p:txEl>
                                              <p:pRg st="8" end="8"/>
                                            </p:txEl>
                                          </p:spTgt>
                                        </p:tgtEl>
                                      </p:cBhvr>
                                    </p:animEffect>
                                    <p:anim calcmode="lin" valueType="num">
                                      <p:cBhvr>
                                        <p:cTn id="54"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8">
                                            <p:txEl>
                                              <p:pRg st="8" end="8"/>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8">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304800" y="76200"/>
            <a:ext cx="8610600" cy="808038"/>
          </a:xfrm>
        </p:spPr>
        <p:txBody>
          <a:bodyPr>
            <a:noAutofit/>
          </a:bodyPr>
          <a:lstStyle/>
          <a:p>
            <a:pPr eaLnBrk="1" hangingPunct="1"/>
            <a:r>
              <a:rPr lang="en-US" sz="3200" b="1" dirty="0" smtClean="0">
                <a:solidFill>
                  <a:schemeClr val="tx1">
                    <a:lumMod val="85000"/>
                    <a:lumOff val="15000"/>
                  </a:schemeClr>
                </a:solidFill>
              </a:rPr>
              <a:t>Could We Make Better Use of This Money?</a:t>
            </a:r>
          </a:p>
        </p:txBody>
      </p:sp>
      <p:sp>
        <p:nvSpPr>
          <p:cNvPr id="5122" name="Slide Number Placeholder 5"/>
          <p:cNvSpPr>
            <a:spLocks noGrp="1"/>
          </p:cNvSpPr>
          <p:nvPr>
            <p:ph type="sldNum" sz="quarter" idx="4294967295"/>
          </p:nvPr>
        </p:nvSpPr>
        <p:spPr>
          <a:xfrm>
            <a:off x="146304" y="6210300"/>
            <a:ext cx="457200" cy="457200"/>
          </a:xfrm>
          <a:noFill/>
        </p:spPr>
        <p:txBody>
          <a:bodyPr/>
          <a:lstStyle/>
          <a:p>
            <a:fld id="{E1F04393-6C08-4CEE-BB0C-0AAED833D45D}" type="slidenum">
              <a:rPr lang="en-US" smtClean="0"/>
              <a:pPr/>
              <a:t>3</a:t>
            </a:fld>
            <a:endParaRPr lang="en-US" smtClean="0"/>
          </a:p>
        </p:txBody>
      </p:sp>
      <p:graphicFrame>
        <p:nvGraphicFramePr>
          <p:cNvPr id="2" name="Table 1"/>
          <p:cNvGraphicFramePr>
            <a:graphicFrameLocks noGrp="1"/>
          </p:cNvGraphicFramePr>
          <p:nvPr>
            <p:extLst>
              <p:ext uri="{D42A27DB-BD31-4B8C-83A1-F6EECF244321}">
                <p14:modId xmlns:p14="http://schemas.microsoft.com/office/powerpoint/2010/main" val="4056993977"/>
              </p:ext>
            </p:extLst>
          </p:nvPr>
        </p:nvGraphicFramePr>
        <p:xfrm>
          <a:off x="533400" y="3337560"/>
          <a:ext cx="7924800" cy="1463040"/>
        </p:xfrm>
        <a:graphic>
          <a:graphicData uri="http://schemas.openxmlformats.org/drawingml/2006/table">
            <a:tbl>
              <a:tblPr firstRow="1" bandRow="1">
                <a:tableStyleId>{5C22544A-7EE6-4342-B048-85BDC9FD1C3A}</a:tableStyleId>
              </a:tblPr>
              <a:tblGrid>
                <a:gridCol w="4127500"/>
                <a:gridCol w="3797300"/>
              </a:tblGrid>
              <a:tr h="1280160">
                <a:tc>
                  <a:txBody>
                    <a:bodyPr/>
                    <a:lstStyle/>
                    <a:p>
                      <a:pPr marL="0" lvl="0" indent="-137160" algn="l">
                        <a:buNone/>
                      </a:pPr>
                      <a:r>
                        <a:rPr lang="en-US" sz="1800" b="1" dirty="0" smtClean="0">
                          <a:solidFill>
                            <a:schemeClr val="bg1"/>
                          </a:solidFill>
                        </a:rPr>
                        <a:t>Shoulder</a:t>
                      </a:r>
                      <a:r>
                        <a:rPr lang="en-US" sz="1800" b="1" baseline="0" dirty="0" smtClean="0">
                          <a:solidFill>
                            <a:schemeClr val="bg1"/>
                          </a:solidFill>
                        </a:rPr>
                        <a:t>        </a:t>
                      </a:r>
                      <a:r>
                        <a:rPr lang="en-US" sz="1800" b="1" dirty="0" smtClean="0">
                          <a:solidFill>
                            <a:schemeClr val="bg1"/>
                          </a:solidFill>
                        </a:rPr>
                        <a:t>37 – $943,139</a:t>
                      </a:r>
                    </a:p>
                    <a:p>
                      <a:pPr marL="0" lvl="0" indent="-137160" algn="l">
                        <a:buNone/>
                      </a:pPr>
                      <a:r>
                        <a:rPr lang="en-US" sz="1800" b="1" dirty="0" smtClean="0">
                          <a:solidFill>
                            <a:schemeClr val="bg1"/>
                          </a:solidFill>
                        </a:rPr>
                        <a:t>Lower Back   36 – $293,193</a:t>
                      </a:r>
                    </a:p>
                    <a:p>
                      <a:pPr marL="0" lvl="0" indent="-137160" algn="l">
                        <a:buNone/>
                      </a:pPr>
                      <a:r>
                        <a:rPr lang="en-US" sz="1800" b="1" dirty="0" smtClean="0">
                          <a:solidFill>
                            <a:schemeClr val="bg1"/>
                          </a:solidFill>
                        </a:rPr>
                        <a:t>Knee	</a:t>
                      </a:r>
                      <a:r>
                        <a:rPr lang="en-US" sz="1800" b="1" baseline="0" dirty="0" smtClean="0">
                          <a:solidFill>
                            <a:schemeClr val="bg1"/>
                          </a:solidFill>
                        </a:rPr>
                        <a:t>         </a:t>
                      </a:r>
                      <a:r>
                        <a:rPr lang="en-US" sz="1800" b="1" dirty="0" smtClean="0">
                          <a:solidFill>
                            <a:schemeClr val="bg1"/>
                          </a:solidFill>
                        </a:rPr>
                        <a:t>35 – $887,357</a:t>
                      </a:r>
                    </a:p>
                    <a:p>
                      <a:pPr marL="0" lvl="0" indent="-137160" algn="r">
                        <a:buNone/>
                      </a:pPr>
                      <a:r>
                        <a:rPr lang="en-US" sz="1800" b="1" dirty="0" smtClean="0">
                          <a:solidFill>
                            <a:schemeClr val="bg1"/>
                          </a:solidFill>
                        </a:rPr>
                        <a:t>TOTAL INCURRED  $2,123,709 </a:t>
                      </a:r>
                    </a:p>
                    <a:p>
                      <a:endParaRPr lang="en-US" b="1" dirty="0">
                        <a:solidFill>
                          <a:schemeClr val="bg1"/>
                        </a:solidFill>
                      </a:endParaRPr>
                    </a:p>
                  </a:txBody>
                  <a:tcPr/>
                </a:tc>
                <a:tc>
                  <a:txBody>
                    <a:bodyPr/>
                    <a:lstStyle/>
                    <a:p>
                      <a:pPr marL="0" lvl="0" indent="-137160">
                        <a:buNone/>
                      </a:pPr>
                      <a:r>
                        <a:rPr lang="en-US" sz="1800" b="1" dirty="0" smtClean="0">
                          <a:solidFill>
                            <a:schemeClr val="bg1"/>
                          </a:solidFill>
                        </a:rPr>
                        <a:t>Lower Back  71 – $470,436</a:t>
                      </a:r>
                    </a:p>
                    <a:p>
                      <a:pPr marL="0" lvl="0" indent="-137160">
                        <a:buNone/>
                      </a:pPr>
                      <a:r>
                        <a:rPr lang="en-US" sz="1800" b="1" dirty="0" smtClean="0">
                          <a:solidFill>
                            <a:schemeClr val="bg1"/>
                          </a:solidFill>
                        </a:rPr>
                        <a:t>Knee	</a:t>
                      </a:r>
                      <a:r>
                        <a:rPr lang="en-US" sz="1800" b="1" baseline="0" dirty="0" smtClean="0">
                          <a:solidFill>
                            <a:schemeClr val="bg1"/>
                          </a:solidFill>
                        </a:rPr>
                        <a:t>        </a:t>
                      </a:r>
                      <a:r>
                        <a:rPr lang="en-US" sz="1800" b="1" dirty="0" smtClean="0">
                          <a:solidFill>
                            <a:schemeClr val="bg1"/>
                          </a:solidFill>
                        </a:rPr>
                        <a:t>56 – $377,169</a:t>
                      </a:r>
                    </a:p>
                    <a:p>
                      <a:pPr marL="0" lvl="0" indent="-137160">
                        <a:buNone/>
                      </a:pPr>
                      <a:r>
                        <a:rPr lang="en-US" sz="1800" b="1" dirty="0" smtClean="0">
                          <a:solidFill>
                            <a:schemeClr val="bg1"/>
                          </a:solidFill>
                        </a:rPr>
                        <a:t>Eyes	</a:t>
                      </a:r>
                      <a:r>
                        <a:rPr lang="en-US" sz="1800" b="1" baseline="0" dirty="0" smtClean="0">
                          <a:solidFill>
                            <a:schemeClr val="bg1"/>
                          </a:solidFill>
                        </a:rPr>
                        <a:t>        </a:t>
                      </a:r>
                      <a:r>
                        <a:rPr lang="en-US" sz="1800" b="1" dirty="0" smtClean="0">
                          <a:solidFill>
                            <a:schemeClr val="bg1"/>
                          </a:solidFill>
                        </a:rPr>
                        <a:t>36 – $80,790</a:t>
                      </a:r>
                    </a:p>
                    <a:p>
                      <a:pPr marL="0" lvl="0" indent="-137160" algn="r">
                        <a:buNone/>
                      </a:pPr>
                      <a:r>
                        <a:rPr lang="en-US" sz="1800" b="1" dirty="0" smtClean="0">
                          <a:solidFill>
                            <a:schemeClr val="bg1"/>
                          </a:solidFill>
                        </a:rPr>
                        <a:t>TOTAL</a:t>
                      </a:r>
                      <a:r>
                        <a:rPr lang="en-US" sz="1800" b="1" baseline="0" dirty="0" smtClean="0">
                          <a:solidFill>
                            <a:schemeClr val="bg1"/>
                          </a:solidFill>
                        </a:rPr>
                        <a:t> INCURRED  </a:t>
                      </a:r>
                      <a:r>
                        <a:rPr lang="en-US" sz="1800" b="1" dirty="0" smtClean="0">
                          <a:solidFill>
                            <a:schemeClr val="bg1"/>
                          </a:solidFill>
                        </a:rPr>
                        <a:t>$928,396 </a:t>
                      </a:r>
                    </a:p>
                    <a:p>
                      <a:endParaRPr lang="en-US" b="1" dirty="0">
                        <a:solidFill>
                          <a:schemeClr val="bg1"/>
                        </a:solidFill>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1212140"/>
              </p:ext>
            </p:extLst>
          </p:nvPr>
        </p:nvGraphicFramePr>
        <p:xfrm>
          <a:off x="533400" y="1402080"/>
          <a:ext cx="7924800" cy="1188720"/>
        </p:xfrm>
        <a:graphic>
          <a:graphicData uri="http://schemas.openxmlformats.org/drawingml/2006/table">
            <a:tbl>
              <a:tblPr firstRow="1" bandRow="1">
                <a:tableStyleId>{5C22544A-7EE6-4342-B048-85BDC9FD1C3A}</a:tableStyleId>
              </a:tblPr>
              <a:tblGrid>
                <a:gridCol w="2641600"/>
                <a:gridCol w="2641600"/>
                <a:gridCol w="2641600"/>
              </a:tblGrid>
              <a:tr h="370840">
                <a:tc>
                  <a:txBody>
                    <a:bodyPr/>
                    <a:lstStyle/>
                    <a:p>
                      <a:pPr marL="0" indent="0" algn="ctr">
                        <a:spcBef>
                          <a:spcPts val="0"/>
                        </a:spcBef>
                        <a:buNone/>
                      </a:pPr>
                      <a:r>
                        <a:rPr lang="en-US" sz="2400" dirty="0" smtClean="0"/>
                        <a:t>FY2011 </a:t>
                      </a:r>
                    </a:p>
                    <a:p>
                      <a:pPr marL="0" indent="0" algn="ctr">
                        <a:spcBef>
                          <a:spcPts val="0"/>
                        </a:spcBef>
                        <a:buNone/>
                      </a:pPr>
                      <a:r>
                        <a:rPr lang="en-US" sz="2400" dirty="0" smtClean="0"/>
                        <a:t>352 claims</a:t>
                      </a:r>
                    </a:p>
                    <a:p>
                      <a:pPr marL="0" indent="0" algn="ctr">
                        <a:spcBef>
                          <a:spcPts val="0"/>
                        </a:spcBef>
                        <a:buNone/>
                      </a:pPr>
                      <a:r>
                        <a:rPr lang="en-US" sz="2400" dirty="0" smtClean="0"/>
                        <a:t>$3.6M</a:t>
                      </a:r>
                    </a:p>
                  </a:txBody>
                  <a:tcPr/>
                </a:tc>
                <a:tc>
                  <a:txBody>
                    <a:bodyPr/>
                    <a:lstStyle/>
                    <a:p>
                      <a:pPr marL="0" indent="0" algn="ctr">
                        <a:spcBef>
                          <a:spcPts val="0"/>
                        </a:spcBef>
                        <a:buNone/>
                      </a:pPr>
                      <a:r>
                        <a:rPr lang="en-US" sz="2400" dirty="0" smtClean="0"/>
                        <a:t>FY2012</a:t>
                      </a:r>
                    </a:p>
                    <a:p>
                      <a:pPr marL="0" indent="0" algn="ctr">
                        <a:spcBef>
                          <a:spcPts val="0"/>
                        </a:spcBef>
                        <a:buNone/>
                      </a:pPr>
                      <a:r>
                        <a:rPr lang="en-US" sz="2400" dirty="0" smtClean="0"/>
                        <a:t>350 claims </a:t>
                      </a:r>
                    </a:p>
                    <a:p>
                      <a:pPr marL="0" indent="0" algn="ctr">
                        <a:spcBef>
                          <a:spcPts val="0"/>
                        </a:spcBef>
                        <a:buNone/>
                      </a:pPr>
                      <a:r>
                        <a:rPr lang="en-US" sz="2400" dirty="0" smtClean="0"/>
                        <a:t>$8.6M</a:t>
                      </a:r>
                    </a:p>
                  </a:txBody>
                  <a:tcPr/>
                </a:tc>
                <a:tc>
                  <a:txBody>
                    <a:bodyPr/>
                    <a:lstStyle/>
                    <a:p>
                      <a:pPr marL="0" indent="0" algn="ctr">
                        <a:spcBef>
                          <a:spcPts val="0"/>
                        </a:spcBef>
                        <a:buNone/>
                      </a:pPr>
                      <a:r>
                        <a:rPr lang="en-US" sz="2400" dirty="0" smtClean="0"/>
                        <a:t>FY 2013 </a:t>
                      </a:r>
                      <a:r>
                        <a:rPr lang="en-US" sz="1800" dirty="0" smtClean="0"/>
                        <a:t>*6/25/13</a:t>
                      </a:r>
                      <a:endParaRPr lang="en-US" sz="2400" dirty="0" smtClean="0"/>
                    </a:p>
                    <a:p>
                      <a:pPr marL="0" indent="0" algn="ctr">
                        <a:spcBef>
                          <a:spcPts val="0"/>
                        </a:spcBef>
                        <a:buNone/>
                      </a:pPr>
                      <a:r>
                        <a:rPr lang="en-US" sz="2400" dirty="0" smtClean="0"/>
                        <a:t>317 claims</a:t>
                      </a:r>
                    </a:p>
                    <a:p>
                      <a:pPr marL="0" indent="0" algn="ctr">
                        <a:spcBef>
                          <a:spcPts val="0"/>
                        </a:spcBef>
                        <a:buNone/>
                      </a:pPr>
                      <a:r>
                        <a:rPr lang="en-US" sz="2400" dirty="0" smtClean="0"/>
                        <a:t>$4.1M</a:t>
                      </a:r>
                    </a:p>
                  </a:txBody>
                  <a:tcPr/>
                </a:tc>
              </a:tr>
            </a:tbl>
          </a:graphicData>
        </a:graphic>
      </p:graphicFrame>
      <p:sp>
        <p:nvSpPr>
          <p:cNvPr id="4" name="Rectangle 3"/>
          <p:cNvSpPr/>
          <p:nvPr/>
        </p:nvSpPr>
        <p:spPr>
          <a:xfrm>
            <a:off x="381000" y="986135"/>
            <a:ext cx="8458200" cy="461665"/>
          </a:xfrm>
          <a:prstGeom prst="rect">
            <a:avLst/>
          </a:prstGeom>
        </p:spPr>
        <p:txBody>
          <a:bodyPr wrap="square">
            <a:spAutoFit/>
          </a:bodyPr>
          <a:lstStyle/>
          <a:p>
            <a:r>
              <a:rPr lang="en-US" sz="2400" b="1" dirty="0"/>
              <a:t>Total Incurred Workers’ </a:t>
            </a:r>
            <a:r>
              <a:rPr lang="en-US" sz="2400" b="1" dirty="0" smtClean="0"/>
              <a:t>Compensation</a:t>
            </a:r>
            <a:endParaRPr lang="en-US" sz="2400" b="1" dirty="0"/>
          </a:p>
        </p:txBody>
      </p:sp>
      <p:sp>
        <p:nvSpPr>
          <p:cNvPr id="5" name="Rectangle 4"/>
          <p:cNvSpPr/>
          <p:nvPr/>
        </p:nvSpPr>
        <p:spPr>
          <a:xfrm>
            <a:off x="381000" y="2891135"/>
            <a:ext cx="8077200" cy="461665"/>
          </a:xfrm>
          <a:prstGeom prst="rect">
            <a:avLst/>
          </a:prstGeom>
        </p:spPr>
        <p:txBody>
          <a:bodyPr wrap="square">
            <a:spAutoFit/>
          </a:bodyPr>
          <a:lstStyle/>
          <a:p>
            <a:r>
              <a:rPr lang="en-US" sz="2400" b="1" dirty="0"/>
              <a:t>Top 3 Body </a:t>
            </a:r>
            <a:r>
              <a:rPr lang="en-US" sz="2400" b="1" dirty="0" smtClean="0"/>
              <a:t>Parts – FY13 and 10 </a:t>
            </a:r>
            <a:r>
              <a:rPr lang="en-US" sz="2400" b="1" dirty="0" err="1" smtClean="0"/>
              <a:t>yrs</a:t>
            </a:r>
            <a:r>
              <a:rPr lang="en-US" sz="2400" b="1" dirty="0" smtClean="0"/>
              <a:t> ago </a:t>
            </a:r>
            <a:endParaRPr lang="en-US" sz="2400" b="1" dirty="0"/>
          </a:p>
        </p:txBody>
      </p:sp>
      <p:graphicFrame>
        <p:nvGraphicFramePr>
          <p:cNvPr id="6" name="Table 5"/>
          <p:cNvGraphicFramePr>
            <a:graphicFrameLocks noGrp="1"/>
          </p:cNvGraphicFramePr>
          <p:nvPr>
            <p:extLst>
              <p:ext uri="{D42A27DB-BD31-4B8C-83A1-F6EECF244321}">
                <p14:modId xmlns:p14="http://schemas.microsoft.com/office/powerpoint/2010/main" val="2210355658"/>
              </p:ext>
            </p:extLst>
          </p:nvPr>
        </p:nvGraphicFramePr>
        <p:xfrm>
          <a:off x="609600" y="5414665"/>
          <a:ext cx="6096000" cy="833735"/>
        </p:xfrm>
        <a:graphic>
          <a:graphicData uri="http://schemas.openxmlformats.org/drawingml/2006/table">
            <a:tbl>
              <a:tblPr firstRow="1" bandRow="1">
                <a:tableStyleId>{5C22544A-7EE6-4342-B048-85BDC9FD1C3A}</a:tableStyleId>
              </a:tblPr>
              <a:tblGrid>
                <a:gridCol w="6096000"/>
              </a:tblGrid>
              <a:tr h="833735">
                <a:tc>
                  <a:txBody>
                    <a:bodyPr/>
                    <a:lstStyle/>
                    <a:p>
                      <a:pPr marL="0" indent="0">
                        <a:spcBef>
                          <a:spcPts val="0"/>
                        </a:spcBef>
                        <a:buNone/>
                      </a:pPr>
                      <a:r>
                        <a:rPr lang="en-US" sz="2000" dirty="0" smtClean="0">
                          <a:solidFill>
                            <a:schemeClr val="bg1"/>
                          </a:solidFill>
                        </a:rPr>
                        <a:t>Estimated amount of loss	$2,234,845</a:t>
                      </a:r>
                    </a:p>
                    <a:p>
                      <a:pPr marL="0" indent="0">
                        <a:spcBef>
                          <a:spcPts val="0"/>
                        </a:spcBef>
                        <a:buNone/>
                      </a:pPr>
                      <a:r>
                        <a:rPr lang="en-US" sz="2000" dirty="0" smtClean="0">
                          <a:solidFill>
                            <a:schemeClr val="bg1"/>
                          </a:solidFill>
                        </a:rPr>
                        <a:t>Recovery Amount	  	   $102,616</a:t>
                      </a:r>
                    </a:p>
                  </a:txBody>
                  <a:tcPr/>
                </a:tc>
              </a:tr>
            </a:tbl>
          </a:graphicData>
        </a:graphic>
      </p:graphicFrame>
      <p:sp>
        <p:nvSpPr>
          <p:cNvPr id="7" name="Rectangle 6"/>
          <p:cNvSpPr/>
          <p:nvPr/>
        </p:nvSpPr>
        <p:spPr>
          <a:xfrm>
            <a:off x="381000" y="4948535"/>
            <a:ext cx="7924800" cy="461665"/>
          </a:xfrm>
          <a:prstGeom prst="rect">
            <a:avLst/>
          </a:prstGeom>
        </p:spPr>
        <p:txBody>
          <a:bodyPr wrap="square">
            <a:spAutoFit/>
          </a:bodyPr>
          <a:lstStyle/>
          <a:p>
            <a:r>
              <a:rPr lang="en-US" sz="2400" b="1" dirty="0"/>
              <a:t>Total Claims for Auto and Property FY 2013 = 378</a:t>
            </a:r>
          </a:p>
        </p:txBody>
      </p:sp>
    </p:spTree>
    <p:custDataLst>
      <p:tags r:id="rId1"/>
    </p:custDataLst>
    <p:extLst>
      <p:ext uri="{BB962C8B-B14F-4D97-AF65-F5344CB8AC3E}">
        <p14:creationId xmlns:p14="http://schemas.microsoft.com/office/powerpoint/2010/main" val="3773380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57200" y="838200"/>
            <a:ext cx="8305800" cy="5638800"/>
          </a:xfrm>
          <a:prstGeom prst="rect">
            <a:avLst/>
          </a:prstGeom>
        </p:spPr>
        <p:txBody>
          <a:bodyPr>
            <a:noAutofit/>
          </a:bodyPr>
          <a:lstStyle/>
          <a:p>
            <a:pPr fontAlgn="base">
              <a:spcBef>
                <a:spcPts val="580"/>
              </a:spcBef>
              <a:buClr>
                <a:schemeClr val="accent1"/>
              </a:buClr>
              <a:buSzPct val="85000"/>
              <a:defRPr/>
            </a:pPr>
            <a:r>
              <a:rPr lang="en-US" sz="2400" b="1" dirty="0" smtClean="0">
                <a:solidFill>
                  <a:schemeClr val="tx1">
                    <a:lumMod val="85000"/>
                    <a:lumOff val="15000"/>
                  </a:schemeClr>
                </a:solidFill>
              </a:rPr>
              <a:t>Idiopathic Injuries</a:t>
            </a:r>
          </a:p>
          <a:p>
            <a:pPr fontAlgn="base">
              <a:spcBef>
                <a:spcPts val="580"/>
              </a:spcBef>
              <a:buClr>
                <a:schemeClr val="accent1"/>
              </a:buClr>
              <a:buSzPct val="85000"/>
              <a:defRPr/>
            </a:pPr>
            <a:endParaRPr lang="en-US" sz="400" b="1" dirty="0" smtClean="0"/>
          </a:p>
          <a:p>
            <a:pPr marL="0" marR="0" lvl="0" indent="0" algn="l" defTabSz="914400" rtl="0" eaLnBrk="1" fontAlgn="base" latinLnBrk="0" hangingPunct="1">
              <a:lnSpc>
                <a:spcPct val="100000"/>
              </a:lnSpc>
              <a:spcBef>
                <a:spcPts val="580"/>
              </a:spcBef>
              <a:spcAft>
                <a:spcPts val="0"/>
              </a:spcAft>
              <a:buClr>
                <a:schemeClr val="accent1"/>
              </a:buClr>
              <a:buSzPct val="85000"/>
              <a:buFont typeface="Wingdings 2"/>
              <a:buNone/>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Idiopathic injuries are injuries where</a:t>
            </a:r>
            <a:r>
              <a:rPr kumimoji="0" lang="en-US" sz="2200" b="1" i="0" u="none" strike="noStrike" kern="1200" cap="none" spc="0" normalizeH="0" noProof="0" dirty="0" smtClean="0">
                <a:ln>
                  <a:noFill/>
                </a:ln>
                <a:solidFill>
                  <a:schemeClr val="tx1"/>
                </a:solidFill>
                <a:effectLst/>
                <a:uLnTx/>
                <a:uFillTx/>
                <a:latin typeface="+mn-lt"/>
                <a:ea typeface="+mn-ea"/>
                <a:cs typeface="+mn-cs"/>
              </a:rPr>
              <a:t> the </a:t>
            </a:r>
            <a:r>
              <a:rPr kumimoji="0" lang="en-US" sz="2200" b="1" i="0" u="none" strike="noStrike" kern="1200" cap="none" spc="0" normalizeH="0" noProof="0" dirty="0" err="1" smtClean="0">
                <a:ln>
                  <a:noFill/>
                </a:ln>
                <a:solidFill>
                  <a:schemeClr val="tx1"/>
                </a:solidFill>
                <a:effectLst/>
                <a:uLnTx/>
                <a:uFillTx/>
                <a:latin typeface="+mn-lt"/>
                <a:ea typeface="+mn-ea"/>
                <a:cs typeface="+mn-cs"/>
              </a:rPr>
              <a:t>the</a:t>
            </a:r>
            <a:r>
              <a:rPr kumimoji="0" lang="en-US" sz="2200" b="1" i="0" u="none" strike="noStrike" kern="1200" cap="none" spc="0" normalizeH="0" noProof="0" dirty="0" smtClean="0">
                <a:ln>
                  <a:noFill/>
                </a:ln>
                <a:solidFill>
                  <a:schemeClr val="tx1"/>
                </a:solidFill>
                <a:effectLst/>
                <a:uLnTx/>
                <a:uFillTx/>
                <a:latin typeface="+mn-lt"/>
                <a:ea typeface="+mn-ea"/>
                <a:cs typeface="+mn-cs"/>
              </a:rPr>
              <a:t> cause of the injury is unknown, t</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hese</a:t>
            </a:r>
            <a:r>
              <a:rPr kumimoji="0" lang="en-US" sz="2200" b="1" i="0" u="none" strike="noStrike" kern="1200" cap="none" spc="0" normalizeH="0" noProof="0" dirty="0" smtClean="0">
                <a:ln>
                  <a:noFill/>
                </a:ln>
                <a:solidFill>
                  <a:schemeClr val="tx1"/>
                </a:solidFill>
                <a:effectLst/>
                <a:uLnTx/>
                <a:uFillTx/>
                <a:latin typeface="+mn-lt"/>
                <a:ea typeface="+mn-ea"/>
                <a:cs typeface="+mn-cs"/>
              </a:rPr>
              <a:t> injuries are not covered under workers’ compensation.</a:t>
            </a:r>
          </a:p>
          <a:p>
            <a:pPr marL="0" marR="0" lvl="0" indent="0" algn="l" defTabSz="914400" rtl="0" eaLnBrk="1" fontAlgn="base" latinLnBrk="0" hangingPunct="1">
              <a:lnSpc>
                <a:spcPct val="100000"/>
              </a:lnSpc>
              <a:spcBef>
                <a:spcPts val="580"/>
              </a:spcBef>
              <a:spcAft>
                <a:spcPts val="0"/>
              </a:spcAft>
              <a:buClr>
                <a:schemeClr val="accent1"/>
              </a:buClr>
              <a:buSzPct val="85000"/>
              <a:buFont typeface="Wingdings 2"/>
              <a:buNone/>
              <a:tabLst/>
              <a:defRPr/>
            </a:pPr>
            <a:endParaRPr kumimoji="0" lang="en-US" sz="500" b="1" i="0" u="none" strike="noStrike" kern="1200" cap="none" spc="0" normalizeH="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ts val="580"/>
              </a:spcBef>
              <a:spcAft>
                <a:spcPts val="0"/>
              </a:spcAft>
              <a:buClr>
                <a:schemeClr val="accent1"/>
              </a:buClr>
              <a:buSzPct val="85000"/>
              <a:buFont typeface="Wingdings 2"/>
              <a:buNone/>
              <a:tabLst/>
              <a:defRPr/>
            </a:pPr>
            <a:r>
              <a:rPr lang="en-US" sz="2000" b="1" noProof="0" dirty="0" smtClean="0"/>
              <a:t>Example</a:t>
            </a:r>
          </a:p>
          <a:p>
            <a:pPr marL="0" marR="0" lvl="0" indent="0" algn="l" defTabSz="914400" rtl="0" eaLnBrk="1" fontAlgn="base" latinLnBrk="0" hangingPunct="1">
              <a:lnSpc>
                <a:spcPct val="100000"/>
              </a:lnSpc>
              <a:spcBef>
                <a:spcPts val="580"/>
              </a:spcBef>
              <a:spcAft>
                <a:spcPts val="0"/>
              </a:spcAft>
              <a:buClr>
                <a:schemeClr val="accent1"/>
              </a:buClr>
              <a:buSzPct val="85000"/>
              <a:buFont typeface="Wingdings 2"/>
              <a:buNone/>
              <a:tabLst/>
              <a:defRPr/>
            </a:pPr>
            <a:r>
              <a:rPr kumimoji="0" lang="en-US" sz="2000" i="0" u="none" strike="noStrike" kern="1200" cap="none" spc="0" normalizeH="0" baseline="0" dirty="0" smtClean="0">
                <a:ln>
                  <a:noFill/>
                </a:ln>
                <a:solidFill>
                  <a:schemeClr val="tx1"/>
                </a:solidFill>
                <a:effectLst/>
                <a:uLnTx/>
                <a:uFillTx/>
              </a:rPr>
              <a:t>If</a:t>
            </a:r>
            <a:r>
              <a:rPr kumimoji="0" lang="en-US" sz="2000" i="0" u="none" strike="noStrike" kern="1200" cap="none" spc="0" normalizeH="0" dirty="0" smtClean="0">
                <a:ln>
                  <a:noFill/>
                </a:ln>
                <a:solidFill>
                  <a:schemeClr val="tx1"/>
                </a:solidFill>
                <a:effectLst/>
                <a:uLnTx/>
                <a:uFillTx/>
              </a:rPr>
              <a:t> you are walking across the parking lot and your knee simply buckles and gives out, this is considered an idiopathic injury.  Nothing you did in the course and scope of employment and nothing that arose out of your employment caused your knee to buckle.  Just walking – walking is a normal body function and this would not be covered under workers’ compensation.</a:t>
            </a:r>
          </a:p>
          <a:p>
            <a:pPr marL="0" marR="0" lvl="0" indent="0" algn="l" defTabSz="914400" rtl="0" eaLnBrk="1" fontAlgn="base" latinLnBrk="0" hangingPunct="1">
              <a:lnSpc>
                <a:spcPct val="100000"/>
              </a:lnSpc>
              <a:spcBef>
                <a:spcPts val="580"/>
              </a:spcBef>
              <a:spcAft>
                <a:spcPts val="0"/>
              </a:spcAft>
              <a:buClr>
                <a:schemeClr val="accent1"/>
              </a:buClr>
              <a:buSzPct val="85000"/>
              <a:buFont typeface="Wingdings 2"/>
              <a:buNone/>
              <a:tabLst/>
              <a:defRPr/>
            </a:pPr>
            <a:endParaRPr lang="en-US" sz="400" baseline="0" noProof="0" dirty="0" smtClean="0"/>
          </a:p>
          <a:p>
            <a:pPr marL="0" marR="0" lvl="0" indent="0" algn="l" defTabSz="914400" rtl="0" eaLnBrk="1" fontAlgn="base" latinLnBrk="0" hangingPunct="1">
              <a:lnSpc>
                <a:spcPct val="100000"/>
              </a:lnSpc>
              <a:spcBef>
                <a:spcPts val="580"/>
              </a:spcBef>
              <a:spcAft>
                <a:spcPts val="0"/>
              </a:spcAft>
              <a:buClr>
                <a:schemeClr val="accent1"/>
              </a:buClr>
              <a:buSzPct val="85000"/>
              <a:buFont typeface="Wingdings 2"/>
              <a:buNone/>
              <a:tabLst/>
              <a:defRPr/>
            </a:pPr>
            <a:r>
              <a:rPr kumimoji="0" lang="en-US" sz="2000" i="0" u="none" strike="noStrike" kern="1200" cap="none" spc="0" normalizeH="0" baseline="0" noProof="0" dirty="0" smtClean="0">
                <a:ln>
                  <a:noFill/>
                </a:ln>
                <a:solidFill>
                  <a:schemeClr val="tx1"/>
                </a:solidFill>
                <a:effectLst/>
                <a:uLnTx/>
                <a:uFillTx/>
              </a:rPr>
              <a:t>If you have an injury that is considered idiopathic</a:t>
            </a:r>
            <a:r>
              <a:rPr kumimoji="0" lang="en-US" sz="2000" i="0" u="none" strike="noStrike" kern="1200" cap="none" spc="0" normalizeH="0" noProof="0" dirty="0" smtClean="0">
                <a:ln>
                  <a:noFill/>
                </a:ln>
                <a:solidFill>
                  <a:schemeClr val="tx1"/>
                </a:solidFill>
                <a:effectLst/>
                <a:uLnTx/>
                <a:uFillTx/>
              </a:rPr>
              <a:t> this type of injury would not be covered under </a:t>
            </a:r>
            <a:r>
              <a:rPr lang="en-US" sz="2000" dirty="0" smtClean="0"/>
              <a:t>Workers’ Compensation and would be a personal injury</a:t>
            </a:r>
          </a:p>
          <a:p>
            <a:pPr marL="0" marR="0" lvl="0" indent="0" algn="l" defTabSz="914400" rtl="0" eaLnBrk="1" fontAlgn="base" latinLnBrk="0" hangingPunct="1">
              <a:lnSpc>
                <a:spcPct val="100000"/>
              </a:lnSpc>
              <a:spcBef>
                <a:spcPts val="580"/>
              </a:spcBef>
              <a:spcAft>
                <a:spcPts val="0"/>
              </a:spcAft>
              <a:buClr>
                <a:schemeClr val="accent1"/>
              </a:buClr>
              <a:buSzPct val="85000"/>
              <a:buFont typeface="Wingdings 2"/>
              <a:buNone/>
              <a:tabLst/>
              <a:defRPr/>
            </a:pPr>
            <a:endParaRPr kumimoji="0" lang="en-US" sz="400" i="0" u="none" strike="noStrike" kern="1200" cap="none" spc="0" normalizeH="0" baseline="0" noProof="0" dirty="0" smtClean="0">
              <a:ln>
                <a:noFill/>
              </a:ln>
              <a:solidFill>
                <a:schemeClr val="tx1"/>
              </a:solidFill>
              <a:effectLst/>
              <a:uLnTx/>
              <a:uFillTx/>
              <a:latin typeface="+mn-lt"/>
              <a:ea typeface="+mn-ea"/>
              <a:cs typeface="+mn-cs"/>
            </a:endParaRPr>
          </a:p>
          <a:p>
            <a:pPr fontAlgn="base">
              <a:spcBef>
                <a:spcPts val="580"/>
              </a:spcBef>
              <a:buClr>
                <a:schemeClr val="accent1"/>
              </a:buClr>
              <a:buSzPct val="85000"/>
              <a:defRPr/>
            </a:pPr>
            <a:r>
              <a:rPr lang="en-US" sz="2000" dirty="0" smtClean="0"/>
              <a:t>These situations are not easy to sort out immediately.</a:t>
            </a:r>
          </a:p>
        </p:txBody>
      </p:sp>
      <p:sp>
        <p:nvSpPr>
          <p:cNvPr id="9" name="Rectangle 3"/>
          <p:cNvSpPr txBox="1">
            <a:spLocks noChangeArrowheads="1"/>
          </p:cNvSpPr>
          <p:nvPr/>
        </p:nvSpPr>
        <p:spPr>
          <a:xfrm>
            <a:off x="457200" y="4876800"/>
            <a:ext cx="8001000" cy="1752600"/>
          </a:xfrm>
          <a:prstGeom prst="rect">
            <a:avLst/>
          </a:prstGeom>
        </p:spPr>
        <p:txBody>
          <a:bodyPr>
            <a:noAutofit/>
          </a:bodyPr>
          <a:lstStyle/>
          <a:p>
            <a:pPr marL="0" marR="0" lvl="0" indent="0" algn="l" defTabSz="914400" rtl="0" eaLnBrk="1" fontAlgn="base" latinLnBrk="0" hangingPunct="1">
              <a:lnSpc>
                <a:spcPct val="100000"/>
              </a:lnSpc>
              <a:spcBef>
                <a:spcPts val="580"/>
              </a:spcBef>
              <a:spcAft>
                <a:spcPts val="0"/>
              </a:spcAft>
              <a:buClr>
                <a:schemeClr val="accent1"/>
              </a:buClr>
              <a:buSzPct val="85000"/>
              <a:buFont typeface="Wingdings 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Rectangle 3"/>
          <p:cNvSpPr txBox="1">
            <a:spLocks noChangeArrowheads="1"/>
          </p:cNvSpPr>
          <p:nvPr/>
        </p:nvSpPr>
        <p:spPr>
          <a:xfrm>
            <a:off x="457200" y="1905000"/>
            <a:ext cx="8382000" cy="838200"/>
          </a:xfrm>
          <a:prstGeom prst="rect">
            <a:avLst/>
          </a:prstGeom>
        </p:spPr>
        <p:txBody>
          <a:bodyPr>
            <a:noAutofit/>
          </a:bodyPr>
          <a:lstStyle/>
          <a:p>
            <a:pPr marL="0" marR="0" lvl="0" indent="0" algn="l" defTabSz="914400" rtl="0" eaLnBrk="1" fontAlgn="base" latinLnBrk="0" hangingPunct="1">
              <a:lnSpc>
                <a:spcPct val="100000"/>
              </a:lnSpc>
              <a:spcBef>
                <a:spcPts val="580"/>
              </a:spcBef>
              <a:spcAft>
                <a:spcPts val="0"/>
              </a:spcAft>
              <a:buClr>
                <a:schemeClr val="accent1"/>
              </a:buClr>
              <a:buSzPct val="85000"/>
              <a:buFont typeface="Wingdings 2"/>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Rectangle 2"/>
          <p:cNvSpPr txBox="1">
            <a:spLocks noChangeArrowheads="1"/>
          </p:cNvSpPr>
          <p:nvPr/>
        </p:nvSpPr>
        <p:spPr>
          <a:xfrm>
            <a:off x="457200" y="76200"/>
            <a:ext cx="8686800" cy="762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lumMod val="85000"/>
                    <a:lumOff val="15000"/>
                  </a:schemeClr>
                </a:solidFill>
                <a:effectLst/>
                <a:uLnTx/>
                <a:uFillTx/>
                <a:latin typeface="+mj-lt"/>
                <a:ea typeface="+mj-ea"/>
                <a:cs typeface="+mj-cs"/>
              </a:rPr>
              <a:t>What Does Workers’ Compensation Cover?</a:t>
            </a:r>
            <a:endParaRPr kumimoji="0" lang="en-US" sz="3200" b="0" i="0" u="none" strike="noStrike" kern="1200" cap="none" spc="0" normalizeH="0" baseline="0" noProof="0" dirty="0" smtClean="0">
              <a:ln>
                <a:noFill/>
              </a:ln>
              <a:solidFill>
                <a:schemeClr val="tx2"/>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val="3879012938"/>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000"/>
                                        <p:tgtEl>
                                          <p:spTgt spid="8">
                                            <p:txEl>
                                              <p:pRg st="2" end="2"/>
                                            </p:txEl>
                                          </p:spTgt>
                                        </p:tgtEl>
                                      </p:cBhvr>
                                    </p:animEffect>
                                    <p:anim calcmode="lin" valueType="num">
                                      <p:cBhvr>
                                        <p:cTn id="1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8">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xEl>
                                              <p:pRg st="4" end="4"/>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1000"/>
                                        <p:tgtEl>
                                          <p:spTgt spid="8">
                                            <p:txEl>
                                              <p:pRg st="5" end="5"/>
                                            </p:txEl>
                                          </p:spTgt>
                                        </p:tgtEl>
                                      </p:cBhvr>
                                    </p:animEffect>
                                    <p:anim calcmode="lin" valueType="num">
                                      <p:cBhvr>
                                        <p:cTn id="28"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8">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xEl>
                                              <p:pRg st="5" end="5"/>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fade">
                                      <p:cBhvr>
                                        <p:cTn id="33" dur="1000"/>
                                        <p:tgtEl>
                                          <p:spTgt spid="8">
                                            <p:txEl>
                                              <p:pRg st="7" end="7"/>
                                            </p:txEl>
                                          </p:spTgt>
                                        </p:tgtEl>
                                      </p:cBhvr>
                                    </p:animEffect>
                                    <p:anim calcmode="lin" valueType="num">
                                      <p:cBhvr>
                                        <p:cTn id="34"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8">
                                            <p:txEl>
                                              <p:pRg st="7" end="7"/>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
                                            <p:txEl>
                                              <p:pRg st="9" end="9"/>
                                            </p:txEl>
                                          </p:spTgt>
                                        </p:tgtEl>
                                        <p:attrNameLst>
                                          <p:attrName>style.visibility</p:attrName>
                                        </p:attrNameLst>
                                      </p:cBhvr>
                                      <p:to>
                                        <p:strVal val="visible"/>
                                      </p:to>
                                    </p:set>
                                    <p:animEffect transition="in" filter="fade">
                                      <p:cBhvr>
                                        <p:cTn id="41" dur="1000"/>
                                        <p:tgtEl>
                                          <p:spTgt spid="8">
                                            <p:txEl>
                                              <p:pRg st="9" end="9"/>
                                            </p:txEl>
                                          </p:spTgt>
                                        </p:tgtEl>
                                      </p:cBhvr>
                                    </p:animEffect>
                                    <p:anim calcmode="lin" valueType="num">
                                      <p:cBhvr>
                                        <p:cTn id="42"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8">
                                            <p:txEl>
                                              <p:pRg st="9" end="9"/>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457200" y="0"/>
            <a:ext cx="8686800" cy="762000"/>
          </a:xfrm>
        </p:spPr>
        <p:txBody>
          <a:bodyPr>
            <a:noAutofit/>
          </a:bodyPr>
          <a:lstStyle/>
          <a:p>
            <a:pPr eaLnBrk="1" hangingPunct="1"/>
            <a:r>
              <a:rPr lang="en-US" sz="3200" b="1" dirty="0" smtClean="0">
                <a:solidFill>
                  <a:schemeClr val="tx1">
                    <a:lumMod val="85000"/>
                    <a:lumOff val="15000"/>
                  </a:schemeClr>
                </a:solidFill>
              </a:rPr>
              <a:t>What Type of Injuries MUST You Report?</a:t>
            </a:r>
            <a:endParaRPr lang="en-US" sz="3200" dirty="0" smtClean="0"/>
          </a:p>
        </p:txBody>
      </p:sp>
      <p:sp>
        <p:nvSpPr>
          <p:cNvPr id="11268" name="Rectangle 3"/>
          <p:cNvSpPr>
            <a:spLocks noGrp="1" noChangeArrowheads="1"/>
          </p:cNvSpPr>
          <p:nvPr>
            <p:ph sz="quarter" idx="4294967295"/>
          </p:nvPr>
        </p:nvSpPr>
        <p:spPr>
          <a:xfrm>
            <a:off x="457200" y="2819400"/>
            <a:ext cx="8001000" cy="3200400"/>
          </a:xfrm>
        </p:spPr>
        <p:txBody>
          <a:bodyPr>
            <a:noAutofit/>
          </a:bodyPr>
          <a:lstStyle/>
          <a:p>
            <a:pPr marL="0" indent="0" fontAlgn="base">
              <a:spcBef>
                <a:spcPts val="0"/>
              </a:spcBef>
              <a:buNone/>
            </a:pPr>
            <a:r>
              <a:rPr lang="en-US" sz="2000" dirty="0" smtClean="0"/>
              <a:t>Example:</a:t>
            </a:r>
          </a:p>
          <a:p>
            <a:pPr marL="0" indent="0" fontAlgn="base">
              <a:spcBef>
                <a:spcPts val="0"/>
              </a:spcBef>
              <a:buNone/>
            </a:pPr>
            <a:r>
              <a:rPr lang="en-US" sz="2000" dirty="0" smtClean="0"/>
              <a:t>If you bang your elbow, and it immediately hurts and is painful and you may not be able continue working – this MUST be reported!</a:t>
            </a:r>
          </a:p>
          <a:p>
            <a:pPr marL="0" indent="0" fontAlgn="base">
              <a:spcBef>
                <a:spcPts val="0"/>
              </a:spcBef>
              <a:buNone/>
            </a:pPr>
            <a:endParaRPr lang="en-US" sz="600" dirty="0" smtClean="0"/>
          </a:p>
          <a:p>
            <a:pPr marL="0" lvl="0" indent="0" fontAlgn="base">
              <a:buNone/>
              <a:defRPr/>
            </a:pPr>
            <a:r>
              <a:rPr lang="en-US" sz="2000" dirty="0" smtClean="0"/>
              <a:t>If you are loading materials in the back of a pick up and pull your back and have sharp pain down your leg – this MUST be reported!</a:t>
            </a:r>
          </a:p>
          <a:p>
            <a:pPr marL="0" lvl="0" indent="0" fontAlgn="base">
              <a:buNone/>
              <a:defRPr/>
            </a:pPr>
            <a:endParaRPr lang="en-US" sz="2000" dirty="0" smtClean="0"/>
          </a:p>
          <a:p>
            <a:pPr marL="0" lvl="0" indent="0" fontAlgn="base">
              <a:buNone/>
              <a:defRPr/>
            </a:pPr>
            <a:r>
              <a:rPr lang="en-US" sz="2000" dirty="0" smtClean="0"/>
              <a:t>If you are walking through a doorway and hit your funny bone, it may be painful for a moment, but does not hurt and you can continue working – you do not need to report this as a work related injury!</a:t>
            </a:r>
          </a:p>
          <a:p>
            <a:pPr marL="0" indent="0" fontAlgn="base">
              <a:buNone/>
              <a:defRPr/>
            </a:pPr>
            <a:endParaRPr lang="en-US" sz="2000" dirty="0" smtClean="0"/>
          </a:p>
          <a:p>
            <a:pPr marL="0" indent="0" fontAlgn="base">
              <a:spcBef>
                <a:spcPts val="0"/>
              </a:spcBef>
              <a:buNone/>
            </a:pPr>
            <a:endParaRPr lang="en-US" sz="2400" dirty="0" smtClean="0"/>
          </a:p>
        </p:txBody>
      </p:sp>
      <p:sp>
        <p:nvSpPr>
          <p:cNvPr id="5" name="Rectangle 3"/>
          <p:cNvSpPr txBox="1">
            <a:spLocks noChangeArrowheads="1"/>
          </p:cNvSpPr>
          <p:nvPr/>
        </p:nvSpPr>
        <p:spPr>
          <a:xfrm>
            <a:off x="457200" y="914400"/>
            <a:ext cx="8305800" cy="1981200"/>
          </a:xfrm>
          <a:prstGeom prst="rect">
            <a:avLst/>
          </a:prstGeom>
        </p:spPr>
        <p:txBody>
          <a:bodyPr>
            <a:noAutofit/>
          </a:bodyPr>
          <a:lstStyle/>
          <a:p>
            <a:pPr marR="0" lvl="0" algn="l" defTabSz="914400" rtl="0" eaLnBrk="1" fontAlgn="auto" latinLnBrk="0" hangingPunct="1">
              <a:lnSpc>
                <a:spcPct val="90000"/>
              </a:lnSpc>
              <a:spcBef>
                <a:spcPts val="200"/>
              </a:spcBef>
              <a:spcAft>
                <a:spcPts val="0"/>
              </a:spcAft>
              <a:buClr>
                <a:schemeClr val="accent1"/>
              </a:buClr>
              <a:buSzPct val="85000"/>
              <a:buFont typeface="Wingdings 2"/>
              <a:buNone/>
              <a:tabLst/>
              <a:defRPr/>
            </a:pPr>
            <a:r>
              <a:rPr lang="en-US" sz="2400" b="1" dirty="0" smtClean="0">
                <a:solidFill>
                  <a:schemeClr val="tx1">
                    <a:lumMod val="85000"/>
                    <a:lumOff val="15000"/>
                  </a:schemeClr>
                </a:solidFill>
              </a:rPr>
              <a:t>You MUST report all injuries that require or could potentially require medical care that are work related!</a:t>
            </a:r>
          </a:p>
          <a:p>
            <a:pPr marR="0" lvl="0" algn="l" defTabSz="914400" rtl="0" eaLnBrk="1" fontAlgn="auto" latinLnBrk="0" hangingPunct="1">
              <a:lnSpc>
                <a:spcPct val="90000"/>
              </a:lnSpc>
              <a:spcBef>
                <a:spcPts val="200"/>
              </a:spcBef>
              <a:spcAft>
                <a:spcPts val="0"/>
              </a:spcAft>
              <a:buClr>
                <a:schemeClr val="accent1"/>
              </a:buClr>
              <a:buSzPct val="85000"/>
              <a:buFont typeface="Wingdings 2"/>
              <a:buNone/>
              <a:tabLst/>
              <a:defRPr/>
            </a:pPr>
            <a:endParaRPr lang="en-US" sz="900" b="1" dirty="0" smtClean="0">
              <a:solidFill>
                <a:schemeClr val="tx1">
                  <a:lumMod val="85000"/>
                  <a:lumOff val="15000"/>
                </a:schemeClr>
              </a:solidFill>
            </a:endParaRPr>
          </a:p>
          <a:p>
            <a:pPr>
              <a:lnSpc>
                <a:spcPct val="90000"/>
              </a:lnSpc>
              <a:spcBef>
                <a:spcPts val="200"/>
              </a:spcBef>
              <a:buClr>
                <a:schemeClr val="accent1"/>
              </a:buClr>
              <a:buSzPct val="85000"/>
              <a:defRPr/>
            </a:pPr>
            <a:r>
              <a:rPr lang="en-US" sz="2400" b="1" dirty="0" smtClean="0"/>
              <a:t>If you have an injury that causes immediate pain while performing a work activity you should report it immediately!</a:t>
            </a:r>
          </a:p>
          <a:p>
            <a:pPr marR="0" lvl="0" algn="l" defTabSz="914400" rtl="0" eaLnBrk="1" fontAlgn="auto" latinLnBrk="0" hangingPunct="1">
              <a:lnSpc>
                <a:spcPct val="90000"/>
              </a:lnSpc>
              <a:spcBef>
                <a:spcPts val="200"/>
              </a:spcBef>
              <a:spcAft>
                <a:spcPts val="0"/>
              </a:spcAft>
              <a:buClr>
                <a:schemeClr val="accent1"/>
              </a:buClr>
              <a:buSzPct val="85000"/>
              <a:buFont typeface="Wingdings 2"/>
              <a:buNone/>
              <a:tabLst/>
              <a:defRPr/>
            </a:pPr>
            <a:r>
              <a:rPr kumimoji="0" lang="en-US" sz="2600" b="1"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a:t>
            </a:r>
          </a:p>
        </p:txBody>
      </p:sp>
      <p:sp>
        <p:nvSpPr>
          <p:cNvPr id="9" name="Rectangle 3"/>
          <p:cNvSpPr txBox="1">
            <a:spLocks noChangeArrowheads="1"/>
          </p:cNvSpPr>
          <p:nvPr/>
        </p:nvSpPr>
        <p:spPr>
          <a:xfrm>
            <a:off x="457200" y="4876800"/>
            <a:ext cx="8001000" cy="1752600"/>
          </a:xfrm>
          <a:prstGeom prst="rect">
            <a:avLst/>
          </a:prstGeom>
        </p:spPr>
        <p:txBody>
          <a:bodyPr>
            <a:noAutofit/>
          </a:bodyPr>
          <a:lstStyle/>
          <a:p>
            <a:pPr marL="0" marR="0" lvl="0" indent="0" algn="l" defTabSz="914400" rtl="0" eaLnBrk="1" fontAlgn="base" latinLnBrk="0" hangingPunct="1">
              <a:lnSpc>
                <a:spcPct val="100000"/>
              </a:lnSpc>
              <a:spcBef>
                <a:spcPts val="580"/>
              </a:spcBef>
              <a:spcAft>
                <a:spcPts val="0"/>
              </a:spcAft>
              <a:buClr>
                <a:schemeClr val="accent1"/>
              </a:buClr>
              <a:buSzPct val="85000"/>
              <a:buFont typeface="Wingdings 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Rectangle 3"/>
          <p:cNvSpPr txBox="1">
            <a:spLocks noChangeArrowheads="1"/>
          </p:cNvSpPr>
          <p:nvPr/>
        </p:nvSpPr>
        <p:spPr>
          <a:xfrm>
            <a:off x="457200" y="1905000"/>
            <a:ext cx="8382000" cy="838200"/>
          </a:xfrm>
          <a:prstGeom prst="rect">
            <a:avLst/>
          </a:prstGeom>
        </p:spPr>
        <p:txBody>
          <a:bodyPr>
            <a:noAutofit/>
          </a:bodyPr>
          <a:lstStyle/>
          <a:p>
            <a:pPr marL="0" marR="0" lvl="0" indent="0" algn="l" defTabSz="914400" rtl="0" eaLnBrk="1" fontAlgn="base" latinLnBrk="0" hangingPunct="1">
              <a:lnSpc>
                <a:spcPct val="100000"/>
              </a:lnSpc>
              <a:spcBef>
                <a:spcPts val="580"/>
              </a:spcBef>
              <a:spcAft>
                <a:spcPts val="0"/>
              </a:spcAft>
              <a:buClr>
                <a:schemeClr val="accent1"/>
              </a:buClr>
              <a:buSzPct val="85000"/>
              <a:buFont typeface="Wingdings 2"/>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4147605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533400" y="190501"/>
            <a:ext cx="7848600" cy="876299"/>
          </a:xfrm>
        </p:spPr>
        <p:txBody>
          <a:bodyPr>
            <a:normAutofit/>
          </a:bodyPr>
          <a:lstStyle/>
          <a:p>
            <a:pPr eaLnBrk="1" hangingPunct="1"/>
            <a:r>
              <a:rPr lang="en-US" sz="3600" b="1" dirty="0" smtClean="0">
                <a:solidFill>
                  <a:schemeClr val="tx1">
                    <a:lumMod val="85000"/>
                    <a:lumOff val="15000"/>
                  </a:schemeClr>
                </a:solidFill>
              </a:rPr>
              <a:t>Accident / Incident Classification</a:t>
            </a:r>
            <a:endParaRPr lang="en-US" sz="1800" b="1" dirty="0" smtClean="0">
              <a:solidFill>
                <a:schemeClr val="tx1">
                  <a:lumMod val="85000"/>
                  <a:lumOff val="15000"/>
                </a:schemeClr>
              </a:solidFill>
            </a:endParaRPr>
          </a:p>
        </p:txBody>
      </p:sp>
      <p:sp>
        <p:nvSpPr>
          <p:cNvPr id="11266" name="Slide Number Placeholder 5"/>
          <p:cNvSpPr>
            <a:spLocks noGrp="1"/>
          </p:cNvSpPr>
          <p:nvPr>
            <p:ph type="sldNum" sz="quarter" idx="4294967295"/>
          </p:nvPr>
        </p:nvSpPr>
        <p:spPr>
          <a:xfrm>
            <a:off x="146304" y="6210300"/>
            <a:ext cx="457200" cy="457200"/>
          </a:xfrm>
          <a:noFill/>
        </p:spPr>
        <p:txBody>
          <a:bodyPr/>
          <a:lstStyle/>
          <a:p>
            <a:fld id="{0DFA2344-9C0F-4028-8EE3-D588FE110513}" type="slidenum">
              <a:rPr lang="en-US" smtClean="0"/>
              <a:pPr/>
              <a:t>32</a:t>
            </a:fld>
            <a:endParaRPr lang="en-US" smtClean="0"/>
          </a:p>
        </p:txBody>
      </p:sp>
      <p:sp>
        <p:nvSpPr>
          <p:cNvPr id="11268" name="Rectangle 3"/>
          <p:cNvSpPr>
            <a:spLocks noGrp="1" noChangeArrowheads="1"/>
          </p:cNvSpPr>
          <p:nvPr>
            <p:ph sz="quarter" idx="4294967295"/>
          </p:nvPr>
        </p:nvSpPr>
        <p:spPr>
          <a:xfrm>
            <a:off x="457200" y="1066800"/>
            <a:ext cx="8686800" cy="5486400"/>
          </a:xfrm>
        </p:spPr>
        <p:txBody>
          <a:bodyPr>
            <a:noAutofit/>
          </a:bodyPr>
          <a:lstStyle/>
          <a:p>
            <a:pPr>
              <a:spcBef>
                <a:spcPts val="0"/>
              </a:spcBef>
              <a:buNone/>
            </a:pPr>
            <a:r>
              <a:rPr lang="en-US" sz="3200" b="1" dirty="0" smtClean="0">
                <a:solidFill>
                  <a:schemeClr val="tx1">
                    <a:lumMod val="85000"/>
                    <a:lumOff val="15000"/>
                  </a:schemeClr>
                </a:solidFill>
              </a:rPr>
              <a:t>Incident vs. Accident </a:t>
            </a:r>
          </a:p>
          <a:p>
            <a:pPr>
              <a:spcBef>
                <a:spcPts val="0"/>
              </a:spcBef>
              <a:buNone/>
            </a:pPr>
            <a:r>
              <a:rPr lang="en-US" sz="3200" b="1" dirty="0" smtClean="0"/>
              <a:t>Injuries are classified into two categories:</a:t>
            </a:r>
          </a:p>
          <a:p>
            <a:pPr>
              <a:buNone/>
            </a:pPr>
            <a:endParaRPr lang="en-US" sz="800" dirty="0" smtClean="0"/>
          </a:p>
          <a:p>
            <a:r>
              <a:rPr lang="en-US" sz="2800" b="1" dirty="0" smtClean="0"/>
              <a:t>ACCIDENT - </a:t>
            </a:r>
            <a:r>
              <a:rPr lang="en-US" sz="2800" dirty="0" smtClean="0"/>
              <a:t>Any person who reports a work related injury and </a:t>
            </a:r>
            <a:r>
              <a:rPr lang="en-US" sz="2800" b="1" dirty="0" smtClean="0">
                <a:solidFill>
                  <a:srgbClr val="FF0000"/>
                </a:solidFill>
              </a:rPr>
              <a:t>does seek medical treatment</a:t>
            </a:r>
            <a:r>
              <a:rPr lang="en-US" sz="2800" dirty="0" smtClean="0"/>
              <a:t>.  Medical treatment is defined as emergency room, urgent care room, authorized treating provider.  </a:t>
            </a:r>
          </a:p>
          <a:p>
            <a:endParaRPr lang="en-US" sz="800" dirty="0" smtClean="0"/>
          </a:p>
          <a:p>
            <a:r>
              <a:rPr lang="en-US" sz="2800" b="1" dirty="0" smtClean="0"/>
              <a:t>INCIDENT - </a:t>
            </a:r>
            <a:r>
              <a:rPr lang="en-US" sz="2800" dirty="0" smtClean="0"/>
              <a:t>Any person who reports a work related injury and </a:t>
            </a:r>
            <a:r>
              <a:rPr lang="en-US" sz="2800" b="1" dirty="0" smtClean="0">
                <a:solidFill>
                  <a:srgbClr val="FF0000"/>
                </a:solidFill>
              </a:rPr>
              <a:t>does not seek medical treatment. </a:t>
            </a:r>
          </a:p>
          <a:p>
            <a:pPr lvl="1"/>
            <a:r>
              <a:rPr lang="en-US" sz="3200" b="1" dirty="0" smtClean="0"/>
              <a:t>STILL NEED TO REPORT!!!</a:t>
            </a:r>
          </a:p>
        </p:txBody>
      </p:sp>
    </p:spTree>
    <p:custDataLst>
      <p:tags r:id="rId1"/>
    </p:custDataLst>
    <p:extLst>
      <p:ext uri="{BB962C8B-B14F-4D97-AF65-F5344CB8AC3E}">
        <p14:creationId xmlns:p14="http://schemas.microsoft.com/office/powerpoint/2010/main" val="1501003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4294967295"/>
          </p:nvPr>
        </p:nvSpPr>
        <p:spPr>
          <a:xfrm>
            <a:off x="146304" y="6210300"/>
            <a:ext cx="457200" cy="457200"/>
          </a:xfrm>
          <a:noFill/>
        </p:spPr>
        <p:txBody>
          <a:bodyPr/>
          <a:lstStyle/>
          <a:p>
            <a:fld id="{590BC64F-18AD-4B69-8354-85FC99A8F5E7}" type="slidenum">
              <a:rPr lang="en-US" smtClean="0"/>
              <a:pPr/>
              <a:t>33</a:t>
            </a:fld>
            <a:endParaRPr lang="en-US" smtClean="0"/>
          </a:p>
        </p:txBody>
      </p:sp>
      <p:sp>
        <p:nvSpPr>
          <p:cNvPr id="16388" name="Rectangle 3"/>
          <p:cNvSpPr>
            <a:spLocks noGrp="1" noChangeArrowheads="1"/>
          </p:cNvSpPr>
          <p:nvPr>
            <p:ph sz="quarter" idx="4294967295"/>
          </p:nvPr>
        </p:nvSpPr>
        <p:spPr>
          <a:xfrm>
            <a:off x="457200" y="1066800"/>
            <a:ext cx="8534400" cy="5791200"/>
          </a:xfrm>
        </p:spPr>
        <p:txBody>
          <a:bodyPr>
            <a:noAutofit/>
          </a:bodyPr>
          <a:lstStyle/>
          <a:p>
            <a:pPr>
              <a:spcBef>
                <a:spcPts val="500"/>
              </a:spcBef>
              <a:spcAft>
                <a:spcPts val="500"/>
              </a:spcAft>
              <a:buNone/>
              <a:defRPr/>
            </a:pPr>
            <a:r>
              <a:rPr lang="en-US" sz="2800" b="1" dirty="0" smtClean="0">
                <a:solidFill>
                  <a:schemeClr val="tx1">
                    <a:lumMod val="85000"/>
                    <a:lumOff val="15000"/>
                  </a:schemeClr>
                </a:solidFill>
              </a:rPr>
              <a:t>Call CDOT Risk Management</a:t>
            </a:r>
          </a:p>
          <a:p>
            <a:pPr>
              <a:spcBef>
                <a:spcPts val="500"/>
              </a:spcBef>
              <a:spcAft>
                <a:spcPts val="500"/>
              </a:spcAft>
              <a:buNone/>
              <a:defRPr/>
            </a:pPr>
            <a:r>
              <a:rPr lang="en-US" sz="2800" b="1" dirty="0" smtClean="0">
                <a:solidFill>
                  <a:schemeClr val="tx1">
                    <a:lumMod val="85000"/>
                    <a:lumOff val="15000"/>
                  </a:schemeClr>
                </a:solidFill>
              </a:rPr>
              <a:t>When:</a:t>
            </a:r>
          </a:p>
          <a:p>
            <a:pPr lvl="1">
              <a:spcBef>
                <a:spcPts val="500"/>
              </a:spcBef>
              <a:spcAft>
                <a:spcPts val="500"/>
              </a:spcAft>
              <a:defRPr/>
            </a:pPr>
            <a:r>
              <a:rPr lang="en-US" sz="2800" dirty="0" smtClean="0">
                <a:solidFill>
                  <a:schemeClr val="tx1">
                    <a:lumMod val="85000"/>
                    <a:lumOff val="15000"/>
                  </a:schemeClr>
                </a:solidFill>
              </a:rPr>
              <a:t>Employee is Transported by Ambulance</a:t>
            </a:r>
          </a:p>
          <a:p>
            <a:pPr lvl="1">
              <a:spcBef>
                <a:spcPts val="500"/>
              </a:spcBef>
              <a:spcAft>
                <a:spcPts val="500"/>
              </a:spcAft>
              <a:defRPr/>
            </a:pPr>
            <a:r>
              <a:rPr lang="en-US" sz="2800" dirty="0" smtClean="0">
                <a:solidFill>
                  <a:schemeClr val="tx1">
                    <a:lumMod val="85000"/>
                    <a:lumOff val="15000"/>
                  </a:schemeClr>
                </a:solidFill>
              </a:rPr>
              <a:t>Fatalities</a:t>
            </a:r>
          </a:p>
          <a:p>
            <a:pPr lvl="1">
              <a:spcBef>
                <a:spcPts val="500"/>
              </a:spcBef>
              <a:spcAft>
                <a:spcPts val="500"/>
              </a:spcAft>
              <a:defRPr/>
            </a:pPr>
            <a:r>
              <a:rPr lang="en-US" sz="2800" dirty="0" smtClean="0">
                <a:solidFill>
                  <a:schemeClr val="tx1">
                    <a:lumMod val="85000"/>
                    <a:lumOff val="15000"/>
                  </a:schemeClr>
                </a:solidFill>
              </a:rPr>
              <a:t>Multiple Employees Injured</a:t>
            </a:r>
          </a:p>
          <a:p>
            <a:pPr lvl="1">
              <a:spcBef>
                <a:spcPts val="500"/>
              </a:spcBef>
              <a:spcAft>
                <a:spcPts val="500"/>
              </a:spcAft>
              <a:defRPr/>
            </a:pPr>
            <a:r>
              <a:rPr lang="en-US" sz="2800" dirty="0" smtClean="0">
                <a:solidFill>
                  <a:schemeClr val="tx1">
                    <a:lumMod val="85000"/>
                    <a:lumOff val="15000"/>
                  </a:schemeClr>
                </a:solidFill>
              </a:rPr>
              <a:t>Employee is Hospitalized</a:t>
            </a:r>
          </a:p>
          <a:p>
            <a:pPr marL="0" indent="0">
              <a:spcBef>
                <a:spcPts val="500"/>
              </a:spcBef>
              <a:spcAft>
                <a:spcPts val="500"/>
              </a:spcAft>
              <a:buNone/>
              <a:defRPr/>
            </a:pPr>
            <a:endParaRPr lang="en-US" sz="100" dirty="0">
              <a:solidFill>
                <a:schemeClr val="tx1">
                  <a:lumMod val="85000"/>
                  <a:lumOff val="15000"/>
                </a:schemeClr>
              </a:solidFill>
            </a:endParaRPr>
          </a:p>
          <a:p>
            <a:pPr marL="0" indent="0" algn="ctr">
              <a:spcBef>
                <a:spcPts val="500"/>
              </a:spcBef>
              <a:spcAft>
                <a:spcPts val="500"/>
              </a:spcAft>
              <a:buNone/>
              <a:defRPr/>
            </a:pPr>
            <a:r>
              <a:rPr lang="en-US" sz="3200" b="1" dirty="0" smtClean="0">
                <a:solidFill>
                  <a:schemeClr val="tx1">
                    <a:lumMod val="85000"/>
                    <a:lumOff val="15000"/>
                  </a:schemeClr>
                </a:solidFill>
              </a:rPr>
              <a:t>Call Risk Management 303-757-9340</a:t>
            </a:r>
          </a:p>
          <a:p>
            <a:pPr marL="0" indent="0" algn="ctr">
              <a:spcBef>
                <a:spcPts val="500"/>
              </a:spcBef>
              <a:spcAft>
                <a:spcPts val="500"/>
              </a:spcAft>
              <a:buNone/>
              <a:defRPr/>
            </a:pPr>
            <a:r>
              <a:rPr lang="en-US" sz="3200" b="1" dirty="0" smtClean="0">
                <a:solidFill>
                  <a:schemeClr val="tx1">
                    <a:lumMod val="85000"/>
                    <a:lumOff val="15000"/>
                  </a:schemeClr>
                </a:solidFill>
              </a:rPr>
              <a:t>OR call Tracie Smith – Cell 720-308-2575</a:t>
            </a:r>
          </a:p>
          <a:p>
            <a:pPr lvl="1">
              <a:lnSpc>
                <a:spcPct val="120000"/>
              </a:lnSpc>
              <a:spcBef>
                <a:spcPts val="500"/>
              </a:spcBef>
              <a:spcAft>
                <a:spcPts val="500"/>
              </a:spcAft>
              <a:buNone/>
              <a:defRPr/>
            </a:pPr>
            <a:endParaRPr lang="en-US" sz="1200" dirty="0"/>
          </a:p>
        </p:txBody>
      </p:sp>
      <p:sp>
        <p:nvSpPr>
          <p:cNvPr id="5" name="Rectangle 2"/>
          <p:cNvSpPr txBox="1">
            <a:spLocks noChangeArrowheads="1"/>
          </p:cNvSpPr>
          <p:nvPr/>
        </p:nvSpPr>
        <p:spPr>
          <a:xfrm>
            <a:off x="381000" y="304800"/>
            <a:ext cx="8458200" cy="762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1">
                    <a:lumMod val="85000"/>
                    <a:lumOff val="15000"/>
                  </a:schemeClr>
                </a:solidFill>
                <a:effectLst/>
                <a:uLnTx/>
                <a:uFillTx/>
                <a:latin typeface="+mj-lt"/>
                <a:ea typeface="+mj-ea"/>
                <a:cs typeface="+mj-cs"/>
              </a:rPr>
              <a:t>Reporting - Emergencies</a:t>
            </a:r>
          </a:p>
        </p:txBody>
      </p:sp>
    </p:spTree>
    <p:custDataLst>
      <p:tags r:id="rId1"/>
    </p:custDataLst>
    <p:extLst>
      <p:ext uri="{BB962C8B-B14F-4D97-AF65-F5344CB8AC3E}">
        <p14:creationId xmlns:p14="http://schemas.microsoft.com/office/powerpoint/2010/main" val="2308998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387096" y="76200"/>
            <a:ext cx="8077200" cy="868362"/>
          </a:xfrm>
        </p:spPr>
        <p:txBody>
          <a:bodyPr>
            <a:normAutofit/>
          </a:bodyPr>
          <a:lstStyle/>
          <a:p>
            <a:pPr>
              <a:spcBef>
                <a:spcPts val="300"/>
              </a:spcBef>
              <a:spcAft>
                <a:spcPts val="300"/>
              </a:spcAft>
            </a:pPr>
            <a:r>
              <a:rPr lang="en-US" b="1" dirty="0" smtClean="0">
                <a:solidFill>
                  <a:schemeClr val="tx1">
                    <a:lumMod val="85000"/>
                    <a:lumOff val="15000"/>
                  </a:schemeClr>
                </a:solidFill>
              </a:rPr>
              <a:t>Reporting an Injury</a:t>
            </a:r>
          </a:p>
        </p:txBody>
      </p:sp>
      <p:sp>
        <p:nvSpPr>
          <p:cNvPr id="7170" name="Slide Number Placeholder 5"/>
          <p:cNvSpPr>
            <a:spLocks noGrp="1"/>
          </p:cNvSpPr>
          <p:nvPr>
            <p:ph type="sldNum" sz="quarter" idx="4294967295"/>
          </p:nvPr>
        </p:nvSpPr>
        <p:spPr>
          <a:xfrm>
            <a:off x="-76200" y="6011862"/>
            <a:ext cx="457200" cy="457200"/>
          </a:xfrm>
          <a:noFill/>
        </p:spPr>
        <p:txBody>
          <a:bodyPr/>
          <a:lstStyle/>
          <a:p>
            <a:fld id="{2FA9A464-08B7-4200-8C3E-01FDFB9EF964}" type="slidenum">
              <a:rPr lang="en-US" smtClean="0"/>
              <a:pPr/>
              <a:t>34</a:t>
            </a:fld>
            <a:endParaRPr lang="en-US" smtClean="0"/>
          </a:p>
        </p:txBody>
      </p:sp>
      <p:sp>
        <p:nvSpPr>
          <p:cNvPr id="7172" name="Rectangle 3"/>
          <p:cNvSpPr>
            <a:spLocks noGrp="1" noChangeArrowheads="1"/>
          </p:cNvSpPr>
          <p:nvPr>
            <p:ph sz="quarter" idx="4294967295"/>
          </p:nvPr>
        </p:nvSpPr>
        <p:spPr>
          <a:xfrm>
            <a:off x="533400" y="990600"/>
            <a:ext cx="8305800" cy="5638800"/>
          </a:xfrm>
        </p:spPr>
        <p:txBody>
          <a:bodyPr>
            <a:noAutofit/>
          </a:bodyPr>
          <a:lstStyle/>
          <a:p>
            <a:pPr marL="0" indent="0">
              <a:spcBef>
                <a:spcPts val="0"/>
              </a:spcBef>
              <a:buNone/>
            </a:pPr>
            <a:r>
              <a:rPr lang="en-US" sz="2800" b="1" dirty="0" smtClean="0"/>
              <a:t>You have the right to file a claim for a work-related injury</a:t>
            </a:r>
          </a:p>
          <a:p>
            <a:pPr>
              <a:spcBef>
                <a:spcPts val="300"/>
              </a:spcBef>
              <a:spcAft>
                <a:spcPts val="300"/>
              </a:spcAft>
              <a:buNone/>
            </a:pPr>
            <a:endParaRPr lang="en-US" sz="700" b="1" dirty="0" smtClean="0">
              <a:solidFill>
                <a:schemeClr val="tx1">
                  <a:lumMod val="85000"/>
                  <a:lumOff val="15000"/>
                </a:schemeClr>
              </a:solidFill>
            </a:endParaRPr>
          </a:p>
          <a:p>
            <a:pPr>
              <a:spcBef>
                <a:spcPts val="0"/>
              </a:spcBef>
              <a:buNone/>
            </a:pPr>
            <a:r>
              <a:rPr lang="en-US" sz="2000" b="1" dirty="0" smtClean="0">
                <a:solidFill>
                  <a:schemeClr val="tx1">
                    <a:lumMod val="85000"/>
                    <a:lumOff val="15000"/>
                  </a:schemeClr>
                </a:solidFill>
              </a:rPr>
              <a:t>CDOT Policy</a:t>
            </a:r>
          </a:p>
          <a:p>
            <a:pPr lvl="1">
              <a:spcBef>
                <a:spcPts val="300"/>
              </a:spcBef>
              <a:spcAft>
                <a:spcPts val="300"/>
              </a:spcAft>
            </a:pPr>
            <a:r>
              <a:rPr lang="en-US" sz="2000" b="1" dirty="0" smtClean="0">
                <a:solidFill>
                  <a:srgbClr val="C00000"/>
                </a:solidFill>
              </a:rPr>
              <a:t>MUST report immediately </a:t>
            </a:r>
            <a:r>
              <a:rPr lang="en-US" sz="2000" b="1" dirty="0" smtClean="0">
                <a:solidFill>
                  <a:schemeClr val="tx1">
                    <a:lumMod val="85000"/>
                    <a:lumOff val="15000"/>
                  </a:schemeClr>
                </a:solidFill>
              </a:rPr>
              <a:t>- within same work shift!</a:t>
            </a:r>
          </a:p>
          <a:p>
            <a:pPr lvl="1">
              <a:spcBef>
                <a:spcPts val="300"/>
              </a:spcBef>
              <a:spcAft>
                <a:spcPts val="300"/>
              </a:spcAft>
            </a:pPr>
            <a:r>
              <a:rPr lang="en-US" sz="2000" b="1" dirty="0" smtClean="0">
                <a:solidFill>
                  <a:schemeClr val="tx1">
                    <a:lumMod val="85000"/>
                    <a:lumOff val="15000"/>
                  </a:schemeClr>
                </a:solidFill>
              </a:rPr>
              <a:t>Call your supervisor or the next supervisor up until you reach someone!  Don’t wait!</a:t>
            </a:r>
          </a:p>
          <a:p>
            <a:pPr lvl="1">
              <a:spcBef>
                <a:spcPts val="300"/>
              </a:spcBef>
              <a:spcAft>
                <a:spcPts val="300"/>
              </a:spcAft>
            </a:pPr>
            <a:r>
              <a:rPr lang="en-US" sz="2000" b="1" dirty="0" smtClean="0">
                <a:solidFill>
                  <a:schemeClr val="tx1">
                    <a:lumMod val="85000"/>
                    <a:lumOff val="15000"/>
                  </a:schemeClr>
                </a:solidFill>
              </a:rPr>
              <a:t>Complete the Employee Incident Statement 777</a:t>
            </a:r>
          </a:p>
          <a:p>
            <a:pPr lvl="1">
              <a:spcBef>
                <a:spcPts val="300"/>
              </a:spcBef>
              <a:spcAft>
                <a:spcPts val="300"/>
              </a:spcAft>
              <a:buNone/>
            </a:pPr>
            <a:endParaRPr lang="en-US" sz="900" b="1" dirty="0" smtClean="0">
              <a:solidFill>
                <a:schemeClr val="tx1">
                  <a:lumMod val="85000"/>
                  <a:lumOff val="15000"/>
                </a:schemeClr>
              </a:solidFill>
            </a:endParaRPr>
          </a:p>
          <a:p>
            <a:pPr>
              <a:spcBef>
                <a:spcPts val="0"/>
              </a:spcBef>
              <a:buNone/>
            </a:pPr>
            <a:r>
              <a:rPr lang="en-US" sz="2000" b="1" dirty="0" smtClean="0">
                <a:solidFill>
                  <a:schemeClr val="tx1">
                    <a:lumMod val="85000"/>
                    <a:lumOff val="15000"/>
                  </a:schemeClr>
                </a:solidFill>
              </a:rPr>
              <a:t>Workers’ Compensation Act</a:t>
            </a:r>
          </a:p>
          <a:p>
            <a:pPr marL="274320" lvl="2" indent="-274320">
              <a:spcBef>
                <a:spcPts val="0"/>
              </a:spcBef>
              <a:buClr>
                <a:schemeClr val="accent1"/>
              </a:buClr>
            </a:pPr>
            <a:r>
              <a:rPr lang="en-US" dirty="0" smtClean="0">
                <a:solidFill>
                  <a:schemeClr val="tx1">
                    <a:lumMod val="85000"/>
                    <a:lumOff val="15000"/>
                  </a:schemeClr>
                </a:solidFill>
              </a:rPr>
              <a:t>Penalties could be assessed for late reporting</a:t>
            </a:r>
          </a:p>
          <a:p>
            <a:pPr>
              <a:spcBef>
                <a:spcPts val="0"/>
              </a:spcBef>
            </a:pPr>
            <a:r>
              <a:rPr lang="en-US" sz="2000" b="1" dirty="0" smtClean="0">
                <a:solidFill>
                  <a:schemeClr val="tx1">
                    <a:lumMod val="85000"/>
                    <a:lumOff val="15000"/>
                  </a:schemeClr>
                </a:solidFill>
              </a:rPr>
              <a:t>Employee has 4 days to report injury </a:t>
            </a:r>
            <a:r>
              <a:rPr lang="en-US" sz="2000" dirty="0" smtClean="0">
                <a:solidFill>
                  <a:schemeClr val="tx1">
                    <a:lumMod val="85000"/>
                    <a:lumOff val="15000"/>
                  </a:schemeClr>
                </a:solidFill>
              </a:rPr>
              <a:t>– </a:t>
            </a:r>
            <a:r>
              <a:rPr lang="en-US" sz="2000" b="1" u="sng" dirty="0" smtClean="0">
                <a:solidFill>
                  <a:schemeClr val="tx1">
                    <a:lumMod val="85000"/>
                    <a:lumOff val="15000"/>
                  </a:schemeClr>
                </a:solidFill>
              </a:rPr>
              <a:t>IN WRITING</a:t>
            </a:r>
          </a:p>
          <a:p>
            <a:pPr lvl="2">
              <a:spcBef>
                <a:spcPts val="0"/>
              </a:spcBef>
            </a:pPr>
            <a:r>
              <a:rPr lang="en-US" dirty="0" smtClean="0">
                <a:solidFill>
                  <a:schemeClr val="tx1">
                    <a:lumMod val="85000"/>
                    <a:lumOff val="15000"/>
                  </a:schemeClr>
                </a:solidFill>
              </a:rPr>
              <a:t>Gold Poster – WARNING</a:t>
            </a:r>
          </a:p>
          <a:p>
            <a:pPr lvl="2">
              <a:spcBef>
                <a:spcPts val="0"/>
              </a:spcBef>
            </a:pPr>
            <a:r>
              <a:rPr lang="en-US" b="1" dirty="0" smtClean="0">
                <a:solidFill>
                  <a:srgbClr val="C00000"/>
                </a:solidFill>
              </a:rPr>
              <a:t>Loss 1 day wage replacement benefits for each day late</a:t>
            </a:r>
          </a:p>
          <a:p>
            <a:pPr>
              <a:spcBef>
                <a:spcPts val="0"/>
              </a:spcBef>
            </a:pPr>
            <a:r>
              <a:rPr lang="en-US" sz="2000" dirty="0" smtClean="0">
                <a:solidFill>
                  <a:schemeClr val="tx1">
                    <a:lumMod val="85000"/>
                    <a:lumOff val="15000"/>
                  </a:schemeClr>
                </a:solidFill>
              </a:rPr>
              <a:t>Employer has 10 days to report injury</a:t>
            </a:r>
          </a:p>
          <a:p>
            <a:pPr lvl="2">
              <a:spcBef>
                <a:spcPts val="0"/>
              </a:spcBef>
            </a:pPr>
            <a:r>
              <a:rPr lang="en-US" b="1" dirty="0" smtClean="0">
                <a:solidFill>
                  <a:srgbClr val="C00000"/>
                </a:solidFill>
              </a:rPr>
              <a:t>$1000 a day for everyday late!</a:t>
            </a:r>
          </a:p>
        </p:txBody>
      </p:sp>
    </p:spTree>
    <p:custDataLst>
      <p:tags r:id="rId1"/>
    </p:custDataLst>
    <p:extLst>
      <p:ext uri="{BB962C8B-B14F-4D97-AF65-F5344CB8AC3E}">
        <p14:creationId xmlns:p14="http://schemas.microsoft.com/office/powerpoint/2010/main" val="2913182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381000" y="-76200"/>
            <a:ext cx="8534400" cy="914400"/>
          </a:xfrm>
        </p:spPr>
        <p:txBody>
          <a:bodyPr/>
          <a:lstStyle/>
          <a:p>
            <a:pPr eaLnBrk="1" hangingPunct="1"/>
            <a:r>
              <a:rPr lang="en-US" sz="3500" dirty="0" smtClean="0"/>
              <a:t> </a:t>
            </a:r>
            <a:r>
              <a:rPr lang="en-US" b="1" dirty="0" smtClean="0">
                <a:solidFill>
                  <a:schemeClr val="tx1"/>
                </a:solidFill>
              </a:rPr>
              <a:t>Employee’s Responsibility</a:t>
            </a:r>
            <a:endParaRPr lang="en-US" sz="3500" b="1" dirty="0" smtClean="0">
              <a:solidFill>
                <a:schemeClr val="tx1"/>
              </a:solidFill>
            </a:endParaRPr>
          </a:p>
        </p:txBody>
      </p:sp>
      <p:sp>
        <p:nvSpPr>
          <p:cNvPr id="8194" name="Slide Number Placeholder 5"/>
          <p:cNvSpPr>
            <a:spLocks noGrp="1"/>
          </p:cNvSpPr>
          <p:nvPr>
            <p:ph type="sldNum" sz="quarter" idx="4294967295"/>
          </p:nvPr>
        </p:nvSpPr>
        <p:spPr>
          <a:xfrm>
            <a:off x="146304" y="5829300"/>
            <a:ext cx="457200" cy="457200"/>
          </a:xfrm>
          <a:noFill/>
        </p:spPr>
        <p:txBody>
          <a:bodyPr/>
          <a:lstStyle/>
          <a:p>
            <a:fld id="{83117987-A2EE-4B84-A211-E9F38E7CA0F0}" type="slidenum">
              <a:rPr lang="en-US" smtClean="0"/>
              <a:pPr/>
              <a:t>35</a:t>
            </a:fld>
            <a:endParaRPr lang="en-US" smtClean="0"/>
          </a:p>
        </p:txBody>
      </p:sp>
      <p:sp>
        <p:nvSpPr>
          <p:cNvPr id="10243" name="Rectangle 3"/>
          <p:cNvSpPr>
            <a:spLocks noGrp="1" noChangeArrowheads="1"/>
          </p:cNvSpPr>
          <p:nvPr>
            <p:ph sz="quarter" idx="4294967295"/>
          </p:nvPr>
        </p:nvSpPr>
        <p:spPr>
          <a:xfrm>
            <a:off x="381000" y="914400"/>
            <a:ext cx="8382000" cy="5638800"/>
          </a:xfrm>
        </p:spPr>
        <p:txBody>
          <a:bodyPr>
            <a:noAutofit/>
          </a:bodyPr>
          <a:lstStyle/>
          <a:p>
            <a:pPr>
              <a:spcBef>
                <a:spcPts val="0"/>
              </a:spcBef>
            </a:pPr>
            <a:r>
              <a:rPr lang="en-US" sz="2000" b="1" dirty="0"/>
              <a:t>Tell your Supervisor </a:t>
            </a:r>
            <a:r>
              <a:rPr lang="en-US" sz="2000" b="1" dirty="0" smtClean="0">
                <a:solidFill>
                  <a:srgbClr val="FF0000"/>
                </a:solidFill>
              </a:rPr>
              <a:t>IMMEDIATELY</a:t>
            </a:r>
          </a:p>
          <a:p>
            <a:pPr lvl="1">
              <a:spcBef>
                <a:spcPts val="0"/>
              </a:spcBef>
            </a:pPr>
            <a:r>
              <a:rPr lang="en-US" sz="2000" dirty="0" smtClean="0"/>
              <a:t>It is the responsibility of each employee to report to their supervisor any property damage, occupational illness, or injury.</a:t>
            </a:r>
          </a:p>
          <a:p>
            <a:pPr lvl="1">
              <a:spcBef>
                <a:spcPts val="0"/>
              </a:spcBef>
              <a:defRPr/>
            </a:pPr>
            <a:r>
              <a:rPr lang="en-US" sz="2000" b="1" dirty="0" smtClean="0">
                <a:solidFill>
                  <a:srgbClr val="C00000"/>
                </a:solidFill>
              </a:rPr>
              <a:t>Life </a:t>
            </a:r>
            <a:r>
              <a:rPr lang="en-US" sz="2000" b="1" dirty="0">
                <a:solidFill>
                  <a:srgbClr val="C00000"/>
                </a:solidFill>
              </a:rPr>
              <a:t>or limb </a:t>
            </a:r>
            <a:r>
              <a:rPr lang="en-US" sz="2000" b="1" dirty="0" smtClean="0">
                <a:solidFill>
                  <a:srgbClr val="C00000"/>
                </a:solidFill>
              </a:rPr>
              <a:t>threatening - Call </a:t>
            </a:r>
            <a:r>
              <a:rPr lang="en-US" sz="2000" b="1" dirty="0">
                <a:solidFill>
                  <a:srgbClr val="C00000"/>
                </a:solidFill>
              </a:rPr>
              <a:t>911 or go to nearest </a:t>
            </a:r>
            <a:r>
              <a:rPr lang="en-US" sz="2000" b="1" dirty="0" smtClean="0">
                <a:solidFill>
                  <a:srgbClr val="C00000"/>
                </a:solidFill>
              </a:rPr>
              <a:t>ER</a:t>
            </a:r>
          </a:p>
          <a:p>
            <a:pPr lvl="2">
              <a:spcBef>
                <a:spcPts val="0"/>
              </a:spcBef>
              <a:defRPr/>
            </a:pPr>
            <a:r>
              <a:rPr lang="en-US" sz="1800" dirty="0" smtClean="0"/>
              <a:t>MUST </a:t>
            </a:r>
            <a:r>
              <a:rPr lang="en-US" sz="1800" dirty="0"/>
              <a:t>follow up with CDOT </a:t>
            </a:r>
            <a:r>
              <a:rPr lang="en-US" sz="1800" dirty="0" smtClean="0"/>
              <a:t>Authorized </a:t>
            </a:r>
            <a:r>
              <a:rPr lang="en-US" sz="1800" dirty="0"/>
              <a:t>Treating </a:t>
            </a:r>
            <a:r>
              <a:rPr lang="en-US" sz="1800" dirty="0" smtClean="0"/>
              <a:t>Provider</a:t>
            </a:r>
          </a:p>
          <a:p>
            <a:pPr lvl="2">
              <a:spcBef>
                <a:spcPts val="0"/>
              </a:spcBef>
              <a:buNone/>
              <a:defRPr/>
            </a:pPr>
            <a:endParaRPr lang="en-US" sz="400" dirty="0" smtClean="0"/>
          </a:p>
          <a:p>
            <a:pPr>
              <a:spcBef>
                <a:spcPts val="0"/>
              </a:spcBef>
              <a:defRPr/>
            </a:pPr>
            <a:r>
              <a:rPr lang="en-US" sz="2000" b="1" dirty="0" smtClean="0"/>
              <a:t>Complete the Employee Incident Statement </a:t>
            </a:r>
            <a:r>
              <a:rPr lang="en-US" sz="2400" dirty="0" smtClean="0"/>
              <a:t>(</a:t>
            </a:r>
            <a:r>
              <a:rPr lang="en-US" sz="1800" dirty="0" smtClean="0"/>
              <a:t>CDOT Form 777</a:t>
            </a:r>
            <a:r>
              <a:rPr lang="en-US" sz="2400" dirty="0" smtClean="0"/>
              <a:t>)</a:t>
            </a:r>
          </a:p>
          <a:p>
            <a:pPr lvl="1">
              <a:spcBef>
                <a:spcPts val="0"/>
              </a:spcBef>
              <a:defRPr/>
            </a:pPr>
            <a:r>
              <a:rPr lang="en-US" sz="2000" dirty="0" smtClean="0"/>
              <a:t>This is your </a:t>
            </a:r>
            <a:r>
              <a:rPr lang="en-US" sz="2000" b="1" dirty="0" smtClean="0"/>
              <a:t>WRITTEN NOTICE</a:t>
            </a:r>
          </a:p>
          <a:p>
            <a:pPr lvl="1">
              <a:spcBef>
                <a:spcPts val="0"/>
              </a:spcBef>
              <a:buNone/>
              <a:defRPr/>
            </a:pPr>
            <a:endParaRPr lang="en-US" sz="400" b="1" dirty="0" smtClean="0"/>
          </a:p>
          <a:p>
            <a:pPr>
              <a:spcBef>
                <a:spcPts val="0"/>
              </a:spcBef>
              <a:defRPr/>
            </a:pPr>
            <a:r>
              <a:rPr lang="en-US" sz="2000" b="1" dirty="0" smtClean="0"/>
              <a:t>Receive a copy of the ATP list</a:t>
            </a:r>
          </a:p>
          <a:p>
            <a:pPr lvl="1">
              <a:spcBef>
                <a:spcPts val="0"/>
              </a:spcBef>
              <a:defRPr/>
            </a:pPr>
            <a:r>
              <a:rPr lang="en-US" sz="2000" dirty="0" smtClean="0"/>
              <a:t>Choose ANY ATP and seek treatment from an ATP first for non-emergency situations.</a:t>
            </a:r>
          </a:p>
          <a:p>
            <a:pPr lvl="1">
              <a:spcBef>
                <a:spcPts val="0"/>
              </a:spcBef>
              <a:defRPr/>
            </a:pPr>
            <a:r>
              <a:rPr lang="en-US" sz="2000" dirty="0" smtClean="0"/>
              <a:t>If the ATP closed or cannot see you on a walk-in basis go to an urgent care facility or ER</a:t>
            </a:r>
          </a:p>
          <a:p>
            <a:pPr lvl="1">
              <a:spcBef>
                <a:spcPts val="0"/>
              </a:spcBef>
              <a:defRPr/>
            </a:pPr>
            <a:r>
              <a:rPr lang="en-US" sz="2000" dirty="0" smtClean="0"/>
              <a:t>Time will not be picked up until assess by an ATP</a:t>
            </a:r>
          </a:p>
          <a:p>
            <a:pPr lvl="1">
              <a:spcBef>
                <a:spcPts val="0"/>
              </a:spcBef>
              <a:buNone/>
              <a:defRPr/>
            </a:pPr>
            <a:endParaRPr lang="en-US" sz="400" dirty="0" smtClean="0"/>
          </a:p>
          <a:p>
            <a:pPr>
              <a:spcBef>
                <a:spcPts val="0"/>
              </a:spcBef>
              <a:defRPr/>
            </a:pPr>
            <a:r>
              <a:rPr lang="en-US" sz="2000" b="1" dirty="0" smtClean="0"/>
              <a:t>Receive a copy of the GINA/STD/FMLA Notice Memo</a:t>
            </a:r>
          </a:p>
          <a:p>
            <a:pPr marL="548640" lvl="2" indent="-274320">
              <a:spcBef>
                <a:spcPts val="0"/>
              </a:spcBef>
              <a:buClr>
                <a:schemeClr val="accent1"/>
              </a:buClr>
              <a:defRPr/>
            </a:pPr>
            <a:r>
              <a:rPr lang="en-US" dirty="0" smtClean="0"/>
              <a:t>Know your rights and benefits!</a:t>
            </a:r>
            <a:endParaRPr lang="en-US" sz="2400" dirty="0" smtClean="0"/>
          </a:p>
          <a:p>
            <a:pPr lvl="1">
              <a:spcBef>
                <a:spcPts val="0"/>
              </a:spcBef>
              <a:defRPr/>
            </a:pPr>
            <a:endParaRPr lang="en-US" sz="2800" b="1" dirty="0" smtClean="0"/>
          </a:p>
        </p:txBody>
      </p:sp>
    </p:spTree>
    <p:custDataLst>
      <p:tags r:id="rId1"/>
    </p:custDataLst>
    <p:extLst>
      <p:ext uri="{BB962C8B-B14F-4D97-AF65-F5344CB8AC3E}">
        <p14:creationId xmlns:p14="http://schemas.microsoft.com/office/powerpoint/2010/main" val="551866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381000" y="-76200"/>
            <a:ext cx="8534400" cy="914400"/>
          </a:xfrm>
        </p:spPr>
        <p:txBody>
          <a:bodyPr/>
          <a:lstStyle/>
          <a:p>
            <a:pPr eaLnBrk="1" hangingPunct="1"/>
            <a:r>
              <a:rPr lang="en-US" sz="3500" dirty="0" smtClean="0"/>
              <a:t> </a:t>
            </a:r>
            <a:r>
              <a:rPr lang="en-US" b="1" dirty="0" smtClean="0">
                <a:solidFill>
                  <a:schemeClr val="tx1"/>
                </a:solidFill>
              </a:rPr>
              <a:t>Employee’s Responsibility</a:t>
            </a:r>
            <a:endParaRPr lang="en-US" sz="3500" b="1" dirty="0" smtClean="0">
              <a:solidFill>
                <a:schemeClr val="tx1"/>
              </a:solidFill>
            </a:endParaRPr>
          </a:p>
        </p:txBody>
      </p:sp>
      <p:sp>
        <p:nvSpPr>
          <p:cNvPr id="8194" name="Slide Number Placeholder 5"/>
          <p:cNvSpPr>
            <a:spLocks noGrp="1"/>
          </p:cNvSpPr>
          <p:nvPr>
            <p:ph type="sldNum" sz="quarter" idx="4294967295"/>
          </p:nvPr>
        </p:nvSpPr>
        <p:spPr>
          <a:xfrm>
            <a:off x="146304" y="5829300"/>
            <a:ext cx="457200" cy="457200"/>
          </a:xfrm>
          <a:noFill/>
        </p:spPr>
        <p:txBody>
          <a:bodyPr/>
          <a:lstStyle/>
          <a:p>
            <a:fld id="{83117987-A2EE-4B84-A211-E9F38E7CA0F0}" type="slidenum">
              <a:rPr lang="en-US" smtClean="0"/>
              <a:pPr/>
              <a:t>36</a:t>
            </a:fld>
            <a:endParaRPr lang="en-US" smtClean="0"/>
          </a:p>
        </p:txBody>
      </p:sp>
      <p:sp>
        <p:nvSpPr>
          <p:cNvPr id="10243" name="Rectangle 3"/>
          <p:cNvSpPr>
            <a:spLocks noGrp="1" noChangeArrowheads="1"/>
          </p:cNvSpPr>
          <p:nvPr>
            <p:ph sz="quarter" idx="4294967295"/>
          </p:nvPr>
        </p:nvSpPr>
        <p:spPr>
          <a:xfrm>
            <a:off x="381000" y="914400"/>
            <a:ext cx="8305800" cy="5486400"/>
          </a:xfrm>
        </p:spPr>
        <p:txBody>
          <a:bodyPr>
            <a:noAutofit/>
          </a:bodyPr>
          <a:lstStyle/>
          <a:p>
            <a:pPr marL="274320" lvl="1" indent="-274320">
              <a:lnSpc>
                <a:spcPct val="90000"/>
              </a:lnSpc>
              <a:spcBef>
                <a:spcPts val="0"/>
              </a:spcBef>
              <a:buClr>
                <a:schemeClr val="accent1"/>
              </a:buClr>
              <a:defRPr/>
            </a:pPr>
            <a:r>
              <a:rPr lang="en-US" sz="2000" b="1" dirty="0" smtClean="0"/>
              <a:t>REPORT BACK TO WORK!</a:t>
            </a:r>
          </a:p>
          <a:p>
            <a:pPr marL="548640" lvl="2" indent="-274320">
              <a:lnSpc>
                <a:spcPct val="90000"/>
              </a:lnSpc>
              <a:spcBef>
                <a:spcPts val="0"/>
              </a:spcBef>
              <a:buClr>
                <a:schemeClr val="accent1"/>
              </a:buClr>
              <a:defRPr/>
            </a:pPr>
            <a:r>
              <a:rPr lang="en-US" dirty="0" smtClean="0"/>
              <a:t>MUST report back to work after your appointment even if the physician has taken you off work</a:t>
            </a:r>
          </a:p>
          <a:p>
            <a:pPr marL="548640" lvl="2" indent="-274320">
              <a:lnSpc>
                <a:spcPct val="90000"/>
              </a:lnSpc>
              <a:spcBef>
                <a:spcPts val="0"/>
              </a:spcBef>
              <a:buClr>
                <a:schemeClr val="accent1"/>
              </a:buClr>
              <a:buNone/>
              <a:defRPr/>
            </a:pPr>
            <a:endParaRPr lang="en-US" sz="900" dirty="0" smtClean="0"/>
          </a:p>
          <a:p>
            <a:pPr marL="274320" lvl="1" indent="-274320">
              <a:lnSpc>
                <a:spcPct val="90000"/>
              </a:lnSpc>
              <a:spcBef>
                <a:spcPts val="0"/>
              </a:spcBef>
              <a:buClr>
                <a:schemeClr val="accent1"/>
              </a:buClr>
              <a:defRPr/>
            </a:pPr>
            <a:r>
              <a:rPr lang="en-US" sz="2000" b="1" dirty="0" smtClean="0"/>
              <a:t>Provide your Supervisor with a copy of the Physician’s Work Status Report (WSR) after EVERY appointment</a:t>
            </a:r>
          </a:p>
          <a:p>
            <a:pPr marL="548640" lvl="2" indent="-274320">
              <a:lnSpc>
                <a:spcPct val="90000"/>
              </a:lnSpc>
              <a:spcBef>
                <a:spcPts val="0"/>
              </a:spcBef>
              <a:buClr>
                <a:schemeClr val="accent1"/>
              </a:buClr>
              <a:defRPr/>
            </a:pPr>
            <a:r>
              <a:rPr lang="en-US" dirty="0" smtClean="0"/>
              <a:t>WSR lists your work restrictions and follow up appointments</a:t>
            </a:r>
          </a:p>
          <a:p>
            <a:pPr marL="822960" lvl="3" indent="-274320">
              <a:lnSpc>
                <a:spcPct val="90000"/>
              </a:lnSpc>
              <a:spcBef>
                <a:spcPts val="0"/>
              </a:spcBef>
              <a:buClr>
                <a:schemeClr val="accent1"/>
              </a:buClr>
              <a:defRPr/>
            </a:pPr>
            <a:r>
              <a:rPr lang="en-US" dirty="0" smtClean="0"/>
              <a:t>Restrictions apply to work activities and home activities</a:t>
            </a:r>
          </a:p>
          <a:p>
            <a:pPr marL="548640" lvl="2" indent="-274320">
              <a:lnSpc>
                <a:spcPct val="90000"/>
              </a:lnSpc>
              <a:spcBef>
                <a:spcPts val="0"/>
              </a:spcBef>
              <a:buClr>
                <a:schemeClr val="accent1"/>
              </a:buClr>
              <a:defRPr/>
            </a:pPr>
            <a:r>
              <a:rPr lang="en-US" dirty="0" smtClean="0"/>
              <a:t>Supervisor needs to review to see if you can or cannot return back to work</a:t>
            </a:r>
          </a:p>
          <a:p>
            <a:pPr marL="822960" lvl="3" indent="-274320">
              <a:lnSpc>
                <a:spcPct val="90000"/>
              </a:lnSpc>
              <a:spcBef>
                <a:spcPts val="0"/>
              </a:spcBef>
              <a:buClr>
                <a:schemeClr val="accent1"/>
              </a:buClr>
              <a:buNone/>
              <a:defRPr/>
            </a:pPr>
            <a:endParaRPr lang="en-US" sz="900" dirty="0" smtClean="0"/>
          </a:p>
          <a:p>
            <a:pPr marL="274320" lvl="1" indent="-274320">
              <a:lnSpc>
                <a:spcPct val="90000"/>
              </a:lnSpc>
              <a:spcBef>
                <a:spcPts val="0"/>
              </a:spcBef>
              <a:buClr>
                <a:schemeClr val="accent1"/>
              </a:buClr>
              <a:defRPr/>
            </a:pPr>
            <a:r>
              <a:rPr lang="en-US" sz="2000" b="1" dirty="0" smtClean="0"/>
              <a:t>Provide your Supervisor with a copy of the Modified Duty Task Letter (if applicable)</a:t>
            </a:r>
          </a:p>
          <a:p>
            <a:pPr marL="548640" lvl="2" indent="-274320">
              <a:lnSpc>
                <a:spcPct val="90000"/>
              </a:lnSpc>
              <a:spcBef>
                <a:spcPts val="0"/>
              </a:spcBef>
              <a:buClr>
                <a:schemeClr val="accent1"/>
              </a:buClr>
              <a:defRPr/>
            </a:pPr>
            <a:r>
              <a:rPr lang="en-US" dirty="0" smtClean="0"/>
              <a:t>Modified duty tasks may already be available if your restrictions permit you may be returned back to work immediately</a:t>
            </a:r>
          </a:p>
          <a:p>
            <a:pPr marL="548640" lvl="2" indent="-274320">
              <a:lnSpc>
                <a:spcPct val="90000"/>
              </a:lnSpc>
              <a:spcBef>
                <a:spcPts val="0"/>
              </a:spcBef>
              <a:buClr>
                <a:schemeClr val="accent1"/>
              </a:buClr>
              <a:defRPr/>
            </a:pPr>
            <a:r>
              <a:rPr lang="en-US" dirty="0" smtClean="0"/>
              <a:t>Modified Duty may be in your section or any other section as needed</a:t>
            </a:r>
          </a:p>
          <a:p>
            <a:pPr marL="548640" lvl="2" indent="-274320">
              <a:lnSpc>
                <a:spcPct val="90000"/>
              </a:lnSpc>
              <a:spcBef>
                <a:spcPts val="0"/>
              </a:spcBef>
              <a:buClr>
                <a:schemeClr val="accent1"/>
              </a:buClr>
              <a:defRPr/>
            </a:pPr>
            <a:r>
              <a:rPr lang="en-US" dirty="0" smtClean="0"/>
              <a:t>Refusing modified duty could adversely impact your wage replacement benefits</a:t>
            </a:r>
          </a:p>
          <a:p>
            <a:pPr marL="822960" lvl="3" indent="-274320">
              <a:lnSpc>
                <a:spcPct val="90000"/>
              </a:lnSpc>
              <a:spcBef>
                <a:spcPts val="0"/>
              </a:spcBef>
              <a:buClr>
                <a:schemeClr val="accent1"/>
              </a:buClr>
              <a:defRPr/>
            </a:pPr>
            <a:r>
              <a:rPr lang="en-US" dirty="0" smtClean="0"/>
              <a:t>Be aware if you have a planned vacation and miss reporting for modified duty your benefits could be terminated.</a:t>
            </a:r>
          </a:p>
        </p:txBody>
      </p:sp>
    </p:spTree>
    <p:custDataLst>
      <p:tags r:id="rId1"/>
    </p:custDataLst>
    <p:extLst>
      <p:ext uri="{BB962C8B-B14F-4D97-AF65-F5344CB8AC3E}">
        <p14:creationId xmlns:p14="http://schemas.microsoft.com/office/powerpoint/2010/main" val="1756388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914400"/>
            <a:ext cx="8382000" cy="5791200"/>
          </a:xfrm>
        </p:spPr>
        <p:txBody>
          <a:bodyPr>
            <a:noAutofit/>
          </a:bodyPr>
          <a:lstStyle/>
          <a:p>
            <a:pPr>
              <a:lnSpc>
                <a:spcPct val="90000"/>
              </a:lnSpc>
              <a:spcBef>
                <a:spcPts val="0"/>
              </a:spcBef>
              <a:defRPr/>
            </a:pPr>
            <a:r>
              <a:rPr lang="en-US" sz="2000" b="1" dirty="0" smtClean="0"/>
              <a:t>Assist Employee with medical care and filing a Workers’ Compensation claim</a:t>
            </a:r>
          </a:p>
          <a:p>
            <a:pPr lvl="1">
              <a:lnSpc>
                <a:spcPct val="90000"/>
              </a:lnSpc>
              <a:spcBef>
                <a:spcPts val="0"/>
              </a:spcBef>
              <a:defRPr/>
            </a:pPr>
            <a:r>
              <a:rPr lang="en-US" sz="2000" b="1" dirty="0" smtClean="0">
                <a:solidFill>
                  <a:srgbClr val="C00000"/>
                </a:solidFill>
              </a:rPr>
              <a:t>Life or limb threatening - Call 911 or go to nearest ER</a:t>
            </a:r>
          </a:p>
          <a:p>
            <a:pPr lvl="2">
              <a:lnSpc>
                <a:spcPct val="90000"/>
              </a:lnSpc>
              <a:spcBef>
                <a:spcPts val="0"/>
              </a:spcBef>
              <a:defRPr/>
            </a:pPr>
            <a:r>
              <a:rPr lang="en-US" dirty="0" smtClean="0"/>
              <a:t>Call CDOT Risk Management alert them of emergency 303-757-9340</a:t>
            </a:r>
          </a:p>
          <a:p>
            <a:pPr lvl="2">
              <a:lnSpc>
                <a:spcPct val="90000"/>
              </a:lnSpc>
              <a:spcBef>
                <a:spcPts val="0"/>
              </a:spcBef>
              <a:defRPr/>
            </a:pPr>
            <a:r>
              <a:rPr lang="en-US" dirty="0" smtClean="0"/>
              <a:t>MUST follow up with CDOT Authorized Treating Provider</a:t>
            </a:r>
          </a:p>
          <a:p>
            <a:pPr lvl="2">
              <a:lnSpc>
                <a:spcPct val="90000"/>
              </a:lnSpc>
              <a:spcBef>
                <a:spcPts val="0"/>
              </a:spcBef>
              <a:buNone/>
              <a:defRPr/>
            </a:pPr>
            <a:endParaRPr lang="en-US" sz="400" dirty="0" smtClean="0"/>
          </a:p>
          <a:p>
            <a:pPr>
              <a:lnSpc>
                <a:spcPct val="90000"/>
              </a:lnSpc>
              <a:spcBef>
                <a:spcPts val="0"/>
              </a:spcBef>
              <a:defRPr/>
            </a:pPr>
            <a:r>
              <a:rPr lang="en-US" sz="2000" b="1" dirty="0" smtClean="0"/>
              <a:t>Provide the Employee Incident Statement </a:t>
            </a:r>
            <a:r>
              <a:rPr lang="en-US" sz="2400" dirty="0" smtClean="0"/>
              <a:t>(</a:t>
            </a:r>
            <a:r>
              <a:rPr lang="en-US" sz="1800" dirty="0" smtClean="0"/>
              <a:t>CDOT Form 777</a:t>
            </a:r>
            <a:r>
              <a:rPr lang="en-US" sz="2400" dirty="0" smtClean="0"/>
              <a:t>)</a:t>
            </a:r>
          </a:p>
          <a:p>
            <a:pPr lvl="1">
              <a:lnSpc>
                <a:spcPct val="90000"/>
              </a:lnSpc>
              <a:spcBef>
                <a:spcPts val="0"/>
              </a:spcBef>
              <a:defRPr/>
            </a:pPr>
            <a:r>
              <a:rPr lang="en-US" sz="2000" dirty="0" smtClean="0"/>
              <a:t>This is the employee’s written notice of an injury</a:t>
            </a:r>
          </a:p>
          <a:p>
            <a:pPr lvl="1">
              <a:lnSpc>
                <a:spcPct val="90000"/>
              </a:lnSpc>
              <a:spcBef>
                <a:spcPts val="0"/>
              </a:spcBef>
              <a:buNone/>
              <a:defRPr/>
            </a:pPr>
            <a:endParaRPr lang="en-US" sz="400" b="1" dirty="0" smtClean="0"/>
          </a:p>
          <a:p>
            <a:pPr>
              <a:lnSpc>
                <a:spcPct val="90000"/>
              </a:lnSpc>
              <a:spcBef>
                <a:spcPts val="0"/>
              </a:spcBef>
              <a:defRPr/>
            </a:pPr>
            <a:r>
              <a:rPr lang="en-US" sz="2000" b="1" dirty="0" smtClean="0"/>
              <a:t>Provide a copy of the ATP list</a:t>
            </a:r>
          </a:p>
          <a:p>
            <a:pPr lvl="1">
              <a:lnSpc>
                <a:spcPct val="90000"/>
              </a:lnSpc>
              <a:spcBef>
                <a:spcPts val="0"/>
              </a:spcBef>
              <a:defRPr/>
            </a:pPr>
            <a:r>
              <a:rPr lang="en-US" sz="2000" dirty="0" smtClean="0"/>
              <a:t>The employee may choose ANY ATP on the list</a:t>
            </a:r>
          </a:p>
          <a:p>
            <a:pPr lvl="1">
              <a:lnSpc>
                <a:spcPct val="90000"/>
              </a:lnSpc>
              <a:spcBef>
                <a:spcPts val="0"/>
              </a:spcBef>
              <a:defRPr/>
            </a:pPr>
            <a:r>
              <a:rPr lang="en-US" sz="2000" dirty="0" smtClean="0"/>
              <a:t>Call alert the clinic the employee is in route</a:t>
            </a:r>
          </a:p>
          <a:p>
            <a:pPr lvl="1">
              <a:lnSpc>
                <a:spcPct val="90000"/>
              </a:lnSpc>
              <a:spcBef>
                <a:spcPts val="0"/>
              </a:spcBef>
              <a:defRPr/>
            </a:pPr>
            <a:r>
              <a:rPr lang="en-US" sz="2000" dirty="0" smtClean="0"/>
              <a:t>If the ATP cannot see the employee on a walk-in basis go to an urgent care facility</a:t>
            </a:r>
          </a:p>
          <a:p>
            <a:pPr lvl="1">
              <a:lnSpc>
                <a:spcPct val="90000"/>
              </a:lnSpc>
              <a:spcBef>
                <a:spcPts val="0"/>
              </a:spcBef>
              <a:buNone/>
              <a:defRPr/>
            </a:pPr>
            <a:endParaRPr lang="en-US" sz="400" dirty="0" smtClean="0"/>
          </a:p>
          <a:p>
            <a:pPr>
              <a:lnSpc>
                <a:spcPct val="90000"/>
              </a:lnSpc>
              <a:spcBef>
                <a:spcPts val="0"/>
              </a:spcBef>
              <a:defRPr/>
            </a:pPr>
            <a:r>
              <a:rPr lang="en-US" sz="2000" b="1" dirty="0" smtClean="0"/>
              <a:t>Provide a copy of the GINA/STD/FMLA Notice Memo</a:t>
            </a:r>
          </a:p>
          <a:p>
            <a:pPr marL="548640" lvl="2" indent="-274320">
              <a:lnSpc>
                <a:spcPct val="90000"/>
              </a:lnSpc>
              <a:spcBef>
                <a:spcPts val="0"/>
              </a:spcBef>
              <a:buClr>
                <a:schemeClr val="accent1"/>
              </a:buClr>
              <a:defRPr/>
            </a:pPr>
            <a:r>
              <a:rPr lang="en-US" dirty="0" smtClean="0"/>
              <a:t>Give employee copy of GINA to make them aware of their benefits!</a:t>
            </a:r>
          </a:p>
        </p:txBody>
      </p:sp>
      <p:sp>
        <p:nvSpPr>
          <p:cNvPr id="7" name="Rectangle 2"/>
          <p:cNvSpPr>
            <a:spLocks noGrp="1" noChangeArrowheads="1"/>
          </p:cNvSpPr>
          <p:nvPr>
            <p:ph type="title" idx="4294967295"/>
          </p:nvPr>
        </p:nvSpPr>
        <p:spPr>
          <a:xfrm>
            <a:off x="457200" y="76200"/>
            <a:ext cx="8458200" cy="762000"/>
          </a:xfrm>
        </p:spPr>
        <p:txBody>
          <a:bodyPr>
            <a:normAutofit/>
          </a:bodyPr>
          <a:lstStyle/>
          <a:p>
            <a:r>
              <a:rPr lang="en-US" b="1" dirty="0" smtClean="0">
                <a:solidFill>
                  <a:schemeClr val="tx1"/>
                </a:solidFill>
              </a:rPr>
              <a:t>Supervisor’s Responsibilities</a:t>
            </a:r>
          </a:p>
        </p:txBody>
      </p:sp>
    </p:spTree>
    <p:custDataLst>
      <p:tags r:id="rId1"/>
    </p:custDataLst>
    <p:extLst>
      <p:ext uri="{BB962C8B-B14F-4D97-AF65-F5344CB8AC3E}">
        <p14:creationId xmlns:p14="http://schemas.microsoft.com/office/powerpoint/2010/main" val="2994963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762000"/>
            <a:ext cx="8686800" cy="5791200"/>
          </a:xfrm>
        </p:spPr>
        <p:txBody>
          <a:bodyPr>
            <a:noAutofit/>
          </a:bodyPr>
          <a:lstStyle/>
          <a:p>
            <a:pPr>
              <a:spcBef>
                <a:spcPts val="0"/>
              </a:spcBef>
              <a:defRPr/>
            </a:pPr>
            <a:r>
              <a:rPr lang="en-US" sz="2000" b="1" dirty="0" smtClean="0"/>
              <a:t>Complete an Accident Investigation!</a:t>
            </a:r>
          </a:p>
          <a:p>
            <a:pPr>
              <a:spcBef>
                <a:spcPts val="0"/>
              </a:spcBef>
              <a:buNone/>
              <a:defRPr/>
            </a:pPr>
            <a:endParaRPr lang="en-US" sz="400" b="1" dirty="0" smtClean="0"/>
          </a:p>
          <a:p>
            <a:pPr>
              <a:spcBef>
                <a:spcPts val="0"/>
              </a:spcBef>
              <a:defRPr/>
            </a:pPr>
            <a:r>
              <a:rPr lang="en-US" sz="2000" b="1" dirty="0" smtClean="0"/>
              <a:t>Report the claim to CDOT Risk Management</a:t>
            </a:r>
          </a:p>
          <a:p>
            <a:pPr lvl="1">
              <a:spcBef>
                <a:spcPts val="0"/>
              </a:spcBef>
              <a:defRPr/>
            </a:pPr>
            <a:r>
              <a:rPr lang="en-US" sz="2000" dirty="0" smtClean="0"/>
              <a:t>Submit claim report online or paper report</a:t>
            </a:r>
          </a:p>
          <a:p>
            <a:pPr lvl="1">
              <a:spcBef>
                <a:spcPts val="0"/>
              </a:spcBef>
              <a:defRPr/>
            </a:pPr>
            <a:r>
              <a:rPr lang="en-US" sz="2000" dirty="0" smtClean="0"/>
              <a:t>Review the Supervisor Quick Checklist if needed</a:t>
            </a:r>
          </a:p>
          <a:p>
            <a:pPr lvl="1">
              <a:spcBef>
                <a:spcPts val="0"/>
              </a:spcBef>
              <a:buNone/>
              <a:defRPr/>
            </a:pPr>
            <a:endParaRPr lang="en-US" sz="400" dirty="0" smtClean="0"/>
          </a:p>
          <a:p>
            <a:pPr>
              <a:spcBef>
                <a:spcPts val="0"/>
              </a:spcBef>
              <a:defRPr/>
            </a:pPr>
            <a:r>
              <a:rPr lang="en-US" sz="2000" b="1" dirty="0" smtClean="0"/>
              <a:t>Employee MUST Report Back to Work after EVERY Appointment</a:t>
            </a:r>
          </a:p>
          <a:p>
            <a:pPr lvl="1">
              <a:spcBef>
                <a:spcPts val="0"/>
              </a:spcBef>
              <a:defRPr/>
            </a:pPr>
            <a:r>
              <a:rPr lang="en-US" sz="2000" dirty="0" smtClean="0"/>
              <a:t>Review Work Status Report</a:t>
            </a:r>
          </a:p>
          <a:p>
            <a:pPr lvl="1">
              <a:spcBef>
                <a:spcPts val="0"/>
              </a:spcBef>
              <a:defRPr/>
            </a:pPr>
            <a:r>
              <a:rPr lang="en-US" sz="2000" dirty="0" smtClean="0"/>
              <a:t>Review the Modified Duty Task Letter (if applicable)</a:t>
            </a:r>
          </a:p>
          <a:p>
            <a:pPr lvl="1">
              <a:spcBef>
                <a:spcPts val="0"/>
              </a:spcBef>
              <a:defRPr/>
            </a:pPr>
            <a:r>
              <a:rPr lang="en-US" sz="2000" dirty="0" smtClean="0"/>
              <a:t>Determine if the employee can return to work regular duty, modified duty or if they must be taken off work and sent home</a:t>
            </a:r>
          </a:p>
          <a:p>
            <a:pPr lvl="1">
              <a:spcBef>
                <a:spcPts val="0"/>
              </a:spcBef>
              <a:buNone/>
              <a:defRPr/>
            </a:pPr>
            <a:endParaRPr lang="en-US" sz="400" dirty="0" smtClean="0"/>
          </a:p>
          <a:p>
            <a:pPr>
              <a:spcBef>
                <a:spcPts val="0"/>
              </a:spcBef>
              <a:defRPr/>
            </a:pPr>
            <a:r>
              <a:rPr lang="en-US" sz="2000" b="1" dirty="0" smtClean="0"/>
              <a:t>After Reporting the Claim:</a:t>
            </a:r>
          </a:p>
          <a:p>
            <a:pPr lvl="1">
              <a:spcBef>
                <a:spcPts val="0"/>
              </a:spcBef>
              <a:defRPr/>
            </a:pPr>
            <a:r>
              <a:rPr lang="en-US" sz="2000" dirty="0" smtClean="0"/>
              <a:t>Change work schedule to Injury Leave Work Schedule</a:t>
            </a:r>
          </a:p>
          <a:p>
            <a:pPr lvl="1">
              <a:spcBef>
                <a:spcPts val="0"/>
              </a:spcBef>
              <a:defRPr/>
            </a:pPr>
            <a:r>
              <a:rPr lang="en-US" sz="2000" dirty="0" smtClean="0"/>
              <a:t>Receive a Notice of Claim Number Memo</a:t>
            </a:r>
          </a:p>
          <a:p>
            <a:pPr lvl="1">
              <a:spcBef>
                <a:spcPts val="0"/>
              </a:spcBef>
              <a:defRPr/>
            </a:pPr>
            <a:r>
              <a:rPr lang="en-US" sz="2000" dirty="0" smtClean="0"/>
              <a:t>Track all Lost Time on the Claim Status Update Form</a:t>
            </a:r>
          </a:p>
          <a:p>
            <a:pPr lvl="1">
              <a:spcBef>
                <a:spcPts val="0"/>
              </a:spcBef>
              <a:buNone/>
              <a:defRPr/>
            </a:pPr>
            <a:endParaRPr lang="en-US" sz="400" dirty="0" smtClean="0"/>
          </a:p>
          <a:p>
            <a:pPr>
              <a:spcBef>
                <a:spcPts val="0"/>
              </a:spcBef>
              <a:defRPr/>
            </a:pPr>
            <a:r>
              <a:rPr lang="en-US" sz="2000" b="1" dirty="0" smtClean="0"/>
              <a:t>Stay in Contact with the Employee</a:t>
            </a:r>
          </a:p>
          <a:p>
            <a:pPr lvl="1">
              <a:spcBef>
                <a:spcPts val="0"/>
              </a:spcBef>
              <a:defRPr/>
            </a:pPr>
            <a:r>
              <a:rPr lang="en-US" sz="2000" dirty="0" smtClean="0"/>
              <a:t>Set regular check-in expectations if employee is off work!</a:t>
            </a:r>
          </a:p>
          <a:p>
            <a:pPr lvl="1">
              <a:spcBef>
                <a:spcPts val="0"/>
              </a:spcBef>
              <a:buNone/>
              <a:defRPr/>
            </a:pPr>
            <a:endParaRPr lang="en-US" dirty="0" smtClean="0"/>
          </a:p>
        </p:txBody>
      </p:sp>
      <p:sp>
        <p:nvSpPr>
          <p:cNvPr id="7" name="Rectangle 2"/>
          <p:cNvSpPr>
            <a:spLocks noGrp="1" noChangeArrowheads="1"/>
          </p:cNvSpPr>
          <p:nvPr>
            <p:ph type="title" idx="4294967295"/>
          </p:nvPr>
        </p:nvSpPr>
        <p:spPr>
          <a:xfrm>
            <a:off x="457200" y="76200"/>
            <a:ext cx="8458200" cy="762000"/>
          </a:xfrm>
        </p:spPr>
        <p:txBody>
          <a:bodyPr>
            <a:normAutofit/>
          </a:bodyPr>
          <a:lstStyle/>
          <a:p>
            <a:r>
              <a:rPr lang="en-US" b="1" dirty="0" smtClean="0">
                <a:solidFill>
                  <a:schemeClr val="tx1"/>
                </a:solidFill>
              </a:rPr>
              <a:t>Supervisor’s Responsibilities</a:t>
            </a:r>
          </a:p>
        </p:txBody>
      </p:sp>
    </p:spTree>
    <p:custDataLst>
      <p:tags r:id="rId1"/>
    </p:custDataLst>
    <p:extLst>
      <p:ext uri="{BB962C8B-B14F-4D97-AF65-F5344CB8AC3E}">
        <p14:creationId xmlns:p14="http://schemas.microsoft.com/office/powerpoint/2010/main" val="1932775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463296" y="0"/>
            <a:ext cx="8680704" cy="876299"/>
          </a:xfrm>
        </p:spPr>
        <p:txBody>
          <a:bodyPr>
            <a:normAutofit/>
          </a:bodyPr>
          <a:lstStyle/>
          <a:p>
            <a:r>
              <a:rPr lang="en-US" b="1" dirty="0" smtClean="0">
                <a:solidFill>
                  <a:schemeClr val="tx1">
                    <a:lumMod val="85000"/>
                    <a:lumOff val="15000"/>
                  </a:schemeClr>
                </a:solidFill>
              </a:rPr>
              <a:t>Claim Related Correspondence</a:t>
            </a:r>
            <a:endParaRPr lang="en-US" sz="2000" b="1" dirty="0" smtClean="0">
              <a:solidFill>
                <a:schemeClr val="tx1">
                  <a:lumMod val="85000"/>
                  <a:lumOff val="15000"/>
                </a:schemeClr>
              </a:solidFill>
            </a:endParaRPr>
          </a:p>
        </p:txBody>
      </p:sp>
      <p:sp>
        <p:nvSpPr>
          <p:cNvPr id="11268" name="Rectangle 3"/>
          <p:cNvSpPr>
            <a:spLocks noGrp="1" noChangeArrowheads="1"/>
          </p:cNvSpPr>
          <p:nvPr>
            <p:ph sz="quarter" idx="4294967295"/>
          </p:nvPr>
        </p:nvSpPr>
        <p:spPr>
          <a:xfrm>
            <a:off x="387096" y="914400"/>
            <a:ext cx="8528304" cy="5638800"/>
          </a:xfrm>
        </p:spPr>
        <p:txBody>
          <a:bodyPr>
            <a:noAutofit/>
          </a:bodyPr>
          <a:lstStyle/>
          <a:p>
            <a:pPr>
              <a:lnSpc>
                <a:spcPct val="90000"/>
              </a:lnSpc>
              <a:buNone/>
              <a:defRPr/>
            </a:pPr>
            <a:r>
              <a:rPr lang="en-US" sz="2000" b="1" dirty="0" smtClean="0">
                <a:solidFill>
                  <a:schemeClr val="tx1">
                    <a:lumMod val="85000"/>
                    <a:lumOff val="15000"/>
                  </a:schemeClr>
                </a:solidFill>
              </a:rPr>
              <a:t>CDOT Correspondence</a:t>
            </a:r>
          </a:p>
          <a:p>
            <a:pPr>
              <a:lnSpc>
                <a:spcPct val="90000"/>
              </a:lnSpc>
              <a:spcBef>
                <a:spcPts val="0"/>
              </a:spcBef>
              <a:defRPr/>
            </a:pPr>
            <a:r>
              <a:rPr lang="en-US" sz="2000" b="1" dirty="0" smtClean="0">
                <a:solidFill>
                  <a:schemeClr val="tx1">
                    <a:lumMod val="85000"/>
                    <a:lumOff val="15000"/>
                  </a:schemeClr>
                </a:solidFill>
              </a:rPr>
              <a:t>Incident Memo =  No Medical Treatment</a:t>
            </a:r>
          </a:p>
          <a:p>
            <a:pPr lvl="1">
              <a:lnSpc>
                <a:spcPct val="90000"/>
              </a:lnSpc>
              <a:spcBef>
                <a:spcPts val="0"/>
              </a:spcBef>
              <a:defRPr/>
            </a:pPr>
            <a:r>
              <a:rPr lang="en-US" sz="2000" dirty="0" smtClean="0">
                <a:solidFill>
                  <a:schemeClr val="tx1">
                    <a:lumMod val="85000"/>
                    <a:lumOff val="15000"/>
                  </a:schemeClr>
                </a:solidFill>
              </a:rPr>
              <a:t>Explains Your responsibilities</a:t>
            </a:r>
          </a:p>
          <a:p>
            <a:pPr lvl="1">
              <a:lnSpc>
                <a:spcPct val="90000"/>
              </a:lnSpc>
              <a:spcBef>
                <a:spcPts val="0"/>
              </a:spcBef>
              <a:defRPr/>
            </a:pPr>
            <a:r>
              <a:rPr lang="en-US" sz="2000" dirty="0" smtClean="0">
                <a:solidFill>
                  <a:schemeClr val="tx1">
                    <a:lumMod val="85000"/>
                    <a:lumOff val="15000"/>
                  </a:schemeClr>
                </a:solidFill>
              </a:rPr>
              <a:t>MUST contact CDOT Claim Coordinator BEFORE going to the clinic if you decide to seek medical treatment!</a:t>
            </a:r>
          </a:p>
          <a:p>
            <a:pPr lvl="1">
              <a:lnSpc>
                <a:spcPct val="90000"/>
              </a:lnSpc>
              <a:spcBef>
                <a:spcPts val="0"/>
              </a:spcBef>
              <a:buNone/>
              <a:defRPr/>
            </a:pPr>
            <a:endParaRPr lang="en-US" sz="400" dirty="0" smtClean="0">
              <a:solidFill>
                <a:schemeClr val="tx1">
                  <a:lumMod val="85000"/>
                  <a:lumOff val="15000"/>
                </a:schemeClr>
              </a:solidFill>
            </a:endParaRPr>
          </a:p>
          <a:p>
            <a:pPr>
              <a:lnSpc>
                <a:spcPct val="90000"/>
              </a:lnSpc>
              <a:spcBef>
                <a:spcPts val="0"/>
              </a:spcBef>
              <a:defRPr/>
            </a:pPr>
            <a:r>
              <a:rPr lang="en-US" sz="2000" b="1" dirty="0" smtClean="0">
                <a:solidFill>
                  <a:schemeClr val="tx1">
                    <a:lumMod val="85000"/>
                    <a:lumOff val="15000"/>
                  </a:schemeClr>
                </a:solidFill>
              </a:rPr>
              <a:t>Claim Number Memo - Accident = Medical Treatment</a:t>
            </a:r>
          </a:p>
          <a:p>
            <a:pPr lvl="1">
              <a:lnSpc>
                <a:spcPct val="90000"/>
              </a:lnSpc>
              <a:spcBef>
                <a:spcPts val="0"/>
              </a:spcBef>
              <a:defRPr/>
            </a:pPr>
            <a:r>
              <a:rPr lang="en-US" sz="2000" dirty="0" smtClean="0">
                <a:solidFill>
                  <a:schemeClr val="tx1">
                    <a:lumMod val="85000"/>
                    <a:lumOff val="15000"/>
                  </a:schemeClr>
                </a:solidFill>
              </a:rPr>
              <a:t>Claim Number Memo – Give to all medical providers</a:t>
            </a:r>
          </a:p>
          <a:p>
            <a:pPr lvl="1">
              <a:lnSpc>
                <a:spcPct val="90000"/>
              </a:lnSpc>
              <a:spcBef>
                <a:spcPts val="0"/>
              </a:spcBef>
              <a:defRPr/>
            </a:pPr>
            <a:r>
              <a:rPr lang="en-US" sz="2000" dirty="0" smtClean="0">
                <a:solidFill>
                  <a:schemeClr val="tx1">
                    <a:lumMod val="85000"/>
                    <a:lumOff val="15000"/>
                  </a:schemeClr>
                </a:solidFill>
              </a:rPr>
              <a:t>Not an admission of liability!</a:t>
            </a:r>
          </a:p>
          <a:p>
            <a:pPr lvl="1">
              <a:lnSpc>
                <a:spcPct val="90000"/>
              </a:lnSpc>
              <a:spcBef>
                <a:spcPts val="0"/>
              </a:spcBef>
              <a:defRPr/>
            </a:pPr>
            <a:r>
              <a:rPr lang="en-US" sz="2000" dirty="0" smtClean="0">
                <a:solidFill>
                  <a:schemeClr val="tx1">
                    <a:lumMod val="85000"/>
                    <a:lumOff val="15000"/>
                  </a:schemeClr>
                </a:solidFill>
              </a:rPr>
              <a:t>Stay in contact with your CDOT Claim Coordinator!</a:t>
            </a:r>
          </a:p>
          <a:p>
            <a:pPr>
              <a:lnSpc>
                <a:spcPct val="90000"/>
              </a:lnSpc>
              <a:spcBef>
                <a:spcPts val="0"/>
              </a:spcBef>
              <a:defRPr/>
            </a:pPr>
            <a:r>
              <a:rPr lang="en-US" sz="2000" b="1" dirty="0" smtClean="0">
                <a:solidFill>
                  <a:schemeClr val="tx1">
                    <a:lumMod val="85000"/>
                    <a:lumOff val="15000"/>
                  </a:schemeClr>
                </a:solidFill>
              </a:rPr>
              <a:t>Approval and Denial Memos</a:t>
            </a:r>
          </a:p>
          <a:p>
            <a:pPr lvl="1">
              <a:lnSpc>
                <a:spcPct val="90000"/>
              </a:lnSpc>
              <a:spcBef>
                <a:spcPts val="0"/>
              </a:spcBef>
              <a:defRPr/>
            </a:pPr>
            <a:r>
              <a:rPr lang="en-US" sz="2000" dirty="0" smtClean="0">
                <a:solidFill>
                  <a:schemeClr val="tx1">
                    <a:lumMod val="85000"/>
                    <a:lumOff val="15000"/>
                  </a:schemeClr>
                </a:solidFill>
              </a:rPr>
              <a:t>Approves time coding to Injury Leave or Make Whole</a:t>
            </a:r>
          </a:p>
          <a:p>
            <a:pPr lvl="1">
              <a:lnSpc>
                <a:spcPct val="90000"/>
              </a:lnSpc>
              <a:spcBef>
                <a:spcPts val="0"/>
              </a:spcBef>
              <a:defRPr/>
            </a:pPr>
            <a:r>
              <a:rPr lang="en-US" sz="2000" dirty="0" smtClean="0">
                <a:solidFill>
                  <a:schemeClr val="tx1">
                    <a:lumMod val="85000"/>
                    <a:lumOff val="15000"/>
                  </a:schemeClr>
                </a:solidFill>
              </a:rPr>
              <a:t>Denials – Tentative or Final</a:t>
            </a:r>
          </a:p>
          <a:p>
            <a:pPr lvl="1">
              <a:lnSpc>
                <a:spcPct val="90000"/>
              </a:lnSpc>
              <a:spcBef>
                <a:spcPts val="0"/>
              </a:spcBef>
              <a:defRPr/>
            </a:pPr>
            <a:endParaRPr lang="en-US" sz="2000" dirty="0" smtClean="0">
              <a:solidFill>
                <a:schemeClr val="tx1">
                  <a:lumMod val="85000"/>
                  <a:lumOff val="15000"/>
                </a:schemeClr>
              </a:solidFill>
            </a:endParaRPr>
          </a:p>
          <a:p>
            <a:pPr lvl="1">
              <a:lnSpc>
                <a:spcPct val="90000"/>
              </a:lnSpc>
              <a:spcBef>
                <a:spcPts val="0"/>
              </a:spcBef>
              <a:buNone/>
              <a:defRPr/>
            </a:pPr>
            <a:endParaRPr lang="en-US" sz="900" dirty="0" smtClean="0">
              <a:solidFill>
                <a:schemeClr val="tx1">
                  <a:lumMod val="85000"/>
                  <a:lumOff val="15000"/>
                </a:schemeClr>
              </a:solidFill>
            </a:endParaRPr>
          </a:p>
          <a:p>
            <a:pPr>
              <a:lnSpc>
                <a:spcPct val="90000"/>
              </a:lnSpc>
              <a:spcBef>
                <a:spcPts val="0"/>
              </a:spcBef>
              <a:buNone/>
              <a:defRPr/>
            </a:pPr>
            <a:r>
              <a:rPr lang="en-US" sz="2000" b="1" dirty="0" smtClean="0">
                <a:solidFill>
                  <a:schemeClr val="tx1">
                    <a:lumMod val="85000"/>
                    <a:lumOff val="15000"/>
                  </a:schemeClr>
                </a:solidFill>
              </a:rPr>
              <a:t>Broadspire Correspondence</a:t>
            </a:r>
          </a:p>
          <a:p>
            <a:pPr lvl="1">
              <a:lnSpc>
                <a:spcPct val="90000"/>
              </a:lnSpc>
              <a:spcBef>
                <a:spcPts val="0"/>
              </a:spcBef>
              <a:defRPr/>
            </a:pPr>
            <a:r>
              <a:rPr lang="en-US" sz="2000" dirty="0" smtClean="0">
                <a:solidFill>
                  <a:schemeClr val="tx1">
                    <a:lumMod val="85000"/>
                    <a:lumOff val="15000"/>
                  </a:schemeClr>
                </a:solidFill>
              </a:rPr>
              <a:t>Brochure and Letter about your rights</a:t>
            </a:r>
          </a:p>
          <a:p>
            <a:pPr lvl="1">
              <a:lnSpc>
                <a:spcPct val="90000"/>
              </a:lnSpc>
              <a:spcBef>
                <a:spcPts val="0"/>
              </a:spcBef>
              <a:defRPr/>
            </a:pPr>
            <a:r>
              <a:rPr lang="en-US" sz="2000" dirty="0" smtClean="0">
                <a:solidFill>
                  <a:schemeClr val="tx1">
                    <a:lumMod val="85000"/>
                    <a:lumOff val="15000"/>
                  </a:schemeClr>
                </a:solidFill>
              </a:rPr>
              <a:t>Mileage reimbursement form</a:t>
            </a:r>
          </a:p>
          <a:p>
            <a:pPr lvl="1">
              <a:lnSpc>
                <a:spcPct val="90000"/>
              </a:lnSpc>
              <a:spcBef>
                <a:spcPts val="0"/>
              </a:spcBef>
              <a:defRPr/>
            </a:pPr>
            <a:r>
              <a:rPr lang="en-US" sz="2000" dirty="0" smtClean="0">
                <a:solidFill>
                  <a:schemeClr val="tx1">
                    <a:lumMod val="85000"/>
                    <a:lumOff val="15000"/>
                  </a:schemeClr>
                </a:solidFill>
              </a:rPr>
              <a:t>Express Scripts Cards (</a:t>
            </a:r>
            <a:r>
              <a:rPr lang="en-US" sz="1800" b="1" i="1" dirty="0" smtClean="0">
                <a:solidFill>
                  <a:schemeClr val="tx1">
                    <a:lumMod val="85000"/>
                    <a:lumOff val="15000"/>
                  </a:schemeClr>
                </a:solidFill>
              </a:rPr>
              <a:t>Health E Systems – Walgreens only</a:t>
            </a:r>
            <a:r>
              <a:rPr lang="en-US" sz="2000" dirty="0" smtClean="0">
                <a:solidFill>
                  <a:schemeClr val="tx1">
                    <a:lumMod val="85000"/>
                    <a:lumOff val="15000"/>
                  </a:schemeClr>
                </a:solidFill>
              </a:rPr>
              <a:t>!)</a:t>
            </a:r>
          </a:p>
          <a:p>
            <a:pPr lvl="1">
              <a:lnSpc>
                <a:spcPct val="90000"/>
              </a:lnSpc>
              <a:spcBef>
                <a:spcPts val="0"/>
              </a:spcBef>
              <a:defRPr/>
            </a:pPr>
            <a:r>
              <a:rPr lang="en-US" sz="2000" dirty="0" smtClean="0">
                <a:solidFill>
                  <a:schemeClr val="tx1">
                    <a:lumMod val="85000"/>
                    <a:lumOff val="15000"/>
                  </a:schemeClr>
                </a:solidFill>
              </a:rPr>
              <a:t>HIPAA Medical Release</a:t>
            </a:r>
          </a:p>
        </p:txBody>
      </p:sp>
    </p:spTree>
    <p:custDataLst>
      <p:tags r:id="rId1"/>
    </p:custDataLst>
    <p:extLst>
      <p:ext uri="{BB962C8B-B14F-4D97-AF65-F5344CB8AC3E}">
        <p14:creationId xmlns:p14="http://schemas.microsoft.com/office/powerpoint/2010/main" val="1828324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533400" y="304800"/>
            <a:ext cx="8153400" cy="808038"/>
          </a:xfrm>
        </p:spPr>
        <p:txBody>
          <a:bodyPr>
            <a:normAutofit/>
          </a:bodyPr>
          <a:lstStyle/>
          <a:p>
            <a:pPr eaLnBrk="1" hangingPunct="1"/>
            <a:r>
              <a:rPr lang="en-US" b="1" dirty="0" smtClean="0">
                <a:solidFill>
                  <a:schemeClr val="tx1">
                    <a:lumMod val="85000"/>
                    <a:lumOff val="15000"/>
                  </a:schemeClr>
                </a:solidFill>
              </a:rPr>
              <a:t>CDOT Risk Management </a:t>
            </a:r>
          </a:p>
        </p:txBody>
      </p:sp>
      <p:sp>
        <p:nvSpPr>
          <p:cNvPr id="5122" name="Slide Number Placeholder 5"/>
          <p:cNvSpPr>
            <a:spLocks noGrp="1"/>
          </p:cNvSpPr>
          <p:nvPr>
            <p:ph type="sldNum" sz="quarter" idx="4294967295"/>
          </p:nvPr>
        </p:nvSpPr>
        <p:spPr>
          <a:xfrm>
            <a:off x="146304" y="6210300"/>
            <a:ext cx="457200" cy="457200"/>
          </a:xfrm>
          <a:noFill/>
        </p:spPr>
        <p:txBody>
          <a:bodyPr/>
          <a:lstStyle/>
          <a:p>
            <a:fld id="{E1F04393-6C08-4CEE-BB0C-0AAED833D45D}" type="slidenum">
              <a:rPr lang="en-US" smtClean="0"/>
              <a:pPr/>
              <a:t>4</a:t>
            </a:fld>
            <a:endParaRPr lang="en-US" smtClean="0"/>
          </a:p>
        </p:txBody>
      </p:sp>
      <p:sp>
        <p:nvSpPr>
          <p:cNvPr id="7171" name="Rectangle 3"/>
          <p:cNvSpPr>
            <a:spLocks noGrp="1" noChangeArrowheads="1"/>
          </p:cNvSpPr>
          <p:nvPr>
            <p:ph sz="quarter" idx="4294967295"/>
          </p:nvPr>
        </p:nvSpPr>
        <p:spPr>
          <a:xfrm>
            <a:off x="685800" y="1295400"/>
            <a:ext cx="7543800" cy="4876800"/>
          </a:xfrm>
        </p:spPr>
        <p:txBody>
          <a:bodyPr>
            <a:normAutofit/>
          </a:bodyPr>
          <a:lstStyle/>
          <a:p>
            <a:r>
              <a:rPr lang="en-US" sz="3000" dirty="0" smtClean="0">
                <a:solidFill>
                  <a:schemeClr val="tx1">
                    <a:lumMod val="85000"/>
                    <a:lumOff val="15000"/>
                  </a:schemeClr>
                </a:solidFill>
              </a:rPr>
              <a:t>Risk Management is the protection of an entity’s assets and its service capacity</a:t>
            </a:r>
          </a:p>
          <a:p>
            <a:r>
              <a:rPr lang="en-US" sz="3000" dirty="0" smtClean="0">
                <a:solidFill>
                  <a:schemeClr val="tx1">
                    <a:lumMod val="85000"/>
                    <a:lumOff val="15000"/>
                  </a:schemeClr>
                </a:solidFill>
              </a:rPr>
              <a:t>State of Colorado is self-insured </a:t>
            </a:r>
          </a:p>
          <a:p>
            <a:pPr lvl="1"/>
            <a:r>
              <a:rPr lang="en-US" dirty="0" smtClean="0">
                <a:solidFill>
                  <a:schemeClr val="tx1">
                    <a:lumMod val="85000"/>
                    <a:lumOff val="15000"/>
                  </a:schemeClr>
                </a:solidFill>
              </a:rPr>
              <a:t>Self insurance is a method in which an amount of money is set aside for losses</a:t>
            </a:r>
          </a:p>
          <a:p>
            <a:r>
              <a:rPr lang="en-US" sz="3000" dirty="0" smtClean="0">
                <a:solidFill>
                  <a:schemeClr val="tx1">
                    <a:lumMod val="85000"/>
                    <a:lumOff val="15000"/>
                  </a:schemeClr>
                </a:solidFill>
              </a:rPr>
              <a:t>State Office of Risk Management</a:t>
            </a:r>
          </a:p>
          <a:p>
            <a:pPr lvl="1"/>
            <a:r>
              <a:rPr lang="en-US" dirty="0" smtClean="0">
                <a:solidFill>
                  <a:schemeClr val="tx1">
                    <a:lumMod val="85000"/>
                    <a:lumOff val="15000"/>
                  </a:schemeClr>
                </a:solidFill>
              </a:rPr>
              <a:t>Manages the Self-insured funds</a:t>
            </a:r>
          </a:p>
          <a:p>
            <a:pPr lvl="1"/>
            <a:r>
              <a:rPr lang="en-US" dirty="0" smtClean="0">
                <a:solidFill>
                  <a:schemeClr val="tx1">
                    <a:lumMod val="85000"/>
                    <a:lumOff val="15000"/>
                  </a:schemeClr>
                </a:solidFill>
              </a:rPr>
              <a:t>Third Party Contracts</a:t>
            </a:r>
          </a:p>
          <a:p>
            <a:pPr lvl="2"/>
            <a:r>
              <a:rPr lang="en-US" sz="2000" dirty="0" smtClean="0">
                <a:solidFill>
                  <a:schemeClr val="tx1">
                    <a:lumMod val="85000"/>
                    <a:lumOff val="15000"/>
                  </a:schemeClr>
                </a:solidFill>
              </a:rPr>
              <a:t>Broadspire – Workers’ Compensation</a:t>
            </a:r>
          </a:p>
          <a:p>
            <a:pPr lvl="2"/>
            <a:r>
              <a:rPr lang="en-US" dirty="0" smtClean="0">
                <a:solidFill>
                  <a:schemeClr val="tx1">
                    <a:lumMod val="85000"/>
                    <a:lumOff val="15000"/>
                  </a:schemeClr>
                </a:solidFill>
              </a:rPr>
              <a:t>McMillan, Broadspire, and </a:t>
            </a:r>
            <a:r>
              <a:rPr lang="en-US" sz="2000" dirty="0" smtClean="0">
                <a:solidFill>
                  <a:schemeClr val="tx1">
                    <a:lumMod val="85000"/>
                    <a:lumOff val="15000"/>
                  </a:schemeClr>
                </a:solidFill>
              </a:rPr>
              <a:t>Cunningham/Lindsey - Liability</a:t>
            </a:r>
          </a:p>
        </p:txBody>
      </p:sp>
    </p:spTree>
    <p:custDataLst>
      <p:tags r:id="rId1"/>
    </p:custDataLst>
    <p:extLst>
      <p:ext uri="{BB962C8B-B14F-4D97-AF65-F5344CB8AC3E}">
        <p14:creationId xmlns:p14="http://schemas.microsoft.com/office/powerpoint/2010/main" val="2238420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457200" y="76200"/>
            <a:ext cx="7848600" cy="762000"/>
          </a:xfrm>
        </p:spPr>
        <p:txBody>
          <a:bodyPr>
            <a:normAutofit/>
          </a:bodyPr>
          <a:lstStyle/>
          <a:p>
            <a:pPr eaLnBrk="1" hangingPunct="1"/>
            <a:r>
              <a:rPr lang="en-US" b="1" dirty="0" smtClean="0">
                <a:solidFill>
                  <a:schemeClr val="tx1">
                    <a:lumMod val="85000"/>
                    <a:lumOff val="15000"/>
                  </a:schemeClr>
                </a:solidFill>
              </a:rPr>
              <a:t>Managing Leave</a:t>
            </a:r>
            <a:endParaRPr lang="en-US" sz="2000" dirty="0" smtClean="0"/>
          </a:p>
        </p:txBody>
      </p:sp>
      <p:sp>
        <p:nvSpPr>
          <p:cNvPr id="11266" name="Slide Number Placeholder 5"/>
          <p:cNvSpPr>
            <a:spLocks noGrp="1"/>
          </p:cNvSpPr>
          <p:nvPr>
            <p:ph type="sldNum" sz="quarter" idx="4294967295"/>
          </p:nvPr>
        </p:nvSpPr>
        <p:spPr>
          <a:xfrm>
            <a:off x="146304" y="6210300"/>
            <a:ext cx="457200" cy="457200"/>
          </a:xfrm>
          <a:noFill/>
        </p:spPr>
        <p:txBody>
          <a:bodyPr/>
          <a:lstStyle/>
          <a:p>
            <a:fld id="{0DFA2344-9C0F-4028-8EE3-D588FE110513}" type="slidenum">
              <a:rPr lang="en-US" smtClean="0"/>
              <a:pPr/>
              <a:t>40</a:t>
            </a:fld>
            <a:endParaRPr lang="en-US" smtClean="0"/>
          </a:p>
        </p:txBody>
      </p:sp>
      <p:sp>
        <p:nvSpPr>
          <p:cNvPr id="11268" name="Rectangle 3"/>
          <p:cNvSpPr>
            <a:spLocks noGrp="1" noChangeArrowheads="1"/>
          </p:cNvSpPr>
          <p:nvPr>
            <p:ph sz="quarter" idx="4294967295"/>
          </p:nvPr>
        </p:nvSpPr>
        <p:spPr>
          <a:xfrm>
            <a:off x="381000" y="1447800"/>
            <a:ext cx="8534400" cy="5334000"/>
          </a:xfrm>
        </p:spPr>
        <p:txBody>
          <a:bodyPr>
            <a:noAutofit/>
          </a:bodyPr>
          <a:lstStyle/>
          <a:p>
            <a:pPr>
              <a:spcBef>
                <a:spcPts val="0"/>
              </a:spcBef>
              <a:buNone/>
              <a:defRPr/>
            </a:pPr>
            <a:r>
              <a:rPr lang="en-US" sz="2000" b="1" dirty="0" smtClean="0">
                <a:solidFill>
                  <a:schemeClr val="tx1">
                    <a:lumMod val="85000"/>
                    <a:lumOff val="15000"/>
                  </a:schemeClr>
                </a:solidFill>
              </a:rPr>
              <a:t>Leave – Sick, Annual, Alternate Holiday, Comp Time, Use or Lose</a:t>
            </a:r>
          </a:p>
          <a:p>
            <a:pPr lvl="1">
              <a:spcBef>
                <a:spcPts val="0"/>
              </a:spcBef>
              <a:defRPr/>
            </a:pPr>
            <a:r>
              <a:rPr lang="en-US" sz="1800" dirty="0" smtClean="0"/>
              <a:t>Check your leave balances in Employee Self Service (ESS) or check with your timekeeper</a:t>
            </a:r>
          </a:p>
          <a:p>
            <a:pPr marL="548640" lvl="2" indent="-274320">
              <a:spcBef>
                <a:spcPts val="0"/>
              </a:spcBef>
              <a:buClr>
                <a:schemeClr val="accent1"/>
              </a:buClr>
              <a:defRPr/>
            </a:pPr>
            <a:r>
              <a:rPr lang="en-US" sz="1800" dirty="0" smtClean="0">
                <a:solidFill>
                  <a:schemeClr val="tx1">
                    <a:lumMod val="85000"/>
                    <a:lumOff val="15000"/>
                  </a:schemeClr>
                </a:solidFill>
              </a:rPr>
              <a:t>Beware - Exhaustion of all paid Leave and FMLA – Must pay </a:t>
            </a:r>
            <a:r>
              <a:rPr lang="en-US" sz="1800" dirty="0" smtClean="0"/>
              <a:t>both the employee and employer share of the group health insurance premiums.</a:t>
            </a:r>
          </a:p>
          <a:p>
            <a:pPr>
              <a:spcBef>
                <a:spcPts val="0"/>
              </a:spcBef>
              <a:buNone/>
              <a:defRPr/>
            </a:pPr>
            <a:endParaRPr lang="en-US" sz="400" b="1" dirty="0" smtClean="0">
              <a:solidFill>
                <a:schemeClr val="tx1">
                  <a:lumMod val="85000"/>
                  <a:lumOff val="15000"/>
                </a:schemeClr>
              </a:solidFill>
            </a:endParaRPr>
          </a:p>
        </p:txBody>
      </p:sp>
      <p:sp>
        <p:nvSpPr>
          <p:cNvPr id="7" name="Rectangle 6"/>
          <p:cNvSpPr/>
          <p:nvPr/>
        </p:nvSpPr>
        <p:spPr>
          <a:xfrm>
            <a:off x="457200" y="741402"/>
            <a:ext cx="8686800" cy="553998"/>
          </a:xfrm>
          <a:prstGeom prst="rect">
            <a:avLst/>
          </a:prstGeom>
        </p:spPr>
        <p:txBody>
          <a:bodyPr wrap="square">
            <a:spAutoFit/>
          </a:bodyPr>
          <a:lstStyle/>
          <a:p>
            <a:pPr lvl="0">
              <a:spcBef>
                <a:spcPct val="0"/>
              </a:spcBef>
              <a:defRPr/>
            </a:pPr>
            <a:r>
              <a:rPr lang="en-US" sz="2800" b="1" dirty="0" smtClean="0">
                <a:solidFill>
                  <a:schemeClr val="tx1">
                    <a:lumMod val="85000"/>
                    <a:lumOff val="15000"/>
                  </a:schemeClr>
                </a:solidFill>
              </a:rPr>
              <a:t>Your responsibility to follow up on your benefits</a:t>
            </a:r>
            <a:r>
              <a:rPr lang="en-US" sz="3000" b="1" dirty="0" smtClean="0">
                <a:solidFill>
                  <a:schemeClr val="tx1">
                    <a:lumMod val="85000"/>
                    <a:lumOff val="15000"/>
                  </a:schemeClr>
                </a:solidFill>
              </a:rPr>
              <a:t>!</a:t>
            </a:r>
            <a:endParaRPr lang="en-US" sz="3000" dirty="0" smtClean="0">
              <a:solidFill>
                <a:schemeClr val="tx2"/>
              </a:solidFill>
            </a:endParaRPr>
          </a:p>
        </p:txBody>
      </p:sp>
    </p:spTree>
    <p:extLst>
      <p:ext uri="{BB962C8B-B14F-4D97-AF65-F5344CB8AC3E}">
        <p14:creationId xmlns:p14="http://schemas.microsoft.com/office/powerpoint/2010/main" val="1882690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381000" y="228600"/>
            <a:ext cx="7848600" cy="762000"/>
          </a:xfrm>
        </p:spPr>
        <p:txBody>
          <a:bodyPr>
            <a:normAutofit/>
          </a:bodyPr>
          <a:lstStyle/>
          <a:p>
            <a:pPr eaLnBrk="1" hangingPunct="1"/>
            <a:r>
              <a:rPr lang="en-US" b="1" dirty="0" smtClean="0">
                <a:solidFill>
                  <a:schemeClr val="tx1">
                    <a:lumMod val="85000"/>
                    <a:lumOff val="15000"/>
                  </a:schemeClr>
                </a:solidFill>
              </a:rPr>
              <a:t>Managing Leave</a:t>
            </a:r>
            <a:endParaRPr lang="en-US" sz="2000" dirty="0" smtClean="0"/>
          </a:p>
        </p:txBody>
      </p:sp>
      <p:sp>
        <p:nvSpPr>
          <p:cNvPr id="11266" name="Slide Number Placeholder 5"/>
          <p:cNvSpPr>
            <a:spLocks noGrp="1"/>
          </p:cNvSpPr>
          <p:nvPr>
            <p:ph type="sldNum" sz="quarter" idx="4294967295"/>
          </p:nvPr>
        </p:nvSpPr>
        <p:spPr>
          <a:xfrm>
            <a:off x="146304" y="6210300"/>
            <a:ext cx="457200" cy="457200"/>
          </a:xfrm>
          <a:noFill/>
        </p:spPr>
        <p:txBody>
          <a:bodyPr/>
          <a:lstStyle/>
          <a:p>
            <a:fld id="{0DFA2344-9C0F-4028-8EE3-D588FE110513}" type="slidenum">
              <a:rPr lang="en-US" smtClean="0"/>
              <a:pPr/>
              <a:t>41</a:t>
            </a:fld>
            <a:endParaRPr lang="en-US" smtClean="0"/>
          </a:p>
        </p:txBody>
      </p:sp>
      <p:sp>
        <p:nvSpPr>
          <p:cNvPr id="11268" name="Rectangle 3"/>
          <p:cNvSpPr>
            <a:spLocks noGrp="1" noChangeArrowheads="1"/>
          </p:cNvSpPr>
          <p:nvPr>
            <p:ph sz="quarter" idx="4294967295"/>
          </p:nvPr>
        </p:nvSpPr>
        <p:spPr>
          <a:xfrm>
            <a:off x="457200" y="990600"/>
            <a:ext cx="8534400" cy="5334000"/>
          </a:xfrm>
        </p:spPr>
        <p:txBody>
          <a:bodyPr>
            <a:noAutofit/>
          </a:bodyPr>
          <a:lstStyle/>
          <a:p>
            <a:pPr>
              <a:spcBef>
                <a:spcPts val="0"/>
              </a:spcBef>
              <a:buNone/>
              <a:defRPr/>
            </a:pPr>
            <a:endParaRPr lang="en-US" sz="400" b="1" dirty="0" smtClean="0">
              <a:solidFill>
                <a:schemeClr val="tx1">
                  <a:lumMod val="85000"/>
                  <a:lumOff val="15000"/>
                </a:schemeClr>
              </a:solidFill>
            </a:endParaRPr>
          </a:p>
          <a:p>
            <a:pPr marL="274320" lvl="1" indent="-274320">
              <a:spcBef>
                <a:spcPts val="0"/>
              </a:spcBef>
              <a:buClr>
                <a:schemeClr val="accent1"/>
              </a:buClr>
              <a:buNone/>
              <a:defRPr/>
            </a:pPr>
            <a:r>
              <a:rPr lang="en-US" sz="2000" b="1" dirty="0" smtClean="0">
                <a:solidFill>
                  <a:schemeClr val="tx1">
                    <a:lumMod val="85000"/>
                    <a:lumOff val="15000"/>
                  </a:schemeClr>
                </a:solidFill>
              </a:rPr>
              <a:t>Family Medical Leave Act (FMLA)</a:t>
            </a:r>
          </a:p>
          <a:p>
            <a:pPr lvl="1">
              <a:spcBef>
                <a:spcPts val="0"/>
              </a:spcBef>
            </a:pPr>
            <a:r>
              <a:rPr lang="en-US" sz="1800" dirty="0" smtClean="0"/>
              <a:t>Contact Region FMLA Liaison or Employee Relations and Legal</a:t>
            </a:r>
          </a:p>
          <a:p>
            <a:pPr lvl="1">
              <a:spcBef>
                <a:spcPts val="0"/>
              </a:spcBef>
            </a:pPr>
            <a:r>
              <a:rPr lang="en-US" sz="1800" dirty="0" smtClean="0"/>
              <a:t>Must be designated within 5 business days of our knowledge of the reason for the leave and can be designated on a conditional basis</a:t>
            </a:r>
          </a:p>
          <a:p>
            <a:pPr lvl="1">
              <a:spcBef>
                <a:spcPts val="0"/>
              </a:spcBef>
            </a:pPr>
            <a:r>
              <a:rPr lang="en-US" sz="1800" dirty="0" smtClean="0"/>
              <a:t>Eligible for 520 hrs (13 weeks) of unpaid job protection leave (prorated for PT employees)</a:t>
            </a:r>
          </a:p>
          <a:p>
            <a:pPr lvl="1">
              <a:spcBef>
                <a:spcPts val="0"/>
              </a:spcBef>
            </a:pPr>
            <a:r>
              <a:rPr lang="en-US" sz="1800" dirty="0" smtClean="0"/>
              <a:t>Runs FISCAL YEAR 7/1 – 6/30</a:t>
            </a:r>
          </a:p>
          <a:p>
            <a:pPr lvl="1">
              <a:spcBef>
                <a:spcPts val="0"/>
              </a:spcBef>
            </a:pPr>
            <a:r>
              <a:rPr lang="en-US" sz="1800" dirty="0" smtClean="0"/>
              <a:t>Must have 1 year of service (12 months on State payroll)</a:t>
            </a:r>
          </a:p>
          <a:p>
            <a:pPr lvl="1">
              <a:spcBef>
                <a:spcPts val="0"/>
              </a:spcBef>
            </a:pPr>
            <a:r>
              <a:rPr lang="en-US" sz="1800" dirty="0" smtClean="0"/>
              <a:t>FML runs concurrently (at the same time) with </a:t>
            </a:r>
            <a:r>
              <a:rPr lang="en-US" sz="1800" b="1" dirty="0" smtClean="0"/>
              <a:t>ALL</a:t>
            </a:r>
            <a:r>
              <a:rPr lang="en-US" sz="1800" dirty="0" smtClean="0"/>
              <a:t> other forms of leave</a:t>
            </a:r>
          </a:p>
          <a:p>
            <a:pPr lvl="1">
              <a:spcBef>
                <a:spcPts val="0"/>
              </a:spcBef>
              <a:buNone/>
            </a:pPr>
            <a:endParaRPr lang="en-US" sz="1200" dirty="0" smtClean="0"/>
          </a:p>
          <a:p>
            <a:pPr>
              <a:spcBef>
                <a:spcPts val="0"/>
              </a:spcBef>
              <a:buNone/>
              <a:defRPr/>
            </a:pPr>
            <a:r>
              <a:rPr lang="en-US" sz="2000" b="1" dirty="0" smtClean="0">
                <a:solidFill>
                  <a:schemeClr val="tx1">
                    <a:lumMod val="85000"/>
                    <a:lumOff val="15000"/>
                  </a:schemeClr>
                </a:solidFill>
              </a:rPr>
              <a:t>State Disability – Short Term Disability (STD)</a:t>
            </a:r>
          </a:p>
          <a:p>
            <a:pPr lvl="1">
              <a:spcBef>
                <a:spcPts val="0"/>
              </a:spcBef>
            </a:pPr>
            <a:r>
              <a:rPr lang="en-US" sz="1800" dirty="0" smtClean="0"/>
              <a:t>Must apply online – Contact Employee Relations and Legal </a:t>
            </a:r>
          </a:p>
          <a:p>
            <a:pPr lvl="1">
              <a:spcBef>
                <a:spcPts val="0"/>
              </a:spcBef>
            </a:pPr>
            <a:r>
              <a:rPr lang="en-US" sz="1800" dirty="0" smtClean="0"/>
              <a:t>Two parts – Unpaid Leave and Wage Replacement Benefits</a:t>
            </a:r>
          </a:p>
          <a:p>
            <a:pPr lvl="1">
              <a:spcBef>
                <a:spcPts val="0"/>
              </a:spcBef>
            </a:pPr>
            <a:r>
              <a:rPr lang="en-US" sz="1800" dirty="0" smtClean="0"/>
              <a:t>Eligible for </a:t>
            </a:r>
            <a:r>
              <a:rPr lang="en-US" sz="1800" b="1" dirty="0" smtClean="0"/>
              <a:t>LEAVE</a:t>
            </a:r>
            <a:r>
              <a:rPr lang="en-US" sz="1800" dirty="0" smtClean="0"/>
              <a:t> the employee must have 12 months of state classified service (temporary service does not apply). </a:t>
            </a:r>
          </a:p>
          <a:p>
            <a:pPr lvl="2">
              <a:spcBef>
                <a:spcPts val="0"/>
              </a:spcBef>
            </a:pPr>
            <a:r>
              <a:rPr lang="en-US" sz="1800" dirty="0" smtClean="0"/>
              <a:t>30-day wait period - 150 days FTE / 75 days PPT maximum benefit period</a:t>
            </a:r>
          </a:p>
          <a:p>
            <a:pPr lvl="1">
              <a:spcBef>
                <a:spcPts val="0"/>
              </a:spcBef>
            </a:pPr>
            <a:r>
              <a:rPr lang="en-US" sz="1800" dirty="0"/>
              <a:t>Runs CALENDAR YEAR 1/1 – 12/31</a:t>
            </a:r>
          </a:p>
          <a:p>
            <a:pPr lvl="1">
              <a:spcBef>
                <a:spcPts val="0"/>
              </a:spcBef>
            </a:pPr>
            <a:r>
              <a:rPr lang="en-US" sz="1800" dirty="0" smtClean="0"/>
              <a:t>Eligible for </a:t>
            </a:r>
            <a:r>
              <a:rPr lang="en-US" sz="1800" b="1" dirty="0" smtClean="0"/>
              <a:t>WAGE REPLACEMENT </a:t>
            </a:r>
            <a:r>
              <a:rPr lang="en-US" sz="1800" dirty="0" smtClean="0"/>
              <a:t>eligible from day 1 of employment</a:t>
            </a:r>
          </a:p>
        </p:txBody>
      </p:sp>
    </p:spTree>
    <p:custDataLst>
      <p:tags r:id="rId1"/>
    </p:custDataLst>
    <p:extLst>
      <p:ext uri="{BB962C8B-B14F-4D97-AF65-F5344CB8AC3E}">
        <p14:creationId xmlns:p14="http://schemas.microsoft.com/office/powerpoint/2010/main" val="1291124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4294967295"/>
          </p:nvPr>
        </p:nvSpPr>
        <p:spPr>
          <a:xfrm>
            <a:off x="146304" y="6134100"/>
            <a:ext cx="457200" cy="457200"/>
          </a:xfrm>
          <a:noFill/>
        </p:spPr>
        <p:txBody>
          <a:bodyPr/>
          <a:lstStyle/>
          <a:p>
            <a:fld id="{0DFA2344-9C0F-4028-8EE3-D588FE110513}" type="slidenum">
              <a:rPr lang="en-US" smtClean="0"/>
              <a:pPr/>
              <a:t>42</a:t>
            </a:fld>
            <a:endParaRPr lang="en-US" smtClean="0"/>
          </a:p>
        </p:txBody>
      </p:sp>
      <p:sp>
        <p:nvSpPr>
          <p:cNvPr id="11268" name="Rectangle 3"/>
          <p:cNvSpPr>
            <a:spLocks noGrp="1" noChangeArrowheads="1"/>
          </p:cNvSpPr>
          <p:nvPr>
            <p:ph sz="quarter" idx="4294967295"/>
          </p:nvPr>
        </p:nvSpPr>
        <p:spPr>
          <a:xfrm>
            <a:off x="381000" y="1143000"/>
            <a:ext cx="8305800" cy="5181600"/>
          </a:xfrm>
        </p:spPr>
        <p:txBody>
          <a:bodyPr>
            <a:noAutofit/>
          </a:bodyPr>
          <a:lstStyle/>
          <a:p>
            <a:pPr>
              <a:spcBef>
                <a:spcPts val="0"/>
              </a:spcBef>
              <a:buNone/>
              <a:defRPr/>
            </a:pPr>
            <a:r>
              <a:rPr lang="en-US" sz="2000" b="1" dirty="0" smtClean="0"/>
              <a:t>Workers’ Compensation</a:t>
            </a:r>
          </a:p>
          <a:p>
            <a:pPr>
              <a:spcBef>
                <a:spcPts val="0"/>
              </a:spcBef>
              <a:buNone/>
              <a:defRPr/>
            </a:pPr>
            <a:r>
              <a:rPr lang="en-US" sz="2000" b="1" dirty="0" smtClean="0"/>
              <a:t>Contact CDOT Risk Management</a:t>
            </a:r>
          </a:p>
          <a:p>
            <a:pPr lvl="1">
              <a:spcBef>
                <a:spcPts val="0"/>
              </a:spcBef>
              <a:buNone/>
              <a:defRPr/>
            </a:pPr>
            <a:endParaRPr lang="en-US" sz="300" dirty="0" smtClean="0">
              <a:solidFill>
                <a:schemeClr val="tx1">
                  <a:lumMod val="85000"/>
                  <a:lumOff val="15000"/>
                </a:schemeClr>
              </a:solidFill>
            </a:endParaRPr>
          </a:p>
          <a:p>
            <a:pPr lvl="1">
              <a:spcBef>
                <a:spcPts val="0"/>
              </a:spcBef>
              <a:defRPr/>
            </a:pPr>
            <a:r>
              <a:rPr lang="en-US" sz="1800" b="1" dirty="0" smtClean="0">
                <a:solidFill>
                  <a:schemeClr val="tx1">
                    <a:lumMod val="85000"/>
                    <a:lumOff val="15000"/>
                  </a:schemeClr>
                </a:solidFill>
              </a:rPr>
              <a:t>During </a:t>
            </a:r>
            <a:r>
              <a:rPr lang="en-US" sz="1800" b="1" u="sng" dirty="0" smtClean="0">
                <a:solidFill>
                  <a:schemeClr val="tx1">
                    <a:lumMod val="85000"/>
                    <a:lumOff val="15000"/>
                  </a:schemeClr>
                </a:solidFill>
              </a:rPr>
              <a:t>Injury Leave</a:t>
            </a:r>
          </a:p>
          <a:p>
            <a:pPr lvl="2">
              <a:spcBef>
                <a:spcPts val="0"/>
              </a:spcBef>
              <a:defRPr/>
            </a:pPr>
            <a:r>
              <a:rPr lang="en-US" sz="1700" dirty="0" smtClean="0">
                <a:solidFill>
                  <a:schemeClr val="tx1">
                    <a:lumMod val="85000"/>
                    <a:lumOff val="15000"/>
                  </a:schemeClr>
                </a:solidFill>
              </a:rPr>
              <a:t>Broadspire pays CDOT 2/3 </a:t>
            </a:r>
            <a:r>
              <a:rPr lang="en-US" sz="1700" dirty="0" err="1" smtClean="0">
                <a:solidFill>
                  <a:schemeClr val="tx1">
                    <a:lumMod val="85000"/>
                    <a:lumOff val="15000"/>
                  </a:schemeClr>
                </a:solidFill>
              </a:rPr>
              <a:t>rds</a:t>
            </a:r>
            <a:r>
              <a:rPr lang="en-US" sz="1700" dirty="0" smtClean="0">
                <a:solidFill>
                  <a:schemeClr val="tx1">
                    <a:lumMod val="85000"/>
                    <a:lumOff val="15000"/>
                  </a:schemeClr>
                </a:solidFill>
              </a:rPr>
              <a:t> of AWW to CDOT</a:t>
            </a:r>
          </a:p>
          <a:p>
            <a:pPr lvl="2">
              <a:spcBef>
                <a:spcPts val="0"/>
              </a:spcBef>
              <a:defRPr/>
            </a:pPr>
            <a:r>
              <a:rPr lang="en-US" sz="1700" dirty="0" smtClean="0">
                <a:solidFill>
                  <a:schemeClr val="tx1">
                    <a:lumMod val="85000"/>
                    <a:lumOff val="15000"/>
                  </a:schemeClr>
                </a:solidFill>
              </a:rPr>
              <a:t>CDOT pays employee 100% of Base Salary</a:t>
            </a:r>
          </a:p>
          <a:p>
            <a:pPr lvl="3">
              <a:spcBef>
                <a:spcPts val="0"/>
              </a:spcBef>
              <a:defRPr/>
            </a:pPr>
            <a:r>
              <a:rPr lang="en-US" sz="1700" dirty="0" smtClean="0">
                <a:solidFill>
                  <a:schemeClr val="tx1">
                    <a:lumMod val="85000"/>
                    <a:lumOff val="15000"/>
                  </a:schemeClr>
                </a:solidFill>
              </a:rPr>
              <a:t>Provided their have been no penalties assessed or reductions in benefits</a:t>
            </a:r>
          </a:p>
          <a:p>
            <a:pPr lvl="2">
              <a:spcBef>
                <a:spcPts val="0"/>
              </a:spcBef>
              <a:defRPr/>
            </a:pPr>
            <a:r>
              <a:rPr lang="en-US" sz="1700" dirty="0" smtClean="0">
                <a:solidFill>
                  <a:schemeClr val="tx1">
                    <a:lumMod val="85000"/>
                    <a:lumOff val="15000"/>
                  </a:schemeClr>
                </a:solidFill>
              </a:rPr>
              <a:t>90 occurrences of Injury Leave; an occurrence can be 1 hr/1 day</a:t>
            </a:r>
          </a:p>
          <a:p>
            <a:pPr lvl="2">
              <a:spcBef>
                <a:spcPts val="0"/>
              </a:spcBef>
              <a:defRPr/>
            </a:pPr>
            <a:r>
              <a:rPr lang="en-US" sz="1700" dirty="0" smtClean="0">
                <a:solidFill>
                  <a:schemeClr val="tx1">
                    <a:lumMod val="85000"/>
                    <a:lumOff val="15000"/>
                  </a:schemeClr>
                </a:solidFill>
              </a:rPr>
              <a:t>Time can only be charged to injury leave with an Admission of Liability or approval letter from CDOT Risk Management</a:t>
            </a:r>
          </a:p>
          <a:p>
            <a:pPr lvl="2">
              <a:spcBef>
                <a:spcPts val="0"/>
              </a:spcBef>
              <a:defRPr/>
            </a:pPr>
            <a:endParaRPr lang="en-US" sz="600" dirty="0" smtClean="0">
              <a:solidFill>
                <a:schemeClr val="tx1">
                  <a:lumMod val="85000"/>
                  <a:lumOff val="15000"/>
                </a:schemeClr>
              </a:solidFill>
            </a:endParaRPr>
          </a:p>
          <a:p>
            <a:pPr lvl="1">
              <a:spcBef>
                <a:spcPts val="0"/>
              </a:spcBef>
              <a:defRPr/>
            </a:pPr>
            <a:r>
              <a:rPr lang="en-US" sz="1800" b="1" dirty="0" smtClean="0">
                <a:solidFill>
                  <a:schemeClr val="tx1">
                    <a:lumMod val="85000"/>
                    <a:lumOff val="15000"/>
                  </a:schemeClr>
                </a:solidFill>
              </a:rPr>
              <a:t>During </a:t>
            </a:r>
            <a:r>
              <a:rPr lang="en-US" sz="1800" b="1" u="sng" dirty="0" smtClean="0">
                <a:solidFill>
                  <a:schemeClr val="tx1">
                    <a:lumMod val="85000"/>
                    <a:lumOff val="15000"/>
                  </a:schemeClr>
                </a:solidFill>
              </a:rPr>
              <a:t>Make Whole</a:t>
            </a:r>
          </a:p>
          <a:p>
            <a:pPr lvl="2">
              <a:spcBef>
                <a:spcPts val="0"/>
              </a:spcBef>
              <a:defRPr/>
            </a:pPr>
            <a:r>
              <a:rPr lang="en-US" sz="1700" dirty="0" smtClean="0">
                <a:solidFill>
                  <a:schemeClr val="tx1">
                    <a:lumMod val="85000"/>
                    <a:lumOff val="15000"/>
                  </a:schemeClr>
                </a:solidFill>
              </a:rPr>
              <a:t>Broadspire pays 2/3 </a:t>
            </a:r>
            <a:r>
              <a:rPr lang="en-US" sz="1700" dirty="0" err="1" smtClean="0">
                <a:solidFill>
                  <a:schemeClr val="tx1">
                    <a:lumMod val="85000"/>
                    <a:lumOff val="15000"/>
                  </a:schemeClr>
                </a:solidFill>
              </a:rPr>
              <a:t>rds</a:t>
            </a:r>
            <a:r>
              <a:rPr lang="en-US" sz="1700" dirty="0" smtClean="0">
                <a:solidFill>
                  <a:schemeClr val="tx1">
                    <a:lumMod val="85000"/>
                    <a:lumOff val="15000"/>
                  </a:schemeClr>
                </a:solidFill>
              </a:rPr>
              <a:t> of AWW directly to Employee</a:t>
            </a:r>
          </a:p>
          <a:p>
            <a:pPr lvl="2">
              <a:spcBef>
                <a:spcPts val="0"/>
              </a:spcBef>
              <a:defRPr/>
            </a:pPr>
            <a:r>
              <a:rPr lang="en-US" sz="1700" dirty="0" smtClean="0">
                <a:solidFill>
                  <a:schemeClr val="tx1">
                    <a:lumMod val="85000"/>
                    <a:lumOff val="15000"/>
                  </a:schemeClr>
                </a:solidFill>
              </a:rPr>
              <a:t>Employee uses 1/3 of own leave to make their paycheck whole</a:t>
            </a:r>
          </a:p>
          <a:p>
            <a:pPr lvl="2">
              <a:spcBef>
                <a:spcPts val="0"/>
              </a:spcBef>
              <a:defRPr/>
            </a:pPr>
            <a:r>
              <a:rPr lang="en-US" sz="1700" dirty="0" smtClean="0">
                <a:solidFill>
                  <a:schemeClr val="tx1">
                    <a:lumMod val="85000"/>
                    <a:lumOff val="15000"/>
                  </a:schemeClr>
                </a:solidFill>
              </a:rPr>
              <a:t>If no leave – 1/3 is Leave Without Pay (LWOP)</a:t>
            </a:r>
          </a:p>
          <a:p>
            <a:pPr lvl="3">
              <a:spcBef>
                <a:spcPts val="0"/>
              </a:spcBef>
              <a:defRPr/>
            </a:pPr>
            <a:r>
              <a:rPr lang="en-US" sz="1700" dirty="0" smtClean="0">
                <a:solidFill>
                  <a:schemeClr val="tx1">
                    <a:lumMod val="85000"/>
                    <a:lumOff val="15000"/>
                  </a:schemeClr>
                </a:solidFill>
              </a:rPr>
              <a:t>Provided their have been no penalties assessed or reductions in benefits</a:t>
            </a:r>
          </a:p>
          <a:p>
            <a:pPr marL="868680" lvl="3" indent="0">
              <a:spcBef>
                <a:spcPts val="0"/>
              </a:spcBef>
              <a:buNone/>
              <a:defRPr/>
            </a:pPr>
            <a:endParaRPr lang="en-US" sz="500" dirty="0" smtClean="0">
              <a:solidFill>
                <a:schemeClr val="tx1">
                  <a:lumMod val="85000"/>
                  <a:lumOff val="15000"/>
                </a:schemeClr>
              </a:solidFill>
            </a:endParaRPr>
          </a:p>
          <a:p>
            <a:pPr lvl="3">
              <a:spcBef>
                <a:spcPts val="0"/>
              </a:spcBef>
              <a:defRPr/>
            </a:pPr>
            <a:endParaRPr lang="en-US" sz="1800" dirty="0" smtClean="0">
              <a:solidFill>
                <a:schemeClr val="tx1">
                  <a:lumMod val="85000"/>
                  <a:lumOff val="15000"/>
                </a:schemeClr>
              </a:solidFill>
            </a:endParaRPr>
          </a:p>
        </p:txBody>
      </p:sp>
      <p:sp>
        <p:nvSpPr>
          <p:cNvPr id="5" name="Rectangle 2"/>
          <p:cNvSpPr txBox="1">
            <a:spLocks noChangeArrowheads="1"/>
          </p:cNvSpPr>
          <p:nvPr/>
        </p:nvSpPr>
        <p:spPr>
          <a:xfrm>
            <a:off x="457200" y="76200"/>
            <a:ext cx="7848600" cy="762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lumMod val="85000"/>
                    <a:lumOff val="15000"/>
                  </a:schemeClr>
                </a:solidFill>
                <a:effectLst/>
                <a:uLnTx/>
                <a:uFillTx/>
                <a:latin typeface="+mj-lt"/>
                <a:ea typeface="+mj-ea"/>
                <a:cs typeface="+mj-cs"/>
              </a:rPr>
              <a:t>Managing Leave</a:t>
            </a:r>
            <a:endParaRPr kumimoji="0" lang="en-US" sz="2000" b="0" i="0" u="none" strike="noStrike" kern="1200" cap="none" spc="0" normalizeH="0" baseline="0" noProof="0" dirty="0" smtClean="0">
              <a:ln>
                <a:noFill/>
              </a:ln>
              <a:solidFill>
                <a:schemeClr val="tx2"/>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val="65681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4294967295"/>
          </p:nvPr>
        </p:nvSpPr>
        <p:spPr>
          <a:xfrm>
            <a:off x="146304" y="6210300"/>
            <a:ext cx="457200" cy="457200"/>
          </a:xfrm>
          <a:noFill/>
        </p:spPr>
        <p:txBody>
          <a:bodyPr/>
          <a:lstStyle/>
          <a:p>
            <a:fld id="{0DFA2344-9C0F-4028-8EE3-D588FE110513}" type="slidenum">
              <a:rPr lang="en-US" smtClean="0"/>
              <a:pPr/>
              <a:t>43</a:t>
            </a:fld>
            <a:endParaRPr lang="en-US" smtClean="0"/>
          </a:p>
        </p:txBody>
      </p:sp>
      <p:sp>
        <p:nvSpPr>
          <p:cNvPr id="11268" name="Rectangle 3"/>
          <p:cNvSpPr>
            <a:spLocks noGrp="1" noChangeArrowheads="1"/>
          </p:cNvSpPr>
          <p:nvPr>
            <p:ph sz="quarter" idx="4294967295"/>
          </p:nvPr>
        </p:nvSpPr>
        <p:spPr>
          <a:xfrm>
            <a:off x="457200" y="838200"/>
            <a:ext cx="8305800" cy="5791200"/>
          </a:xfrm>
        </p:spPr>
        <p:txBody>
          <a:bodyPr>
            <a:noAutofit/>
          </a:bodyPr>
          <a:lstStyle/>
          <a:p>
            <a:pPr>
              <a:spcBef>
                <a:spcPts val="0"/>
              </a:spcBef>
              <a:buNone/>
              <a:defRPr/>
            </a:pPr>
            <a:r>
              <a:rPr lang="en-US" sz="2200" b="1" dirty="0" smtClean="0">
                <a:solidFill>
                  <a:schemeClr val="tx1">
                    <a:lumMod val="85000"/>
                    <a:lumOff val="15000"/>
                  </a:schemeClr>
                </a:solidFill>
              </a:rPr>
              <a:t>Leave Share</a:t>
            </a:r>
          </a:p>
          <a:p>
            <a:pPr lvl="1">
              <a:spcBef>
                <a:spcPts val="0"/>
              </a:spcBef>
              <a:defRPr/>
            </a:pPr>
            <a:r>
              <a:rPr lang="en-US" sz="1800" dirty="0" smtClean="0"/>
              <a:t>Workers’ Compensation Claims do not qualify for Leave Share</a:t>
            </a:r>
          </a:p>
          <a:p>
            <a:pPr>
              <a:spcBef>
                <a:spcPts val="0"/>
              </a:spcBef>
              <a:buNone/>
              <a:defRPr/>
            </a:pPr>
            <a:endParaRPr lang="en-US" sz="1050" b="1" dirty="0" smtClean="0">
              <a:solidFill>
                <a:schemeClr val="tx1">
                  <a:lumMod val="85000"/>
                  <a:lumOff val="15000"/>
                </a:schemeClr>
              </a:solidFill>
            </a:endParaRPr>
          </a:p>
          <a:p>
            <a:pPr>
              <a:spcBef>
                <a:spcPts val="0"/>
              </a:spcBef>
              <a:buNone/>
              <a:defRPr/>
            </a:pPr>
            <a:r>
              <a:rPr lang="en-US" sz="2000" b="1" dirty="0" smtClean="0">
                <a:solidFill>
                  <a:schemeClr val="tx1">
                    <a:lumMod val="85000"/>
                    <a:lumOff val="15000"/>
                  </a:schemeClr>
                </a:solidFill>
              </a:rPr>
              <a:t>State Disability – Long Term Disability (LTD)</a:t>
            </a:r>
          </a:p>
          <a:p>
            <a:pPr lvl="1">
              <a:spcBef>
                <a:spcPts val="0"/>
              </a:spcBef>
              <a:defRPr/>
            </a:pPr>
            <a:r>
              <a:rPr lang="en-US" sz="1800" dirty="0" smtClean="0"/>
              <a:t>Available for employees with less than 5 yrs. of state service</a:t>
            </a:r>
          </a:p>
          <a:p>
            <a:pPr lvl="1">
              <a:spcBef>
                <a:spcPts val="0"/>
              </a:spcBef>
              <a:defRPr/>
            </a:pPr>
            <a:r>
              <a:rPr lang="en-US" sz="1800" dirty="0" smtClean="0"/>
              <a:t>Optional </a:t>
            </a:r>
            <a:r>
              <a:rPr lang="en-US" sz="1800" dirty="0"/>
              <a:t>insurance must be enrolled and paying premiums</a:t>
            </a:r>
          </a:p>
          <a:p>
            <a:pPr lvl="1">
              <a:spcBef>
                <a:spcPts val="0"/>
              </a:spcBef>
            </a:pPr>
            <a:r>
              <a:rPr lang="en-US" sz="1800" dirty="0"/>
              <a:t>Contact carrier to apply</a:t>
            </a:r>
          </a:p>
          <a:p>
            <a:pPr lvl="1">
              <a:spcBef>
                <a:spcPts val="0"/>
              </a:spcBef>
            </a:pPr>
            <a:r>
              <a:rPr lang="en-US" sz="1800" dirty="0"/>
              <a:t>Disability to age 65 - If enrolled and paying premiums</a:t>
            </a:r>
          </a:p>
          <a:p>
            <a:pPr lvl="1">
              <a:spcBef>
                <a:spcPts val="0"/>
              </a:spcBef>
            </a:pPr>
            <a:r>
              <a:rPr lang="en-US" sz="1800" dirty="0"/>
              <a:t>Starts after 180 days of STD</a:t>
            </a:r>
          </a:p>
          <a:p>
            <a:pPr lvl="1">
              <a:spcBef>
                <a:spcPts val="0"/>
              </a:spcBef>
              <a:buNone/>
            </a:pPr>
            <a:endParaRPr lang="en-US" sz="1200" dirty="0" smtClean="0"/>
          </a:p>
          <a:p>
            <a:pPr>
              <a:spcBef>
                <a:spcPts val="0"/>
              </a:spcBef>
              <a:buNone/>
            </a:pPr>
            <a:r>
              <a:rPr lang="en-US" sz="2000" b="1" dirty="0" smtClean="0"/>
              <a:t>PERA LTD and Disability</a:t>
            </a:r>
            <a:endParaRPr lang="en-US" sz="2000" dirty="0" smtClean="0"/>
          </a:p>
          <a:p>
            <a:pPr lvl="1">
              <a:spcBef>
                <a:spcPts val="0"/>
              </a:spcBef>
            </a:pPr>
            <a:r>
              <a:rPr lang="en-US" sz="1800" b="1" dirty="0" smtClean="0"/>
              <a:t>PERA Long Term Disability</a:t>
            </a:r>
          </a:p>
          <a:p>
            <a:pPr lvl="2">
              <a:spcBef>
                <a:spcPts val="0"/>
              </a:spcBef>
            </a:pPr>
            <a:r>
              <a:rPr lang="en-US" sz="1800" dirty="0" smtClean="0"/>
              <a:t>Available for employee who are vested </a:t>
            </a:r>
            <a:r>
              <a:rPr lang="en-US" sz="1800" dirty="0"/>
              <a:t>– at least 5 yrs. </a:t>
            </a:r>
            <a:r>
              <a:rPr lang="en-US" sz="1800" dirty="0" smtClean="0"/>
              <a:t>state service</a:t>
            </a:r>
            <a:endParaRPr lang="en-US" sz="1800" dirty="0"/>
          </a:p>
          <a:p>
            <a:pPr lvl="2">
              <a:spcBef>
                <a:spcPts val="0"/>
              </a:spcBef>
            </a:pPr>
            <a:r>
              <a:rPr lang="en-US" sz="1800" dirty="0"/>
              <a:t>Optional must be enrolled and paying premiums</a:t>
            </a:r>
          </a:p>
          <a:p>
            <a:pPr lvl="2">
              <a:spcBef>
                <a:spcPts val="0"/>
              </a:spcBef>
            </a:pPr>
            <a:r>
              <a:rPr lang="en-US" sz="1800" dirty="0" smtClean="0"/>
              <a:t>Contact PERA to apply</a:t>
            </a:r>
          </a:p>
          <a:p>
            <a:pPr lvl="1">
              <a:spcBef>
                <a:spcPts val="0"/>
              </a:spcBef>
            </a:pPr>
            <a:r>
              <a:rPr lang="en-US" sz="1800" b="1" dirty="0" smtClean="0"/>
              <a:t>PERA Disability Retirement </a:t>
            </a:r>
            <a:endParaRPr lang="en-US" sz="1800" dirty="0"/>
          </a:p>
          <a:p>
            <a:pPr lvl="2">
              <a:spcBef>
                <a:spcPts val="0"/>
              </a:spcBef>
            </a:pPr>
            <a:r>
              <a:rPr lang="en-US" sz="1800" dirty="0" smtClean="0"/>
              <a:t>Assessed on a case by case basis</a:t>
            </a:r>
          </a:p>
          <a:p>
            <a:pPr lvl="2">
              <a:spcBef>
                <a:spcPts val="0"/>
              </a:spcBef>
            </a:pPr>
            <a:r>
              <a:rPr lang="en-US" sz="1800" dirty="0" smtClean="0"/>
              <a:t>Contact PERA for information</a:t>
            </a:r>
          </a:p>
          <a:p>
            <a:pPr lvl="1">
              <a:spcBef>
                <a:spcPts val="0"/>
              </a:spcBef>
              <a:buNone/>
            </a:pPr>
            <a:endParaRPr lang="en-US" sz="900" dirty="0" smtClean="0"/>
          </a:p>
          <a:p>
            <a:pPr lvl="1">
              <a:spcBef>
                <a:spcPts val="0"/>
              </a:spcBef>
              <a:buNone/>
            </a:pPr>
            <a:endParaRPr lang="en-US" sz="300" dirty="0" smtClean="0"/>
          </a:p>
          <a:p>
            <a:pPr marL="274320" lvl="1" indent="-274320">
              <a:spcBef>
                <a:spcPts val="0"/>
              </a:spcBef>
              <a:buClr>
                <a:schemeClr val="accent1"/>
              </a:buClr>
              <a:defRPr/>
            </a:pPr>
            <a:r>
              <a:rPr lang="en-US" sz="2000" b="1" dirty="0" smtClean="0"/>
              <a:t>Americans with Disabilities Act (ADA)</a:t>
            </a:r>
          </a:p>
          <a:p>
            <a:pPr lvl="1">
              <a:spcBef>
                <a:spcPts val="0"/>
              </a:spcBef>
            </a:pPr>
            <a:r>
              <a:rPr lang="en-US" sz="1800" dirty="0" smtClean="0"/>
              <a:t>Upon employment any employee may be considered for ADA.</a:t>
            </a:r>
          </a:p>
          <a:p>
            <a:pPr lvl="1">
              <a:spcBef>
                <a:spcPts val="0"/>
              </a:spcBef>
              <a:buNone/>
            </a:pPr>
            <a:endParaRPr lang="en-US" sz="2000" dirty="0" smtClean="0"/>
          </a:p>
          <a:p>
            <a:pPr lvl="1">
              <a:spcBef>
                <a:spcPts val="0"/>
              </a:spcBef>
            </a:pPr>
            <a:endParaRPr lang="en-US" sz="2000" dirty="0" smtClean="0"/>
          </a:p>
        </p:txBody>
      </p:sp>
      <p:sp>
        <p:nvSpPr>
          <p:cNvPr id="5" name="Rectangle 2"/>
          <p:cNvSpPr txBox="1">
            <a:spLocks noChangeArrowheads="1"/>
          </p:cNvSpPr>
          <p:nvPr/>
        </p:nvSpPr>
        <p:spPr>
          <a:xfrm>
            <a:off x="457200" y="76200"/>
            <a:ext cx="7848600" cy="762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lumMod val="85000"/>
                    <a:lumOff val="15000"/>
                  </a:schemeClr>
                </a:solidFill>
                <a:effectLst/>
                <a:uLnTx/>
                <a:uFillTx/>
                <a:latin typeface="+mj-lt"/>
                <a:ea typeface="+mj-ea"/>
                <a:cs typeface="+mj-cs"/>
              </a:rPr>
              <a:t>Managing Leave</a:t>
            </a:r>
            <a:endParaRPr kumimoji="0" lang="en-US" sz="2000" b="0" i="0" u="none" strike="noStrike" kern="120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123983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89154"/>
            <a:ext cx="8458200" cy="2785378"/>
          </a:xfrm>
          <a:prstGeom prst="rect">
            <a:avLst/>
          </a:prstGeom>
        </p:spPr>
        <p:txBody>
          <a:bodyPr wrap="square">
            <a:spAutoFit/>
          </a:bodyPr>
          <a:lstStyle/>
          <a:p>
            <a:r>
              <a:rPr lang="en-US" sz="2400" b="1" dirty="0" smtClean="0"/>
              <a:t>Yes, benefits may be reduced </a:t>
            </a:r>
          </a:p>
          <a:p>
            <a:pPr marL="731520" lvl="1" indent="-274320">
              <a:buClr>
                <a:schemeClr val="accent1"/>
              </a:buClr>
              <a:buSzPct val="85000"/>
              <a:buFont typeface="Wingdings 2"/>
              <a:buChar char=""/>
              <a:defRPr/>
            </a:pPr>
            <a:r>
              <a:rPr lang="en-US" sz="2400" dirty="0" smtClean="0">
                <a:solidFill>
                  <a:schemeClr val="tx1">
                    <a:lumMod val="85000"/>
                    <a:lumOff val="15000"/>
                  </a:schemeClr>
                </a:solidFill>
              </a:rPr>
              <a:t>Late Reporting Penalty</a:t>
            </a:r>
          </a:p>
          <a:p>
            <a:pPr marL="731520" lvl="1" indent="-274320">
              <a:buClr>
                <a:schemeClr val="accent1"/>
              </a:buClr>
              <a:buSzPct val="85000"/>
              <a:buFont typeface="Wingdings 2"/>
              <a:buChar char=""/>
              <a:defRPr/>
            </a:pPr>
            <a:r>
              <a:rPr lang="en-US" sz="2400" dirty="0" smtClean="0">
                <a:solidFill>
                  <a:schemeClr val="tx1">
                    <a:lumMod val="85000"/>
                    <a:lumOff val="15000"/>
                  </a:schemeClr>
                </a:solidFill>
              </a:rPr>
              <a:t>Safety Rule Violations</a:t>
            </a:r>
          </a:p>
          <a:p>
            <a:pPr marL="731520" lvl="1" indent="-274320">
              <a:buClr>
                <a:schemeClr val="accent1"/>
              </a:buClr>
              <a:buSzPct val="85000"/>
              <a:buFont typeface="Wingdings 2"/>
              <a:buChar char=""/>
              <a:defRPr/>
            </a:pPr>
            <a:r>
              <a:rPr lang="en-US" sz="2400" dirty="0" smtClean="0">
                <a:solidFill>
                  <a:schemeClr val="tx1">
                    <a:lumMod val="85000"/>
                    <a:lumOff val="15000"/>
                  </a:schemeClr>
                </a:solidFill>
              </a:rPr>
              <a:t>Substance Abuse Violations</a:t>
            </a:r>
          </a:p>
          <a:p>
            <a:pPr marL="731520" lvl="1" indent="-274320">
              <a:buClr>
                <a:schemeClr val="accent1"/>
              </a:buClr>
              <a:buSzPct val="85000"/>
              <a:buFont typeface="Wingdings 2"/>
              <a:buChar char=""/>
              <a:defRPr/>
            </a:pPr>
            <a:r>
              <a:rPr lang="en-US" sz="2400" dirty="0" smtClean="0">
                <a:solidFill>
                  <a:schemeClr val="tx1">
                    <a:lumMod val="85000"/>
                    <a:lumOff val="15000"/>
                  </a:schemeClr>
                </a:solidFill>
              </a:rPr>
              <a:t>Child support liens</a:t>
            </a:r>
          </a:p>
          <a:p>
            <a:pPr marL="731520" lvl="1" indent="-274320">
              <a:buClr>
                <a:schemeClr val="accent1"/>
              </a:buClr>
              <a:buSzPct val="85000"/>
              <a:buFont typeface="Wingdings 2"/>
              <a:buChar char=""/>
              <a:defRPr/>
            </a:pPr>
            <a:r>
              <a:rPr lang="en-US" sz="2400" dirty="0" smtClean="0">
                <a:solidFill>
                  <a:schemeClr val="tx1">
                    <a:lumMod val="85000"/>
                    <a:lumOff val="15000"/>
                  </a:schemeClr>
                </a:solidFill>
              </a:rPr>
              <a:t>Other sources of income</a:t>
            </a:r>
          </a:p>
          <a:p>
            <a:pPr marL="731520" lvl="1" indent="-274320">
              <a:buClr>
                <a:schemeClr val="accent1"/>
              </a:buClr>
              <a:buSzPct val="85000"/>
              <a:buFont typeface="Wingdings 2"/>
              <a:buChar char=""/>
              <a:defRPr/>
            </a:pPr>
            <a:r>
              <a:rPr lang="en-US" sz="2400" dirty="0" smtClean="0">
                <a:solidFill>
                  <a:schemeClr val="tx1">
                    <a:lumMod val="85000"/>
                    <a:lumOff val="15000"/>
                  </a:schemeClr>
                </a:solidFill>
              </a:rPr>
              <a:t>Fraud</a:t>
            </a:r>
          </a:p>
          <a:p>
            <a:endParaRPr lang="en-US" sz="700" b="1" dirty="0" smtClean="0"/>
          </a:p>
        </p:txBody>
      </p:sp>
      <p:sp>
        <p:nvSpPr>
          <p:cNvPr id="3" name="Rectangle 2"/>
          <p:cNvSpPr txBox="1">
            <a:spLocks noChangeArrowheads="1"/>
          </p:cNvSpPr>
          <p:nvPr/>
        </p:nvSpPr>
        <p:spPr>
          <a:xfrm>
            <a:off x="304800" y="266700"/>
            <a:ext cx="8610600" cy="762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lumMod val="85000"/>
                    <a:lumOff val="15000"/>
                  </a:schemeClr>
                </a:solidFill>
                <a:effectLst/>
                <a:uLnTx/>
                <a:uFillTx/>
                <a:latin typeface="+mj-lt"/>
                <a:ea typeface="+mj-ea"/>
                <a:cs typeface="+mj-cs"/>
              </a:rPr>
              <a:t>Can My Work Comp Benefits be</a:t>
            </a:r>
            <a:r>
              <a:rPr kumimoji="0" lang="en-US" sz="3200" b="1" i="0" u="none" strike="noStrike" kern="1200" cap="none" spc="0" normalizeH="0" noProof="0" dirty="0" smtClean="0">
                <a:ln>
                  <a:noFill/>
                </a:ln>
                <a:solidFill>
                  <a:schemeClr val="tx1">
                    <a:lumMod val="85000"/>
                    <a:lumOff val="15000"/>
                  </a:schemeClr>
                </a:solidFill>
                <a:effectLst/>
                <a:uLnTx/>
                <a:uFillTx/>
                <a:latin typeface="+mj-lt"/>
                <a:ea typeface="+mj-ea"/>
                <a:cs typeface="+mj-cs"/>
              </a:rPr>
              <a:t> Reduced?</a:t>
            </a:r>
            <a:endParaRPr kumimoji="0" lang="en-US" sz="1600" b="0" i="0" u="none" strike="noStrike" kern="120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864957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533400" y="228600"/>
            <a:ext cx="8382000" cy="762000"/>
          </a:xfrm>
        </p:spPr>
        <p:txBody>
          <a:bodyPr>
            <a:normAutofit/>
          </a:bodyPr>
          <a:lstStyle/>
          <a:p>
            <a:pPr eaLnBrk="1" hangingPunct="1"/>
            <a:r>
              <a:rPr lang="en-US" b="1" dirty="0" smtClean="0">
                <a:solidFill>
                  <a:schemeClr val="tx1">
                    <a:lumMod val="85000"/>
                    <a:lumOff val="15000"/>
                  </a:schemeClr>
                </a:solidFill>
              </a:rPr>
              <a:t>POP QUIZ!</a:t>
            </a:r>
            <a:endParaRPr lang="en-US" sz="2000" dirty="0" smtClean="0"/>
          </a:p>
        </p:txBody>
      </p:sp>
      <p:sp>
        <p:nvSpPr>
          <p:cNvPr id="11268" name="Rectangle 3"/>
          <p:cNvSpPr>
            <a:spLocks noGrp="1" noChangeArrowheads="1"/>
          </p:cNvSpPr>
          <p:nvPr>
            <p:ph sz="quarter" idx="4294967295"/>
          </p:nvPr>
        </p:nvSpPr>
        <p:spPr>
          <a:xfrm>
            <a:off x="609600" y="1143000"/>
            <a:ext cx="8305800" cy="4191000"/>
          </a:xfrm>
        </p:spPr>
        <p:txBody>
          <a:bodyPr>
            <a:noAutofit/>
          </a:bodyPr>
          <a:lstStyle/>
          <a:p>
            <a:pPr marL="0" indent="0">
              <a:spcBef>
                <a:spcPts val="0"/>
              </a:spcBef>
              <a:buNone/>
            </a:pPr>
            <a:r>
              <a:rPr lang="en-US" sz="2400" b="1" dirty="0" smtClean="0"/>
              <a:t>What MUST you report?</a:t>
            </a:r>
          </a:p>
          <a:p>
            <a:pPr>
              <a:lnSpc>
                <a:spcPct val="90000"/>
              </a:lnSpc>
              <a:spcBef>
                <a:spcPts val="0"/>
              </a:spcBef>
              <a:defRPr/>
            </a:pPr>
            <a:r>
              <a:rPr lang="en-US" sz="2400" dirty="0" smtClean="0">
                <a:solidFill>
                  <a:schemeClr val="tx1">
                    <a:lumMod val="85000"/>
                    <a:lumOff val="15000"/>
                  </a:schemeClr>
                </a:solidFill>
              </a:rPr>
              <a:t>Report work related injuries or occupational illness that occur at work</a:t>
            </a:r>
          </a:p>
          <a:p>
            <a:pPr>
              <a:lnSpc>
                <a:spcPct val="90000"/>
              </a:lnSpc>
              <a:spcBef>
                <a:spcPts val="0"/>
              </a:spcBef>
              <a:buNone/>
              <a:defRPr/>
            </a:pPr>
            <a:endParaRPr lang="en-US" sz="2400" dirty="0" smtClean="0">
              <a:solidFill>
                <a:schemeClr val="tx1">
                  <a:lumMod val="85000"/>
                  <a:lumOff val="15000"/>
                </a:schemeClr>
              </a:solidFill>
            </a:endParaRPr>
          </a:p>
          <a:p>
            <a:pPr marL="0" lvl="0" indent="0">
              <a:spcBef>
                <a:spcPts val="0"/>
              </a:spcBef>
              <a:buNone/>
              <a:defRPr/>
            </a:pPr>
            <a:r>
              <a:rPr lang="en-US" sz="2400" b="1" dirty="0" smtClean="0"/>
              <a:t>When MUST you report a work related injury?</a:t>
            </a:r>
          </a:p>
          <a:p>
            <a:pPr>
              <a:lnSpc>
                <a:spcPct val="90000"/>
              </a:lnSpc>
              <a:defRPr/>
            </a:pPr>
            <a:r>
              <a:rPr lang="en-US" sz="2400" dirty="0" smtClean="0">
                <a:solidFill>
                  <a:schemeClr val="tx1">
                    <a:lumMod val="85000"/>
                    <a:lumOff val="15000"/>
                  </a:schemeClr>
                </a:solidFill>
              </a:rPr>
              <a:t>CDOT Policy – MUST Report Immediately</a:t>
            </a:r>
          </a:p>
          <a:p>
            <a:pPr>
              <a:lnSpc>
                <a:spcPct val="90000"/>
              </a:lnSpc>
              <a:defRPr/>
            </a:pPr>
            <a:r>
              <a:rPr lang="en-US" sz="2400" dirty="0" smtClean="0">
                <a:solidFill>
                  <a:schemeClr val="tx1">
                    <a:lumMod val="85000"/>
                    <a:lumOff val="15000"/>
                  </a:schemeClr>
                </a:solidFill>
              </a:rPr>
              <a:t>Statute – In Writing within FOUR days from the date of injury!</a:t>
            </a:r>
          </a:p>
          <a:p>
            <a:pPr>
              <a:lnSpc>
                <a:spcPct val="90000"/>
              </a:lnSpc>
              <a:buNone/>
              <a:defRPr/>
            </a:pPr>
            <a:endParaRPr lang="en-US" sz="2400" dirty="0" smtClean="0">
              <a:solidFill>
                <a:schemeClr val="tx1">
                  <a:lumMod val="85000"/>
                  <a:lumOff val="15000"/>
                </a:schemeClr>
              </a:solidFill>
            </a:endParaRPr>
          </a:p>
          <a:p>
            <a:pPr marL="0" lvl="0" indent="0">
              <a:spcBef>
                <a:spcPts val="0"/>
              </a:spcBef>
              <a:buNone/>
              <a:defRPr/>
            </a:pPr>
            <a:r>
              <a:rPr lang="en-US" sz="2400" b="1" dirty="0" smtClean="0"/>
              <a:t>Could your Benefits be reduced for late reporting?</a:t>
            </a:r>
          </a:p>
          <a:p>
            <a:pPr>
              <a:lnSpc>
                <a:spcPct val="90000"/>
              </a:lnSpc>
              <a:defRPr/>
            </a:pPr>
            <a:r>
              <a:rPr lang="en-US" sz="2400" b="1" dirty="0" smtClean="0">
                <a:solidFill>
                  <a:srgbClr val="C00000"/>
                </a:solidFill>
              </a:rPr>
              <a:t>YES!!</a:t>
            </a:r>
            <a:endParaRPr lang="en-US" sz="2400" dirty="0" smtClean="0"/>
          </a:p>
          <a:p>
            <a:pPr>
              <a:lnSpc>
                <a:spcPct val="90000"/>
              </a:lnSpc>
              <a:defRPr/>
            </a:pPr>
            <a:endParaRPr lang="en-US" sz="3200" dirty="0" smtClean="0">
              <a:solidFill>
                <a:schemeClr val="tx1">
                  <a:lumMod val="85000"/>
                  <a:lumOff val="15000"/>
                </a:schemeClr>
              </a:solidFill>
            </a:endParaRPr>
          </a:p>
          <a:p>
            <a:pPr marL="0" indent="0">
              <a:spcBef>
                <a:spcPts val="0"/>
              </a:spcBef>
              <a:buNone/>
            </a:pPr>
            <a:endParaRPr lang="en-US" sz="3000" dirty="0" smtClean="0"/>
          </a:p>
        </p:txBody>
      </p:sp>
      <p:sp>
        <p:nvSpPr>
          <p:cNvPr id="8" name="Rectangle 3"/>
          <p:cNvSpPr txBox="1">
            <a:spLocks noChangeArrowheads="1"/>
          </p:cNvSpPr>
          <p:nvPr/>
        </p:nvSpPr>
        <p:spPr>
          <a:xfrm>
            <a:off x="-2895600" y="3581400"/>
            <a:ext cx="8458200" cy="1752600"/>
          </a:xfrm>
          <a:prstGeom prst="rect">
            <a:avLst/>
          </a:prstGeom>
        </p:spPr>
        <p:txBody>
          <a:bodyPr>
            <a:noAutofit/>
          </a:bodyPr>
          <a:lstStyle/>
          <a:p>
            <a:pPr>
              <a:buClr>
                <a:schemeClr val="accent1"/>
              </a:buClr>
              <a:buSzPct val="85000"/>
            </a:pPr>
            <a:endParaRPr lang="en-US" sz="3200" dirty="0" smtClean="0">
              <a:solidFill>
                <a:schemeClr val="tx1">
                  <a:lumMod val="85000"/>
                  <a:lumOff val="15000"/>
                </a:schemeClr>
              </a:solidFill>
            </a:endParaRPr>
          </a:p>
          <a:p>
            <a:pPr marL="0" marR="0" lvl="0" indent="0" algn="l" defTabSz="914400" rtl="0" eaLnBrk="1" fontAlgn="auto" latinLnBrk="0" hangingPunct="1">
              <a:lnSpc>
                <a:spcPct val="100000"/>
              </a:lnSpc>
              <a:spcBef>
                <a:spcPts val="0"/>
              </a:spcBef>
              <a:spcAft>
                <a:spcPts val="0"/>
              </a:spcAft>
              <a:buClr>
                <a:schemeClr val="accent1"/>
              </a:buClr>
              <a:buSzPct val="85000"/>
              <a:buFont typeface="Wingdings 2"/>
              <a:buNone/>
              <a:tabLst/>
              <a:defRPr/>
            </a:pPr>
            <a:endParaRPr kumimoji="0" lang="en-US" sz="285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Rectangle 3"/>
          <p:cNvSpPr txBox="1">
            <a:spLocks noChangeArrowheads="1"/>
          </p:cNvSpPr>
          <p:nvPr/>
        </p:nvSpPr>
        <p:spPr>
          <a:xfrm>
            <a:off x="463296" y="3124200"/>
            <a:ext cx="8680704" cy="1257300"/>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
                <a:schemeClr val="accent1"/>
              </a:buClr>
              <a:buSzPct val="85000"/>
              <a:buFont typeface="Wingdings 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69480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1000"/>
                                        <p:tgtEl>
                                          <p:spTgt spid="11268">
                                            <p:txEl>
                                              <p:pRg st="0" end="0"/>
                                            </p:txEl>
                                          </p:spTgt>
                                        </p:tgtEl>
                                      </p:cBhvr>
                                    </p:animEffect>
                                    <p:anim calcmode="lin" valueType="num">
                                      <p:cBhvr>
                                        <p:cTn id="8" dur="10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268">
                                            <p:txEl>
                                              <p:pRg st="1" end="1"/>
                                            </p:txEl>
                                          </p:spTgt>
                                        </p:tgtEl>
                                        <p:attrNameLst>
                                          <p:attrName>style.visibility</p:attrName>
                                        </p:attrNameLst>
                                      </p:cBhvr>
                                      <p:to>
                                        <p:strVal val="visible"/>
                                      </p:to>
                                    </p:set>
                                    <p:animEffect transition="in" filter="fade">
                                      <p:cBhvr>
                                        <p:cTn id="15" dur="1000"/>
                                        <p:tgtEl>
                                          <p:spTgt spid="11268">
                                            <p:txEl>
                                              <p:pRg st="1" end="1"/>
                                            </p:txEl>
                                          </p:spTgt>
                                        </p:tgtEl>
                                      </p:cBhvr>
                                    </p:animEffect>
                                    <p:anim calcmode="lin" valueType="num">
                                      <p:cBhvr>
                                        <p:cTn id="16" dur="10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268">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8">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268">
                                            <p:txEl>
                                              <p:pRg st="3" end="3"/>
                                            </p:txEl>
                                          </p:spTgt>
                                        </p:tgtEl>
                                        <p:attrNameLst>
                                          <p:attrName>style.visibility</p:attrName>
                                        </p:attrNameLst>
                                      </p:cBhvr>
                                      <p:to>
                                        <p:strVal val="visible"/>
                                      </p:to>
                                    </p:set>
                                    <p:animEffect transition="in" filter="fade">
                                      <p:cBhvr>
                                        <p:cTn id="23" dur="1000"/>
                                        <p:tgtEl>
                                          <p:spTgt spid="11268">
                                            <p:txEl>
                                              <p:pRg st="3" end="3"/>
                                            </p:txEl>
                                          </p:spTgt>
                                        </p:tgtEl>
                                      </p:cBhvr>
                                    </p:animEffect>
                                    <p:anim calcmode="lin" valueType="num">
                                      <p:cBhvr>
                                        <p:cTn id="24" dur="10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268">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8">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268">
                                            <p:txEl>
                                              <p:pRg st="4" end="4"/>
                                            </p:txEl>
                                          </p:spTgt>
                                        </p:tgtEl>
                                        <p:attrNameLst>
                                          <p:attrName>style.visibility</p:attrName>
                                        </p:attrNameLst>
                                      </p:cBhvr>
                                      <p:to>
                                        <p:strVal val="visible"/>
                                      </p:to>
                                    </p:set>
                                    <p:animEffect transition="in" filter="fade">
                                      <p:cBhvr>
                                        <p:cTn id="31" dur="1000"/>
                                        <p:tgtEl>
                                          <p:spTgt spid="11268">
                                            <p:txEl>
                                              <p:pRg st="4" end="4"/>
                                            </p:txEl>
                                          </p:spTgt>
                                        </p:tgtEl>
                                      </p:cBhvr>
                                    </p:animEffect>
                                    <p:anim calcmode="lin" valueType="num">
                                      <p:cBhvr>
                                        <p:cTn id="32" dur="1000" fill="hold"/>
                                        <p:tgtEl>
                                          <p:spTgt spid="11268">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268">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268">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1268">
                                            <p:txEl>
                                              <p:pRg st="5" end="5"/>
                                            </p:txEl>
                                          </p:spTgt>
                                        </p:tgtEl>
                                        <p:attrNameLst>
                                          <p:attrName>style.visibility</p:attrName>
                                        </p:attrNameLst>
                                      </p:cBhvr>
                                      <p:to>
                                        <p:strVal val="visible"/>
                                      </p:to>
                                    </p:set>
                                    <p:animEffect transition="in" filter="fade">
                                      <p:cBhvr>
                                        <p:cTn id="39" dur="1000"/>
                                        <p:tgtEl>
                                          <p:spTgt spid="11268">
                                            <p:txEl>
                                              <p:pRg st="5" end="5"/>
                                            </p:txEl>
                                          </p:spTgt>
                                        </p:tgtEl>
                                      </p:cBhvr>
                                    </p:animEffect>
                                    <p:anim calcmode="lin" valueType="num">
                                      <p:cBhvr>
                                        <p:cTn id="40" dur="1000" fill="hold"/>
                                        <p:tgtEl>
                                          <p:spTgt spid="11268">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1268">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1268">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1268">
                                            <p:txEl>
                                              <p:pRg st="7" end="7"/>
                                            </p:txEl>
                                          </p:spTgt>
                                        </p:tgtEl>
                                        <p:attrNameLst>
                                          <p:attrName>style.visibility</p:attrName>
                                        </p:attrNameLst>
                                      </p:cBhvr>
                                      <p:to>
                                        <p:strVal val="visible"/>
                                      </p:to>
                                    </p:set>
                                    <p:animEffect transition="in" filter="fade">
                                      <p:cBhvr>
                                        <p:cTn id="47" dur="1000"/>
                                        <p:tgtEl>
                                          <p:spTgt spid="11268">
                                            <p:txEl>
                                              <p:pRg st="7" end="7"/>
                                            </p:txEl>
                                          </p:spTgt>
                                        </p:tgtEl>
                                      </p:cBhvr>
                                    </p:animEffect>
                                    <p:anim calcmode="lin" valueType="num">
                                      <p:cBhvr>
                                        <p:cTn id="48" dur="1000" fill="hold"/>
                                        <p:tgtEl>
                                          <p:spTgt spid="11268">
                                            <p:txEl>
                                              <p:pRg st="7" end="7"/>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1268">
                                            <p:txEl>
                                              <p:pRg st="7" end="7"/>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1268">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1268">
                                            <p:txEl>
                                              <p:pRg st="8" end="8"/>
                                            </p:txEl>
                                          </p:spTgt>
                                        </p:tgtEl>
                                        <p:attrNameLst>
                                          <p:attrName>style.visibility</p:attrName>
                                        </p:attrNameLst>
                                      </p:cBhvr>
                                      <p:to>
                                        <p:strVal val="visible"/>
                                      </p:to>
                                    </p:set>
                                    <p:animEffect transition="in" filter="fade">
                                      <p:cBhvr>
                                        <p:cTn id="55" dur="1000"/>
                                        <p:tgtEl>
                                          <p:spTgt spid="11268">
                                            <p:txEl>
                                              <p:pRg st="8" end="8"/>
                                            </p:txEl>
                                          </p:spTgt>
                                        </p:tgtEl>
                                      </p:cBhvr>
                                    </p:animEffect>
                                    <p:anim calcmode="lin" valueType="num">
                                      <p:cBhvr>
                                        <p:cTn id="56" dur="1000" fill="hold"/>
                                        <p:tgtEl>
                                          <p:spTgt spid="11268">
                                            <p:txEl>
                                              <p:pRg st="8" end="8"/>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1268">
                                            <p:txEl>
                                              <p:pRg st="8" end="8"/>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268">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nodePh="1">
                                  <p:stCondLst>
                                    <p:cond delay="0"/>
                                  </p:stCondLst>
                                  <p:endCondLst>
                                    <p:cond evt="begin" delay="0">
                                      <p:tn val="61"/>
                                    </p:cond>
                                  </p:endCondLst>
                                  <p:childTnLst>
                                    <p:set>
                                      <p:cBhvr>
                                        <p:cTn id="62" dur="1" fill="hold">
                                          <p:stCondLst>
                                            <p:cond delay="0"/>
                                          </p:stCondLst>
                                        </p:cTn>
                                        <p:tgtEl>
                                          <p:spTgt spid="9">
                                            <p:txEl>
                                              <p:pRg st="0" end="0"/>
                                            </p:txEl>
                                          </p:spTgt>
                                        </p:tgtEl>
                                        <p:attrNameLst>
                                          <p:attrName>style.visibility</p:attrName>
                                        </p:attrNameLst>
                                      </p:cBhvr>
                                      <p:to>
                                        <p:strVal val="visible"/>
                                      </p:to>
                                    </p:set>
                                    <p:animEffect transition="in" filter="fade">
                                      <p:cBhvr>
                                        <p:cTn id="63" dur="1000"/>
                                        <p:tgtEl>
                                          <p:spTgt spid="9">
                                            <p:txEl>
                                              <p:pRg st="0" end="0"/>
                                            </p:txEl>
                                          </p:spTgt>
                                        </p:tgtEl>
                                      </p:cBhvr>
                                    </p:animEffect>
                                    <p:anim calcmode="lin" valueType="num">
                                      <p:cBhvr>
                                        <p:cTn id="6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P spid="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533400" y="228600"/>
            <a:ext cx="8382000" cy="762000"/>
          </a:xfrm>
        </p:spPr>
        <p:txBody>
          <a:bodyPr>
            <a:normAutofit/>
          </a:bodyPr>
          <a:lstStyle/>
          <a:p>
            <a:pPr eaLnBrk="1" hangingPunct="1"/>
            <a:r>
              <a:rPr lang="en-US" b="1" dirty="0" smtClean="0">
                <a:solidFill>
                  <a:schemeClr val="tx1">
                    <a:lumMod val="85000"/>
                    <a:lumOff val="15000"/>
                  </a:schemeClr>
                </a:solidFill>
              </a:rPr>
              <a:t>Late Reporting &amp; Consequences</a:t>
            </a:r>
            <a:endParaRPr lang="en-US" sz="2000" dirty="0" smtClean="0"/>
          </a:p>
        </p:txBody>
      </p:sp>
      <p:sp>
        <p:nvSpPr>
          <p:cNvPr id="11266" name="Slide Number Placeholder 5"/>
          <p:cNvSpPr>
            <a:spLocks noGrp="1"/>
          </p:cNvSpPr>
          <p:nvPr>
            <p:ph type="sldNum" sz="quarter" idx="4294967295"/>
          </p:nvPr>
        </p:nvSpPr>
        <p:spPr>
          <a:xfrm>
            <a:off x="146304" y="6210300"/>
            <a:ext cx="457200" cy="457200"/>
          </a:xfrm>
          <a:noFill/>
        </p:spPr>
        <p:txBody>
          <a:bodyPr/>
          <a:lstStyle/>
          <a:p>
            <a:fld id="{0DFA2344-9C0F-4028-8EE3-D588FE110513}" type="slidenum">
              <a:rPr lang="en-US" smtClean="0"/>
              <a:pPr/>
              <a:t>46</a:t>
            </a:fld>
            <a:endParaRPr lang="en-US" dirty="0" smtClean="0"/>
          </a:p>
        </p:txBody>
      </p:sp>
      <p:sp>
        <p:nvSpPr>
          <p:cNvPr id="11268" name="Rectangle 3"/>
          <p:cNvSpPr>
            <a:spLocks noGrp="1" noChangeArrowheads="1"/>
          </p:cNvSpPr>
          <p:nvPr>
            <p:ph sz="quarter" idx="4294967295"/>
          </p:nvPr>
        </p:nvSpPr>
        <p:spPr>
          <a:xfrm>
            <a:off x="457200" y="1066800"/>
            <a:ext cx="8534400" cy="5562600"/>
          </a:xfrm>
        </p:spPr>
        <p:txBody>
          <a:bodyPr>
            <a:noAutofit/>
          </a:bodyPr>
          <a:lstStyle/>
          <a:p>
            <a:pPr>
              <a:spcBef>
                <a:spcPts val="0"/>
              </a:spcBef>
              <a:buNone/>
            </a:pPr>
            <a:r>
              <a:rPr lang="en-US" b="1" dirty="0" smtClean="0"/>
              <a:t>How Does this effect your benefits?</a:t>
            </a:r>
          </a:p>
          <a:p>
            <a:pPr>
              <a:spcBef>
                <a:spcPts val="0"/>
              </a:spcBef>
              <a:buNone/>
            </a:pPr>
            <a:endParaRPr lang="en-US" sz="800" dirty="0" smtClean="0"/>
          </a:p>
          <a:p>
            <a:pPr>
              <a:spcBef>
                <a:spcPts val="0"/>
              </a:spcBef>
            </a:pPr>
            <a:r>
              <a:rPr lang="en-US" sz="2800" dirty="0" smtClean="0"/>
              <a:t>GOLD WARNING poster</a:t>
            </a:r>
          </a:p>
          <a:p>
            <a:pPr>
              <a:spcBef>
                <a:spcPts val="0"/>
              </a:spcBef>
            </a:pPr>
            <a:r>
              <a:rPr lang="en-US" sz="2800" dirty="0" smtClean="0"/>
              <a:t>CDOT Pursues Late Reporting Penalties</a:t>
            </a:r>
          </a:p>
          <a:p>
            <a:pPr>
              <a:spcBef>
                <a:spcPts val="0"/>
              </a:spcBef>
            </a:pPr>
            <a:r>
              <a:rPr lang="en-US" sz="2800" dirty="0" smtClean="0"/>
              <a:t>Reduction in WC Wage Replacement Benefits</a:t>
            </a:r>
          </a:p>
          <a:p>
            <a:pPr lvl="1">
              <a:spcBef>
                <a:spcPts val="0"/>
              </a:spcBef>
            </a:pPr>
            <a:r>
              <a:rPr lang="en-US" sz="2200" dirty="0" smtClean="0"/>
              <a:t>Not Medical Care</a:t>
            </a:r>
          </a:p>
          <a:p>
            <a:pPr>
              <a:spcBef>
                <a:spcPts val="0"/>
              </a:spcBef>
            </a:pPr>
            <a:r>
              <a:rPr lang="en-US" sz="2800" dirty="0" smtClean="0"/>
              <a:t>Lose 1 day of wage replacement benefits for every day reported late</a:t>
            </a:r>
          </a:p>
          <a:p>
            <a:pPr lvl="1">
              <a:spcBef>
                <a:spcPts val="0"/>
              </a:spcBef>
            </a:pPr>
            <a:r>
              <a:rPr lang="en-US" sz="2200" dirty="0" smtClean="0"/>
              <a:t>Not eligible for Injury Leave during the penalty period</a:t>
            </a:r>
          </a:p>
          <a:p>
            <a:pPr lvl="1">
              <a:spcBef>
                <a:spcPts val="0"/>
              </a:spcBef>
            </a:pPr>
            <a:r>
              <a:rPr lang="en-US" sz="2200" dirty="0" smtClean="0"/>
              <a:t>Must use own leave or LWOP 100% during penalty period</a:t>
            </a:r>
          </a:p>
          <a:p>
            <a:pPr lvl="1">
              <a:spcBef>
                <a:spcPts val="0"/>
              </a:spcBef>
            </a:pPr>
            <a:endParaRPr lang="en-US" dirty="0" smtClean="0"/>
          </a:p>
          <a:p>
            <a:pPr marL="0" lvl="1" indent="0" algn="ctr">
              <a:spcBef>
                <a:spcPts val="0"/>
              </a:spcBef>
              <a:buNone/>
            </a:pPr>
            <a:r>
              <a:rPr lang="en-US" sz="3600" b="1" dirty="0" smtClean="0">
                <a:solidFill>
                  <a:srgbClr val="C00000"/>
                </a:solidFill>
              </a:rPr>
              <a:t>!!REPORT YOUR WORK RELATED INJURIES IMMEDIATELY!!</a:t>
            </a:r>
          </a:p>
        </p:txBody>
      </p:sp>
    </p:spTree>
    <p:extLst>
      <p:ext uri="{BB962C8B-B14F-4D97-AF65-F5344CB8AC3E}">
        <p14:creationId xmlns:p14="http://schemas.microsoft.com/office/powerpoint/2010/main" val="1237162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4294967295"/>
          </p:nvPr>
        </p:nvSpPr>
        <p:spPr>
          <a:xfrm>
            <a:off x="146304" y="6248400"/>
            <a:ext cx="457200" cy="457200"/>
          </a:xfrm>
          <a:noFill/>
        </p:spPr>
        <p:txBody>
          <a:bodyPr/>
          <a:lstStyle/>
          <a:p>
            <a:fld id="{0DFA2344-9C0F-4028-8EE3-D588FE110513}" type="slidenum">
              <a:rPr lang="en-US" smtClean="0"/>
              <a:pPr/>
              <a:t>47</a:t>
            </a:fld>
            <a:endParaRPr lang="en-US" dirty="0" smtClean="0"/>
          </a:p>
        </p:txBody>
      </p:sp>
      <p:sp>
        <p:nvSpPr>
          <p:cNvPr id="11268" name="Rectangle 3"/>
          <p:cNvSpPr>
            <a:spLocks noGrp="1" noChangeArrowheads="1"/>
          </p:cNvSpPr>
          <p:nvPr>
            <p:ph sz="quarter" idx="4294967295"/>
          </p:nvPr>
        </p:nvSpPr>
        <p:spPr>
          <a:xfrm>
            <a:off x="533400" y="1066800"/>
            <a:ext cx="8305800" cy="647700"/>
          </a:xfrm>
        </p:spPr>
        <p:txBody>
          <a:bodyPr>
            <a:noAutofit/>
          </a:bodyPr>
          <a:lstStyle/>
          <a:p>
            <a:pPr marL="0" indent="0">
              <a:spcBef>
                <a:spcPts val="0"/>
              </a:spcBef>
              <a:buNone/>
            </a:pPr>
            <a:r>
              <a:rPr lang="en-US" sz="3200" b="1" dirty="0" smtClean="0"/>
              <a:t>What are some of CDOT’s Safety Rules?</a:t>
            </a:r>
            <a:endParaRPr lang="en-US" sz="3200" dirty="0" smtClean="0"/>
          </a:p>
        </p:txBody>
      </p:sp>
      <p:sp>
        <p:nvSpPr>
          <p:cNvPr id="5" name="Rectangle 4"/>
          <p:cNvSpPr/>
          <p:nvPr/>
        </p:nvSpPr>
        <p:spPr>
          <a:xfrm>
            <a:off x="762000" y="1676400"/>
            <a:ext cx="7620000" cy="5201424"/>
          </a:xfrm>
          <a:prstGeom prst="rect">
            <a:avLst/>
          </a:prstGeom>
        </p:spPr>
        <p:txBody>
          <a:bodyPr wrap="square">
            <a:spAutoFit/>
          </a:bodyPr>
          <a:lstStyle/>
          <a:p>
            <a:pPr>
              <a:spcBef>
                <a:spcPts val="0"/>
              </a:spcBef>
              <a:buNone/>
            </a:pPr>
            <a:r>
              <a:rPr lang="en-US" sz="2400" b="1" dirty="0" smtClean="0"/>
              <a:t>Personal Protective Equipment (PPE) PD</a:t>
            </a:r>
          </a:p>
          <a:p>
            <a:pPr lvl="1" indent="-285750">
              <a:buClr>
                <a:srgbClr val="C00000"/>
              </a:buClr>
              <a:buFont typeface="Arial" pitchFamily="34" charset="0"/>
              <a:buChar char="•"/>
            </a:pPr>
            <a:r>
              <a:rPr lang="en-US" sz="2000" dirty="0" smtClean="0"/>
              <a:t>Safety Boots</a:t>
            </a:r>
            <a:endParaRPr lang="en-US" sz="2000" dirty="0"/>
          </a:p>
          <a:p>
            <a:pPr lvl="1" indent="-285750">
              <a:buClr>
                <a:srgbClr val="C00000"/>
              </a:buClr>
              <a:buFont typeface="Arial" pitchFamily="34" charset="0"/>
              <a:buChar char="•"/>
            </a:pPr>
            <a:r>
              <a:rPr lang="en-US" sz="2000" dirty="0"/>
              <a:t>Hard Hat</a:t>
            </a:r>
          </a:p>
          <a:p>
            <a:pPr lvl="1" indent="-285750">
              <a:buClr>
                <a:srgbClr val="C00000"/>
              </a:buClr>
              <a:buFont typeface="Arial" pitchFamily="34" charset="0"/>
              <a:buChar char="•"/>
            </a:pPr>
            <a:r>
              <a:rPr lang="en-US" sz="2000" dirty="0"/>
              <a:t>Safety Vest</a:t>
            </a:r>
          </a:p>
          <a:p>
            <a:pPr lvl="1" indent="-285750">
              <a:buClr>
                <a:srgbClr val="C00000"/>
              </a:buClr>
              <a:buFont typeface="Arial" pitchFamily="34" charset="0"/>
              <a:buChar char="•"/>
            </a:pPr>
            <a:r>
              <a:rPr lang="en-US" sz="2000" dirty="0"/>
              <a:t>Eye Protection</a:t>
            </a:r>
          </a:p>
          <a:p>
            <a:pPr lvl="1" indent="-285750">
              <a:buClr>
                <a:srgbClr val="C00000"/>
              </a:buClr>
              <a:buFont typeface="Arial" pitchFamily="34" charset="0"/>
              <a:buChar char="•"/>
            </a:pPr>
            <a:r>
              <a:rPr lang="en-US" sz="2000" dirty="0"/>
              <a:t>Face Protection</a:t>
            </a:r>
          </a:p>
          <a:p>
            <a:pPr lvl="1" indent="-285750">
              <a:buClr>
                <a:srgbClr val="C00000"/>
              </a:buClr>
              <a:buFont typeface="Arial" pitchFamily="34" charset="0"/>
              <a:buChar char="•"/>
            </a:pPr>
            <a:r>
              <a:rPr lang="en-US" sz="2000" dirty="0"/>
              <a:t>Gloves</a:t>
            </a:r>
          </a:p>
          <a:p>
            <a:pPr lvl="1" indent="-285750">
              <a:buClr>
                <a:srgbClr val="C00000"/>
              </a:buClr>
              <a:buFont typeface="Arial" pitchFamily="34" charset="0"/>
              <a:buChar char="•"/>
            </a:pPr>
            <a:r>
              <a:rPr lang="en-US" sz="2000" dirty="0"/>
              <a:t>Hearing </a:t>
            </a:r>
            <a:r>
              <a:rPr lang="en-US" sz="2000" dirty="0" smtClean="0"/>
              <a:t>Protection</a:t>
            </a:r>
          </a:p>
          <a:p>
            <a:pPr lvl="1" indent="-285750">
              <a:buClr>
                <a:srgbClr val="C00000"/>
              </a:buClr>
              <a:buFont typeface="Arial" pitchFamily="34" charset="0"/>
              <a:buChar char="•"/>
            </a:pPr>
            <a:r>
              <a:rPr lang="en-US" sz="2000" dirty="0" smtClean="0"/>
              <a:t>Seat belts</a:t>
            </a:r>
            <a:endParaRPr lang="en-US" sz="2000" dirty="0"/>
          </a:p>
          <a:p>
            <a:pPr lvl="1" indent="-285750">
              <a:buClr>
                <a:srgbClr val="C00000"/>
              </a:buClr>
              <a:buFont typeface="Arial" pitchFamily="34" charset="0"/>
              <a:buChar char="•"/>
            </a:pPr>
            <a:r>
              <a:rPr lang="en-US" sz="2000" dirty="0"/>
              <a:t>Special PPE (Matched to specific task, matched to terrain and environment, matched to weather conditions, examples include: Fall protection body harness, welder's face shield, chain saw chaps. Respiratory protection, firefighting bunker gear, arc flash protection, cold weather gear, FR avalanche clothing, etc.)</a:t>
            </a:r>
          </a:p>
          <a:p>
            <a:pPr lvl="1">
              <a:buClr>
                <a:srgbClr val="C00000"/>
              </a:buClr>
              <a:buFont typeface="Arial" pitchFamily="34" charset="0"/>
              <a:buChar char="•"/>
            </a:pPr>
            <a:endParaRPr lang="en-US" sz="2800" dirty="0" smtClean="0"/>
          </a:p>
        </p:txBody>
      </p:sp>
      <p:sp>
        <p:nvSpPr>
          <p:cNvPr id="7" name="Rectangle 2"/>
          <p:cNvSpPr txBox="1">
            <a:spLocks noChangeArrowheads="1"/>
          </p:cNvSpPr>
          <p:nvPr/>
        </p:nvSpPr>
        <p:spPr>
          <a:xfrm>
            <a:off x="457200" y="228600"/>
            <a:ext cx="8686800" cy="762000"/>
          </a:xfrm>
          <a:prstGeom prst="rect">
            <a:avLst/>
          </a:prstGeom>
        </p:spPr>
        <p:txBody>
          <a:bodyPr bIns="91440" anchor="b" anchorCtr="0">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tx1">
                    <a:lumMod val="85000"/>
                    <a:lumOff val="15000"/>
                  </a:schemeClr>
                </a:solidFill>
                <a:effectLst/>
                <a:uLnTx/>
                <a:uFillTx/>
                <a:latin typeface="+mj-lt"/>
                <a:ea typeface="+mj-ea"/>
                <a:cs typeface="+mj-cs"/>
              </a:rPr>
              <a:t>Safety Rule Violations &amp; Consequences</a:t>
            </a:r>
            <a:endParaRPr kumimoji="0" lang="en-US" sz="2000" b="0" i="0" u="none" strike="noStrike" kern="120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4099798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1000"/>
                                        <p:tgtEl>
                                          <p:spTgt spid="11268">
                                            <p:txEl>
                                              <p:pRg st="0" end="0"/>
                                            </p:txEl>
                                          </p:spTgt>
                                        </p:tgtEl>
                                      </p:cBhvr>
                                    </p:animEffect>
                                    <p:anim calcmode="lin" valueType="num">
                                      <p:cBhvr>
                                        <p:cTn id="8" dur="10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457200" y="228600"/>
            <a:ext cx="8686800" cy="762000"/>
          </a:xfrm>
        </p:spPr>
        <p:txBody>
          <a:bodyPr>
            <a:normAutofit/>
          </a:bodyPr>
          <a:lstStyle/>
          <a:p>
            <a:pPr eaLnBrk="1" hangingPunct="1"/>
            <a:r>
              <a:rPr lang="en-US" sz="3200" b="1" dirty="0" smtClean="0">
                <a:solidFill>
                  <a:schemeClr val="tx1">
                    <a:lumMod val="85000"/>
                    <a:lumOff val="15000"/>
                  </a:schemeClr>
                </a:solidFill>
              </a:rPr>
              <a:t>Safety Rule Violations &amp; Consequences</a:t>
            </a:r>
            <a:endParaRPr lang="en-US" sz="1600" dirty="0" smtClean="0"/>
          </a:p>
        </p:txBody>
      </p:sp>
      <p:sp>
        <p:nvSpPr>
          <p:cNvPr id="11266" name="Slide Number Placeholder 5"/>
          <p:cNvSpPr>
            <a:spLocks noGrp="1"/>
          </p:cNvSpPr>
          <p:nvPr>
            <p:ph type="sldNum" sz="quarter" idx="4294967295"/>
          </p:nvPr>
        </p:nvSpPr>
        <p:spPr>
          <a:xfrm>
            <a:off x="146304" y="6210300"/>
            <a:ext cx="457200" cy="457200"/>
          </a:xfrm>
          <a:noFill/>
        </p:spPr>
        <p:txBody>
          <a:bodyPr/>
          <a:lstStyle/>
          <a:p>
            <a:fld id="{0DFA2344-9C0F-4028-8EE3-D588FE110513}" type="slidenum">
              <a:rPr lang="en-US" smtClean="0"/>
              <a:pPr/>
              <a:t>48</a:t>
            </a:fld>
            <a:endParaRPr lang="en-US" dirty="0" smtClean="0"/>
          </a:p>
        </p:txBody>
      </p:sp>
      <p:sp>
        <p:nvSpPr>
          <p:cNvPr id="11268" name="Rectangle 3"/>
          <p:cNvSpPr>
            <a:spLocks noGrp="1" noChangeArrowheads="1"/>
          </p:cNvSpPr>
          <p:nvPr>
            <p:ph sz="quarter" idx="4294967295"/>
          </p:nvPr>
        </p:nvSpPr>
        <p:spPr>
          <a:xfrm>
            <a:off x="381000" y="990600"/>
            <a:ext cx="8534400" cy="3810000"/>
          </a:xfrm>
        </p:spPr>
        <p:txBody>
          <a:bodyPr>
            <a:noAutofit/>
          </a:bodyPr>
          <a:lstStyle/>
          <a:p>
            <a:pPr>
              <a:spcBef>
                <a:spcPts val="0"/>
              </a:spcBef>
              <a:buNone/>
            </a:pPr>
            <a:r>
              <a:rPr lang="en-US" sz="2400" b="1" dirty="0" smtClean="0"/>
              <a:t>How does this effect your benefits?</a:t>
            </a:r>
          </a:p>
          <a:p>
            <a:pPr>
              <a:spcBef>
                <a:spcPts val="0"/>
              </a:spcBef>
              <a:buNone/>
            </a:pPr>
            <a:endParaRPr lang="en-US" sz="700" dirty="0" smtClean="0"/>
          </a:p>
          <a:p>
            <a:pPr>
              <a:spcBef>
                <a:spcPts val="0"/>
              </a:spcBef>
            </a:pPr>
            <a:r>
              <a:rPr lang="en-US" sz="2400" dirty="0" smtClean="0"/>
              <a:t>CDOT Pursues Safety Rule Violation Penalties</a:t>
            </a:r>
          </a:p>
          <a:p>
            <a:pPr>
              <a:spcBef>
                <a:spcPts val="0"/>
              </a:spcBef>
            </a:pPr>
            <a:r>
              <a:rPr lang="en-US" sz="2400" dirty="0" smtClean="0"/>
              <a:t>Reduction in WC Wage Replacement Benefits </a:t>
            </a:r>
          </a:p>
          <a:p>
            <a:pPr lvl="1">
              <a:spcBef>
                <a:spcPts val="0"/>
              </a:spcBef>
            </a:pPr>
            <a:r>
              <a:rPr lang="en-US" sz="2200" dirty="0" smtClean="0"/>
              <a:t>Not Medical Care</a:t>
            </a:r>
          </a:p>
          <a:p>
            <a:pPr lvl="1">
              <a:spcBef>
                <a:spcPts val="0"/>
              </a:spcBef>
            </a:pPr>
            <a:r>
              <a:rPr lang="en-US" sz="2200" dirty="0" smtClean="0"/>
              <a:t>Workers’ Compensation only pays 2/3 </a:t>
            </a:r>
            <a:r>
              <a:rPr lang="en-US" sz="2200" dirty="0" err="1" smtClean="0"/>
              <a:t>rds</a:t>
            </a:r>
            <a:r>
              <a:rPr lang="en-US" sz="2200" dirty="0" smtClean="0"/>
              <a:t> of AWW </a:t>
            </a:r>
          </a:p>
          <a:p>
            <a:pPr lvl="1">
              <a:spcBef>
                <a:spcPts val="0"/>
              </a:spcBef>
              <a:buNone/>
            </a:pPr>
            <a:r>
              <a:rPr lang="en-US" sz="2200" dirty="0" smtClean="0"/>
              <a:t>    = reduction of 50% = 1/3 of AWW</a:t>
            </a:r>
            <a:endParaRPr lang="en-US" sz="3400" dirty="0" smtClean="0"/>
          </a:p>
          <a:p>
            <a:pPr lvl="1">
              <a:spcBef>
                <a:spcPts val="0"/>
              </a:spcBef>
            </a:pPr>
            <a:r>
              <a:rPr lang="en-US" sz="2200" dirty="0" smtClean="0"/>
              <a:t>Not eligible for Injury Leave</a:t>
            </a:r>
          </a:p>
          <a:p>
            <a:pPr lvl="1">
              <a:spcBef>
                <a:spcPts val="0"/>
              </a:spcBef>
            </a:pPr>
            <a:r>
              <a:rPr lang="en-US" sz="2200" dirty="0" smtClean="0"/>
              <a:t>Eligible for Make Whole</a:t>
            </a:r>
          </a:p>
          <a:p>
            <a:pPr lvl="1">
              <a:spcBef>
                <a:spcPts val="0"/>
              </a:spcBef>
            </a:pPr>
            <a:r>
              <a:rPr lang="en-US" sz="2200" dirty="0" smtClean="0"/>
              <a:t>Make Whole allowed to use own leave for the other 1/3 </a:t>
            </a:r>
            <a:r>
              <a:rPr lang="en-US" sz="2200" dirty="0" err="1" smtClean="0"/>
              <a:t>rd</a:t>
            </a:r>
            <a:r>
              <a:rPr lang="en-US" sz="2200" dirty="0" smtClean="0"/>
              <a:t> only</a:t>
            </a:r>
          </a:p>
          <a:p>
            <a:pPr lvl="2">
              <a:spcBef>
                <a:spcPts val="0"/>
              </a:spcBef>
            </a:pPr>
            <a:r>
              <a:rPr lang="en-US" sz="1900" b="1" dirty="0" smtClean="0"/>
              <a:t>ONLY RECEIVE 2/3 RDS PAY UNDER SAFETY RULE VIOLATIONS!</a:t>
            </a:r>
          </a:p>
        </p:txBody>
      </p:sp>
      <p:sp>
        <p:nvSpPr>
          <p:cNvPr id="5" name="Rectangle 4"/>
          <p:cNvSpPr/>
          <p:nvPr/>
        </p:nvSpPr>
        <p:spPr>
          <a:xfrm>
            <a:off x="381000" y="5153561"/>
            <a:ext cx="8305800" cy="1323439"/>
          </a:xfrm>
          <a:prstGeom prst="rect">
            <a:avLst/>
          </a:prstGeom>
        </p:spPr>
        <p:txBody>
          <a:bodyPr wrap="square">
            <a:spAutoFit/>
          </a:bodyPr>
          <a:lstStyle/>
          <a:p>
            <a:pPr algn="ctr">
              <a:buNone/>
            </a:pPr>
            <a:r>
              <a:rPr lang="en-US" sz="4000" b="1" dirty="0" smtClean="0">
                <a:solidFill>
                  <a:srgbClr val="C00000"/>
                </a:solidFill>
              </a:rPr>
              <a:t>!!OBEY ALL OF CDOT’s </a:t>
            </a:r>
          </a:p>
          <a:p>
            <a:pPr algn="ctr">
              <a:buNone/>
            </a:pPr>
            <a:r>
              <a:rPr lang="en-US" sz="4000" b="1" dirty="0" smtClean="0">
                <a:solidFill>
                  <a:srgbClr val="C00000"/>
                </a:solidFill>
              </a:rPr>
              <a:t>SAFETY RULES!!</a:t>
            </a:r>
          </a:p>
        </p:txBody>
      </p:sp>
    </p:spTree>
    <p:extLst>
      <p:ext uri="{BB962C8B-B14F-4D97-AF65-F5344CB8AC3E}">
        <p14:creationId xmlns:p14="http://schemas.microsoft.com/office/powerpoint/2010/main" val="1439566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458200" cy="4062651"/>
          </a:xfrm>
          <a:prstGeom prst="rect">
            <a:avLst/>
          </a:prstGeom>
        </p:spPr>
        <p:txBody>
          <a:bodyPr wrap="square">
            <a:spAutoFit/>
          </a:bodyPr>
          <a:lstStyle/>
          <a:p>
            <a:endParaRPr lang="en-US" sz="700" b="1" dirty="0" smtClean="0"/>
          </a:p>
          <a:p>
            <a:pPr>
              <a:spcBef>
                <a:spcPts val="0"/>
              </a:spcBef>
              <a:buNone/>
            </a:pPr>
            <a:r>
              <a:rPr lang="en-US" sz="2000" b="1" dirty="0" smtClean="0"/>
              <a:t>Child Support</a:t>
            </a:r>
          </a:p>
          <a:p>
            <a:pPr>
              <a:spcBef>
                <a:spcPts val="0"/>
              </a:spcBef>
              <a:buNone/>
            </a:pPr>
            <a:r>
              <a:rPr lang="en-US" sz="2000" b="1" dirty="0" smtClean="0"/>
              <a:t>How does this effect your benefits?</a:t>
            </a:r>
          </a:p>
          <a:p>
            <a:pPr>
              <a:spcBef>
                <a:spcPts val="0"/>
              </a:spcBef>
              <a:buNone/>
            </a:pPr>
            <a:endParaRPr lang="en-US" sz="600" dirty="0" smtClean="0"/>
          </a:p>
          <a:p>
            <a:pPr marL="274320" indent="-274320">
              <a:buClr>
                <a:schemeClr val="accent1"/>
              </a:buClr>
              <a:buSzPct val="85000"/>
              <a:buFont typeface="Wingdings 2"/>
              <a:buChar char=""/>
            </a:pPr>
            <a:r>
              <a:rPr lang="en-US" sz="2100" dirty="0" smtClean="0"/>
              <a:t>Child Support Liens will still be deducted from Workers’ Compensation wage replacement benefits</a:t>
            </a:r>
          </a:p>
          <a:p>
            <a:endParaRPr lang="en-US" sz="2000" b="1" dirty="0" smtClean="0"/>
          </a:p>
          <a:p>
            <a:r>
              <a:rPr lang="en-US" sz="2000" b="1" dirty="0" smtClean="0"/>
              <a:t>Additional Income</a:t>
            </a:r>
          </a:p>
          <a:p>
            <a:r>
              <a:rPr lang="en-US" sz="2000" b="1" dirty="0" smtClean="0"/>
              <a:t>You must </a:t>
            </a:r>
            <a:r>
              <a:rPr lang="en-US" sz="2000" b="1" u="sng" dirty="0" smtClean="0"/>
              <a:t>provide </a:t>
            </a:r>
            <a:r>
              <a:rPr lang="en-US" sz="2000" b="1" u="sng" smtClean="0"/>
              <a:t>written notice</a:t>
            </a:r>
            <a:r>
              <a:rPr lang="en-US" sz="2000" b="1" smtClean="0"/>
              <a:t> </a:t>
            </a:r>
            <a:r>
              <a:rPr lang="en-US" sz="2000" b="1" dirty="0" smtClean="0"/>
              <a:t>to the insurance company </a:t>
            </a:r>
            <a:r>
              <a:rPr lang="en-US" sz="2000" b="1" u="sng" dirty="0" smtClean="0"/>
              <a:t>of any other source of income payment or award</a:t>
            </a:r>
            <a:r>
              <a:rPr lang="en-US" sz="2000" b="1" dirty="0" smtClean="0"/>
              <a:t>. </a:t>
            </a:r>
          </a:p>
          <a:p>
            <a:r>
              <a:rPr lang="en-US" sz="2000" b="1" dirty="0" smtClean="0"/>
              <a:t>Failure to report may result in the suspension of your benefits.</a:t>
            </a:r>
          </a:p>
          <a:p>
            <a:pPr marL="274320" indent="-274320">
              <a:buClr>
                <a:schemeClr val="accent1"/>
              </a:buClr>
              <a:buSzPct val="85000"/>
              <a:buFont typeface="Wingdings 2"/>
              <a:buChar char=""/>
              <a:defRPr/>
            </a:pPr>
            <a:r>
              <a:rPr lang="en-US" sz="2100" dirty="0" smtClean="0">
                <a:solidFill>
                  <a:schemeClr val="tx1">
                    <a:lumMod val="85000"/>
                    <a:lumOff val="15000"/>
                  </a:schemeClr>
                </a:solidFill>
              </a:rPr>
              <a:t>Return to any employment full or part-time (</a:t>
            </a:r>
            <a:r>
              <a:rPr lang="en-US" sz="2100" b="1" i="1" dirty="0" smtClean="0">
                <a:solidFill>
                  <a:schemeClr val="tx1">
                    <a:lumMod val="85000"/>
                    <a:lumOff val="15000"/>
                  </a:schemeClr>
                </a:solidFill>
              </a:rPr>
              <a:t>CDOT Risk will notify Broadspire</a:t>
            </a:r>
            <a:r>
              <a:rPr lang="en-US" sz="2100" dirty="0" smtClean="0">
                <a:solidFill>
                  <a:schemeClr val="tx1">
                    <a:lumMod val="85000"/>
                    <a:lumOff val="15000"/>
                  </a:schemeClr>
                </a:solidFill>
              </a:rPr>
              <a:t>)</a:t>
            </a:r>
          </a:p>
          <a:p>
            <a:pPr marL="274320" indent="-274320">
              <a:buClr>
                <a:schemeClr val="accent1"/>
              </a:buClr>
              <a:buSzPct val="85000"/>
              <a:buFont typeface="Wingdings 2"/>
              <a:buChar char=""/>
              <a:defRPr/>
            </a:pPr>
            <a:r>
              <a:rPr lang="en-US" sz="2100" dirty="0" smtClean="0">
                <a:solidFill>
                  <a:schemeClr val="tx1">
                    <a:lumMod val="85000"/>
                    <a:lumOff val="15000"/>
                  </a:schemeClr>
                </a:solidFill>
              </a:rPr>
              <a:t>Additional sources of income – secondary employment</a:t>
            </a:r>
          </a:p>
        </p:txBody>
      </p:sp>
      <p:sp>
        <p:nvSpPr>
          <p:cNvPr id="3" name="Rectangle 2"/>
          <p:cNvSpPr txBox="1">
            <a:spLocks noChangeArrowheads="1"/>
          </p:cNvSpPr>
          <p:nvPr/>
        </p:nvSpPr>
        <p:spPr>
          <a:xfrm>
            <a:off x="304800" y="266700"/>
            <a:ext cx="8610600" cy="762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lumMod val="85000"/>
                    <a:lumOff val="15000"/>
                  </a:schemeClr>
                </a:solidFill>
                <a:effectLst/>
                <a:uLnTx/>
                <a:uFillTx/>
                <a:latin typeface="+mj-lt"/>
                <a:ea typeface="+mj-ea"/>
                <a:cs typeface="+mj-cs"/>
              </a:rPr>
              <a:t>Child Support / Additional</a:t>
            </a:r>
            <a:r>
              <a:rPr kumimoji="0" lang="en-US" sz="4000" b="1" i="0" u="none" strike="noStrike" kern="1200" cap="none" spc="0" normalizeH="0" noProof="0" dirty="0" smtClean="0">
                <a:ln>
                  <a:noFill/>
                </a:ln>
                <a:solidFill>
                  <a:schemeClr val="tx1">
                    <a:lumMod val="85000"/>
                    <a:lumOff val="15000"/>
                  </a:schemeClr>
                </a:solidFill>
                <a:effectLst/>
                <a:uLnTx/>
                <a:uFillTx/>
                <a:latin typeface="+mj-lt"/>
                <a:ea typeface="+mj-ea"/>
                <a:cs typeface="+mj-cs"/>
              </a:rPr>
              <a:t> Income</a:t>
            </a:r>
            <a:endParaRPr kumimoji="0" lang="en-US" sz="2000" b="0" i="0" u="none" strike="noStrike" kern="120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441878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57200" y="152400"/>
            <a:ext cx="8229600" cy="914400"/>
          </a:xfrm>
        </p:spPr>
        <p:txBody>
          <a:bodyPr>
            <a:normAutofit/>
          </a:bodyPr>
          <a:lstStyle/>
          <a:p>
            <a:pPr eaLnBrk="1" hangingPunct="1"/>
            <a:r>
              <a:rPr lang="en-US" b="1" dirty="0" smtClean="0">
                <a:solidFill>
                  <a:schemeClr val="tx1">
                    <a:lumMod val="85000"/>
                    <a:lumOff val="15000"/>
                  </a:schemeClr>
                </a:solidFill>
              </a:rPr>
              <a:t>CDOT Risk - Programs</a:t>
            </a:r>
          </a:p>
        </p:txBody>
      </p:sp>
      <p:sp>
        <p:nvSpPr>
          <p:cNvPr id="6146" name="Slide Number Placeholder 5"/>
          <p:cNvSpPr>
            <a:spLocks noGrp="1"/>
          </p:cNvSpPr>
          <p:nvPr>
            <p:ph type="sldNum" sz="quarter" idx="4294967295"/>
          </p:nvPr>
        </p:nvSpPr>
        <p:spPr>
          <a:xfrm>
            <a:off x="146304" y="6210300"/>
            <a:ext cx="457200" cy="457200"/>
          </a:xfrm>
          <a:noFill/>
        </p:spPr>
        <p:txBody>
          <a:bodyPr/>
          <a:lstStyle/>
          <a:p>
            <a:fld id="{70808882-0767-413F-A980-7006522272A9}" type="slidenum">
              <a:rPr lang="en-US" smtClean="0"/>
              <a:pPr/>
              <a:t>5</a:t>
            </a:fld>
            <a:endParaRPr lang="en-US" smtClean="0"/>
          </a:p>
        </p:txBody>
      </p:sp>
      <p:sp>
        <p:nvSpPr>
          <p:cNvPr id="8195" name="Rectangle 3"/>
          <p:cNvSpPr>
            <a:spLocks noGrp="1" noChangeArrowheads="1"/>
          </p:cNvSpPr>
          <p:nvPr>
            <p:ph sz="quarter" idx="4294967295"/>
          </p:nvPr>
        </p:nvSpPr>
        <p:spPr>
          <a:xfrm>
            <a:off x="381000" y="1143000"/>
            <a:ext cx="8534400" cy="5486400"/>
          </a:xfrm>
        </p:spPr>
        <p:txBody>
          <a:bodyPr>
            <a:noAutofit/>
          </a:bodyPr>
          <a:lstStyle/>
          <a:p>
            <a:pPr lvl="1"/>
            <a:r>
              <a:rPr lang="en-US" sz="2600" dirty="0">
                <a:solidFill>
                  <a:schemeClr val="tx1">
                    <a:lumMod val="85000"/>
                    <a:lumOff val="15000"/>
                  </a:schemeClr>
                </a:solidFill>
              </a:rPr>
              <a:t>Modified Duty</a:t>
            </a:r>
          </a:p>
          <a:p>
            <a:pPr lvl="1"/>
            <a:r>
              <a:rPr lang="en-US" sz="2600" dirty="0">
                <a:solidFill>
                  <a:schemeClr val="tx1">
                    <a:lumMod val="85000"/>
                    <a:lumOff val="15000"/>
                  </a:schemeClr>
                </a:solidFill>
              </a:rPr>
              <a:t>CDL Mergers</a:t>
            </a:r>
          </a:p>
          <a:p>
            <a:pPr lvl="1"/>
            <a:r>
              <a:rPr lang="en-US" sz="2600" dirty="0">
                <a:solidFill>
                  <a:schemeClr val="tx1">
                    <a:lumMod val="85000"/>
                    <a:lumOff val="15000"/>
                  </a:schemeClr>
                </a:solidFill>
              </a:rPr>
              <a:t>CDL Medical Waivers</a:t>
            </a:r>
          </a:p>
          <a:p>
            <a:pPr lvl="1"/>
            <a:r>
              <a:rPr lang="en-US" sz="2600" dirty="0" smtClean="0">
                <a:solidFill>
                  <a:schemeClr val="tx1">
                    <a:lumMod val="85000"/>
                    <a:lumOff val="15000"/>
                  </a:schemeClr>
                </a:solidFill>
              </a:rPr>
              <a:t>OCIP/ROCIP – Insurance Programs</a:t>
            </a:r>
          </a:p>
          <a:p>
            <a:pPr lvl="1"/>
            <a:r>
              <a:rPr lang="en-US" sz="2600" dirty="0" smtClean="0">
                <a:solidFill>
                  <a:schemeClr val="tx1">
                    <a:lumMod val="85000"/>
                    <a:lumOff val="15000"/>
                  </a:schemeClr>
                </a:solidFill>
              </a:rPr>
              <a:t>Insurance </a:t>
            </a:r>
            <a:r>
              <a:rPr lang="en-US" sz="2600" dirty="0">
                <a:solidFill>
                  <a:schemeClr val="tx1">
                    <a:lumMod val="85000"/>
                    <a:lumOff val="15000"/>
                  </a:schemeClr>
                </a:solidFill>
              </a:rPr>
              <a:t>Reviews</a:t>
            </a:r>
          </a:p>
          <a:p>
            <a:pPr lvl="1"/>
            <a:r>
              <a:rPr lang="en-US" sz="2600" dirty="0">
                <a:solidFill>
                  <a:schemeClr val="tx1">
                    <a:lumMod val="85000"/>
                    <a:lumOff val="15000"/>
                  </a:schemeClr>
                </a:solidFill>
              </a:rPr>
              <a:t>Avalanche</a:t>
            </a:r>
          </a:p>
          <a:p>
            <a:pPr lvl="1"/>
            <a:r>
              <a:rPr lang="en-US" sz="2600" dirty="0" smtClean="0">
                <a:solidFill>
                  <a:schemeClr val="tx1">
                    <a:lumMod val="85000"/>
                    <a:lumOff val="15000"/>
                  </a:schemeClr>
                </a:solidFill>
              </a:rPr>
              <a:t>Origami RMIS and CDOT Online Reporting System</a:t>
            </a:r>
          </a:p>
          <a:p>
            <a:pPr lvl="1"/>
            <a:r>
              <a:rPr lang="en-US" sz="2600" dirty="0" smtClean="0">
                <a:solidFill>
                  <a:schemeClr val="tx1">
                    <a:lumMod val="85000"/>
                    <a:lumOff val="15000"/>
                  </a:schemeClr>
                </a:solidFill>
              </a:rPr>
              <a:t>Online Safety Engagement</a:t>
            </a:r>
          </a:p>
          <a:p>
            <a:pPr lvl="1"/>
            <a:r>
              <a:rPr lang="en-US" sz="2600" dirty="0">
                <a:solidFill>
                  <a:schemeClr val="tx1">
                    <a:lumMod val="85000"/>
                    <a:lumOff val="15000"/>
                  </a:schemeClr>
                </a:solidFill>
              </a:rPr>
              <a:t>Physical Agility Testing</a:t>
            </a:r>
          </a:p>
          <a:p>
            <a:pPr marL="320040" lvl="1" indent="0">
              <a:buNone/>
            </a:pPr>
            <a:endParaRPr lang="en-US" sz="2600" dirty="0" smtClean="0">
              <a:solidFill>
                <a:schemeClr val="tx1">
                  <a:lumMod val="85000"/>
                  <a:lumOff val="15000"/>
                </a:schemeClr>
              </a:solidFill>
            </a:endParaRPr>
          </a:p>
        </p:txBody>
      </p:sp>
    </p:spTree>
    <p:custDataLst>
      <p:tags r:id="rId1"/>
    </p:custDataLst>
    <p:extLst>
      <p:ext uri="{BB962C8B-B14F-4D97-AF65-F5344CB8AC3E}">
        <p14:creationId xmlns:p14="http://schemas.microsoft.com/office/powerpoint/2010/main" val="1897983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457200" y="228600"/>
            <a:ext cx="8686800" cy="762000"/>
          </a:xfrm>
        </p:spPr>
        <p:txBody>
          <a:bodyPr>
            <a:normAutofit/>
          </a:bodyPr>
          <a:lstStyle/>
          <a:p>
            <a:pPr eaLnBrk="1" hangingPunct="1"/>
            <a:r>
              <a:rPr lang="en-US" b="1" dirty="0" smtClean="0">
                <a:solidFill>
                  <a:schemeClr val="tx1">
                    <a:lumMod val="85000"/>
                    <a:lumOff val="15000"/>
                  </a:schemeClr>
                </a:solidFill>
              </a:rPr>
              <a:t>Fraud &amp; Consequences</a:t>
            </a:r>
            <a:endParaRPr lang="en-US" sz="2000" dirty="0" smtClean="0"/>
          </a:p>
        </p:txBody>
      </p:sp>
      <p:sp>
        <p:nvSpPr>
          <p:cNvPr id="11266" name="Slide Number Placeholder 5"/>
          <p:cNvSpPr>
            <a:spLocks noGrp="1"/>
          </p:cNvSpPr>
          <p:nvPr>
            <p:ph type="sldNum" sz="quarter" idx="4294967295"/>
          </p:nvPr>
        </p:nvSpPr>
        <p:spPr>
          <a:xfrm>
            <a:off x="146304" y="6210300"/>
            <a:ext cx="457200" cy="457200"/>
          </a:xfrm>
          <a:noFill/>
        </p:spPr>
        <p:txBody>
          <a:bodyPr/>
          <a:lstStyle/>
          <a:p>
            <a:fld id="{0DFA2344-9C0F-4028-8EE3-D588FE110513}" type="slidenum">
              <a:rPr lang="en-US" smtClean="0"/>
              <a:pPr/>
              <a:t>50</a:t>
            </a:fld>
            <a:endParaRPr lang="en-US" dirty="0" smtClean="0"/>
          </a:p>
        </p:txBody>
      </p:sp>
      <p:sp>
        <p:nvSpPr>
          <p:cNvPr id="11268" name="Rectangle 3"/>
          <p:cNvSpPr>
            <a:spLocks noGrp="1" noChangeArrowheads="1"/>
          </p:cNvSpPr>
          <p:nvPr>
            <p:ph sz="quarter" idx="4294967295"/>
          </p:nvPr>
        </p:nvSpPr>
        <p:spPr>
          <a:xfrm>
            <a:off x="457200" y="990600"/>
            <a:ext cx="8382000" cy="5791200"/>
          </a:xfrm>
        </p:spPr>
        <p:txBody>
          <a:bodyPr>
            <a:noAutofit/>
          </a:bodyPr>
          <a:lstStyle/>
          <a:p>
            <a:pPr>
              <a:spcBef>
                <a:spcPts val="0"/>
              </a:spcBef>
              <a:buNone/>
            </a:pPr>
            <a:r>
              <a:rPr lang="en-US" sz="2000" b="1" dirty="0" smtClean="0"/>
              <a:t>Workers’ Compensation insurance fraud is a CRIME</a:t>
            </a:r>
          </a:p>
          <a:p>
            <a:pPr>
              <a:spcBef>
                <a:spcPts val="0"/>
              </a:spcBef>
            </a:pPr>
            <a:r>
              <a:rPr lang="en-US" sz="2000" dirty="0" smtClean="0"/>
              <a:t>Criminal Workers’ Compensation Fraud is defined at an intentional misrepresentation (lie) to gain a workers’ compensation benefit.  Including misrepresenting for another to gain a workers’ compensation benefit</a:t>
            </a:r>
          </a:p>
          <a:p>
            <a:pPr lvl="1">
              <a:spcBef>
                <a:spcPts val="0"/>
              </a:spcBef>
              <a:buNone/>
            </a:pPr>
            <a:r>
              <a:rPr lang="en-US" sz="1800" b="1" dirty="0" smtClean="0"/>
              <a:t>Fraudulent claims typically arise from: </a:t>
            </a:r>
          </a:p>
          <a:p>
            <a:pPr lvl="2">
              <a:spcBef>
                <a:spcPts val="0"/>
              </a:spcBef>
            </a:pPr>
            <a:r>
              <a:rPr lang="en-US" sz="1800" dirty="0" smtClean="0"/>
              <a:t>Deliberate, faked or exaggerated injury</a:t>
            </a:r>
          </a:p>
          <a:p>
            <a:pPr lvl="2">
              <a:spcBef>
                <a:spcPts val="0"/>
              </a:spcBef>
            </a:pPr>
            <a:r>
              <a:rPr lang="en-US" sz="1800" dirty="0" smtClean="0"/>
              <a:t>Non-work injury reported as job-related</a:t>
            </a:r>
          </a:p>
          <a:p>
            <a:pPr lvl="2">
              <a:spcBef>
                <a:spcPts val="0"/>
              </a:spcBef>
            </a:pPr>
            <a:r>
              <a:rPr lang="en-US" sz="1800" dirty="0" smtClean="0"/>
              <a:t>Working for another employer while collecting wage benefits</a:t>
            </a:r>
          </a:p>
          <a:p>
            <a:pPr lvl="2">
              <a:spcBef>
                <a:spcPts val="0"/>
              </a:spcBef>
            </a:pPr>
            <a:r>
              <a:rPr lang="en-US" sz="1800" dirty="0" smtClean="0"/>
              <a:t>Providing false statements for another to collect benefits</a:t>
            </a:r>
          </a:p>
          <a:p>
            <a:pPr>
              <a:spcBef>
                <a:spcPts val="0"/>
              </a:spcBef>
              <a:buNone/>
            </a:pPr>
            <a:endParaRPr lang="en-US" sz="300" dirty="0" smtClean="0"/>
          </a:p>
          <a:p>
            <a:pPr>
              <a:spcBef>
                <a:spcPts val="0"/>
              </a:spcBef>
              <a:buNone/>
            </a:pPr>
            <a:endParaRPr lang="en-US" sz="400" dirty="0" smtClean="0"/>
          </a:p>
          <a:p>
            <a:pPr>
              <a:spcBef>
                <a:spcPts val="0"/>
              </a:spcBef>
              <a:buNone/>
            </a:pPr>
            <a:r>
              <a:rPr lang="en-US" sz="2000" b="1" u="sng" dirty="0" smtClean="0"/>
              <a:t>CDOT has a zero-tolerance for workers’ compensation fraud</a:t>
            </a:r>
          </a:p>
          <a:p>
            <a:pPr>
              <a:spcBef>
                <a:spcPts val="0"/>
              </a:spcBef>
            </a:pPr>
            <a:r>
              <a:rPr lang="en-US" sz="2000" dirty="0" smtClean="0"/>
              <a:t>CDOT aggressively pursues criminal fraud cases!</a:t>
            </a:r>
          </a:p>
          <a:p>
            <a:pPr>
              <a:spcBef>
                <a:spcPts val="0"/>
              </a:spcBef>
            </a:pPr>
            <a:r>
              <a:rPr lang="en-US" sz="2000" dirty="0" smtClean="0"/>
              <a:t>Notify CDOT Risk Management if you suspect someone is committing workers’ compensation fraud</a:t>
            </a:r>
          </a:p>
          <a:p>
            <a:pPr>
              <a:spcBef>
                <a:spcPts val="0"/>
              </a:spcBef>
            </a:pPr>
            <a:r>
              <a:rPr lang="en-US" sz="2000" dirty="0"/>
              <a:t>S</a:t>
            </a:r>
            <a:r>
              <a:rPr lang="en-US" sz="2000" dirty="0" smtClean="0"/>
              <a:t>ubject to prosecution, class 5 felony – 1 to 3 </a:t>
            </a:r>
            <a:r>
              <a:rPr lang="en-US" sz="2000" dirty="0" err="1" smtClean="0"/>
              <a:t>yrs</a:t>
            </a:r>
            <a:r>
              <a:rPr lang="en-US" sz="2000" dirty="0" smtClean="0"/>
              <a:t> in prison!</a:t>
            </a:r>
          </a:p>
          <a:p>
            <a:pPr lvl="1">
              <a:spcBef>
                <a:spcPts val="0"/>
              </a:spcBef>
              <a:buNone/>
            </a:pPr>
            <a:endParaRPr lang="en-US" sz="400" dirty="0" smtClean="0"/>
          </a:p>
          <a:p>
            <a:pPr>
              <a:spcBef>
                <a:spcPts val="0"/>
              </a:spcBef>
            </a:pPr>
            <a:endParaRPr lang="en-US" sz="2000" dirty="0" smtClean="0"/>
          </a:p>
        </p:txBody>
      </p:sp>
    </p:spTree>
    <p:custDataLst>
      <p:tags r:id="rId1"/>
    </p:custDataLst>
    <p:extLst>
      <p:ext uri="{BB962C8B-B14F-4D97-AF65-F5344CB8AC3E}">
        <p14:creationId xmlns:p14="http://schemas.microsoft.com/office/powerpoint/2010/main" val="4168502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457200" y="228600"/>
            <a:ext cx="7848600" cy="762000"/>
          </a:xfrm>
        </p:spPr>
        <p:txBody>
          <a:bodyPr>
            <a:normAutofit/>
          </a:bodyPr>
          <a:lstStyle/>
          <a:p>
            <a:pPr eaLnBrk="1" hangingPunct="1"/>
            <a:r>
              <a:rPr lang="en-US" b="1" dirty="0" smtClean="0">
                <a:solidFill>
                  <a:schemeClr val="tx1">
                    <a:lumMod val="85000"/>
                    <a:lumOff val="15000"/>
                  </a:schemeClr>
                </a:solidFill>
              </a:rPr>
              <a:t>Claim Challenges</a:t>
            </a:r>
            <a:endParaRPr lang="en-US" sz="2000" dirty="0" smtClean="0"/>
          </a:p>
        </p:txBody>
      </p:sp>
      <p:sp>
        <p:nvSpPr>
          <p:cNvPr id="11266" name="Slide Number Placeholder 5"/>
          <p:cNvSpPr>
            <a:spLocks noGrp="1"/>
          </p:cNvSpPr>
          <p:nvPr>
            <p:ph type="sldNum" sz="quarter" idx="4294967295"/>
          </p:nvPr>
        </p:nvSpPr>
        <p:spPr>
          <a:xfrm>
            <a:off x="146304" y="6210300"/>
            <a:ext cx="457200" cy="457200"/>
          </a:xfrm>
          <a:noFill/>
        </p:spPr>
        <p:txBody>
          <a:bodyPr/>
          <a:lstStyle/>
          <a:p>
            <a:fld id="{0DFA2344-9C0F-4028-8EE3-D588FE110513}" type="slidenum">
              <a:rPr lang="en-US" smtClean="0"/>
              <a:pPr/>
              <a:t>51</a:t>
            </a:fld>
            <a:endParaRPr lang="en-US" dirty="0" smtClean="0"/>
          </a:p>
        </p:txBody>
      </p:sp>
      <p:sp>
        <p:nvSpPr>
          <p:cNvPr id="11268" name="Rectangle 3"/>
          <p:cNvSpPr>
            <a:spLocks noGrp="1" noChangeArrowheads="1"/>
          </p:cNvSpPr>
          <p:nvPr>
            <p:ph sz="quarter" idx="4294967295"/>
          </p:nvPr>
        </p:nvSpPr>
        <p:spPr>
          <a:xfrm>
            <a:off x="533400" y="3276600"/>
            <a:ext cx="8305800" cy="3048000"/>
          </a:xfrm>
        </p:spPr>
        <p:txBody>
          <a:bodyPr>
            <a:noAutofit/>
          </a:bodyPr>
          <a:lstStyle/>
          <a:p>
            <a:pPr marL="0" indent="0">
              <a:lnSpc>
                <a:spcPct val="90000"/>
              </a:lnSpc>
              <a:spcBef>
                <a:spcPts val="200"/>
              </a:spcBef>
              <a:buNone/>
              <a:defRPr/>
            </a:pPr>
            <a:r>
              <a:rPr lang="en-US" sz="2400" dirty="0" smtClean="0">
                <a:solidFill>
                  <a:schemeClr val="tx1">
                    <a:lumMod val="85000"/>
                    <a:lumOff val="15000"/>
                  </a:schemeClr>
                </a:solidFill>
              </a:rPr>
              <a:t>Injuries where it is not clear if the injury Arose </a:t>
            </a:r>
            <a:r>
              <a:rPr lang="en-US" sz="2400" dirty="0" smtClean="0"/>
              <a:t>Out Of and Course of Employment may be tentatively denied pending further investigation.</a:t>
            </a:r>
          </a:p>
          <a:p>
            <a:pPr marL="274320" lvl="1" indent="0">
              <a:lnSpc>
                <a:spcPct val="90000"/>
              </a:lnSpc>
              <a:spcBef>
                <a:spcPts val="200"/>
              </a:spcBef>
              <a:defRPr/>
            </a:pPr>
            <a:r>
              <a:rPr lang="en-US" dirty="0" smtClean="0">
                <a:solidFill>
                  <a:schemeClr val="tx1">
                    <a:lumMod val="85000"/>
                    <a:lumOff val="15000"/>
                  </a:schemeClr>
                </a:solidFill>
              </a:rPr>
              <a:t>Previous injury to the same body part</a:t>
            </a:r>
          </a:p>
          <a:p>
            <a:pPr marL="274320" lvl="1" indent="0">
              <a:lnSpc>
                <a:spcPct val="90000"/>
              </a:lnSpc>
              <a:spcBef>
                <a:spcPts val="200"/>
              </a:spcBef>
              <a:defRPr/>
            </a:pPr>
            <a:r>
              <a:rPr lang="en-US" dirty="0" smtClean="0">
                <a:solidFill>
                  <a:schemeClr val="tx1">
                    <a:lumMod val="85000"/>
                    <a:lumOff val="15000"/>
                  </a:schemeClr>
                </a:solidFill>
              </a:rPr>
              <a:t>Mechanism of Injury is Unclear</a:t>
            </a:r>
          </a:p>
          <a:p>
            <a:pPr marL="274320" lvl="1" indent="0">
              <a:lnSpc>
                <a:spcPct val="90000"/>
              </a:lnSpc>
              <a:spcBef>
                <a:spcPts val="200"/>
              </a:spcBef>
              <a:defRPr/>
            </a:pPr>
            <a:r>
              <a:rPr lang="en-US" dirty="0" smtClean="0">
                <a:solidFill>
                  <a:schemeClr val="tx1">
                    <a:lumMod val="85000"/>
                    <a:lumOff val="15000"/>
                  </a:schemeClr>
                </a:solidFill>
              </a:rPr>
              <a:t>Cumulative Trauma</a:t>
            </a:r>
          </a:p>
          <a:p>
            <a:pPr marL="274320" lvl="1" indent="0">
              <a:lnSpc>
                <a:spcPct val="90000"/>
              </a:lnSpc>
              <a:spcBef>
                <a:spcPts val="200"/>
              </a:spcBef>
              <a:defRPr/>
            </a:pPr>
            <a:r>
              <a:rPr lang="en-US" dirty="0" smtClean="0">
                <a:solidFill>
                  <a:schemeClr val="tx1">
                    <a:lumMod val="85000"/>
                    <a:lumOff val="15000"/>
                  </a:schemeClr>
                </a:solidFill>
              </a:rPr>
              <a:t>Late Reporting</a:t>
            </a:r>
          </a:p>
        </p:txBody>
      </p:sp>
      <p:sp>
        <p:nvSpPr>
          <p:cNvPr id="5" name="Rectangle 3"/>
          <p:cNvSpPr txBox="1">
            <a:spLocks noChangeArrowheads="1"/>
          </p:cNvSpPr>
          <p:nvPr/>
        </p:nvSpPr>
        <p:spPr>
          <a:xfrm>
            <a:off x="533400" y="1066800"/>
            <a:ext cx="8382000" cy="609600"/>
          </a:xfrm>
          <a:prstGeom prst="rect">
            <a:avLst/>
          </a:prstGeom>
        </p:spPr>
        <p:txBody>
          <a:bodyPr>
            <a:noAutofit/>
          </a:bodyPr>
          <a:lstStyle/>
          <a:p>
            <a:pPr marL="274320" marR="0" lvl="0" indent="-274320" algn="l" defTabSz="914400" rtl="0" eaLnBrk="1" fontAlgn="auto" latinLnBrk="0" hangingPunct="1">
              <a:lnSpc>
                <a:spcPct val="90000"/>
              </a:lnSpc>
              <a:spcBef>
                <a:spcPts val="200"/>
              </a:spcBef>
              <a:spcAft>
                <a:spcPts val="0"/>
              </a:spcAft>
              <a:buClr>
                <a:schemeClr val="accent1"/>
              </a:buClr>
              <a:buSzPct val="85000"/>
              <a:buFont typeface="Wingdings 2"/>
              <a:buNone/>
              <a:tabLst/>
              <a:defRPr/>
            </a:pPr>
            <a:r>
              <a:rPr kumimoji="0" lang="en-US" sz="2400" b="1"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Can My</a:t>
            </a:r>
            <a:r>
              <a:rPr kumimoji="0" lang="en-US" sz="2400" b="1" i="0" u="none" strike="noStrike" kern="1200" cap="none" spc="0" normalizeH="0" noProof="0" dirty="0" smtClean="0">
                <a:ln>
                  <a:noFill/>
                </a:ln>
                <a:solidFill>
                  <a:schemeClr val="tx1">
                    <a:lumMod val="85000"/>
                    <a:lumOff val="15000"/>
                  </a:schemeClr>
                </a:solidFill>
                <a:effectLst/>
                <a:uLnTx/>
                <a:uFillTx/>
                <a:latin typeface="+mn-lt"/>
                <a:ea typeface="+mn-ea"/>
                <a:cs typeface="+mn-cs"/>
              </a:rPr>
              <a:t> Claim Be Denied?</a:t>
            </a:r>
            <a:endParaRPr kumimoji="0" lang="en-US" sz="2400" b="1"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p:txBody>
      </p:sp>
      <p:sp>
        <p:nvSpPr>
          <p:cNvPr id="6" name="Rectangle 3"/>
          <p:cNvSpPr txBox="1">
            <a:spLocks noChangeArrowheads="1"/>
          </p:cNvSpPr>
          <p:nvPr/>
        </p:nvSpPr>
        <p:spPr>
          <a:xfrm>
            <a:off x="533400" y="1676400"/>
            <a:ext cx="8382000" cy="1219200"/>
          </a:xfrm>
          <a:prstGeom prst="rect">
            <a:avLst/>
          </a:prstGeom>
        </p:spPr>
        <p:txBody>
          <a:bodyPr>
            <a:noAutofit/>
          </a:bodyPr>
          <a:lstStyle/>
          <a:p>
            <a:pPr marR="0" lvl="0" algn="l" defTabSz="914400" rtl="0" eaLnBrk="1" fontAlgn="auto" latinLnBrk="0" hangingPunct="1">
              <a:lnSpc>
                <a:spcPct val="90000"/>
              </a:lnSpc>
              <a:spcBef>
                <a:spcPts val="200"/>
              </a:spcBef>
              <a:spcAft>
                <a:spcPts val="0"/>
              </a:spcAft>
              <a:buClr>
                <a:schemeClr val="accent1"/>
              </a:buClr>
              <a:buSzPct val="85000"/>
              <a:buFont typeface="Wingdings 2"/>
              <a:buNone/>
              <a:tabLst/>
              <a:defRPr/>
            </a:pPr>
            <a:r>
              <a:rPr kumimoji="0" lang="en-US" sz="2400" b="1" i="0" u="none" strike="noStrike" kern="1200" cap="none" spc="0" normalizeH="0" baseline="0" noProof="0" dirty="0" smtClean="0">
                <a:ln>
                  <a:noFill/>
                </a:ln>
                <a:solidFill>
                  <a:schemeClr val="tx1">
                    <a:lumMod val="85000"/>
                    <a:lumOff val="15000"/>
                  </a:schemeClr>
                </a:solidFill>
                <a:effectLst/>
                <a:uLnTx/>
                <a:uFillTx/>
              </a:rPr>
              <a:t>Yes. </a:t>
            </a:r>
            <a:r>
              <a:rPr lang="en-US" sz="2400" b="1" dirty="0" smtClean="0">
                <a:solidFill>
                  <a:schemeClr val="tx1">
                    <a:lumMod val="85000"/>
                    <a:lumOff val="15000"/>
                  </a:schemeClr>
                </a:solidFill>
              </a:rPr>
              <a:t>  </a:t>
            </a:r>
            <a:r>
              <a:rPr kumimoji="0" lang="en-US" sz="2400" b="1" i="0" u="none" strike="noStrike" kern="1200" cap="none" spc="0" normalizeH="0" baseline="0" noProof="0" dirty="0" smtClean="0">
                <a:ln>
                  <a:noFill/>
                </a:ln>
                <a:solidFill>
                  <a:schemeClr val="tx1">
                    <a:lumMod val="85000"/>
                    <a:lumOff val="15000"/>
                  </a:schemeClr>
                </a:solidFill>
                <a:effectLst/>
                <a:uLnTx/>
                <a:uFillTx/>
              </a:rPr>
              <a:t>If it</a:t>
            </a:r>
            <a:r>
              <a:rPr kumimoji="0" lang="en-US" sz="2400" b="1" i="0" u="none" strike="noStrike" kern="1200" cap="none" spc="0" normalizeH="0" noProof="0" dirty="0" smtClean="0">
                <a:ln>
                  <a:noFill/>
                </a:ln>
                <a:solidFill>
                  <a:schemeClr val="tx1">
                    <a:lumMod val="85000"/>
                    <a:lumOff val="15000"/>
                  </a:schemeClr>
                </a:solidFill>
                <a:effectLst/>
                <a:uLnTx/>
                <a:uFillTx/>
              </a:rPr>
              <a:t> is determined that the injury is not work related or if there are questions about whether or not is it work related, the claim may be denied pending further investigation</a:t>
            </a:r>
          </a:p>
        </p:txBody>
      </p:sp>
    </p:spTree>
    <p:extLst>
      <p:ext uri="{BB962C8B-B14F-4D97-AF65-F5344CB8AC3E}">
        <p14:creationId xmlns:p14="http://schemas.microsoft.com/office/powerpoint/2010/main" val="868086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381000" y="304800"/>
            <a:ext cx="8153400" cy="685800"/>
          </a:xfrm>
        </p:spPr>
        <p:txBody>
          <a:bodyPr>
            <a:normAutofit/>
          </a:bodyPr>
          <a:lstStyle/>
          <a:p>
            <a:pPr eaLnBrk="1" hangingPunct="1"/>
            <a:r>
              <a:rPr lang="en-US" sz="3600" b="1" dirty="0" smtClean="0">
                <a:solidFill>
                  <a:schemeClr val="tx1">
                    <a:lumMod val="85000"/>
                    <a:lumOff val="15000"/>
                  </a:schemeClr>
                </a:solidFill>
              </a:rPr>
              <a:t>The First 24 Hours – 3 Work Shifts</a:t>
            </a:r>
          </a:p>
        </p:txBody>
      </p:sp>
      <p:sp>
        <p:nvSpPr>
          <p:cNvPr id="14338" name="Slide Number Placeholder 5"/>
          <p:cNvSpPr>
            <a:spLocks noGrp="1"/>
          </p:cNvSpPr>
          <p:nvPr>
            <p:ph type="sldNum" sz="quarter" idx="4294967295"/>
          </p:nvPr>
        </p:nvSpPr>
        <p:spPr>
          <a:xfrm>
            <a:off x="146304" y="6210300"/>
            <a:ext cx="457200" cy="457200"/>
          </a:xfrm>
          <a:noFill/>
        </p:spPr>
        <p:txBody>
          <a:bodyPr/>
          <a:lstStyle/>
          <a:p>
            <a:fld id="{795A1D8C-DBF4-4869-8C36-8A16ED994D30}" type="slidenum">
              <a:rPr lang="en-US" smtClean="0"/>
              <a:pPr/>
              <a:t>52</a:t>
            </a:fld>
            <a:endParaRPr lang="en-US" smtClean="0"/>
          </a:p>
        </p:txBody>
      </p:sp>
      <p:sp>
        <p:nvSpPr>
          <p:cNvPr id="14340" name="Rectangle 3"/>
          <p:cNvSpPr>
            <a:spLocks noGrp="1" noChangeArrowheads="1"/>
          </p:cNvSpPr>
          <p:nvPr>
            <p:ph sz="quarter" idx="4294967295"/>
          </p:nvPr>
        </p:nvSpPr>
        <p:spPr>
          <a:xfrm>
            <a:off x="533400" y="914400"/>
            <a:ext cx="8382000" cy="5562600"/>
          </a:xfrm>
        </p:spPr>
        <p:txBody>
          <a:bodyPr>
            <a:noAutofit/>
          </a:bodyPr>
          <a:lstStyle/>
          <a:p>
            <a:pPr>
              <a:spcBef>
                <a:spcPts val="500"/>
              </a:spcBef>
              <a:spcAft>
                <a:spcPts val="500"/>
              </a:spcAft>
              <a:buNone/>
              <a:defRPr/>
            </a:pPr>
            <a:r>
              <a:rPr lang="en-US" sz="2400" b="1" dirty="0" smtClean="0">
                <a:solidFill>
                  <a:schemeClr val="tx1">
                    <a:lumMod val="85000"/>
                    <a:lumOff val="15000"/>
                  </a:schemeClr>
                </a:solidFill>
              </a:rPr>
              <a:t>Employee’s own Sick Leave</a:t>
            </a:r>
          </a:p>
          <a:p>
            <a:pPr>
              <a:spcBef>
                <a:spcPts val="0"/>
              </a:spcBef>
              <a:defRPr/>
            </a:pPr>
            <a:r>
              <a:rPr lang="en-US" sz="2000" b="1" dirty="0" smtClean="0">
                <a:solidFill>
                  <a:schemeClr val="tx1">
                    <a:lumMod val="85000"/>
                    <a:lumOff val="15000"/>
                  </a:schemeClr>
                </a:solidFill>
              </a:rPr>
              <a:t>Date of Injury (DOI) always coded as Work Time</a:t>
            </a:r>
          </a:p>
          <a:p>
            <a:pPr marL="274320" lvl="1" indent="0">
              <a:spcBef>
                <a:spcPts val="0"/>
              </a:spcBef>
              <a:defRPr/>
            </a:pPr>
            <a:r>
              <a:rPr lang="en-US" sz="2000" dirty="0">
                <a:solidFill>
                  <a:schemeClr val="tx1">
                    <a:lumMod val="85000"/>
                    <a:lumOff val="15000"/>
                  </a:schemeClr>
                </a:solidFill>
              </a:rPr>
              <a:t> </a:t>
            </a:r>
            <a:r>
              <a:rPr lang="en-US" sz="2000" dirty="0" smtClean="0">
                <a:solidFill>
                  <a:schemeClr val="tx1">
                    <a:lumMod val="85000"/>
                    <a:lumOff val="15000"/>
                  </a:schemeClr>
                </a:solidFill>
              </a:rPr>
              <a:t> Zero Lost Time</a:t>
            </a:r>
          </a:p>
          <a:p>
            <a:pPr>
              <a:spcBef>
                <a:spcPts val="0"/>
              </a:spcBef>
              <a:defRPr/>
            </a:pPr>
            <a:r>
              <a:rPr lang="en-US" sz="2000" b="1" dirty="0" smtClean="0">
                <a:solidFill>
                  <a:schemeClr val="tx1">
                    <a:lumMod val="85000"/>
                    <a:lumOff val="15000"/>
                  </a:schemeClr>
                </a:solidFill>
              </a:rPr>
              <a:t>Lost time from work shift after DOI</a:t>
            </a:r>
          </a:p>
          <a:p>
            <a:pPr marL="274320" lvl="1" indent="0">
              <a:spcBef>
                <a:spcPts val="0"/>
              </a:spcBef>
              <a:defRPr/>
            </a:pPr>
            <a:r>
              <a:rPr lang="en-US" sz="2000" dirty="0">
                <a:solidFill>
                  <a:schemeClr val="tx1">
                    <a:lumMod val="85000"/>
                    <a:lumOff val="15000"/>
                  </a:schemeClr>
                </a:solidFill>
              </a:rPr>
              <a:t> </a:t>
            </a:r>
            <a:r>
              <a:rPr lang="en-US" sz="2000" dirty="0" smtClean="0">
                <a:solidFill>
                  <a:schemeClr val="tx1">
                    <a:lumMod val="85000"/>
                    <a:lumOff val="15000"/>
                  </a:schemeClr>
                </a:solidFill>
              </a:rPr>
              <a:t> Starts the first 24 hrs.</a:t>
            </a:r>
          </a:p>
          <a:p>
            <a:pPr marL="274320" lvl="1" indent="0">
              <a:spcBef>
                <a:spcPts val="0"/>
              </a:spcBef>
              <a:defRPr/>
            </a:pPr>
            <a:r>
              <a:rPr lang="en-US" sz="2000" dirty="0" smtClean="0">
                <a:solidFill>
                  <a:schemeClr val="tx1">
                    <a:lumMod val="85000"/>
                    <a:lumOff val="15000"/>
                  </a:schemeClr>
                </a:solidFill>
              </a:rPr>
              <a:t>  MUST use Sick/Annual Leave, Alt Holiday, Comp Time</a:t>
            </a:r>
          </a:p>
          <a:p>
            <a:pPr marL="274320" lvl="1" indent="0">
              <a:spcBef>
                <a:spcPts val="0"/>
              </a:spcBef>
              <a:buNone/>
              <a:defRPr/>
            </a:pPr>
            <a:endParaRPr lang="en-US" sz="400" dirty="0" smtClean="0">
              <a:solidFill>
                <a:schemeClr val="tx1">
                  <a:lumMod val="85000"/>
                  <a:lumOff val="15000"/>
                </a:schemeClr>
              </a:solidFill>
            </a:endParaRPr>
          </a:p>
          <a:p>
            <a:pPr marL="274320" lvl="2" indent="-274320">
              <a:spcBef>
                <a:spcPts val="0"/>
              </a:spcBef>
              <a:buClr>
                <a:schemeClr val="accent1"/>
              </a:buClr>
              <a:defRPr/>
            </a:pPr>
            <a:r>
              <a:rPr lang="en-US" b="1" dirty="0" smtClean="0">
                <a:solidFill>
                  <a:schemeClr val="tx1">
                    <a:lumMod val="85000"/>
                    <a:lumOff val="15000"/>
                  </a:schemeClr>
                </a:solidFill>
              </a:rPr>
              <a:t>Personnel Rules</a:t>
            </a:r>
          </a:p>
          <a:p>
            <a:pPr marL="548640" lvl="5" indent="-274320">
              <a:spcBef>
                <a:spcPts val="0"/>
              </a:spcBef>
              <a:buClr>
                <a:schemeClr val="accent1"/>
              </a:buClr>
              <a:buSzPct val="85000"/>
              <a:buFont typeface="Wingdings 2"/>
              <a:buChar char=""/>
              <a:defRPr/>
            </a:pPr>
            <a:r>
              <a:rPr lang="en-US" sz="2000" dirty="0" smtClean="0">
                <a:solidFill>
                  <a:schemeClr val="tx1">
                    <a:lumMod val="85000"/>
                    <a:lumOff val="15000"/>
                  </a:schemeClr>
                </a:solidFill>
              </a:rPr>
              <a:t>Allows State Employees to use Sick Leave for first 24 hrs.</a:t>
            </a:r>
          </a:p>
          <a:p>
            <a:pPr marL="548640" lvl="5" indent="-274320">
              <a:spcBef>
                <a:spcPts val="0"/>
              </a:spcBef>
              <a:buClr>
                <a:schemeClr val="accent1"/>
              </a:buClr>
              <a:buSzPct val="85000"/>
              <a:buNone/>
              <a:defRPr/>
            </a:pPr>
            <a:endParaRPr lang="en-US" sz="400" dirty="0" smtClean="0">
              <a:solidFill>
                <a:schemeClr val="tx1">
                  <a:lumMod val="85000"/>
                  <a:lumOff val="15000"/>
                </a:schemeClr>
              </a:solidFill>
            </a:endParaRPr>
          </a:p>
          <a:p>
            <a:pPr marL="274320" lvl="2" indent="-274320">
              <a:spcBef>
                <a:spcPts val="0"/>
              </a:spcBef>
              <a:buClr>
                <a:schemeClr val="accent1"/>
              </a:buClr>
              <a:buNone/>
              <a:defRPr/>
            </a:pPr>
            <a:r>
              <a:rPr lang="en-US" b="1" dirty="0" smtClean="0">
                <a:solidFill>
                  <a:schemeClr val="tx1">
                    <a:lumMod val="85000"/>
                    <a:lumOff val="15000"/>
                  </a:schemeClr>
                </a:solidFill>
              </a:rPr>
              <a:t>Lost Time can be:</a:t>
            </a:r>
          </a:p>
          <a:p>
            <a:pPr marL="548640" lvl="3" indent="-274320">
              <a:spcBef>
                <a:spcPts val="0"/>
              </a:spcBef>
              <a:buClr>
                <a:schemeClr val="accent1"/>
              </a:buClr>
              <a:defRPr/>
            </a:pPr>
            <a:r>
              <a:rPr lang="en-US" dirty="0" smtClean="0">
                <a:solidFill>
                  <a:schemeClr val="tx1">
                    <a:lumMod val="85000"/>
                    <a:lumOff val="15000"/>
                  </a:schemeClr>
                </a:solidFill>
              </a:rPr>
              <a:t>Three consecutive shifts or intermittent time</a:t>
            </a:r>
          </a:p>
          <a:p>
            <a:pPr marL="548640" lvl="3" indent="-274320">
              <a:spcBef>
                <a:spcPts val="0"/>
              </a:spcBef>
              <a:buClr>
                <a:schemeClr val="accent1"/>
              </a:buClr>
              <a:defRPr/>
            </a:pPr>
            <a:r>
              <a:rPr lang="en-US" dirty="0" smtClean="0">
                <a:solidFill>
                  <a:schemeClr val="tx1">
                    <a:lumMod val="85000"/>
                    <a:lumOff val="15000"/>
                  </a:schemeClr>
                </a:solidFill>
              </a:rPr>
              <a:t>Only count hours lost during work shift</a:t>
            </a:r>
          </a:p>
          <a:p>
            <a:pPr marL="548640" lvl="3" indent="-274320">
              <a:spcBef>
                <a:spcPts val="0"/>
              </a:spcBef>
              <a:buClr>
                <a:schemeClr val="accent1"/>
              </a:buClr>
              <a:defRPr/>
            </a:pPr>
            <a:r>
              <a:rPr lang="en-US" dirty="0" smtClean="0">
                <a:solidFill>
                  <a:schemeClr val="tx1">
                    <a:lumMod val="85000"/>
                    <a:lumOff val="15000"/>
                  </a:schemeClr>
                </a:solidFill>
              </a:rPr>
              <a:t>Count lost time for appointments attended on </a:t>
            </a:r>
          </a:p>
          <a:p>
            <a:pPr marL="548640" lvl="3" indent="-274320">
              <a:spcBef>
                <a:spcPts val="0"/>
              </a:spcBef>
              <a:buClr>
                <a:schemeClr val="accent1"/>
              </a:buClr>
              <a:buNone/>
              <a:defRPr/>
            </a:pPr>
            <a:r>
              <a:rPr lang="en-US" dirty="0" smtClean="0">
                <a:solidFill>
                  <a:schemeClr val="tx1">
                    <a:lumMod val="85000"/>
                    <a:lumOff val="15000"/>
                  </a:schemeClr>
                </a:solidFill>
              </a:rPr>
              <a:t>    paid holidays or vacation days</a:t>
            </a:r>
          </a:p>
          <a:p>
            <a:pPr>
              <a:spcBef>
                <a:spcPts val="500"/>
              </a:spcBef>
              <a:spcAft>
                <a:spcPts val="500"/>
              </a:spcAft>
              <a:defRPr/>
            </a:pPr>
            <a:endParaRPr lang="en-US" dirty="0" smtClean="0">
              <a:solidFill>
                <a:schemeClr val="tx1">
                  <a:lumMod val="65000"/>
                  <a:lumOff val="35000"/>
                </a:schemeClr>
              </a:solidFill>
            </a:endParaRPr>
          </a:p>
          <a:p>
            <a:pPr lvl="2" eaLnBrk="1" hangingPunct="1">
              <a:lnSpc>
                <a:spcPct val="90000"/>
              </a:lnSpc>
              <a:buFontTx/>
              <a:buNone/>
            </a:pPr>
            <a:endParaRPr lang="en-US" sz="2000" dirty="0" smtClean="0"/>
          </a:p>
          <a:p>
            <a:pPr lvl="2" eaLnBrk="1" hangingPunct="1">
              <a:lnSpc>
                <a:spcPct val="90000"/>
              </a:lnSpc>
              <a:buFontTx/>
              <a:buNone/>
            </a:pPr>
            <a:endParaRPr lang="en-US" sz="2000" dirty="0" smtClean="0"/>
          </a:p>
        </p:txBody>
      </p:sp>
    </p:spTree>
    <p:extLst>
      <p:ext uri="{BB962C8B-B14F-4D97-AF65-F5344CB8AC3E}">
        <p14:creationId xmlns:p14="http://schemas.microsoft.com/office/powerpoint/2010/main" val="105044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457200" y="-76200"/>
            <a:ext cx="8001000" cy="868362"/>
          </a:xfrm>
        </p:spPr>
        <p:txBody>
          <a:bodyPr/>
          <a:lstStyle/>
          <a:p>
            <a:pPr eaLnBrk="1" hangingPunct="1"/>
            <a:r>
              <a:rPr lang="en-US" b="1" dirty="0" smtClean="0">
                <a:solidFill>
                  <a:schemeClr val="tx1">
                    <a:lumMod val="85000"/>
                    <a:lumOff val="15000"/>
                  </a:schemeClr>
                </a:solidFill>
              </a:rPr>
              <a:t>Lost Time Reimbursement</a:t>
            </a:r>
          </a:p>
        </p:txBody>
      </p:sp>
      <p:sp>
        <p:nvSpPr>
          <p:cNvPr id="12292" name="Slide Number Placeholder 3"/>
          <p:cNvSpPr>
            <a:spLocks noGrp="1"/>
          </p:cNvSpPr>
          <p:nvPr>
            <p:ph type="sldNum" sz="quarter" idx="4294967295"/>
          </p:nvPr>
        </p:nvSpPr>
        <p:spPr>
          <a:xfrm>
            <a:off x="146304" y="6210300"/>
            <a:ext cx="457200" cy="457200"/>
          </a:xfrm>
          <a:noFill/>
        </p:spPr>
        <p:txBody>
          <a:bodyPr/>
          <a:lstStyle/>
          <a:p>
            <a:fld id="{0EF252C2-D9E9-43B3-A2C5-BC9655B96B3A}" type="slidenum">
              <a:rPr lang="en-US" smtClean="0"/>
              <a:pPr/>
              <a:t>53</a:t>
            </a:fld>
            <a:endParaRPr lang="en-US" smtClean="0"/>
          </a:p>
        </p:txBody>
      </p:sp>
      <p:sp>
        <p:nvSpPr>
          <p:cNvPr id="12291" name="Content Placeholder 2"/>
          <p:cNvSpPr>
            <a:spLocks noGrp="1"/>
          </p:cNvSpPr>
          <p:nvPr>
            <p:ph sz="quarter" idx="4294967295"/>
          </p:nvPr>
        </p:nvSpPr>
        <p:spPr>
          <a:xfrm>
            <a:off x="381000" y="762000"/>
            <a:ext cx="8305800" cy="6096000"/>
          </a:xfrm>
        </p:spPr>
        <p:txBody>
          <a:bodyPr>
            <a:noAutofit/>
          </a:bodyPr>
          <a:lstStyle/>
          <a:p>
            <a:pPr>
              <a:spcBef>
                <a:spcPts val="0"/>
              </a:spcBef>
              <a:defRPr/>
            </a:pPr>
            <a:r>
              <a:rPr lang="en-US" sz="2400" b="1" dirty="0" smtClean="0">
                <a:solidFill>
                  <a:schemeClr val="tx1">
                    <a:lumMod val="85000"/>
                    <a:lumOff val="15000"/>
                  </a:schemeClr>
                </a:solidFill>
              </a:rPr>
              <a:t>Less than 24 hours off work</a:t>
            </a:r>
          </a:p>
          <a:p>
            <a:pPr lvl="1">
              <a:lnSpc>
                <a:spcPct val="90000"/>
              </a:lnSpc>
              <a:spcBef>
                <a:spcPts val="0"/>
              </a:spcBef>
              <a:defRPr/>
            </a:pPr>
            <a:r>
              <a:rPr lang="en-US" sz="1800" dirty="0" smtClean="0">
                <a:solidFill>
                  <a:schemeClr val="tx1">
                    <a:lumMod val="85000"/>
                    <a:lumOff val="15000"/>
                  </a:schemeClr>
                </a:solidFill>
              </a:rPr>
              <a:t>Time is charged to SL, AL, Comp Time, Alt. Holiday, LWOP</a:t>
            </a:r>
          </a:p>
          <a:p>
            <a:pPr lvl="1">
              <a:lnSpc>
                <a:spcPct val="90000"/>
              </a:lnSpc>
              <a:spcBef>
                <a:spcPts val="0"/>
              </a:spcBef>
              <a:buNone/>
              <a:defRPr/>
            </a:pPr>
            <a:endParaRPr lang="en-US" sz="500" dirty="0" smtClean="0">
              <a:solidFill>
                <a:schemeClr val="tx1">
                  <a:lumMod val="85000"/>
                  <a:lumOff val="15000"/>
                </a:schemeClr>
              </a:solidFill>
            </a:endParaRPr>
          </a:p>
          <a:p>
            <a:pPr>
              <a:lnSpc>
                <a:spcPct val="90000"/>
              </a:lnSpc>
              <a:spcBef>
                <a:spcPts val="0"/>
              </a:spcBef>
              <a:defRPr/>
            </a:pPr>
            <a:r>
              <a:rPr lang="en-US" sz="2400" b="1" dirty="0" smtClean="0">
                <a:solidFill>
                  <a:schemeClr val="tx1">
                    <a:lumMod val="85000"/>
                    <a:lumOff val="15000"/>
                  </a:schemeClr>
                </a:solidFill>
              </a:rPr>
              <a:t>Exceed 24 hours off work (25th hr)</a:t>
            </a:r>
          </a:p>
          <a:p>
            <a:pPr lvl="1">
              <a:lnSpc>
                <a:spcPct val="90000"/>
              </a:lnSpc>
              <a:spcBef>
                <a:spcPts val="0"/>
              </a:spcBef>
              <a:defRPr/>
            </a:pPr>
            <a:r>
              <a:rPr lang="en-US" sz="1800" dirty="0" smtClean="0">
                <a:solidFill>
                  <a:schemeClr val="tx1">
                    <a:lumMod val="85000"/>
                    <a:lumOff val="15000"/>
                  </a:schemeClr>
                </a:solidFill>
              </a:rPr>
              <a:t>May be eligible for Injury Leave</a:t>
            </a:r>
          </a:p>
          <a:p>
            <a:pPr lvl="1">
              <a:lnSpc>
                <a:spcPct val="90000"/>
              </a:lnSpc>
              <a:spcBef>
                <a:spcPts val="0"/>
              </a:spcBef>
              <a:defRPr/>
            </a:pPr>
            <a:r>
              <a:rPr lang="en-US" sz="1800" dirty="0" smtClean="0">
                <a:solidFill>
                  <a:schemeClr val="tx1">
                    <a:lumMod val="85000"/>
                    <a:lumOff val="15000"/>
                  </a:schemeClr>
                </a:solidFill>
              </a:rPr>
              <a:t>Compensability may need to be addressed</a:t>
            </a:r>
          </a:p>
          <a:p>
            <a:pPr lvl="1">
              <a:lnSpc>
                <a:spcPct val="90000"/>
              </a:lnSpc>
              <a:spcBef>
                <a:spcPts val="0"/>
              </a:spcBef>
              <a:buNone/>
              <a:defRPr/>
            </a:pPr>
            <a:endParaRPr lang="en-US" sz="500" dirty="0" smtClean="0">
              <a:solidFill>
                <a:schemeClr val="tx1">
                  <a:lumMod val="85000"/>
                  <a:lumOff val="15000"/>
                </a:schemeClr>
              </a:solidFill>
            </a:endParaRPr>
          </a:p>
          <a:p>
            <a:pPr>
              <a:lnSpc>
                <a:spcPct val="90000"/>
              </a:lnSpc>
              <a:spcBef>
                <a:spcPts val="0"/>
              </a:spcBef>
              <a:defRPr/>
            </a:pPr>
            <a:r>
              <a:rPr lang="en-US" sz="2400" b="1" dirty="0" smtClean="0">
                <a:solidFill>
                  <a:schemeClr val="tx1">
                    <a:lumMod val="85000"/>
                    <a:lumOff val="15000"/>
                  </a:schemeClr>
                </a:solidFill>
              </a:rPr>
              <a:t>Exceed 80 hours off work (81st hr)</a:t>
            </a:r>
          </a:p>
          <a:p>
            <a:pPr lvl="1">
              <a:lnSpc>
                <a:spcPct val="90000"/>
              </a:lnSpc>
              <a:spcBef>
                <a:spcPts val="0"/>
              </a:spcBef>
              <a:defRPr/>
            </a:pPr>
            <a:r>
              <a:rPr lang="en-US" sz="1800" dirty="0" smtClean="0">
                <a:solidFill>
                  <a:schemeClr val="tx1">
                    <a:lumMod val="85000"/>
                    <a:lumOff val="15000"/>
                  </a:schemeClr>
                </a:solidFill>
              </a:rPr>
              <a:t>Will also pick up the first 24 hours off work and restore sick/annual leave</a:t>
            </a:r>
          </a:p>
          <a:p>
            <a:pPr lvl="1">
              <a:lnSpc>
                <a:spcPct val="90000"/>
              </a:lnSpc>
              <a:spcBef>
                <a:spcPts val="0"/>
              </a:spcBef>
              <a:defRPr/>
            </a:pPr>
            <a:r>
              <a:rPr lang="en-US" sz="1800" dirty="0" smtClean="0">
                <a:solidFill>
                  <a:schemeClr val="tx1">
                    <a:lumMod val="85000"/>
                    <a:lumOff val="15000"/>
                  </a:schemeClr>
                </a:solidFill>
              </a:rPr>
              <a:t>Compensability may need to be addressed</a:t>
            </a:r>
          </a:p>
          <a:p>
            <a:pPr lvl="1">
              <a:lnSpc>
                <a:spcPct val="90000"/>
              </a:lnSpc>
              <a:spcBef>
                <a:spcPts val="0"/>
              </a:spcBef>
              <a:buNone/>
              <a:defRPr/>
            </a:pPr>
            <a:endParaRPr lang="en-US" sz="900" dirty="0" smtClean="0">
              <a:solidFill>
                <a:schemeClr val="tx1">
                  <a:lumMod val="85000"/>
                  <a:lumOff val="15000"/>
                </a:schemeClr>
              </a:solidFill>
            </a:endParaRPr>
          </a:p>
          <a:p>
            <a:pPr>
              <a:lnSpc>
                <a:spcPct val="90000"/>
              </a:lnSpc>
              <a:spcBef>
                <a:spcPts val="0"/>
              </a:spcBef>
              <a:defRPr/>
            </a:pPr>
            <a:r>
              <a:rPr lang="en-US" sz="2400" b="1" dirty="0" smtClean="0">
                <a:solidFill>
                  <a:schemeClr val="tx1">
                    <a:lumMod val="85000"/>
                    <a:lumOff val="15000"/>
                  </a:schemeClr>
                </a:solidFill>
              </a:rPr>
              <a:t>Documenting Time</a:t>
            </a:r>
          </a:p>
          <a:p>
            <a:pPr lvl="1">
              <a:lnSpc>
                <a:spcPct val="90000"/>
              </a:lnSpc>
              <a:spcBef>
                <a:spcPts val="0"/>
              </a:spcBef>
              <a:defRPr/>
            </a:pPr>
            <a:r>
              <a:rPr lang="en-US" sz="1800" dirty="0" smtClean="0">
                <a:solidFill>
                  <a:schemeClr val="tx1">
                    <a:lumMod val="85000"/>
                    <a:lumOff val="15000"/>
                  </a:schemeClr>
                </a:solidFill>
              </a:rPr>
              <a:t>Employee MUST provide proof of all appointments</a:t>
            </a:r>
          </a:p>
          <a:p>
            <a:pPr lvl="1">
              <a:lnSpc>
                <a:spcPct val="90000"/>
              </a:lnSpc>
              <a:spcBef>
                <a:spcPts val="0"/>
              </a:spcBef>
              <a:defRPr/>
            </a:pPr>
            <a:r>
              <a:rPr lang="en-US" sz="1800" dirty="0" smtClean="0">
                <a:solidFill>
                  <a:schemeClr val="tx1">
                    <a:lumMod val="85000"/>
                    <a:lumOff val="15000"/>
                  </a:schemeClr>
                </a:solidFill>
              </a:rPr>
              <a:t>Employee MUST provide the amount of time used for the appointment and reasonable travel time</a:t>
            </a:r>
            <a:endParaRPr lang="en-US" sz="1800" b="1" dirty="0" smtClean="0">
              <a:solidFill>
                <a:schemeClr val="tx1">
                  <a:lumMod val="85000"/>
                  <a:lumOff val="15000"/>
                </a:schemeClr>
              </a:solidFill>
            </a:endParaRPr>
          </a:p>
          <a:p>
            <a:pPr lvl="2">
              <a:lnSpc>
                <a:spcPct val="90000"/>
              </a:lnSpc>
              <a:spcBef>
                <a:spcPts val="0"/>
              </a:spcBef>
              <a:defRPr/>
            </a:pPr>
            <a:r>
              <a:rPr lang="en-US" sz="1800" b="1" dirty="0" smtClean="0">
                <a:solidFill>
                  <a:schemeClr val="tx1">
                    <a:lumMod val="85000"/>
                    <a:lumOff val="15000"/>
                  </a:schemeClr>
                </a:solidFill>
              </a:rPr>
              <a:t>No documentation/time = no injury leave will be approved!</a:t>
            </a:r>
          </a:p>
          <a:p>
            <a:pPr lvl="1">
              <a:lnSpc>
                <a:spcPct val="90000"/>
              </a:lnSpc>
              <a:spcBef>
                <a:spcPts val="0"/>
              </a:spcBef>
              <a:defRPr/>
            </a:pPr>
            <a:r>
              <a:rPr lang="en-US" sz="1800" dirty="0" smtClean="0">
                <a:solidFill>
                  <a:schemeClr val="tx1">
                    <a:lumMod val="85000"/>
                    <a:lumOff val="15000"/>
                  </a:schemeClr>
                </a:solidFill>
              </a:rPr>
              <a:t>Only appointment time and reasonable travel time will be covered</a:t>
            </a:r>
          </a:p>
          <a:p>
            <a:pPr lvl="1">
              <a:lnSpc>
                <a:spcPct val="90000"/>
              </a:lnSpc>
              <a:spcBef>
                <a:spcPts val="0"/>
              </a:spcBef>
              <a:defRPr/>
            </a:pPr>
            <a:r>
              <a:rPr lang="en-US" sz="1800" dirty="0" smtClean="0">
                <a:solidFill>
                  <a:schemeClr val="tx1">
                    <a:lumMod val="85000"/>
                    <a:lumOff val="15000"/>
                  </a:schemeClr>
                </a:solidFill>
              </a:rPr>
              <a:t>Any additional time taken will be coded to Annual/Sick leave as required</a:t>
            </a:r>
          </a:p>
          <a:p>
            <a:pPr lvl="1">
              <a:lnSpc>
                <a:spcPct val="90000"/>
              </a:lnSpc>
              <a:spcBef>
                <a:spcPts val="0"/>
              </a:spcBef>
              <a:defRPr/>
            </a:pPr>
            <a:r>
              <a:rPr lang="en-US" sz="1800" dirty="0" smtClean="0">
                <a:solidFill>
                  <a:schemeClr val="tx1">
                    <a:lumMod val="85000"/>
                    <a:lumOff val="15000"/>
                  </a:schemeClr>
                </a:solidFill>
              </a:rPr>
              <a:t>Supervisor will record time on a Claim Status Update (CDOT Form 975)</a:t>
            </a:r>
          </a:p>
          <a:p>
            <a:pPr lvl="1">
              <a:lnSpc>
                <a:spcPct val="90000"/>
              </a:lnSpc>
              <a:spcBef>
                <a:spcPts val="0"/>
              </a:spcBef>
              <a:defRPr/>
            </a:pPr>
            <a:r>
              <a:rPr lang="en-US" sz="1800" dirty="0" smtClean="0">
                <a:solidFill>
                  <a:schemeClr val="tx1">
                    <a:lumMod val="85000"/>
                    <a:lumOff val="15000"/>
                  </a:schemeClr>
                </a:solidFill>
              </a:rPr>
              <a:t>CDOT Risk Management will issue Approval memos for coding to </a:t>
            </a:r>
          </a:p>
          <a:p>
            <a:pPr lvl="1">
              <a:lnSpc>
                <a:spcPct val="90000"/>
              </a:lnSpc>
              <a:spcBef>
                <a:spcPts val="0"/>
              </a:spcBef>
              <a:buNone/>
              <a:defRPr/>
            </a:pPr>
            <a:r>
              <a:rPr lang="en-US" sz="1800" dirty="0" smtClean="0">
                <a:solidFill>
                  <a:schemeClr val="tx1">
                    <a:lumMod val="85000"/>
                    <a:lumOff val="15000"/>
                  </a:schemeClr>
                </a:solidFill>
              </a:rPr>
              <a:t>    injury leave or make whole as these critical events are reached</a:t>
            </a:r>
          </a:p>
        </p:txBody>
      </p:sp>
    </p:spTree>
    <p:extLst>
      <p:ext uri="{BB962C8B-B14F-4D97-AF65-F5344CB8AC3E}">
        <p14:creationId xmlns:p14="http://schemas.microsoft.com/office/powerpoint/2010/main" val="1666001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a:xfrm>
            <a:off x="146304" y="6210300"/>
            <a:ext cx="457200" cy="457200"/>
          </a:xfrm>
          <a:noFill/>
        </p:spPr>
        <p:txBody>
          <a:bodyPr/>
          <a:lstStyle/>
          <a:p>
            <a:fld id="{795A1D8C-DBF4-4869-8C36-8A16ED994D30}" type="slidenum">
              <a:rPr lang="en-US" smtClean="0"/>
              <a:pPr/>
              <a:t>54</a:t>
            </a:fld>
            <a:endParaRPr lang="en-US"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500" y="152400"/>
            <a:ext cx="5397500" cy="661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127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a:xfrm>
            <a:off x="146304" y="6210300"/>
            <a:ext cx="457200" cy="457200"/>
          </a:xfrm>
          <a:noFill/>
        </p:spPr>
        <p:txBody>
          <a:bodyPr/>
          <a:lstStyle/>
          <a:p>
            <a:fld id="{795A1D8C-DBF4-4869-8C36-8A16ED994D30}" type="slidenum">
              <a:rPr lang="en-US" smtClean="0"/>
              <a:pPr/>
              <a:t>55</a:t>
            </a:fld>
            <a:endParaRPr lang="en-US" smtClean="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1" y="228600"/>
            <a:ext cx="5729288" cy="64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687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a:xfrm>
            <a:off x="533400" y="274638"/>
            <a:ext cx="8077200" cy="715962"/>
          </a:xfrm>
        </p:spPr>
        <p:txBody>
          <a:bodyPr>
            <a:noAutofit/>
          </a:bodyPr>
          <a:lstStyle/>
          <a:p>
            <a:pPr eaLnBrk="1" hangingPunct="1"/>
            <a:r>
              <a:rPr lang="en-US" b="1" dirty="0" smtClean="0">
                <a:solidFill>
                  <a:schemeClr val="tx1">
                    <a:lumMod val="85000"/>
                    <a:lumOff val="15000"/>
                  </a:schemeClr>
                </a:solidFill>
              </a:rPr>
              <a:t>Modified Duty</a:t>
            </a:r>
          </a:p>
        </p:txBody>
      </p:sp>
      <p:sp>
        <p:nvSpPr>
          <p:cNvPr id="15362" name="Slide Number Placeholder 5"/>
          <p:cNvSpPr>
            <a:spLocks noGrp="1"/>
          </p:cNvSpPr>
          <p:nvPr>
            <p:ph type="sldNum" sz="quarter" idx="4294967295"/>
          </p:nvPr>
        </p:nvSpPr>
        <p:spPr>
          <a:xfrm>
            <a:off x="146304" y="6210300"/>
            <a:ext cx="457200" cy="457200"/>
          </a:xfrm>
          <a:noFill/>
        </p:spPr>
        <p:txBody>
          <a:bodyPr/>
          <a:lstStyle/>
          <a:p>
            <a:fld id="{08C01571-7567-4E78-A38C-B9B8BCFAEEF0}" type="slidenum">
              <a:rPr lang="en-US" smtClean="0"/>
              <a:pPr/>
              <a:t>56</a:t>
            </a:fld>
            <a:endParaRPr lang="en-US" smtClean="0"/>
          </a:p>
        </p:txBody>
      </p:sp>
      <p:sp>
        <p:nvSpPr>
          <p:cNvPr id="15364" name="Rectangle 3"/>
          <p:cNvSpPr>
            <a:spLocks noGrp="1" noChangeArrowheads="1"/>
          </p:cNvSpPr>
          <p:nvPr>
            <p:ph sz="quarter" idx="4294967295"/>
          </p:nvPr>
        </p:nvSpPr>
        <p:spPr>
          <a:xfrm>
            <a:off x="457200" y="1066800"/>
            <a:ext cx="8382000" cy="5638800"/>
          </a:xfrm>
        </p:spPr>
        <p:txBody>
          <a:bodyPr>
            <a:noAutofit/>
          </a:bodyPr>
          <a:lstStyle/>
          <a:p>
            <a:pPr>
              <a:spcBef>
                <a:spcPts val="0"/>
              </a:spcBef>
              <a:defRPr/>
            </a:pPr>
            <a:r>
              <a:rPr lang="en-US" sz="2400" dirty="0" smtClean="0">
                <a:solidFill>
                  <a:schemeClr val="tx1">
                    <a:lumMod val="85000"/>
                    <a:lumOff val="15000"/>
                  </a:schemeClr>
                </a:solidFill>
              </a:rPr>
              <a:t>Modified Duty may be offered immediately or later depending on the availability of work</a:t>
            </a:r>
          </a:p>
          <a:p>
            <a:pPr>
              <a:spcBef>
                <a:spcPts val="0"/>
              </a:spcBef>
              <a:buNone/>
              <a:defRPr/>
            </a:pPr>
            <a:endParaRPr lang="en-US" sz="1000" dirty="0" smtClean="0">
              <a:solidFill>
                <a:schemeClr val="tx1">
                  <a:lumMod val="85000"/>
                  <a:lumOff val="15000"/>
                </a:schemeClr>
              </a:solidFill>
            </a:endParaRPr>
          </a:p>
          <a:p>
            <a:pPr>
              <a:spcBef>
                <a:spcPts val="0"/>
              </a:spcBef>
              <a:defRPr/>
            </a:pPr>
            <a:r>
              <a:rPr lang="en-US" sz="2400" dirty="0" smtClean="0">
                <a:solidFill>
                  <a:schemeClr val="tx1">
                    <a:lumMod val="85000"/>
                    <a:lumOff val="15000"/>
                  </a:schemeClr>
                </a:solidFill>
              </a:rPr>
              <a:t>Modified duties are determined based on restrictions from the Authorized Treating Provider (ATP).</a:t>
            </a:r>
          </a:p>
          <a:p>
            <a:pPr>
              <a:spcBef>
                <a:spcPts val="0"/>
              </a:spcBef>
              <a:buNone/>
              <a:defRPr/>
            </a:pPr>
            <a:endParaRPr lang="en-US" sz="1000" dirty="0" smtClean="0">
              <a:solidFill>
                <a:schemeClr val="tx1">
                  <a:lumMod val="85000"/>
                  <a:lumOff val="15000"/>
                </a:schemeClr>
              </a:solidFill>
            </a:endParaRPr>
          </a:p>
          <a:p>
            <a:pPr>
              <a:spcBef>
                <a:spcPts val="0"/>
              </a:spcBef>
              <a:defRPr/>
            </a:pPr>
            <a:r>
              <a:rPr lang="en-US" sz="2400" dirty="0" smtClean="0">
                <a:solidFill>
                  <a:schemeClr val="tx1">
                    <a:lumMod val="85000"/>
                    <a:lumOff val="15000"/>
                  </a:schemeClr>
                </a:solidFill>
              </a:rPr>
              <a:t>Assignments may not exceed </a:t>
            </a:r>
            <a:r>
              <a:rPr lang="en-US" sz="2400" dirty="0">
                <a:solidFill>
                  <a:schemeClr val="tx1">
                    <a:lumMod val="85000"/>
                    <a:lumOff val="15000"/>
                  </a:schemeClr>
                </a:solidFill>
              </a:rPr>
              <a:t>6</a:t>
            </a:r>
            <a:r>
              <a:rPr lang="en-US" sz="2400" dirty="0" smtClean="0">
                <a:solidFill>
                  <a:schemeClr val="tx1">
                    <a:lumMod val="85000"/>
                    <a:lumOff val="15000"/>
                  </a:schemeClr>
                </a:solidFill>
              </a:rPr>
              <a:t> calendar months.  </a:t>
            </a:r>
          </a:p>
          <a:p>
            <a:pPr lvl="1">
              <a:spcBef>
                <a:spcPts val="0"/>
              </a:spcBef>
              <a:defRPr/>
            </a:pPr>
            <a:r>
              <a:rPr lang="en-US" dirty="0">
                <a:solidFill>
                  <a:schemeClr val="tx1">
                    <a:lumMod val="85000"/>
                    <a:lumOff val="15000"/>
                  </a:schemeClr>
                </a:solidFill>
              </a:rPr>
              <a:t>6</a:t>
            </a:r>
            <a:r>
              <a:rPr lang="en-US" dirty="0" smtClean="0">
                <a:solidFill>
                  <a:schemeClr val="tx1">
                    <a:lumMod val="85000"/>
                    <a:lumOff val="15000"/>
                  </a:schemeClr>
                </a:solidFill>
              </a:rPr>
              <a:t> months begins the first day Mod duty and ends 6 months later, regardless if continuous or consecutive</a:t>
            </a:r>
          </a:p>
          <a:p>
            <a:pPr eaLnBrk="1" hangingPunct="1"/>
            <a:endParaRPr lang="en-US" sz="2300" dirty="0" smtClean="0"/>
          </a:p>
        </p:txBody>
      </p:sp>
    </p:spTree>
    <p:extLst>
      <p:ext uri="{BB962C8B-B14F-4D97-AF65-F5344CB8AC3E}">
        <p14:creationId xmlns:p14="http://schemas.microsoft.com/office/powerpoint/2010/main" val="666079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a:xfrm>
            <a:off x="533400" y="274638"/>
            <a:ext cx="8077200" cy="715962"/>
          </a:xfrm>
        </p:spPr>
        <p:txBody>
          <a:bodyPr>
            <a:noAutofit/>
          </a:bodyPr>
          <a:lstStyle/>
          <a:p>
            <a:pPr eaLnBrk="1" hangingPunct="1"/>
            <a:r>
              <a:rPr lang="en-US" b="1" dirty="0" smtClean="0">
                <a:solidFill>
                  <a:schemeClr val="tx1">
                    <a:lumMod val="85000"/>
                    <a:lumOff val="15000"/>
                  </a:schemeClr>
                </a:solidFill>
              </a:rPr>
              <a:t>Modified Duty</a:t>
            </a:r>
          </a:p>
        </p:txBody>
      </p:sp>
      <p:sp>
        <p:nvSpPr>
          <p:cNvPr id="15362" name="Slide Number Placeholder 5"/>
          <p:cNvSpPr>
            <a:spLocks noGrp="1"/>
          </p:cNvSpPr>
          <p:nvPr>
            <p:ph type="sldNum" sz="quarter" idx="4294967295"/>
          </p:nvPr>
        </p:nvSpPr>
        <p:spPr>
          <a:xfrm>
            <a:off x="146304" y="6210300"/>
            <a:ext cx="457200" cy="457200"/>
          </a:xfrm>
          <a:noFill/>
        </p:spPr>
        <p:txBody>
          <a:bodyPr/>
          <a:lstStyle/>
          <a:p>
            <a:fld id="{08C01571-7567-4E78-A38C-B9B8BCFAEEF0}" type="slidenum">
              <a:rPr lang="en-US" smtClean="0"/>
              <a:pPr/>
              <a:t>57</a:t>
            </a:fld>
            <a:endParaRPr lang="en-US" smtClean="0"/>
          </a:p>
        </p:txBody>
      </p:sp>
      <p:sp>
        <p:nvSpPr>
          <p:cNvPr id="15364" name="Rectangle 3"/>
          <p:cNvSpPr>
            <a:spLocks noGrp="1" noChangeArrowheads="1"/>
          </p:cNvSpPr>
          <p:nvPr>
            <p:ph sz="quarter" idx="4294967295"/>
          </p:nvPr>
        </p:nvSpPr>
        <p:spPr>
          <a:xfrm>
            <a:off x="457200" y="1066800"/>
            <a:ext cx="8382000" cy="5638800"/>
          </a:xfrm>
        </p:spPr>
        <p:txBody>
          <a:bodyPr>
            <a:noAutofit/>
          </a:bodyPr>
          <a:lstStyle/>
          <a:p>
            <a:pPr>
              <a:spcBef>
                <a:spcPts val="0"/>
              </a:spcBef>
              <a:defRPr/>
            </a:pPr>
            <a:r>
              <a:rPr lang="en-US" sz="2400" dirty="0" smtClean="0">
                <a:solidFill>
                  <a:schemeClr val="tx1">
                    <a:lumMod val="85000"/>
                    <a:lumOff val="15000"/>
                  </a:schemeClr>
                </a:solidFill>
              </a:rPr>
              <a:t>An offer may be with your regular work section or another</a:t>
            </a:r>
          </a:p>
          <a:p>
            <a:pPr marL="0" indent="0">
              <a:spcBef>
                <a:spcPts val="0"/>
              </a:spcBef>
              <a:buNone/>
              <a:defRPr/>
            </a:pPr>
            <a:endParaRPr lang="en-US" sz="1000" dirty="0" smtClean="0">
              <a:solidFill>
                <a:schemeClr val="tx1">
                  <a:lumMod val="85000"/>
                  <a:lumOff val="15000"/>
                </a:schemeClr>
              </a:solidFill>
            </a:endParaRPr>
          </a:p>
          <a:p>
            <a:pPr>
              <a:spcBef>
                <a:spcPts val="0"/>
              </a:spcBef>
              <a:defRPr/>
            </a:pPr>
            <a:r>
              <a:rPr lang="en-US" sz="2400" dirty="0" smtClean="0">
                <a:solidFill>
                  <a:schemeClr val="tx1">
                    <a:lumMod val="85000"/>
                    <a:lumOff val="15000"/>
                  </a:schemeClr>
                </a:solidFill>
              </a:rPr>
              <a:t>It may be necessary to commute further than your normal reporting location</a:t>
            </a:r>
          </a:p>
          <a:p>
            <a:pPr>
              <a:spcBef>
                <a:spcPts val="0"/>
              </a:spcBef>
              <a:defRPr/>
            </a:pPr>
            <a:endParaRPr lang="en-US" sz="1000" dirty="0" smtClean="0">
              <a:solidFill>
                <a:schemeClr val="tx1">
                  <a:lumMod val="85000"/>
                  <a:lumOff val="15000"/>
                </a:schemeClr>
              </a:solidFill>
            </a:endParaRPr>
          </a:p>
          <a:p>
            <a:pPr>
              <a:spcBef>
                <a:spcPts val="0"/>
              </a:spcBef>
              <a:defRPr/>
            </a:pPr>
            <a:r>
              <a:rPr lang="en-US" sz="2400" dirty="0" smtClean="0">
                <a:solidFill>
                  <a:schemeClr val="tx1">
                    <a:lumMod val="85000"/>
                    <a:lumOff val="15000"/>
                  </a:schemeClr>
                </a:solidFill>
              </a:rPr>
              <a:t>If needed, it is your responsibility to arrange transportation to and from work</a:t>
            </a:r>
          </a:p>
          <a:p>
            <a:pPr marL="0" indent="0">
              <a:spcBef>
                <a:spcPts val="0"/>
              </a:spcBef>
              <a:buNone/>
              <a:defRPr/>
            </a:pPr>
            <a:endParaRPr lang="en-US" sz="2400" dirty="0" smtClean="0">
              <a:solidFill>
                <a:schemeClr val="tx1">
                  <a:lumMod val="85000"/>
                  <a:lumOff val="15000"/>
                </a:schemeClr>
              </a:solidFill>
            </a:endParaRPr>
          </a:p>
          <a:p>
            <a:pPr lvl="1">
              <a:spcBef>
                <a:spcPts val="0"/>
              </a:spcBef>
              <a:buNone/>
              <a:defRPr/>
            </a:pPr>
            <a:endParaRPr lang="en-US" sz="500" dirty="0" smtClean="0">
              <a:solidFill>
                <a:schemeClr val="tx1">
                  <a:lumMod val="85000"/>
                  <a:lumOff val="15000"/>
                </a:schemeClr>
              </a:solidFill>
            </a:endParaRPr>
          </a:p>
          <a:p>
            <a:pPr marL="0" indent="0">
              <a:spcBef>
                <a:spcPts val="0"/>
              </a:spcBef>
              <a:buNone/>
              <a:defRPr/>
            </a:pPr>
            <a:r>
              <a:rPr lang="en-US" sz="2400" b="1" dirty="0" smtClean="0">
                <a:solidFill>
                  <a:schemeClr val="tx1">
                    <a:lumMod val="85000"/>
                    <a:lumOff val="15000"/>
                  </a:schemeClr>
                </a:solidFill>
              </a:rPr>
              <a:t>Pros</a:t>
            </a:r>
          </a:p>
          <a:p>
            <a:pPr lvl="1">
              <a:spcBef>
                <a:spcPts val="0"/>
              </a:spcBef>
              <a:defRPr/>
            </a:pPr>
            <a:r>
              <a:rPr lang="en-US" dirty="0" smtClean="0">
                <a:solidFill>
                  <a:schemeClr val="tx1">
                    <a:lumMod val="85000"/>
                    <a:lumOff val="15000"/>
                  </a:schemeClr>
                </a:solidFill>
              </a:rPr>
              <a:t>Aids in recovery – 0-100%</a:t>
            </a:r>
          </a:p>
          <a:p>
            <a:pPr lvl="1">
              <a:spcBef>
                <a:spcPts val="0"/>
              </a:spcBef>
              <a:defRPr/>
            </a:pPr>
            <a:r>
              <a:rPr lang="en-US" dirty="0" smtClean="0">
                <a:solidFill>
                  <a:schemeClr val="tx1">
                    <a:lumMod val="85000"/>
                    <a:lumOff val="15000"/>
                  </a:schemeClr>
                </a:solidFill>
              </a:rPr>
              <a:t>Reduces claim costs</a:t>
            </a:r>
          </a:p>
          <a:p>
            <a:pPr lvl="1">
              <a:spcBef>
                <a:spcPts val="0"/>
              </a:spcBef>
              <a:defRPr/>
            </a:pPr>
            <a:r>
              <a:rPr lang="en-US" dirty="0">
                <a:solidFill>
                  <a:schemeClr val="tx1">
                    <a:lumMod val="85000"/>
                    <a:lumOff val="15000"/>
                  </a:schemeClr>
                </a:solidFill>
              </a:rPr>
              <a:t>P</a:t>
            </a:r>
            <a:r>
              <a:rPr lang="en-US" dirty="0" smtClean="0">
                <a:solidFill>
                  <a:schemeClr val="tx1">
                    <a:lumMod val="85000"/>
                    <a:lumOff val="15000"/>
                  </a:schemeClr>
                </a:solidFill>
              </a:rPr>
              <a:t>erforming work that needs to be done</a:t>
            </a:r>
          </a:p>
          <a:p>
            <a:pPr eaLnBrk="1" hangingPunct="1"/>
            <a:endParaRPr lang="en-US" sz="2300" dirty="0" smtClean="0"/>
          </a:p>
        </p:txBody>
      </p:sp>
    </p:spTree>
    <p:extLst>
      <p:ext uri="{BB962C8B-B14F-4D97-AF65-F5344CB8AC3E}">
        <p14:creationId xmlns:p14="http://schemas.microsoft.com/office/powerpoint/2010/main" val="1322950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33400" y="-76200"/>
            <a:ext cx="8077200" cy="914400"/>
          </a:xfrm>
        </p:spPr>
        <p:txBody>
          <a:bodyPr>
            <a:normAutofit/>
          </a:bodyPr>
          <a:lstStyle/>
          <a:p>
            <a:pPr eaLnBrk="1" hangingPunct="1"/>
            <a:r>
              <a:rPr lang="en-US" sz="3800" b="1" dirty="0" smtClean="0">
                <a:solidFill>
                  <a:schemeClr val="tx1">
                    <a:lumMod val="85000"/>
                    <a:lumOff val="15000"/>
                  </a:schemeClr>
                </a:solidFill>
              </a:rPr>
              <a:t>At the End of a Claim</a:t>
            </a:r>
          </a:p>
        </p:txBody>
      </p:sp>
      <p:sp>
        <p:nvSpPr>
          <p:cNvPr id="16386" name="Slide Number Placeholder 5"/>
          <p:cNvSpPr>
            <a:spLocks noGrp="1"/>
          </p:cNvSpPr>
          <p:nvPr>
            <p:ph type="sldNum" sz="quarter" idx="4294967295"/>
          </p:nvPr>
        </p:nvSpPr>
        <p:spPr>
          <a:xfrm>
            <a:off x="146304" y="6210300"/>
            <a:ext cx="457200" cy="457200"/>
          </a:xfrm>
          <a:noFill/>
        </p:spPr>
        <p:txBody>
          <a:bodyPr/>
          <a:lstStyle/>
          <a:p>
            <a:fld id="{590BC64F-18AD-4B69-8354-85FC99A8F5E7}" type="slidenum">
              <a:rPr lang="en-US" smtClean="0"/>
              <a:pPr/>
              <a:t>58</a:t>
            </a:fld>
            <a:endParaRPr lang="en-US" smtClean="0"/>
          </a:p>
        </p:txBody>
      </p:sp>
      <p:sp>
        <p:nvSpPr>
          <p:cNvPr id="16388" name="Rectangle 3"/>
          <p:cNvSpPr>
            <a:spLocks noGrp="1" noChangeArrowheads="1"/>
          </p:cNvSpPr>
          <p:nvPr>
            <p:ph sz="quarter" idx="4294967295"/>
          </p:nvPr>
        </p:nvSpPr>
        <p:spPr>
          <a:xfrm>
            <a:off x="533400" y="685800"/>
            <a:ext cx="8534400" cy="609600"/>
          </a:xfrm>
        </p:spPr>
        <p:txBody>
          <a:bodyPr>
            <a:normAutofit/>
          </a:bodyPr>
          <a:lstStyle/>
          <a:p>
            <a:pPr>
              <a:spcBef>
                <a:spcPts val="500"/>
              </a:spcBef>
              <a:spcAft>
                <a:spcPts val="500"/>
              </a:spcAft>
              <a:buClr>
                <a:schemeClr val="accent2">
                  <a:lumMod val="50000"/>
                </a:schemeClr>
              </a:buClr>
              <a:buNone/>
              <a:defRPr/>
            </a:pPr>
            <a:r>
              <a:rPr lang="en-US" sz="2800" b="1" dirty="0" smtClean="0">
                <a:solidFill>
                  <a:schemeClr val="tx1">
                    <a:lumMod val="85000"/>
                    <a:lumOff val="15000"/>
                  </a:schemeClr>
                </a:solidFill>
              </a:rPr>
              <a:t>What to Expect at the End of a Claim</a:t>
            </a:r>
          </a:p>
        </p:txBody>
      </p:sp>
      <p:sp>
        <p:nvSpPr>
          <p:cNvPr id="5" name="Rectangle 3"/>
          <p:cNvSpPr txBox="1">
            <a:spLocks noChangeArrowheads="1"/>
          </p:cNvSpPr>
          <p:nvPr/>
        </p:nvSpPr>
        <p:spPr>
          <a:xfrm>
            <a:off x="533400" y="1143000"/>
            <a:ext cx="7848600" cy="5715000"/>
          </a:xfrm>
          <a:prstGeom prst="rect">
            <a:avLst/>
          </a:prstGeom>
        </p:spPr>
        <p:txBody>
          <a:bodyPr>
            <a:noAutofit/>
          </a:bodyPr>
          <a:lstStyle/>
          <a:p>
            <a:pPr marL="274320" indent="-274320">
              <a:buClr>
                <a:schemeClr val="accent1"/>
              </a:buClr>
              <a:buSzPct val="85000"/>
              <a:buFont typeface="Arial" pitchFamily="34" charset="0"/>
              <a:buChar char="•"/>
              <a:defRPr/>
            </a:pPr>
            <a:r>
              <a:rPr lang="en-US" sz="2000" b="1" dirty="0" smtClean="0">
                <a:solidFill>
                  <a:schemeClr val="tx1">
                    <a:lumMod val="85000"/>
                    <a:lumOff val="15000"/>
                  </a:schemeClr>
                </a:solidFill>
              </a:rPr>
              <a:t>Maximum Medical Improvement (MMI)</a:t>
            </a:r>
          </a:p>
          <a:p>
            <a:pPr marL="274320" indent="-274320">
              <a:buClr>
                <a:schemeClr val="accent1"/>
              </a:buClr>
              <a:buSzPct val="85000"/>
              <a:buFont typeface="Arial" pitchFamily="34" charset="0"/>
              <a:buChar char="•"/>
              <a:defRPr/>
            </a:pPr>
            <a:r>
              <a:rPr lang="en-US" sz="2000" dirty="0" smtClean="0">
                <a:solidFill>
                  <a:schemeClr val="tx1">
                    <a:lumMod val="85000"/>
                    <a:lumOff val="15000"/>
                  </a:schemeClr>
                </a:solidFill>
              </a:rPr>
              <a:t>When the treating physician release you from care</a:t>
            </a:r>
          </a:p>
          <a:p>
            <a:pPr marL="731520" lvl="1" indent="-274320">
              <a:buClr>
                <a:schemeClr val="accent1"/>
              </a:buClr>
              <a:buSzPct val="85000"/>
              <a:buFont typeface="Arial" pitchFamily="34" charset="0"/>
              <a:buChar char="•"/>
              <a:defRPr/>
            </a:pPr>
            <a:r>
              <a:rPr lang="en-US" sz="2000" dirty="0" smtClean="0">
                <a:solidFill>
                  <a:schemeClr val="tx1">
                    <a:lumMod val="85000"/>
                    <a:lumOff val="15000"/>
                  </a:schemeClr>
                </a:solidFill>
              </a:rPr>
              <a:t>MMI date is not compensable time</a:t>
            </a:r>
          </a:p>
          <a:p>
            <a:pPr marL="731520" lvl="1" indent="-274320">
              <a:buClr>
                <a:schemeClr val="accent1"/>
              </a:buClr>
              <a:buSzPct val="85000"/>
              <a:buFont typeface="Arial" pitchFamily="34" charset="0"/>
              <a:buChar char="•"/>
              <a:defRPr/>
            </a:pPr>
            <a:r>
              <a:rPr lang="en-US" sz="2000" dirty="0" smtClean="0">
                <a:solidFill>
                  <a:schemeClr val="tx1">
                    <a:lumMod val="85000"/>
                    <a:lumOff val="15000"/>
                  </a:schemeClr>
                </a:solidFill>
              </a:rPr>
              <a:t>Impairment Rating (IR) </a:t>
            </a:r>
          </a:p>
          <a:p>
            <a:pPr marL="731520" lvl="1" indent="-274320">
              <a:buClr>
                <a:schemeClr val="accent1"/>
              </a:buClr>
              <a:buSzPct val="85000"/>
              <a:buFont typeface="Arial" pitchFamily="34" charset="0"/>
              <a:buChar char="•"/>
              <a:defRPr/>
            </a:pPr>
            <a:r>
              <a:rPr lang="en-US" sz="2000" dirty="0" smtClean="0">
                <a:solidFill>
                  <a:schemeClr val="tx1">
                    <a:lumMod val="85000"/>
                    <a:lumOff val="15000"/>
                  </a:schemeClr>
                </a:solidFill>
              </a:rPr>
              <a:t>Permanent Partial Disability (if applicable)</a:t>
            </a:r>
          </a:p>
          <a:p>
            <a:pPr marL="1188720" lvl="2" indent="-274320">
              <a:buClr>
                <a:schemeClr val="accent1"/>
              </a:buClr>
              <a:buSzPct val="85000"/>
              <a:buFont typeface="Arial" pitchFamily="34" charset="0"/>
              <a:buChar char="•"/>
              <a:defRPr/>
            </a:pPr>
            <a:r>
              <a:rPr lang="en-US" dirty="0" smtClean="0">
                <a:solidFill>
                  <a:schemeClr val="tx1">
                    <a:lumMod val="85000"/>
                    <a:lumOff val="15000"/>
                  </a:schemeClr>
                </a:solidFill>
              </a:rPr>
              <a:t>Level II Physician, could be the ATP</a:t>
            </a:r>
          </a:p>
          <a:p>
            <a:pPr marL="731520" lvl="1" indent="-274320">
              <a:buClr>
                <a:schemeClr val="accent1"/>
              </a:buClr>
              <a:buSzPct val="85000"/>
              <a:buFont typeface="Arial" pitchFamily="34" charset="0"/>
              <a:buChar char="•"/>
              <a:defRPr/>
            </a:pPr>
            <a:r>
              <a:rPr lang="en-US" sz="2000" dirty="0" smtClean="0">
                <a:solidFill>
                  <a:schemeClr val="tx1">
                    <a:lumMod val="85000"/>
                    <a:lumOff val="15000"/>
                  </a:schemeClr>
                </a:solidFill>
              </a:rPr>
              <a:t>Disfigurement (if applicable)</a:t>
            </a:r>
          </a:p>
          <a:p>
            <a:pPr marL="731520" lvl="1" indent="-274320">
              <a:buClr>
                <a:schemeClr val="accent1"/>
              </a:buClr>
              <a:buSzPct val="85000"/>
              <a:buFont typeface="Arial" pitchFamily="34" charset="0"/>
              <a:buChar char="•"/>
              <a:defRPr/>
            </a:pPr>
            <a:r>
              <a:rPr lang="en-US" sz="2000" dirty="0" smtClean="0">
                <a:solidFill>
                  <a:schemeClr val="tx1">
                    <a:lumMod val="85000"/>
                    <a:lumOff val="15000"/>
                  </a:schemeClr>
                </a:solidFill>
              </a:rPr>
              <a:t>Permanent Work Restrictions (if applicable)</a:t>
            </a:r>
          </a:p>
          <a:p>
            <a:pPr marL="1188720" lvl="2" indent="-274320">
              <a:buClr>
                <a:schemeClr val="accent1"/>
              </a:buClr>
              <a:buSzPct val="85000"/>
              <a:buFont typeface="Arial" pitchFamily="34" charset="0"/>
              <a:buChar char="•"/>
              <a:defRPr/>
            </a:pPr>
            <a:r>
              <a:rPr lang="en-US" dirty="0" smtClean="0">
                <a:solidFill>
                  <a:schemeClr val="tx1">
                    <a:lumMod val="85000"/>
                    <a:lumOff val="15000"/>
                  </a:schemeClr>
                </a:solidFill>
              </a:rPr>
              <a:t>Do they prevent performance of the essential functions?</a:t>
            </a:r>
          </a:p>
          <a:p>
            <a:pPr marL="1188720" lvl="2" indent="-274320">
              <a:buClr>
                <a:schemeClr val="accent1"/>
              </a:buClr>
              <a:buSzPct val="85000"/>
              <a:buFont typeface="Arial" pitchFamily="34" charset="0"/>
              <a:buChar char="•"/>
              <a:defRPr/>
            </a:pPr>
            <a:r>
              <a:rPr lang="en-US" dirty="0" smtClean="0">
                <a:solidFill>
                  <a:schemeClr val="tx1">
                    <a:lumMod val="85000"/>
                    <a:lumOff val="15000"/>
                  </a:schemeClr>
                </a:solidFill>
              </a:rPr>
              <a:t>ADA process handled by EEO</a:t>
            </a:r>
          </a:p>
          <a:p>
            <a:pPr marL="731520" lvl="1" indent="-274320">
              <a:buClr>
                <a:schemeClr val="accent1"/>
              </a:buClr>
              <a:buSzPct val="85000"/>
              <a:buFont typeface="Arial" pitchFamily="34" charset="0"/>
              <a:buChar char="•"/>
              <a:defRPr/>
            </a:pPr>
            <a:r>
              <a:rPr lang="en-US" sz="2000" dirty="0" smtClean="0">
                <a:solidFill>
                  <a:schemeClr val="tx1">
                    <a:lumMod val="85000"/>
                    <a:lumOff val="15000"/>
                  </a:schemeClr>
                </a:solidFill>
              </a:rPr>
              <a:t>Medical Maintenance Care</a:t>
            </a:r>
          </a:p>
          <a:p>
            <a:pPr marL="1188720" lvl="2" indent="-274320">
              <a:buClr>
                <a:schemeClr val="accent1"/>
              </a:buClr>
              <a:buSzPct val="85000"/>
              <a:buFont typeface="Arial" pitchFamily="34" charset="0"/>
              <a:buChar char="•"/>
              <a:defRPr/>
            </a:pPr>
            <a:r>
              <a:rPr lang="en-US" dirty="0" smtClean="0">
                <a:solidFill>
                  <a:schemeClr val="tx1">
                    <a:lumMod val="85000"/>
                    <a:lumOff val="15000"/>
                  </a:schemeClr>
                </a:solidFill>
              </a:rPr>
              <a:t>Additional medical care after MMI</a:t>
            </a:r>
          </a:p>
          <a:p>
            <a:pPr marL="274320" indent="-274320">
              <a:buClr>
                <a:schemeClr val="accent1"/>
              </a:buClr>
              <a:buSzPct val="85000"/>
              <a:buFont typeface="Arial" pitchFamily="34" charset="0"/>
              <a:buChar char="•"/>
              <a:defRPr/>
            </a:pPr>
            <a:r>
              <a:rPr lang="en-US" sz="2000" b="1" dirty="0" smtClean="0">
                <a:solidFill>
                  <a:schemeClr val="tx1">
                    <a:lumMod val="85000"/>
                    <a:lumOff val="15000"/>
                  </a:schemeClr>
                </a:solidFill>
              </a:rPr>
              <a:t>Broadspire - Final Admission of Liability</a:t>
            </a:r>
          </a:p>
          <a:p>
            <a:pPr marL="731520" lvl="1" indent="-274320">
              <a:buClr>
                <a:schemeClr val="accent1"/>
              </a:buClr>
              <a:buSzPct val="85000"/>
              <a:buFont typeface="Arial" pitchFamily="34" charset="0"/>
              <a:buChar char="•"/>
              <a:defRPr/>
            </a:pPr>
            <a:r>
              <a:rPr lang="en-US" sz="2000" dirty="0" smtClean="0">
                <a:solidFill>
                  <a:schemeClr val="tx1">
                    <a:lumMod val="85000"/>
                    <a:lumOff val="15000"/>
                  </a:schemeClr>
                </a:solidFill>
              </a:rPr>
              <a:t>Disagree may file for an objection</a:t>
            </a:r>
          </a:p>
          <a:p>
            <a:pPr marL="274320" indent="-274320">
              <a:buClr>
                <a:schemeClr val="accent1"/>
              </a:buClr>
              <a:buSzPct val="85000"/>
              <a:buFont typeface="Arial" pitchFamily="34" charset="0"/>
              <a:buChar char="•"/>
              <a:defRPr/>
            </a:pPr>
            <a:r>
              <a:rPr lang="en-US" sz="2000" b="1" dirty="0" smtClean="0">
                <a:solidFill>
                  <a:schemeClr val="tx1">
                    <a:lumMod val="85000"/>
                    <a:lumOff val="15000"/>
                  </a:schemeClr>
                </a:solidFill>
              </a:rPr>
              <a:t>CDOT - MMI Approval Memo</a:t>
            </a:r>
          </a:p>
          <a:p>
            <a:pPr marL="731520" lvl="1" indent="-274320">
              <a:buClr>
                <a:schemeClr val="accent1"/>
              </a:buClr>
              <a:buSzPct val="85000"/>
              <a:buFont typeface="Arial" pitchFamily="34" charset="0"/>
              <a:buChar char="•"/>
              <a:defRPr/>
            </a:pPr>
            <a:r>
              <a:rPr lang="en-US" sz="2000" dirty="0" smtClean="0">
                <a:solidFill>
                  <a:schemeClr val="tx1">
                    <a:lumMod val="85000"/>
                    <a:lumOff val="15000"/>
                  </a:schemeClr>
                </a:solidFill>
              </a:rPr>
              <a:t>Review the approval to ensure all time is accounted for</a:t>
            </a:r>
          </a:p>
        </p:txBody>
      </p:sp>
    </p:spTree>
    <p:extLst>
      <p:ext uri="{BB962C8B-B14F-4D97-AF65-F5344CB8AC3E}">
        <p14:creationId xmlns:p14="http://schemas.microsoft.com/office/powerpoint/2010/main" val="2171572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609600" y="228600"/>
            <a:ext cx="8077200" cy="914400"/>
          </a:xfrm>
        </p:spPr>
        <p:txBody>
          <a:bodyPr/>
          <a:lstStyle/>
          <a:p>
            <a:pPr eaLnBrk="1" hangingPunct="1"/>
            <a:r>
              <a:rPr lang="en-US" b="1" dirty="0" smtClean="0">
                <a:solidFill>
                  <a:schemeClr val="tx1">
                    <a:lumMod val="85000"/>
                    <a:lumOff val="15000"/>
                  </a:schemeClr>
                </a:solidFill>
              </a:rPr>
              <a:t>Re-opening a Claim</a:t>
            </a:r>
          </a:p>
        </p:txBody>
      </p:sp>
      <p:sp>
        <p:nvSpPr>
          <p:cNvPr id="16386" name="Slide Number Placeholder 5"/>
          <p:cNvSpPr>
            <a:spLocks noGrp="1"/>
          </p:cNvSpPr>
          <p:nvPr>
            <p:ph type="sldNum" sz="quarter" idx="4294967295"/>
          </p:nvPr>
        </p:nvSpPr>
        <p:spPr>
          <a:xfrm>
            <a:off x="146304" y="6210300"/>
            <a:ext cx="457200" cy="457200"/>
          </a:xfrm>
          <a:noFill/>
        </p:spPr>
        <p:txBody>
          <a:bodyPr/>
          <a:lstStyle/>
          <a:p>
            <a:fld id="{590BC64F-18AD-4B69-8354-85FC99A8F5E7}" type="slidenum">
              <a:rPr lang="en-US" smtClean="0"/>
              <a:pPr/>
              <a:t>59</a:t>
            </a:fld>
            <a:endParaRPr lang="en-US" smtClean="0"/>
          </a:p>
        </p:txBody>
      </p:sp>
      <p:sp>
        <p:nvSpPr>
          <p:cNvPr id="16388" name="Rectangle 3"/>
          <p:cNvSpPr>
            <a:spLocks noGrp="1" noChangeArrowheads="1"/>
          </p:cNvSpPr>
          <p:nvPr>
            <p:ph sz="quarter" idx="4294967295"/>
          </p:nvPr>
        </p:nvSpPr>
        <p:spPr>
          <a:xfrm>
            <a:off x="609600" y="2286000"/>
            <a:ext cx="8534400" cy="4800600"/>
          </a:xfrm>
        </p:spPr>
        <p:txBody>
          <a:bodyPr>
            <a:normAutofit/>
          </a:bodyPr>
          <a:lstStyle/>
          <a:p>
            <a:pPr marL="0" indent="0">
              <a:spcBef>
                <a:spcPts val="500"/>
              </a:spcBef>
              <a:spcAft>
                <a:spcPts val="500"/>
              </a:spcAft>
              <a:buNone/>
              <a:defRPr/>
            </a:pPr>
            <a:r>
              <a:rPr lang="en-US" sz="2800" b="1" dirty="0" smtClean="0">
                <a:solidFill>
                  <a:schemeClr val="tx1">
                    <a:lumMod val="85000"/>
                    <a:lumOff val="15000"/>
                  </a:schemeClr>
                </a:solidFill>
              </a:rPr>
              <a:t>Call your CDOT Claim Coordinator!</a:t>
            </a:r>
          </a:p>
          <a:p>
            <a:pPr marL="0" indent="0">
              <a:spcBef>
                <a:spcPts val="500"/>
              </a:spcBef>
              <a:spcAft>
                <a:spcPts val="500"/>
              </a:spcAft>
              <a:buNone/>
              <a:defRPr/>
            </a:pPr>
            <a:r>
              <a:rPr lang="en-US" sz="2800" dirty="0" smtClean="0">
                <a:solidFill>
                  <a:schemeClr val="tx1">
                    <a:lumMod val="85000"/>
                    <a:lumOff val="15000"/>
                  </a:schemeClr>
                </a:solidFill>
              </a:rPr>
              <a:t>A claim may be re-opened up to six years after the date of filing the claim or two years after the last medical bill is paid.</a:t>
            </a:r>
          </a:p>
          <a:p>
            <a:pPr marL="274320" lvl="2" indent="0">
              <a:spcBef>
                <a:spcPts val="0"/>
              </a:spcBef>
              <a:defRPr/>
            </a:pPr>
            <a:r>
              <a:rPr lang="en-US" sz="2400" dirty="0" smtClean="0">
                <a:solidFill>
                  <a:schemeClr val="tx1">
                    <a:lumMod val="85000"/>
                    <a:lumOff val="15000"/>
                  </a:schemeClr>
                </a:solidFill>
              </a:rPr>
              <a:t>Employee may file a Petition to Reopen</a:t>
            </a:r>
          </a:p>
          <a:p>
            <a:pPr marL="274320" lvl="2" indent="0">
              <a:spcBef>
                <a:spcPts val="0"/>
              </a:spcBef>
              <a:defRPr/>
            </a:pPr>
            <a:r>
              <a:rPr lang="en-US" sz="2400" dirty="0" smtClean="0">
                <a:solidFill>
                  <a:schemeClr val="tx1">
                    <a:lumMod val="85000"/>
                    <a:lumOff val="15000"/>
                  </a:schemeClr>
                </a:solidFill>
              </a:rPr>
              <a:t>Due to a worsening of condition</a:t>
            </a:r>
          </a:p>
          <a:p>
            <a:pPr marL="274320" lvl="2" indent="0">
              <a:spcBef>
                <a:spcPts val="0"/>
              </a:spcBef>
              <a:defRPr/>
            </a:pPr>
            <a:r>
              <a:rPr lang="en-US" sz="2400" dirty="0" smtClean="0">
                <a:solidFill>
                  <a:schemeClr val="tx1">
                    <a:lumMod val="85000"/>
                    <a:lumOff val="15000"/>
                  </a:schemeClr>
                </a:solidFill>
              </a:rPr>
              <a:t>Claimant must prove worsening of condition</a:t>
            </a:r>
          </a:p>
        </p:txBody>
      </p:sp>
      <p:sp>
        <p:nvSpPr>
          <p:cNvPr id="5" name="Rectangle 3"/>
          <p:cNvSpPr txBox="1">
            <a:spLocks noChangeArrowheads="1"/>
          </p:cNvSpPr>
          <p:nvPr/>
        </p:nvSpPr>
        <p:spPr>
          <a:xfrm>
            <a:off x="609600" y="1143000"/>
            <a:ext cx="8534400" cy="609600"/>
          </a:xfrm>
          <a:prstGeom prst="rect">
            <a:avLst/>
          </a:prstGeom>
        </p:spPr>
        <p:txBody>
          <a:bodyPr>
            <a:normAutofit/>
          </a:bodyPr>
          <a:lstStyle/>
          <a:p>
            <a:pPr marL="274320" marR="0" lvl="0" indent="-274320" algn="l" defTabSz="914400" rtl="0" eaLnBrk="1" fontAlgn="auto" latinLnBrk="0" hangingPunct="1">
              <a:lnSpc>
                <a:spcPct val="100000"/>
              </a:lnSpc>
              <a:spcBef>
                <a:spcPts val="500"/>
              </a:spcBef>
              <a:spcAft>
                <a:spcPts val="500"/>
              </a:spcAft>
              <a:buClr>
                <a:schemeClr val="accent1"/>
              </a:buClr>
              <a:buSzPct val="85000"/>
              <a:tabLst/>
              <a:defRPr/>
            </a:pPr>
            <a:r>
              <a:rPr lang="en-US" sz="2400" b="1" dirty="0" smtClean="0">
                <a:solidFill>
                  <a:schemeClr val="tx1">
                    <a:lumMod val="85000"/>
                    <a:lumOff val="15000"/>
                  </a:schemeClr>
                </a:solidFill>
              </a:rPr>
              <a:t>Can a Workers’ Compensation Claim be Re-opened?</a:t>
            </a:r>
            <a:endParaRPr kumimoji="0" lang="en-US" sz="2400" b="1" i="0" u="none" strike="noStrike" kern="1200" cap="none" spc="0" normalizeH="0" baseline="0" noProof="0" dirty="0" smtClean="0">
              <a:ln>
                <a:noFill/>
              </a:ln>
              <a:solidFill>
                <a:schemeClr val="tx1">
                  <a:lumMod val="85000"/>
                  <a:lumOff val="15000"/>
                </a:schemeClr>
              </a:solidFill>
              <a:effectLst/>
              <a:uLnTx/>
              <a:uFillTx/>
            </a:endParaRPr>
          </a:p>
        </p:txBody>
      </p:sp>
      <p:sp>
        <p:nvSpPr>
          <p:cNvPr id="6" name="Rectangle 5"/>
          <p:cNvSpPr/>
          <p:nvPr/>
        </p:nvSpPr>
        <p:spPr>
          <a:xfrm>
            <a:off x="685800" y="1676400"/>
            <a:ext cx="7696200" cy="461665"/>
          </a:xfrm>
          <a:prstGeom prst="rect">
            <a:avLst/>
          </a:prstGeom>
        </p:spPr>
        <p:txBody>
          <a:bodyPr wrap="square">
            <a:spAutoFit/>
          </a:bodyPr>
          <a:lstStyle/>
          <a:p>
            <a:pPr>
              <a:spcBef>
                <a:spcPts val="500"/>
              </a:spcBef>
              <a:spcAft>
                <a:spcPts val="500"/>
              </a:spcAft>
              <a:buNone/>
              <a:defRPr/>
            </a:pPr>
            <a:r>
              <a:rPr lang="en-US" sz="2400" b="1" dirty="0" smtClean="0">
                <a:solidFill>
                  <a:schemeClr val="tx1">
                    <a:lumMod val="85000"/>
                    <a:lumOff val="15000"/>
                  </a:schemeClr>
                </a:solidFill>
              </a:rPr>
              <a:t>Yes, under certain circumstances</a:t>
            </a:r>
          </a:p>
        </p:txBody>
      </p:sp>
    </p:spTree>
    <p:extLst>
      <p:ext uri="{BB962C8B-B14F-4D97-AF65-F5344CB8AC3E}">
        <p14:creationId xmlns:p14="http://schemas.microsoft.com/office/powerpoint/2010/main" val="562864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57200" y="152400"/>
            <a:ext cx="8229600" cy="914400"/>
          </a:xfrm>
        </p:spPr>
        <p:txBody>
          <a:bodyPr>
            <a:normAutofit/>
          </a:bodyPr>
          <a:lstStyle/>
          <a:p>
            <a:pPr eaLnBrk="1" hangingPunct="1"/>
            <a:r>
              <a:rPr lang="en-US" b="1" dirty="0" smtClean="0">
                <a:solidFill>
                  <a:schemeClr val="tx1">
                    <a:lumMod val="75000"/>
                    <a:lumOff val="25000"/>
                  </a:schemeClr>
                </a:solidFill>
              </a:rPr>
              <a:t>Coverage Types</a:t>
            </a:r>
          </a:p>
        </p:txBody>
      </p:sp>
      <p:sp>
        <p:nvSpPr>
          <p:cNvPr id="6146" name="Slide Number Placeholder 5"/>
          <p:cNvSpPr>
            <a:spLocks noGrp="1"/>
          </p:cNvSpPr>
          <p:nvPr>
            <p:ph type="sldNum" sz="quarter" idx="4294967295"/>
          </p:nvPr>
        </p:nvSpPr>
        <p:spPr>
          <a:xfrm>
            <a:off x="146304" y="6210300"/>
            <a:ext cx="457200" cy="457200"/>
          </a:xfrm>
          <a:noFill/>
        </p:spPr>
        <p:txBody>
          <a:bodyPr/>
          <a:lstStyle/>
          <a:p>
            <a:fld id="{70808882-0767-413F-A980-7006522272A9}" type="slidenum">
              <a:rPr lang="en-US" smtClean="0"/>
              <a:pPr/>
              <a:t>6</a:t>
            </a:fld>
            <a:endParaRPr lang="en-US" smtClean="0"/>
          </a:p>
        </p:txBody>
      </p:sp>
      <p:sp>
        <p:nvSpPr>
          <p:cNvPr id="8195" name="Rectangle 3"/>
          <p:cNvSpPr>
            <a:spLocks noGrp="1" noChangeArrowheads="1"/>
          </p:cNvSpPr>
          <p:nvPr>
            <p:ph sz="quarter" idx="4294967295"/>
          </p:nvPr>
        </p:nvSpPr>
        <p:spPr>
          <a:xfrm>
            <a:off x="609600" y="1219200"/>
            <a:ext cx="8534400" cy="5486400"/>
          </a:xfrm>
        </p:spPr>
        <p:txBody>
          <a:bodyPr>
            <a:noAutofit/>
          </a:bodyPr>
          <a:lstStyle/>
          <a:p>
            <a:r>
              <a:rPr lang="en-US" sz="2800" dirty="0" smtClean="0">
                <a:solidFill>
                  <a:schemeClr val="tx1">
                    <a:lumMod val="85000"/>
                    <a:lumOff val="15000"/>
                  </a:schemeClr>
                </a:solidFill>
              </a:rPr>
              <a:t>Auto Liability</a:t>
            </a:r>
          </a:p>
          <a:p>
            <a:r>
              <a:rPr lang="en-US" sz="2800" dirty="0" smtClean="0">
                <a:solidFill>
                  <a:schemeClr val="tx1">
                    <a:lumMod val="85000"/>
                    <a:lumOff val="15000"/>
                  </a:schemeClr>
                </a:solidFill>
              </a:rPr>
              <a:t>Property Damage (3</a:t>
            </a:r>
            <a:r>
              <a:rPr lang="en-US" sz="2800" baseline="30000" dirty="0" smtClean="0">
                <a:solidFill>
                  <a:schemeClr val="tx1">
                    <a:lumMod val="85000"/>
                    <a:lumOff val="15000"/>
                  </a:schemeClr>
                </a:solidFill>
              </a:rPr>
              <a:t>rd</a:t>
            </a:r>
            <a:r>
              <a:rPr lang="en-US" sz="2800" dirty="0" smtClean="0">
                <a:solidFill>
                  <a:schemeClr val="tx1">
                    <a:lumMod val="85000"/>
                    <a:lumOff val="15000"/>
                  </a:schemeClr>
                </a:solidFill>
              </a:rPr>
              <a:t> Party)</a:t>
            </a:r>
          </a:p>
          <a:p>
            <a:r>
              <a:rPr lang="en-US" sz="2800" dirty="0" smtClean="0">
                <a:solidFill>
                  <a:schemeClr val="tx1">
                    <a:lumMod val="85000"/>
                    <a:lumOff val="15000"/>
                  </a:schemeClr>
                </a:solidFill>
              </a:rPr>
              <a:t>Property Recovery (State Risk)</a:t>
            </a:r>
            <a:endParaRPr lang="en-US" sz="2800" dirty="0">
              <a:solidFill>
                <a:schemeClr val="tx1">
                  <a:lumMod val="85000"/>
                  <a:lumOff val="15000"/>
                </a:schemeClr>
              </a:solidFill>
            </a:endParaRPr>
          </a:p>
          <a:p>
            <a:r>
              <a:rPr lang="en-US" sz="2800" dirty="0" smtClean="0">
                <a:solidFill>
                  <a:schemeClr val="tx1">
                    <a:lumMod val="85000"/>
                    <a:lumOff val="15000"/>
                  </a:schemeClr>
                </a:solidFill>
              </a:rPr>
              <a:t>Liability </a:t>
            </a:r>
            <a:endParaRPr lang="en-US" sz="2800" dirty="0">
              <a:solidFill>
                <a:schemeClr val="tx1">
                  <a:lumMod val="85000"/>
                  <a:lumOff val="15000"/>
                </a:schemeClr>
              </a:solidFill>
            </a:endParaRPr>
          </a:p>
          <a:p>
            <a:pPr marL="274320" lvl="1" indent="-274320">
              <a:spcBef>
                <a:spcPts val="580"/>
              </a:spcBef>
              <a:buClr>
                <a:schemeClr val="accent1"/>
              </a:buClr>
            </a:pPr>
            <a:r>
              <a:rPr lang="en-US" sz="2800" dirty="0" smtClean="0">
                <a:solidFill>
                  <a:schemeClr val="tx1">
                    <a:lumMod val="85000"/>
                    <a:lumOff val="15000"/>
                  </a:schemeClr>
                </a:solidFill>
              </a:rPr>
              <a:t>Crime – Employee Theft</a:t>
            </a:r>
          </a:p>
          <a:p>
            <a:pPr marL="274320" lvl="1" indent="-274320">
              <a:spcBef>
                <a:spcPts val="580"/>
              </a:spcBef>
              <a:buClr>
                <a:schemeClr val="accent1"/>
              </a:buClr>
            </a:pPr>
            <a:r>
              <a:rPr lang="en-US" sz="2800" dirty="0" smtClean="0">
                <a:solidFill>
                  <a:schemeClr val="tx1">
                    <a:lumMod val="85000"/>
                    <a:lumOff val="15000"/>
                  </a:schemeClr>
                </a:solidFill>
              </a:rPr>
              <a:t>Workers Compensation</a:t>
            </a:r>
          </a:p>
        </p:txBody>
      </p:sp>
    </p:spTree>
    <p:custDataLst>
      <p:tags r:id="rId1"/>
    </p:custDataLst>
    <p:extLst>
      <p:ext uri="{BB962C8B-B14F-4D97-AF65-F5344CB8AC3E}">
        <p14:creationId xmlns:p14="http://schemas.microsoft.com/office/powerpoint/2010/main" val="3600055242"/>
      </p:ext>
    </p:extLst>
  </p:cSld>
  <p:clrMapOvr>
    <a:masterClrMapping/>
  </p:clrMapOvr>
  <p:transition spd="slow">
    <p:wipe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33400" y="228600"/>
            <a:ext cx="8458200" cy="762000"/>
          </a:xfrm>
        </p:spPr>
        <p:txBody>
          <a:bodyPr>
            <a:normAutofit/>
          </a:bodyPr>
          <a:lstStyle/>
          <a:p>
            <a:r>
              <a:rPr lang="en-US" b="1" dirty="0" smtClean="0">
                <a:solidFill>
                  <a:schemeClr val="tx1">
                    <a:lumMod val="85000"/>
                    <a:lumOff val="15000"/>
                  </a:schemeClr>
                </a:solidFill>
              </a:rPr>
              <a:t>General Information</a:t>
            </a:r>
          </a:p>
        </p:txBody>
      </p:sp>
      <p:sp>
        <p:nvSpPr>
          <p:cNvPr id="16386" name="Slide Number Placeholder 5"/>
          <p:cNvSpPr>
            <a:spLocks noGrp="1"/>
          </p:cNvSpPr>
          <p:nvPr>
            <p:ph type="sldNum" sz="quarter" idx="4294967295"/>
          </p:nvPr>
        </p:nvSpPr>
        <p:spPr>
          <a:xfrm>
            <a:off x="146304" y="6210300"/>
            <a:ext cx="457200" cy="457200"/>
          </a:xfrm>
          <a:noFill/>
        </p:spPr>
        <p:txBody>
          <a:bodyPr/>
          <a:lstStyle/>
          <a:p>
            <a:fld id="{590BC64F-18AD-4B69-8354-85FC99A8F5E7}" type="slidenum">
              <a:rPr lang="en-US" smtClean="0"/>
              <a:pPr/>
              <a:t>60</a:t>
            </a:fld>
            <a:endParaRPr lang="en-US" smtClean="0"/>
          </a:p>
        </p:txBody>
      </p:sp>
      <p:sp>
        <p:nvSpPr>
          <p:cNvPr id="16388" name="Rectangle 3"/>
          <p:cNvSpPr>
            <a:spLocks noGrp="1" noChangeArrowheads="1"/>
          </p:cNvSpPr>
          <p:nvPr>
            <p:ph sz="quarter" idx="4294967295"/>
          </p:nvPr>
        </p:nvSpPr>
        <p:spPr>
          <a:xfrm>
            <a:off x="533400" y="990600"/>
            <a:ext cx="8305800" cy="6324600"/>
          </a:xfrm>
        </p:spPr>
        <p:txBody>
          <a:bodyPr>
            <a:noAutofit/>
          </a:bodyPr>
          <a:lstStyle/>
          <a:p>
            <a:pPr>
              <a:spcBef>
                <a:spcPts val="0"/>
              </a:spcBef>
              <a:buNone/>
              <a:defRPr/>
            </a:pPr>
            <a:r>
              <a:rPr lang="en-US" sz="2800" b="1" dirty="0" smtClean="0"/>
              <a:t>HIPAA</a:t>
            </a:r>
          </a:p>
          <a:p>
            <a:pPr marL="0" lvl="1" indent="0">
              <a:spcBef>
                <a:spcPts val="0"/>
              </a:spcBef>
              <a:buNone/>
              <a:tabLst>
                <a:tab pos="339725" algn="l"/>
              </a:tabLst>
              <a:defRPr/>
            </a:pPr>
            <a:r>
              <a:rPr lang="en-US" dirty="0" smtClean="0"/>
              <a:t>Health Information Portability and Accountability Act </a:t>
            </a:r>
          </a:p>
          <a:p>
            <a:pPr marL="0" lvl="1" indent="0">
              <a:spcBef>
                <a:spcPts val="0"/>
              </a:spcBef>
              <a:buNone/>
              <a:tabLst>
                <a:tab pos="339725" algn="l"/>
              </a:tabLst>
              <a:defRPr/>
            </a:pPr>
            <a:endParaRPr lang="en-US" sz="1600" dirty="0" smtClean="0"/>
          </a:p>
          <a:p>
            <a:pPr marL="0" lvl="1" indent="0">
              <a:spcBef>
                <a:spcPts val="0"/>
              </a:spcBef>
              <a:buNone/>
              <a:tabLst>
                <a:tab pos="339725" algn="l"/>
              </a:tabLst>
              <a:defRPr/>
            </a:pPr>
            <a:r>
              <a:rPr lang="en-US" dirty="0" smtClean="0"/>
              <a:t>Under 45 CFR 164.512(l) HIPAA Privacy Rule does not apply to workers’ compensation, health information may be disclosed without the individual’s authorization.</a:t>
            </a:r>
          </a:p>
          <a:p>
            <a:pPr marL="0" lvl="1" indent="0">
              <a:spcBef>
                <a:spcPts val="0"/>
              </a:spcBef>
              <a:buNone/>
              <a:tabLst>
                <a:tab pos="339725" algn="l"/>
              </a:tabLst>
              <a:defRPr/>
            </a:pPr>
            <a:endParaRPr lang="en-US" sz="800" dirty="0" smtClean="0"/>
          </a:p>
          <a:p>
            <a:pPr marL="0" lvl="1" indent="0">
              <a:spcBef>
                <a:spcPts val="0"/>
              </a:spcBef>
              <a:buNone/>
              <a:defRPr/>
            </a:pPr>
            <a:r>
              <a:rPr lang="en-US" b="1" dirty="0" smtClean="0"/>
              <a:t>Disclosures </a:t>
            </a:r>
            <a:r>
              <a:rPr lang="en-US" b="1" dirty="0"/>
              <a:t>Without Individual </a:t>
            </a:r>
            <a:r>
              <a:rPr lang="en-US" b="1" dirty="0" smtClean="0"/>
              <a:t>Authorization</a:t>
            </a:r>
          </a:p>
          <a:p>
            <a:pPr marL="0" lvl="1" indent="0">
              <a:spcBef>
                <a:spcPts val="0"/>
              </a:spcBef>
              <a:buNone/>
              <a:tabLst>
                <a:tab pos="339725" algn="l"/>
              </a:tabLst>
              <a:defRPr/>
            </a:pPr>
            <a:r>
              <a:rPr lang="en-US" dirty="0" smtClean="0"/>
              <a:t>The </a:t>
            </a:r>
            <a:r>
              <a:rPr lang="en-US" dirty="0"/>
              <a:t>Privacy Rule </a:t>
            </a:r>
            <a:r>
              <a:rPr lang="en-US" u="sng" dirty="0"/>
              <a:t>permits covered entities to </a:t>
            </a:r>
            <a:r>
              <a:rPr lang="en-US" u="sng" dirty="0" smtClean="0"/>
              <a:t>disclose health information</a:t>
            </a:r>
            <a:r>
              <a:rPr lang="en-US" dirty="0" smtClean="0"/>
              <a:t> </a:t>
            </a:r>
            <a:r>
              <a:rPr lang="en-US" dirty="0"/>
              <a:t>to workers’ compensation insurers, State </a:t>
            </a:r>
            <a:r>
              <a:rPr lang="en-US" dirty="0" smtClean="0"/>
              <a:t>administrators, employers</a:t>
            </a:r>
            <a:r>
              <a:rPr lang="en-US" dirty="0"/>
              <a:t>, and other persons or entities involved in </a:t>
            </a:r>
            <a:r>
              <a:rPr lang="en-US" dirty="0" smtClean="0"/>
              <a:t>workers’ compensation </a:t>
            </a:r>
            <a:r>
              <a:rPr lang="en-US" dirty="0"/>
              <a:t>systems, </a:t>
            </a:r>
            <a:r>
              <a:rPr lang="en-US" u="sng" dirty="0"/>
              <a:t>without the individual’s </a:t>
            </a:r>
            <a:r>
              <a:rPr lang="en-US" u="sng" dirty="0" smtClean="0"/>
              <a:t>authorization.</a:t>
            </a:r>
          </a:p>
          <a:p>
            <a:pPr marL="0" lvl="1" indent="0">
              <a:spcBef>
                <a:spcPts val="0"/>
              </a:spcBef>
              <a:buNone/>
              <a:tabLst>
                <a:tab pos="339725" algn="l"/>
              </a:tabLst>
              <a:defRPr/>
            </a:pPr>
            <a:endParaRPr lang="en-US" sz="2200" u="sng" dirty="0" smtClean="0">
              <a:solidFill>
                <a:schemeClr val="tx1">
                  <a:lumMod val="75000"/>
                  <a:lumOff val="25000"/>
                </a:schemeClr>
              </a:solidFill>
            </a:endParaRPr>
          </a:p>
          <a:p>
            <a:pPr marL="0" indent="0">
              <a:lnSpc>
                <a:spcPct val="120000"/>
              </a:lnSpc>
              <a:spcBef>
                <a:spcPts val="0"/>
              </a:spcBef>
              <a:buNone/>
            </a:pPr>
            <a:r>
              <a:rPr lang="en-US" sz="1200" dirty="0"/>
              <a:t> </a:t>
            </a:r>
          </a:p>
        </p:txBody>
      </p:sp>
    </p:spTree>
    <p:extLst>
      <p:ext uri="{BB962C8B-B14F-4D97-AF65-F5344CB8AC3E}">
        <p14:creationId xmlns:p14="http://schemas.microsoft.com/office/powerpoint/2010/main" val="401866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33400" y="228600"/>
            <a:ext cx="8458200" cy="762000"/>
          </a:xfrm>
        </p:spPr>
        <p:txBody>
          <a:bodyPr>
            <a:normAutofit/>
          </a:bodyPr>
          <a:lstStyle/>
          <a:p>
            <a:r>
              <a:rPr lang="en-US" b="1" dirty="0" smtClean="0">
                <a:solidFill>
                  <a:schemeClr val="tx1">
                    <a:lumMod val="85000"/>
                    <a:lumOff val="15000"/>
                  </a:schemeClr>
                </a:solidFill>
              </a:rPr>
              <a:t>General Information</a:t>
            </a:r>
          </a:p>
        </p:txBody>
      </p:sp>
      <p:sp>
        <p:nvSpPr>
          <p:cNvPr id="16386" name="Slide Number Placeholder 5"/>
          <p:cNvSpPr>
            <a:spLocks noGrp="1"/>
          </p:cNvSpPr>
          <p:nvPr>
            <p:ph type="sldNum" sz="quarter" idx="4294967295"/>
          </p:nvPr>
        </p:nvSpPr>
        <p:spPr>
          <a:xfrm>
            <a:off x="146304" y="6210300"/>
            <a:ext cx="457200" cy="457200"/>
          </a:xfrm>
          <a:noFill/>
        </p:spPr>
        <p:txBody>
          <a:bodyPr/>
          <a:lstStyle/>
          <a:p>
            <a:fld id="{590BC64F-18AD-4B69-8354-85FC99A8F5E7}" type="slidenum">
              <a:rPr lang="en-US" smtClean="0"/>
              <a:pPr/>
              <a:t>61</a:t>
            </a:fld>
            <a:endParaRPr lang="en-US" smtClean="0"/>
          </a:p>
        </p:txBody>
      </p:sp>
      <p:sp>
        <p:nvSpPr>
          <p:cNvPr id="16388" name="Rectangle 3"/>
          <p:cNvSpPr>
            <a:spLocks noGrp="1" noChangeArrowheads="1"/>
          </p:cNvSpPr>
          <p:nvPr>
            <p:ph sz="quarter" idx="4294967295"/>
          </p:nvPr>
        </p:nvSpPr>
        <p:spPr>
          <a:xfrm>
            <a:off x="533400" y="990600"/>
            <a:ext cx="8305800" cy="5867400"/>
          </a:xfrm>
        </p:spPr>
        <p:txBody>
          <a:bodyPr>
            <a:noAutofit/>
          </a:bodyPr>
          <a:lstStyle/>
          <a:p>
            <a:pPr>
              <a:spcBef>
                <a:spcPts val="0"/>
              </a:spcBef>
              <a:buNone/>
              <a:defRPr/>
            </a:pPr>
            <a:r>
              <a:rPr lang="en-US" sz="2800" b="1" dirty="0" smtClean="0"/>
              <a:t>GINA / STD / FMLA Notice Memo</a:t>
            </a:r>
          </a:p>
          <a:p>
            <a:pPr marL="0" lvl="1" indent="0">
              <a:spcBef>
                <a:spcPts val="0"/>
              </a:spcBef>
              <a:tabLst>
                <a:tab pos="339725" algn="l"/>
              </a:tabLst>
              <a:defRPr/>
            </a:pPr>
            <a:r>
              <a:rPr lang="en-US" dirty="0" smtClean="0"/>
              <a:t> Genetic Information Non-discrimination Act </a:t>
            </a:r>
          </a:p>
          <a:p>
            <a:pPr marL="0" lvl="1" indent="0">
              <a:spcBef>
                <a:spcPts val="0"/>
              </a:spcBef>
              <a:tabLst>
                <a:tab pos="339725" algn="l"/>
              </a:tabLst>
              <a:defRPr/>
            </a:pPr>
            <a:r>
              <a:rPr lang="en-US" dirty="0" smtClean="0"/>
              <a:t> Short Term Disability</a:t>
            </a:r>
          </a:p>
          <a:p>
            <a:pPr marL="0" lvl="1" indent="0">
              <a:spcBef>
                <a:spcPts val="0"/>
              </a:spcBef>
              <a:tabLst>
                <a:tab pos="339725" algn="l"/>
              </a:tabLst>
              <a:defRPr/>
            </a:pPr>
            <a:r>
              <a:rPr lang="en-US" dirty="0" smtClean="0"/>
              <a:t> Family Medical Leave Act</a:t>
            </a:r>
          </a:p>
          <a:p>
            <a:pPr marL="0" lvl="1" indent="0">
              <a:spcBef>
                <a:spcPts val="0"/>
              </a:spcBef>
              <a:buNone/>
              <a:tabLst>
                <a:tab pos="339725" algn="l"/>
              </a:tabLst>
              <a:defRPr/>
            </a:pPr>
            <a:endParaRPr lang="en-US" sz="1200" dirty="0" smtClean="0"/>
          </a:p>
          <a:p>
            <a:pPr marL="0" lvl="1" indent="0">
              <a:spcBef>
                <a:spcPts val="0"/>
              </a:spcBef>
              <a:buNone/>
              <a:tabLst>
                <a:tab pos="339725" algn="l"/>
              </a:tabLst>
              <a:defRPr/>
            </a:pPr>
            <a:r>
              <a:rPr lang="en-US" sz="2200" dirty="0" smtClean="0"/>
              <a:t>The </a:t>
            </a:r>
            <a:r>
              <a:rPr lang="en-US" sz="2200" b="1" dirty="0" smtClean="0"/>
              <a:t>Genetic Information Nondiscrimination Act of 2008 </a:t>
            </a:r>
            <a:r>
              <a:rPr lang="en-US" sz="2200" dirty="0" smtClean="0"/>
              <a:t>was enacted May 21, 2008, is an US Act of Congress designed to prohibit the use of genetic information in health information, in health insurance, and employment.</a:t>
            </a:r>
          </a:p>
          <a:p>
            <a:pPr marL="0" lvl="1" indent="0">
              <a:spcBef>
                <a:spcPts val="0"/>
              </a:spcBef>
              <a:buNone/>
              <a:tabLst>
                <a:tab pos="339725" algn="l"/>
              </a:tabLst>
              <a:defRPr/>
            </a:pPr>
            <a:r>
              <a:rPr lang="en-US" sz="2200" dirty="0" smtClean="0"/>
              <a:t>The Act prohibits group health plans and health insurers from denying coverage to a healthy individuals or charging that person higher premiums based solely on a genetic pre-</a:t>
            </a:r>
            <a:r>
              <a:rPr lang="en-US" sz="2200" dirty="0" err="1" smtClean="0"/>
              <a:t>dispositon</a:t>
            </a:r>
            <a:r>
              <a:rPr lang="en-US" sz="2200" dirty="0" smtClean="0"/>
              <a:t>  to developing a disease in the future. </a:t>
            </a:r>
          </a:p>
          <a:p>
            <a:pPr marL="0" lvl="1" indent="0">
              <a:spcBef>
                <a:spcPts val="0"/>
              </a:spcBef>
              <a:buNone/>
              <a:tabLst>
                <a:tab pos="339725" algn="l"/>
              </a:tabLst>
              <a:defRPr/>
            </a:pPr>
            <a:r>
              <a:rPr lang="en-US" sz="2200" dirty="0" smtClean="0"/>
              <a:t>The legislation also bars employers from using individuals' genetic information when making hiring, firing, job placement, or promotion decisions.</a:t>
            </a:r>
            <a:endParaRPr lang="en-US" sz="2200" u="sng" dirty="0" smtClean="0"/>
          </a:p>
          <a:p>
            <a:pPr marL="0" indent="0">
              <a:lnSpc>
                <a:spcPct val="120000"/>
              </a:lnSpc>
              <a:spcBef>
                <a:spcPts val="0"/>
              </a:spcBef>
              <a:buNone/>
            </a:pPr>
            <a:r>
              <a:rPr lang="en-US" sz="1200" dirty="0"/>
              <a:t> </a:t>
            </a:r>
          </a:p>
        </p:txBody>
      </p:sp>
    </p:spTree>
    <p:extLst>
      <p:ext uri="{BB962C8B-B14F-4D97-AF65-F5344CB8AC3E}">
        <p14:creationId xmlns:p14="http://schemas.microsoft.com/office/powerpoint/2010/main" val="2835935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33400" y="152400"/>
            <a:ext cx="8458200" cy="762000"/>
          </a:xfrm>
        </p:spPr>
        <p:txBody>
          <a:bodyPr>
            <a:normAutofit/>
          </a:bodyPr>
          <a:lstStyle/>
          <a:p>
            <a:r>
              <a:rPr lang="en-US" b="1" dirty="0" smtClean="0">
                <a:solidFill>
                  <a:schemeClr val="tx1">
                    <a:lumMod val="85000"/>
                    <a:lumOff val="15000"/>
                  </a:schemeClr>
                </a:solidFill>
              </a:rPr>
              <a:t>General Information</a:t>
            </a:r>
          </a:p>
        </p:txBody>
      </p:sp>
      <p:sp>
        <p:nvSpPr>
          <p:cNvPr id="16386" name="Slide Number Placeholder 5"/>
          <p:cNvSpPr>
            <a:spLocks noGrp="1"/>
          </p:cNvSpPr>
          <p:nvPr>
            <p:ph type="sldNum" sz="quarter" idx="4294967295"/>
          </p:nvPr>
        </p:nvSpPr>
        <p:spPr>
          <a:xfrm>
            <a:off x="146304" y="6210300"/>
            <a:ext cx="457200" cy="457200"/>
          </a:xfrm>
          <a:noFill/>
        </p:spPr>
        <p:txBody>
          <a:bodyPr/>
          <a:lstStyle/>
          <a:p>
            <a:fld id="{590BC64F-18AD-4B69-8354-85FC99A8F5E7}" type="slidenum">
              <a:rPr lang="en-US" smtClean="0"/>
              <a:pPr/>
              <a:t>62</a:t>
            </a:fld>
            <a:endParaRPr lang="en-US" smtClean="0"/>
          </a:p>
        </p:txBody>
      </p:sp>
      <p:sp>
        <p:nvSpPr>
          <p:cNvPr id="16388" name="Rectangle 3"/>
          <p:cNvSpPr>
            <a:spLocks noGrp="1" noChangeArrowheads="1"/>
          </p:cNvSpPr>
          <p:nvPr>
            <p:ph sz="quarter" idx="4294967295"/>
          </p:nvPr>
        </p:nvSpPr>
        <p:spPr>
          <a:xfrm>
            <a:off x="533400" y="914400"/>
            <a:ext cx="8305800" cy="5867400"/>
          </a:xfrm>
        </p:spPr>
        <p:txBody>
          <a:bodyPr>
            <a:noAutofit/>
          </a:bodyPr>
          <a:lstStyle/>
          <a:p>
            <a:pPr>
              <a:spcBef>
                <a:spcPts val="0"/>
              </a:spcBef>
              <a:buNone/>
              <a:defRPr/>
            </a:pPr>
            <a:r>
              <a:rPr lang="en-US" sz="2400" b="1" dirty="0" smtClean="0">
                <a:solidFill>
                  <a:schemeClr val="tx1">
                    <a:lumMod val="85000"/>
                    <a:lumOff val="15000"/>
                  </a:schemeClr>
                </a:solidFill>
              </a:rPr>
              <a:t>MISSED APPOINTMENTS</a:t>
            </a:r>
          </a:p>
          <a:p>
            <a:pPr marL="274320" lvl="2" indent="-274320">
              <a:spcBef>
                <a:spcPts val="100"/>
              </a:spcBef>
              <a:spcAft>
                <a:spcPts val="100"/>
              </a:spcAft>
              <a:buClr>
                <a:schemeClr val="accent1"/>
              </a:buClr>
              <a:defRPr/>
            </a:pPr>
            <a:r>
              <a:rPr lang="en-US" sz="2400" dirty="0" smtClean="0">
                <a:solidFill>
                  <a:schemeClr val="tx1">
                    <a:lumMod val="85000"/>
                    <a:lumOff val="15000"/>
                  </a:schemeClr>
                </a:solidFill>
              </a:rPr>
              <a:t>It is your responsibility to comply with your medical care</a:t>
            </a:r>
          </a:p>
          <a:p>
            <a:pPr marL="274320" lvl="2" indent="-274320">
              <a:spcBef>
                <a:spcPts val="100"/>
              </a:spcBef>
              <a:spcAft>
                <a:spcPts val="100"/>
              </a:spcAft>
              <a:buClr>
                <a:schemeClr val="accent1"/>
              </a:buClr>
              <a:defRPr/>
            </a:pPr>
            <a:r>
              <a:rPr lang="en-US" sz="2400" dirty="0" smtClean="0">
                <a:solidFill>
                  <a:schemeClr val="tx1">
                    <a:lumMod val="85000"/>
                    <a:lumOff val="15000"/>
                  </a:schemeClr>
                </a:solidFill>
              </a:rPr>
              <a:t>Failure to appear at an scheduled appointments could result in the termination of benefits</a:t>
            </a:r>
          </a:p>
          <a:p>
            <a:pPr marL="274320" lvl="2" indent="-274320">
              <a:spcBef>
                <a:spcPts val="100"/>
              </a:spcBef>
              <a:spcAft>
                <a:spcPts val="100"/>
              </a:spcAft>
              <a:buClr>
                <a:schemeClr val="accent1"/>
              </a:buClr>
              <a:buNone/>
              <a:defRPr/>
            </a:pPr>
            <a:endParaRPr lang="en-US" sz="1800" dirty="0" smtClean="0">
              <a:solidFill>
                <a:schemeClr val="tx1">
                  <a:lumMod val="85000"/>
                  <a:lumOff val="15000"/>
                </a:schemeClr>
              </a:solidFill>
            </a:endParaRPr>
          </a:p>
          <a:p>
            <a:pPr>
              <a:spcBef>
                <a:spcPts val="0"/>
              </a:spcBef>
              <a:buNone/>
              <a:defRPr/>
            </a:pPr>
            <a:r>
              <a:rPr lang="en-US" sz="2400" b="1" dirty="0" smtClean="0">
                <a:solidFill>
                  <a:schemeClr val="tx1">
                    <a:lumMod val="85000"/>
                    <a:lumOff val="15000"/>
                  </a:schemeClr>
                </a:solidFill>
              </a:rPr>
              <a:t>UNPAID MEDICAL BILLS AND COLLECTION NOTICES</a:t>
            </a:r>
          </a:p>
          <a:p>
            <a:pPr marL="274320" lvl="2" indent="-274320">
              <a:spcBef>
                <a:spcPts val="100"/>
              </a:spcBef>
              <a:spcAft>
                <a:spcPts val="100"/>
              </a:spcAft>
              <a:buClr>
                <a:schemeClr val="accent1"/>
              </a:buClr>
              <a:defRPr/>
            </a:pPr>
            <a:r>
              <a:rPr lang="en-US" sz="2400" dirty="0" smtClean="0">
                <a:solidFill>
                  <a:schemeClr val="tx1">
                    <a:lumMod val="85000"/>
                    <a:lumOff val="15000"/>
                  </a:schemeClr>
                </a:solidFill>
              </a:rPr>
              <a:t>Contact your CDOT Claim coordinator IMMEDIATELY if you receive medical bills or collection notices</a:t>
            </a:r>
          </a:p>
          <a:p>
            <a:pPr>
              <a:spcBef>
                <a:spcPts val="0"/>
              </a:spcBef>
              <a:buNone/>
            </a:pPr>
            <a:endParaRPr lang="en-US" sz="1800" dirty="0" smtClean="0">
              <a:solidFill>
                <a:schemeClr val="tx1">
                  <a:lumMod val="85000"/>
                  <a:lumOff val="15000"/>
                </a:schemeClr>
              </a:solidFill>
            </a:endParaRPr>
          </a:p>
          <a:p>
            <a:pPr>
              <a:spcBef>
                <a:spcPts val="0"/>
              </a:spcBef>
              <a:buNone/>
              <a:defRPr/>
            </a:pPr>
            <a:r>
              <a:rPr lang="en-US" sz="2400" b="1" dirty="0" smtClean="0">
                <a:solidFill>
                  <a:schemeClr val="tx1">
                    <a:lumMod val="85000"/>
                    <a:lumOff val="15000"/>
                  </a:schemeClr>
                </a:solidFill>
              </a:rPr>
              <a:t>WAGE REPLACEMENT BENEFITS</a:t>
            </a:r>
          </a:p>
          <a:p>
            <a:pPr marL="274320" lvl="2" indent="-274320">
              <a:spcBef>
                <a:spcPts val="100"/>
              </a:spcBef>
              <a:spcAft>
                <a:spcPts val="100"/>
              </a:spcAft>
              <a:buClr>
                <a:schemeClr val="accent1"/>
              </a:buClr>
              <a:defRPr/>
            </a:pPr>
            <a:r>
              <a:rPr lang="en-US" sz="2400" dirty="0" smtClean="0">
                <a:solidFill>
                  <a:schemeClr val="tx1">
                    <a:lumMod val="85000"/>
                    <a:lumOff val="15000"/>
                  </a:schemeClr>
                </a:solidFill>
              </a:rPr>
              <a:t>Workers' compensation benefits are not taxable</a:t>
            </a:r>
          </a:p>
          <a:p>
            <a:pPr marL="274320" lvl="2" indent="-274320">
              <a:spcBef>
                <a:spcPts val="100"/>
              </a:spcBef>
              <a:spcAft>
                <a:spcPts val="100"/>
              </a:spcAft>
              <a:buClr>
                <a:schemeClr val="accent1"/>
              </a:buClr>
              <a:defRPr/>
            </a:pPr>
            <a:r>
              <a:rPr lang="en-US" sz="2400" dirty="0" smtClean="0">
                <a:solidFill>
                  <a:schemeClr val="tx1">
                    <a:lumMod val="85000"/>
                    <a:lumOff val="15000"/>
                  </a:schemeClr>
                </a:solidFill>
              </a:rPr>
              <a:t>Receiving wage replacement benefits may impact W2, contact your tax accountant</a:t>
            </a:r>
          </a:p>
          <a:p>
            <a:pPr marL="0" lvl="1" indent="0">
              <a:spcBef>
                <a:spcPts val="0"/>
              </a:spcBef>
              <a:buNone/>
              <a:tabLst>
                <a:tab pos="339725" algn="l"/>
              </a:tabLst>
              <a:defRPr/>
            </a:pPr>
            <a:endParaRPr lang="en-US" sz="2200" u="sng" dirty="0" smtClean="0">
              <a:solidFill>
                <a:schemeClr val="tx1">
                  <a:lumMod val="75000"/>
                  <a:lumOff val="25000"/>
                </a:schemeClr>
              </a:solidFill>
            </a:endParaRPr>
          </a:p>
          <a:p>
            <a:pPr marL="0" lvl="1" indent="0">
              <a:spcBef>
                <a:spcPts val="0"/>
              </a:spcBef>
              <a:buNone/>
              <a:tabLst>
                <a:tab pos="339725" algn="l"/>
              </a:tabLst>
              <a:defRPr/>
            </a:pPr>
            <a:endParaRPr lang="en-US" sz="2200" u="sng" dirty="0" smtClean="0">
              <a:solidFill>
                <a:schemeClr val="tx1">
                  <a:lumMod val="75000"/>
                  <a:lumOff val="25000"/>
                </a:schemeClr>
              </a:solidFill>
            </a:endParaRPr>
          </a:p>
          <a:p>
            <a:pPr marL="0" indent="0">
              <a:lnSpc>
                <a:spcPct val="120000"/>
              </a:lnSpc>
              <a:spcBef>
                <a:spcPts val="0"/>
              </a:spcBef>
              <a:buNone/>
            </a:pPr>
            <a:r>
              <a:rPr lang="en-US" sz="1200" dirty="0"/>
              <a:t> </a:t>
            </a:r>
          </a:p>
        </p:txBody>
      </p:sp>
    </p:spTree>
    <p:extLst>
      <p:ext uri="{BB962C8B-B14F-4D97-AF65-F5344CB8AC3E}">
        <p14:creationId xmlns:p14="http://schemas.microsoft.com/office/powerpoint/2010/main" val="70723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fade">
                                      <p:cBhvr>
                                        <p:cTn id="7" dur="1000"/>
                                        <p:tgtEl>
                                          <p:spTgt spid="16388">
                                            <p:txEl>
                                              <p:pRg st="0" end="0"/>
                                            </p:txEl>
                                          </p:spTgt>
                                        </p:tgtEl>
                                      </p:cBhvr>
                                    </p:animEffect>
                                    <p:anim calcmode="lin" valueType="num">
                                      <p:cBhvr>
                                        <p:cTn id="8" dur="10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38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38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6388">
                                            <p:txEl>
                                              <p:pRg st="1" end="1"/>
                                            </p:txEl>
                                          </p:spTgt>
                                        </p:tgtEl>
                                        <p:attrNameLst>
                                          <p:attrName>style.visibility</p:attrName>
                                        </p:attrNameLst>
                                      </p:cBhvr>
                                      <p:to>
                                        <p:strVal val="visible"/>
                                      </p:to>
                                    </p:set>
                                    <p:animEffect transition="in" filter="fade">
                                      <p:cBhvr>
                                        <p:cTn id="13" dur="1000"/>
                                        <p:tgtEl>
                                          <p:spTgt spid="16388">
                                            <p:txEl>
                                              <p:pRg st="1" end="1"/>
                                            </p:txEl>
                                          </p:spTgt>
                                        </p:tgtEl>
                                      </p:cBhvr>
                                    </p:animEffect>
                                    <p:anim calcmode="lin" valueType="num">
                                      <p:cBhvr>
                                        <p:cTn id="14" dur="1000" fill="hold"/>
                                        <p:tgtEl>
                                          <p:spTgt spid="16388">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6388">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388">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6388">
                                            <p:txEl>
                                              <p:pRg st="2" end="2"/>
                                            </p:txEl>
                                          </p:spTgt>
                                        </p:tgtEl>
                                        <p:attrNameLst>
                                          <p:attrName>style.visibility</p:attrName>
                                        </p:attrNameLst>
                                      </p:cBhvr>
                                      <p:to>
                                        <p:strVal val="visible"/>
                                      </p:to>
                                    </p:set>
                                    <p:animEffect transition="in" filter="fade">
                                      <p:cBhvr>
                                        <p:cTn id="19" dur="1000"/>
                                        <p:tgtEl>
                                          <p:spTgt spid="16388">
                                            <p:txEl>
                                              <p:pRg st="2" end="2"/>
                                            </p:txEl>
                                          </p:spTgt>
                                        </p:tgtEl>
                                      </p:cBhvr>
                                    </p:animEffect>
                                    <p:anim calcmode="lin" valueType="num">
                                      <p:cBhvr>
                                        <p:cTn id="20" dur="1000" fill="hold"/>
                                        <p:tgtEl>
                                          <p:spTgt spid="16388">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6388">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638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6388">
                                            <p:txEl>
                                              <p:pRg st="4" end="4"/>
                                            </p:txEl>
                                          </p:spTgt>
                                        </p:tgtEl>
                                        <p:attrNameLst>
                                          <p:attrName>style.visibility</p:attrName>
                                        </p:attrNameLst>
                                      </p:cBhvr>
                                      <p:to>
                                        <p:strVal val="visible"/>
                                      </p:to>
                                    </p:set>
                                    <p:animEffect transition="in" filter="fade">
                                      <p:cBhvr>
                                        <p:cTn id="27" dur="1000"/>
                                        <p:tgtEl>
                                          <p:spTgt spid="16388">
                                            <p:txEl>
                                              <p:pRg st="4" end="4"/>
                                            </p:txEl>
                                          </p:spTgt>
                                        </p:tgtEl>
                                      </p:cBhvr>
                                    </p:animEffect>
                                    <p:anim calcmode="lin" valueType="num">
                                      <p:cBhvr>
                                        <p:cTn id="28" dur="1000" fill="hold"/>
                                        <p:tgtEl>
                                          <p:spTgt spid="16388">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6388">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388">
                                            <p:txEl>
                                              <p:pRg st="4" end="4"/>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6388">
                                            <p:txEl>
                                              <p:pRg st="5" end="5"/>
                                            </p:txEl>
                                          </p:spTgt>
                                        </p:tgtEl>
                                        <p:attrNameLst>
                                          <p:attrName>style.visibility</p:attrName>
                                        </p:attrNameLst>
                                      </p:cBhvr>
                                      <p:to>
                                        <p:strVal val="visible"/>
                                      </p:to>
                                    </p:set>
                                    <p:animEffect transition="in" filter="fade">
                                      <p:cBhvr>
                                        <p:cTn id="33" dur="1000"/>
                                        <p:tgtEl>
                                          <p:spTgt spid="16388">
                                            <p:txEl>
                                              <p:pRg st="5" end="5"/>
                                            </p:txEl>
                                          </p:spTgt>
                                        </p:tgtEl>
                                      </p:cBhvr>
                                    </p:animEffect>
                                    <p:anim calcmode="lin" valueType="num">
                                      <p:cBhvr>
                                        <p:cTn id="34" dur="1000" fill="hold"/>
                                        <p:tgtEl>
                                          <p:spTgt spid="16388">
                                            <p:txEl>
                                              <p:pRg st="5" end="5"/>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6388">
                                            <p:txEl>
                                              <p:pRg st="5" end="5"/>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6388">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16388">
                                            <p:txEl>
                                              <p:pRg st="7" end="7"/>
                                            </p:txEl>
                                          </p:spTgt>
                                        </p:tgtEl>
                                        <p:attrNameLst>
                                          <p:attrName>style.visibility</p:attrName>
                                        </p:attrNameLst>
                                      </p:cBhvr>
                                      <p:to>
                                        <p:strVal val="visible"/>
                                      </p:to>
                                    </p:set>
                                    <p:animEffect transition="in" filter="fade">
                                      <p:cBhvr>
                                        <p:cTn id="41" dur="1000"/>
                                        <p:tgtEl>
                                          <p:spTgt spid="16388">
                                            <p:txEl>
                                              <p:pRg st="7" end="7"/>
                                            </p:txEl>
                                          </p:spTgt>
                                        </p:tgtEl>
                                      </p:cBhvr>
                                    </p:animEffect>
                                    <p:anim calcmode="lin" valueType="num">
                                      <p:cBhvr>
                                        <p:cTn id="42" dur="1000" fill="hold"/>
                                        <p:tgtEl>
                                          <p:spTgt spid="16388">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6388">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6388">
                                            <p:txEl>
                                              <p:pRg st="7" end="7"/>
                                            </p:tx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16388">
                                            <p:txEl>
                                              <p:pRg st="8" end="8"/>
                                            </p:txEl>
                                          </p:spTgt>
                                        </p:tgtEl>
                                        <p:attrNameLst>
                                          <p:attrName>style.visibility</p:attrName>
                                        </p:attrNameLst>
                                      </p:cBhvr>
                                      <p:to>
                                        <p:strVal val="visible"/>
                                      </p:to>
                                    </p:set>
                                    <p:animEffect transition="in" filter="fade">
                                      <p:cBhvr>
                                        <p:cTn id="47" dur="1000"/>
                                        <p:tgtEl>
                                          <p:spTgt spid="16388">
                                            <p:txEl>
                                              <p:pRg st="8" end="8"/>
                                            </p:txEl>
                                          </p:spTgt>
                                        </p:tgtEl>
                                      </p:cBhvr>
                                    </p:animEffect>
                                    <p:anim calcmode="lin" valueType="num">
                                      <p:cBhvr>
                                        <p:cTn id="48" dur="1000" fill="hold"/>
                                        <p:tgtEl>
                                          <p:spTgt spid="16388">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6388">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6388">
                                            <p:txEl>
                                              <p:pRg st="8" end="8"/>
                                            </p:txEl>
                                          </p:spTgt>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6388">
                                            <p:txEl>
                                              <p:pRg st="9" end="9"/>
                                            </p:txEl>
                                          </p:spTgt>
                                        </p:tgtEl>
                                        <p:attrNameLst>
                                          <p:attrName>style.visibility</p:attrName>
                                        </p:attrNameLst>
                                      </p:cBhvr>
                                      <p:to>
                                        <p:strVal val="visible"/>
                                      </p:to>
                                    </p:set>
                                    <p:animEffect transition="in" filter="fade">
                                      <p:cBhvr>
                                        <p:cTn id="53" dur="1000"/>
                                        <p:tgtEl>
                                          <p:spTgt spid="16388">
                                            <p:txEl>
                                              <p:pRg st="9" end="9"/>
                                            </p:txEl>
                                          </p:spTgt>
                                        </p:tgtEl>
                                      </p:cBhvr>
                                    </p:animEffect>
                                    <p:anim calcmode="lin" valueType="num">
                                      <p:cBhvr>
                                        <p:cTn id="54" dur="1000" fill="hold"/>
                                        <p:tgtEl>
                                          <p:spTgt spid="16388">
                                            <p:txEl>
                                              <p:pRg st="9" end="9"/>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16388">
                                            <p:txEl>
                                              <p:pRg st="9" end="9"/>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6388">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16388">
                                            <p:txEl>
                                              <p:pRg st="12" end="12"/>
                                            </p:txEl>
                                          </p:spTgt>
                                        </p:tgtEl>
                                        <p:attrNameLst>
                                          <p:attrName>style.visibility</p:attrName>
                                        </p:attrNameLst>
                                      </p:cBhvr>
                                      <p:to>
                                        <p:strVal val="visible"/>
                                      </p:to>
                                    </p:set>
                                    <p:animEffect transition="in" filter="fade">
                                      <p:cBhvr>
                                        <p:cTn id="61" dur="1000"/>
                                        <p:tgtEl>
                                          <p:spTgt spid="16388">
                                            <p:txEl>
                                              <p:pRg st="12" end="12"/>
                                            </p:txEl>
                                          </p:spTgt>
                                        </p:tgtEl>
                                      </p:cBhvr>
                                    </p:animEffect>
                                    <p:anim calcmode="lin" valueType="num">
                                      <p:cBhvr>
                                        <p:cTn id="62" dur="1000" fill="hold"/>
                                        <p:tgtEl>
                                          <p:spTgt spid="16388">
                                            <p:txEl>
                                              <p:pRg st="12" end="12"/>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16388">
                                            <p:txEl>
                                              <p:pRg st="12" end="12"/>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6388">
                                            <p:txEl>
                                              <p:pRg st="12" end="1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33400" y="152400"/>
            <a:ext cx="8458200" cy="762000"/>
          </a:xfrm>
        </p:spPr>
        <p:txBody>
          <a:bodyPr>
            <a:normAutofit/>
          </a:bodyPr>
          <a:lstStyle/>
          <a:p>
            <a:r>
              <a:rPr lang="en-US" b="1" dirty="0" smtClean="0">
                <a:solidFill>
                  <a:schemeClr val="tx1">
                    <a:lumMod val="85000"/>
                    <a:lumOff val="15000"/>
                  </a:schemeClr>
                </a:solidFill>
              </a:rPr>
              <a:t>General Information</a:t>
            </a:r>
          </a:p>
        </p:txBody>
      </p:sp>
      <p:sp>
        <p:nvSpPr>
          <p:cNvPr id="16386" name="Slide Number Placeholder 5"/>
          <p:cNvSpPr>
            <a:spLocks noGrp="1"/>
          </p:cNvSpPr>
          <p:nvPr>
            <p:ph type="sldNum" sz="quarter" idx="4294967295"/>
          </p:nvPr>
        </p:nvSpPr>
        <p:spPr>
          <a:xfrm>
            <a:off x="146304" y="6210300"/>
            <a:ext cx="457200" cy="457200"/>
          </a:xfrm>
          <a:noFill/>
        </p:spPr>
        <p:txBody>
          <a:bodyPr/>
          <a:lstStyle/>
          <a:p>
            <a:fld id="{590BC64F-18AD-4B69-8354-85FC99A8F5E7}" type="slidenum">
              <a:rPr lang="en-US" smtClean="0"/>
              <a:pPr/>
              <a:t>63</a:t>
            </a:fld>
            <a:endParaRPr lang="en-US" smtClean="0"/>
          </a:p>
        </p:txBody>
      </p:sp>
      <p:sp>
        <p:nvSpPr>
          <p:cNvPr id="16388" name="Rectangle 3"/>
          <p:cNvSpPr>
            <a:spLocks noGrp="1" noChangeArrowheads="1"/>
          </p:cNvSpPr>
          <p:nvPr>
            <p:ph sz="quarter" idx="4294967295"/>
          </p:nvPr>
        </p:nvSpPr>
        <p:spPr>
          <a:xfrm>
            <a:off x="533400" y="838200"/>
            <a:ext cx="8305800" cy="5867400"/>
          </a:xfrm>
        </p:spPr>
        <p:txBody>
          <a:bodyPr>
            <a:noAutofit/>
          </a:bodyPr>
          <a:lstStyle/>
          <a:p>
            <a:pPr>
              <a:spcBef>
                <a:spcPts val="100"/>
              </a:spcBef>
              <a:spcAft>
                <a:spcPts val="100"/>
              </a:spcAft>
              <a:buNone/>
              <a:defRPr/>
            </a:pPr>
            <a:endParaRPr lang="en-US" sz="800" b="1" dirty="0" smtClean="0">
              <a:solidFill>
                <a:schemeClr val="tx1">
                  <a:lumMod val="85000"/>
                  <a:lumOff val="15000"/>
                </a:schemeClr>
              </a:solidFill>
            </a:endParaRPr>
          </a:p>
          <a:p>
            <a:pPr>
              <a:spcBef>
                <a:spcPts val="100"/>
              </a:spcBef>
              <a:spcAft>
                <a:spcPts val="100"/>
              </a:spcAft>
              <a:buNone/>
              <a:defRPr/>
            </a:pPr>
            <a:r>
              <a:rPr lang="en-US" sz="2400" b="1" dirty="0" smtClean="0">
                <a:solidFill>
                  <a:schemeClr val="tx1">
                    <a:lumMod val="85000"/>
                    <a:lumOff val="15000"/>
                  </a:schemeClr>
                </a:solidFill>
              </a:rPr>
              <a:t>ATTORNEYS</a:t>
            </a:r>
          </a:p>
          <a:p>
            <a:pPr marL="0" lvl="1" indent="0">
              <a:spcBef>
                <a:spcPts val="100"/>
              </a:spcBef>
              <a:spcAft>
                <a:spcPts val="100"/>
              </a:spcAft>
              <a:buClr>
                <a:schemeClr val="accent1"/>
              </a:buClr>
              <a:buNone/>
              <a:defRPr/>
            </a:pPr>
            <a:r>
              <a:rPr lang="en-US" b="1" dirty="0" smtClean="0">
                <a:solidFill>
                  <a:schemeClr val="tx1">
                    <a:lumMod val="85000"/>
                    <a:lumOff val="15000"/>
                  </a:schemeClr>
                </a:solidFill>
              </a:rPr>
              <a:t>It is your right to obtain an attorney if you so choose</a:t>
            </a:r>
          </a:p>
          <a:p>
            <a:pPr marL="0" lvl="1" indent="0">
              <a:spcBef>
                <a:spcPts val="100"/>
              </a:spcBef>
              <a:spcAft>
                <a:spcPts val="100"/>
              </a:spcAft>
              <a:buClr>
                <a:schemeClr val="accent1"/>
              </a:buClr>
              <a:buNone/>
              <a:defRPr/>
            </a:pPr>
            <a:endParaRPr lang="en-US" sz="800" dirty="0" smtClean="0">
              <a:solidFill>
                <a:schemeClr val="tx1">
                  <a:lumMod val="85000"/>
                  <a:lumOff val="15000"/>
                </a:schemeClr>
              </a:solidFill>
            </a:endParaRPr>
          </a:p>
          <a:p>
            <a:pPr marL="0" lvl="1" indent="0">
              <a:spcBef>
                <a:spcPts val="100"/>
              </a:spcBef>
              <a:spcAft>
                <a:spcPts val="100"/>
              </a:spcAft>
              <a:buClr>
                <a:schemeClr val="accent1"/>
              </a:buClr>
              <a:buNone/>
              <a:defRPr/>
            </a:pPr>
            <a:r>
              <a:rPr lang="en-US" sz="2200" b="1" dirty="0" smtClean="0">
                <a:solidFill>
                  <a:schemeClr val="tx1">
                    <a:lumMod val="85000"/>
                    <a:lumOff val="15000"/>
                  </a:schemeClr>
                </a:solidFill>
              </a:rPr>
              <a:t>Please note:</a:t>
            </a:r>
          </a:p>
          <a:p>
            <a:pPr marL="0" lvl="1" indent="0">
              <a:spcBef>
                <a:spcPts val="100"/>
              </a:spcBef>
              <a:spcAft>
                <a:spcPts val="100"/>
              </a:spcAft>
              <a:buClr>
                <a:schemeClr val="accent1"/>
              </a:buClr>
              <a:buNone/>
              <a:defRPr/>
            </a:pPr>
            <a:r>
              <a:rPr lang="en-US" sz="2200" dirty="0" smtClean="0">
                <a:solidFill>
                  <a:schemeClr val="tx1">
                    <a:lumMod val="85000"/>
                    <a:lumOff val="15000"/>
                  </a:schemeClr>
                </a:solidFill>
              </a:rPr>
              <a:t>Once we received an Entry of Appearance</a:t>
            </a:r>
          </a:p>
          <a:p>
            <a:pPr marL="0" lvl="1" indent="0">
              <a:spcBef>
                <a:spcPts val="100"/>
              </a:spcBef>
              <a:spcAft>
                <a:spcPts val="100"/>
              </a:spcAft>
              <a:buClr>
                <a:schemeClr val="accent1"/>
              </a:buClr>
              <a:buNone/>
              <a:defRPr/>
            </a:pPr>
            <a:r>
              <a:rPr lang="en-US" sz="2000" b="1" dirty="0" smtClean="0">
                <a:solidFill>
                  <a:schemeClr val="tx1">
                    <a:lumMod val="85000"/>
                    <a:lumOff val="15000"/>
                  </a:schemeClr>
                </a:solidFill>
              </a:rPr>
              <a:t>ALL claim related communications MUST go through your attorney</a:t>
            </a:r>
          </a:p>
          <a:p>
            <a:pPr marL="0" lvl="1" indent="0">
              <a:spcBef>
                <a:spcPts val="100"/>
              </a:spcBef>
              <a:spcAft>
                <a:spcPts val="100"/>
              </a:spcAft>
              <a:buClr>
                <a:schemeClr val="accent1"/>
              </a:buClr>
              <a:buNone/>
              <a:defRPr/>
            </a:pPr>
            <a:r>
              <a:rPr lang="en-US" sz="2200" dirty="0" smtClean="0">
                <a:solidFill>
                  <a:schemeClr val="tx1">
                    <a:lumMod val="85000"/>
                    <a:lumOff val="15000"/>
                  </a:schemeClr>
                </a:solidFill>
              </a:rPr>
              <a:t>We cannot discuss any aspects of your claim with you</a:t>
            </a:r>
          </a:p>
          <a:p>
            <a:pPr marL="0" lvl="1" indent="0">
              <a:spcBef>
                <a:spcPts val="100"/>
              </a:spcBef>
              <a:spcAft>
                <a:spcPts val="100"/>
              </a:spcAft>
              <a:buClr>
                <a:schemeClr val="accent1"/>
              </a:buClr>
              <a:buNone/>
              <a:defRPr/>
            </a:pPr>
            <a:r>
              <a:rPr lang="en-US" sz="2200" dirty="0" smtClean="0">
                <a:solidFill>
                  <a:schemeClr val="tx1">
                    <a:lumMod val="85000"/>
                    <a:lumOff val="15000"/>
                  </a:schemeClr>
                </a:solidFill>
              </a:rPr>
              <a:t>CDOT personnel will only provide state benefit and payroll information to you</a:t>
            </a:r>
          </a:p>
          <a:p>
            <a:pPr marL="0" lvl="1" indent="0">
              <a:spcBef>
                <a:spcPts val="100"/>
              </a:spcBef>
              <a:spcAft>
                <a:spcPts val="100"/>
              </a:spcAft>
              <a:buClr>
                <a:schemeClr val="accent1"/>
              </a:buClr>
              <a:buNone/>
              <a:defRPr/>
            </a:pPr>
            <a:endParaRPr lang="en-US" sz="1050" dirty="0" smtClean="0">
              <a:solidFill>
                <a:schemeClr val="tx1">
                  <a:lumMod val="85000"/>
                  <a:lumOff val="15000"/>
                </a:schemeClr>
              </a:solidFill>
            </a:endParaRPr>
          </a:p>
          <a:p>
            <a:pPr marL="0" lvl="1" indent="0">
              <a:spcBef>
                <a:spcPts val="100"/>
              </a:spcBef>
              <a:spcAft>
                <a:spcPts val="100"/>
              </a:spcAft>
              <a:buClr>
                <a:schemeClr val="accent1"/>
              </a:buClr>
              <a:buNone/>
              <a:defRPr/>
            </a:pPr>
            <a:r>
              <a:rPr lang="en-US" sz="2200" dirty="0" smtClean="0">
                <a:solidFill>
                  <a:schemeClr val="tx1">
                    <a:lumMod val="85000"/>
                    <a:lumOff val="15000"/>
                  </a:schemeClr>
                </a:solidFill>
              </a:rPr>
              <a:t>Employees are also still required to communicate with their supervisor and CDOT claim coordinator on a regular basis and update them as to the status of their work restrictions and follow up appointments.</a:t>
            </a:r>
          </a:p>
          <a:p>
            <a:pPr marL="0" lvl="1" indent="0">
              <a:spcBef>
                <a:spcPts val="0"/>
              </a:spcBef>
              <a:buNone/>
              <a:tabLst>
                <a:tab pos="339725" algn="l"/>
              </a:tabLst>
              <a:defRPr/>
            </a:pPr>
            <a:endParaRPr lang="en-US" sz="2200" u="sng" dirty="0" smtClean="0">
              <a:solidFill>
                <a:schemeClr val="tx1">
                  <a:lumMod val="75000"/>
                  <a:lumOff val="25000"/>
                </a:schemeClr>
              </a:solidFill>
            </a:endParaRPr>
          </a:p>
          <a:p>
            <a:pPr marL="0" lvl="1" indent="0">
              <a:spcBef>
                <a:spcPts val="0"/>
              </a:spcBef>
              <a:buNone/>
              <a:tabLst>
                <a:tab pos="339725" algn="l"/>
              </a:tabLst>
              <a:defRPr/>
            </a:pPr>
            <a:endParaRPr lang="en-US" sz="2200" u="sng" dirty="0" smtClean="0">
              <a:solidFill>
                <a:schemeClr val="tx1">
                  <a:lumMod val="75000"/>
                  <a:lumOff val="25000"/>
                </a:schemeClr>
              </a:solidFill>
            </a:endParaRPr>
          </a:p>
          <a:p>
            <a:pPr marL="0" indent="0">
              <a:lnSpc>
                <a:spcPct val="120000"/>
              </a:lnSpc>
              <a:spcBef>
                <a:spcPts val="0"/>
              </a:spcBef>
              <a:buNone/>
            </a:pPr>
            <a:r>
              <a:rPr lang="en-US" sz="1200" dirty="0"/>
              <a:t> </a:t>
            </a:r>
          </a:p>
        </p:txBody>
      </p:sp>
    </p:spTree>
    <p:extLst>
      <p:ext uri="{BB962C8B-B14F-4D97-AF65-F5344CB8AC3E}">
        <p14:creationId xmlns:p14="http://schemas.microsoft.com/office/powerpoint/2010/main" val="40193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33400" y="152400"/>
            <a:ext cx="8458200" cy="762000"/>
          </a:xfrm>
        </p:spPr>
        <p:txBody>
          <a:bodyPr>
            <a:normAutofit/>
          </a:bodyPr>
          <a:lstStyle/>
          <a:p>
            <a:r>
              <a:rPr lang="en-US" b="1" dirty="0" smtClean="0">
                <a:solidFill>
                  <a:schemeClr val="tx1">
                    <a:lumMod val="85000"/>
                    <a:lumOff val="15000"/>
                  </a:schemeClr>
                </a:solidFill>
              </a:rPr>
              <a:t>General Information</a:t>
            </a:r>
          </a:p>
        </p:txBody>
      </p:sp>
      <p:sp>
        <p:nvSpPr>
          <p:cNvPr id="16386" name="Slide Number Placeholder 5"/>
          <p:cNvSpPr>
            <a:spLocks noGrp="1"/>
          </p:cNvSpPr>
          <p:nvPr>
            <p:ph type="sldNum" sz="quarter" idx="4294967295"/>
          </p:nvPr>
        </p:nvSpPr>
        <p:spPr>
          <a:xfrm>
            <a:off x="146304" y="6210300"/>
            <a:ext cx="457200" cy="457200"/>
          </a:xfrm>
          <a:noFill/>
        </p:spPr>
        <p:txBody>
          <a:bodyPr/>
          <a:lstStyle/>
          <a:p>
            <a:fld id="{590BC64F-18AD-4B69-8354-85FC99A8F5E7}" type="slidenum">
              <a:rPr lang="en-US" smtClean="0"/>
              <a:pPr/>
              <a:t>64</a:t>
            </a:fld>
            <a:endParaRPr lang="en-US" smtClean="0"/>
          </a:p>
        </p:txBody>
      </p:sp>
      <p:sp>
        <p:nvSpPr>
          <p:cNvPr id="16388" name="Rectangle 3"/>
          <p:cNvSpPr>
            <a:spLocks noGrp="1" noChangeArrowheads="1"/>
          </p:cNvSpPr>
          <p:nvPr>
            <p:ph sz="quarter" idx="4294967295"/>
          </p:nvPr>
        </p:nvSpPr>
        <p:spPr>
          <a:xfrm>
            <a:off x="457200" y="838200"/>
            <a:ext cx="8382000" cy="5867400"/>
          </a:xfrm>
        </p:spPr>
        <p:txBody>
          <a:bodyPr>
            <a:noAutofit/>
          </a:bodyPr>
          <a:lstStyle/>
          <a:p>
            <a:pPr>
              <a:spcBef>
                <a:spcPts val="100"/>
              </a:spcBef>
              <a:spcAft>
                <a:spcPts val="100"/>
              </a:spcAft>
              <a:buNone/>
              <a:defRPr/>
            </a:pPr>
            <a:endParaRPr lang="en-US" sz="800" b="1" dirty="0" smtClean="0">
              <a:solidFill>
                <a:schemeClr val="tx1">
                  <a:lumMod val="85000"/>
                  <a:lumOff val="15000"/>
                </a:schemeClr>
              </a:solidFill>
            </a:endParaRPr>
          </a:p>
          <a:p>
            <a:pPr>
              <a:spcBef>
                <a:spcPts val="100"/>
              </a:spcBef>
              <a:spcAft>
                <a:spcPts val="100"/>
              </a:spcAft>
              <a:buNone/>
              <a:defRPr/>
            </a:pPr>
            <a:r>
              <a:rPr lang="en-US" sz="2400" b="1" dirty="0" smtClean="0">
                <a:solidFill>
                  <a:schemeClr val="tx1">
                    <a:lumMod val="85000"/>
                    <a:lumOff val="15000"/>
                  </a:schemeClr>
                </a:solidFill>
              </a:rPr>
              <a:t>SETTLEMENTS</a:t>
            </a:r>
          </a:p>
          <a:p>
            <a:pPr>
              <a:spcBef>
                <a:spcPts val="100"/>
              </a:spcBef>
              <a:spcAft>
                <a:spcPts val="100"/>
              </a:spcAft>
              <a:buNone/>
              <a:defRPr/>
            </a:pPr>
            <a:endParaRPr lang="en-US" sz="1050" b="1" dirty="0" smtClean="0">
              <a:solidFill>
                <a:schemeClr val="tx1">
                  <a:lumMod val="85000"/>
                  <a:lumOff val="15000"/>
                </a:schemeClr>
              </a:solidFill>
            </a:endParaRPr>
          </a:p>
          <a:p>
            <a:pPr>
              <a:spcBef>
                <a:spcPts val="100"/>
              </a:spcBef>
              <a:spcAft>
                <a:spcPts val="100"/>
              </a:spcAft>
              <a:defRPr/>
            </a:pPr>
            <a:r>
              <a:rPr lang="en-US" sz="2400" dirty="0" smtClean="0">
                <a:solidFill>
                  <a:schemeClr val="tx1">
                    <a:lumMod val="85000"/>
                    <a:lumOff val="15000"/>
                  </a:schemeClr>
                </a:solidFill>
              </a:rPr>
              <a:t>No claim may be settled while an employee is still employed with CDOT</a:t>
            </a:r>
          </a:p>
          <a:p>
            <a:pPr>
              <a:spcBef>
                <a:spcPts val="100"/>
              </a:spcBef>
              <a:spcAft>
                <a:spcPts val="100"/>
              </a:spcAft>
              <a:buNone/>
              <a:defRPr/>
            </a:pPr>
            <a:endParaRPr lang="en-US" sz="500" dirty="0" smtClean="0">
              <a:solidFill>
                <a:schemeClr val="tx1">
                  <a:lumMod val="85000"/>
                  <a:lumOff val="15000"/>
                </a:schemeClr>
              </a:solidFill>
            </a:endParaRPr>
          </a:p>
          <a:p>
            <a:pPr>
              <a:spcBef>
                <a:spcPts val="100"/>
              </a:spcBef>
              <a:spcAft>
                <a:spcPts val="100"/>
              </a:spcAft>
              <a:defRPr/>
            </a:pPr>
            <a:r>
              <a:rPr lang="en-US" sz="2400" dirty="0" smtClean="0">
                <a:solidFill>
                  <a:schemeClr val="tx1">
                    <a:lumMod val="85000"/>
                    <a:lumOff val="15000"/>
                  </a:schemeClr>
                </a:solidFill>
              </a:rPr>
              <a:t>Not all claims warrant a settlement upon separation</a:t>
            </a:r>
          </a:p>
          <a:p>
            <a:pPr>
              <a:spcBef>
                <a:spcPts val="100"/>
              </a:spcBef>
              <a:spcAft>
                <a:spcPts val="100"/>
              </a:spcAft>
              <a:buNone/>
              <a:defRPr/>
            </a:pPr>
            <a:endParaRPr lang="en-US" sz="500" dirty="0" smtClean="0">
              <a:solidFill>
                <a:schemeClr val="tx1">
                  <a:lumMod val="85000"/>
                  <a:lumOff val="15000"/>
                </a:schemeClr>
              </a:solidFill>
            </a:endParaRPr>
          </a:p>
          <a:p>
            <a:pPr>
              <a:spcBef>
                <a:spcPts val="100"/>
              </a:spcBef>
              <a:spcAft>
                <a:spcPts val="100"/>
              </a:spcAft>
              <a:defRPr/>
            </a:pPr>
            <a:r>
              <a:rPr lang="en-US" sz="2400" dirty="0" smtClean="0">
                <a:solidFill>
                  <a:schemeClr val="tx1">
                    <a:lumMod val="85000"/>
                    <a:lumOff val="15000"/>
                  </a:schemeClr>
                </a:solidFill>
              </a:rPr>
              <a:t>There is no release of rights or implied settlement by cashing a wage, medical or mileage reimbursement check from Broadspire</a:t>
            </a:r>
          </a:p>
          <a:p>
            <a:pPr lvl="1">
              <a:spcBef>
                <a:spcPts val="100"/>
              </a:spcBef>
              <a:spcAft>
                <a:spcPts val="100"/>
              </a:spcAft>
              <a:defRPr/>
            </a:pPr>
            <a:r>
              <a:rPr lang="en-US" sz="2200" dirty="0" smtClean="0">
                <a:solidFill>
                  <a:schemeClr val="tx1">
                    <a:lumMod val="85000"/>
                    <a:lumOff val="15000"/>
                  </a:schemeClr>
                </a:solidFill>
              </a:rPr>
              <a:t>These are benefit payments – it’s your money!</a:t>
            </a:r>
          </a:p>
          <a:p>
            <a:pPr lvl="1">
              <a:spcBef>
                <a:spcPts val="100"/>
              </a:spcBef>
              <a:spcAft>
                <a:spcPts val="100"/>
              </a:spcAft>
              <a:buNone/>
              <a:defRPr/>
            </a:pPr>
            <a:endParaRPr lang="en-US" sz="500" dirty="0" smtClean="0">
              <a:solidFill>
                <a:schemeClr val="tx1">
                  <a:lumMod val="85000"/>
                  <a:lumOff val="15000"/>
                </a:schemeClr>
              </a:solidFill>
            </a:endParaRPr>
          </a:p>
          <a:p>
            <a:pPr>
              <a:spcBef>
                <a:spcPts val="100"/>
              </a:spcBef>
              <a:spcAft>
                <a:spcPts val="100"/>
              </a:spcAft>
              <a:defRPr/>
            </a:pPr>
            <a:r>
              <a:rPr lang="en-US" sz="2400" dirty="0" smtClean="0">
                <a:solidFill>
                  <a:schemeClr val="tx1">
                    <a:lumMod val="85000"/>
                    <a:lumOff val="15000"/>
                  </a:schemeClr>
                </a:solidFill>
              </a:rPr>
              <a:t>All CDOT settlements include an employment waiver, if your claim is settled after you separate from CDOT you waive all future rights of employment with the State of Colorado.</a:t>
            </a:r>
          </a:p>
          <a:p>
            <a:pPr marL="0" lvl="1" indent="0">
              <a:spcBef>
                <a:spcPts val="0"/>
              </a:spcBef>
              <a:buNone/>
              <a:tabLst>
                <a:tab pos="339725" algn="l"/>
              </a:tabLst>
              <a:defRPr/>
            </a:pPr>
            <a:endParaRPr lang="en-US" sz="2200" u="sng" dirty="0" smtClean="0">
              <a:solidFill>
                <a:schemeClr val="tx1">
                  <a:lumMod val="75000"/>
                  <a:lumOff val="25000"/>
                </a:schemeClr>
              </a:solidFill>
            </a:endParaRPr>
          </a:p>
          <a:p>
            <a:pPr marL="0" indent="0">
              <a:lnSpc>
                <a:spcPct val="120000"/>
              </a:lnSpc>
              <a:spcBef>
                <a:spcPts val="0"/>
              </a:spcBef>
              <a:buNone/>
            </a:pPr>
            <a:r>
              <a:rPr lang="en-US" sz="1200" dirty="0"/>
              <a:t> </a:t>
            </a:r>
          </a:p>
        </p:txBody>
      </p:sp>
    </p:spTree>
    <p:extLst>
      <p:ext uri="{BB962C8B-B14F-4D97-AF65-F5344CB8AC3E}">
        <p14:creationId xmlns:p14="http://schemas.microsoft.com/office/powerpoint/2010/main" val="530457924"/>
      </p:ext>
    </p:extLst>
  </p:cSld>
  <p:clrMapOvr>
    <a:masterClrMapping/>
  </p:clrMapOvr>
  <p:transition spd="slow">
    <p:wipe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685800" y="457200"/>
            <a:ext cx="8458200" cy="762000"/>
          </a:xfrm>
        </p:spPr>
        <p:txBody>
          <a:bodyPr>
            <a:noAutofit/>
          </a:bodyPr>
          <a:lstStyle/>
          <a:p>
            <a:r>
              <a:rPr lang="en-US" sz="4800" b="1" dirty="0" smtClean="0">
                <a:solidFill>
                  <a:schemeClr val="tx1">
                    <a:lumMod val="75000"/>
                    <a:lumOff val="25000"/>
                  </a:schemeClr>
                </a:solidFill>
              </a:rPr>
              <a:t>Any Questions?</a:t>
            </a:r>
          </a:p>
        </p:txBody>
      </p:sp>
      <p:sp>
        <p:nvSpPr>
          <p:cNvPr id="16386" name="Slide Number Placeholder 5"/>
          <p:cNvSpPr>
            <a:spLocks noGrp="1"/>
          </p:cNvSpPr>
          <p:nvPr>
            <p:ph type="sldNum" sz="quarter" idx="4294967295"/>
          </p:nvPr>
        </p:nvSpPr>
        <p:spPr>
          <a:xfrm>
            <a:off x="146304" y="6210300"/>
            <a:ext cx="457200" cy="457200"/>
          </a:xfrm>
          <a:noFill/>
        </p:spPr>
        <p:txBody>
          <a:bodyPr/>
          <a:lstStyle/>
          <a:p>
            <a:fld id="{590BC64F-18AD-4B69-8354-85FC99A8F5E7}" type="slidenum">
              <a:rPr lang="en-US" smtClean="0"/>
              <a:pPr/>
              <a:t>65</a:t>
            </a:fld>
            <a:endParaRPr lang="en-US" smtClean="0"/>
          </a:p>
        </p:txBody>
      </p:sp>
      <p:pic>
        <p:nvPicPr>
          <p:cNvPr id="3074" name="Picture 2" descr="http://ts2.mm.bing.net/images/thumbnail.aspx?q=4586381343326337&amp;id=a930e9955de5ed455741c270560d15a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219200"/>
            <a:ext cx="3429000" cy="38241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685800" y="5181600"/>
            <a:ext cx="8458200" cy="1524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effectLst/>
                <a:uLnTx/>
                <a:uFillTx/>
                <a:latin typeface="+mj-lt"/>
                <a:ea typeface="+mj-ea"/>
                <a:cs typeface="+mj-cs"/>
              </a:rPr>
              <a:t>Thank you for your patience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800" b="1" dirty="0" smtClean="0">
                <a:latin typeface="+mj-lt"/>
                <a:ea typeface="+mj-ea"/>
                <a:cs typeface="+mj-cs"/>
              </a:rPr>
              <a:t>Stay Safe Out There!</a:t>
            </a:r>
            <a:endParaRPr kumimoji="0" lang="en-US" sz="4800" b="1" i="0" u="none" strike="noStrike" kern="1200" cap="none" spc="0" normalizeH="0" baseline="0" noProof="0" dirty="0" smtClean="0">
              <a:ln>
                <a:noFill/>
              </a:ln>
              <a:effectLst/>
              <a:uLnTx/>
              <a:uFillTx/>
              <a:latin typeface="+mj-lt"/>
              <a:ea typeface="+mj-ea"/>
              <a:cs typeface="+mj-cs"/>
            </a:endParaRPr>
          </a:p>
        </p:txBody>
      </p:sp>
    </p:spTree>
    <p:extLst>
      <p:ext uri="{BB962C8B-B14F-4D97-AF65-F5344CB8AC3E}">
        <p14:creationId xmlns:p14="http://schemas.microsoft.com/office/powerpoint/2010/main" val="3292930597"/>
      </p:ext>
    </p:extLst>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33400" y="1366897"/>
            <a:ext cx="7848600" cy="2062103"/>
          </a:xfrm>
          <a:prstGeom prst="rect">
            <a:avLst/>
          </a:prstGeom>
        </p:spPr>
        <p:txBody>
          <a:bodyPr wrap="square">
            <a:spAutoFit/>
          </a:bodyPr>
          <a:lstStyle/>
          <a:p>
            <a:r>
              <a:rPr lang="en-US" sz="3200" dirty="0"/>
              <a:t>Accident Definition and </a:t>
            </a:r>
            <a:r>
              <a:rPr lang="en-US" sz="3200" dirty="0" smtClean="0"/>
              <a:t>Classification</a:t>
            </a:r>
          </a:p>
          <a:p>
            <a:endParaRPr lang="en-US" sz="3200" dirty="0"/>
          </a:p>
          <a:p>
            <a:r>
              <a:rPr lang="en-US" sz="3200" dirty="0"/>
              <a:t>Serious Accident notification</a:t>
            </a:r>
          </a:p>
          <a:p>
            <a:endParaRPr lang="en-US" sz="3200" dirty="0"/>
          </a:p>
        </p:txBody>
      </p:sp>
      <p:sp>
        <p:nvSpPr>
          <p:cNvPr id="3" name="Rectangle 2"/>
          <p:cNvSpPr/>
          <p:nvPr/>
        </p:nvSpPr>
        <p:spPr>
          <a:xfrm>
            <a:off x="533400" y="381000"/>
            <a:ext cx="8001000" cy="707886"/>
          </a:xfrm>
          <a:prstGeom prst="rect">
            <a:avLst/>
          </a:prstGeom>
        </p:spPr>
        <p:txBody>
          <a:bodyPr wrap="square">
            <a:spAutoFit/>
          </a:bodyPr>
          <a:lstStyle/>
          <a:p>
            <a:r>
              <a:rPr lang="en-US" sz="4000" b="1" dirty="0">
                <a:latin typeface="+mj-lt"/>
              </a:rPr>
              <a:t>What is your role?</a:t>
            </a:r>
          </a:p>
        </p:txBody>
      </p:sp>
    </p:spTree>
    <p:custDataLst>
      <p:tags r:id="rId1"/>
    </p:custDataLst>
    <p:extLst>
      <p:ext uri="{BB962C8B-B14F-4D97-AF65-F5344CB8AC3E}">
        <p14:creationId xmlns:p14="http://schemas.microsoft.com/office/powerpoint/2010/main" val="1456384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457200" y="152400"/>
            <a:ext cx="8229600" cy="914400"/>
          </a:xfrm>
        </p:spPr>
        <p:txBody>
          <a:bodyPr>
            <a:normAutofit/>
          </a:bodyPr>
          <a:lstStyle/>
          <a:p>
            <a:pPr eaLnBrk="1" hangingPunct="1"/>
            <a:r>
              <a:rPr lang="en-US" b="1" dirty="0" smtClean="0">
                <a:solidFill>
                  <a:schemeClr val="tx1"/>
                </a:solidFill>
              </a:rPr>
              <a:t>Online Accident Reporting</a:t>
            </a:r>
          </a:p>
        </p:txBody>
      </p:sp>
      <p:sp>
        <p:nvSpPr>
          <p:cNvPr id="6146" name="Slide Number Placeholder 5"/>
          <p:cNvSpPr>
            <a:spLocks noGrp="1"/>
          </p:cNvSpPr>
          <p:nvPr>
            <p:ph type="sldNum" sz="quarter" idx="4294967295"/>
          </p:nvPr>
        </p:nvSpPr>
        <p:spPr>
          <a:xfrm>
            <a:off x="146304" y="6210300"/>
            <a:ext cx="457200" cy="457200"/>
          </a:xfrm>
          <a:noFill/>
        </p:spPr>
        <p:txBody>
          <a:bodyPr/>
          <a:lstStyle/>
          <a:p>
            <a:fld id="{70808882-0767-413F-A980-7006522272A9}" type="slidenum">
              <a:rPr lang="en-US" smtClean="0"/>
              <a:pPr/>
              <a:t>8</a:t>
            </a:fld>
            <a:endParaRPr lang="en-US" smtClean="0"/>
          </a:p>
        </p:txBody>
      </p:sp>
      <p:sp>
        <p:nvSpPr>
          <p:cNvPr id="8195" name="Rectangle 3"/>
          <p:cNvSpPr>
            <a:spLocks noGrp="1" noChangeArrowheads="1"/>
          </p:cNvSpPr>
          <p:nvPr>
            <p:ph sz="quarter" idx="4294967295"/>
          </p:nvPr>
        </p:nvSpPr>
        <p:spPr>
          <a:xfrm>
            <a:off x="533400" y="1219200"/>
            <a:ext cx="8305800" cy="5486400"/>
          </a:xfrm>
        </p:spPr>
        <p:txBody>
          <a:bodyPr>
            <a:noAutofit/>
          </a:bodyPr>
          <a:lstStyle/>
          <a:p>
            <a:pPr marL="0" indent="0">
              <a:buNone/>
            </a:pPr>
            <a:r>
              <a:rPr lang="en-US" sz="2800" b="1" dirty="0" smtClean="0"/>
              <a:t>Enter ALL types of claims online</a:t>
            </a:r>
          </a:p>
          <a:p>
            <a:pPr lvl="1"/>
            <a:r>
              <a:rPr lang="en-US" dirty="0"/>
              <a:t>Replaces the Supervisory Investigation (CDOT Form 1403</a:t>
            </a:r>
            <a:r>
              <a:rPr lang="en-US" dirty="0" smtClean="0"/>
              <a:t>)</a:t>
            </a:r>
            <a:endParaRPr lang="en-US" dirty="0"/>
          </a:p>
          <a:p>
            <a:pPr lvl="1"/>
            <a:r>
              <a:rPr lang="en-US" dirty="0" smtClean="0"/>
              <a:t>Employee still must complete </a:t>
            </a:r>
            <a:r>
              <a:rPr lang="en-US" dirty="0"/>
              <a:t>the Employee </a:t>
            </a:r>
            <a:r>
              <a:rPr lang="en-US" dirty="0" smtClean="0"/>
              <a:t>Incident Statement (CDOT Form 777)</a:t>
            </a:r>
          </a:p>
          <a:p>
            <a:pPr lvl="1"/>
            <a:endParaRPr lang="en-US" dirty="0"/>
          </a:p>
          <a:p>
            <a:pPr marL="45720" indent="0">
              <a:buNone/>
            </a:pPr>
            <a:r>
              <a:rPr lang="en-US" b="1" dirty="0" smtClean="0"/>
              <a:t>Advantages</a:t>
            </a:r>
          </a:p>
          <a:p>
            <a:pPr lvl="1"/>
            <a:r>
              <a:rPr lang="en-US" dirty="0" smtClean="0"/>
              <a:t>Faster reporting</a:t>
            </a:r>
          </a:p>
          <a:p>
            <a:pPr lvl="1"/>
            <a:r>
              <a:rPr lang="en-US" dirty="0" smtClean="0"/>
              <a:t>Legible reports</a:t>
            </a:r>
          </a:p>
          <a:p>
            <a:pPr lvl="1"/>
            <a:r>
              <a:rPr lang="en-US" dirty="0" smtClean="0"/>
              <a:t>Reduction in duplicating work</a:t>
            </a:r>
            <a:endParaRPr lang="en-US" dirty="0"/>
          </a:p>
        </p:txBody>
      </p:sp>
    </p:spTree>
    <p:custDataLst>
      <p:tags r:id="rId1"/>
    </p:custDataLst>
    <p:extLst>
      <p:ext uri="{BB962C8B-B14F-4D97-AF65-F5344CB8AC3E}">
        <p14:creationId xmlns:p14="http://schemas.microsoft.com/office/powerpoint/2010/main" val="2691105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400" y="990600"/>
            <a:ext cx="8382000" cy="5791200"/>
          </a:xfrm>
        </p:spPr>
        <p:txBody>
          <a:bodyPr>
            <a:noAutofit/>
          </a:bodyPr>
          <a:lstStyle/>
          <a:p>
            <a:pPr marL="0" indent="0">
              <a:spcBef>
                <a:spcPts val="0"/>
              </a:spcBef>
              <a:buNone/>
              <a:defRPr/>
            </a:pPr>
            <a:r>
              <a:rPr lang="en-US" sz="2800" b="1" dirty="0"/>
              <a:t>CDOT or Fleet Vehicles/Equipment </a:t>
            </a:r>
            <a:r>
              <a:rPr lang="en-US" sz="2800" b="1" dirty="0" smtClean="0"/>
              <a:t>Damage</a:t>
            </a:r>
            <a:endParaRPr lang="en-US" sz="2800" b="1" dirty="0"/>
          </a:p>
          <a:p>
            <a:pPr marL="342900" lvl="2" indent="-342900">
              <a:spcBef>
                <a:spcPts val="0"/>
              </a:spcBef>
              <a:buClr>
                <a:schemeClr val="accent1"/>
              </a:buClr>
              <a:defRPr/>
            </a:pPr>
            <a:r>
              <a:rPr lang="en-US" sz="2400" dirty="0"/>
              <a:t>Police MUST be notified!</a:t>
            </a:r>
          </a:p>
          <a:p>
            <a:pPr marL="342900" lvl="2" indent="-342900">
              <a:spcBef>
                <a:spcPts val="0"/>
              </a:spcBef>
              <a:buClr>
                <a:schemeClr val="accent1"/>
              </a:buClr>
              <a:defRPr/>
            </a:pPr>
            <a:r>
              <a:rPr lang="en-US" sz="2400" dirty="0"/>
              <a:t>Follow all CDL Post-Accident </a:t>
            </a:r>
            <a:r>
              <a:rPr lang="en-US" sz="2400" dirty="0" smtClean="0"/>
              <a:t>Procedures</a:t>
            </a:r>
          </a:p>
          <a:p>
            <a:pPr marL="0" lvl="2" indent="0">
              <a:spcBef>
                <a:spcPts val="0"/>
              </a:spcBef>
              <a:buClr>
                <a:schemeClr val="accent1"/>
              </a:buClr>
              <a:buNone/>
              <a:defRPr/>
            </a:pPr>
            <a:endParaRPr lang="en-US" dirty="0"/>
          </a:p>
          <a:p>
            <a:pPr marL="0" lvl="1" indent="0">
              <a:spcBef>
                <a:spcPts val="0"/>
              </a:spcBef>
              <a:buClr>
                <a:schemeClr val="accent1"/>
              </a:buClr>
              <a:buNone/>
              <a:defRPr/>
            </a:pPr>
            <a:r>
              <a:rPr lang="en-US" sz="2800" b="1" dirty="0" smtClean="0"/>
              <a:t>Colorado Governmental </a:t>
            </a:r>
            <a:r>
              <a:rPr lang="en-US" sz="2800" b="1" dirty="0"/>
              <a:t>Immunity Act </a:t>
            </a:r>
            <a:r>
              <a:rPr lang="en-US" sz="2800" b="1" dirty="0" smtClean="0"/>
              <a:t>(CGIA</a:t>
            </a:r>
            <a:r>
              <a:rPr lang="en-US" sz="2800" b="1" dirty="0"/>
              <a:t>)</a:t>
            </a:r>
          </a:p>
          <a:p>
            <a:pPr marL="0" indent="0">
              <a:spcBef>
                <a:spcPts val="0"/>
              </a:spcBef>
              <a:buNone/>
            </a:pPr>
            <a:r>
              <a:rPr lang="en-US" sz="2400" dirty="0" smtClean="0"/>
              <a:t>The CGIA establishes governmental immunity for public entities (including CDOT) </a:t>
            </a:r>
          </a:p>
          <a:p>
            <a:pPr marL="0" indent="0">
              <a:spcBef>
                <a:spcPts val="0"/>
              </a:spcBef>
              <a:buNone/>
            </a:pPr>
            <a:r>
              <a:rPr lang="en-US" sz="2400" dirty="0" smtClean="0"/>
              <a:t>However, CGIA defines </a:t>
            </a:r>
            <a:r>
              <a:rPr lang="en-US" sz="2400" dirty="0"/>
              <a:t>six areas where immunity is “waived” allowing for limited recovery of damages </a:t>
            </a:r>
            <a:r>
              <a:rPr lang="en-US" sz="2400" u="sng" dirty="0"/>
              <a:t>when negligence is </a:t>
            </a:r>
            <a:r>
              <a:rPr lang="en-US" sz="2400" u="sng" dirty="0" smtClean="0"/>
              <a:t>proven</a:t>
            </a:r>
          </a:p>
        </p:txBody>
      </p:sp>
      <p:sp>
        <p:nvSpPr>
          <p:cNvPr id="7" name="Rectangle 2"/>
          <p:cNvSpPr>
            <a:spLocks noGrp="1" noChangeArrowheads="1"/>
          </p:cNvSpPr>
          <p:nvPr>
            <p:ph type="title" idx="4294967295"/>
          </p:nvPr>
        </p:nvSpPr>
        <p:spPr>
          <a:xfrm>
            <a:off x="533400" y="228600"/>
            <a:ext cx="8458200" cy="762000"/>
          </a:xfrm>
        </p:spPr>
        <p:txBody>
          <a:bodyPr>
            <a:normAutofit/>
          </a:bodyPr>
          <a:lstStyle/>
          <a:p>
            <a:r>
              <a:rPr lang="en-US" b="1" dirty="0" smtClean="0">
                <a:solidFill>
                  <a:schemeClr val="tx1">
                    <a:lumMod val="85000"/>
                    <a:lumOff val="15000"/>
                  </a:schemeClr>
                </a:solidFill>
              </a:rPr>
              <a:t>Auto Liability Claims</a:t>
            </a:r>
          </a:p>
        </p:txBody>
      </p:sp>
    </p:spTree>
    <p:custDataLst>
      <p:tags r:id="rId1"/>
    </p:custDataLst>
    <p:extLst>
      <p:ext uri="{BB962C8B-B14F-4D97-AF65-F5344CB8AC3E}">
        <p14:creationId xmlns:p14="http://schemas.microsoft.com/office/powerpoint/2010/main" val="1495421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PRESENTATION_ID" val="9210"/>
  <p:tag name="ARTICULATE_SLIDE_COUNT" val="6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txDef>
      <a:spPr/>
      <a:bodyPr>
        <a:normAutofit fontScale="25000" lnSpcReduction="20000"/>
      </a:bodyPr>
      <a:lstStyle>
        <a:defPPr marL="274320" marR="0" indent="-274320" algn="l" defTabSz="914400" rtl="0" eaLnBrk="1" fontAlgn="auto" latinLnBrk="0" hangingPunct="1">
          <a:lnSpc>
            <a:spcPct val="100000"/>
          </a:lnSpc>
          <a:spcBef>
            <a:spcPts val="500"/>
          </a:spcBef>
          <a:spcAft>
            <a:spcPts val="500"/>
          </a:spcAft>
          <a:buClr>
            <a:schemeClr val="accent1"/>
          </a:buClr>
          <a:buSzPct val="85000"/>
          <a:tabLst/>
          <a:defRPr sz="2800" dirty="0" smtClean="0">
            <a:solidFill>
              <a:schemeClr val="tx1">
                <a:lumMod val="85000"/>
                <a:lumOff val="1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6811</TotalTime>
  <Words>10129</Words>
  <Application>Microsoft Office PowerPoint</Application>
  <PresentationFormat>On-screen Show (4:3)</PresentationFormat>
  <Paragraphs>1517</Paragraphs>
  <Slides>65</Slides>
  <Notes>65</Notes>
  <HiddenSlides>21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Aharoni</vt:lpstr>
      <vt:lpstr>Arial</vt:lpstr>
      <vt:lpstr>Calibri</vt:lpstr>
      <vt:lpstr>Franklin Gothic Book</vt:lpstr>
      <vt:lpstr>Perpetua</vt:lpstr>
      <vt:lpstr>Times New Roman</vt:lpstr>
      <vt:lpstr>Verdana</vt:lpstr>
      <vt:lpstr>Wingdings</vt:lpstr>
      <vt:lpstr>Wingdings 2</vt:lpstr>
      <vt:lpstr>Equity</vt:lpstr>
      <vt:lpstr>Office of Transportation Safety  Risk Management</vt:lpstr>
      <vt:lpstr>OTS Office Transportation Safety</vt:lpstr>
      <vt:lpstr>Could We Make Better Use of This Money?</vt:lpstr>
      <vt:lpstr>CDOT Risk Management </vt:lpstr>
      <vt:lpstr>CDOT Risk - Programs</vt:lpstr>
      <vt:lpstr>Coverage Types</vt:lpstr>
      <vt:lpstr>PowerPoint Presentation</vt:lpstr>
      <vt:lpstr>Online Accident Reporting</vt:lpstr>
      <vt:lpstr>Auto Liability Claims</vt:lpstr>
      <vt:lpstr>PowerPoint Presentation</vt:lpstr>
      <vt:lpstr>PowerPoint Presentation</vt:lpstr>
      <vt:lpstr>PowerPoint Presentation</vt:lpstr>
      <vt:lpstr>PowerPoint Presentation</vt:lpstr>
      <vt:lpstr>Property Claims</vt:lpstr>
      <vt:lpstr>PowerPoint Presentation</vt:lpstr>
      <vt:lpstr>PowerPoint Presentation</vt:lpstr>
      <vt:lpstr>Property Recovery</vt:lpstr>
      <vt:lpstr>Liability Claims</vt:lpstr>
      <vt:lpstr>PowerPoint Presentation</vt:lpstr>
      <vt:lpstr>PowerPoint Presentation</vt:lpstr>
      <vt:lpstr>Multiple Incidents &amp; Occurrences</vt:lpstr>
      <vt:lpstr>What is Workers’ Compensation?</vt:lpstr>
      <vt:lpstr>Workers' Compensation - Broadspire’s Role</vt:lpstr>
      <vt:lpstr>Workers' Compensation – ATP’s Role</vt:lpstr>
      <vt:lpstr>Workers' Compensation System ATP Role</vt:lpstr>
      <vt:lpstr>Workers' Compensation - CDOT’s Role</vt:lpstr>
      <vt:lpstr>What Does Workers’ Compensation Cover?</vt:lpstr>
      <vt:lpstr>Red Flags </vt:lpstr>
      <vt:lpstr>PowerPoint Presentation</vt:lpstr>
      <vt:lpstr>PowerPoint Presentation</vt:lpstr>
      <vt:lpstr>What Type of Injuries MUST You Report?</vt:lpstr>
      <vt:lpstr>Accident / Incident Classification</vt:lpstr>
      <vt:lpstr>PowerPoint Presentation</vt:lpstr>
      <vt:lpstr>Reporting an Injury</vt:lpstr>
      <vt:lpstr> Employee’s Responsibility</vt:lpstr>
      <vt:lpstr> Employee’s Responsibility</vt:lpstr>
      <vt:lpstr>Supervisor’s Responsibilities</vt:lpstr>
      <vt:lpstr>Supervisor’s Responsibilities</vt:lpstr>
      <vt:lpstr>Claim Related Correspondence</vt:lpstr>
      <vt:lpstr>Managing Leave</vt:lpstr>
      <vt:lpstr>Managing Leave</vt:lpstr>
      <vt:lpstr>PowerPoint Presentation</vt:lpstr>
      <vt:lpstr>PowerPoint Presentation</vt:lpstr>
      <vt:lpstr>PowerPoint Presentation</vt:lpstr>
      <vt:lpstr>POP QUIZ!</vt:lpstr>
      <vt:lpstr>Late Reporting &amp; Consequences</vt:lpstr>
      <vt:lpstr>PowerPoint Presentation</vt:lpstr>
      <vt:lpstr>Safety Rule Violations &amp; Consequences</vt:lpstr>
      <vt:lpstr>PowerPoint Presentation</vt:lpstr>
      <vt:lpstr>Fraud &amp; Consequences</vt:lpstr>
      <vt:lpstr>Claim Challenges</vt:lpstr>
      <vt:lpstr>The First 24 Hours – 3 Work Shifts</vt:lpstr>
      <vt:lpstr>Lost Time Reimbursement</vt:lpstr>
      <vt:lpstr>PowerPoint Presentation</vt:lpstr>
      <vt:lpstr>PowerPoint Presentation</vt:lpstr>
      <vt:lpstr>Modified Duty</vt:lpstr>
      <vt:lpstr>Modified Duty</vt:lpstr>
      <vt:lpstr>At the End of a Claim</vt:lpstr>
      <vt:lpstr>Re-opening a Claim</vt:lpstr>
      <vt:lpstr>General Information</vt:lpstr>
      <vt:lpstr>General Information</vt:lpstr>
      <vt:lpstr>General Information</vt:lpstr>
      <vt:lpstr>General Information</vt:lpstr>
      <vt:lpstr>General Information</vt:lpstr>
      <vt:lpstr>Any Questions?</vt:lpstr>
    </vt:vector>
  </TitlesOfParts>
  <Company>CDOT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cejam</dc:creator>
  <cp:lastModifiedBy>Prince, Jason M</cp:lastModifiedBy>
  <cp:revision>387</cp:revision>
  <cp:lastPrinted>2012-04-11T17:55:58Z</cp:lastPrinted>
  <dcterms:created xsi:type="dcterms:W3CDTF">2009-08-27T18:13:45Z</dcterms:created>
  <dcterms:modified xsi:type="dcterms:W3CDTF">2016-09-21T17:36:27Z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60CF212E-DADB-49BE-8FBF-5444E121CB2A</vt:lpwstr>
  </property>
  <property fmtid="{D5CDD505-2E9C-101B-9397-08002B2CF9AE}" pid="3" name="ArticulatePath">
    <vt:lpwstr>Risk Management MTA TMIII and LTC Ops 2013</vt:lpwstr>
  </property>
</Properties>
</file>