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33"/>
  </p:notesMasterIdLst>
  <p:handoutMasterIdLst>
    <p:handoutMasterId r:id="rId34"/>
  </p:handoutMasterIdLst>
  <p:sldIdLst>
    <p:sldId id="273" r:id="rId2"/>
    <p:sldId id="274" r:id="rId3"/>
    <p:sldId id="275" r:id="rId4"/>
    <p:sldId id="312" r:id="rId5"/>
    <p:sldId id="298" r:id="rId6"/>
    <p:sldId id="301" r:id="rId7"/>
    <p:sldId id="313" r:id="rId8"/>
    <p:sldId id="315" r:id="rId9"/>
    <p:sldId id="317" r:id="rId10"/>
    <p:sldId id="319" r:id="rId11"/>
    <p:sldId id="362" r:id="rId12"/>
    <p:sldId id="354" r:id="rId13"/>
    <p:sldId id="320" r:id="rId14"/>
    <p:sldId id="322" r:id="rId15"/>
    <p:sldId id="364" r:id="rId16"/>
    <p:sldId id="365" r:id="rId17"/>
    <p:sldId id="324" r:id="rId18"/>
    <p:sldId id="325" r:id="rId19"/>
    <p:sldId id="326" r:id="rId20"/>
    <p:sldId id="305" r:id="rId21"/>
    <p:sldId id="350" r:id="rId22"/>
    <p:sldId id="333" r:id="rId23"/>
    <p:sldId id="331" r:id="rId24"/>
    <p:sldId id="335" r:id="rId25"/>
    <p:sldId id="336" r:id="rId26"/>
    <p:sldId id="337" r:id="rId27"/>
    <p:sldId id="339" r:id="rId28"/>
    <p:sldId id="345" r:id="rId29"/>
    <p:sldId id="353" r:id="rId30"/>
    <p:sldId id="306" r:id="rId31"/>
    <p:sldId id="363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BF8"/>
    <a:srgbClr val="CDDEF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997" autoAdjust="0"/>
    <p:restoredTop sz="75909" autoAdjust="0"/>
  </p:normalViewPr>
  <p:slideViewPr>
    <p:cSldViewPr>
      <p:cViewPr varScale="1">
        <p:scale>
          <a:sx n="70" d="100"/>
          <a:sy n="70" d="100"/>
        </p:scale>
        <p:origin x="1544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0" d="100"/>
          <a:sy n="70" d="100"/>
        </p:scale>
        <p:origin x="-62" y="75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9D2E6-3117-4794-8EFC-39582D1363DB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EF04B-72B5-415C-A992-629F451F8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52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7C275C5-42A8-4BED-8975-1D468B5CFAAC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5B811A-BC0B-461C-B428-C38B381EE5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5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2C317B-BFA6-4A79-8BD0-22A3BB47E72D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405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07F2F-0110-4947-9A8F-81B88E7E62F5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951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07F2F-0110-4947-9A8F-81B88E7E62F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07F2F-0110-4947-9A8F-81B88E7E62F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88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07F2F-0110-4947-9A8F-81B88E7E62F5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1700" b="1" baseline="0" dirty="0" smtClean="0"/>
              <a:t>Employee #1 </a:t>
            </a:r>
            <a:r>
              <a:rPr lang="en-US" sz="1700" baseline="0" dirty="0" smtClean="0"/>
              <a:t>has RESTRICTIONS – NO LIFTING OVER 20#</a:t>
            </a:r>
          </a:p>
          <a:p>
            <a:pPr marL="0" indent="0">
              <a:buNone/>
            </a:pPr>
            <a:r>
              <a:rPr lang="en-US" sz="1700" dirty="0" smtClean="0"/>
              <a:t>Task = CLEAN BATHROOMS</a:t>
            </a:r>
            <a:endParaRPr lang="en-US" sz="1700" baseline="0" dirty="0" smtClean="0"/>
          </a:p>
          <a:p>
            <a:pPr marL="0" indent="0">
              <a:buNone/>
            </a:pPr>
            <a:r>
              <a:rPr lang="en-US" sz="1700" dirty="0" smtClean="0"/>
              <a:t>Physical attributes = </a:t>
            </a:r>
            <a:r>
              <a:rPr lang="en-US" sz="1700" baseline="0" dirty="0" smtClean="0"/>
              <a:t>FREQUENT WALKING, STANDING, BENDING</a:t>
            </a:r>
          </a:p>
          <a:p>
            <a:pPr marL="0" indent="0">
              <a:buNone/>
            </a:pPr>
            <a:r>
              <a:rPr lang="en-US" sz="1700" dirty="0" smtClean="0"/>
              <a:t>Description = clean fixtures, toilets, etc</a:t>
            </a:r>
          </a:p>
          <a:p>
            <a:pPr marL="0" indent="0">
              <a:buNone/>
            </a:pPr>
            <a:r>
              <a:rPr lang="en-US" sz="1700" dirty="0" smtClean="0"/>
              <a:t>Restriction had </a:t>
            </a:r>
            <a:r>
              <a:rPr lang="en-US" sz="1700" baseline="0" dirty="0" smtClean="0"/>
              <a:t>Limited Bending </a:t>
            </a:r>
          </a:p>
          <a:p>
            <a:pPr marL="0" indent="0">
              <a:buNone/>
            </a:pPr>
            <a:r>
              <a:rPr lang="en-US" sz="1700" dirty="0" smtClean="0"/>
              <a:t>Could still offer task – if clarified LIMITED BENDING and LONG HANDLED BRUSH</a:t>
            </a:r>
          </a:p>
          <a:p>
            <a:pPr marL="0" indent="0">
              <a:buNone/>
            </a:pPr>
            <a:endParaRPr lang="en-US" sz="1700" baseline="0" dirty="0" smtClean="0"/>
          </a:p>
          <a:p>
            <a:pPr marL="0" indent="0">
              <a:buNone/>
            </a:pPr>
            <a:endParaRPr lang="en-US" sz="1700" baseline="0" dirty="0" smtClean="0"/>
          </a:p>
          <a:p>
            <a:r>
              <a:rPr lang="en-US" sz="1700" b="1" dirty="0" smtClean="0"/>
              <a:t>Employee #2 </a:t>
            </a:r>
            <a:r>
              <a:rPr lang="en-US" sz="1700" dirty="0" smtClean="0"/>
              <a:t>has Work Restriction NO WALKING, STANDING MORE THAN 2HRS PER DAY</a:t>
            </a:r>
          </a:p>
          <a:p>
            <a:r>
              <a:rPr lang="en-US" sz="1700" dirty="0" smtClean="0"/>
              <a:t>Task = COMPUTER WORK</a:t>
            </a:r>
          </a:p>
          <a:p>
            <a:r>
              <a:rPr lang="en-US" sz="1700" dirty="0" smtClean="0"/>
              <a:t>Physical attributes;  SEDENTARY, NO WALKING, STANDING MORE THAN 2HRS PER DAY</a:t>
            </a:r>
          </a:p>
          <a:p>
            <a:r>
              <a:rPr lang="en-US" sz="1700" dirty="0" smtClean="0"/>
              <a:t>Description = enter info in computer, etc.</a:t>
            </a:r>
          </a:p>
          <a:p>
            <a:endParaRPr lang="en-US" sz="1700" dirty="0" smtClean="0"/>
          </a:p>
          <a:p>
            <a:endParaRPr lang="en-US" sz="1700" dirty="0" smtClean="0"/>
          </a:p>
          <a:p>
            <a:r>
              <a:rPr lang="en-US" sz="1700" dirty="0" smtClean="0"/>
              <a:t>Any other tasks you can think of?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75052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07F2F-0110-4947-9A8F-81B88E7E62F5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Travel time must be reasonable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If the Employee normally commutes = 10 miles</a:t>
            </a:r>
          </a:p>
          <a:p>
            <a:pPr eaLnBrk="1" hangingPunct="1"/>
            <a:r>
              <a:rPr lang="en-US" baseline="0" dirty="0" smtClean="0"/>
              <a:t>And now must drive to B = 20 miles is acceptable</a:t>
            </a:r>
          </a:p>
          <a:p>
            <a:pPr eaLnBrk="1" hangingPunct="1"/>
            <a:r>
              <a:rPr lang="en-US" dirty="0" smtClean="0"/>
              <a:t>But if the employee had to drive = more than 50 miles this would not reasonable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This is also part of a new law that went into effect 7/1/10</a:t>
            </a:r>
          </a:p>
          <a:p>
            <a:endParaRPr lang="en-US" dirty="0" smtClean="0"/>
          </a:p>
          <a:p>
            <a:r>
              <a:rPr lang="en-US" dirty="0" smtClean="0"/>
              <a:t>Determine hours per day and days per week</a:t>
            </a:r>
          </a:p>
          <a:p>
            <a:r>
              <a:rPr lang="en-US" dirty="0" smtClean="0"/>
              <a:t>The shift days and shift start and end times must be in the task letter</a:t>
            </a:r>
          </a:p>
          <a:p>
            <a:r>
              <a:rPr lang="en-US" dirty="0" smtClean="0"/>
              <a:t>ATP is approving the work time</a:t>
            </a:r>
          </a:p>
          <a:p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5706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07F2F-0110-4947-9A8F-81B88E7E62F5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Travel time must be reasonable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If the Employee normally commutes = 10 miles</a:t>
            </a:r>
          </a:p>
          <a:p>
            <a:pPr eaLnBrk="1" hangingPunct="1"/>
            <a:r>
              <a:rPr lang="en-US" baseline="0" dirty="0" smtClean="0"/>
              <a:t>And now must drive to B = 20 miles is acceptable</a:t>
            </a:r>
          </a:p>
          <a:p>
            <a:pPr eaLnBrk="1" hangingPunct="1"/>
            <a:r>
              <a:rPr lang="en-US" dirty="0" smtClean="0"/>
              <a:t>But if the employee had to drive = more than 50 miles this would not reasonable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This is also part of a new law that went into effect 7/1/10</a:t>
            </a:r>
          </a:p>
          <a:p>
            <a:endParaRPr lang="en-US" dirty="0" smtClean="0"/>
          </a:p>
          <a:p>
            <a:r>
              <a:rPr lang="en-US" dirty="0" smtClean="0"/>
              <a:t>Determine hours per day and days per week</a:t>
            </a:r>
          </a:p>
          <a:p>
            <a:r>
              <a:rPr lang="en-US" dirty="0" smtClean="0"/>
              <a:t>The shift days and shift start and end times must be in the task letter</a:t>
            </a:r>
          </a:p>
          <a:p>
            <a:r>
              <a:rPr lang="en-US" dirty="0" smtClean="0"/>
              <a:t>ATP is approving the work time</a:t>
            </a:r>
          </a:p>
          <a:p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68194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07F2F-0110-4947-9A8F-81B88E7E62F5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Travel time must be reasonable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If the Employee normally commutes = 10 miles</a:t>
            </a:r>
          </a:p>
          <a:p>
            <a:pPr eaLnBrk="1" hangingPunct="1"/>
            <a:r>
              <a:rPr lang="en-US" baseline="0" dirty="0" smtClean="0"/>
              <a:t>And now must drive to B = 20 miles is acceptable</a:t>
            </a:r>
          </a:p>
          <a:p>
            <a:pPr eaLnBrk="1" hangingPunct="1"/>
            <a:r>
              <a:rPr lang="en-US" dirty="0" smtClean="0"/>
              <a:t>But if the employee had to drive = more than 50 miles this would not reasonable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This is also part of a new law that went into effect 7/1/10</a:t>
            </a:r>
          </a:p>
          <a:p>
            <a:endParaRPr lang="en-US" dirty="0" smtClean="0"/>
          </a:p>
          <a:p>
            <a:r>
              <a:rPr lang="en-US" dirty="0" smtClean="0"/>
              <a:t>Determine hours per day and days per week</a:t>
            </a:r>
          </a:p>
          <a:p>
            <a:r>
              <a:rPr lang="en-US" dirty="0" smtClean="0"/>
              <a:t>The shift days and shift start and end times must be in the task letter</a:t>
            </a:r>
          </a:p>
          <a:p>
            <a:r>
              <a:rPr lang="en-US" dirty="0" smtClean="0"/>
              <a:t>ATP is approving the work time</a:t>
            </a:r>
          </a:p>
          <a:p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59947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07F2F-0110-4947-9A8F-81B88E7E62F5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aseline="0" dirty="0" smtClean="0"/>
              <a:t>First there is a Task Letter with notes – simply a tool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On the template – complete the letter and address to the ATP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For now the ATP will only be able fax the approval back to Risk</a:t>
            </a:r>
          </a:p>
          <a:p>
            <a:pPr eaLnBrk="1" hangingPunct="1"/>
            <a:r>
              <a:rPr lang="en-US" baseline="0" dirty="0" smtClean="0"/>
              <a:t>This could change as the process progresses</a:t>
            </a:r>
          </a:p>
          <a:p>
            <a:pPr eaLnBrk="1" hangingPunct="1"/>
            <a:r>
              <a:rPr lang="en-US" baseline="0" dirty="0" smtClean="0"/>
              <a:t>But this way Risk can keep a look out for the letters and contact the ATP as needed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Enter the Shift days, Shift start and End times, identify any break the employee will receive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List the tasks – </a:t>
            </a:r>
          </a:p>
          <a:p>
            <a:pPr eaLnBrk="1" hangingPunct="1"/>
            <a:r>
              <a:rPr lang="en-US" baseline="0" dirty="0" smtClean="0"/>
              <a:t>This letter uses a check box bullet for the ATP to check off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37999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07F2F-0110-4947-9A8F-81B88E7E62F5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1600" dirty="0" smtClean="0"/>
              <a:t>After completing</a:t>
            </a:r>
            <a:r>
              <a:rPr lang="en-US" sz="1600" baseline="0" dirty="0" smtClean="0"/>
              <a:t> the Task Letter</a:t>
            </a:r>
          </a:p>
          <a:p>
            <a:pPr eaLnBrk="1" hangingPunct="1"/>
            <a:endParaRPr lang="en-US" sz="1600" baseline="0" dirty="0" smtClean="0"/>
          </a:p>
          <a:p>
            <a:pPr eaLnBrk="1" hangingPunct="1"/>
            <a:r>
              <a:rPr lang="en-US" sz="1600" dirty="0" smtClean="0"/>
              <a:t>Send to Risk for review and approval</a:t>
            </a:r>
          </a:p>
          <a:p>
            <a:pPr eaLnBrk="1" hangingPunct="1"/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Since this is a new process and we are trying for formalize this training and eliminate</a:t>
            </a:r>
            <a:r>
              <a:rPr lang="en-US" sz="1600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any INVALID offers</a:t>
            </a:r>
          </a:p>
          <a:p>
            <a:pPr eaLnBrk="1" hangingPunct="1"/>
            <a:r>
              <a:rPr lang="en-US" sz="1600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All task list letters must be reviewed by the Risk </a:t>
            </a:r>
            <a:r>
              <a:rPr lang="en-US" sz="1600" baseline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coord</a:t>
            </a:r>
            <a:r>
              <a:rPr lang="en-US" sz="1600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before being mailed to the ATPs</a:t>
            </a:r>
          </a:p>
          <a:p>
            <a:pPr eaLnBrk="1" hangingPunct="1"/>
            <a:endParaRPr lang="en-US" sz="16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en-US" sz="1600" baseline="0" dirty="0" smtClean="0"/>
              <a:t>AA/Designee sign the letter</a:t>
            </a:r>
          </a:p>
          <a:p>
            <a:pPr eaLnBrk="1" hangingPunct="1"/>
            <a:r>
              <a:rPr lang="en-US" sz="1600" baseline="0" dirty="0" smtClean="0"/>
              <a:t>Complete the mailing verification</a:t>
            </a:r>
            <a:r>
              <a:rPr lang="en-US" sz="1600" dirty="0" smtClean="0"/>
              <a:t> at the bottom of the letter</a:t>
            </a:r>
            <a:endParaRPr lang="en-US" sz="1600" baseline="0" dirty="0" smtClean="0"/>
          </a:p>
          <a:p>
            <a:pPr eaLnBrk="1" hangingPunct="1"/>
            <a:endParaRPr lang="en-US" sz="1600" baseline="0" dirty="0" smtClean="0"/>
          </a:p>
          <a:p>
            <a:pPr eaLnBrk="1" hangingPunct="1"/>
            <a:r>
              <a:rPr lang="en-US" sz="1600" baseline="0" dirty="0" smtClean="0"/>
              <a:t>MAIL (ONLY) (</a:t>
            </a:r>
            <a:r>
              <a:rPr lang="en-US" sz="1600" dirty="0" smtClean="0"/>
              <a:t>NO faxing) – </a:t>
            </a:r>
            <a:r>
              <a:rPr lang="en-US" sz="1600" baseline="0" dirty="0" smtClean="0"/>
              <a:t>AND- to employee on the SAME DAY </a:t>
            </a:r>
          </a:p>
          <a:p>
            <a:pPr eaLnBrk="1" hangingPunct="1"/>
            <a:r>
              <a:rPr lang="en-US" sz="1600" baseline="0" dirty="0" smtClean="0"/>
              <a:t>– very important!</a:t>
            </a:r>
          </a:p>
          <a:p>
            <a:pPr eaLnBrk="1" hangingPunct="1"/>
            <a:r>
              <a:rPr lang="en-US" sz="1600" dirty="0" smtClean="0"/>
              <a:t>          </a:t>
            </a:r>
            <a:r>
              <a:rPr lang="en-US" sz="1600" baseline="0" dirty="0" smtClean="0"/>
              <a:t>NEW LAW – ALL COMMUNICATIONS METHODS MUST BE</a:t>
            </a:r>
          </a:p>
          <a:p>
            <a:pPr eaLnBrk="1" hangingPunct="1"/>
            <a:r>
              <a:rPr lang="en-US" sz="1600" dirty="0" smtClean="0"/>
              <a:t>          </a:t>
            </a:r>
            <a:r>
              <a:rPr lang="en-US" sz="1600" baseline="0" dirty="0" smtClean="0"/>
              <a:t>THE SAME FOR ALL PARTIES INVOLVED!</a:t>
            </a:r>
          </a:p>
          <a:p>
            <a:pPr eaLnBrk="1" hangingPunct="1"/>
            <a:endParaRPr lang="en-US" sz="1600" dirty="0" smtClean="0"/>
          </a:p>
          <a:p>
            <a:pPr eaLnBrk="1" hangingPunct="1"/>
            <a:r>
              <a:rPr lang="en-US" sz="1600" dirty="0" smtClean="0"/>
              <a:t>Then send a signed </a:t>
            </a:r>
            <a:r>
              <a:rPr lang="en-US" sz="1600" baseline="0" dirty="0" smtClean="0"/>
              <a:t>to Risk so we can follow up with the ATP</a:t>
            </a:r>
          </a:p>
          <a:p>
            <a:pPr eaLnBrk="1" hangingPunct="1"/>
            <a:endParaRPr lang="en-US" sz="1600" baseline="0" dirty="0" smtClean="0"/>
          </a:p>
          <a:p>
            <a:pPr eaLnBrk="1" hangingPunct="1"/>
            <a:r>
              <a:rPr lang="en-US" sz="1600" dirty="0" smtClean="0"/>
              <a:t>If you don’t hear from Risk </a:t>
            </a:r>
            <a:r>
              <a:rPr lang="en-US" sz="1600" baseline="0" dirty="0" smtClean="0"/>
              <a:t>within FIVE business days please call</a:t>
            </a:r>
            <a:endParaRPr lang="en-US" sz="1600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70816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07F2F-0110-4947-9A8F-81B88E7E62F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Again if mod duty cannot be offered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Alert Risk mod duty cannot be offered, </a:t>
            </a:r>
          </a:p>
          <a:p>
            <a:r>
              <a:rPr lang="en-US" dirty="0" smtClean="0"/>
              <a:t>submit a written justification from the AA/Designee </a:t>
            </a:r>
          </a:p>
          <a:p>
            <a:r>
              <a:rPr lang="en-US" dirty="0" smtClean="0"/>
              <a:t>and CSU as necessary</a:t>
            </a:r>
          </a:p>
          <a:p>
            <a:endParaRPr lang="en-US" dirty="0" smtClean="0"/>
          </a:p>
          <a:p>
            <a:r>
              <a:rPr lang="en-US" dirty="0" smtClean="0"/>
              <a:t>If</a:t>
            </a:r>
            <a:r>
              <a:rPr lang="en-US" baseline="0" dirty="0" smtClean="0"/>
              <a:t> it CAN be offered – prepare the offer letter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367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DB389-2D33-45D7-BB1B-D66275994FD7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525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07F2F-0110-4947-9A8F-81B88E7E62F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608320" cy="4419600"/>
          </a:xfrm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dirty="0" smtClean="0"/>
              <a:t>Hand Delivered Offer Letter w/notes – again just a tool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Hand Delivered</a:t>
            </a:r>
            <a:r>
              <a:rPr lang="en-US" baseline="0" dirty="0" smtClean="0"/>
              <a:t> Offer Letter</a:t>
            </a:r>
          </a:p>
          <a:p>
            <a:pPr eaLnBrk="1" hangingPunct="1"/>
            <a:r>
              <a:rPr lang="en-US" baseline="0" dirty="0" smtClean="0"/>
              <a:t>Mailed Certified Offer Letter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Modified Duty Requirements Handout – use this form to go over the requirements of Mod duty when they report.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44532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07F2F-0110-4947-9A8F-81B88E7E62F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dirty="0" smtClean="0"/>
              <a:t>Simply</a:t>
            </a:r>
            <a:r>
              <a:rPr lang="en-US" baseline="0" dirty="0" smtClean="0"/>
              <a:t> complete the letter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30931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07F2F-0110-4947-9A8F-81B88E7E62F5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dirty="0" smtClean="0"/>
              <a:t>Hand Delivered</a:t>
            </a:r>
            <a:r>
              <a:rPr lang="en-US" baseline="0" dirty="0" smtClean="0"/>
              <a:t> – must give the employee three business days to return to work.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However, if the employee wants to start now that’s fine too,</a:t>
            </a:r>
          </a:p>
          <a:p>
            <a:pPr eaLnBrk="1" hangingPunct="1"/>
            <a:r>
              <a:rPr lang="en-US" baseline="0" dirty="0" smtClean="0"/>
              <a:t>Simply write next to the statutory start date – employee started on x date.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Do not cross out the statutory start and write in the actual start date</a:t>
            </a:r>
          </a:p>
          <a:p>
            <a:pPr eaLnBrk="1" hangingPunct="1"/>
            <a:r>
              <a:rPr lang="en-US" baseline="0" dirty="0" smtClean="0"/>
              <a:t>We have to show we gave the employee three days to report</a:t>
            </a:r>
          </a:p>
          <a:p>
            <a:pPr eaLnBrk="1" hangingPunct="1"/>
            <a:r>
              <a:rPr lang="en-US" baseline="0" dirty="0" smtClean="0"/>
              <a:t>If they chose to start sooner – great – all the better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1095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07F2F-0110-4947-9A8F-81B88E7E62F5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dirty="0" smtClean="0"/>
              <a:t>Enter</a:t>
            </a:r>
            <a:r>
              <a:rPr lang="en-US" baseline="0" dirty="0" smtClean="0"/>
              <a:t> the rest of the information and have the AA/Designee sign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Determine who will hand deliver the letter and complete the certificate of service</a:t>
            </a:r>
          </a:p>
          <a:p>
            <a:pPr eaLnBrk="1" hangingPunct="1"/>
            <a:r>
              <a:rPr lang="en-US" baseline="0" dirty="0" smtClean="0"/>
              <a:t>Give them a copy of the Modified Duty Requirements handout</a:t>
            </a:r>
          </a:p>
          <a:p>
            <a:pPr eaLnBrk="1" hangingPunct="1"/>
            <a:r>
              <a:rPr lang="en-US" baseline="0" dirty="0" smtClean="0"/>
              <a:t>	</a:t>
            </a:r>
          </a:p>
          <a:p>
            <a:pPr eaLnBrk="1" hangingPunct="1"/>
            <a:r>
              <a:rPr lang="en-US" baseline="0" dirty="0" smtClean="0"/>
              <a:t>Then call the employee and have them come in to give them the letter.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If they don’t come in – complete the mailed certified offer letter right away.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	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7092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07F2F-0110-4947-9A8F-81B88E7E62F5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dirty="0" smtClean="0"/>
              <a:t>When the employee arrives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</a:t>
            </a:r>
            <a:r>
              <a:rPr lang="en-US" baseline="0" dirty="0" smtClean="0"/>
              <a:t> person delivering the offer letter will sign and date the letter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Review the modified duty requirements handout with the employee, and have them sign and date it.</a:t>
            </a:r>
          </a:p>
          <a:p>
            <a:pPr eaLnBrk="1" hangingPunct="1"/>
            <a:endParaRPr lang="en-US" baseline="0" dirty="0" smtClean="0"/>
          </a:p>
          <a:p>
            <a:r>
              <a:rPr lang="en-US" dirty="0" smtClean="0"/>
              <a:t>modified duty requirements covers most of the verbiage we had in some of our previous offer letters;</a:t>
            </a:r>
          </a:p>
          <a:p>
            <a:r>
              <a:rPr lang="en-US" dirty="0" smtClean="0"/>
              <a:t>Such as the 6 month time, assignment will be re-evaluated, employee must abide by the restrictions, calling in 	sick, expected to report to work before and after </a:t>
            </a:r>
            <a:r>
              <a:rPr lang="en-US" dirty="0" err="1" smtClean="0"/>
              <a:t>appts</a:t>
            </a:r>
            <a:r>
              <a:rPr lang="en-US" dirty="0" smtClean="0"/>
              <a:t>, provide </a:t>
            </a:r>
            <a:r>
              <a:rPr lang="en-US" dirty="0" err="1" smtClean="0"/>
              <a:t>supv</a:t>
            </a:r>
            <a:r>
              <a:rPr lang="en-US" dirty="0" smtClean="0"/>
              <a:t> w/</a:t>
            </a:r>
            <a:r>
              <a:rPr lang="en-US" dirty="0" err="1" smtClean="0"/>
              <a:t>wsr</a:t>
            </a:r>
            <a:r>
              <a:rPr lang="en-US" dirty="0" smtClean="0"/>
              <a:t>, required to complete their 	timesheet, etc.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Give employee copies of the offer letter, task letter, and requirements handout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67370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07F2F-0110-4947-9A8F-81B88E7E62F5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aseline="0" dirty="0" smtClean="0"/>
              <a:t>When the employee reports to work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Send Risk a copy of</a:t>
            </a:r>
          </a:p>
          <a:p>
            <a:pPr eaLnBrk="1" hangingPunct="1"/>
            <a:r>
              <a:rPr lang="en-US" baseline="0" dirty="0" smtClean="0"/>
              <a:t>   The offer letter</a:t>
            </a:r>
          </a:p>
          <a:p>
            <a:pPr eaLnBrk="1" hangingPunct="1"/>
            <a:r>
              <a:rPr lang="en-US" baseline="0" dirty="0" smtClean="0"/>
              <a:t>   Task letter</a:t>
            </a:r>
          </a:p>
          <a:p>
            <a:pPr eaLnBrk="1" hangingPunct="1"/>
            <a:r>
              <a:rPr lang="en-US" baseline="0" dirty="0" smtClean="0"/>
              <a:t>   Signed requirements handout</a:t>
            </a:r>
          </a:p>
          <a:p>
            <a:pPr eaLnBrk="1" hangingPunct="1"/>
            <a:r>
              <a:rPr lang="en-US" baseline="0" dirty="0" smtClean="0"/>
              <a:t>   And a claim status update returning the employee back to work under mod duty.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40710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07F2F-0110-4947-9A8F-81B88E7E62F5}" type="slidenum">
              <a:rPr lang="en-US" smtClean="0"/>
              <a:pPr/>
              <a:t>26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dirty="0" smtClean="0"/>
              <a:t>If the employee fails to report – call Risk</a:t>
            </a:r>
            <a:r>
              <a:rPr lang="en-US" baseline="0" dirty="0" smtClean="0"/>
              <a:t> immediately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01635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07F2F-0110-4947-9A8F-81B88E7E62F5}" type="slidenum">
              <a:rPr lang="en-US" smtClean="0"/>
              <a:pPr/>
              <a:t>27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dirty="0" smtClean="0"/>
              <a:t>Mailed Certified Offer letter</a:t>
            </a:r>
          </a:p>
          <a:p>
            <a:pPr eaLnBrk="1" hangingPunct="1"/>
            <a:r>
              <a:rPr lang="en-US" dirty="0" smtClean="0"/>
              <a:t>Is the same process</a:t>
            </a:r>
            <a:r>
              <a:rPr lang="en-US" baseline="0" dirty="0" smtClean="0"/>
              <a:t> as the hand deliver letter except the report date is SEVEN business days from the date of mailing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Complete the letter and mail it certified w/a return receipt requested, and mail it regular mail also.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Include the approved task letter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And Call the employee and tell them the offer letter is in the mail and they need to report by x date or sooner if they wish.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61327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07F2F-0110-4947-9A8F-81B88E7E62F5}" type="slidenum">
              <a:rPr lang="en-US" smtClean="0"/>
              <a:pPr/>
              <a:t>28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aseline="0" dirty="0" smtClean="0"/>
              <a:t>When the employee reports to work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Send Risk a copy of</a:t>
            </a:r>
          </a:p>
          <a:p>
            <a:pPr eaLnBrk="1" hangingPunct="1"/>
            <a:r>
              <a:rPr lang="en-US" baseline="0" dirty="0" smtClean="0"/>
              <a:t>   The offer letter</a:t>
            </a:r>
          </a:p>
          <a:p>
            <a:pPr eaLnBrk="1" hangingPunct="1"/>
            <a:r>
              <a:rPr lang="en-US" baseline="0" dirty="0" smtClean="0"/>
              <a:t>   </a:t>
            </a:r>
            <a:r>
              <a:rPr lang="en-US" b="1" baseline="0" dirty="0" smtClean="0"/>
              <a:t>Copy of the Green certified receipt card</a:t>
            </a:r>
          </a:p>
          <a:p>
            <a:pPr eaLnBrk="1" hangingPunct="1"/>
            <a:r>
              <a:rPr lang="en-US" baseline="0" dirty="0" smtClean="0"/>
              <a:t>   Task letter</a:t>
            </a:r>
          </a:p>
          <a:p>
            <a:pPr eaLnBrk="1" hangingPunct="1"/>
            <a:r>
              <a:rPr lang="en-US" baseline="0" dirty="0" smtClean="0"/>
              <a:t>   Signed requirements handout</a:t>
            </a:r>
          </a:p>
          <a:p>
            <a:pPr eaLnBrk="1" hangingPunct="1"/>
            <a:r>
              <a:rPr lang="en-US" baseline="0" dirty="0" smtClean="0"/>
              <a:t>   And a claim status update returning the employee back to work under mod duty.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95939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07F2F-0110-4947-9A8F-81B88E7E62F5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the employee fails to report – call Risk</a:t>
            </a:r>
            <a:r>
              <a:rPr lang="en-US" baseline="0" dirty="0" smtClean="0"/>
              <a:t> immediately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7425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EC7066-9E13-4D20-A29B-9A7359FC5288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393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07F2F-0110-4947-9A8F-81B88E7E62F5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dirty="0" smtClean="0"/>
              <a:t>Modified</a:t>
            </a:r>
            <a:r>
              <a:rPr lang="en-US" baseline="0" dirty="0" smtClean="0"/>
              <a:t> duty must be withdrawn</a:t>
            </a:r>
          </a:p>
          <a:p>
            <a:pPr eaLnBrk="1" hangingPunct="1"/>
            <a:r>
              <a:rPr lang="en-US" baseline="0" dirty="0" smtClean="0"/>
              <a:t>	assignment is complete or no longer available</a:t>
            </a:r>
          </a:p>
          <a:p>
            <a:pPr eaLnBrk="1" hangingPunct="1"/>
            <a:r>
              <a:rPr lang="en-US" baseline="0" dirty="0" smtClean="0"/>
              <a:t>	restrictions change, surgery, return to regular duty, MMI</a:t>
            </a:r>
          </a:p>
          <a:p>
            <a:pPr eaLnBrk="1" hangingPunct="1"/>
            <a:r>
              <a:rPr lang="en-US" baseline="0" dirty="0" smtClean="0"/>
              <a:t>	six month time limit has been reached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Complete the withdrawal letter by choose the correct sentence and delete the others.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070686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07F2F-0110-4947-9A8F-81B88E7E62F5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9525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1C9BB5-B664-407B-9BB3-3809818C5468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1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07F2F-0110-4947-9A8F-81B88E7E62F5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31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07F2F-0110-4947-9A8F-81B88E7E62F5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18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07F2F-0110-4947-9A8F-81B88E7E62F5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87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07F2F-0110-4947-9A8F-81B88E7E62F5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53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07F2F-0110-4947-9A8F-81B88E7E62F5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7071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6B6E-2477-44F9-AA25-401373D9A7DC}" type="datetime1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45CE-D561-408A-B814-68FB65BDA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69AC-3689-417D-80BB-C70B7B223751}" type="datetime1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45CE-D561-408A-B814-68FB65BDA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1C7D-98E3-4073-8D23-04778233475B}" type="datetime1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45CE-D561-408A-B814-68FB65BDA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71278-845E-472D-A1EB-235A04222196}" type="datetime1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 b="1"/>
            </a:lvl1pPr>
          </a:lstStyle>
          <a:p>
            <a:fld id="{1E5B45CE-D561-408A-B814-68FB65BDA7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81AE-465C-440B-8156-05383D1C87EF}" type="datetime1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45CE-D561-408A-B814-68FB65BDA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DF13-7D51-4E8B-B26F-E60B87BA4DB4}" type="datetime1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45CE-D561-408A-B814-68FB65BDA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2406-6B78-401C-8575-1C8B4E53E697}" type="datetime1">
              <a:rPr lang="en-US" smtClean="0"/>
              <a:pPr/>
              <a:t>10/9/2015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45CE-D561-408A-B814-68FB65BDA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EE58-BFAA-4FAA-80FE-CC70F5EF800C}" type="datetime1">
              <a:rPr lang="en-US" smtClean="0"/>
              <a:pPr/>
              <a:t>10/9/2015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45CE-D561-408A-B814-68FB65BDA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4775-8A69-4C65-BF92-083DF4B085CD}" type="datetime1">
              <a:rPr lang="en-US" smtClean="0"/>
              <a:pPr/>
              <a:t>10/9/2015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45CE-D561-408A-B814-68FB65BDA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7991-1571-41CD-9C3C-580C1649A3F6}" type="datetime1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45CE-D561-408A-B814-68FB65BDA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F7B2-4696-491F-B059-B9501E1A5272}" type="datetime1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45CE-D561-408A-B814-68FB65BDA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1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9B93B-E102-4880-8DF5-C82557790439}" type="datetime1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B45CE-D561-408A-B814-68FB65BDA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>
    <p:pull dir="u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nternal/RiskMgmt/PAGES/ModDuty_Letter_OfferHandDelivered.docx" TargetMode="External"/><Relationship Id="rId3" Type="http://schemas.openxmlformats.org/officeDocument/2006/relationships/hyperlink" Target="http://internal/RiskMgmt/PAGES/ModDuty_UsersGuide.pdf" TargetMode="External"/><Relationship Id="rId7" Type="http://schemas.openxmlformats.org/officeDocument/2006/relationships/hyperlink" Target="http://internal/RiskMgmt/PAGES/ModDuty_Letter_OfferHandDeliveredwNotes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nternal/RiskMgmt/PAGES/ModDuty_Letter_TaskList2ATP.docx" TargetMode="External"/><Relationship Id="rId11" Type="http://schemas.openxmlformats.org/officeDocument/2006/relationships/hyperlink" Target="http://internal/RiskMgmt/PAGES/ModDuty_Presentation.pdf" TargetMode="External"/><Relationship Id="rId5" Type="http://schemas.openxmlformats.org/officeDocument/2006/relationships/hyperlink" Target="http://internal/RiskMgmt/PAGES/ModDuty_Letter_TaskList2ATPwNotes.pdf" TargetMode="External"/><Relationship Id="rId10" Type="http://schemas.openxmlformats.org/officeDocument/2006/relationships/hyperlink" Target="http://internal/RiskMgmt/PAGES/ModDuty_Letter_Withdrawl.docx" TargetMode="External"/><Relationship Id="rId4" Type="http://schemas.openxmlformats.org/officeDocument/2006/relationships/hyperlink" Target="http://internal/RiskMgmt/PAGES/ModDuty_TaskMatrix.xlsx" TargetMode="External"/><Relationship Id="rId9" Type="http://schemas.openxmlformats.org/officeDocument/2006/relationships/hyperlink" Target="http://internal/RiskMgmt/PAGES/ModDuty_Handout_OfferRequirements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819400"/>
            <a:ext cx="8333936" cy="1524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45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CDOT Risk Management</a:t>
            </a:r>
          </a:p>
        </p:txBody>
      </p:sp>
      <p:sp>
        <p:nvSpPr>
          <p:cNvPr id="3077" name="Line 4"/>
          <p:cNvSpPr>
            <a:spLocks noChangeShapeType="1"/>
          </p:cNvSpPr>
          <p:nvPr/>
        </p:nvSpPr>
        <p:spPr bwMode="auto">
          <a:xfrm flipH="1">
            <a:off x="6934200" y="6858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553200" y="6096000"/>
            <a:ext cx="236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</a:rPr>
              <a:t>October 2015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33400" y="3886200"/>
            <a:ext cx="7620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Modified Duty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"/>
            <a:ext cx="3552314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457200" y="1143000"/>
            <a:ext cx="8534400" cy="571500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Create a Task Letter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31825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Use the </a:t>
            </a:r>
            <a:r>
              <a:rPr lang="en-US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Task Matrix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for common TM duties</a:t>
            </a:r>
          </a:p>
          <a:p>
            <a:pPr marL="631825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OR</a:t>
            </a:r>
          </a:p>
          <a:p>
            <a:pPr marL="631825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Create tasks based on restrictions and </a:t>
            </a:r>
          </a:p>
          <a:p>
            <a:pPr marL="631825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available tasks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Note</a:t>
            </a:r>
          </a:p>
          <a:p>
            <a:pPr marL="400050" lvl="2" indent="0">
              <a:spcBef>
                <a:spcPts val="0"/>
              </a:spcBef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Tasks can be work in any department or </a:t>
            </a:r>
          </a:p>
          <a:p>
            <a:pPr marL="400050" lvl="2" indent="0">
              <a:spcBef>
                <a:spcPts val="0"/>
              </a:spcBef>
              <a:buNone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any combination of departments</a:t>
            </a:r>
          </a:p>
          <a:p>
            <a:pPr marL="400050" lvl="2" indent="0">
              <a:spcBef>
                <a:spcPts val="0"/>
              </a:spcBef>
              <a:buNone/>
            </a:pPr>
            <a:endParaRPr lang="en-US" sz="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00050" lvl="2" indent="0">
              <a:spcBef>
                <a:spcPts val="0"/>
              </a:spcBef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Can be full-time or part-time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fld id="{590BC64F-18AD-4B69-8354-85FC99A8F5E7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7" name="Rectangle 2"/>
          <p:cNvSpPr txBox="1">
            <a:spLocks noChangeAspect="1" noChangeArrowheads="1"/>
          </p:cNvSpPr>
          <p:nvPr/>
        </p:nvSpPr>
        <p:spPr>
          <a:xfrm>
            <a:off x="533400" y="228600"/>
            <a:ext cx="8229600" cy="914400"/>
          </a:xfrm>
          <a:prstGeom prst="rect">
            <a:avLst/>
          </a:prstGeom>
        </p:spPr>
        <p:txBody>
          <a:bodyPr vert="horz" wrap="none" lIns="91440" tIns="91440" rIns="91440" bIns="9144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Step 2 – </a:t>
            </a:r>
            <a:r>
              <a:rPr lang="en-US" sz="3200" b="1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Continued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457200" y="1143000"/>
            <a:ext cx="8534400" cy="571500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Using the Task Matrix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31825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Some common Transportation Maintenance Worker task and physical requirements</a:t>
            </a:r>
          </a:p>
          <a:p>
            <a:pPr marL="631825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31825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31825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Take a look at the Task Matrix (</a:t>
            </a:r>
            <a:r>
              <a:rPr lang="en-US" sz="24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Handout #3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fld id="{590BC64F-18AD-4B69-8354-85FC99A8F5E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" name="Rectangle 2"/>
          <p:cNvSpPr txBox="1">
            <a:spLocks noChangeAspect="1" noChangeArrowheads="1"/>
          </p:cNvSpPr>
          <p:nvPr/>
        </p:nvSpPr>
        <p:spPr>
          <a:xfrm>
            <a:off x="533400" y="228600"/>
            <a:ext cx="8229600" cy="914400"/>
          </a:xfrm>
          <a:prstGeom prst="rect">
            <a:avLst/>
          </a:prstGeom>
        </p:spPr>
        <p:txBody>
          <a:bodyPr vert="horz" wrap="none" lIns="91440" tIns="91440" rIns="91440" bIns="9144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Step 2 – </a:t>
            </a:r>
            <a:r>
              <a:rPr lang="en-US" sz="3200" b="1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Continued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Creating a Task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Not an exact science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Must contain enough information for the ATP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determine if the employee can perform the task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en-US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Use the following format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task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physical attributes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 and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description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task including tools/equipment used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fld id="{590BC64F-18AD-4B69-8354-85FC99A8F5E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" name="Rectangle 2"/>
          <p:cNvSpPr txBox="1">
            <a:spLocks noChangeAspect="1" noChangeArrowheads="1"/>
          </p:cNvSpPr>
          <p:nvPr/>
        </p:nvSpPr>
        <p:spPr>
          <a:xfrm>
            <a:off x="533400" y="228600"/>
            <a:ext cx="8229600" cy="914400"/>
          </a:xfrm>
          <a:prstGeom prst="rect">
            <a:avLst/>
          </a:prstGeom>
        </p:spPr>
        <p:txBody>
          <a:bodyPr vert="horz" wrap="none" lIns="91440" tIns="91440" rIns="91440" bIns="9144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Step 2 – Continued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533400" y="914400"/>
            <a:ext cx="8382000" cy="5943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 Example:</a:t>
            </a:r>
          </a:p>
          <a:p>
            <a:pPr>
              <a:spcBef>
                <a:spcPts val="0"/>
              </a:spcBef>
              <a:buNone/>
            </a:pPr>
            <a:endParaRPr lang="en-US" sz="5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3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35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task</a:t>
            </a:r>
            <a:r>
              <a:rPr lang="en-US" sz="23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Clean bathrooms: (</a:t>
            </a:r>
            <a:r>
              <a:rPr lang="en-US" sz="235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physical attributes</a:t>
            </a:r>
            <a:r>
              <a:rPr lang="en-US" sz="23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 no lifting &gt;20lbs, frequent/occasional walking, standing and (</a:t>
            </a:r>
            <a:r>
              <a:rPr lang="en-US" sz="235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limited</a:t>
            </a:r>
            <a:r>
              <a:rPr lang="en-US" sz="23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bending; (</a:t>
            </a:r>
            <a:r>
              <a:rPr lang="en-US" sz="235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description) </a:t>
            </a:r>
            <a:r>
              <a:rPr lang="en-US" sz="23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empty trash cans, clean bathroom fixtures with damp rag and cleaning solution, clean toilet/urinals with (</a:t>
            </a:r>
            <a:r>
              <a:rPr lang="en-US" sz="235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long-handled</a:t>
            </a:r>
            <a:r>
              <a:rPr lang="en-US" sz="23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scrub brush and refill paper/liquid dispensers, repeat process until all areas are complete.</a:t>
            </a:r>
          </a:p>
          <a:p>
            <a:pPr>
              <a:spcBef>
                <a:spcPts val="0"/>
              </a:spcBef>
              <a:buNone/>
            </a:pPr>
            <a:endParaRPr lang="en-US" sz="5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OR</a:t>
            </a:r>
          </a:p>
          <a:p>
            <a:pPr>
              <a:spcBef>
                <a:spcPts val="0"/>
              </a:spcBef>
              <a:buNone/>
            </a:pPr>
            <a:endParaRPr lang="en-US" sz="5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3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35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task</a:t>
            </a:r>
            <a:r>
              <a:rPr lang="en-US" sz="23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Computer work: (</a:t>
            </a:r>
            <a:r>
              <a:rPr lang="en-US" sz="235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physical attributes</a:t>
            </a:r>
            <a:r>
              <a:rPr lang="en-US" sz="23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3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Sedentary, no walking, standing more than 2hrs;</a:t>
            </a:r>
          </a:p>
          <a:p>
            <a:pPr>
              <a:spcBef>
                <a:spcPts val="0"/>
              </a:spcBef>
              <a:buNone/>
            </a:pPr>
            <a:r>
              <a:rPr lang="en-US" sz="23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35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description</a:t>
            </a:r>
            <a:r>
              <a:rPr lang="en-US" sz="23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enter various information into</a:t>
            </a:r>
          </a:p>
          <a:p>
            <a:pPr>
              <a:spcBef>
                <a:spcPts val="0"/>
              </a:spcBef>
              <a:buNone/>
            </a:pPr>
            <a:r>
              <a:rPr lang="en-US" sz="23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computer database until assignments are complete.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fld id="{590BC64F-18AD-4B69-8354-85FC99A8F5E7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6" name="Rectangle 2"/>
          <p:cNvSpPr txBox="1">
            <a:spLocks noChangeAspect="1" noChangeArrowheads="1"/>
          </p:cNvSpPr>
          <p:nvPr/>
        </p:nvSpPr>
        <p:spPr>
          <a:xfrm>
            <a:off x="533400" y="0"/>
            <a:ext cx="8229600" cy="990600"/>
          </a:xfrm>
          <a:prstGeom prst="rect">
            <a:avLst/>
          </a:prstGeom>
        </p:spPr>
        <p:txBody>
          <a:bodyPr vert="horz" wrap="none" lIns="91440" tIns="91440" rIns="91440" bIns="9144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Step 2 – Continued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609600" y="992168"/>
            <a:ext cx="83820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cap="al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Travel (Commute) </a:t>
            </a:r>
            <a:r>
              <a:rPr lang="en-US" sz="2400" b="1" cap="al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Distance</a:t>
            </a:r>
            <a:endParaRPr lang="en-US" sz="2400" b="1" cap="al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modified duty assignment may not require the employee to travel more than 50 miles in one direction greater than the employee’s pre-injury travel (commute) using their personal vehicle. </a:t>
            </a:r>
            <a:endParaRPr lang="en-US" sz="2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calculating this distance take the pre-injury commute one way and add 50 miles to determine if the duty location is within the allowable distance</a:t>
            </a:r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400" b="1" cap="al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Example:</a:t>
            </a:r>
          </a:p>
          <a:p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Pre-injury commute is 10 miles one way; cannot exceed more than 60 miles one way.</a:t>
            </a:r>
          </a:p>
          <a:p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Pre-injury commute is 50 miles one way; cannot exceed more than 100 miles one way.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fld id="{590BC64F-18AD-4B69-8354-85FC99A8F5E7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6" name="Rectangle 2"/>
          <p:cNvSpPr txBox="1">
            <a:spLocks noChangeAspect="1" noChangeArrowheads="1"/>
          </p:cNvSpPr>
          <p:nvPr/>
        </p:nvSpPr>
        <p:spPr>
          <a:xfrm>
            <a:off x="533400" y="0"/>
            <a:ext cx="8229600" cy="990600"/>
          </a:xfrm>
          <a:prstGeom prst="rect">
            <a:avLst/>
          </a:prstGeom>
        </p:spPr>
        <p:txBody>
          <a:bodyPr vert="horz" wrap="none" lIns="91440" tIns="91440" rIns="91440" bIns="9144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Step 2 – Continued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609600" y="1143000"/>
            <a:ext cx="82296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cap="al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Transportation</a:t>
            </a:r>
            <a:endParaRPr lang="en-US" sz="2400" b="1" cap="al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Colorado Workers’ Compensation Act does not provide for transportation to and from work expect under extenuating circumstances, i.e. a broken leg where the employee has no other means of transportation and the use of public transportation would be considered an unreasonable hardship. </a:t>
            </a:r>
            <a:endParaRPr 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the employee’s responsibility to arrange for their own transportation to and from work even for a modified duty assignment. Contact CDOT Risk Management regarding questions or concerns about transportation to and from work for a modified duty assignment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fld id="{590BC64F-18AD-4B69-8354-85FC99A8F5E7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6" name="Rectangle 2"/>
          <p:cNvSpPr txBox="1">
            <a:spLocks noChangeAspect="1" noChangeArrowheads="1"/>
          </p:cNvSpPr>
          <p:nvPr/>
        </p:nvSpPr>
        <p:spPr>
          <a:xfrm>
            <a:off x="533400" y="0"/>
            <a:ext cx="8229600" cy="990600"/>
          </a:xfrm>
          <a:prstGeom prst="rect">
            <a:avLst/>
          </a:prstGeom>
        </p:spPr>
        <p:txBody>
          <a:bodyPr vert="horz" wrap="none" lIns="91440" tIns="91440" rIns="91440" bIns="9144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Step 2 – Continued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473707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609600" y="1143000"/>
            <a:ext cx="8229600" cy="5715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Work Shift Days and </a:t>
            </a:r>
          </a:p>
          <a:p>
            <a:pPr>
              <a:spcBef>
                <a:spcPts val="0"/>
              </a:spcBef>
              <a:buNone/>
            </a:pP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Shift Start and End Time</a:t>
            </a:r>
          </a:p>
          <a:p>
            <a:pPr>
              <a:spcBef>
                <a:spcPts val="0"/>
              </a:spcBef>
              <a:buNone/>
            </a:pPr>
            <a:endPara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MUST be identified in the Task Letter</a:t>
            </a:r>
          </a:p>
          <a:p>
            <a:pPr>
              <a:spcBef>
                <a:spcPts val="0"/>
              </a:spcBef>
              <a:buNone/>
            </a:pPr>
            <a:endParaRPr lang="en-US" sz="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ATP is also approving the amount of hours the</a:t>
            </a:r>
          </a:p>
          <a:p>
            <a:pPr>
              <a:spcBef>
                <a:spcPts val="0"/>
              </a:spcBef>
              <a:buNone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employee can work</a:t>
            </a:r>
          </a:p>
          <a:p>
            <a:pPr>
              <a:spcBef>
                <a:spcPts val="0"/>
              </a:spcBef>
              <a:buNone/>
            </a:pPr>
            <a:endParaRPr lang="en-US" sz="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Schedules less than 8 hours per day/40 hours</a:t>
            </a:r>
          </a:p>
          <a:p>
            <a:pPr>
              <a:spcBef>
                <a:spcPts val="0"/>
              </a:spcBef>
              <a:buNone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 week may be offered</a:t>
            </a:r>
          </a:p>
          <a:p>
            <a:pPr>
              <a:spcBef>
                <a:spcPts val="0"/>
              </a:spcBef>
              <a:buNone/>
            </a:pPr>
            <a:endParaRPr lang="en-US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fld id="{590BC64F-18AD-4B69-8354-85FC99A8F5E7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6" name="Rectangle 2"/>
          <p:cNvSpPr txBox="1">
            <a:spLocks noChangeAspect="1" noChangeArrowheads="1"/>
          </p:cNvSpPr>
          <p:nvPr/>
        </p:nvSpPr>
        <p:spPr>
          <a:xfrm>
            <a:off x="533400" y="0"/>
            <a:ext cx="8229600" cy="990600"/>
          </a:xfrm>
          <a:prstGeom prst="rect">
            <a:avLst/>
          </a:prstGeom>
        </p:spPr>
        <p:txBody>
          <a:bodyPr vert="horz" wrap="none" lIns="91440" tIns="91440" rIns="91440" bIns="9144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Step 2 – Continued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154906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609600" y="1066800"/>
            <a:ext cx="8534400" cy="5791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After creating the Tasks and identifying the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work days and shift hours</a:t>
            </a:r>
          </a:p>
          <a:p>
            <a:pPr>
              <a:spcBef>
                <a:spcPts val="0"/>
              </a:spcBef>
              <a:buNone/>
            </a:pPr>
            <a:endParaRPr lang="en-US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Complete the Task Letter</a:t>
            </a:r>
          </a:p>
          <a:p>
            <a:pPr>
              <a:spcBef>
                <a:spcPts val="0"/>
              </a:spcBef>
              <a:buNone/>
            </a:pPr>
            <a:endParaRPr lang="en-US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US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Take a look at the Task Letters (</a:t>
            </a:r>
            <a:r>
              <a:rPr lang="en-US" sz="25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Handouts #4 &amp; 5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fld id="{590BC64F-18AD-4B69-8354-85FC99A8F5E7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6" name="Rectangle 2"/>
          <p:cNvSpPr txBox="1">
            <a:spLocks noChangeAspect="1" noChangeArrowheads="1"/>
          </p:cNvSpPr>
          <p:nvPr/>
        </p:nvSpPr>
        <p:spPr>
          <a:xfrm>
            <a:off x="533400" y="0"/>
            <a:ext cx="8229600" cy="990600"/>
          </a:xfrm>
          <a:prstGeom prst="rect">
            <a:avLst/>
          </a:prstGeom>
        </p:spPr>
        <p:txBody>
          <a:bodyPr vert="horz" wrap="none" lIns="91440" tIns="91440" rIns="91440" bIns="9144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Step 2 – </a:t>
            </a:r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Continued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609600" y="1143000"/>
            <a:ext cx="8305800" cy="5715000"/>
          </a:xfrm>
        </p:spPr>
        <p:txBody>
          <a:bodyPr>
            <a:no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Send to CRM for approval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After CRM approval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Print and have AA/Designee sign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Complete mailing verification information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</a:pPr>
            <a:r>
              <a:rPr lang="en-US" sz="2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MAIL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(ONLY) to the </a:t>
            </a: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ATP and Employee on the same day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Send signed copy to CRM 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ATP will fax back to Risk</a:t>
            </a:r>
            <a:endParaRPr lang="en-US" sz="2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Contact CRM after FIVE business days if no response</a:t>
            </a:r>
          </a:p>
          <a:p>
            <a:pPr marL="0" lvl="1" indent="0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fld id="{590BC64F-18AD-4B69-8354-85FC99A8F5E7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6" name="Rectangle 2"/>
          <p:cNvSpPr txBox="1">
            <a:spLocks noChangeAspect="1" noChangeArrowheads="1"/>
          </p:cNvSpPr>
          <p:nvPr/>
        </p:nvSpPr>
        <p:spPr>
          <a:xfrm>
            <a:off x="533400" y="0"/>
            <a:ext cx="8229600" cy="990600"/>
          </a:xfrm>
          <a:prstGeom prst="rect">
            <a:avLst/>
          </a:prstGeom>
        </p:spPr>
        <p:txBody>
          <a:bodyPr vert="horz" wrap="none" lIns="91440" tIns="91440" rIns="91440" bIns="9144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Step 2 – Continued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609600" y="1143000"/>
            <a:ext cx="8382000" cy="5715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Upon receipt of the approved Task Letter</a:t>
            </a:r>
          </a:p>
          <a:p>
            <a:pPr marL="0" indent="0">
              <a:spcBef>
                <a:spcPts val="0"/>
              </a:spcBef>
              <a:buNone/>
            </a:pPr>
            <a:endParaRPr lang="en-US" sz="2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Can modified duty still be offered?</a:t>
            </a:r>
          </a:p>
          <a:p>
            <a:pPr marL="0" indent="0">
              <a:spcBef>
                <a:spcPts val="0"/>
              </a:spcBef>
              <a:buNone/>
            </a:pPr>
            <a:endParaRPr lang="en-US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CANNOT</a:t>
            </a: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be offered</a:t>
            </a:r>
          </a:p>
          <a:p>
            <a:pPr marL="0" indent="0">
              <a:spcBef>
                <a:spcPts val="0"/>
              </a:spcBef>
              <a:buNone/>
              <a:tabLst>
                <a:tab pos="228600" algn="l"/>
              </a:tabLst>
            </a:pPr>
            <a:endParaRPr lang="en-US" sz="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AA/Designee submits a written justification why modified duty cannot be offered at this time</a:t>
            </a:r>
          </a:p>
          <a:p>
            <a:pPr marL="0" indent="0">
              <a:spcBef>
                <a:spcPts val="0"/>
              </a:spcBef>
              <a:buNone/>
            </a:pPr>
            <a:endParaRPr lang="en-US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CAN</a:t>
            </a: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be offered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Prepare an Offer Letter for the employee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fld id="{590BC64F-18AD-4B69-8354-85FC99A8F5E7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6" name="Rectangle 2"/>
          <p:cNvSpPr txBox="1">
            <a:spLocks noChangeAspect="1" noChangeArrowheads="1"/>
          </p:cNvSpPr>
          <p:nvPr/>
        </p:nvSpPr>
        <p:spPr>
          <a:xfrm>
            <a:off x="533400" y="0"/>
            <a:ext cx="8229600" cy="990600"/>
          </a:xfrm>
          <a:prstGeom prst="rect">
            <a:avLst/>
          </a:prstGeom>
        </p:spPr>
        <p:txBody>
          <a:bodyPr vert="horz" wrap="none" lIns="91440" tIns="91440" rIns="91440" bIns="9144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Step 3 – Approved</a:t>
            </a:r>
            <a:r>
              <a:rPr kumimoji="0" lang="en-US" sz="2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Task Letter</a:t>
            </a:r>
            <a:endParaRPr kumimoji="0" lang="en-US" sz="2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1295400"/>
          </a:xfrm>
        </p:spPr>
        <p:txBody>
          <a:bodyPr/>
          <a:lstStyle/>
          <a:p>
            <a:pPr algn="l" eaLnBrk="1" hangingPunct="1"/>
            <a:r>
              <a:rPr lang="en-US" sz="3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DOHRA</a:t>
            </a:r>
            <a:br>
              <a:rPr lang="en-US" sz="3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Human Resources Management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65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Risk Management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None/>
            </a:pPr>
            <a:r>
              <a:rPr lang="en-US" sz="5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Tracie Smith 	 Risk Manager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None/>
            </a:pPr>
            <a:r>
              <a:rPr lang="en-US" sz="5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Donna Goodwin	 Risk Management Specialist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None/>
            </a:pPr>
            <a:r>
              <a:rPr lang="en-US" sz="5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Linda </a:t>
            </a:r>
            <a:r>
              <a:rPr lang="en-US" sz="5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Kostic</a:t>
            </a:r>
            <a:r>
              <a:rPr lang="en-US" sz="5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 Risk Management Specialist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None/>
            </a:pPr>
            <a:r>
              <a:rPr lang="en-US" sz="5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Ken </a:t>
            </a:r>
            <a:r>
              <a:rPr lang="en-US" sz="5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Schrekengost</a:t>
            </a:r>
            <a:r>
              <a:rPr lang="en-US" sz="5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Risk Management Specialist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None/>
            </a:pPr>
            <a:r>
              <a:rPr lang="en-US" sz="5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Lori Hartley		 Risk Management/Data Specialist 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None/>
            </a:pPr>
            <a:r>
              <a:rPr lang="en-US" sz="5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Priscilla Talich	Data Specialist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		</a:t>
            </a: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fld id="{1D211E5D-E709-4A4C-8477-17CF21889BFA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19200"/>
            <a:ext cx="8305800" cy="5638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  <a:defRPr/>
            </a:pP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Determine Type of Offer Letter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Hand Delivered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OR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Mailed Certified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Take a look at the Offer Letters and the Requirement (</a:t>
            </a:r>
            <a:r>
              <a:rPr lang="en-US" sz="2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Handouts #6-9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>
              <a:spcBef>
                <a:spcPts val="500"/>
              </a:spcBef>
              <a:spcAft>
                <a:spcPts val="500"/>
              </a:spcAft>
              <a:buNone/>
              <a:defRPr/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fld id="{590BC64F-18AD-4B69-8354-85FC99A8F5E7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6" name="Rectangle 2"/>
          <p:cNvSpPr txBox="1">
            <a:spLocks noChangeAspect="1" noChangeArrowheads="1"/>
          </p:cNvSpPr>
          <p:nvPr/>
        </p:nvSpPr>
        <p:spPr>
          <a:xfrm>
            <a:off x="533400" y="0"/>
            <a:ext cx="8229600" cy="990600"/>
          </a:xfrm>
          <a:prstGeom prst="rect">
            <a:avLst/>
          </a:prstGeom>
        </p:spPr>
        <p:txBody>
          <a:bodyPr vert="horz" wrap="none" lIns="91440" tIns="91440" rIns="91440" bIns="9144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Step 4 – Prepare an Offer Letter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8229600" cy="5715000"/>
          </a:xfrm>
        </p:spPr>
        <p:txBody>
          <a:bodyPr>
            <a:noAutofit/>
          </a:bodyPr>
          <a:lstStyle/>
          <a:p>
            <a:pPr marL="514350" lvl="0" indent="-514350">
              <a:spcBef>
                <a:spcPts val="0"/>
              </a:spcBef>
              <a:buNone/>
            </a:pP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Complete a </a:t>
            </a:r>
            <a:r>
              <a:rPr lang="en-US" sz="2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HAND DELIVERED </a:t>
            </a: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Offer Letter</a:t>
            </a:r>
          </a:p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Address the letter</a:t>
            </a:r>
          </a:p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Enter </a:t>
            </a: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SHIFT DAYS 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 </a:t>
            </a: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SHIFT HOURS</a:t>
            </a:r>
          </a:p>
          <a:p>
            <a:pPr lvl="1"/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Can offer reduced hours based on the approved Task Letter shift start/end time</a:t>
            </a:r>
          </a:p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Enter the </a:t>
            </a: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BASE PAY</a:t>
            </a:r>
          </a:p>
          <a:p>
            <a:pPr>
              <a:buNone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Base pay – From SAP - PA20 under the compensation tab, see the employee’s Timekeeper for access</a:t>
            </a:r>
          </a:p>
          <a:p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Make Whole 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Contact CRM</a:t>
            </a:r>
          </a:p>
          <a:p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2nd/3rd Shift Differential 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Contact CRM</a:t>
            </a:r>
          </a:p>
          <a:p>
            <a:pPr marL="914400" lvl="1" indent="-514350">
              <a:spcBef>
                <a:spcPts val="0"/>
              </a:spcBef>
              <a:buNone/>
            </a:pPr>
            <a:r>
              <a:rPr lang="en-US" dirty="0" smtClean="0"/>
              <a:t>	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fld id="{590BC64F-18AD-4B69-8354-85FC99A8F5E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" name="Rectangle 2"/>
          <p:cNvSpPr txBox="1">
            <a:spLocks noChangeAspect="1" noChangeArrowheads="1"/>
          </p:cNvSpPr>
          <p:nvPr/>
        </p:nvSpPr>
        <p:spPr>
          <a:xfrm>
            <a:off x="533400" y="0"/>
            <a:ext cx="8229600" cy="990600"/>
          </a:xfrm>
          <a:prstGeom prst="rect">
            <a:avLst/>
          </a:prstGeom>
        </p:spPr>
        <p:txBody>
          <a:bodyPr vert="horz" wrap="none" lIns="91440" tIns="91440" rIns="91440" bIns="9144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Step 4 – Prepare an Offer Letter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8534400" cy="5715000"/>
          </a:xfrm>
        </p:spPr>
        <p:txBody>
          <a:bodyPr>
            <a:no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Enter the </a:t>
            </a: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START DATE</a:t>
            </a:r>
          </a:p>
          <a:p>
            <a:pPr marL="0" indent="0">
              <a:spcBef>
                <a:spcPts val="0"/>
              </a:spcBef>
              <a:buNone/>
            </a:pPr>
            <a:endParaRPr lang="en-US" sz="2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MUST be allowed </a:t>
            </a:r>
            <a:r>
              <a:rPr lang="en-US" sz="2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THREE </a:t>
            </a: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business days 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return to work from the date the letter was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hand delivered  </a:t>
            </a:r>
          </a:p>
          <a:p>
            <a:pPr marL="0" indent="0">
              <a:buNone/>
            </a:pPr>
            <a:endParaRPr lang="en-US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Employee may start work immediately</a:t>
            </a:r>
          </a:p>
          <a:p>
            <a:pPr marL="0" indent="0">
              <a:buNone/>
            </a:pP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 they wish </a:t>
            </a:r>
          </a:p>
          <a:p>
            <a:pPr marL="0" indent="0">
              <a:buNone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Note </a:t>
            </a: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NEXT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to the start date ‘employee started </a:t>
            </a:r>
          </a:p>
          <a:p>
            <a:pPr marL="0" indent="0">
              <a:buNone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on xx/xx/</a:t>
            </a:r>
            <a:r>
              <a:rPr lang="en-US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xxxx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’.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 NOT CROSS OUT OR 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WHITE OUT STATUTORY START DATE</a:t>
            </a:r>
            <a:endParaRPr lang="en-US" sz="24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fld id="{590BC64F-18AD-4B69-8354-85FC99A8F5E7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6" name="Rectangle 2"/>
          <p:cNvSpPr txBox="1">
            <a:spLocks noChangeAspect="1" noChangeArrowheads="1"/>
          </p:cNvSpPr>
          <p:nvPr/>
        </p:nvSpPr>
        <p:spPr>
          <a:xfrm>
            <a:off x="533400" y="0"/>
            <a:ext cx="8229600" cy="990600"/>
          </a:xfrm>
          <a:prstGeom prst="rect">
            <a:avLst/>
          </a:prstGeom>
        </p:spPr>
        <p:txBody>
          <a:bodyPr vert="horz" wrap="none" lIns="91440" tIns="91440" rIns="91440" bIns="9144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Step 4 – Prepare an Offer Letter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8534400" cy="5791200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Enter report to contact’s name </a:t>
            </a:r>
          </a:p>
          <a:p>
            <a:pPr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contact’s phone</a:t>
            </a:r>
          </a:p>
          <a:p>
            <a:pPr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work location address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Enter </a:t>
            </a: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date of Task Letter used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AA/Designee Signs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Determine who will hand deliver and complete the Certificate of Service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Provide copy of Modified Duty Offer Requirements handout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Call the employee and tell them to come in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fld id="{590BC64F-18AD-4B69-8354-85FC99A8F5E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" name="Rectangle 2"/>
          <p:cNvSpPr txBox="1">
            <a:spLocks noChangeAspect="1" noChangeArrowheads="1"/>
          </p:cNvSpPr>
          <p:nvPr/>
        </p:nvSpPr>
        <p:spPr>
          <a:xfrm>
            <a:off x="533400" y="0"/>
            <a:ext cx="8229600" cy="990600"/>
          </a:xfrm>
          <a:prstGeom prst="rect">
            <a:avLst/>
          </a:prstGeom>
        </p:spPr>
        <p:txBody>
          <a:bodyPr vert="horz" wrap="none" lIns="91440" tIns="91440" rIns="91440" bIns="9144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Step 4 – Continued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8534400" cy="57150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Employee arrives</a:t>
            </a:r>
          </a:p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Complete the Certificate of Service</a:t>
            </a:r>
          </a:p>
          <a:p>
            <a:pPr lvl="1"/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Sign and date</a:t>
            </a:r>
          </a:p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Review Modified Duty Requirements Handout with the employee</a:t>
            </a:r>
          </a:p>
          <a:p>
            <a:pPr lvl="1"/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Employee sign and date</a:t>
            </a:r>
          </a:p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Give employee </a:t>
            </a: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copies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the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Offer letter,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Task Letter, and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Modified Duty Requirements Handout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fld id="{590BC64F-18AD-4B69-8354-85FC99A8F5E7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6" name="Rectangle 2"/>
          <p:cNvSpPr txBox="1">
            <a:spLocks noChangeAspect="1" noChangeArrowheads="1"/>
          </p:cNvSpPr>
          <p:nvPr/>
        </p:nvSpPr>
        <p:spPr>
          <a:xfrm>
            <a:off x="533400" y="0"/>
            <a:ext cx="8229600" cy="990600"/>
          </a:xfrm>
          <a:prstGeom prst="rect">
            <a:avLst/>
          </a:prstGeom>
        </p:spPr>
        <p:txBody>
          <a:bodyPr vert="horz" wrap="none" lIns="91440" tIns="91440" rIns="91440" bIns="9144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Step 4 – </a:t>
            </a:r>
            <a:r>
              <a:rPr lang="en-US" sz="3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Continued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fld id="{590BC64F-18AD-4B69-8354-85FC99A8F5E7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" name="Rectangle 2"/>
          <p:cNvSpPr txBox="1">
            <a:spLocks noChangeAspect="1" noChangeArrowheads="1"/>
          </p:cNvSpPr>
          <p:nvPr/>
        </p:nvSpPr>
        <p:spPr>
          <a:xfrm>
            <a:off x="533400" y="0"/>
            <a:ext cx="8229600" cy="990600"/>
          </a:xfrm>
          <a:prstGeom prst="rect">
            <a:avLst/>
          </a:prstGeom>
        </p:spPr>
        <p:txBody>
          <a:bodyPr vert="horz" wrap="none" lIns="91440" tIns="91440" rIns="91440" bIns="9144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Step 4 – Continued</a:t>
            </a:r>
            <a:endParaRPr lang="en-US" sz="3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066800"/>
            <a:ext cx="8229600" cy="579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Employee Reports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for Work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Alert CRM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that employee reported for work and submit:</a:t>
            </a:r>
          </a:p>
          <a:p>
            <a:pPr marL="971550" lvl="1" indent="-51435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Offer Letter</a:t>
            </a:r>
          </a:p>
          <a:p>
            <a:pPr marL="971550" lvl="1" indent="-51435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Task Letter</a:t>
            </a:r>
          </a:p>
          <a:p>
            <a:pPr marL="971550" lvl="1" indent="-51435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Modified Duty Requirements Handout</a:t>
            </a:r>
          </a:p>
          <a:p>
            <a:pPr marL="971550" lvl="1" indent="-51435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Claim Status Update Form #975</a:t>
            </a:r>
          </a:p>
          <a:p>
            <a:pPr marL="971550" lvl="1" indent="-514350">
              <a:spcBef>
                <a:spcPts val="400"/>
              </a:spcBef>
              <a:spcAft>
                <a:spcPts val="400"/>
              </a:spcAft>
            </a:pPr>
            <a:endParaRPr kumimoji="0" lang="en-US" sz="2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*Don’t forget to complete a PCR placing the employee on a Modified Duty Work Schedule</a:t>
            </a:r>
            <a:endParaRPr kumimoji="0" lang="en-US" sz="2400" b="0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fld id="{590BC64F-18AD-4B69-8354-85FC99A8F5E7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" name="Rectangle 2"/>
          <p:cNvSpPr txBox="1">
            <a:spLocks noChangeAspect="1" noChangeArrowheads="1"/>
          </p:cNvSpPr>
          <p:nvPr/>
        </p:nvSpPr>
        <p:spPr>
          <a:xfrm>
            <a:off x="533400" y="0"/>
            <a:ext cx="8229600" cy="990600"/>
          </a:xfrm>
          <a:prstGeom prst="rect">
            <a:avLst/>
          </a:prstGeom>
        </p:spPr>
        <p:txBody>
          <a:bodyPr vert="horz" wrap="none" lIns="91440" tIns="91440" rIns="91440" bIns="9144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Step 4 – Continued</a:t>
            </a:r>
            <a:endParaRPr lang="en-US" sz="3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066800"/>
            <a:ext cx="8534400" cy="579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Employee </a:t>
            </a:r>
            <a:r>
              <a:rPr lang="en-US" sz="2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FAILS</a:t>
            </a: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to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Report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for Work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Contact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CRM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immediately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if an employee fails to report for modified duty on the statutory start date and s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ubmit:</a:t>
            </a:r>
          </a:p>
          <a:p>
            <a:pPr marL="971550" lvl="1" indent="-51435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Offer Letter</a:t>
            </a:r>
          </a:p>
          <a:p>
            <a:pPr marL="971550" lvl="1" indent="-51435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Task Letter</a:t>
            </a:r>
          </a:p>
          <a:p>
            <a:pPr marL="971550" lvl="1" indent="-51435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Modified Duty Requirements Handout</a:t>
            </a:r>
          </a:p>
          <a:p>
            <a:pPr marL="0" lvl="1">
              <a:spcBef>
                <a:spcPts val="400"/>
              </a:spcBef>
              <a:spcAft>
                <a:spcPts val="400"/>
              </a:spcAft>
            </a:pPr>
            <a:endParaRPr lang="en-US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1" algn="ctr">
              <a:spcBef>
                <a:spcPts val="400"/>
              </a:spcBef>
              <a:spcAft>
                <a:spcPts val="400"/>
              </a:spcAft>
            </a:pP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Failure to report for modified duty could impact the employee’s workers’ compensation benefits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8305800" cy="5791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Complete </a:t>
            </a:r>
            <a:r>
              <a:rPr lang="en-US" sz="2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MAILED CERTIFIED </a:t>
            </a: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Offer Letter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Same as Hand Delivered Offer </a:t>
            </a: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except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for: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START DATE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MUST be allowed </a:t>
            </a:r>
            <a:r>
              <a:rPr lang="en-US" sz="2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SEVEN business days </a:t>
            </a: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return to work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from the date of mailing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Mail Certified with a Return Receipt Requested </a:t>
            </a:r>
            <a:r>
              <a:rPr lang="en-US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also Regular mail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Enclose a copy of the approved Task Letter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Call the employee and tell them offer is in the mail, tell them the report date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0" indent="0">
              <a:buNone/>
            </a:pPr>
            <a:endParaRPr lang="en-US" sz="2800" dirty="0" smtClean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fld id="{590BC64F-18AD-4B69-8354-85FC99A8F5E7}" type="slidenum">
              <a:rPr lang="en-US" smtClean="0"/>
              <a:pPr/>
              <a:t>27</a:t>
            </a:fld>
            <a:endParaRPr lang="en-US" dirty="0" smtClean="0"/>
          </a:p>
        </p:txBody>
      </p:sp>
      <p:sp>
        <p:nvSpPr>
          <p:cNvPr id="6" name="Rectangle 2"/>
          <p:cNvSpPr txBox="1">
            <a:spLocks noChangeAspect="1" noChangeArrowheads="1"/>
          </p:cNvSpPr>
          <p:nvPr/>
        </p:nvSpPr>
        <p:spPr>
          <a:xfrm>
            <a:off x="533400" y="0"/>
            <a:ext cx="8229600" cy="990600"/>
          </a:xfrm>
          <a:prstGeom prst="rect">
            <a:avLst/>
          </a:prstGeom>
        </p:spPr>
        <p:txBody>
          <a:bodyPr vert="horz" wrap="none" lIns="91440" tIns="91440" rIns="91440" bIns="9144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Step 4 – Continued</a:t>
            </a:r>
            <a:endParaRPr lang="en-US" sz="3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fld id="{590BC64F-18AD-4B69-8354-85FC99A8F5E7}" type="slidenum">
              <a:rPr lang="en-US" smtClean="0"/>
              <a:pPr/>
              <a:t>28</a:t>
            </a:fld>
            <a:endParaRPr lang="en-US" dirty="0" smtClean="0"/>
          </a:p>
        </p:txBody>
      </p:sp>
      <p:sp>
        <p:nvSpPr>
          <p:cNvPr id="6" name="Rectangle 2"/>
          <p:cNvSpPr txBox="1">
            <a:spLocks noChangeAspect="1" noChangeArrowheads="1"/>
          </p:cNvSpPr>
          <p:nvPr/>
        </p:nvSpPr>
        <p:spPr>
          <a:xfrm>
            <a:off x="533400" y="0"/>
            <a:ext cx="8229600" cy="990600"/>
          </a:xfrm>
          <a:prstGeom prst="rect">
            <a:avLst/>
          </a:prstGeom>
        </p:spPr>
        <p:txBody>
          <a:bodyPr vert="horz" wrap="none" lIns="91440" tIns="91440" rIns="91440" bIns="9144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Step 4 – Continued</a:t>
            </a:r>
            <a:endParaRPr lang="en-US" sz="3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914400"/>
            <a:ext cx="8229600" cy="594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tabLst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Employee Reports</a:t>
            </a:r>
            <a:r>
              <a:rPr kumimoji="0" lang="en-US" sz="25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for Work</a:t>
            </a:r>
          </a:p>
          <a:p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Review Modified Duty Requirements Handout with the employee</a:t>
            </a:r>
          </a:p>
          <a:p>
            <a:pPr lvl="1"/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Employee signs and dates</a:t>
            </a:r>
          </a:p>
          <a:p>
            <a:pPr lvl="1"/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Give employee copy of handout</a:t>
            </a:r>
          </a:p>
          <a:p>
            <a:pPr lvl="1"/>
            <a:endParaRPr lang="en-US" sz="1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Alert CRM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that employee reported for work and submit:</a:t>
            </a:r>
          </a:p>
          <a:p>
            <a:pPr marL="971550" lvl="1" indent="-51435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Offer Letter</a:t>
            </a:r>
          </a:p>
          <a:p>
            <a:pPr marL="971550" lvl="1" indent="-51435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5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Copy of Green Certified Receipt Card</a:t>
            </a:r>
          </a:p>
          <a:p>
            <a:pPr marL="971550" lvl="1" indent="-51435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Task Letter</a:t>
            </a:r>
          </a:p>
          <a:p>
            <a:pPr marL="971550" lvl="1" indent="-51435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Modified Duty Requirements Handout</a:t>
            </a:r>
          </a:p>
          <a:p>
            <a:pPr marL="971550" lvl="1" indent="-51435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Claim Status </a:t>
            </a:r>
            <a:r>
              <a:rPr kumimoji="0" lang="en-US" sz="25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Update Form #975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fld id="{590BC64F-18AD-4B69-8354-85FC99A8F5E7}" type="slidenum">
              <a:rPr lang="en-US" smtClean="0"/>
              <a:pPr/>
              <a:t>29</a:t>
            </a:fld>
            <a:endParaRPr lang="en-US" dirty="0" smtClean="0"/>
          </a:p>
        </p:txBody>
      </p:sp>
      <p:sp>
        <p:nvSpPr>
          <p:cNvPr id="6" name="Rectangle 2"/>
          <p:cNvSpPr txBox="1">
            <a:spLocks noChangeAspect="1" noChangeArrowheads="1"/>
          </p:cNvSpPr>
          <p:nvPr/>
        </p:nvSpPr>
        <p:spPr>
          <a:xfrm>
            <a:off x="533400" y="0"/>
            <a:ext cx="8229600" cy="990600"/>
          </a:xfrm>
          <a:prstGeom prst="rect">
            <a:avLst/>
          </a:prstGeom>
        </p:spPr>
        <p:txBody>
          <a:bodyPr vert="horz" wrap="none" lIns="91440" tIns="91440" rIns="91440" bIns="9144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Step 4 – Continued</a:t>
            </a:r>
            <a:endParaRPr lang="en-US" sz="3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066800"/>
            <a:ext cx="8534400" cy="579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Employee </a:t>
            </a:r>
            <a:r>
              <a:rPr lang="en-US" sz="2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FAILS</a:t>
            </a: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to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Report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for Work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Contact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CRM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immediately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if an employee fails to report for modified duty on the statutory start date and submit:</a:t>
            </a:r>
            <a:endParaRPr kumimoji="0" lang="en-US" sz="2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71550" lvl="1" indent="-51435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Offer Letter</a:t>
            </a:r>
          </a:p>
          <a:p>
            <a:pPr marL="971550" lvl="1" indent="-51435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Copy of Green Certified Receipt Card</a:t>
            </a:r>
          </a:p>
          <a:p>
            <a:pPr marL="971550" lvl="1" indent="-51435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Task Letter</a:t>
            </a:r>
          </a:p>
          <a:p>
            <a:pPr marL="0" lvl="1">
              <a:spcBef>
                <a:spcPts val="400"/>
              </a:spcBef>
              <a:spcAft>
                <a:spcPts val="400"/>
              </a:spcAft>
            </a:pPr>
            <a:endParaRPr lang="en-US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is Modified Duty?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fld id="{E1F04393-6C08-4CEE-BB0C-0AAED833D45D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pPr marL="0" indent="0" defTabSz="228600"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Temporary work for injured employees who cannot perform their regular duties and is based on the work restrictions from the Authorized Treating Provider (ATP).</a:t>
            </a:r>
          </a:p>
          <a:p>
            <a:pPr marL="0" indent="0">
              <a:buNone/>
            </a:pPr>
            <a:endParaRPr lang="en-US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Statistics </a:t>
            </a:r>
          </a:p>
          <a:p>
            <a:pPr>
              <a:buNone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Injured Workers who are off work </a:t>
            </a:r>
          </a:p>
          <a:p>
            <a:pPr lvl="1">
              <a:buNone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 months or more - 50% - return to work</a:t>
            </a:r>
          </a:p>
          <a:p>
            <a:pPr lvl="1">
              <a:buNone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 year or more – 25% - return to work</a:t>
            </a:r>
          </a:p>
          <a:p>
            <a:pPr lvl="1">
              <a:buNone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 years - 0% - return to work</a:t>
            </a:r>
          </a:p>
          <a:p>
            <a:pPr marL="0" indent="0">
              <a:buNone/>
            </a:pPr>
            <a:endParaRPr lang="en-US" sz="28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609600" y="1143000"/>
            <a:ext cx="8229600" cy="5715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Modified Duty must be Terminated for any of the following: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Assignment is complete or no </a:t>
            </a:r>
            <a:r>
              <a:rPr lang="en-US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longer 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available</a:t>
            </a:r>
            <a:endParaRPr lang="en-US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Restrictions change </a:t>
            </a:r>
            <a:r>
              <a:rPr lang="en-US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and/or 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 surgery</a:t>
            </a:r>
            <a:endParaRPr lang="en-US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Restrictions change return </a:t>
            </a:r>
            <a:r>
              <a:rPr lang="en-US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to regular 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duty</a:t>
            </a:r>
            <a:endParaRPr lang="en-US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Maximum Medical </a:t>
            </a:r>
            <a:r>
              <a:rPr lang="en-US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mprovement </a:t>
            </a:r>
            <a:r>
              <a:rPr lang="en-US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(MMI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Six months maximum has </a:t>
            </a:r>
            <a:r>
              <a:rPr lang="en-US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been 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reached</a:t>
            </a:r>
            <a:endParaRPr lang="en-US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Withdrawal letter (</a:t>
            </a:r>
            <a:r>
              <a:rPr lang="en-US" sz="24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Handout #10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fld id="{590BC64F-18AD-4B69-8354-85FC99A8F5E7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" name="Rectangle 2"/>
          <p:cNvSpPr txBox="1">
            <a:spLocks noChangeAspect="1" noChangeArrowheads="1"/>
          </p:cNvSpPr>
          <p:nvPr/>
        </p:nvSpPr>
        <p:spPr>
          <a:xfrm>
            <a:off x="533400" y="0"/>
            <a:ext cx="8229600" cy="990600"/>
          </a:xfrm>
          <a:prstGeom prst="rect">
            <a:avLst/>
          </a:prstGeom>
        </p:spPr>
        <p:txBody>
          <a:bodyPr vert="horz" wrap="none" lIns="91440" tIns="91440" rIns="91440" bIns="9144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Step 5 – Termination of Modified Duty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fld id="{590BC64F-18AD-4B69-8354-85FC99A8F5E7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6" name="Rectangle 2"/>
          <p:cNvSpPr txBox="1">
            <a:spLocks noChangeAspect="1" noChangeArrowheads="1"/>
          </p:cNvSpPr>
          <p:nvPr/>
        </p:nvSpPr>
        <p:spPr>
          <a:xfrm>
            <a:off x="533400" y="1143000"/>
            <a:ext cx="8229600" cy="990600"/>
          </a:xfrm>
          <a:prstGeom prst="rect">
            <a:avLst/>
          </a:prstGeom>
        </p:spPr>
        <p:txBody>
          <a:bodyPr vert="horz" wrap="none" lIns="91440" tIns="91440" rIns="91440" bIns="9144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Thank you for your </a:t>
            </a:r>
            <a:r>
              <a:rPr lang="en-US" sz="3000" b="1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time!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2"/>
          <p:cNvSpPr txBox="1">
            <a:spLocks noChangeAspect="1" noChangeArrowheads="1"/>
          </p:cNvSpPr>
          <p:nvPr/>
        </p:nvSpPr>
        <p:spPr>
          <a:xfrm>
            <a:off x="533400" y="2819400"/>
            <a:ext cx="7924800" cy="990600"/>
          </a:xfrm>
          <a:prstGeom prst="rect">
            <a:avLst/>
          </a:prstGeom>
        </p:spPr>
        <p:txBody>
          <a:bodyPr vert="horz" wrap="none" lIns="91440" tIns="91440" rIns="91440" bIns="9144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Questions?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Why Offer Modified Duty?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610600" cy="5791200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Employer - Benefits</a:t>
            </a:r>
          </a:p>
          <a:p>
            <a:pPr marL="400050" lvl="2" indent="0">
              <a:spcBef>
                <a:spcPts val="0"/>
              </a:spcBef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Reduces workers’ compensation costs</a:t>
            </a:r>
          </a:p>
          <a:p>
            <a:pPr marL="400050" lvl="2" indent="0">
              <a:spcBef>
                <a:spcPts val="0"/>
              </a:spcBef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Reduces lost days</a:t>
            </a:r>
          </a:p>
          <a:p>
            <a:pPr marL="400050" lvl="2" indent="0">
              <a:spcBef>
                <a:spcPts val="0"/>
              </a:spcBef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Reduces costs of replacing workers</a:t>
            </a:r>
          </a:p>
          <a:p>
            <a:pPr marL="400050" lvl="2" indent="0">
              <a:spcBef>
                <a:spcPts val="0"/>
              </a:spcBef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Improves workplace productivity</a:t>
            </a:r>
          </a:p>
          <a:p>
            <a:pPr marL="400050" lvl="2" indent="0">
              <a:spcBef>
                <a:spcPts val="0"/>
              </a:spcBef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Improves performance management</a:t>
            </a:r>
          </a:p>
          <a:p>
            <a:pPr marL="400050" lvl="2" indent="0">
              <a:spcBef>
                <a:spcPts val="0"/>
              </a:spcBef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Improves the rate of return to full duty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Employee - Benefits</a:t>
            </a:r>
          </a:p>
          <a:p>
            <a:pPr marL="400050" lvl="2" indent="0">
              <a:spcBef>
                <a:spcPts val="0"/>
              </a:spcBef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Reduces use of injury leave</a:t>
            </a:r>
          </a:p>
          <a:p>
            <a:pPr marL="400050" lvl="2" indent="0">
              <a:spcBef>
                <a:spcPts val="0"/>
              </a:spcBef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Improves self esteem and attitude</a:t>
            </a:r>
          </a:p>
          <a:p>
            <a:pPr marL="400050" lvl="2" indent="0">
              <a:spcBef>
                <a:spcPts val="300"/>
              </a:spcBef>
              <a:spcAft>
                <a:spcPts val="300"/>
              </a:spcAft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Transitional work aids in recovery process</a:t>
            </a:r>
          </a:p>
          <a:p>
            <a:pPr marL="400050" lvl="2" indent="0">
              <a:spcBef>
                <a:spcPts val="300"/>
              </a:spcBef>
              <a:spcAft>
                <a:spcPts val="300"/>
              </a:spcAft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Learn new skills and network</a:t>
            </a:r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fld id="{70808882-0767-413F-A980-7006522272A9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4038600" cy="5715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Modified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Duty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Procedural Directive 89.3</a:t>
            </a:r>
          </a:p>
          <a:p>
            <a:pPr>
              <a:spcBef>
                <a:spcPts val="0"/>
              </a:spcBef>
              <a:buNone/>
            </a:pPr>
            <a:endParaRPr lang="en-US" sz="8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 changes to verbiage or forms</a:t>
            </a:r>
          </a:p>
          <a:p>
            <a:pPr>
              <a:spcBef>
                <a:spcPts val="0"/>
              </a:spcBef>
              <a:buNone/>
            </a:pPr>
            <a:endParaRPr lang="en-US" sz="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Risk will notify of updates</a:t>
            </a:r>
          </a:p>
          <a:p>
            <a:pPr>
              <a:spcBef>
                <a:spcPts val="0"/>
              </a:spcBef>
              <a:buNone/>
            </a:pPr>
            <a:endParaRPr lang="en-US" sz="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Training Presentation has been added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fld id="{590BC64F-18AD-4B69-8354-85FC99A8F5E7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0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3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Modified Duty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0" y="914400"/>
            <a:ext cx="4495800" cy="55092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wrap="square" lIns="91440" tIns="91440" rIns="91440" bIns="9144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600" b="1" dirty="0" smtClean="0"/>
              <a:t>Risk Management Website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Modified Duty</a:t>
            </a:r>
          </a:p>
          <a:p>
            <a:r>
              <a:rPr lang="en-US" sz="20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Users Guide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en-US" sz="20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Task Matrix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Task Letter</a:t>
            </a:r>
          </a:p>
          <a:p>
            <a:pPr lvl="1"/>
            <a:r>
              <a:rPr lang="en-US" sz="20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5"/>
              </a:rPr>
              <a:t>Notes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lvl="1"/>
            <a:r>
              <a:rPr lang="en-US" sz="20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6"/>
              </a:rPr>
              <a:t>Template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Offer Letter</a:t>
            </a: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Hand Delivered </a:t>
            </a:r>
          </a:p>
          <a:p>
            <a:pPr lvl="1"/>
            <a:r>
              <a:rPr lang="en-US" sz="20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7"/>
              </a:rPr>
              <a:t>Notes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lvl="1"/>
            <a:r>
              <a:rPr lang="en-US" sz="20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8"/>
              </a:rPr>
              <a:t>Template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Offer Letter</a:t>
            </a: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Mailed Certified</a:t>
            </a:r>
          </a:p>
          <a:p>
            <a:pPr marL="511175"/>
            <a:r>
              <a:rPr lang="en-US" sz="20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8"/>
              </a:rPr>
              <a:t>Template </a:t>
            </a:r>
            <a:endParaRPr lang="en-US" sz="20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9"/>
              </a:rPr>
              <a:t>Offer Requirements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Handout </a:t>
            </a:r>
          </a:p>
          <a:p>
            <a:r>
              <a:rPr lang="en-US" sz="20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10"/>
              </a:rPr>
              <a:t>Withdrawal Letter </a:t>
            </a:r>
            <a:endParaRPr lang="en-US" sz="20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11" action="ppaction://hlinkfile"/>
              </a:rPr>
              <a:t>Training Presentation</a:t>
            </a:r>
            <a:r>
              <a:rPr lang="en-US" sz="20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10"/>
              </a:rPr>
              <a:t> </a:t>
            </a:r>
            <a:r>
              <a:rPr lang="en-US" sz="2000" dirty="0" smtClean="0"/>
              <a:t>- Sept 2010 </a:t>
            </a:r>
            <a:endParaRPr lang="en-US" sz="20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077200" cy="11430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sz="3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Five Steps to Modified Duty</a:t>
            </a:r>
            <a:endParaRPr lang="en-US" sz="3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7924800" cy="5791200"/>
          </a:xfrm>
        </p:spPr>
        <p:txBody>
          <a:bodyPr>
            <a:normAutofit/>
          </a:bodyPr>
          <a:lstStyle/>
          <a:p>
            <a:pPr marL="514350" lvl="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AA/Designee </a:t>
            </a:r>
            <a:r>
              <a:rPr lang="en-US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determines if Modified Duty can be 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offered</a:t>
            </a:r>
            <a:endParaRPr lang="en-US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lvl="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Prepare a </a:t>
            </a:r>
            <a:r>
              <a:rPr lang="en-US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Task Letter</a:t>
            </a:r>
          </a:p>
          <a:p>
            <a:pPr marL="514350" lvl="0" indent="-5143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ATP </a:t>
            </a:r>
            <a:r>
              <a:rPr lang="en-US" sz="26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Employee</a:t>
            </a:r>
          </a:p>
          <a:p>
            <a:pPr marL="514350" lvl="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Receipt of approved </a:t>
            </a:r>
            <a:r>
              <a:rPr lang="en-US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Task 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Letter</a:t>
            </a:r>
            <a:endParaRPr lang="en-US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lvl="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Prepare an </a:t>
            </a:r>
            <a:r>
              <a:rPr lang="en-US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Offer Letter</a:t>
            </a:r>
          </a:p>
          <a:p>
            <a:pPr marL="514350" lvl="0" indent="-5143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Hand delivered </a:t>
            </a:r>
            <a:r>
              <a:rPr lang="en-US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or 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Mailed Certified</a:t>
            </a:r>
            <a:endParaRPr lang="en-US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lvl="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Withdrawal of Modified Duty</a:t>
            </a:r>
            <a:endParaRPr lang="en-US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fld id="{590BC64F-18AD-4B69-8354-85FC99A8F5E7}" type="slidenum">
              <a:rPr lang="en-US" smtClean="0"/>
              <a:pPr/>
              <a:t>6</a:t>
            </a:fld>
            <a:endParaRPr lang="en-US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33400" y="228600"/>
            <a:ext cx="8229600" cy="914400"/>
          </a:xfrm>
        </p:spPr>
        <p:txBody>
          <a:bodyPr wrap="none" tIns="91440" bIns="91440">
            <a:noAutofit/>
          </a:bodyPr>
          <a:lstStyle/>
          <a:p>
            <a:pPr algn="l"/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Step </a:t>
            </a: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 – Can Modified </a:t>
            </a: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Duty </a:t>
            </a: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 offered?</a:t>
            </a:r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388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457200" y="1219200"/>
            <a:ext cx="8686800" cy="5638800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AA/Designee determines if Modified Duty can be offered</a:t>
            </a:r>
          </a:p>
          <a:p>
            <a:pPr marL="400050" lvl="2" indent="0">
              <a:spcBef>
                <a:spcPts val="0"/>
              </a:spcBef>
            </a:pP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Review Essential Functions (</a:t>
            </a:r>
            <a:r>
              <a:rPr lang="en-US" sz="23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Handout #1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400050" lvl="2" indent="0">
              <a:spcBef>
                <a:spcPts val="0"/>
              </a:spcBef>
            </a:pP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Review Work Status Report (</a:t>
            </a:r>
            <a:r>
              <a:rPr lang="en-US" sz="23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Handout #2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 the restrictions prevent the employee from performing </a:t>
            </a:r>
            <a:r>
              <a:rPr lang="en-US" sz="2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ANY </a:t>
            </a:r>
            <a:r>
              <a:rPr lang="en-US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 their essential functions?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 NO = NO Modified Duty is needed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Alert CDOT Risk Management (CRM) and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the staff that employee can return to regular duty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 YES = Modified Duty is needed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fld id="{590BC64F-18AD-4B69-8354-85FC99A8F5E7}" type="slidenum">
              <a:rPr lang="en-US" smtClean="0"/>
              <a:pPr/>
              <a:t>7</a:t>
            </a:fld>
            <a:endParaRPr lang="en-US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609600" y="1143000"/>
            <a:ext cx="8153400" cy="57150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Reviewing the Physician’s Work Status Report (WSR)</a:t>
            </a:r>
          </a:p>
          <a:p>
            <a:pPr marL="400050" lvl="1" indent="0">
              <a:spcBef>
                <a:spcPts val="0"/>
              </a:spcBef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 Restrictions Identified</a:t>
            </a:r>
          </a:p>
          <a:p>
            <a:pPr marL="400050" lvl="1" indent="0">
              <a:spcBef>
                <a:spcPts val="0"/>
              </a:spcBef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Illegible Restrictions</a:t>
            </a:r>
          </a:p>
          <a:p>
            <a:pPr marL="400050" lvl="1" indent="0">
              <a:spcBef>
                <a:spcPts val="0"/>
              </a:spcBef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Specialist Restrictions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Contact CRM for clarification</a:t>
            </a:r>
          </a:p>
          <a:p>
            <a:pPr marL="0" indent="0">
              <a:spcBef>
                <a:spcPts val="0"/>
              </a:spcBef>
              <a:buNone/>
            </a:pPr>
            <a:endParaRPr lang="en-US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Does the employee have an Attorney?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 YES = Stop here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CRM must complete the modified duty 	process </a:t>
            </a:r>
          </a:p>
          <a:p>
            <a:pPr marL="0" indent="0">
              <a:spcBef>
                <a:spcPts val="0"/>
              </a:spcBef>
              <a:buNone/>
            </a:pPr>
            <a:endParaRPr lang="en-US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fld id="{590BC64F-18AD-4B69-8354-85FC99A8F5E7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5" name="Rectangle 2"/>
          <p:cNvSpPr txBox="1">
            <a:spLocks noChangeAspect="1" noChangeArrowheads="1"/>
          </p:cNvSpPr>
          <p:nvPr/>
        </p:nvSpPr>
        <p:spPr>
          <a:xfrm>
            <a:off x="533400" y="228600"/>
            <a:ext cx="8229600" cy="914400"/>
          </a:xfrm>
          <a:prstGeom prst="rect">
            <a:avLst/>
          </a:prstGeom>
        </p:spPr>
        <p:txBody>
          <a:bodyPr vert="horz" wrap="none" lIns="91440" tIns="91440" rIns="91440" bIns="9144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Step 1 – Continued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609600" y="1219200"/>
            <a:ext cx="8305800" cy="5638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Determined modified duty </a:t>
            </a:r>
            <a:r>
              <a:rPr lang="en-US" sz="2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CANNOT</a:t>
            </a: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be offered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AA/Designee submits a written justification 	why modified duty cannot be offered at 	this time</a:t>
            </a:r>
          </a:p>
          <a:p>
            <a:pPr marL="0" indent="0">
              <a:spcBef>
                <a:spcPts val="0"/>
              </a:spcBef>
              <a:buNone/>
            </a:pPr>
            <a:endParaRPr lang="en-US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Determined modified duty </a:t>
            </a:r>
            <a:r>
              <a:rPr lang="en-US" sz="2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CAN</a:t>
            </a: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be offered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Prepare a Task Letter for the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ATP and Employee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600" dirty="0" smtClean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fld id="{590BC64F-18AD-4B69-8354-85FC99A8F5E7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6" name="Rectangle 2"/>
          <p:cNvSpPr txBox="1">
            <a:spLocks noChangeAspect="1" noChangeArrowheads="1"/>
          </p:cNvSpPr>
          <p:nvPr/>
        </p:nvSpPr>
        <p:spPr>
          <a:xfrm>
            <a:off x="533400" y="228600"/>
            <a:ext cx="8229600" cy="914400"/>
          </a:xfrm>
          <a:prstGeom prst="rect">
            <a:avLst/>
          </a:prstGeom>
        </p:spPr>
        <p:txBody>
          <a:bodyPr vert="horz" wrap="none" lIns="91440" tIns="91440" rIns="91440" bIns="9144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Step 1 – Continued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2578</TotalTime>
  <Words>2513</Words>
  <Application>Microsoft Office PowerPoint</Application>
  <PresentationFormat>On-screen Show (4:3)</PresentationFormat>
  <Paragraphs>537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Times New Roman</vt:lpstr>
      <vt:lpstr>Verdana</vt:lpstr>
      <vt:lpstr>Wingdings</vt:lpstr>
      <vt:lpstr>Office Theme</vt:lpstr>
      <vt:lpstr>CDOT Risk Management</vt:lpstr>
      <vt:lpstr>DOHRA Human Resources Management</vt:lpstr>
      <vt:lpstr>What is Modified Duty?</vt:lpstr>
      <vt:lpstr>Why Offer Modified Duty?</vt:lpstr>
      <vt:lpstr>PowerPoint Presentation</vt:lpstr>
      <vt:lpstr>Five Steps to Modified Duty</vt:lpstr>
      <vt:lpstr>Step 1 – Can Modified Duty be offered?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CDOT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Modified Duty Training</dc:subject>
  <dc:creator>GoodwinD</dc:creator>
  <cp:keywords>Modified Duty</cp:keywords>
  <cp:lastModifiedBy>Kostic, Linda R</cp:lastModifiedBy>
  <cp:revision>265</cp:revision>
  <dcterms:created xsi:type="dcterms:W3CDTF">2009-08-27T18:13:45Z</dcterms:created>
  <dcterms:modified xsi:type="dcterms:W3CDTF">2015-10-09T19:26:49Z</dcterms:modified>
  <cp:category>Training</cp:category>
</cp:coreProperties>
</file>