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357" r:id="rId2"/>
    <p:sldId id="358" r:id="rId3"/>
    <p:sldId id="359" r:id="rId4"/>
    <p:sldId id="366" r:id="rId5"/>
    <p:sldId id="367" r:id="rId6"/>
    <p:sldId id="365" r:id="rId7"/>
    <p:sldId id="314" r:id="rId8"/>
    <p:sldId id="374" r:id="rId9"/>
    <p:sldId id="311" r:id="rId10"/>
    <p:sldId id="344" r:id="rId11"/>
    <p:sldId id="346" r:id="rId12"/>
    <p:sldId id="345" r:id="rId13"/>
    <p:sldId id="305" r:id="rId14"/>
    <p:sldId id="328" r:id="rId15"/>
    <p:sldId id="325" r:id="rId16"/>
    <p:sldId id="322" r:id="rId17"/>
    <p:sldId id="306" r:id="rId18"/>
    <p:sldId id="323" r:id="rId19"/>
    <p:sldId id="313" r:id="rId20"/>
    <p:sldId id="343" r:id="rId21"/>
    <p:sldId id="356" r:id="rId22"/>
    <p:sldId id="354" r:id="rId23"/>
    <p:sldId id="326" r:id="rId24"/>
    <p:sldId id="324" r:id="rId25"/>
    <p:sldId id="375" r:id="rId26"/>
    <p:sldId id="378" r:id="rId27"/>
    <p:sldId id="379" r:id="rId28"/>
    <p:sldId id="380" r:id="rId29"/>
    <p:sldId id="376" r:id="rId30"/>
    <p:sldId id="336" r:id="rId31"/>
    <p:sldId id="386" r:id="rId32"/>
    <p:sldId id="385" r:id="rId33"/>
    <p:sldId id="383" r:id="rId34"/>
    <p:sldId id="387" r:id="rId35"/>
    <p:sldId id="389" r:id="rId36"/>
    <p:sldId id="390" r:id="rId37"/>
    <p:sldId id="391" r:id="rId38"/>
    <p:sldId id="392" r:id="rId39"/>
    <p:sldId id="393" r:id="rId40"/>
    <p:sldId id="394" r:id="rId41"/>
    <p:sldId id="377" r:id="rId42"/>
    <p:sldId id="381" r:id="rId43"/>
    <p:sldId id="382" r:id="rId44"/>
    <p:sldId id="332" r:id="rId45"/>
    <p:sldId id="334" r:id="rId46"/>
    <p:sldId id="337" r:id="rId47"/>
    <p:sldId id="388" r:id="rId48"/>
    <p:sldId id="339" r:id="rId49"/>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9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1E2B"/>
    <a:srgbClr val="0287D6"/>
    <a:srgbClr val="FF6601"/>
    <a:srgbClr val="34A321"/>
    <a:srgbClr val="48545D"/>
    <a:srgbClr val="C6C9CA"/>
    <a:srgbClr val="010E5D"/>
    <a:srgbClr val="FFC600"/>
    <a:srgbClr val="1D3D7F"/>
    <a:srgbClr val="EC54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30" autoAdjust="0"/>
    <p:restoredTop sz="81865" autoAdjust="0"/>
  </p:normalViewPr>
  <p:slideViewPr>
    <p:cSldViewPr snapToGrid="0" snapToObjects="1">
      <p:cViewPr varScale="1">
        <p:scale>
          <a:sx n="67" d="100"/>
          <a:sy n="67" d="100"/>
        </p:scale>
        <p:origin x="580" y="60"/>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8304"/>
    </p:cViewPr>
  </p:sorterViewPr>
  <p:notesViewPr>
    <p:cSldViewPr snapToGrid="0" snapToObjects="1">
      <p:cViewPr varScale="1">
        <p:scale>
          <a:sx n="53" d="100"/>
          <a:sy n="53" d="100"/>
        </p:scale>
        <p:origin x="2632" y="44"/>
      </p:cViewPr>
      <p:guideLst>
        <p:guide orient="horz" pos="2909"/>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1"/>
            <a:ext cx="3011488" cy="461963"/>
          </a:xfrm>
          <a:prstGeom prst="rect">
            <a:avLst/>
          </a:prstGeom>
        </p:spPr>
        <p:txBody>
          <a:bodyPr vert="horz" lIns="91440" tIns="45720" rIns="91440" bIns="45720" rtlCol="0"/>
          <a:lstStyle>
            <a:lvl1pPr algn="r">
              <a:defRPr sz="1200"/>
            </a:lvl1pPr>
          </a:lstStyle>
          <a:p>
            <a:fld id="{D1713A2E-7D7E-4711-9CD9-AB41880F05BE}" type="datetimeFigureOut">
              <a:rPr lang="en-US" smtClean="0"/>
              <a:pPr/>
              <a:t>1/6/2016</a:t>
            </a:fld>
            <a:endParaRPr lang="en-US"/>
          </a:p>
        </p:txBody>
      </p:sp>
      <p:sp>
        <p:nvSpPr>
          <p:cNvPr id="4" name="Footer Placeholder 3"/>
          <p:cNvSpPr>
            <a:spLocks noGrp="1"/>
          </p:cNvSpPr>
          <p:nvPr>
            <p:ph type="ftr" sz="quarter" idx="2"/>
          </p:nvPr>
        </p:nvSpPr>
        <p:spPr>
          <a:xfrm>
            <a:off x="0" y="8772526"/>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6"/>
            <a:ext cx="3011488" cy="461963"/>
          </a:xfrm>
          <a:prstGeom prst="rect">
            <a:avLst/>
          </a:prstGeom>
        </p:spPr>
        <p:txBody>
          <a:bodyPr vert="horz" lIns="91440" tIns="45720" rIns="91440" bIns="45720" rtlCol="0" anchor="b"/>
          <a:lstStyle>
            <a:lvl1pPr algn="r">
              <a:defRPr sz="1200"/>
            </a:lvl1pPr>
          </a:lstStyle>
          <a:p>
            <a:fld id="{35D6D7B4-75FA-45EB-8F02-7376C098734E}" type="slidenum">
              <a:rPr lang="en-US" smtClean="0"/>
              <a:pPr/>
              <a:t>‹#›</a:t>
            </a:fld>
            <a:endParaRPr lang="en-US"/>
          </a:p>
        </p:txBody>
      </p:sp>
    </p:spTree>
    <p:extLst>
      <p:ext uri="{BB962C8B-B14F-4D97-AF65-F5344CB8AC3E}">
        <p14:creationId xmlns:p14="http://schemas.microsoft.com/office/powerpoint/2010/main" val="1090826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2487" tIns="46244" rIns="92487" bIns="46244" rtlCol="0"/>
          <a:lstStyle>
            <a:lvl1pPr algn="r">
              <a:defRPr sz="1200"/>
            </a:lvl1pPr>
          </a:lstStyle>
          <a:p>
            <a:fld id="{32A081B6-A48A-5843-80E6-9737380E5024}" type="datetimeFigureOut">
              <a:rPr lang="en-US" smtClean="0"/>
              <a:pPr/>
              <a:t>1/6/2016</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69"/>
            <a:ext cx="3011699" cy="461804"/>
          </a:xfrm>
          <a:prstGeom prst="rect">
            <a:avLst/>
          </a:prstGeom>
        </p:spPr>
        <p:txBody>
          <a:bodyPr vert="horz" lIns="92487" tIns="46244" rIns="92487" bIns="462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1804"/>
          </a:xfrm>
          <a:prstGeom prst="rect">
            <a:avLst/>
          </a:prstGeom>
        </p:spPr>
        <p:txBody>
          <a:bodyPr vert="horz" lIns="92487" tIns="46244" rIns="92487" bIns="46244" rtlCol="0" anchor="b"/>
          <a:lstStyle>
            <a:lvl1pPr algn="r">
              <a:defRPr sz="1200"/>
            </a:lvl1pPr>
          </a:lstStyle>
          <a:p>
            <a:fld id="{6D28C5E9-D05C-1D4D-99E2-87483ED3AF4F}" type="slidenum">
              <a:rPr lang="en-US" smtClean="0"/>
              <a:pPr/>
              <a:t>‹#›</a:t>
            </a:fld>
            <a:endParaRPr lang="en-US" dirty="0"/>
          </a:p>
        </p:txBody>
      </p:sp>
    </p:spTree>
    <p:extLst>
      <p:ext uri="{BB962C8B-B14F-4D97-AF65-F5344CB8AC3E}">
        <p14:creationId xmlns:p14="http://schemas.microsoft.com/office/powerpoint/2010/main" val="24432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ntranet.dot.state.co.us/resources/CDOT-forms/documents/cdot0777.docm/view"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intranet.dot.state.co.us/resources/CDOT-forms/documents/cdot1404.docx/view" TargetMode="External"/><Relationship Id="rId4" Type="http://schemas.openxmlformats.org/officeDocument/2006/relationships/hyperlink" Target="http://intranet.dot.state.co.us/resources/CDOT-forms/other-forms/SVAR_DPA.pdf/view"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pPr/>
              <a:t>1</a:t>
            </a:fld>
            <a:endParaRPr lang="en-US" dirty="0"/>
          </a:p>
        </p:txBody>
      </p:sp>
    </p:spTree>
    <p:extLst>
      <p:ext uri="{BB962C8B-B14F-4D97-AF65-F5344CB8AC3E}">
        <p14:creationId xmlns:p14="http://schemas.microsoft.com/office/powerpoint/2010/main" val="91526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ALL CDOT EMPLOYEE EVENTS, AND ALL CDOT CONTRACTOR OR CITIZEN EVENTS WITHIN A WORK ZONE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Fatality (MUST CALL CDOT RISK MANAGER AND THE OTS DIRECTOR; LEAVE MESSAGE IF NO ANSWER) </a:t>
            </a:r>
          </a:p>
          <a:p>
            <a:r>
              <a:rPr lang="en-US" sz="1200" b="0" i="0" u="none" strike="noStrike" kern="1200" baseline="0" dirty="0" smtClean="0">
                <a:solidFill>
                  <a:schemeClr val="tx1"/>
                </a:solidFill>
                <a:latin typeface="+mn-lt"/>
                <a:ea typeface="+mn-ea"/>
                <a:cs typeface="+mn-cs"/>
              </a:rPr>
              <a:t> 2 or more CDOT employees, contract employees, or citizens injured - Non-Life Threatening </a:t>
            </a:r>
          </a:p>
          <a:p>
            <a:r>
              <a:rPr lang="en-US" sz="1200" b="0" i="0" u="none" strike="noStrike" kern="1200" baseline="0" dirty="0" smtClean="0">
                <a:solidFill>
                  <a:schemeClr val="tx1"/>
                </a:solidFill>
                <a:latin typeface="+mn-lt"/>
                <a:ea typeface="+mn-ea"/>
                <a:cs typeface="+mn-cs"/>
              </a:rPr>
              <a:t> Major Injury to CDOT employee, contractor, or citizen - Life Threatening = ER/Hospitalization/Flight for life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IDENTIFY and provide the information if available: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CDOT Employee Name(s) Contractor Employee Name(s) </a:t>
            </a:r>
          </a:p>
          <a:p>
            <a:r>
              <a:rPr lang="en-US" sz="1200" b="0" i="0" u="none" strike="noStrike" kern="1200" baseline="0" dirty="0" smtClean="0">
                <a:solidFill>
                  <a:schemeClr val="tx1"/>
                </a:solidFill>
                <a:latin typeface="+mn-lt"/>
                <a:ea typeface="+mn-ea"/>
                <a:cs typeface="+mn-cs"/>
              </a:rPr>
              <a:t> Citizen Name(s)(if known): </a:t>
            </a:r>
          </a:p>
          <a:p>
            <a:r>
              <a:rPr lang="en-US" sz="1200" b="0" i="0" u="none" strike="noStrike" kern="1200" baseline="0" dirty="0" smtClean="0">
                <a:solidFill>
                  <a:schemeClr val="tx1"/>
                </a:solidFill>
                <a:latin typeface="+mn-lt"/>
                <a:ea typeface="+mn-ea"/>
                <a:cs typeface="+mn-cs"/>
              </a:rPr>
              <a:t> Event took place in CDOT Work Zone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INFRASTRUCTURE/PROPERTY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Serious damage requiring emergency repair, highway closure or significant traffic flow disruption; i.e. bridge failure, sinkhole, rock slide or major impact to a structure, etc. </a:t>
            </a:r>
          </a:p>
          <a:p>
            <a:r>
              <a:rPr lang="en-US" sz="1200" b="0" i="0" u="none" strike="noStrike" kern="1200" baseline="0" dirty="0" smtClean="0">
                <a:solidFill>
                  <a:schemeClr val="tx1"/>
                </a:solidFill>
                <a:latin typeface="+mn-lt"/>
                <a:ea typeface="+mn-ea"/>
                <a:cs typeface="+mn-cs"/>
              </a:rPr>
              <a:t> Total vehicle or building loss; due to major fire, flood, etc. </a:t>
            </a:r>
          </a:p>
          <a:p>
            <a:r>
              <a:rPr lang="en-US" sz="1200" b="0" i="0" u="none" strike="noStrike" kern="1200" baseline="0" dirty="0" smtClean="0">
                <a:solidFill>
                  <a:schemeClr val="tx1"/>
                </a:solidFill>
                <a:latin typeface="+mn-lt"/>
                <a:ea typeface="+mn-ea"/>
                <a:cs typeface="+mn-cs"/>
              </a:rPr>
              <a:t> Hazmat spill with reportable quantity equal to or greater than reporting quantities defined by Colorado Dept. of Public Health and Environment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Example: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Name of injured contractor, citizen or employee(s): John DOE – CDOT Employee ONLY </a:t>
            </a:r>
          </a:p>
          <a:p>
            <a:r>
              <a:rPr lang="en-US" sz="1200" b="0" i="0" u="none" strike="noStrike" kern="1200" baseline="0" dirty="0" smtClean="0">
                <a:solidFill>
                  <a:schemeClr val="tx1"/>
                </a:solidFill>
                <a:latin typeface="+mn-lt"/>
                <a:ea typeface="+mn-ea"/>
                <a:cs typeface="+mn-cs"/>
              </a:rPr>
              <a:t>CDOT Cone Zone for contractor: Yes </a:t>
            </a:r>
          </a:p>
          <a:p>
            <a:r>
              <a:rPr lang="en-US" sz="1200" b="0" i="0" u="none" strike="noStrike" kern="1200" baseline="0" dirty="0" smtClean="0">
                <a:solidFill>
                  <a:schemeClr val="tx1"/>
                </a:solidFill>
                <a:latin typeface="+mn-lt"/>
                <a:ea typeface="+mn-ea"/>
                <a:cs typeface="+mn-cs"/>
              </a:rPr>
              <a:t>Contractor: Construction Firm Name </a:t>
            </a:r>
          </a:p>
          <a:p>
            <a:r>
              <a:rPr lang="en-US" sz="1200" b="0" i="0" u="none" strike="noStrike" kern="1200" baseline="0" dirty="0" smtClean="0">
                <a:solidFill>
                  <a:schemeClr val="tx1"/>
                </a:solidFill>
                <a:latin typeface="+mn-lt"/>
                <a:ea typeface="+mn-ea"/>
                <a:cs typeface="+mn-cs"/>
              </a:rPr>
              <a:t>Date/Time of the incident: 02/13/2013 0500 </a:t>
            </a:r>
          </a:p>
          <a:p>
            <a:r>
              <a:rPr lang="en-US" sz="1200" b="0" i="0" u="none" strike="noStrike" kern="1200" baseline="0" dirty="0" smtClean="0">
                <a:solidFill>
                  <a:schemeClr val="tx1"/>
                </a:solidFill>
                <a:latin typeface="+mn-lt"/>
                <a:ea typeface="+mn-ea"/>
                <a:cs typeface="+mn-cs"/>
              </a:rPr>
              <a:t>Location of the incident (</a:t>
            </a:r>
            <a:r>
              <a:rPr lang="en-US" sz="1200" b="0" i="0" u="none" strike="noStrike" kern="1200" baseline="0" dirty="0" err="1" smtClean="0">
                <a:solidFill>
                  <a:schemeClr val="tx1"/>
                </a:solidFill>
                <a:latin typeface="+mn-lt"/>
                <a:ea typeface="+mn-ea"/>
                <a:cs typeface="+mn-cs"/>
              </a:rPr>
              <a:t>hwy</a:t>
            </a:r>
            <a:r>
              <a:rPr lang="en-US" sz="1200" b="0" i="0" u="none" strike="noStrike" kern="1200" baseline="0" dirty="0" smtClean="0">
                <a:solidFill>
                  <a:schemeClr val="tx1"/>
                </a:solidFill>
                <a:latin typeface="+mn-lt"/>
                <a:ea typeface="+mn-ea"/>
                <a:cs typeface="+mn-cs"/>
              </a:rPr>
              <a:t>/mile marker): I70 and Sheridan, Denver, CO </a:t>
            </a:r>
          </a:p>
          <a:p>
            <a:r>
              <a:rPr lang="en-US" sz="1200" b="0" i="0" u="none" strike="noStrike" kern="1200" baseline="0" dirty="0" smtClean="0">
                <a:solidFill>
                  <a:schemeClr val="tx1"/>
                </a:solidFill>
                <a:latin typeface="+mn-lt"/>
                <a:ea typeface="+mn-ea"/>
                <a:cs typeface="+mn-cs"/>
              </a:rPr>
              <a:t>Contact person name and phone number: Tony </a:t>
            </a:r>
            <a:r>
              <a:rPr lang="en-US" sz="1200" b="0" i="0" u="none" strike="noStrike" kern="1200" baseline="0" dirty="0" err="1" smtClean="0">
                <a:solidFill>
                  <a:schemeClr val="tx1"/>
                </a:solidFill>
                <a:latin typeface="+mn-lt"/>
                <a:ea typeface="+mn-ea"/>
                <a:cs typeface="+mn-cs"/>
              </a:rPr>
              <a:t>Devito</a:t>
            </a:r>
            <a:r>
              <a:rPr lang="en-US" sz="1200" b="0" i="0" u="none" strike="noStrike" kern="1200" baseline="0" dirty="0" smtClean="0">
                <a:solidFill>
                  <a:schemeClr val="tx1"/>
                </a:solidFill>
                <a:latin typeface="+mn-lt"/>
                <a:ea typeface="+mn-ea"/>
                <a:cs typeface="+mn-cs"/>
              </a:rPr>
              <a:t> 303-123-4321 </a:t>
            </a:r>
          </a:p>
          <a:p>
            <a:r>
              <a:rPr lang="en-US" sz="1200" b="0" i="0" u="none" strike="noStrike" kern="1200" baseline="0" dirty="0" smtClean="0">
                <a:solidFill>
                  <a:schemeClr val="tx1"/>
                </a:solidFill>
                <a:latin typeface="+mn-lt"/>
                <a:ea typeface="+mn-ea"/>
                <a:cs typeface="+mn-cs"/>
              </a:rPr>
              <a:t>Brief description of the incident (who, what, when): John was STRUCK BY CITIZEN VEHICLE on I70 John in ROUTE TO ST ANTHONY’S VIA AMULANCE (Potentially Life Threatening). </a:t>
            </a:r>
            <a:endParaRPr lang="en-US" sz="1100" b="1" dirty="0" smtClean="0">
              <a:solidFill>
                <a:schemeClr val="tx1">
                  <a:lumMod val="85000"/>
                  <a:lumOff val="15000"/>
                </a:schemeClr>
              </a:solidFill>
              <a:latin typeface="Trebuchet MS" pitchFamily="34" charset="0"/>
            </a:endParaRPr>
          </a:p>
        </p:txBody>
      </p:sp>
      <p:sp>
        <p:nvSpPr>
          <p:cNvPr id="4" name="Slide Number Placeholder 3"/>
          <p:cNvSpPr>
            <a:spLocks noGrp="1"/>
          </p:cNvSpPr>
          <p:nvPr>
            <p:ph type="sldNum" sz="quarter" idx="10"/>
          </p:nvPr>
        </p:nvSpPr>
        <p:spPr/>
        <p:txBody>
          <a:bodyPr/>
          <a:lstStyle/>
          <a:p>
            <a:fld id="{225B811A-BC0B-461C-B428-C38B381EE57C}" type="slidenum">
              <a:rPr lang="en-US" smtClean="0"/>
              <a:pPr/>
              <a:t>10</a:t>
            </a:fld>
            <a:endParaRPr lang="en-US"/>
          </a:p>
        </p:txBody>
      </p:sp>
    </p:spTree>
    <p:extLst>
      <p:ext uri="{BB962C8B-B14F-4D97-AF65-F5344CB8AC3E}">
        <p14:creationId xmlns:p14="http://schemas.microsoft.com/office/powerpoint/2010/main" val="121112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5"/>
            <a:ext cx="5560060" cy="4470412"/>
          </a:xfrm>
        </p:spPr>
        <p:txBody>
          <a:bodyPr>
            <a:normAutofit/>
          </a:bodyPr>
          <a:lstStyle/>
          <a:p>
            <a:r>
              <a:rPr lang="en-US" sz="1800" dirty="0" smtClean="0"/>
              <a:t>Has everyone seen these? Should be in every vehicle</a:t>
            </a:r>
          </a:p>
          <a:p>
            <a:r>
              <a:rPr lang="en-US" sz="1800" dirty="0" smtClean="0"/>
              <a:t>If you are involved in an accident provide these cards to a 3</a:t>
            </a:r>
            <a:r>
              <a:rPr lang="en-US" sz="1800" baseline="30000" dirty="0" smtClean="0"/>
              <a:t>rd</a:t>
            </a:r>
            <a:r>
              <a:rPr lang="en-US" sz="1800" dirty="0" smtClean="0"/>
              <a:t> party</a:t>
            </a:r>
          </a:p>
          <a:p>
            <a:r>
              <a:rPr lang="en-US" sz="1800" dirty="0" smtClean="0"/>
              <a:t>State Risk Management Business Card</a:t>
            </a:r>
          </a:p>
          <a:p>
            <a:r>
              <a:rPr lang="en-US" sz="1800" dirty="0" smtClean="0"/>
              <a:t>     Tells them how file a claim with state risk</a:t>
            </a:r>
          </a:p>
          <a:p>
            <a:endParaRPr lang="en-US" sz="1800" dirty="0" smtClean="0"/>
          </a:p>
          <a:p>
            <a:r>
              <a:rPr lang="en-US" sz="1800" dirty="0" smtClean="0"/>
              <a:t>State of CO </a:t>
            </a:r>
            <a:r>
              <a:rPr lang="en-US" sz="1800" b="1" u="sng" dirty="0" smtClean="0"/>
              <a:t>Vehicle Proof of Insurance</a:t>
            </a:r>
            <a:r>
              <a:rPr lang="en-US" sz="1800" dirty="0" smtClean="0"/>
              <a:t> card</a:t>
            </a:r>
          </a:p>
          <a:p>
            <a:endParaRPr kumimoji="1" lang="en-US" sz="1600" dirty="0" smtClean="0">
              <a:latin typeface="Verdana" pitchFamily="34" charset="0"/>
            </a:endParaRPr>
          </a:p>
          <a:p>
            <a:r>
              <a:rPr kumimoji="1" lang="en-US" sz="1600" dirty="0" smtClean="0">
                <a:latin typeface="Verdana" pitchFamily="34" charset="0"/>
              </a:rPr>
              <a:t>Be sure to exchange insurance information and get</a:t>
            </a:r>
          </a:p>
          <a:p>
            <a:pPr eaLnBrk="0" hangingPunct="0">
              <a:tabLst>
                <a:tab pos="340363" algn="l"/>
                <a:tab pos="567271" algn="l"/>
              </a:tabLst>
            </a:pPr>
            <a:r>
              <a:rPr kumimoji="1" lang="en-US" sz="1600" dirty="0" smtClean="0">
                <a:latin typeface="Verdana" pitchFamily="34" charset="0"/>
              </a:rPr>
              <a:t>names and address of 3</a:t>
            </a:r>
            <a:r>
              <a:rPr kumimoji="1" lang="en-US" sz="1600" baseline="30000" dirty="0" smtClean="0">
                <a:latin typeface="Verdana" pitchFamily="34" charset="0"/>
              </a:rPr>
              <a:t>rd</a:t>
            </a:r>
            <a:r>
              <a:rPr kumimoji="1" lang="en-US" sz="1600" dirty="0" smtClean="0">
                <a:latin typeface="Verdana" pitchFamily="34" charset="0"/>
              </a:rPr>
              <a:t> party or witness statements if possible.</a:t>
            </a:r>
          </a:p>
          <a:p>
            <a:pPr eaLnBrk="0" hangingPunct="0">
              <a:tabLst>
                <a:tab pos="340363" algn="l"/>
                <a:tab pos="567271" algn="l"/>
              </a:tabLst>
            </a:pPr>
            <a:r>
              <a:rPr kumimoji="1" lang="en-US" sz="1600" dirty="0" smtClean="0">
                <a:latin typeface="Verdana" pitchFamily="34" charset="0"/>
              </a:rPr>
              <a:t>Witnesses may help to prove you were blameless in the accident.</a:t>
            </a:r>
          </a:p>
          <a:p>
            <a:pPr eaLnBrk="0" hangingPunct="0">
              <a:tabLst>
                <a:tab pos="340363" algn="l"/>
                <a:tab pos="567271" algn="l"/>
              </a:tabLst>
            </a:pPr>
            <a:r>
              <a:rPr kumimoji="1" lang="en-US" sz="1600" b="1" dirty="0" smtClean="0">
                <a:latin typeface="Verdana" pitchFamily="34" charset="0"/>
              </a:rPr>
              <a:t>Make no comment or statement regarding the accident except to police or a representative of the State</a:t>
            </a:r>
            <a:endParaRPr kumimoji="1" lang="en-US" sz="1600" b="1" dirty="0">
              <a:latin typeface="Verdana" pitchFamily="34" charset="0"/>
            </a:endParaRPr>
          </a:p>
        </p:txBody>
      </p:sp>
      <p:sp>
        <p:nvSpPr>
          <p:cNvPr id="4" name="Slide Number Placeholder 3"/>
          <p:cNvSpPr>
            <a:spLocks noGrp="1"/>
          </p:cNvSpPr>
          <p:nvPr>
            <p:ph type="sldNum" sz="quarter" idx="10"/>
          </p:nvPr>
        </p:nvSpPr>
        <p:spPr/>
        <p:txBody>
          <a:bodyPr/>
          <a:lstStyle/>
          <a:p>
            <a:fld id="{225B811A-BC0B-461C-B428-C38B381EE57C}" type="slidenum">
              <a:rPr lang="en-US" smtClean="0"/>
              <a:pPr/>
              <a:t>11</a:t>
            </a:fld>
            <a:endParaRPr lang="en-US"/>
          </a:p>
        </p:txBody>
      </p:sp>
    </p:spTree>
    <p:extLst>
      <p:ext uri="{BB962C8B-B14F-4D97-AF65-F5344CB8AC3E}">
        <p14:creationId xmlns:p14="http://schemas.microsoft.com/office/powerpoint/2010/main" val="3749768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5"/>
            <a:ext cx="5560060" cy="4470412"/>
          </a:xfrm>
        </p:spPr>
        <p:txBody>
          <a:bodyPr>
            <a:normAutofit/>
          </a:bodyPr>
          <a:lstStyle/>
          <a:p>
            <a:r>
              <a:rPr lang="en-US" sz="1600" dirty="0" smtClean="0"/>
              <a:t>When filing</a:t>
            </a:r>
            <a:r>
              <a:rPr lang="en-US" sz="1600" baseline="0" dirty="0" smtClean="0"/>
              <a:t> the report we must have an estimated cost of damages</a:t>
            </a:r>
          </a:p>
          <a:p>
            <a:r>
              <a:rPr lang="en-US" sz="1600" baseline="0" dirty="0" smtClean="0"/>
              <a:t>Call your shop foreman if you are unsure</a:t>
            </a:r>
          </a:p>
          <a:p>
            <a:endParaRPr lang="en-US" sz="1600" baseline="0" dirty="0" smtClean="0"/>
          </a:p>
          <a:p>
            <a:r>
              <a:rPr lang="en-US" sz="1600" baseline="0" dirty="0" smtClean="0"/>
              <a:t>Any theft or vandalism must be reported to the local law enforcement</a:t>
            </a:r>
            <a:endParaRPr lang="en-US" sz="1600" dirty="0"/>
          </a:p>
          <a:p>
            <a:endParaRPr lang="en-US" sz="1400" dirty="0" smtClean="0"/>
          </a:p>
          <a:p>
            <a:r>
              <a:rPr lang="en-US" sz="1400" dirty="0" smtClean="0"/>
              <a:t>Take any necessary action to preserve</a:t>
            </a:r>
            <a:r>
              <a:rPr lang="en-US" sz="1400" baseline="0" dirty="0" smtClean="0"/>
              <a:t> evidence, such as malfunctioning/defective equipment</a:t>
            </a:r>
          </a:p>
          <a:p>
            <a:endParaRPr lang="en-US" sz="1400" dirty="0"/>
          </a:p>
          <a:p>
            <a:r>
              <a:rPr lang="en-US" sz="1600" dirty="0"/>
              <a:t>It is your responsibility to ensure an accurate detailed report of the </a:t>
            </a:r>
            <a:r>
              <a:rPr lang="en-US" sz="1600" dirty="0" smtClean="0"/>
              <a:t>incident/accident</a:t>
            </a:r>
            <a:endParaRPr lang="en-US" sz="1600" dirty="0"/>
          </a:p>
        </p:txBody>
      </p:sp>
      <p:sp>
        <p:nvSpPr>
          <p:cNvPr id="4" name="Slide Number Placeholder 3"/>
          <p:cNvSpPr>
            <a:spLocks noGrp="1"/>
          </p:cNvSpPr>
          <p:nvPr>
            <p:ph type="sldNum" sz="quarter" idx="10"/>
          </p:nvPr>
        </p:nvSpPr>
        <p:spPr/>
        <p:txBody>
          <a:bodyPr/>
          <a:lstStyle/>
          <a:p>
            <a:fld id="{225B811A-BC0B-461C-B428-C38B381EE57C}" type="slidenum">
              <a:rPr lang="en-US" smtClean="0"/>
              <a:pPr/>
              <a:t>12</a:t>
            </a:fld>
            <a:endParaRPr lang="en-US"/>
          </a:p>
        </p:txBody>
      </p:sp>
    </p:spTree>
    <p:extLst>
      <p:ext uri="{BB962C8B-B14F-4D97-AF65-F5344CB8AC3E}">
        <p14:creationId xmlns:p14="http://schemas.microsoft.com/office/powerpoint/2010/main" val="374976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sz="1100" b="1" dirty="0" smtClean="0">
              <a:latin typeface="Arial" pitchFamily="34" charset="0"/>
              <a:cs typeface="Arial" pitchFamily="34" charset="0"/>
            </a:endParaRPr>
          </a:p>
          <a:p>
            <a:pPr>
              <a:buNone/>
            </a:pPr>
            <a:endParaRPr lang="en-US"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pPr/>
              <a:t>13</a:t>
            </a:fld>
            <a:endParaRPr lang="en-US" dirty="0"/>
          </a:p>
        </p:txBody>
      </p:sp>
    </p:spTree>
    <p:extLst>
      <p:ext uri="{BB962C8B-B14F-4D97-AF65-F5344CB8AC3E}">
        <p14:creationId xmlns:p14="http://schemas.microsoft.com/office/powerpoint/2010/main" val="1437581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EE07F2F-0110-4947-9A8F-81B88E7E62F5}" type="slidenum">
              <a:rPr lang="en-US" smtClean="0"/>
              <a:pPr/>
              <a:t>14</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z="1100" dirty="0">
              <a:latin typeface="Arial" panose="020B0604020202020204" pitchFamily="34" charset="0"/>
              <a:cs typeface="Arial" panose="020B0604020202020204" pitchFamily="34" charset="0"/>
            </a:endParaRP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672309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DD8B8F5-C2D7-4133-9BE6-6786695E7DBD}" type="slidenum">
              <a:rPr lang="en-US" smtClean="0"/>
              <a:pPr/>
              <a:t>15</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302178" y="4315217"/>
            <a:ext cx="6345721" cy="4315215"/>
          </a:xfrm>
          <a:noFill/>
          <a:ln/>
        </p:spPr>
        <p:txBody>
          <a:bodyPr>
            <a:normAutofit/>
          </a:bodyPr>
          <a:lstStyle/>
          <a:p>
            <a:pPr marL="0" lvl="1">
              <a:buFont typeface="Wingdings" pitchFamily="2" charset="2"/>
              <a:buNone/>
              <a:defRPr/>
            </a:pPr>
            <a:endParaRPr lang="en-US" sz="1400" dirty="0" smtClean="0"/>
          </a:p>
          <a:p>
            <a:endParaRPr lang="en-US" dirty="0" smtClean="0"/>
          </a:p>
        </p:txBody>
      </p:sp>
    </p:spTree>
    <p:extLst>
      <p:ext uri="{BB962C8B-B14F-4D97-AF65-F5344CB8AC3E}">
        <p14:creationId xmlns:p14="http://schemas.microsoft.com/office/powerpoint/2010/main" val="1269622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16</a:t>
            </a:fld>
            <a:endParaRPr lang="en-US" smtClean="0"/>
          </a:p>
        </p:txBody>
      </p:sp>
      <p:sp>
        <p:nvSpPr>
          <p:cNvPr id="26627"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302179" y="4315215"/>
            <a:ext cx="6421265" cy="4693743"/>
          </a:xfrm>
        </p:spPr>
        <p:txBody>
          <a:bodyPr>
            <a:noAutofit/>
          </a:bodyPr>
          <a:lstStyle/>
          <a:p>
            <a:endParaRPr lang="en-US" sz="1400" dirty="0" smtClean="0">
              <a:latin typeface="Arial" pitchFamily="34" charset="0"/>
            </a:endParaRPr>
          </a:p>
          <a:p>
            <a:endParaRPr lang="en-US" sz="500" dirty="0" smtClean="0">
              <a:latin typeface="Arial" pitchFamily="34" charset="0"/>
            </a:endParaRPr>
          </a:p>
          <a:p>
            <a:endParaRPr lang="en-US" sz="1400" dirty="0" smtClean="0">
              <a:latin typeface="Arial" pitchFamily="34" charset="0"/>
            </a:endParaRPr>
          </a:p>
          <a:p>
            <a:endParaRPr lang="en-US" sz="1400" dirty="0" smtClean="0">
              <a:solidFill>
                <a:schemeClr val="tx2"/>
              </a:solidFill>
              <a:latin typeface="Arial" pitchFamily="34" charset="0"/>
            </a:endParaRPr>
          </a:p>
          <a:p>
            <a:r>
              <a:rPr lang="en-US" sz="1400" dirty="0" smtClean="0">
                <a:solidFill>
                  <a:schemeClr val="tx2"/>
                </a:solidFill>
                <a:latin typeface="Arial" pitchFamily="34" charset="0"/>
              </a:rPr>
              <a:t>Refer to ACCIDENT DEFINITIONS</a:t>
            </a:r>
            <a:endParaRPr lang="en-US" sz="1400" dirty="0">
              <a:solidFill>
                <a:schemeClr val="tx2"/>
              </a:solidFill>
              <a:latin typeface="Arial" pitchFamily="34" charset="0"/>
            </a:endParaRPr>
          </a:p>
        </p:txBody>
      </p:sp>
    </p:spTree>
    <p:extLst>
      <p:ext uri="{BB962C8B-B14F-4D97-AF65-F5344CB8AC3E}">
        <p14:creationId xmlns:p14="http://schemas.microsoft.com/office/powerpoint/2010/main" val="4039971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5B811A-BC0B-461C-B428-C38B381EE57C}" type="slidenum">
              <a:rPr lang="en-US" smtClean="0"/>
              <a:pPr/>
              <a:t>17</a:t>
            </a:fld>
            <a:endParaRPr lang="en-US"/>
          </a:p>
        </p:txBody>
      </p:sp>
      <p:sp>
        <p:nvSpPr>
          <p:cNvPr id="5" name="Notes Placeholder 4"/>
          <p:cNvSpPr>
            <a:spLocks noGrp="1"/>
          </p:cNvSpPr>
          <p:nvPr>
            <p:ph type="body" sz="quarter" idx="11"/>
          </p:nvPr>
        </p:nvSpPr>
        <p:spPr/>
        <p:txBody>
          <a:bodyPr/>
          <a:lstStyle/>
          <a:p>
            <a:r>
              <a:rPr lang="en-US" dirty="0"/>
              <a:t>There could be injury to employee, injured citizen, damaged property, damaged vehicle, all in one accident making it one occurrence.</a:t>
            </a:r>
          </a:p>
          <a:p>
            <a:endParaRPr lang="en-US" dirty="0"/>
          </a:p>
        </p:txBody>
      </p:sp>
    </p:spTree>
    <p:extLst>
      <p:ext uri="{BB962C8B-B14F-4D97-AF65-F5344CB8AC3E}">
        <p14:creationId xmlns:p14="http://schemas.microsoft.com/office/powerpoint/2010/main" val="579297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18</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sz="1800" dirty="0" smtClean="0"/>
          </a:p>
          <a:p>
            <a:pPr eaLnBrk="1" hangingPunct="1"/>
            <a:endParaRPr lang="en-US" sz="1800" dirty="0" smtClean="0"/>
          </a:p>
          <a:p>
            <a:pPr eaLnBrk="1" hangingPunct="1"/>
            <a:endParaRPr lang="en-US" sz="1800" dirty="0" smtClean="0"/>
          </a:p>
        </p:txBody>
      </p:sp>
    </p:spTree>
    <p:extLst>
      <p:ext uri="{BB962C8B-B14F-4D97-AF65-F5344CB8AC3E}">
        <p14:creationId xmlns:p14="http://schemas.microsoft.com/office/powerpoint/2010/main" val="497056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LIABILITY – Citizen Injury or Citizen Property Damage </a:t>
            </a:r>
            <a:endParaRPr lang="en-US" sz="1800" dirty="0" smtClean="0"/>
          </a:p>
          <a:p>
            <a:pPr lvl="0"/>
            <a:endParaRPr lang="en-US" dirty="0" smtClean="0"/>
          </a:p>
          <a:p>
            <a:pPr lvl="0"/>
            <a:r>
              <a:rPr lang="en-US" dirty="0" smtClean="0"/>
              <a:t>If a CDOT employee damages citizen or their property (Liability-L) It is your responsibility to complete a report - All accidents regardless of damages must be reported</a:t>
            </a:r>
          </a:p>
          <a:p>
            <a:pPr lvl="0"/>
            <a:r>
              <a:rPr lang="en-US" dirty="0" smtClean="0"/>
              <a:t>Injury or damage to private citizens or their property (Liability – L)  </a:t>
            </a:r>
            <a:endParaRPr lang="en-US" sz="1800" dirty="0" smtClean="0"/>
          </a:p>
          <a:p>
            <a:pPr lvl="1"/>
            <a:r>
              <a:rPr lang="en-US" dirty="0" smtClean="0"/>
              <a:t>This accident type is submitted to CDOT Risk as an Incident.  Once a liability claim is filed by the citizen through State Risk then it becomes a claim. </a:t>
            </a:r>
            <a:endParaRPr lang="en-US" sz="1800" dirty="0" smtClean="0"/>
          </a:p>
          <a:p>
            <a:r>
              <a:rPr lang="en-US" dirty="0" smtClean="0"/>
              <a:t>Citizen </a:t>
            </a:r>
            <a:r>
              <a:rPr lang="en-US" dirty="0"/>
              <a:t>Injury or Property to Citizen - Liability </a:t>
            </a:r>
            <a:r>
              <a:rPr lang="en-US" dirty="0" smtClean="0"/>
              <a:t>Incident</a:t>
            </a:r>
            <a:endParaRPr lang="en-US" dirty="0"/>
          </a:p>
          <a:p>
            <a:pPr lvl="1"/>
            <a:r>
              <a:rPr lang="en-US" dirty="0"/>
              <a:t>Employee must complete </a:t>
            </a:r>
            <a:r>
              <a:rPr lang="en-US" dirty="0">
                <a:hlinkClick r:id="rId3"/>
              </a:rPr>
              <a:t>Employee Incident Statement</a:t>
            </a:r>
            <a:r>
              <a:rPr lang="en-US" dirty="0"/>
              <a:t> form #777</a:t>
            </a:r>
          </a:p>
          <a:p>
            <a:pPr lvl="1"/>
            <a:r>
              <a:rPr lang="en-US" dirty="0"/>
              <a:t>Supervisor must complete </a:t>
            </a:r>
            <a:r>
              <a:rPr lang="en-US" dirty="0" smtClean="0"/>
              <a:t>Origami Online Investigation</a:t>
            </a:r>
            <a:endParaRPr lang="en-US" dirty="0"/>
          </a:p>
          <a:p>
            <a:pPr lvl="1"/>
            <a:r>
              <a:rPr lang="en-US" dirty="0"/>
              <a:t>Complete </a:t>
            </a:r>
            <a:r>
              <a:rPr lang="en-US" dirty="0">
                <a:hlinkClick r:id="rId4"/>
              </a:rPr>
              <a:t>Vehicle Accident Report</a:t>
            </a:r>
            <a:r>
              <a:rPr lang="en-US" dirty="0"/>
              <a:t> only if State Fleet Vehicle is involved</a:t>
            </a:r>
          </a:p>
          <a:p>
            <a:pPr lvl="1"/>
            <a:r>
              <a:rPr lang="en-US" dirty="0"/>
              <a:t>Provide photos, police reports &amp; witness Statements Witness </a:t>
            </a:r>
            <a:r>
              <a:rPr lang="en-US" dirty="0">
                <a:hlinkClick r:id="rId5"/>
              </a:rPr>
              <a:t>Statement</a:t>
            </a:r>
            <a:r>
              <a:rPr lang="en-US" dirty="0"/>
              <a:t> form #1404 </a:t>
            </a:r>
          </a:p>
          <a:p>
            <a:pPr lvl="0"/>
            <a:r>
              <a:rPr lang="en-US" dirty="0" smtClean="0"/>
              <a:t>Citizens may also file liability claims to the State Office of Risk Management </a:t>
            </a:r>
          </a:p>
          <a:p>
            <a:pPr lvl="0"/>
            <a:r>
              <a:rPr lang="en-US" dirty="0" smtClean="0"/>
              <a:t>NOT CDOT Risk Management</a:t>
            </a:r>
          </a:p>
          <a:p>
            <a:pPr lvl="0"/>
            <a:r>
              <a:rPr lang="en-US" dirty="0" smtClean="0"/>
              <a:t>Do not engage in discussing aspects of any liability claim with them.</a:t>
            </a:r>
          </a:p>
          <a:p>
            <a:r>
              <a:rPr lang="en-US" dirty="0" smtClean="0"/>
              <a:t>However, if after giving the citizen the information they continue to pursue the issue with you – refer them to CDOT Risk.</a:t>
            </a: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225B811A-BC0B-461C-B428-C38B381EE57C}" type="slidenum">
              <a:rPr lang="en-US" smtClean="0"/>
              <a:pPr/>
              <a:t>19</a:t>
            </a:fld>
            <a:endParaRPr lang="en-US"/>
          </a:p>
        </p:txBody>
      </p:sp>
    </p:spTree>
    <p:extLst>
      <p:ext uri="{BB962C8B-B14F-4D97-AF65-F5344CB8AC3E}">
        <p14:creationId xmlns:p14="http://schemas.microsoft.com/office/powerpoint/2010/main" val="2160409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sz="1000"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pPr/>
              <a:t>2</a:t>
            </a:fld>
            <a:endParaRPr lang="en-US" dirty="0"/>
          </a:p>
        </p:txBody>
      </p:sp>
    </p:spTree>
    <p:extLst>
      <p:ext uri="{BB962C8B-B14F-4D97-AF65-F5344CB8AC3E}">
        <p14:creationId xmlns:p14="http://schemas.microsoft.com/office/powerpoint/2010/main" val="4200828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endParaRPr lang="en-US" sz="1400" b="1" dirty="0" smtClean="0"/>
          </a:p>
        </p:txBody>
      </p:sp>
      <p:sp>
        <p:nvSpPr>
          <p:cNvPr id="4" name="Slide Number Placeholder 3"/>
          <p:cNvSpPr>
            <a:spLocks noGrp="1"/>
          </p:cNvSpPr>
          <p:nvPr>
            <p:ph type="sldNum" sz="quarter" idx="10"/>
          </p:nvPr>
        </p:nvSpPr>
        <p:spPr/>
        <p:txBody>
          <a:bodyPr/>
          <a:lstStyle/>
          <a:p>
            <a:fld id="{225B811A-BC0B-461C-B428-C38B381EE57C}" type="slidenum">
              <a:rPr lang="en-US" smtClean="0"/>
              <a:pPr/>
              <a:t>20</a:t>
            </a:fld>
            <a:endParaRPr lang="en-US"/>
          </a:p>
        </p:txBody>
      </p:sp>
    </p:spTree>
    <p:extLst>
      <p:ext uri="{BB962C8B-B14F-4D97-AF65-F5344CB8AC3E}">
        <p14:creationId xmlns:p14="http://schemas.microsoft.com/office/powerpoint/2010/main" val="1211120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D28C5E9-D05C-1D4D-99E2-87483ED3AF4F}" type="slidenum">
              <a:rPr lang="en-US" smtClean="0"/>
              <a:pPr/>
              <a:t>21</a:t>
            </a:fld>
            <a:endParaRPr lang="en-US" dirty="0"/>
          </a:p>
        </p:txBody>
      </p:sp>
      <p:sp>
        <p:nvSpPr>
          <p:cNvPr id="3" name="Notes Placeholder 2"/>
          <p:cNvSpPr>
            <a:spLocks noGrp="1"/>
          </p:cNvSpPr>
          <p:nvPr>
            <p:ph type="body" idx="1"/>
          </p:nvPr>
        </p:nvSpPr>
        <p:spPr/>
        <p:txBody>
          <a:bodyPr/>
          <a:lstStyle/>
          <a:p>
            <a:r>
              <a:rPr lang="en-US" dirty="0" smtClean="0"/>
              <a:t>During your investigation you need to</a:t>
            </a:r>
            <a:r>
              <a:rPr lang="en-US" baseline="0" dirty="0" smtClean="0"/>
              <a:t> consider:</a:t>
            </a:r>
          </a:p>
          <a:p>
            <a:r>
              <a:rPr lang="en-US" baseline="0" dirty="0" smtClean="0"/>
              <a:t>What were the weather conditions?  </a:t>
            </a:r>
          </a:p>
          <a:p>
            <a:r>
              <a:rPr lang="en-US" baseline="0" dirty="0" smtClean="0"/>
              <a:t>Was there snow on the ground, was the ground uneven, was the ground wet or icy?</a:t>
            </a:r>
          </a:p>
          <a:p>
            <a:r>
              <a:rPr lang="en-US" baseline="0" dirty="0" smtClean="0"/>
              <a:t>Was the employee twisting, straining, reaching?</a:t>
            </a:r>
          </a:p>
          <a:p>
            <a:r>
              <a:rPr lang="en-US" baseline="0" dirty="0" smtClean="0"/>
              <a:t>Items carried or handled by the employees – how much did they weigh?</a:t>
            </a:r>
          </a:p>
          <a:p>
            <a:r>
              <a:rPr lang="en-US" baseline="0" dirty="0" smtClean="0"/>
              <a:t>How long was the employee working on a specific task that day?</a:t>
            </a:r>
          </a:p>
          <a:p>
            <a:r>
              <a:rPr lang="en-US" baseline="0" dirty="0" smtClean="0"/>
              <a:t>Were there witnesses?</a:t>
            </a:r>
          </a:p>
          <a:p>
            <a:endParaRPr lang="en-US" dirty="0"/>
          </a:p>
        </p:txBody>
      </p:sp>
    </p:spTree>
    <p:extLst>
      <p:ext uri="{BB962C8B-B14F-4D97-AF65-F5344CB8AC3E}">
        <p14:creationId xmlns:p14="http://schemas.microsoft.com/office/powerpoint/2010/main" val="1773999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22</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sz="1800" dirty="0" smtClean="0"/>
          </a:p>
          <a:p>
            <a:pPr eaLnBrk="1" hangingPunct="1"/>
            <a:endParaRPr lang="en-US" sz="1800" dirty="0" smtClean="0"/>
          </a:p>
          <a:p>
            <a:pPr eaLnBrk="1" hangingPunct="1"/>
            <a:endParaRPr lang="en-US" sz="1800" dirty="0" smtClean="0"/>
          </a:p>
        </p:txBody>
      </p:sp>
    </p:spTree>
    <p:extLst>
      <p:ext uri="{BB962C8B-B14F-4D97-AF65-F5344CB8AC3E}">
        <p14:creationId xmlns:p14="http://schemas.microsoft.com/office/powerpoint/2010/main" val="2382398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23</a:t>
            </a:fld>
            <a:endParaRPr lang="en-US"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sz="1800" dirty="0" smtClean="0"/>
          </a:p>
          <a:p>
            <a:pPr eaLnBrk="1" hangingPunct="1"/>
            <a:endParaRPr lang="en-US" sz="1800" dirty="0" smtClean="0"/>
          </a:p>
          <a:p>
            <a:pPr eaLnBrk="1" hangingPunct="1"/>
            <a:endParaRPr lang="en-US" sz="1800" dirty="0" smtClean="0"/>
          </a:p>
          <a:p>
            <a:pPr eaLnBrk="1" hangingPunct="1"/>
            <a:endParaRPr lang="en-US" sz="1800" baseline="30000" dirty="0" smtClean="0"/>
          </a:p>
          <a:p>
            <a:pPr eaLnBrk="1" hangingPunct="1"/>
            <a:endParaRPr lang="en-US" sz="1800" baseline="30000" dirty="0"/>
          </a:p>
        </p:txBody>
      </p:sp>
    </p:spTree>
    <p:extLst>
      <p:ext uri="{BB962C8B-B14F-4D97-AF65-F5344CB8AC3E}">
        <p14:creationId xmlns:p14="http://schemas.microsoft.com/office/powerpoint/2010/main" val="4180079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24</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r>
              <a:rPr lang="en-US" sz="1800" dirty="0" smtClean="0"/>
              <a:t>If the</a:t>
            </a:r>
            <a:r>
              <a:rPr lang="en-US" sz="1800" baseline="0" dirty="0" smtClean="0"/>
              <a:t> employee has an attorney you need to restrict your conversations with the employee to benefit, policy type questions and answers.</a:t>
            </a:r>
          </a:p>
          <a:p>
            <a:pPr eaLnBrk="1" hangingPunct="1"/>
            <a:r>
              <a:rPr lang="en-US" sz="1800" baseline="0" dirty="0" smtClean="0"/>
              <a:t>Do not discuss the case specifics with the employee.</a:t>
            </a:r>
            <a:endParaRPr lang="en-US" sz="1800" dirty="0" smtClean="0"/>
          </a:p>
          <a:p>
            <a:pPr eaLnBrk="1" hangingPunct="1"/>
            <a:endParaRPr lang="en-US" sz="1000" dirty="0" smtClean="0"/>
          </a:p>
          <a:p>
            <a:pPr eaLnBrk="1" hangingPunct="1"/>
            <a:endParaRPr lang="en-US" sz="1800" dirty="0" smtClean="0"/>
          </a:p>
        </p:txBody>
      </p:sp>
    </p:spTree>
    <p:extLst>
      <p:ext uri="{BB962C8B-B14F-4D97-AF65-F5344CB8AC3E}">
        <p14:creationId xmlns:p14="http://schemas.microsoft.com/office/powerpoint/2010/main" val="2666806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25</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dirty="0" smtClean="0"/>
          </a:p>
          <a:p>
            <a:pPr eaLnBrk="1" hangingPunct="1"/>
            <a:r>
              <a:rPr lang="en-US" sz="1800" baseline="0" dirty="0" smtClean="0"/>
              <a:t>  </a:t>
            </a:r>
            <a:endParaRPr lang="en-US" sz="1800" dirty="0" smtClean="0"/>
          </a:p>
        </p:txBody>
      </p:sp>
    </p:spTree>
    <p:extLst>
      <p:ext uri="{BB962C8B-B14F-4D97-AF65-F5344CB8AC3E}">
        <p14:creationId xmlns:p14="http://schemas.microsoft.com/office/powerpoint/2010/main" val="2698442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26</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dirty="0" smtClean="0"/>
          </a:p>
          <a:p>
            <a:pPr eaLnBrk="1" hangingPunct="1"/>
            <a:r>
              <a:rPr lang="en-US" sz="1800" baseline="0" dirty="0" smtClean="0"/>
              <a:t>  </a:t>
            </a:r>
            <a:endParaRPr lang="en-US" sz="1800" dirty="0" smtClean="0"/>
          </a:p>
        </p:txBody>
      </p:sp>
    </p:spTree>
    <p:extLst>
      <p:ext uri="{BB962C8B-B14F-4D97-AF65-F5344CB8AC3E}">
        <p14:creationId xmlns:p14="http://schemas.microsoft.com/office/powerpoint/2010/main" val="4006205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27</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dirty="0" smtClean="0"/>
          </a:p>
          <a:p>
            <a:pPr eaLnBrk="1" hangingPunct="1"/>
            <a:endParaRPr lang="en-US" sz="1800" dirty="0" smtClean="0"/>
          </a:p>
        </p:txBody>
      </p:sp>
    </p:spTree>
    <p:extLst>
      <p:ext uri="{BB962C8B-B14F-4D97-AF65-F5344CB8AC3E}">
        <p14:creationId xmlns:p14="http://schemas.microsoft.com/office/powerpoint/2010/main" val="1470123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28</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dirty="0" smtClean="0"/>
          </a:p>
          <a:p>
            <a:pPr eaLnBrk="1" hangingPunct="1"/>
            <a:endParaRPr lang="en-US" sz="1800" dirty="0" smtClean="0"/>
          </a:p>
        </p:txBody>
      </p:sp>
    </p:spTree>
    <p:extLst>
      <p:ext uri="{BB962C8B-B14F-4D97-AF65-F5344CB8AC3E}">
        <p14:creationId xmlns:p14="http://schemas.microsoft.com/office/powerpoint/2010/main" val="319939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29</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dirty="0" smtClean="0"/>
          </a:p>
          <a:p>
            <a:pPr eaLnBrk="1" hangingPunct="1"/>
            <a:endParaRPr lang="en-US" sz="1800" dirty="0" smtClean="0"/>
          </a:p>
        </p:txBody>
      </p:sp>
    </p:spTree>
    <p:extLst>
      <p:ext uri="{BB962C8B-B14F-4D97-AF65-F5344CB8AC3E}">
        <p14:creationId xmlns:p14="http://schemas.microsoft.com/office/powerpoint/2010/main" val="429087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CFDB389-2D33-45D7-BB1B-D66275994FD7}" type="slidenum">
              <a:rPr lang="en-US" smtClean="0"/>
              <a:pPr/>
              <a:t>3</a:t>
            </a:fld>
            <a:endParaRPr lang="en-US" dirty="0" smtClean="0"/>
          </a:p>
        </p:txBody>
      </p:sp>
      <p:sp>
        <p:nvSpPr>
          <p:cNvPr id="1945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sz="1200" dirty="0">
              <a:latin typeface="+mn-lt"/>
            </a:endParaRPr>
          </a:p>
          <a:p>
            <a:endParaRPr lang="en-US" dirty="0"/>
          </a:p>
        </p:txBody>
      </p:sp>
    </p:spTree>
    <p:extLst>
      <p:ext uri="{BB962C8B-B14F-4D97-AF65-F5344CB8AC3E}">
        <p14:creationId xmlns:p14="http://schemas.microsoft.com/office/powerpoint/2010/main" val="1618070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D656C2D-4814-4A65-9EAA-C132D5140B78}" type="slidenum">
              <a:rPr lang="en-US" smtClean="0"/>
              <a:pPr/>
              <a:t>30</a:t>
            </a:fld>
            <a:endParaRPr lang="en-US" smtClean="0"/>
          </a:p>
        </p:txBody>
      </p:sp>
      <p:sp>
        <p:nvSpPr>
          <p:cNvPr id="3072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4035077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D656C2D-4814-4A65-9EAA-C132D5140B78}" type="slidenum">
              <a:rPr lang="en-US" smtClean="0"/>
              <a:pPr/>
              <a:t>31</a:t>
            </a:fld>
            <a:endParaRPr lang="en-US" smtClean="0"/>
          </a:p>
        </p:txBody>
      </p:sp>
      <p:sp>
        <p:nvSpPr>
          <p:cNvPr id="3072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726613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D656C2D-4814-4A65-9EAA-C132D5140B78}" type="slidenum">
              <a:rPr lang="en-US" smtClean="0"/>
              <a:pPr/>
              <a:t>32</a:t>
            </a:fld>
            <a:endParaRPr lang="en-US" smtClean="0"/>
          </a:p>
        </p:txBody>
      </p:sp>
      <p:sp>
        <p:nvSpPr>
          <p:cNvPr id="3072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636616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D656C2D-4814-4A65-9EAA-C132D5140B78}" type="slidenum">
              <a:rPr lang="en-US" smtClean="0"/>
              <a:pPr/>
              <a:t>33</a:t>
            </a:fld>
            <a:endParaRPr lang="en-US" smtClean="0"/>
          </a:p>
        </p:txBody>
      </p:sp>
      <p:sp>
        <p:nvSpPr>
          <p:cNvPr id="3072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1587830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D656C2D-4814-4A65-9EAA-C132D5140B78}" type="slidenum">
              <a:rPr lang="en-US" smtClean="0"/>
              <a:pPr/>
              <a:t>34</a:t>
            </a:fld>
            <a:endParaRPr lang="en-US" smtClean="0"/>
          </a:p>
        </p:txBody>
      </p:sp>
      <p:sp>
        <p:nvSpPr>
          <p:cNvPr id="30723" name="Rectangle 2"/>
          <p:cNvSpPr>
            <a:spLocks noGrp="1" noRot="1" noChangeAspect="1" noChangeArrowheads="1" noTextEdit="1"/>
          </p:cNvSpPr>
          <p:nvPr>
            <p:ph type="sldImg"/>
          </p:nvPr>
        </p:nvSpPr>
        <p:spPr>
          <a:ln/>
        </p:spPr>
      </p:sp>
      <p:sp>
        <p:nvSpPr>
          <p:cNvPr id="4" name="Rectangle 3"/>
          <p:cNvSpPr/>
          <p:nvPr/>
        </p:nvSpPr>
        <p:spPr>
          <a:xfrm>
            <a:off x="528812" y="4466627"/>
            <a:ext cx="5967999" cy="476371"/>
          </a:xfrm>
          <a:prstGeom prst="rect">
            <a:avLst/>
          </a:prstGeom>
        </p:spPr>
        <p:txBody>
          <a:bodyPr wrap="square" lIns="90763" tIns="45382" rIns="90763" bIns="45382">
            <a:spAutoFit/>
          </a:bodyPr>
          <a:lstStyle/>
          <a:p>
            <a:pPr>
              <a:defRPr/>
            </a:pPr>
            <a:r>
              <a:rPr lang="en-US" sz="1100" dirty="0" smtClean="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a:p>
            <a:pPr lvl="1">
              <a:defRPr/>
            </a:pPr>
            <a:endParaRPr lang="en-US" sz="1400" dirty="0" smtClean="0">
              <a:solidFill>
                <a:schemeClr val="tx1">
                  <a:lumMod val="85000"/>
                  <a:lumOff val="15000"/>
                </a:schemeClr>
              </a:solidFill>
            </a:endParaRPr>
          </a:p>
        </p:txBody>
      </p:sp>
    </p:spTree>
    <p:extLst>
      <p:ext uri="{BB962C8B-B14F-4D97-AF65-F5344CB8AC3E}">
        <p14:creationId xmlns:p14="http://schemas.microsoft.com/office/powerpoint/2010/main" val="1855943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C5E9-D05C-1D4D-99E2-87483ED3AF4F}" type="slidenum">
              <a:rPr lang="en-US" smtClean="0"/>
              <a:pPr/>
              <a:t>38</a:t>
            </a:fld>
            <a:endParaRPr lang="en-US" dirty="0"/>
          </a:p>
        </p:txBody>
      </p:sp>
    </p:spTree>
    <p:extLst>
      <p:ext uri="{BB962C8B-B14F-4D97-AF65-F5344CB8AC3E}">
        <p14:creationId xmlns:p14="http://schemas.microsoft.com/office/powerpoint/2010/main" val="495588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C5E9-D05C-1D4D-99E2-87483ED3AF4F}" type="slidenum">
              <a:rPr lang="en-US" smtClean="0"/>
              <a:pPr/>
              <a:t>39</a:t>
            </a:fld>
            <a:endParaRPr lang="en-US" dirty="0"/>
          </a:p>
        </p:txBody>
      </p:sp>
    </p:spTree>
    <p:extLst>
      <p:ext uri="{BB962C8B-B14F-4D97-AF65-F5344CB8AC3E}">
        <p14:creationId xmlns:p14="http://schemas.microsoft.com/office/powerpoint/2010/main" val="1123306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8C5E9-D05C-1D4D-99E2-87483ED3AF4F}" type="slidenum">
              <a:rPr lang="en-US" smtClean="0"/>
              <a:pPr/>
              <a:t>40</a:t>
            </a:fld>
            <a:endParaRPr lang="en-US" dirty="0"/>
          </a:p>
        </p:txBody>
      </p:sp>
    </p:spTree>
    <p:extLst>
      <p:ext uri="{BB962C8B-B14F-4D97-AF65-F5344CB8AC3E}">
        <p14:creationId xmlns:p14="http://schemas.microsoft.com/office/powerpoint/2010/main" val="2343028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41</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dirty="0" smtClean="0"/>
          </a:p>
        </p:txBody>
      </p:sp>
    </p:spTree>
    <p:extLst>
      <p:ext uri="{BB962C8B-B14F-4D97-AF65-F5344CB8AC3E}">
        <p14:creationId xmlns:p14="http://schemas.microsoft.com/office/powerpoint/2010/main" val="592420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42</a:t>
            </a:fld>
            <a:endParaRPr lang="en-US" smtClean="0"/>
          </a:p>
        </p:txBody>
      </p:sp>
      <p:sp>
        <p:nvSpPr>
          <p:cNvPr id="26627"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305239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algn="l" defTabSz="457200" rtl="0" eaLnBrk="1" latinLnBrk="0" hangingPunct="1"/>
            <a:r>
              <a:rPr lang="en-US" sz="1200" b="1" kern="1200" dirty="0" smtClean="0">
                <a:solidFill>
                  <a:schemeClr val="tx1"/>
                </a:solidFill>
                <a:latin typeface="+mn-lt"/>
                <a:ea typeface="+mn-ea"/>
                <a:cs typeface="Arial" pitchFamily="34" charset="0"/>
              </a:rPr>
              <a:t>Ken will talk more about this, but we do have property insurance.</a:t>
            </a:r>
          </a:p>
          <a:p>
            <a:pPr marL="0" algn="l" defTabSz="457200" rtl="0" eaLnBrk="1" latinLnBrk="0" hangingPunct="1"/>
            <a:endParaRPr lang="en-US" sz="1200" b="1" kern="1200" dirty="0" smtClean="0">
              <a:solidFill>
                <a:schemeClr val="tx1"/>
              </a:solidFill>
              <a:latin typeface="+mn-lt"/>
              <a:ea typeface="+mn-ea"/>
              <a:cs typeface="Arial" pitchFamily="34" charset="0"/>
            </a:endParaRPr>
          </a:p>
          <a:p>
            <a:pPr marL="0" algn="l" defTabSz="457200" rtl="0" eaLnBrk="1" latinLnBrk="0" hangingPunct="1"/>
            <a:r>
              <a:rPr lang="en-US" sz="1200" b="1" kern="1200" dirty="0" smtClean="0">
                <a:solidFill>
                  <a:schemeClr val="tx1"/>
                </a:solidFill>
                <a:latin typeface="+mn-lt"/>
                <a:ea typeface="+mn-ea"/>
                <a:cs typeface="Arial" pitchFamily="34" charset="0"/>
              </a:rPr>
              <a:t>5K deductible – means we pay for damaged property</a:t>
            </a:r>
            <a:r>
              <a:rPr lang="en-US" sz="1200" b="1" kern="1200" baseline="0" dirty="0" smtClean="0">
                <a:solidFill>
                  <a:schemeClr val="tx1"/>
                </a:solidFill>
                <a:latin typeface="+mn-lt"/>
                <a:ea typeface="+mn-ea"/>
                <a:cs typeface="Arial" pitchFamily="34" charset="0"/>
              </a:rPr>
              <a:t> under $5K out of the budget, </a:t>
            </a:r>
          </a:p>
          <a:p>
            <a:pPr marL="0" algn="l" defTabSz="457200" rtl="0" eaLnBrk="1" latinLnBrk="0" hangingPunct="1"/>
            <a:r>
              <a:rPr lang="en-US" sz="1200" b="1" kern="1200" baseline="0" dirty="0" smtClean="0">
                <a:solidFill>
                  <a:schemeClr val="tx1"/>
                </a:solidFill>
                <a:latin typeface="+mn-lt"/>
                <a:ea typeface="+mn-ea"/>
                <a:cs typeface="Arial" pitchFamily="34" charset="0"/>
              </a:rPr>
              <a:t>Over 5K we might be able to recover some from insurance over the 5K deductible</a:t>
            </a:r>
          </a:p>
          <a:p>
            <a:pPr marL="0" algn="l" defTabSz="457200" rtl="0" eaLnBrk="1" latinLnBrk="0" hangingPunct="1"/>
            <a:r>
              <a:rPr lang="en-US" sz="1200" b="1" kern="1200" baseline="0" dirty="0" smtClean="0">
                <a:solidFill>
                  <a:schemeClr val="tx1"/>
                </a:solidFill>
                <a:latin typeface="+mn-lt"/>
                <a:ea typeface="+mn-ea"/>
                <a:cs typeface="Arial" pitchFamily="34" charset="0"/>
              </a:rPr>
              <a:t>Might be able to recover damages from a third party if they are responsible for damages and have insurance and within policy limits.</a:t>
            </a:r>
          </a:p>
          <a:p>
            <a:pPr marL="0" algn="l" defTabSz="457200" rtl="0" eaLnBrk="1" latinLnBrk="0" hangingPunct="1"/>
            <a:endParaRPr lang="en-US" sz="1200" b="1" kern="1200" baseline="0" dirty="0" smtClean="0">
              <a:solidFill>
                <a:schemeClr val="tx1"/>
              </a:solidFill>
              <a:latin typeface="+mn-lt"/>
              <a:ea typeface="+mn-ea"/>
              <a:cs typeface="Arial" pitchFamily="34" charset="0"/>
            </a:endParaRPr>
          </a:p>
          <a:p>
            <a:pPr marL="0" algn="l" defTabSz="457200" rtl="0" eaLnBrk="1" latinLnBrk="0" hangingPunct="1"/>
            <a:r>
              <a:rPr lang="en-US" sz="1200" b="1" kern="1200" baseline="0" dirty="0" smtClean="0">
                <a:solidFill>
                  <a:schemeClr val="tx1"/>
                </a:solidFill>
                <a:latin typeface="+mn-lt"/>
                <a:ea typeface="+mn-ea"/>
                <a:cs typeface="Arial" pitchFamily="34" charset="0"/>
              </a:rPr>
              <a:t>And what a lot of people don’t understand is we do not carry auto insurance.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Arial" pitchFamily="34" charset="0"/>
              </a:rPr>
              <a:t>there is no insurance that covers CDOT vehicles – we own the vehicles.</a:t>
            </a:r>
          </a:p>
          <a:p>
            <a:pPr marL="0" algn="l" defTabSz="457200" rtl="0" eaLnBrk="1" latinLnBrk="0" hangingPunct="1"/>
            <a:r>
              <a:rPr lang="en-US" sz="1200" b="1" kern="1200" baseline="0" dirty="0" smtClean="0">
                <a:solidFill>
                  <a:schemeClr val="tx1"/>
                </a:solidFill>
                <a:latin typeface="+mn-lt"/>
                <a:ea typeface="+mn-ea"/>
                <a:cs typeface="Arial" pitchFamily="34" charset="0"/>
              </a:rPr>
              <a:t>we pay out of pocket for those loses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Arial" pitchFamily="34" charset="0"/>
              </a:rPr>
              <a:t>We try to recover damages from a third party if they are at fault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Arial" pitchFamily="34" charset="0"/>
              </a:rPr>
              <a:t>But </a:t>
            </a:r>
            <a:r>
              <a:rPr lang="en-US" sz="1200" b="1" kern="1200" baseline="0" smtClean="0">
                <a:solidFill>
                  <a:schemeClr val="tx1"/>
                </a:solidFill>
                <a:latin typeface="+mn-lt"/>
                <a:ea typeface="+mn-ea"/>
                <a:cs typeface="Arial" pitchFamily="34" charset="0"/>
              </a:rPr>
              <a:t>they may be </a:t>
            </a:r>
            <a:r>
              <a:rPr lang="en-US" sz="1200" b="1" kern="1200" baseline="0" dirty="0" smtClean="0">
                <a:solidFill>
                  <a:schemeClr val="tx1"/>
                </a:solidFill>
                <a:latin typeface="+mn-lt"/>
                <a:ea typeface="+mn-ea"/>
                <a:cs typeface="Arial" pitchFamily="34" charset="0"/>
              </a:rPr>
              <a:t>uninsured, damages may be over policy limits, they may later claim you were at fault and we have to fight the claim,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mn-lt"/>
                <a:ea typeface="+mn-ea"/>
                <a:cs typeface="Arial" pitchFamily="34" charset="0"/>
              </a:rPr>
              <a:t>or we may have negotiate the recovery amount.</a:t>
            </a:r>
          </a:p>
          <a:p>
            <a:endParaRPr lang="en-US" dirty="0" smtClean="0"/>
          </a:p>
          <a:p>
            <a:pPr marL="0" algn="l" defTabSz="457200" rtl="0" eaLnBrk="1" latinLnBrk="0" hangingPunct="1"/>
            <a:endParaRPr lang="en-US" sz="1000" b="1" kern="1200" baseline="0" dirty="0" smtClean="0">
              <a:solidFill>
                <a:schemeClr val="tx1"/>
              </a:solidFill>
              <a:latin typeface="+mn-lt"/>
              <a:ea typeface="+mn-ea"/>
              <a:cs typeface="Arial" pitchFamily="34" charset="0"/>
            </a:endParaRPr>
          </a:p>
          <a:p>
            <a:pPr marL="0" algn="l" defTabSz="457200" rtl="0" eaLnBrk="1" latinLnBrk="0" hangingPunct="1"/>
            <a:endParaRPr lang="en-US" sz="1000" b="1" kern="1200" baseline="0" dirty="0" smtClean="0">
              <a:solidFill>
                <a:schemeClr val="tx1"/>
              </a:solidFill>
              <a:latin typeface="+mn-lt"/>
              <a:ea typeface="+mn-ea"/>
              <a:cs typeface="Arial" pitchFamily="34" charset="0"/>
            </a:endParaRPr>
          </a:p>
          <a:p>
            <a:pPr marL="0" algn="l" defTabSz="457200" rtl="0" eaLnBrk="1" latinLnBrk="0" hangingPunct="1"/>
            <a:endParaRPr lang="en-US" sz="1200" kern="1200" dirty="0" smtClean="0">
              <a:solidFill>
                <a:schemeClr val="tx1"/>
              </a:solidFill>
              <a:latin typeface="Arial" pitchFamily="34" charset="0"/>
              <a:ea typeface="+mn-ea"/>
              <a:cs typeface="Arial" pitchFamily="34" charset="0"/>
            </a:endParaRPr>
          </a:p>
          <a:p>
            <a:pPr marL="0" algn="l" defTabSz="457200" rtl="0" eaLnBrk="1" latinLnBrk="0" hangingPunct="1"/>
            <a:r>
              <a:rPr lang="en-US" sz="1200" kern="1200" dirty="0" smtClean="0">
                <a:solidFill>
                  <a:schemeClr val="tx1"/>
                </a:solidFill>
                <a:latin typeface="Arial" pitchFamily="34" charset="0"/>
                <a:ea typeface="+mn-ea"/>
                <a:cs typeface="Arial" pitchFamily="34" charset="0"/>
              </a:rPr>
              <a:t> </a:t>
            </a:r>
          </a:p>
        </p:txBody>
      </p:sp>
      <p:sp>
        <p:nvSpPr>
          <p:cNvPr id="4" name="Slide Number Placeholder 3"/>
          <p:cNvSpPr>
            <a:spLocks noGrp="1"/>
          </p:cNvSpPr>
          <p:nvPr>
            <p:ph type="sldNum" sz="quarter" idx="10"/>
          </p:nvPr>
        </p:nvSpPr>
        <p:spPr/>
        <p:txBody>
          <a:bodyPr/>
          <a:lstStyle/>
          <a:p>
            <a:fld id="{6D28C5E9-D05C-1D4D-99E2-87483ED3AF4F}" type="slidenum">
              <a:rPr lang="en-US" smtClean="0"/>
              <a:pPr/>
              <a:t>4</a:t>
            </a:fld>
            <a:endParaRPr lang="en-US" dirty="0"/>
          </a:p>
        </p:txBody>
      </p:sp>
    </p:spTree>
    <p:extLst>
      <p:ext uri="{BB962C8B-B14F-4D97-AF65-F5344CB8AC3E}">
        <p14:creationId xmlns:p14="http://schemas.microsoft.com/office/powerpoint/2010/main" val="485100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43</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sz="1800" dirty="0" smtClean="0"/>
          </a:p>
        </p:txBody>
      </p:sp>
    </p:spTree>
    <p:extLst>
      <p:ext uri="{BB962C8B-B14F-4D97-AF65-F5344CB8AC3E}">
        <p14:creationId xmlns:p14="http://schemas.microsoft.com/office/powerpoint/2010/main" val="3629697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2" name="Slide Number Placeholder 3"/>
          <p:cNvSpPr>
            <a:spLocks noGrp="1"/>
          </p:cNvSpPr>
          <p:nvPr>
            <p:ph type="sldNum" sz="quarter" idx="5"/>
          </p:nvPr>
        </p:nvSpPr>
        <p:spPr>
          <a:noFill/>
        </p:spPr>
        <p:txBody>
          <a:bodyPr/>
          <a:lstStyle/>
          <a:p>
            <a:fld id="{C0750D62-6D99-412B-9FAD-89DA1B3366B8}" type="slidenum">
              <a:rPr lang="en-US" smtClean="0"/>
              <a:pPr/>
              <a:t>44</a:t>
            </a:fld>
            <a:endParaRPr lang="en-US" smtClean="0"/>
          </a:p>
        </p:txBody>
      </p:sp>
      <p:sp>
        <p:nvSpPr>
          <p:cNvPr id="2" name="Notes Placeholder 1"/>
          <p:cNvSpPr>
            <a:spLocks noGrp="1"/>
          </p:cNvSpPr>
          <p:nvPr>
            <p:ph type="body" sz="quarter" idx="10"/>
          </p:nvPr>
        </p:nvSpPr>
        <p:spPr>
          <a:xfrm>
            <a:off x="695008" y="4387135"/>
            <a:ext cx="5560060" cy="4470412"/>
          </a:xfrm>
        </p:spPr>
        <p:txBody>
          <a:bodyPr>
            <a:noAutofit/>
          </a:bodyPr>
          <a:lstStyle/>
          <a:p>
            <a:pPr>
              <a:defRPr/>
            </a:pPr>
            <a:r>
              <a:rPr lang="en-US" sz="1400" b="1" dirty="0" smtClean="0">
                <a:solidFill>
                  <a:schemeClr val="tx1">
                    <a:lumMod val="85000"/>
                    <a:lumOff val="15000"/>
                  </a:schemeClr>
                </a:solidFill>
              </a:rPr>
              <a:t>Less than 24 hours off work</a:t>
            </a:r>
          </a:p>
          <a:p>
            <a:pPr lvl="1">
              <a:lnSpc>
                <a:spcPct val="90000"/>
              </a:lnSpc>
              <a:defRPr/>
            </a:pPr>
            <a:r>
              <a:rPr lang="en-US" sz="1400" dirty="0" smtClean="0">
                <a:solidFill>
                  <a:schemeClr val="tx1">
                    <a:lumMod val="85000"/>
                    <a:lumOff val="15000"/>
                  </a:schemeClr>
                </a:solidFill>
              </a:rPr>
              <a:t>Time is charged to SL, AL, Comp Time, Alt. Holiday, LWOP</a:t>
            </a:r>
          </a:p>
          <a:p>
            <a:pPr lvl="1">
              <a:lnSpc>
                <a:spcPct val="90000"/>
              </a:lnSpc>
              <a:defRPr/>
            </a:pPr>
            <a:endParaRPr lang="en-US" sz="600" dirty="0" smtClean="0">
              <a:solidFill>
                <a:schemeClr val="tx1">
                  <a:lumMod val="85000"/>
                  <a:lumOff val="15000"/>
                </a:schemeClr>
              </a:solidFill>
            </a:endParaRPr>
          </a:p>
          <a:p>
            <a:pPr>
              <a:lnSpc>
                <a:spcPct val="90000"/>
              </a:lnSpc>
              <a:defRPr/>
            </a:pPr>
            <a:r>
              <a:rPr lang="en-US" sz="1400" b="1" dirty="0" smtClean="0">
                <a:solidFill>
                  <a:schemeClr val="tx1">
                    <a:lumMod val="85000"/>
                    <a:lumOff val="15000"/>
                  </a:schemeClr>
                </a:solidFill>
              </a:rPr>
              <a:t>Exceed 24 hours off work (25th hr)</a:t>
            </a:r>
          </a:p>
          <a:p>
            <a:pPr lvl="1">
              <a:lnSpc>
                <a:spcPct val="90000"/>
              </a:lnSpc>
              <a:defRPr/>
            </a:pPr>
            <a:r>
              <a:rPr lang="en-US" sz="1400" dirty="0" smtClean="0">
                <a:solidFill>
                  <a:schemeClr val="tx1">
                    <a:lumMod val="85000"/>
                    <a:lumOff val="15000"/>
                  </a:schemeClr>
                </a:solidFill>
              </a:rPr>
              <a:t>May be eligible for Injury Leave</a:t>
            </a:r>
          </a:p>
          <a:p>
            <a:pPr lvl="1">
              <a:lnSpc>
                <a:spcPct val="90000"/>
              </a:lnSpc>
              <a:defRPr/>
            </a:pPr>
            <a:r>
              <a:rPr lang="en-US" sz="1400" dirty="0" smtClean="0">
                <a:solidFill>
                  <a:schemeClr val="tx1">
                    <a:lumMod val="85000"/>
                    <a:lumOff val="15000"/>
                  </a:schemeClr>
                </a:solidFill>
              </a:rPr>
              <a:t>Compensability may need to be addressed</a:t>
            </a:r>
          </a:p>
          <a:p>
            <a:pPr lvl="1">
              <a:lnSpc>
                <a:spcPct val="90000"/>
              </a:lnSpc>
              <a:defRPr/>
            </a:pPr>
            <a:endParaRPr lang="en-US" sz="700" dirty="0" smtClean="0">
              <a:solidFill>
                <a:schemeClr val="tx1">
                  <a:lumMod val="85000"/>
                  <a:lumOff val="15000"/>
                </a:schemeClr>
              </a:solidFill>
            </a:endParaRPr>
          </a:p>
          <a:p>
            <a:pPr>
              <a:lnSpc>
                <a:spcPct val="90000"/>
              </a:lnSpc>
              <a:defRPr/>
            </a:pPr>
            <a:r>
              <a:rPr lang="en-US" sz="1400" b="1" dirty="0" smtClean="0">
                <a:solidFill>
                  <a:schemeClr val="tx1">
                    <a:lumMod val="85000"/>
                    <a:lumOff val="15000"/>
                  </a:schemeClr>
                </a:solidFill>
              </a:rPr>
              <a:t>Exceed 80 hours off work (81st hr)</a:t>
            </a:r>
          </a:p>
          <a:p>
            <a:pPr lvl="1">
              <a:lnSpc>
                <a:spcPct val="90000"/>
              </a:lnSpc>
              <a:defRPr/>
            </a:pPr>
            <a:r>
              <a:rPr lang="en-US" sz="1400" dirty="0" smtClean="0">
                <a:solidFill>
                  <a:schemeClr val="tx1">
                    <a:lumMod val="85000"/>
                    <a:lumOff val="15000"/>
                  </a:schemeClr>
                </a:solidFill>
              </a:rPr>
              <a:t>Will also pick up the first 24 hours off work and restore sick/annual leave</a:t>
            </a:r>
          </a:p>
          <a:p>
            <a:pPr lvl="1">
              <a:lnSpc>
                <a:spcPct val="90000"/>
              </a:lnSpc>
              <a:defRPr/>
            </a:pPr>
            <a:r>
              <a:rPr lang="en-US" sz="1400" dirty="0" smtClean="0">
                <a:solidFill>
                  <a:schemeClr val="tx1">
                    <a:lumMod val="85000"/>
                    <a:lumOff val="15000"/>
                  </a:schemeClr>
                </a:solidFill>
              </a:rPr>
              <a:t>Compensability may need to be addressed</a:t>
            </a:r>
          </a:p>
          <a:p>
            <a:pPr lvl="1">
              <a:lnSpc>
                <a:spcPct val="90000"/>
              </a:lnSpc>
              <a:defRPr/>
            </a:pPr>
            <a:endParaRPr lang="en-US" sz="500" dirty="0" smtClean="0">
              <a:solidFill>
                <a:schemeClr val="tx1">
                  <a:lumMod val="85000"/>
                  <a:lumOff val="15000"/>
                </a:schemeClr>
              </a:solidFill>
            </a:endParaRPr>
          </a:p>
          <a:p>
            <a:pPr>
              <a:lnSpc>
                <a:spcPct val="90000"/>
              </a:lnSpc>
              <a:defRPr/>
            </a:pPr>
            <a:r>
              <a:rPr lang="en-US" sz="1400" b="1" dirty="0" smtClean="0">
                <a:solidFill>
                  <a:schemeClr val="tx1">
                    <a:lumMod val="85000"/>
                    <a:lumOff val="15000"/>
                  </a:schemeClr>
                </a:solidFill>
              </a:rPr>
              <a:t>Documenting Time</a:t>
            </a:r>
          </a:p>
          <a:p>
            <a:pPr>
              <a:lnSpc>
                <a:spcPct val="90000"/>
              </a:lnSpc>
              <a:buFont typeface="Arial" pitchFamily="34" charset="0"/>
              <a:buChar char="•"/>
              <a:defRPr/>
            </a:pPr>
            <a:r>
              <a:rPr lang="en-US" sz="1400" dirty="0" smtClean="0">
                <a:solidFill>
                  <a:schemeClr val="tx1">
                    <a:lumMod val="85000"/>
                    <a:lumOff val="15000"/>
                  </a:schemeClr>
                </a:solidFill>
              </a:rPr>
              <a:t>Employee MUST provide proof of all appointments</a:t>
            </a:r>
          </a:p>
          <a:p>
            <a:pPr>
              <a:lnSpc>
                <a:spcPct val="90000"/>
              </a:lnSpc>
              <a:buFont typeface="Arial" pitchFamily="34" charset="0"/>
              <a:buChar char="•"/>
              <a:defRPr/>
            </a:pPr>
            <a:r>
              <a:rPr lang="en-US" sz="1400" dirty="0" smtClean="0">
                <a:solidFill>
                  <a:schemeClr val="tx1">
                    <a:lumMod val="85000"/>
                    <a:lumOff val="15000"/>
                  </a:schemeClr>
                </a:solidFill>
              </a:rPr>
              <a:t>Employee MUST provide the amount of time used for the appointment and reasonable travel time</a:t>
            </a:r>
            <a:endParaRPr lang="en-US" sz="1400" b="1" dirty="0" smtClean="0">
              <a:solidFill>
                <a:schemeClr val="tx1">
                  <a:lumMod val="85000"/>
                  <a:lumOff val="15000"/>
                </a:schemeClr>
              </a:solidFill>
            </a:endParaRPr>
          </a:p>
          <a:p>
            <a:pPr lvl="1">
              <a:lnSpc>
                <a:spcPct val="90000"/>
              </a:lnSpc>
              <a:buFont typeface="Arial" pitchFamily="34" charset="0"/>
              <a:buChar char="•"/>
              <a:defRPr/>
            </a:pPr>
            <a:r>
              <a:rPr lang="en-US" sz="1400" b="1" dirty="0" smtClean="0">
                <a:solidFill>
                  <a:schemeClr val="tx1">
                    <a:lumMod val="85000"/>
                    <a:lumOff val="15000"/>
                  </a:schemeClr>
                </a:solidFill>
              </a:rPr>
              <a:t>No documentation/time = no injury leave will be approved!</a:t>
            </a:r>
          </a:p>
          <a:p>
            <a:pPr>
              <a:lnSpc>
                <a:spcPct val="90000"/>
              </a:lnSpc>
              <a:buFont typeface="Arial" pitchFamily="34" charset="0"/>
              <a:buChar char="•"/>
              <a:defRPr/>
            </a:pPr>
            <a:r>
              <a:rPr lang="en-US" sz="1400" dirty="0" smtClean="0">
                <a:solidFill>
                  <a:schemeClr val="tx1">
                    <a:lumMod val="85000"/>
                    <a:lumOff val="15000"/>
                  </a:schemeClr>
                </a:solidFill>
              </a:rPr>
              <a:t>Only appointment time and reasonable travel time will be covered</a:t>
            </a:r>
          </a:p>
          <a:p>
            <a:pPr>
              <a:lnSpc>
                <a:spcPct val="90000"/>
              </a:lnSpc>
              <a:buFont typeface="Arial" pitchFamily="34" charset="0"/>
              <a:buChar char="•"/>
              <a:defRPr/>
            </a:pPr>
            <a:r>
              <a:rPr lang="en-US" sz="1400" dirty="0" smtClean="0">
                <a:solidFill>
                  <a:schemeClr val="tx1">
                    <a:lumMod val="85000"/>
                    <a:lumOff val="15000"/>
                  </a:schemeClr>
                </a:solidFill>
              </a:rPr>
              <a:t>Any additional time taken will be coded to Annual/Sick leave as required</a:t>
            </a:r>
          </a:p>
          <a:p>
            <a:pPr>
              <a:lnSpc>
                <a:spcPct val="90000"/>
              </a:lnSpc>
              <a:buFont typeface="Arial" pitchFamily="34" charset="0"/>
              <a:buChar char="•"/>
              <a:defRPr/>
            </a:pPr>
            <a:r>
              <a:rPr lang="en-US" sz="1400" dirty="0" smtClean="0">
                <a:solidFill>
                  <a:schemeClr val="tx1">
                    <a:lumMod val="85000"/>
                    <a:lumOff val="15000"/>
                  </a:schemeClr>
                </a:solidFill>
              </a:rPr>
              <a:t>Supervisor will record time on a Claim Status Update (CDOT Form 975)</a:t>
            </a:r>
          </a:p>
          <a:p>
            <a:pPr>
              <a:lnSpc>
                <a:spcPct val="90000"/>
              </a:lnSpc>
              <a:buFont typeface="Arial" pitchFamily="34" charset="0"/>
              <a:buChar char="•"/>
              <a:defRPr/>
            </a:pPr>
            <a:r>
              <a:rPr lang="en-US" sz="1400" dirty="0" smtClean="0">
                <a:solidFill>
                  <a:schemeClr val="tx1">
                    <a:lumMod val="85000"/>
                    <a:lumOff val="15000"/>
                  </a:schemeClr>
                </a:solidFill>
              </a:rPr>
              <a:t>CDOT Risk Management will issue Approval memos for coding to injury leave or make whole as these critical events are reached</a:t>
            </a:r>
          </a:p>
        </p:txBody>
      </p:sp>
    </p:spTree>
    <p:extLst>
      <p:ext uri="{BB962C8B-B14F-4D97-AF65-F5344CB8AC3E}">
        <p14:creationId xmlns:p14="http://schemas.microsoft.com/office/powerpoint/2010/main" val="61319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FFB5741-1D26-46A0-A758-52D50F884F69}" type="slidenum">
              <a:rPr lang="en-US" smtClean="0"/>
              <a:pPr/>
              <a:t>45</a:t>
            </a:fld>
            <a:endParaRPr lang="en-US" smtClean="0"/>
          </a:p>
        </p:txBody>
      </p:sp>
      <p:sp>
        <p:nvSpPr>
          <p:cNvPr id="29699"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r>
              <a:rPr lang="en-US" dirty="0" smtClean="0"/>
              <a:t>Tracking sheet</a:t>
            </a:r>
            <a:r>
              <a:rPr lang="en-US" dirty="0"/>
              <a:t> </a:t>
            </a:r>
            <a:r>
              <a:rPr lang="en-US" dirty="0" smtClean="0"/>
              <a:t>that supervisors and timekeepers use to track </a:t>
            </a:r>
            <a:r>
              <a:rPr lang="en-US" dirty="0" err="1" smtClean="0"/>
              <a:t>appts</a:t>
            </a:r>
            <a:r>
              <a:rPr lang="en-US" dirty="0" smtClean="0"/>
              <a:t>. it’s out on the Risk website </a:t>
            </a:r>
          </a:p>
          <a:p>
            <a:endParaRPr lang="en-US" dirty="0" smtClean="0"/>
          </a:p>
          <a:p>
            <a:r>
              <a:rPr lang="en-US" dirty="0" smtClean="0"/>
              <a:t>Great tool for tracking your own claim.</a:t>
            </a:r>
          </a:p>
        </p:txBody>
      </p:sp>
    </p:spTree>
    <p:extLst>
      <p:ext uri="{BB962C8B-B14F-4D97-AF65-F5344CB8AC3E}">
        <p14:creationId xmlns:p14="http://schemas.microsoft.com/office/powerpoint/2010/main" val="957777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EE07F2F-0110-4947-9A8F-81B88E7E62F5}" type="slidenum">
              <a:rPr lang="en-US" smtClean="0"/>
              <a:pPr/>
              <a:t>46</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18578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8C5E9-D05C-1D4D-99E2-87483ED3AF4F}" type="slidenum">
              <a:rPr lang="en-US" smtClean="0"/>
              <a:pPr/>
              <a:t>47</a:t>
            </a:fld>
            <a:endParaRPr lang="en-US" dirty="0"/>
          </a:p>
        </p:txBody>
      </p:sp>
    </p:spTree>
    <p:extLst>
      <p:ext uri="{BB962C8B-B14F-4D97-AF65-F5344CB8AC3E}">
        <p14:creationId xmlns:p14="http://schemas.microsoft.com/office/powerpoint/2010/main" val="118305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EE07F2F-0110-4947-9A8F-81B88E7E62F5}" type="slidenum">
              <a:rPr lang="en-US" smtClean="0"/>
              <a:pPr/>
              <a:t>48</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baseline="0" dirty="0" smtClean="0"/>
          </a:p>
          <a:p>
            <a:pPr eaLnBrk="1" hangingPunct="1"/>
            <a:endParaRPr lang="en-US" dirty="0" smtClean="0"/>
          </a:p>
          <a:p>
            <a:pPr eaLnBrk="1" hangingPunct="1"/>
            <a:endParaRPr lang="en-US" dirty="0" smtClean="0"/>
          </a:p>
        </p:txBody>
      </p:sp>
      <p:sp>
        <p:nvSpPr>
          <p:cNvPr id="5" name="Rectangle 3"/>
          <p:cNvSpPr txBox="1">
            <a:spLocks noChangeArrowheads="1"/>
          </p:cNvSpPr>
          <p:nvPr/>
        </p:nvSpPr>
        <p:spPr>
          <a:xfrm>
            <a:off x="846096" y="4538547"/>
            <a:ext cx="5560060" cy="4156234"/>
          </a:xfrm>
          <a:prstGeom prst="rect">
            <a:avLst/>
          </a:prstGeom>
          <a:noFill/>
          <a:ln/>
        </p:spPr>
        <p:txBody>
          <a:bodyPr vert="horz" lIns="92487" tIns="46244" rIns="92487" bIns="46244" rtlCol="0">
            <a:normAutofit/>
          </a:bodyPr>
          <a:lstStyle/>
          <a:p>
            <a:pPr defTabSz="907633">
              <a:defRPr/>
            </a:pPr>
            <a:endParaRPr lang="en-US" dirty="0" smtClean="0"/>
          </a:p>
          <a:p>
            <a:pPr defTabSz="907633">
              <a:defRPr/>
            </a:pPr>
            <a:endParaRPr lang="en-US" dirty="0" smtClean="0"/>
          </a:p>
        </p:txBody>
      </p:sp>
    </p:spTree>
    <p:extLst>
      <p:ext uri="{BB962C8B-B14F-4D97-AF65-F5344CB8AC3E}">
        <p14:creationId xmlns:p14="http://schemas.microsoft.com/office/powerpoint/2010/main" val="316119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algn="l" defTabSz="457200" rtl="0" eaLnBrk="1" latinLnBrk="0" hangingPunct="1"/>
            <a:r>
              <a:rPr lang="en-US" sz="1200" b="1" kern="1200" dirty="0" smtClean="0">
                <a:solidFill>
                  <a:schemeClr val="tx1"/>
                </a:solidFill>
                <a:latin typeface="+mn-lt"/>
                <a:ea typeface="+mn-ea"/>
                <a:cs typeface="Arial" pitchFamily="34" charset="0"/>
              </a:rPr>
              <a:t>This is the amount we spend on liability claims</a:t>
            </a:r>
          </a:p>
          <a:p>
            <a:pPr marL="0" algn="l" defTabSz="457200" rtl="0" eaLnBrk="1" latinLnBrk="0" hangingPunct="1"/>
            <a:r>
              <a:rPr lang="en-US" sz="1200" b="1" kern="1200" baseline="0" dirty="0" smtClean="0">
                <a:solidFill>
                  <a:schemeClr val="tx1"/>
                </a:solidFill>
                <a:latin typeface="+mn-lt"/>
                <a:ea typeface="+mn-ea"/>
                <a:cs typeface="Arial" pitchFamily="34" charset="0"/>
              </a:rPr>
              <a:t>when we cause bodily injury or damage property.</a:t>
            </a:r>
            <a:endParaRPr lang="en-US" sz="1200" b="1" kern="1200" dirty="0" smtClean="0">
              <a:solidFill>
                <a:schemeClr val="tx1"/>
              </a:solidFill>
              <a:latin typeface="+mn-lt"/>
              <a:ea typeface="+mn-ea"/>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Arial" pitchFamily="34" charset="0"/>
              </a:rPr>
              <a:t>Ken will also talk more general liability claims</a:t>
            </a:r>
            <a:r>
              <a:rPr lang="en-US" sz="1200" b="1" kern="1200" baseline="0" dirty="0" smtClean="0">
                <a:solidFill>
                  <a:schemeClr val="tx1"/>
                </a:solidFill>
                <a:latin typeface="+mn-lt"/>
                <a:ea typeface="+mn-ea"/>
                <a:cs typeface="Arial" pitchFamily="34" charset="0"/>
              </a:rPr>
              <a:t> and the CGIA, and </a:t>
            </a:r>
            <a:r>
              <a:rPr lang="en-US" sz="1200" b="1" kern="1200" dirty="0" smtClean="0">
                <a:solidFill>
                  <a:schemeClr val="tx1"/>
                </a:solidFill>
                <a:latin typeface="+mn-lt"/>
                <a:ea typeface="+mn-ea"/>
                <a:cs typeface="Arial" pitchFamily="34" charset="0"/>
              </a:rPr>
              <a:t>how to document events properly</a:t>
            </a:r>
            <a:endParaRPr lang="en-US" sz="1200" b="1" kern="1200" baseline="0" dirty="0" smtClean="0">
              <a:solidFill>
                <a:schemeClr val="tx1"/>
              </a:solidFill>
              <a:latin typeface="+mn-lt"/>
              <a:ea typeface="+mn-ea"/>
              <a:cs typeface="Arial" pitchFamily="34" charset="0"/>
            </a:endParaRPr>
          </a:p>
          <a:p>
            <a:pPr marL="0" algn="l" defTabSz="457200" rtl="0" eaLnBrk="1" latinLnBrk="0" hangingPunct="1"/>
            <a:endParaRPr lang="en-US" sz="1200" b="1" kern="1200" baseline="0" dirty="0" smtClean="0">
              <a:solidFill>
                <a:schemeClr val="tx1"/>
              </a:solidFill>
              <a:latin typeface="+mn-lt"/>
              <a:ea typeface="+mn-ea"/>
              <a:cs typeface="Arial" pitchFamily="34" charset="0"/>
            </a:endParaRPr>
          </a:p>
          <a:p>
            <a:pPr marL="0" algn="l" defTabSz="457200" rtl="0" eaLnBrk="1" latinLnBrk="0" hangingPunct="1"/>
            <a:endParaRPr lang="en-US" sz="1200" b="1" kern="1200" dirty="0" smtClean="0">
              <a:solidFill>
                <a:schemeClr val="tx1"/>
              </a:solidFill>
              <a:latin typeface="+mn-lt"/>
              <a:ea typeface="+mn-ea"/>
              <a:cs typeface="Arial" pitchFamily="34" charset="0"/>
            </a:endParaRPr>
          </a:p>
        </p:txBody>
      </p:sp>
      <p:sp>
        <p:nvSpPr>
          <p:cNvPr id="4" name="Slide Number Placeholder 3"/>
          <p:cNvSpPr>
            <a:spLocks noGrp="1"/>
          </p:cNvSpPr>
          <p:nvPr>
            <p:ph type="sldNum" sz="quarter" idx="10"/>
          </p:nvPr>
        </p:nvSpPr>
        <p:spPr/>
        <p:txBody>
          <a:bodyPr/>
          <a:lstStyle/>
          <a:p>
            <a:fld id="{6D28C5E9-D05C-1D4D-99E2-87483ED3AF4F}" type="slidenum">
              <a:rPr lang="en-US" smtClean="0"/>
              <a:pPr/>
              <a:t>5</a:t>
            </a:fld>
            <a:endParaRPr lang="en-US" dirty="0"/>
          </a:p>
        </p:txBody>
      </p:sp>
    </p:spTree>
    <p:extLst>
      <p:ext uri="{BB962C8B-B14F-4D97-AF65-F5344CB8AC3E}">
        <p14:creationId xmlns:p14="http://schemas.microsoft.com/office/powerpoint/2010/main" val="2709900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Here are some numbers for CDOT’s WC</a:t>
            </a:r>
            <a:r>
              <a:rPr lang="en-US" baseline="0" dirty="0" smtClean="0"/>
              <a:t> allocations - </a:t>
            </a:r>
            <a:r>
              <a:rPr lang="en-US" baseline="0" dirty="0" smtClean="0">
                <a:latin typeface="Arial" pitchFamily="34" charset="0"/>
                <a:cs typeface="Arial" pitchFamily="34" charset="0"/>
              </a:rPr>
              <a:t>most costly and continue to rise.</a:t>
            </a:r>
          </a:p>
          <a:p>
            <a:endParaRPr lang="en-US" baseline="0" dirty="0" smtClean="0"/>
          </a:p>
        </p:txBody>
      </p:sp>
      <p:sp>
        <p:nvSpPr>
          <p:cNvPr id="4" name="Slide Number Placeholder 3"/>
          <p:cNvSpPr>
            <a:spLocks noGrp="1"/>
          </p:cNvSpPr>
          <p:nvPr>
            <p:ph type="sldNum" sz="quarter" idx="10"/>
          </p:nvPr>
        </p:nvSpPr>
        <p:spPr/>
        <p:txBody>
          <a:bodyPr/>
          <a:lstStyle/>
          <a:p>
            <a:fld id="{6D28C5E9-D05C-1D4D-99E2-87483ED3AF4F}" type="slidenum">
              <a:rPr lang="en-US" smtClean="0"/>
              <a:pPr/>
              <a:t>6</a:t>
            </a:fld>
            <a:endParaRPr lang="en-US" dirty="0"/>
          </a:p>
        </p:txBody>
      </p:sp>
    </p:spTree>
    <p:extLst>
      <p:ext uri="{BB962C8B-B14F-4D97-AF65-F5344CB8AC3E}">
        <p14:creationId xmlns:p14="http://schemas.microsoft.com/office/powerpoint/2010/main" val="364042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b="1" dirty="0"/>
          </a:p>
        </p:txBody>
      </p:sp>
      <p:sp>
        <p:nvSpPr>
          <p:cNvPr id="4" name="Slide Number Placeholder 3"/>
          <p:cNvSpPr>
            <a:spLocks noGrp="1"/>
          </p:cNvSpPr>
          <p:nvPr>
            <p:ph type="sldNum" sz="quarter" idx="10"/>
          </p:nvPr>
        </p:nvSpPr>
        <p:spPr/>
        <p:txBody>
          <a:bodyPr/>
          <a:lstStyle/>
          <a:p>
            <a:fld id="{225B811A-BC0B-461C-B428-C38B381EE57C}" type="slidenum">
              <a:rPr lang="en-US" smtClean="0"/>
              <a:pPr/>
              <a:t>7</a:t>
            </a:fld>
            <a:endParaRPr lang="en-US"/>
          </a:p>
        </p:txBody>
      </p:sp>
    </p:spTree>
    <p:extLst>
      <p:ext uri="{BB962C8B-B14F-4D97-AF65-F5344CB8AC3E}">
        <p14:creationId xmlns:p14="http://schemas.microsoft.com/office/powerpoint/2010/main" val="300398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5BDF98A-C4C4-466F-86B6-07783CAA7242}" type="slidenum">
              <a:rPr lang="en-US" smtClean="0"/>
              <a:pPr/>
              <a:t>8</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normAutofit/>
          </a:bodyPr>
          <a:lstStyle/>
          <a:p>
            <a:pPr eaLnBrk="1" hangingPunct="1"/>
            <a:endParaRPr lang="en-US" sz="1800" dirty="0" smtClean="0"/>
          </a:p>
        </p:txBody>
      </p:sp>
    </p:spTree>
    <p:extLst>
      <p:ext uri="{BB962C8B-B14F-4D97-AF65-F5344CB8AC3E}">
        <p14:creationId xmlns:p14="http://schemas.microsoft.com/office/powerpoint/2010/main" val="254909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5"/>
            <a:ext cx="5560060" cy="4470412"/>
          </a:xfrm>
        </p:spPr>
        <p:txBody>
          <a:bodyPr>
            <a:normAutofit fontScale="92500" lnSpcReduction="20000"/>
          </a:bodyPr>
          <a:lstStyle/>
          <a:p>
            <a:r>
              <a:rPr lang="en-US" sz="1600" dirty="0" smtClean="0"/>
              <a:t>Auto Liability Claims are for CDOT Vehicles and State Fleet Vehicles</a:t>
            </a:r>
          </a:p>
          <a:p>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Must notify police, especially if 3</a:t>
            </a:r>
            <a:r>
              <a:rPr lang="en-US" sz="1600" baseline="30000" dirty="0" smtClean="0"/>
              <a:t>rd</a:t>
            </a:r>
            <a:r>
              <a:rPr lang="en-US" sz="1600" dirty="0" smtClean="0"/>
              <a:t> party is involved, even on private property</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They may not respond on private property, but then that MUST be documented to show due diligence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Be sure to identify if a  State Fleet vehicle or CDOT vehicle is damage because you will also need the DPA vehicle accident report form if state fleet</a:t>
            </a:r>
          </a:p>
          <a:p>
            <a:endParaRPr lang="en-US" sz="1600" dirty="0" smtClean="0"/>
          </a:p>
          <a:p>
            <a:r>
              <a:rPr lang="en-US" sz="1600" dirty="0" smtClean="0"/>
              <a:t>Be</a:t>
            </a:r>
            <a:r>
              <a:rPr lang="en-US" sz="1600" baseline="0" dirty="0" smtClean="0"/>
              <a:t> sure all CDL Post-Accident Procedures are followed</a:t>
            </a:r>
          </a:p>
          <a:p>
            <a:r>
              <a:rPr lang="en-US" sz="1600" baseline="0" dirty="0" smtClean="0"/>
              <a:t>Alert CDOT Risk Management immediately of any positive drug/alcohol tests.</a:t>
            </a:r>
          </a:p>
          <a:p>
            <a:endParaRPr lang="en-US" sz="1600" baseline="0" dirty="0" smtClean="0"/>
          </a:p>
          <a:p>
            <a:r>
              <a:rPr lang="en-US" sz="1600" baseline="0" dirty="0" smtClean="0"/>
              <a:t>Obtain photos and witness statements</a:t>
            </a:r>
          </a:p>
          <a:p>
            <a:endParaRPr lang="en-US" sz="1600" dirty="0"/>
          </a:p>
          <a:p>
            <a:r>
              <a:rPr lang="en-US" sz="1600" dirty="0" smtClean="0"/>
              <a:t>GIA - Important </a:t>
            </a:r>
            <a:r>
              <a:rPr lang="en-US" sz="1600" dirty="0"/>
              <a:t>to note on report - amber lights on, was the plow blade down, were you in the course of plowing, was there proper signage and traffic control, was your speed controlled and appropriate, road conditions, safety measures in place these items can impact decisions made on citation or liability claims that fall under the GIA</a:t>
            </a:r>
          </a:p>
          <a:p>
            <a:endParaRPr lang="en-US" sz="1400" dirty="0"/>
          </a:p>
        </p:txBody>
      </p:sp>
      <p:sp>
        <p:nvSpPr>
          <p:cNvPr id="4" name="Slide Number Placeholder 3"/>
          <p:cNvSpPr>
            <a:spLocks noGrp="1"/>
          </p:cNvSpPr>
          <p:nvPr>
            <p:ph type="sldNum" sz="quarter" idx="10"/>
          </p:nvPr>
        </p:nvSpPr>
        <p:spPr/>
        <p:txBody>
          <a:bodyPr/>
          <a:lstStyle/>
          <a:p>
            <a:fld id="{225B811A-BC0B-461C-B428-C38B381EE57C}" type="slidenum">
              <a:rPr lang="en-US" smtClean="0"/>
              <a:pPr/>
              <a:t>9</a:t>
            </a:fld>
            <a:endParaRPr lang="en-US"/>
          </a:p>
        </p:txBody>
      </p:sp>
    </p:spTree>
    <p:extLst>
      <p:ext uri="{BB962C8B-B14F-4D97-AF65-F5344CB8AC3E}">
        <p14:creationId xmlns:p14="http://schemas.microsoft.com/office/powerpoint/2010/main" val="3749768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E61BD085-3FDF-DB42-A92E-6B693E115016}" type="datetimeFigureOut">
              <a:rPr lang="en-US" smtClean="0"/>
              <a:pPr/>
              <a:t>1/6/2016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C13A2E-32E4-6045-94ED-D844C5710F2C}" type="slidenum">
              <a:rPr lang="en-US" smtClean="0"/>
              <a:pPr/>
              <a:t>‹#›</a:t>
            </a:fld>
            <a:endParaRPr lang="en-US" dirty="0"/>
          </a:p>
        </p:txBody>
      </p:sp>
      <p:sp>
        <p:nvSpPr>
          <p:cNvPr id="9" name="Rectangle 8"/>
          <p:cNvSpPr/>
          <p:nvPr userDrawn="1"/>
        </p:nvSpPr>
        <p:spPr>
          <a:xfrm>
            <a:off x="5539318" y="6752161"/>
            <a:ext cx="3611858" cy="120191"/>
          </a:xfrm>
          <a:prstGeom prst="rect">
            <a:avLst/>
          </a:prstGeom>
          <a:solidFill>
            <a:srgbClr val="511C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descr="Colorado_DOT.final.ai"/>
          <p:cNvPicPr>
            <a:picLocks noChangeAspect="1"/>
          </p:cNvPicPr>
          <p:nvPr userDrawn="1"/>
        </p:nvPicPr>
        <p:blipFill rotWithShape="1">
          <a:blip r:embed="rId2">
            <a:extLst>
              <a:ext uri="{28A0092B-C50C-407E-A947-70E740481C1C}">
                <a14:useLocalDpi xmlns:a14="http://schemas.microsoft.com/office/drawing/2010/main" val="0"/>
              </a:ext>
            </a:extLst>
          </a:blip>
          <a:srcRect l="23147" t="41956" r="54782" b="42035"/>
          <a:stretch/>
        </p:blipFill>
        <p:spPr>
          <a:xfrm>
            <a:off x="572001" y="329729"/>
            <a:ext cx="1672664" cy="937457"/>
          </a:xfrm>
          <a:prstGeom prst="rect">
            <a:avLst/>
          </a:prstGeom>
        </p:spPr>
      </p:pic>
      <p:pic>
        <p:nvPicPr>
          <p:cNvPr id="11" name="Picture 10"/>
          <p:cNvPicPr>
            <a:picLocks noChangeAspect="1"/>
          </p:cNvPicPr>
          <p:nvPr userDrawn="1"/>
        </p:nvPicPr>
        <p:blipFill rotWithShape="1">
          <a:blip r:embed="rId3"/>
          <a:srcRect t="18" r="23165" b="-23"/>
          <a:stretch/>
        </p:blipFill>
        <p:spPr>
          <a:xfrm flipV="1">
            <a:off x="2332362" y="835509"/>
            <a:ext cx="6172405" cy="48785"/>
          </a:xfrm>
          <a:prstGeom prst="rect">
            <a:avLst/>
          </a:prstGeom>
        </p:spPr>
      </p:pic>
    </p:spTree>
    <p:extLst>
      <p:ext uri="{BB962C8B-B14F-4D97-AF65-F5344CB8AC3E}">
        <p14:creationId xmlns:p14="http://schemas.microsoft.com/office/powerpoint/2010/main" val="194763231"/>
      </p:ext>
    </p:extLst>
  </p:cSld>
  <p:clrMapOvr>
    <a:masterClrMapping/>
  </p:clrMapOvr>
  <mc:AlternateContent xmlns:mc="http://schemas.openxmlformats.org/markup-compatibility/2006" xmlns:p14="http://schemas.microsoft.com/office/powerpoint/2010/main">
    <mc:Choice Requires="p14">
      <p:transition p14:dur="10" advClick="0">
        <p:pull/>
      </p:transition>
    </mc:Choice>
    <mc:Fallback xmlns="">
      <p:transition advClick="0">
        <p:pull/>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2"/>
            <a:ext cx="2133600" cy="365125"/>
          </a:xfrm>
          <a:prstGeom prst="rect">
            <a:avLst/>
          </a:prstGeom>
        </p:spPr>
        <p:txBody>
          <a:bodyPr/>
          <a:lstStyle/>
          <a:p>
            <a:fld id="{E61BD085-3FDF-DB42-A92E-6B693E115016}" type="datetimeFigureOut">
              <a:rPr lang="en-US" smtClean="0"/>
              <a:pPr/>
              <a:t>1/6/2016</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3C13A2E-32E4-6045-94ED-D844C5710F2C}" type="slidenum">
              <a:rPr lang="en-US" smtClean="0"/>
              <a:pPr/>
              <a:t>‹#›</a:t>
            </a:fld>
            <a:endParaRPr lang="en-US" dirty="0"/>
          </a:p>
        </p:txBody>
      </p:sp>
      <p:sp>
        <p:nvSpPr>
          <p:cNvPr id="9" name="Rectangle 8"/>
          <p:cNvSpPr/>
          <p:nvPr userDrawn="1"/>
        </p:nvSpPr>
        <p:spPr>
          <a:xfrm>
            <a:off x="5539318" y="6752163"/>
            <a:ext cx="3611858" cy="120191"/>
          </a:xfrm>
          <a:prstGeom prst="rect">
            <a:avLst/>
          </a:prstGeom>
          <a:solidFill>
            <a:srgbClr val="511C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pic>
        <p:nvPicPr>
          <p:cNvPr id="10" name="Picture 9" descr="Colorado_DOT.final.ai"/>
          <p:cNvPicPr>
            <a:picLocks noChangeAspect="1"/>
          </p:cNvPicPr>
          <p:nvPr userDrawn="1"/>
        </p:nvPicPr>
        <p:blipFill rotWithShape="1">
          <a:blip r:embed="rId2">
            <a:extLst>
              <a:ext uri="{28A0092B-C50C-407E-A947-70E740481C1C}">
                <a14:useLocalDpi xmlns:a14="http://schemas.microsoft.com/office/drawing/2010/main" val="0"/>
              </a:ext>
            </a:extLst>
          </a:blip>
          <a:srcRect l="23147" t="41956" r="54782" b="42035"/>
          <a:stretch/>
        </p:blipFill>
        <p:spPr>
          <a:xfrm>
            <a:off x="572002" y="329731"/>
            <a:ext cx="1672664" cy="937457"/>
          </a:xfrm>
          <a:prstGeom prst="rect">
            <a:avLst/>
          </a:prstGeom>
        </p:spPr>
      </p:pic>
      <p:pic>
        <p:nvPicPr>
          <p:cNvPr id="11" name="Picture 10"/>
          <p:cNvPicPr>
            <a:picLocks noChangeAspect="1"/>
          </p:cNvPicPr>
          <p:nvPr userDrawn="1"/>
        </p:nvPicPr>
        <p:blipFill rotWithShape="1">
          <a:blip r:embed="rId3"/>
          <a:srcRect t="18" r="23165" b="-23"/>
          <a:stretch/>
        </p:blipFill>
        <p:spPr>
          <a:xfrm flipV="1">
            <a:off x="2332363" y="835511"/>
            <a:ext cx="6172405" cy="48785"/>
          </a:xfrm>
          <a:prstGeom prst="rect">
            <a:avLst/>
          </a:prstGeom>
        </p:spPr>
      </p:pic>
    </p:spTree>
    <p:extLst>
      <p:ext uri="{BB962C8B-B14F-4D97-AF65-F5344CB8AC3E}">
        <p14:creationId xmlns:p14="http://schemas.microsoft.com/office/powerpoint/2010/main" val="4031450421"/>
      </p:ext>
    </p:extLst>
  </p:cSld>
  <p:clrMapOvr>
    <a:masterClrMapping/>
  </p:clrMapOvr>
  <mc:AlternateContent xmlns:mc="http://schemas.openxmlformats.org/markup-compatibility/2006" xmlns:p14="http://schemas.microsoft.com/office/powerpoint/2010/main">
    <mc:Choice Requires="p14">
      <p:transition p14:dur="10" advClick="0">
        <p:pull/>
      </p:transition>
    </mc:Choice>
    <mc:Fallback xmlns="">
      <p:transition advClick="0">
        <p:pull/>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692098"/>
      </p:ext>
    </p:extLst>
  </p:cSld>
  <p:clrMap bg1="lt1" tx1="dk1" bg2="lt2" tx2="dk2" accent1="accent1" accent2="accent2" accent3="accent3" accent4="accent4" accent5="accent5" accent6="accent6" hlink="hlink" folHlink="folHlink"/>
  <p:sldLayoutIdLst>
    <p:sldLayoutId id="2147483650" r:id="rId1"/>
    <p:sldLayoutId id="2147483652" r:id="rId2"/>
  </p:sldLayoutIdLst>
  <mc:AlternateContent xmlns:mc="http://schemas.openxmlformats.org/markup-compatibility/2006" xmlns:p14="http://schemas.microsoft.com/office/powerpoint/2010/main">
    <mc:Choice Requires="p14">
      <p:transition p14:dur="10" advClick="0">
        <p:pull/>
      </p:transition>
    </mc:Choice>
    <mc:Fallback xmlns="">
      <p:transition advClick="0">
        <p:pull/>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intranet/business/risk-management/cdot-accident-reporting-syste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internal/RiskMgmt/PAGES/ModDuty_Letter_OfferHandDelivered.docx" TargetMode="External"/><Relationship Id="rId3" Type="http://schemas.openxmlformats.org/officeDocument/2006/relationships/hyperlink" Target="http://internal/RiskMgmt/PAGES/ModDuty_UsersGuide.pdf" TargetMode="External"/><Relationship Id="rId7" Type="http://schemas.openxmlformats.org/officeDocument/2006/relationships/hyperlink" Target="http://internal/RiskMgmt/PAGES/ModDuty_Letter_OfferHandDeliveredwNotes.pdf"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internal/RiskMgmt/PAGES/ModDuty_Letter_TaskList2ATP.docx" TargetMode="External"/><Relationship Id="rId11" Type="http://schemas.openxmlformats.org/officeDocument/2006/relationships/hyperlink" Target="http://internal/RiskMgmt/PAGES/ModDuty_Presentation.pdf" TargetMode="External"/><Relationship Id="rId5" Type="http://schemas.openxmlformats.org/officeDocument/2006/relationships/hyperlink" Target="http://internal/RiskMgmt/PAGES/ModDuty_Letter_TaskList2ATPwNotes.pdf" TargetMode="External"/><Relationship Id="rId10" Type="http://schemas.openxmlformats.org/officeDocument/2006/relationships/hyperlink" Target="http://internal/RiskMgmt/PAGES/ModDuty_Letter_Withdrawl.docx" TargetMode="External"/><Relationship Id="rId4" Type="http://schemas.openxmlformats.org/officeDocument/2006/relationships/hyperlink" Target="http://internal/RiskMgmt/PAGES/ModDuty_TaskMatrix.xlsx" TargetMode="External"/><Relationship Id="rId9" Type="http://schemas.openxmlformats.org/officeDocument/2006/relationships/hyperlink" Target="http://internal/RiskMgmt/PAGES/ModDuty_Handout_OfferRequirements.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6211955107_4298a44716_o.jpg"/>
          <p:cNvPicPr>
            <a:picLocks noChangeAspect="1"/>
          </p:cNvPicPr>
          <p:nvPr/>
        </p:nvPicPr>
        <p:blipFill rotWithShape="1">
          <a:blip r:embed="rId3">
            <a:extLst>
              <a:ext uri="{28A0092B-C50C-407E-A947-70E740481C1C}">
                <a14:useLocalDpi xmlns:a14="http://schemas.microsoft.com/office/drawing/2010/main" val="0"/>
              </a:ext>
            </a:extLst>
          </a:blip>
          <a:srcRect t="15744"/>
          <a:stretch/>
        </p:blipFill>
        <p:spPr>
          <a:xfrm>
            <a:off x="0" y="-174811"/>
            <a:ext cx="9144000" cy="5117154"/>
          </a:xfrm>
          <a:prstGeom prst="rect">
            <a:avLst/>
          </a:prstGeom>
        </p:spPr>
      </p:pic>
      <p:sp>
        <p:nvSpPr>
          <p:cNvPr id="2" name="Title 1"/>
          <p:cNvSpPr>
            <a:spLocks noGrp="1"/>
          </p:cNvSpPr>
          <p:nvPr>
            <p:ph type="title" idx="4294967295"/>
          </p:nvPr>
        </p:nvSpPr>
        <p:spPr>
          <a:xfrm>
            <a:off x="295461" y="5115837"/>
            <a:ext cx="8620312" cy="931252"/>
          </a:xfrm>
          <a:prstGeom prst="rect">
            <a:avLst/>
          </a:prstGeom>
        </p:spPr>
        <p:txBody>
          <a:bodyPr anchor="ctr">
            <a:noAutofit/>
          </a:bodyPr>
          <a:lstStyle/>
          <a:p>
            <a:pPr algn="r"/>
            <a:r>
              <a:rPr lang="en-US" sz="3600" b="1" dirty="0" smtClean="0">
                <a:solidFill>
                  <a:srgbClr val="1D3479"/>
                </a:solidFill>
                <a:latin typeface="Museo 300"/>
                <a:cs typeface="Museo 300"/>
              </a:rPr>
              <a:t>Your Role in Risk Management</a:t>
            </a:r>
            <a:endParaRPr lang="en-US" sz="3600" b="1" dirty="0">
              <a:solidFill>
                <a:srgbClr val="1D3479"/>
              </a:solidFill>
              <a:latin typeface="Museo 300"/>
              <a:cs typeface="Museo 300"/>
            </a:endParaRPr>
          </a:p>
        </p:txBody>
      </p:sp>
      <p:sp>
        <p:nvSpPr>
          <p:cNvPr id="6" name="TextBox 3"/>
          <p:cNvSpPr txBox="1">
            <a:spLocks noChangeArrowheads="1"/>
          </p:cNvSpPr>
          <p:nvPr/>
        </p:nvSpPr>
        <p:spPr bwMode="auto">
          <a:xfrm>
            <a:off x="838200" y="6100877"/>
            <a:ext cx="739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t>Developed by the CDOT Office of Risk Management</a:t>
            </a:r>
          </a:p>
          <a:p>
            <a:pPr eaLnBrk="1" hangingPunct="1"/>
            <a:r>
              <a:rPr lang="en-US" altLang="en-US" sz="1400" dirty="0" smtClean="0"/>
              <a:t>Training </a:t>
            </a:r>
            <a:r>
              <a:rPr lang="en-US" altLang="en-US" sz="1400" dirty="0"/>
              <a:t>2015</a:t>
            </a:r>
          </a:p>
        </p:txBody>
      </p:sp>
      <p:grpSp>
        <p:nvGrpSpPr>
          <p:cNvPr id="11" name="Group 10"/>
          <p:cNvGrpSpPr/>
          <p:nvPr/>
        </p:nvGrpSpPr>
        <p:grpSpPr>
          <a:xfrm>
            <a:off x="0" y="1151908"/>
            <a:ext cx="9144000" cy="1981066"/>
            <a:chOff x="0" y="1039667"/>
            <a:chExt cx="9144000" cy="1981066"/>
          </a:xfrm>
        </p:grpSpPr>
        <p:sp>
          <p:nvSpPr>
            <p:cNvPr id="9" name="Rectangle 8"/>
            <p:cNvSpPr/>
            <p:nvPr/>
          </p:nvSpPr>
          <p:spPr>
            <a:xfrm>
              <a:off x="0" y="10396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Colorado_DOT.final.ai"/>
            <p:cNvPicPr>
              <a:picLocks noChangeAspect="1"/>
            </p:cNvPicPr>
            <p:nvPr/>
          </p:nvPicPr>
          <p:blipFill rotWithShape="1">
            <a:blip r:embed="rId4">
              <a:extLst>
                <a:ext uri="{28A0092B-C50C-407E-A947-70E740481C1C}">
                  <a14:useLocalDpi xmlns:a14="http://schemas.microsoft.com/office/drawing/2010/main" val="0"/>
                </a:ext>
              </a:extLst>
            </a:blip>
            <a:srcRect l="22418" t="41049" r="20025" b="33334"/>
            <a:stretch/>
          </p:blipFill>
          <p:spPr>
            <a:xfrm>
              <a:off x="573747" y="1318830"/>
              <a:ext cx="4948506" cy="1701903"/>
            </a:xfrm>
            <a:prstGeom prst="rect">
              <a:avLst/>
            </a:prstGeom>
          </p:spPr>
        </p:pic>
      </p:grpSp>
    </p:spTree>
    <p:extLst>
      <p:ext uri="{BB962C8B-B14F-4D97-AF65-F5344CB8AC3E}">
        <p14:creationId xmlns:p14="http://schemas.microsoft.com/office/powerpoint/2010/main" val="2424301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94" y="1579547"/>
            <a:ext cx="8546805" cy="4560223"/>
          </a:xfrm>
          <a:prstGeom prst="rect">
            <a:avLst/>
          </a:prstGeom>
        </p:spPr>
        <p:txBody>
          <a:bodyPr wrap="square">
            <a:spAutoFit/>
          </a:bodyPr>
          <a:lstStyle/>
          <a:p>
            <a:r>
              <a:rPr lang="en-US" sz="2800" b="1" dirty="0" smtClean="0">
                <a:latin typeface="Trebuchet MS" pitchFamily="34" charset="0"/>
              </a:rPr>
              <a:t>Serious Accidents</a:t>
            </a:r>
          </a:p>
          <a:p>
            <a:pPr lvl="1"/>
            <a:r>
              <a:rPr lang="en-US" sz="2400" dirty="0" smtClean="0">
                <a:latin typeface="Trebuchet MS" pitchFamily="34" charset="0"/>
              </a:rPr>
              <a:t>Initiate the Serious Accident Notification</a:t>
            </a:r>
          </a:p>
          <a:p>
            <a:pPr>
              <a:buNone/>
              <a:defRPr/>
            </a:pPr>
            <a:endParaRPr lang="en-US" sz="1600" b="1" dirty="0" smtClean="0">
              <a:latin typeface="Trebuchet MS" pitchFamily="34" charset="0"/>
            </a:endParaRPr>
          </a:p>
          <a:p>
            <a:pPr>
              <a:buNone/>
              <a:defRPr/>
            </a:pPr>
            <a:r>
              <a:rPr lang="en-US" sz="2800" b="1" dirty="0" smtClean="0">
                <a:latin typeface="Trebuchet MS" pitchFamily="34" charset="0"/>
              </a:rPr>
              <a:t>Emergencies</a:t>
            </a:r>
          </a:p>
          <a:p>
            <a:pPr lvl="1">
              <a:buFont typeface="Arial" pitchFamily="34" charset="0"/>
              <a:buChar char="•"/>
              <a:defRPr/>
            </a:pPr>
            <a:r>
              <a:rPr lang="en-US" sz="2400" dirty="0">
                <a:solidFill>
                  <a:schemeClr val="tx1">
                    <a:lumMod val="85000"/>
                    <a:lumOff val="15000"/>
                  </a:schemeClr>
                </a:solidFill>
                <a:latin typeface="Trebuchet MS" pitchFamily="34" charset="0"/>
              </a:rPr>
              <a:t>Fatalities</a:t>
            </a:r>
          </a:p>
          <a:p>
            <a:pPr lvl="1">
              <a:buFont typeface="Arial" pitchFamily="34" charset="0"/>
              <a:buChar char="•"/>
              <a:defRPr/>
            </a:pPr>
            <a:r>
              <a:rPr lang="en-US" sz="2400" dirty="0" smtClean="0">
                <a:solidFill>
                  <a:schemeClr val="tx1">
                    <a:lumMod val="85000"/>
                    <a:lumOff val="15000"/>
                  </a:schemeClr>
                </a:solidFill>
                <a:latin typeface="Trebuchet MS" pitchFamily="34" charset="0"/>
              </a:rPr>
              <a:t>Employee is Transported by Ambulance</a:t>
            </a:r>
          </a:p>
          <a:p>
            <a:pPr lvl="1">
              <a:buFont typeface="Arial" pitchFamily="34" charset="0"/>
              <a:buChar char="•"/>
              <a:defRPr/>
            </a:pPr>
            <a:r>
              <a:rPr lang="en-US" sz="2400" dirty="0" smtClean="0">
                <a:solidFill>
                  <a:schemeClr val="tx1">
                    <a:lumMod val="85000"/>
                    <a:lumOff val="15000"/>
                  </a:schemeClr>
                </a:solidFill>
                <a:latin typeface="Trebuchet MS" pitchFamily="34" charset="0"/>
              </a:rPr>
              <a:t>Multiple Employees Injured</a:t>
            </a:r>
          </a:p>
          <a:p>
            <a:pPr lvl="1">
              <a:buFont typeface="Arial" pitchFamily="34" charset="0"/>
              <a:buChar char="•"/>
              <a:defRPr/>
            </a:pPr>
            <a:r>
              <a:rPr lang="en-US" sz="2400" dirty="0" smtClean="0">
                <a:solidFill>
                  <a:schemeClr val="tx1">
                    <a:lumMod val="85000"/>
                    <a:lumOff val="15000"/>
                  </a:schemeClr>
                </a:solidFill>
                <a:latin typeface="Trebuchet MS" pitchFamily="34" charset="0"/>
              </a:rPr>
              <a:t>Employee is Hospitalized</a:t>
            </a:r>
          </a:p>
          <a:p>
            <a:pPr lvl="1">
              <a:buFont typeface="Arial" pitchFamily="34" charset="0"/>
              <a:buChar char="•"/>
              <a:defRPr/>
            </a:pPr>
            <a:r>
              <a:rPr lang="en-US" sz="2400" dirty="0" smtClean="0">
                <a:solidFill>
                  <a:schemeClr val="tx1">
                    <a:lumMod val="85000"/>
                    <a:lumOff val="15000"/>
                  </a:schemeClr>
                </a:solidFill>
                <a:latin typeface="Trebuchet MS" pitchFamily="34" charset="0"/>
              </a:rPr>
              <a:t>Total Loss of Vehicle, Equipment or Structure</a:t>
            </a:r>
          </a:p>
          <a:p>
            <a:pPr>
              <a:spcBef>
                <a:spcPts val="500"/>
              </a:spcBef>
              <a:spcAft>
                <a:spcPts val="500"/>
              </a:spcAft>
              <a:defRPr/>
            </a:pPr>
            <a:endParaRPr lang="en-US" sz="1000" dirty="0" smtClean="0">
              <a:solidFill>
                <a:schemeClr val="tx1">
                  <a:lumMod val="85000"/>
                  <a:lumOff val="15000"/>
                </a:schemeClr>
              </a:solidFill>
              <a:latin typeface="Trebuchet MS" pitchFamily="34" charset="0"/>
            </a:endParaRPr>
          </a:p>
          <a:p>
            <a:pPr>
              <a:defRPr/>
            </a:pPr>
            <a:r>
              <a:rPr lang="en-US" sz="2800" b="1" dirty="0" smtClean="0">
                <a:solidFill>
                  <a:schemeClr val="tx1">
                    <a:lumMod val="85000"/>
                    <a:lumOff val="15000"/>
                  </a:schemeClr>
                </a:solidFill>
                <a:latin typeface="Trebuchet MS" pitchFamily="34" charset="0"/>
              </a:rPr>
              <a:t>Call Risk Management 303-757-9340 Main Line</a:t>
            </a:r>
          </a:p>
          <a:p>
            <a:pPr>
              <a:defRPr/>
            </a:pPr>
            <a:r>
              <a:rPr lang="en-US" sz="2800" b="1" dirty="0" smtClean="0">
                <a:solidFill>
                  <a:schemeClr val="tx1">
                    <a:lumMod val="85000"/>
                    <a:lumOff val="15000"/>
                  </a:schemeClr>
                </a:solidFill>
                <a:latin typeface="Trebuchet MS" pitchFamily="34" charset="0"/>
              </a:rPr>
              <a:t>OR Tracie Smith Cell 720-308-2575</a:t>
            </a:r>
          </a:p>
        </p:txBody>
      </p:sp>
      <p:sp>
        <p:nvSpPr>
          <p:cNvPr id="3" name="Rectangle 2"/>
          <p:cNvSpPr/>
          <p:nvPr/>
        </p:nvSpPr>
        <p:spPr>
          <a:xfrm>
            <a:off x="2232836" y="253410"/>
            <a:ext cx="6301563" cy="1200329"/>
          </a:xfrm>
          <a:prstGeom prst="rect">
            <a:avLst/>
          </a:prstGeom>
        </p:spPr>
        <p:txBody>
          <a:bodyPr wrap="square">
            <a:spAutoFit/>
          </a:bodyPr>
          <a:lstStyle/>
          <a:p>
            <a:pPr algn="ctr"/>
            <a:r>
              <a:rPr lang="en-US" sz="3600" b="1" dirty="0" smtClean="0">
                <a:latin typeface="+mj-lt"/>
              </a:rPr>
              <a:t>Serious Accidents</a:t>
            </a:r>
          </a:p>
          <a:p>
            <a:pPr algn="ctr"/>
            <a:r>
              <a:rPr lang="en-US" sz="3600" b="1" dirty="0" smtClean="0">
                <a:latin typeface="+mj-lt"/>
              </a:rPr>
              <a:t>and Emergencies</a:t>
            </a:r>
            <a:endParaRPr lang="en-US" sz="3600" b="1" dirty="0">
              <a:latin typeface="+mj-lt"/>
            </a:endParaRPr>
          </a:p>
        </p:txBody>
      </p:sp>
    </p:spTree>
    <p:extLst>
      <p:ext uri="{BB962C8B-B14F-4D97-AF65-F5344CB8AC3E}">
        <p14:creationId xmlns:p14="http://schemas.microsoft.com/office/powerpoint/2010/main" val="842762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idx="4294967295"/>
          </p:nvPr>
        </p:nvSpPr>
        <p:spPr>
          <a:xfrm>
            <a:off x="1138515" y="364527"/>
            <a:ext cx="8458200" cy="762000"/>
          </a:xfrm>
          <a:prstGeom prst="rect">
            <a:avLst/>
          </a:prstGeom>
        </p:spPr>
        <p:txBody>
          <a:bodyPr>
            <a:noAutofit/>
          </a:bodyPr>
          <a:lstStyle/>
          <a:p>
            <a:r>
              <a:rPr lang="en-US" sz="2800" b="1" dirty="0" smtClean="0">
                <a:solidFill>
                  <a:schemeClr val="tx1">
                    <a:lumMod val="85000"/>
                    <a:lumOff val="15000"/>
                  </a:schemeClr>
                </a:solidFill>
                <a:latin typeface="Trebuchet MS" pitchFamily="34" charset="0"/>
              </a:rPr>
              <a:t>State Office of Risk Management</a:t>
            </a:r>
            <a:br>
              <a:rPr lang="en-US" sz="2800" b="1" dirty="0" smtClean="0">
                <a:solidFill>
                  <a:schemeClr val="tx1">
                    <a:lumMod val="85000"/>
                    <a:lumOff val="15000"/>
                  </a:schemeClr>
                </a:solidFill>
                <a:latin typeface="Trebuchet MS" pitchFamily="34" charset="0"/>
              </a:rPr>
            </a:br>
            <a:r>
              <a:rPr lang="en-US" sz="2800" b="1" dirty="0" smtClean="0">
                <a:solidFill>
                  <a:schemeClr val="tx1">
                    <a:lumMod val="85000"/>
                    <a:lumOff val="15000"/>
                  </a:schemeClr>
                </a:solidFill>
                <a:latin typeface="Trebuchet MS" pitchFamily="34" charset="0"/>
              </a:rPr>
              <a:t>Insurance and Liability Claim Cards</a:t>
            </a:r>
          </a:p>
        </p:txBody>
      </p:sp>
      <p:pic>
        <p:nvPicPr>
          <p:cNvPr id="1027" name="Picture 3"/>
          <p:cNvPicPr>
            <a:picLocks noChangeAspect="1" noChangeArrowheads="1"/>
          </p:cNvPicPr>
          <p:nvPr/>
        </p:nvPicPr>
        <p:blipFill>
          <a:blip r:embed="rId3"/>
          <a:srcRect/>
          <a:stretch>
            <a:fillRect/>
          </a:stretch>
        </p:blipFill>
        <p:spPr bwMode="auto">
          <a:xfrm>
            <a:off x="3954158" y="3404481"/>
            <a:ext cx="5092357" cy="3450305"/>
          </a:xfrm>
          <a:prstGeom prst="rect">
            <a:avLst/>
          </a:prstGeom>
          <a:noFill/>
          <a:ln w="9525">
            <a:noFill/>
            <a:miter lim="800000"/>
            <a:headEnd/>
            <a:tailEnd/>
          </a:ln>
        </p:spPr>
      </p:pic>
      <p:pic>
        <p:nvPicPr>
          <p:cNvPr id="1026" name="Picture 2"/>
          <p:cNvPicPr>
            <a:picLocks noChangeAspect="1" noChangeArrowheads="1"/>
          </p:cNvPicPr>
          <p:nvPr/>
        </p:nvPicPr>
        <p:blipFill>
          <a:blip r:embed="rId4"/>
          <a:srcRect/>
          <a:stretch>
            <a:fillRect/>
          </a:stretch>
        </p:blipFill>
        <p:spPr bwMode="auto">
          <a:xfrm rot="10800000">
            <a:off x="345996" y="1458085"/>
            <a:ext cx="4517010" cy="2569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064480" y="1764770"/>
            <a:ext cx="3984432" cy="1015663"/>
          </a:xfrm>
          <a:prstGeom prst="rect">
            <a:avLst/>
          </a:prstGeom>
          <a:noFill/>
        </p:spPr>
        <p:txBody>
          <a:bodyPr wrap="square" rtlCol="0">
            <a:spAutoFit/>
          </a:bodyPr>
          <a:lstStyle/>
          <a:p>
            <a:r>
              <a:rPr lang="en-US" sz="2000" b="1" dirty="0" smtClean="0"/>
              <a:t>Liability Claim Card</a:t>
            </a:r>
          </a:p>
          <a:p>
            <a:r>
              <a:rPr lang="en-US" sz="2000" b="1" dirty="0" smtClean="0"/>
              <a:t>Give to  Citizen</a:t>
            </a:r>
          </a:p>
          <a:p>
            <a:r>
              <a:rPr lang="en-US" sz="2000" b="1" dirty="0" smtClean="0"/>
              <a:t>This Tells them How to File a Claim</a:t>
            </a:r>
            <a:endParaRPr lang="en-US" sz="2000" b="1" dirty="0"/>
          </a:p>
        </p:txBody>
      </p:sp>
      <p:sp>
        <p:nvSpPr>
          <p:cNvPr id="8" name="TextBox 7"/>
          <p:cNvSpPr txBox="1"/>
          <p:nvPr/>
        </p:nvSpPr>
        <p:spPr>
          <a:xfrm>
            <a:off x="345995" y="4548226"/>
            <a:ext cx="3984432" cy="1200329"/>
          </a:xfrm>
          <a:prstGeom prst="rect">
            <a:avLst/>
          </a:prstGeom>
          <a:noFill/>
        </p:spPr>
        <p:txBody>
          <a:bodyPr wrap="square" rtlCol="0">
            <a:spAutoFit/>
          </a:bodyPr>
          <a:lstStyle/>
          <a:p>
            <a:r>
              <a:rPr lang="en-US" sz="2000" b="1" dirty="0" smtClean="0"/>
              <a:t>Proof of Insurance Card</a:t>
            </a:r>
          </a:p>
          <a:p>
            <a:endParaRPr lang="en-US" sz="1000" b="1" dirty="0" smtClean="0"/>
          </a:p>
          <a:p>
            <a:r>
              <a:rPr lang="en-US" sz="2000" b="1" dirty="0" smtClean="0"/>
              <a:t>And Reminds Employee </a:t>
            </a:r>
          </a:p>
          <a:p>
            <a:r>
              <a:rPr lang="en-US" sz="2000" b="1" dirty="0" smtClean="0"/>
              <a:t>What to do in Case of Accident</a:t>
            </a:r>
            <a:endParaRPr lang="en-US" sz="2000" b="1" dirty="0"/>
          </a:p>
        </p:txBody>
      </p:sp>
      <p:cxnSp>
        <p:nvCxnSpPr>
          <p:cNvPr id="11" name="Straight Arrow Connector 10"/>
          <p:cNvCxnSpPr/>
          <p:nvPr/>
        </p:nvCxnSpPr>
        <p:spPr>
          <a:xfrm flipH="1">
            <a:off x="4878504" y="2780433"/>
            <a:ext cx="3242612" cy="0"/>
          </a:xfrm>
          <a:prstGeom prst="straightConnector1">
            <a:avLst/>
          </a:prstGeom>
          <a:ln w="63500">
            <a:solidFill>
              <a:srgbClr val="FF660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58040" y="5748555"/>
            <a:ext cx="3242612" cy="0"/>
          </a:xfrm>
          <a:prstGeom prst="straightConnector1">
            <a:avLst/>
          </a:prstGeom>
          <a:ln w="63500">
            <a:solidFill>
              <a:srgbClr val="FF660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2085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33400" y="1465729"/>
            <a:ext cx="8382000" cy="5338258"/>
          </a:xfrm>
          <a:prstGeom prst="rect">
            <a:avLst/>
          </a:prstGeom>
        </p:spPr>
        <p:txBody>
          <a:bodyPr>
            <a:noAutofit/>
          </a:bodyPr>
          <a:lstStyle/>
          <a:p>
            <a:pPr marL="342900" lvl="2" indent="-342900">
              <a:spcBef>
                <a:spcPts val="0"/>
              </a:spcBef>
              <a:defRPr/>
            </a:pPr>
            <a:r>
              <a:rPr lang="en-US" b="1" dirty="0" smtClean="0"/>
              <a:t>Estimate Costs</a:t>
            </a:r>
          </a:p>
          <a:p>
            <a:pPr marL="800100" lvl="4" indent="-342900">
              <a:spcBef>
                <a:spcPts val="0"/>
              </a:spcBef>
              <a:buFont typeface="Courier New" pitchFamily="49" charset="0"/>
              <a:buChar char="o"/>
              <a:defRPr/>
            </a:pPr>
            <a:r>
              <a:rPr lang="en-US" dirty="0" smtClean="0"/>
              <a:t>Call Shop Manager if unsure</a:t>
            </a:r>
          </a:p>
          <a:p>
            <a:pPr marL="800100" lvl="4" indent="-342900">
              <a:spcBef>
                <a:spcPts val="0"/>
              </a:spcBef>
              <a:spcAft>
                <a:spcPts val="200"/>
              </a:spcAft>
              <a:buSzPct val="100000"/>
              <a:buFont typeface="Courier New" pitchFamily="49" charset="0"/>
              <a:buChar char="o"/>
              <a:defRPr/>
            </a:pPr>
            <a:r>
              <a:rPr lang="en-US" dirty="0" smtClean="0"/>
              <a:t>Track all expenses to include CDOT Materials, Equipment, and Labor (Work Order Accuracy) if applicable</a:t>
            </a:r>
          </a:p>
          <a:p>
            <a:pPr marL="342900" lvl="2" indent="-342900">
              <a:spcBef>
                <a:spcPts val="0"/>
              </a:spcBef>
              <a:spcAft>
                <a:spcPts val="200"/>
              </a:spcAft>
              <a:buSzPct val="100000"/>
              <a:defRPr/>
            </a:pPr>
            <a:endParaRPr lang="en-US" sz="1200" dirty="0" smtClean="0"/>
          </a:p>
          <a:p>
            <a:pPr marL="342900" lvl="2" indent="-342900">
              <a:spcBef>
                <a:spcPts val="0"/>
              </a:spcBef>
              <a:spcAft>
                <a:spcPts val="200"/>
              </a:spcAft>
              <a:buSzPct val="100000"/>
              <a:defRPr/>
            </a:pPr>
            <a:r>
              <a:rPr lang="en-US" b="1" dirty="0" smtClean="0"/>
              <a:t>Theft or Vandalism</a:t>
            </a:r>
          </a:p>
          <a:p>
            <a:pPr marL="800100" lvl="4" indent="-342900">
              <a:spcBef>
                <a:spcPts val="0"/>
              </a:spcBef>
              <a:spcAft>
                <a:spcPts val="200"/>
              </a:spcAft>
              <a:buSzPct val="100000"/>
              <a:buFont typeface="Courier New" pitchFamily="49" charset="0"/>
              <a:buChar char="o"/>
              <a:defRPr/>
            </a:pPr>
            <a:r>
              <a:rPr lang="en-US" dirty="0" smtClean="0"/>
              <a:t>Must be Report to Local Law Enforcement</a:t>
            </a:r>
          </a:p>
          <a:p>
            <a:pPr marL="800100" lvl="4" indent="-342900">
              <a:spcBef>
                <a:spcPts val="0"/>
              </a:spcBef>
              <a:spcAft>
                <a:spcPts val="200"/>
              </a:spcAft>
              <a:buSzPct val="100000"/>
              <a:buFont typeface="Courier New" pitchFamily="49" charset="0"/>
              <a:buChar char="o"/>
              <a:defRPr/>
            </a:pPr>
            <a:r>
              <a:rPr lang="en-US" dirty="0" smtClean="0"/>
              <a:t>Follow up and Obtain Police Report</a:t>
            </a:r>
          </a:p>
          <a:p>
            <a:pPr marL="342900" lvl="2" indent="-342900">
              <a:spcBef>
                <a:spcPts val="0"/>
              </a:spcBef>
              <a:spcAft>
                <a:spcPts val="200"/>
              </a:spcAft>
              <a:buSzPct val="100000"/>
              <a:defRPr/>
            </a:pPr>
            <a:endParaRPr lang="en-US" sz="1200" dirty="0" smtClean="0"/>
          </a:p>
          <a:p>
            <a:pPr marL="342900" lvl="2" indent="-342900">
              <a:spcBef>
                <a:spcPts val="0"/>
              </a:spcBef>
              <a:spcAft>
                <a:spcPts val="200"/>
              </a:spcAft>
              <a:buSzPct val="100000"/>
              <a:defRPr/>
            </a:pPr>
            <a:r>
              <a:rPr lang="en-US" b="1" dirty="0" smtClean="0"/>
              <a:t>Take Action to Deter Further Loss</a:t>
            </a:r>
          </a:p>
          <a:p>
            <a:pPr marL="800100" lvl="4" indent="-342900">
              <a:spcBef>
                <a:spcPts val="0"/>
              </a:spcBef>
              <a:spcAft>
                <a:spcPts val="200"/>
              </a:spcAft>
              <a:buSzPct val="100000"/>
              <a:buFont typeface="Courier New" pitchFamily="49" charset="0"/>
              <a:buChar char="o"/>
              <a:defRPr/>
            </a:pPr>
            <a:r>
              <a:rPr lang="en-US" dirty="0" smtClean="0"/>
              <a:t>For Example: turn off water to a flooded building, etc.</a:t>
            </a:r>
          </a:p>
          <a:p>
            <a:pPr marL="342900" lvl="2" indent="-342900">
              <a:spcBef>
                <a:spcPts val="0"/>
              </a:spcBef>
              <a:spcAft>
                <a:spcPts val="200"/>
              </a:spcAft>
              <a:buSzPct val="100000"/>
              <a:defRPr/>
            </a:pPr>
            <a:endParaRPr lang="en-US" sz="1200" b="1" dirty="0" smtClean="0"/>
          </a:p>
          <a:p>
            <a:pPr marL="342900" lvl="2" indent="-342900">
              <a:spcBef>
                <a:spcPts val="0"/>
              </a:spcBef>
              <a:spcAft>
                <a:spcPts val="200"/>
              </a:spcAft>
              <a:buSzPct val="100000"/>
              <a:defRPr/>
            </a:pPr>
            <a:r>
              <a:rPr lang="en-US" b="1" dirty="0" smtClean="0"/>
              <a:t>Take Action to Preserve Evidence</a:t>
            </a:r>
          </a:p>
          <a:p>
            <a:pPr marL="800100" lvl="4" indent="-342900">
              <a:spcBef>
                <a:spcPts val="0"/>
              </a:spcBef>
              <a:spcAft>
                <a:spcPts val="200"/>
              </a:spcAft>
              <a:buSzPct val="100000"/>
              <a:buFont typeface="Courier New" pitchFamily="49" charset="0"/>
              <a:buChar char="o"/>
              <a:defRPr/>
            </a:pPr>
            <a:r>
              <a:rPr lang="en-US" dirty="0" smtClean="0"/>
              <a:t>For Example: Have a disabled vehicle towed to a secure facility for further investigation, place a malfunctioning or defect equipment in a locked cabinet for further investigation, etc.</a:t>
            </a:r>
          </a:p>
          <a:p>
            <a:pPr marL="0" lvl="2" indent="0">
              <a:spcBef>
                <a:spcPts val="0"/>
              </a:spcBef>
              <a:buClr>
                <a:schemeClr val="accent1"/>
              </a:buClr>
              <a:buNone/>
              <a:defRPr/>
            </a:pPr>
            <a:endParaRPr lang="en-US" dirty="0"/>
          </a:p>
        </p:txBody>
      </p:sp>
      <p:sp>
        <p:nvSpPr>
          <p:cNvPr id="7" name="Rectangle 2"/>
          <p:cNvSpPr>
            <a:spLocks noGrp="1" noChangeArrowheads="1"/>
          </p:cNvSpPr>
          <p:nvPr>
            <p:ph type="title" idx="4294967295"/>
          </p:nvPr>
        </p:nvSpPr>
        <p:spPr>
          <a:xfrm>
            <a:off x="1138515" y="228600"/>
            <a:ext cx="8458200" cy="762000"/>
          </a:xfrm>
          <a:prstGeom prst="rect">
            <a:avLst/>
          </a:prstGeom>
        </p:spPr>
        <p:txBody>
          <a:bodyPr>
            <a:noAutofit/>
          </a:bodyPr>
          <a:lstStyle/>
          <a:p>
            <a:r>
              <a:rPr lang="en-US" sz="3600" b="1" dirty="0" smtClean="0">
                <a:solidFill>
                  <a:schemeClr val="tx1">
                    <a:lumMod val="85000"/>
                    <a:lumOff val="15000"/>
                  </a:schemeClr>
                </a:solidFill>
                <a:latin typeface="Trebuchet MS" pitchFamily="34" charset="0"/>
              </a:rPr>
              <a:t>Auto and Property Claims  - Responding Supervisors </a:t>
            </a:r>
          </a:p>
        </p:txBody>
      </p:sp>
    </p:spTree>
    <p:extLst>
      <p:ext uri="{BB962C8B-B14F-4D97-AF65-F5344CB8AC3E}">
        <p14:creationId xmlns:p14="http://schemas.microsoft.com/office/powerpoint/2010/main" val="2112085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a:spLocks noChangeArrowheads="1"/>
          </p:cNvSpPr>
          <p:nvPr/>
        </p:nvSpPr>
        <p:spPr>
          <a:xfrm>
            <a:off x="2296632" y="387245"/>
            <a:ext cx="6390167" cy="5161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t>Work Related Injury/Illness Response - </a:t>
            </a:r>
            <a:endParaRPr lang="en-US" altLang="en-US" sz="2800" b="1" dirty="0"/>
          </a:p>
        </p:txBody>
      </p:sp>
      <p:sp>
        <p:nvSpPr>
          <p:cNvPr id="7" name="Rectangle 7"/>
          <p:cNvSpPr txBox="1">
            <a:spLocks noChangeArrowheads="1"/>
          </p:cNvSpPr>
          <p:nvPr/>
        </p:nvSpPr>
        <p:spPr>
          <a:xfrm>
            <a:off x="2327845" y="782019"/>
            <a:ext cx="6390167" cy="5161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t>Supervisors - What To Do?</a:t>
            </a:r>
            <a:endParaRPr lang="en-US" altLang="en-US" sz="2800" b="1" dirty="0"/>
          </a:p>
        </p:txBody>
      </p:sp>
      <p:sp>
        <p:nvSpPr>
          <p:cNvPr id="9" name="Rectangle 8"/>
          <p:cNvSpPr txBox="1">
            <a:spLocks noChangeArrowheads="1"/>
          </p:cNvSpPr>
          <p:nvPr/>
        </p:nvSpPr>
        <p:spPr>
          <a:xfrm>
            <a:off x="834886" y="1600200"/>
            <a:ext cx="7345019" cy="483041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400" dirty="0" smtClean="0"/>
              <a:t>Medical Attention for the Employee </a:t>
            </a:r>
          </a:p>
          <a:p>
            <a:pPr>
              <a:spcBef>
                <a:spcPts val="0"/>
              </a:spcBef>
            </a:pPr>
            <a:r>
              <a:rPr lang="en-US" sz="2400" dirty="0" smtClean="0"/>
              <a:t>Initiate Serious Accident Notification/Emergency Protocols</a:t>
            </a:r>
          </a:p>
          <a:p>
            <a:pPr>
              <a:spcBef>
                <a:spcPts val="0"/>
              </a:spcBef>
            </a:pPr>
            <a:r>
              <a:rPr lang="en-US" sz="2400" dirty="0" smtClean="0"/>
              <a:t>Which Hospital was the Employee Taken to?</a:t>
            </a:r>
          </a:p>
          <a:p>
            <a:pPr>
              <a:spcBef>
                <a:spcPts val="0"/>
              </a:spcBef>
            </a:pPr>
            <a:r>
              <a:rPr lang="en-US" sz="2400" dirty="0" smtClean="0"/>
              <a:t>Call Police?  Call Superintendent?  Call Risk </a:t>
            </a:r>
            <a:r>
              <a:rPr lang="en-US" sz="2400" dirty="0" err="1" smtClean="0"/>
              <a:t>Mgmt</a:t>
            </a:r>
            <a:r>
              <a:rPr lang="en-US" sz="2400" dirty="0" smtClean="0"/>
              <a:t>?</a:t>
            </a:r>
          </a:p>
          <a:p>
            <a:pPr>
              <a:spcBef>
                <a:spcPts val="0"/>
              </a:spcBef>
            </a:pPr>
            <a:r>
              <a:rPr lang="en-US" sz="2400" dirty="0" smtClean="0"/>
              <a:t>CDL Post-Accident Testing – Refer to PD</a:t>
            </a:r>
          </a:p>
          <a:p>
            <a:pPr>
              <a:spcBef>
                <a:spcPts val="0"/>
              </a:spcBef>
            </a:pPr>
            <a:r>
              <a:rPr lang="en-US" sz="2400" dirty="0" smtClean="0"/>
              <a:t>Employee Incident Statement CDOT form 777</a:t>
            </a:r>
          </a:p>
          <a:p>
            <a:pPr>
              <a:spcBef>
                <a:spcPts val="0"/>
              </a:spcBef>
            </a:pPr>
            <a:r>
              <a:rPr lang="en-US" sz="2400" dirty="0" smtClean="0"/>
              <a:t>Authorized Treating Provider (ATP) List?</a:t>
            </a:r>
          </a:p>
          <a:p>
            <a:pPr>
              <a:spcBef>
                <a:spcPts val="0"/>
              </a:spcBef>
            </a:pPr>
            <a:r>
              <a:rPr lang="en-US" sz="2400" dirty="0" smtClean="0"/>
              <a:t>Witness Statements?   Photos? </a:t>
            </a:r>
          </a:p>
          <a:p>
            <a:pPr>
              <a:spcBef>
                <a:spcPts val="0"/>
              </a:spcBef>
            </a:pPr>
            <a:r>
              <a:rPr lang="en-US" sz="2400" dirty="0" smtClean="0"/>
              <a:t>Where was the vehicle taken?</a:t>
            </a:r>
          </a:p>
          <a:p>
            <a:pPr marL="0" indent="0" algn="ctr">
              <a:spcBef>
                <a:spcPts val="0"/>
              </a:spcBef>
              <a:buNone/>
            </a:pPr>
            <a:endParaRPr lang="en-US" sz="2400" b="1" i="1" dirty="0" smtClean="0"/>
          </a:p>
          <a:p>
            <a:pPr marL="0" indent="0" algn="ctr">
              <a:spcBef>
                <a:spcPts val="0"/>
              </a:spcBef>
              <a:buNone/>
            </a:pPr>
            <a:r>
              <a:rPr lang="en-US" sz="2400" b="1" i="1" dirty="0" smtClean="0"/>
              <a:t>***All of this info will be needed later for CDOT’s Online Accident Reporting System***</a:t>
            </a:r>
          </a:p>
          <a:p>
            <a:pPr>
              <a:buNone/>
            </a:pPr>
            <a:endParaRPr lang="en-US" sz="1800" dirty="0" smtClean="0"/>
          </a:p>
          <a:p>
            <a:pPr>
              <a:buNone/>
            </a:pPr>
            <a:endParaRPr lang="en-US" sz="2800" dirty="0" smtClean="0"/>
          </a:p>
        </p:txBody>
      </p:sp>
    </p:spTree>
    <p:extLst>
      <p:ext uri="{BB962C8B-B14F-4D97-AF65-F5344CB8AC3E}">
        <p14:creationId xmlns:p14="http://schemas.microsoft.com/office/powerpoint/2010/main" val="2056087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2194560" y="320040"/>
            <a:ext cx="6595872" cy="762000"/>
          </a:xfrm>
          <a:prstGeom prst="rect">
            <a:avLst/>
          </a:prstGeom>
        </p:spPr>
        <p:txBody>
          <a:bodyPr>
            <a:noAutofit/>
          </a:bodyPr>
          <a:lstStyle/>
          <a:p>
            <a:r>
              <a:rPr lang="en-US" sz="3200" b="1" dirty="0" smtClean="0">
                <a:solidFill>
                  <a:schemeClr val="tx1">
                    <a:lumMod val="85000"/>
                    <a:lumOff val="15000"/>
                  </a:schemeClr>
                </a:solidFill>
              </a:rPr>
              <a:t>Work Related Injury Compliance</a:t>
            </a:r>
            <a:br>
              <a:rPr lang="en-US" sz="3200" b="1" dirty="0" smtClean="0">
                <a:solidFill>
                  <a:schemeClr val="tx1">
                    <a:lumMod val="85000"/>
                    <a:lumOff val="15000"/>
                  </a:schemeClr>
                </a:solidFill>
              </a:rPr>
            </a:br>
            <a:r>
              <a:rPr lang="en-US" sz="3200" b="1" dirty="0" smtClean="0">
                <a:solidFill>
                  <a:schemeClr val="tx1">
                    <a:lumMod val="85000"/>
                    <a:lumOff val="15000"/>
                  </a:schemeClr>
                </a:solidFill>
              </a:rPr>
              <a:t>CDOT Authorized Treating Providers</a:t>
            </a:r>
          </a:p>
        </p:txBody>
      </p:sp>
      <p:sp>
        <p:nvSpPr>
          <p:cNvPr id="5" name="Rectangle 4"/>
          <p:cNvSpPr/>
          <p:nvPr/>
        </p:nvSpPr>
        <p:spPr>
          <a:xfrm>
            <a:off x="533400" y="1500318"/>
            <a:ext cx="8458200" cy="3539430"/>
          </a:xfrm>
          <a:prstGeom prst="rect">
            <a:avLst/>
          </a:prstGeom>
        </p:spPr>
        <p:txBody>
          <a:bodyPr wrap="square">
            <a:spAutoFit/>
          </a:bodyPr>
          <a:lstStyle/>
          <a:p>
            <a:pPr>
              <a:buNone/>
            </a:pPr>
            <a:endParaRPr lang="en-US" sz="400" b="1" dirty="0" smtClean="0"/>
          </a:p>
          <a:p>
            <a:pPr fontAlgn="base">
              <a:spcBef>
                <a:spcPts val="0"/>
              </a:spcBef>
            </a:pPr>
            <a:r>
              <a:rPr lang="en-US" sz="2400" b="1" dirty="0" smtClean="0"/>
              <a:t>Statutorily Employers may Designate Providers</a:t>
            </a:r>
          </a:p>
          <a:p>
            <a:pPr lvl="1" fontAlgn="base">
              <a:spcBef>
                <a:spcPts val="0"/>
              </a:spcBef>
              <a:buFont typeface="Arial" pitchFamily="34" charset="0"/>
              <a:buChar char="•"/>
            </a:pPr>
            <a:r>
              <a:rPr lang="en-US" sz="2400" dirty="0" smtClean="0"/>
              <a:t>MUST choose a CDOT ATP for medical care</a:t>
            </a:r>
          </a:p>
          <a:p>
            <a:pPr lvl="1" fontAlgn="base">
              <a:spcBef>
                <a:spcPts val="0"/>
              </a:spcBef>
              <a:buFont typeface="Arial" pitchFamily="34" charset="0"/>
              <a:buChar char="•"/>
            </a:pPr>
            <a:r>
              <a:rPr lang="en-US" sz="2400" dirty="0" smtClean="0"/>
              <a:t>May choose any provider from the list</a:t>
            </a:r>
          </a:p>
          <a:p>
            <a:pPr lvl="1" fontAlgn="base">
              <a:spcBef>
                <a:spcPts val="0"/>
              </a:spcBef>
              <a:buFont typeface="Arial" pitchFamily="34" charset="0"/>
              <a:buChar char="•"/>
            </a:pPr>
            <a:r>
              <a:rPr lang="en-US" sz="2400" dirty="0" smtClean="0"/>
              <a:t>May not go to your own Doctor</a:t>
            </a:r>
          </a:p>
          <a:p>
            <a:pPr lvl="1" fontAlgn="base">
              <a:spcBef>
                <a:spcPts val="0"/>
              </a:spcBef>
              <a:buFont typeface="Arial" pitchFamily="34" charset="0"/>
              <a:buChar char="•"/>
            </a:pPr>
            <a:r>
              <a:rPr lang="en-US" sz="2400" dirty="0" smtClean="0"/>
              <a:t>Follow Medical Treatment Guidelines</a:t>
            </a:r>
          </a:p>
          <a:p>
            <a:pPr lvl="1" fontAlgn="base">
              <a:spcBef>
                <a:spcPts val="0"/>
              </a:spcBef>
              <a:buFont typeface="Arial" pitchFamily="34" charset="0"/>
              <a:buChar char="•"/>
            </a:pPr>
            <a:r>
              <a:rPr lang="en-US" sz="2400" dirty="0" smtClean="0"/>
              <a:t>Determine causality </a:t>
            </a:r>
          </a:p>
          <a:p>
            <a:pPr lvl="1" fontAlgn="base">
              <a:spcBef>
                <a:spcPts val="0"/>
              </a:spcBef>
              <a:buFont typeface="Arial" pitchFamily="34" charset="0"/>
              <a:buChar char="•"/>
            </a:pPr>
            <a:r>
              <a:rPr lang="en-US" sz="2400" dirty="0" smtClean="0"/>
              <a:t>Work Restrictions – Provide Report</a:t>
            </a:r>
          </a:p>
          <a:p>
            <a:pPr lvl="1" fontAlgn="base">
              <a:spcBef>
                <a:spcPts val="0"/>
              </a:spcBef>
              <a:buFont typeface="Arial" pitchFamily="34" charset="0"/>
              <a:buChar char="•"/>
            </a:pPr>
            <a:r>
              <a:rPr lang="en-US" sz="2400" b="1" dirty="0" smtClean="0">
                <a:solidFill>
                  <a:srgbClr val="C21E2B"/>
                </a:solidFill>
              </a:rPr>
              <a:t>Employee MUST be Given ATP List within 7 Days of the Injury!</a:t>
            </a:r>
          </a:p>
          <a:p>
            <a:pPr fontAlgn="base">
              <a:spcBef>
                <a:spcPts val="0"/>
              </a:spcBef>
              <a:buNone/>
            </a:pPr>
            <a:endParaRPr lang="en-US" sz="400" dirty="0" smtClean="0"/>
          </a:p>
        </p:txBody>
      </p:sp>
      <p:pic>
        <p:nvPicPr>
          <p:cNvPr id="1026" name="Picture 2" descr="http://www.clipartbest.com/cliparts/xig/K6A/xigK6AR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936" y="4670417"/>
            <a:ext cx="2211704" cy="203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815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idx="4294967295"/>
          </p:nvPr>
        </p:nvSpPr>
        <p:spPr>
          <a:xfrm>
            <a:off x="2194560" y="167639"/>
            <a:ext cx="6269736" cy="1174143"/>
          </a:xfrm>
          <a:prstGeom prst="rect">
            <a:avLst/>
          </a:prstGeom>
        </p:spPr>
        <p:txBody>
          <a:bodyPr>
            <a:normAutofit/>
          </a:bodyPr>
          <a:lstStyle/>
          <a:p>
            <a:pPr>
              <a:spcBef>
                <a:spcPts val="300"/>
              </a:spcBef>
              <a:spcAft>
                <a:spcPts val="300"/>
              </a:spcAft>
            </a:pPr>
            <a:r>
              <a:rPr lang="en-US" sz="3600" b="1" dirty="0" smtClean="0">
                <a:solidFill>
                  <a:schemeClr val="tx1">
                    <a:lumMod val="85000"/>
                    <a:lumOff val="15000"/>
                  </a:schemeClr>
                </a:solidFill>
              </a:rPr>
              <a:t>WC - Supervisors Responsibility</a:t>
            </a:r>
          </a:p>
        </p:txBody>
      </p:sp>
      <p:sp>
        <p:nvSpPr>
          <p:cNvPr id="7172" name="Rectangle 3"/>
          <p:cNvSpPr>
            <a:spLocks noGrp="1" noChangeArrowheads="1"/>
          </p:cNvSpPr>
          <p:nvPr>
            <p:ph sz="quarter" idx="4294967295"/>
          </p:nvPr>
        </p:nvSpPr>
        <p:spPr>
          <a:xfrm>
            <a:off x="533400" y="1246632"/>
            <a:ext cx="8305800" cy="5638800"/>
          </a:xfrm>
          <a:prstGeom prst="rect">
            <a:avLst/>
          </a:prstGeom>
        </p:spPr>
        <p:txBody>
          <a:bodyPr>
            <a:noAutofit/>
          </a:bodyPr>
          <a:lstStyle/>
          <a:p>
            <a:pPr marL="0" indent="0">
              <a:spcBef>
                <a:spcPts val="0"/>
              </a:spcBef>
              <a:buNone/>
            </a:pPr>
            <a:r>
              <a:rPr lang="en-US" sz="2700" b="1" dirty="0" smtClean="0"/>
              <a:t>Supervisors</a:t>
            </a:r>
          </a:p>
          <a:p>
            <a:pPr marL="0" indent="0">
              <a:spcBef>
                <a:spcPts val="0"/>
              </a:spcBef>
              <a:buNone/>
            </a:pPr>
            <a:r>
              <a:rPr lang="en-US" sz="2000" b="1" dirty="0" smtClean="0"/>
              <a:t>Obligation to Report a Claim if an Employee Reports a Work Related Injury</a:t>
            </a:r>
          </a:p>
          <a:p>
            <a:pPr lvl="1">
              <a:spcBef>
                <a:spcPts val="300"/>
              </a:spcBef>
              <a:spcAft>
                <a:spcPts val="300"/>
              </a:spcAft>
              <a:buNone/>
            </a:pPr>
            <a:endParaRPr lang="en-US" sz="900" b="1" dirty="0">
              <a:solidFill>
                <a:schemeClr val="tx1">
                  <a:lumMod val="85000"/>
                  <a:lumOff val="15000"/>
                </a:schemeClr>
              </a:solidFill>
            </a:endParaRPr>
          </a:p>
          <a:p>
            <a:pPr>
              <a:spcBef>
                <a:spcPts val="0"/>
              </a:spcBef>
              <a:buNone/>
            </a:pPr>
            <a:r>
              <a:rPr lang="en-US" sz="2400" b="1" dirty="0">
                <a:solidFill>
                  <a:schemeClr val="tx1">
                    <a:lumMod val="85000"/>
                    <a:lumOff val="15000"/>
                  </a:schemeClr>
                </a:solidFill>
              </a:rPr>
              <a:t>Workers’ Compensation Act</a:t>
            </a:r>
          </a:p>
          <a:p>
            <a:pPr marL="274320" lvl="2" indent="-274320">
              <a:spcBef>
                <a:spcPts val="0"/>
              </a:spcBef>
              <a:buClr>
                <a:schemeClr val="accent1"/>
              </a:buClr>
            </a:pPr>
            <a:r>
              <a:rPr lang="en-US" sz="1800" dirty="0">
                <a:solidFill>
                  <a:schemeClr val="tx1">
                    <a:lumMod val="85000"/>
                    <a:lumOff val="15000"/>
                  </a:schemeClr>
                </a:solidFill>
              </a:rPr>
              <a:t>Penalties could be assessed for late reporting</a:t>
            </a:r>
          </a:p>
          <a:p>
            <a:pPr>
              <a:spcBef>
                <a:spcPts val="0"/>
              </a:spcBef>
            </a:pPr>
            <a:r>
              <a:rPr lang="en-US" sz="1800" b="1" dirty="0">
                <a:solidFill>
                  <a:schemeClr val="tx1">
                    <a:lumMod val="85000"/>
                    <a:lumOff val="15000"/>
                  </a:schemeClr>
                </a:solidFill>
              </a:rPr>
              <a:t>Employee has 4 days to report injury </a:t>
            </a:r>
            <a:r>
              <a:rPr lang="en-US" sz="1800" dirty="0">
                <a:solidFill>
                  <a:schemeClr val="tx1">
                    <a:lumMod val="85000"/>
                    <a:lumOff val="15000"/>
                  </a:schemeClr>
                </a:solidFill>
              </a:rPr>
              <a:t>– </a:t>
            </a:r>
            <a:r>
              <a:rPr lang="en-US" sz="1800" b="1" u="sng" dirty="0">
                <a:solidFill>
                  <a:schemeClr val="tx1">
                    <a:lumMod val="85000"/>
                    <a:lumOff val="15000"/>
                  </a:schemeClr>
                </a:solidFill>
              </a:rPr>
              <a:t>IN WRITING</a:t>
            </a:r>
          </a:p>
          <a:p>
            <a:pPr lvl="2">
              <a:spcBef>
                <a:spcPts val="0"/>
              </a:spcBef>
            </a:pPr>
            <a:r>
              <a:rPr lang="en-US" sz="1800" dirty="0">
                <a:solidFill>
                  <a:schemeClr val="tx1">
                    <a:lumMod val="85000"/>
                    <a:lumOff val="15000"/>
                  </a:schemeClr>
                </a:solidFill>
              </a:rPr>
              <a:t>Gold Poster – WARNING</a:t>
            </a:r>
          </a:p>
          <a:p>
            <a:pPr lvl="2">
              <a:spcBef>
                <a:spcPts val="0"/>
              </a:spcBef>
            </a:pPr>
            <a:r>
              <a:rPr lang="en-US" sz="1800" b="1" dirty="0">
                <a:solidFill>
                  <a:srgbClr val="C00000"/>
                </a:solidFill>
              </a:rPr>
              <a:t>Loss 1 day wage replacement benefits for each day late</a:t>
            </a:r>
          </a:p>
          <a:p>
            <a:pPr>
              <a:spcBef>
                <a:spcPts val="0"/>
              </a:spcBef>
            </a:pPr>
            <a:r>
              <a:rPr lang="en-US" sz="1800" dirty="0">
                <a:solidFill>
                  <a:schemeClr val="tx1">
                    <a:lumMod val="85000"/>
                    <a:lumOff val="15000"/>
                  </a:schemeClr>
                </a:solidFill>
              </a:rPr>
              <a:t>Employer has 10 days to report injury</a:t>
            </a:r>
          </a:p>
          <a:p>
            <a:pPr lvl="2">
              <a:spcBef>
                <a:spcPts val="0"/>
              </a:spcBef>
            </a:pPr>
            <a:r>
              <a:rPr lang="en-US" sz="1800" b="1" dirty="0">
                <a:solidFill>
                  <a:srgbClr val="C00000"/>
                </a:solidFill>
              </a:rPr>
              <a:t>$1000 a day for everyday late</a:t>
            </a:r>
            <a:r>
              <a:rPr lang="en-US" sz="1800" b="1" dirty="0" smtClean="0">
                <a:solidFill>
                  <a:srgbClr val="C00000"/>
                </a:solidFill>
              </a:rPr>
              <a:t>!</a:t>
            </a:r>
            <a:endParaRPr lang="en-US" sz="1800" b="1" dirty="0">
              <a:solidFill>
                <a:srgbClr val="C00000"/>
              </a:solidFill>
            </a:endParaRPr>
          </a:p>
          <a:p>
            <a:pPr>
              <a:spcBef>
                <a:spcPts val="0"/>
              </a:spcBef>
              <a:buNone/>
            </a:pPr>
            <a:endParaRPr lang="en-US" sz="1200" b="1" dirty="0" smtClean="0">
              <a:solidFill>
                <a:schemeClr val="tx1">
                  <a:lumMod val="85000"/>
                  <a:lumOff val="15000"/>
                </a:schemeClr>
              </a:solidFill>
            </a:endParaRPr>
          </a:p>
          <a:p>
            <a:pPr>
              <a:spcBef>
                <a:spcPts val="0"/>
              </a:spcBef>
              <a:buNone/>
            </a:pPr>
            <a:r>
              <a:rPr lang="en-US" sz="2400" b="1" dirty="0" smtClean="0">
                <a:solidFill>
                  <a:schemeClr val="tx1">
                    <a:lumMod val="85000"/>
                    <a:lumOff val="15000"/>
                  </a:schemeClr>
                </a:solidFill>
              </a:rPr>
              <a:t>CDOT Policy</a:t>
            </a:r>
          </a:p>
          <a:p>
            <a:pPr lvl="1">
              <a:spcBef>
                <a:spcPts val="300"/>
              </a:spcBef>
              <a:spcAft>
                <a:spcPts val="300"/>
              </a:spcAft>
            </a:pPr>
            <a:r>
              <a:rPr lang="en-US" sz="1800" b="1" dirty="0" smtClean="0">
                <a:solidFill>
                  <a:srgbClr val="C00000"/>
                </a:solidFill>
              </a:rPr>
              <a:t>MUST report immediately </a:t>
            </a:r>
            <a:r>
              <a:rPr lang="en-US" sz="1800" b="1" dirty="0" smtClean="0">
                <a:solidFill>
                  <a:schemeClr val="tx1">
                    <a:lumMod val="85000"/>
                    <a:lumOff val="15000"/>
                  </a:schemeClr>
                </a:solidFill>
              </a:rPr>
              <a:t>- within same work shift!</a:t>
            </a:r>
          </a:p>
          <a:p>
            <a:pPr lvl="1">
              <a:spcBef>
                <a:spcPts val="300"/>
              </a:spcBef>
              <a:spcAft>
                <a:spcPts val="300"/>
              </a:spcAft>
            </a:pPr>
            <a:r>
              <a:rPr lang="en-US" sz="1800" b="1" dirty="0" smtClean="0">
                <a:solidFill>
                  <a:schemeClr val="tx1">
                    <a:lumMod val="85000"/>
                    <a:lumOff val="15000"/>
                  </a:schemeClr>
                </a:solidFill>
              </a:rPr>
              <a:t>Call your supervisor or the next supervisor up until you reach someone!  Don’t wait!</a:t>
            </a:r>
          </a:p>
          <a:p>
            <a:pPr lvl="1">
              <a:spcBef>
                <a:spcPts val="300"/>
              </a:spcBef>
              <a:spcAft>
                <a:spcPts val="300"/>
              </a:spcAft>
            </a:pPr>
            <a:r>
              <a:rPr lang="en-US" sz="1800" b="1" dirty="0" smtClean="0">
                <a:solidFill>
                  <a:schemeClr val="tx1">
                    <a:lumMod val="85000"/>
                    <a:lumOff val="15000"/>
                  </a:schemeClr>
                </a:solidFill>
              </a:rPr>
              <a:t>Complete the Employee Incident Statement 777</a:t>
            </a:r>
          </a:p>
        </p:txBody>
      </p:sp>
    </p:spTree>
    <p:extLst>
      <p:ext uri="{BB962C8B-B14F-4D97-AF65-F5344CB8AC3E}">
        <p14:creationId xmlns:p14="http://schemas.microsoft.com/office/powerpoint/2010/main" val="3730129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200758" y="329983"/>
            <a:ext cx="6431798" cy="876299"/>
          </a:xfrm>
          <a:prstGeom prst="rect">
            <a:avLst/>
          </a:prstGeom>
        </p:spPr>
        <p:txBody>
          <a:bodyPr>
            <a:normAutofit/>
          </a:bodyPr>
          <a:lstStyle/>
          <a:p>
            <a:pPr eaLnBrk="1" hangingPunct="1"/>
            <a:r>
              <a:rPr lang="en-US" sz="3200" b="1" dirty="0" smtClean="0">
                <a:solidFill>
                  <a:schemeClr val="tx1">
                    <a:lumMod val="85000"/>
                    <a:lumOff val="15000"/>
                  </a:schemeClr>
                </a:solidFill>
              </a:rPr>
              <a:t>Incident / Accident Classification</a:t>
            </a:r>
            <a:endParaRPr lang="en-US" sz="1600" b="1" dirty="0" smtClean="0">
              <a:solidFill>
                <a:schemeClr val="tx1">
                  <a:lumMod val="85000"/>
                  <a:lumOff val="15000"/>
                </a:schemeClr>
              </a:solidFill>
            </a:endParaRPr>
          </a:p>
        </p:txBody>
      </p:sp>
      <p:sp>
        <p:nvSpPr>
          <p:cNvPr id="11268" name="Rectangle 3"/>
          <p:cNvSpPr>
            <a:spLocks noGrp="1" noChangeArrowheads="1"/>
          </p:cNvSpPr>
          <p:nvPr>
            <p:ph sz="quarter" idx="4294967295"/>
          </p:nvPr>
        </p:nvSpPr>
        <p:spPr>
          <a:xfrm>
            <a:off x="265043" y="1330266"/>
            <a:ext cx="8878957" cy="5486400"/>
          </a:xfrm>
          <a:prstGeom prst="rect">
            <a:avLst/>
          </a:prstGeom>
        </p:spPr>
        <p:txBody>
          <a:bodyPr>
            <a:noAutofit/>
          </a:bodyPr>
          <a:lstStyle/>
          <a:p>
            <a:pPr>
              <a:spcBef>
                <a:spcPts val="0"/>
              </a:spcBef>
              <a:buNone/>
            </a:pPr>
            <a:r>
              <a:rPr lang="en-US" sz="3200" b="1" dirty="0" smtClean="0">
                <a:solidFill>
                  <a:schemeClr val="tx1">
                    <a:lumMod val="85000"/>
                    <a:lumOff val="15000"/>
                  </a:schemeClr>
                </a:solidFill>
              </a:rPr>
              <a:t>Incident vs. Accident </a:t>
            </a:r>
          </a:p>
          <a:p>
            <a:pPr>
              <a:spcBef>
                <a:spcPts val="0"/>
              </a:spcBef>
              <a:buNone/>
            </a:pPr>
            <a:endParaRPr lang="en-US" sz="1600" b="1" dirty="0" smtClean="0">
              <a:solidFill>
                <a:schemeClr val="tx1">
                  <a:lumMod val="85000"/>
                  <a:lumOff val="15000"/>
                </a:schemeClr>
              </a:solidFill>
            </a:endParaRPr>
          </a:p>
          <a:p>
            <a:pPr>
              <a:spcBef>
                <a:spcPts val="0"/>
              </a:spcBef>
              <a:buNone/>
            </a:pPr>
            <a:r>
              <a:rPr lang="en-US" sz="2800" b="1" dirty="0" smtClean="0"/>
              <a:t>Injuries are classified into two categories:</a:t>
            </a:r>
          </a:p>
          <a:p>
            <a:pPr>
              <a:buNone/>
            </a:pPr>
            <a:endParaRPr lang="en-US" sz="800" dirty="0" smtClean="0"/>
          </a:p>
          <a:p>
            <a:r>
              <a:rPr lang="en-US" sz="2800" b="1" dirty="0"/>
              <a:t>INCIDENT - </a:t>
            </a:r>
            <a:r>
              <a:rPr lang="en-US" sz="2800" dirty="0"/>
              <a:t>Any person who reports a work related injury and </a:t>
            </a:r>
            <a:r>
              <a:rPr lang="en-US" sz="2800" b="1" u="sng" dirty="0">
                <a:solidFill>
                  <a:srgbClr val="FF0000"/>
                </a:solidFill>
              </a:rPr>
              <a:t>does not </a:t>
            </a:r>
            <a:r>
              <a:rPr lang="en-US" sz="2800" b="1" dirty="0">
                <a:solidFill>
                  <a:srgbClr val="FF0000"/>
                </a:solidFill>
              </a:rPr>
              <a:t>seek medical treatment. </a:t>
            </a:r>
          </a:p>
          <a:p>
            <a:pPr lvl="1"/>
            <a:r>
              <a:rPr lang="en-US" sz="3200" b="1" dirty="0"/>
              <a:t>STILL NEED TO REPORT</a:t>
            </a:r>
            <a:r>
              <a:rPr lang="en-US" sz="3200" b="1" dirty="0" smtClean="0"/>
              <a:t>!!!</a:t>
            </a:r>
          </a:p>
          <a:p>
            <a:pPr marL="320040" lvl="1" indent="0">
              <a:buNone/>
            </a:pPr>
            <a:endParaRPr lang="en-US" sz="2000" b="1" dirty="0"/>
          </a:p>
          <a:p>
            <a:r>
              <a:rPr lang="en-US" sz="2800" b="1" dirty="0" smtClean="0"/>
              <a:t>ACCIDENT - </a:t>
            </a:r>
            <a:r>
              <a:rPr lang="en-US" sz="2800" dirty="0" smtClean="0"/>
              <a:t>Any person who reports a work related injury and </a:t>
            </a:r>
            <a:r>
              <a:rPr lang="en-US" sz="2800" b="1" u="sng" dirty="0" smtClean="0">
                <a:solidFill>
                  <a:srgbClr val="FF0000"/>
                </a:solidFill>
              </a:rPr>
              <a:t>does</a:t>
            </a:r>
            <a:r>
              <a:rPr lang="en-US" sz="2800" b="1" dirty="0" smtClean="0">
                <a:solidFill>
                  <a:srgbClr val="FF0000"/>
                </a:solidFill>
              </a:rPr>
              <a:t> seek medical treatment</a:t>
            </a:r>
            <a:r>
              <a:rPr lang="en-US" sz="2800" dirty="0" smtClean="0"/>
              <a:t>.  Medical treatment is defined as emergency room, urgent care room, authorized treating provider.  </a:t>
            </a:r>
          </a:p>
        </p:txBody>
      </p:sp>
    </p:spTree>
    <p:extLst>
      <p:ext uri="{BB962C8B-B14F-4D97-AF65-F5344CB8AC3E}">
        <p14:creationId xmlns:p14="http://schemas.microsoft.com/office/powerpoint/2010/main" val="30728687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52450" y="1390650"/>
            <a:ext cx="8686800" cy="5715000"/>
          </a:xfrm>
          <a:prstGeom prst="rect">
            <a:avLst/>
          </a:prstGeom>
        </p:spPr>
        <p:txBody>
          <a:bodyPr>
            <a:noAutofit/>
          </a:bodyPr>
          <a:lstStyle/>
          <a:p>
            <a:pPr marL="0" indent="0">
              <a:buNone/>
            </a:pPr>
            <a:r>
              <a:rPr lang="en-US" sz="2800" b="1" dirty="0" smtClean="0">
                <a:solidFill>
                  <a:schemeClr val="tx1">
                    <a:lumMod val="85000"/>
                    <a:lumOff val="15000"/>
                  </a:schemeClr>
                </a:solidFill>
                <a:latin typeface="Trebuchet MS" pitchFamily="34" charset="0"/>
              </a:rPr>
              <a:t>Occurrence</a:t>
            </a:r>
          </a:p>
          <a:p>
            <a:pPr marL="0" indent="0">
              <a:buNone/>
            </a:pPr>
            <a:r>
              <a:rPr lang="en-US" sz="2400" dirty="0" smtClean="0">
                <a:solidFill>
                  <a:schemeClr val="tx1">
                    <a:lumMod val="85000"/>
                    <a:lumOff val="15000"/>
                  </a:schemeClr>
                </a:solidFill>
                <a:latin typeface="Trebuchet MS" pitchFamily="34" charset="0"/>
              </a:rPr>
              <a:t>Is one event that generates multiple claims.</a:t>
            </a:r>
          </a:p>
          <a:p>
            <a:pPr marL="0" indent="0">
              <a:buNone/>
            </a:pPr>
            <a:endParaRPr lang="en-US" sz="1600" dirty="0" smtClean="0">
              <a:solidFill>
                <a:schemeClr val="tx1">
                  <a:lumMod val="85000"/>
                  <a:lumOff val="15000"/>
                </a:schemeClr>
              </a:solidFill>
              <a:latin typeface="Trebuchet MS" pitchFamily="34" charset="0"/>
            </a:endParaRPr>
          </a:p>
          <a:p>
            <a:pPr marL="0" indent="0">
              <a:buNone/>
            </a:pPr>
            <a:r>
              <a:rPr lang="en-US" sz="2800" dirty="0" smtClean="0">
                <a:solidFill>
                  <a:schemeClr val="tx1">
                    <a:lumMod val="85000"/>
                    <a:lumOff val="15000"/>
                  </a:schemeClr>
                </a:solidFill>
                <a:latin typeface="Trebuchet MS" pitchFamily="34" charset="0"/>
              </a:rPr>
              <a:t>Examples:  </a:t>
            </a:r>
          </a:p>
          <a:p>
            <a:r>
              <a:rPr lang="en-US" sz="2400" dirty="0" smtClean="0">
                <a:solidFill>
                  <a:schemeClr val="tx1">
                    <a:lumMod val="85000"/>
                    <a:lumOff val="15000"/>
                  </a:schemeClr>
                </a:solidFill>
                <a:latin typeface="Trebuchet MS" pitchFamily="34" charset="0"/>
              </a:rPr>
              <a:t>Hail storm damages several vehicles and/or buildings </a:t>
            </a:r>
          </a:p>
          <a:p>
            <a:pPr marL="301943"/>
            <a:r>
              <a:rPr lang="en-US" sz="2400" dirty="0" smtClean="0">
                <a:solidFill>
                  <a:schemeClr val="tx1">
                    <a:lumMod val="85000"/>
                    <a:lumOff val="15000"/>
                  </a:schemeClr>
                </a:solidFill>
                <a:latin typeface="Trebuchet MS" pitchFamily="34" charset="0"/>
              </a:rPr>
              <a:t>Accident involving vehicle</a:t>
            </a:r>
            <a:r>
              <a:rPr lang="en-US" sz="2400" dirty="0">
                <a:solidFill>
                  <a:schemeClr val="tx1">
                    <a:lumMod val="85000"/>
                    <a:lumOff val="15000"/>
                  </a:schemeClr>
                </a:solidFill>
                <a:latin typeface="Trebuchet MS" pitchFamily="34" charset="0"/>
              </a:rPr>
              <a:t>, property and </a:t>
            </a:r>
            <a:r>
              <a:rPr lang="en-US" sz="2400" dirty="0" smtClean="0">
                <a:solidFill>
                  <a:schemeClr val="tx1">
                    <a:lumMod val="85000"/>
                    <a:lumOff val="15000"/>
                  </a:schemeClr>
                </a:solidFill>
                <a:latin typeface="Trebuchet MS" pitchFamily="34" charset="0"/>
              </a:rPr>
              <a:t>employee</a:t>
            </a:r>
          </a:p>
          <a:p>
            <a:pPr marL="0" indent="-40957">
              <a:buNone/>
            </a:pPr>
            <a:endParaRPr lang="en-US" sz="2000" dirty="0" smtClean="0">
              <a:solidFill>
                <a:schemeClr val="tx1">
                  <a:lumMod val="85000"/>
                  <a:lumOff val="15000"/>
                </a:schemeClr>
              </a:solidFill>
              <a:latin typeface="Trebuchet MS" pitchFamily="34" charset="0"/>
            </a:endParaRPr>
          </a:p>
          <a:p>
            <a:pPr marL="0" lvl="1" indent="0">
              <a:spcBef>
                <a:spcPts val="580"/>
              </a:spcBef>
              <a:spcAft>
                <a:spcPts val="500"/>
              </a:spcAft>
              <a:buClr>
                <a:schemeClr val="accent1"/>
              </a:buClr>
              <a:buNone/>
              <a:defRPr/>
            </a:pPr>
            <a:r>
              <a:rPr lang="en-US" dirty="0" smtClean="0">
                <a:solidFill>
                  <a:schemeClr val="tx1">
                    <a:lumMod val="85000"/>
                    <a:lumOff val="15000"/>
                  </a:schemeClr>
                </a:solidFill>
                <a:latin typeface="Trebuchet MS" pitchFamily="34" charset="0"/>
              </a:rPr>
              <a:t>Occurrence Acts as Primary Claim</a:t>
            </a:r>
          </a:p>
          <a:p>
            <a:pPr marL="45720" indent="0">
              <a:spcAft>
                <a:spcPts val="500"/>
              </a:spcAft>
              <a:buNone/>
              <a:defRPr/>
            </a:pPr>
            <a:r>
              <a:rPr lang="en-US" sz="2400" dirty="0" smtClean="0">
                <a:solidFill>
                  <a:schemeClr val="tx1">
                    <a:lumMod val="85000"/>
                    <a:lumOff val="15000"/>
                  </a:schemeClr>
                </a:solidFill>
                <a:latin typeface="Trebuchet MS" pitchFamily="34" charset="0"/>
              </a:rPr>
              <a:t>Counts as one claim vs. multiple for reporting purposes</a:t>
            </a:r>
          </a:p>
          <a:p>
            <a:pPr marL="45720" indent="0">
              <a:spcAft>
                <a:spcPts val="500"/>
              </a:spcAft>
              <a:buNone/>
              <a:defRPr/>
            </a:pPr>
            <a:r>
              <a:rPr lang="en-US" sz="2400" dirty="0" smtClean="0">
                <a:solidFill>
                  <a:schemeClr val="tx1">
                    <a:lumMod val="85000"/>
                    <a:lumOff val="15000"/>
                  </a:schemeClr>
                </a:solidFill>
                <a:latin typeface="Trebuchet MS" pitchFamily="34" charset="0"/>
              </a:rPr>
              <a:t>Alert Risk with an estimate of number of claims</a:t>
            </a:r>
          </a:p>
          <a:p>
            <a:pPr marL="0" indent="0">
              <a:buNone/>
            </a:pPr>
            <a:endParaRPr lang="en-US" sz="2400" dirty="0" smtClean="0"/>
          </a:p>
          <a:p>
            <a:pPr lvl="1">
              <a:spcBef>
                <a:spcPts val="500"/>
              </a:spcBef>
              <a:spcAft>
                <a:spcPts val="500"/>
              </a:spcAft>
              <a:defRPr/>
            </a:pPr>
            <a:endParaRPr lang="en-US" dirty="0" smtClean="0">
              <a:solidFill>
                <a:schemeClr val="tx1">
                  <a:lumMod val="65000"/>
                  <a:lumOff val="35000"/>
                </a:schemeClr>
              </a:solidFill>
            </a:endParaRPr>
          </a:p>
          <a:p>
            <a:pPr lvl="1">
              <a:spcBef>
                <a:spcPts val="500"/>
              </a:spcBef>
              <a:spcAft>
                <a:spcPts val="500"/>
              </a:spcAft>
              <a:defRPr/>
            </a:pPr>
            <a:endParaRPr lang="en-US" dirty="0" smtClean="0">
              <a:solidFill>
                <a:schemeClr val="tx1">
                  <a:lumMod val="65000"/>
                  <a:lumOff val="35000"/>
                </a:schemeClr>
              </a:solidFill>
            </a:endParaRPr>
          </a:p>
        </p:txBody>
      </p:sp>
      <p:sp>
        <p:nvSpPr>
          <p:cNvPr id="7" name="Rectangle 2"/>
          <p:cNvSpPr>
            <a:spLocks noGrp="1" noChangeArrowheads="1"/>
          </p:cNvSpPr>
          <p:nvPr>
            <p:ph type="title" idx="4294967295"/>
          </p:nvPr>
        </p:nvSpPr>
        <p:spPr>
          <a:xfrm>
            <a:off x="2343150" y="228600"/>
            <a:ext cx="6229350" cy="762000"/>
          </a:xfrm>
          <a:prstGeom prst="rect">
            <a:avLst/>
          </a:prstGeom>
        </p:spPr>
        <p:txBody>
          <a:bodyPr>
            <a:normAutofit/>
          </a:bodyPr>
          <a:lstStyle/>
          <a:p>
            <a:r>
              <a:rPr lang="en-US" sz="3200" b="1" dirty="0" smtClean="0">
                <a:solidFill>
                  <a:schemeClr val="tx1">
                    <a:lumMod val="85000"/>
                    <a:lumOff val="15000"/>
                  </a:schemeClr>
                </a:solidFill>
              </a:rPr>
              <a:t>Multiple Incidents &amp; Occurrences</a:t>
            </a:r>
          </a:p>
        </p:txBody>
      </p:sp>
    </p:spTree>
    <p:extLst>
      <p:ext uri="{BB962C8B-B14F-4D97-AF65-F5344CB8AC3E}">
        <p14:creationId xmlns:p14="http://schemas.microsoft.com/office/powerpoint/2010/main" val="20130982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914400"/>
          </a:xfrm>
          <a:prstGeom prst="rect">
            <a:avLst/>
          </a:prstGeom>
        </p:spPr>
        <p:txBody>
          <a:bodyPr>
            <a:normAutofit fontScale="90000"/>
          </a:bodyPr>
          <a:lstStyle/>
          <a:p>
            <a:pPr eaLnBrk="1" hangingPunct="1"/>
            <a:r>
              <a:rPr lang="en-US" sz="3600" b="1" dirty="0" smtClean="0">
                <a:solidFill>
                  <a:schemeClr val="tx1">
                    <a:lumMod val="85000"/>
                    <a:lumOff val="15000"/>
                  </a:schemeClr>
                </a:solidFill>
              </a:rPr>
              <a:t>CONDUCTING THE </a:t>
            </a:r>
            <a:br>
              <a:rPr lang="en-US" sz="3600" b="1" dirty="0" smtClean="0">
                <a:solidFill>
                  <a:schemeClr val="tx1">
                    <a:lumMod val="85000"/>
                    <a:lumOff val="15000"/>
                  </a:schemeClr>
                </a:solidFill>
              </a:rPr>
            </a:br>
            <a:r>
              <a:rPr lang="en-US" sz="3600" b="1" dirty="0" smtClean="0">
                <a:solidFill>
                  <a:schemeClr val="tx1">
                    <a:lumMod val="85000"/>
                    <a:lumOff val="15000"/>
                  </a:schemeClr>
                </a:solidFill>
              </a:rPr>
              <a:t>INVESTIGATION</a:t>
            </a:r>
            <a:endParaRPr lang="en-US" sz="1600" dirty="0" smtClean="0"/>
          </a:p>
        </p:txBody>
      </p:sp>
      <p:sp>
        <p:nvSpPr>
          <p:cNvPr id="11268" name="Rectangle 3"/>
          <p:cNvSpPr>
            <a:spLocks noGrp="1" noChangeArrowheads="1"/>
          </p:cNvSpPr>
          <p:nvPr>
            <p:ph sz="quarter" idx="4294967295"/>
          </p:nvPr>
        </p:nvSpPr>
        <p:spPr>
          <a:xfrm>
            <a:off x="685800" y="1462224"/>
            <a:ext cx="8153400" cy="5137359"/>
          </a:xfrm>
          <a:prstGeom prst="rect">
            <a:avLst/>
          </a:prstGeom>
        </p:spPr>
        <p:txBody>
          <a:bodyPr>
            <a:noAutofit/>
          </a:bodyPr>
          <a:lstStyle/>
          <a:p>
            <a:pPr>
              <a:lnSpc>
                <a:spcPct val="90000"/>
              </a:lnSpc>
              <a:spcBef>
                <a:spcPts val="200"/>
              </a:spcBef>
              <a:spcAft>
                <a:spcPts val="100"/>
              </a:spcAft>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889" y="1462224"/>
            <a:ext cx="5054600" cy="5257800"/>
          </a:xfrm>
          <a:prstGeom prst="rect">
            <a:avLst/>
          </a:prstGeom>
        </p:spPr>
      </p:pic>
    </p:spTree>
    <p:extLst>
      <p:ext uri="{BB962C8B-B14F-4D97-AF65-F5344CB8AC3E}">
        <p14:creationId xmlns:p14="http://schemas.microsoft.com/office/powerpoint/2010/main" val="34343781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09600" y="1347054"/>
            <a:ext cx="7924800" cy="4666288"/>
          </a:xfrm>
          <a:prstGeom prst="rect">
            <a:avLst/>
          </a:prstGeom>
        </p:spPr>
        <p:txBody>
          <a:bodyPr>
            <a:normAutofit/>
          </a:bodyPr>
          <a:lstStyle/>
          <a:p>
            <a:pPr marL="0" indent="0">
              <a:lnSpc>
                <a:spcPct val="110000"/>
              </a:lnSpc>
              <a:spcBef>
                <a:spcPts val="0"/>
              </a:spcBef>
              <a:buNone/>
              <a:defRPr/>
            </a:pPr>
            <a:r>
              <a:rPr lang="en-US" sz="2800" b="1" dirty="0">
                <a:solidFill>
                  <a:schemeClr val="tx1">
                    <a:lumMod val="85000"/>
                    <a:lumOff val="15000"/>
                  </a:schemeClr>
                </a:solidFill>
              </a:rPr>
              <a:t>CDOT causes damage to a  Citizen</a:t>
            </a:r>
          </a:p>
          <a:p>
            <a:pPr marL="342900" lvl="2" indent="-342900">
              <a:lnSpc>
                <a:spcPct val="110000"/>
              </a:lnSpc>
              <a:spcBef>
                <a:spcPts val="0"/>
              </a:spcBef>
              <a:spcAft>
                <a:spcPts val="500"/>
              </a:spcAft>
              <a:buClr>
                <a:schemeClr val="accent1"/>
              </a:buClr>
              <a:defRPr/>
            </a:pPr>
            <a:r>
              <a:rPr lang="en-US" b="1" dirty="0"/>
              <a:t>Bodily Injury or </a:t>
            </a:r>
            <a:r>
              <a:rPr lang="en-US" b="1" dirty="0" smtClean="0"/>
              <a:t>Property</a:t>
            </a:r>
          </a:p>
          <a:p>
            <a:pPr marL="342900" lvl="2" indent="-342900">
              <a:lnSpc>
                <a:spcPct val="110000"/>
              </a:lnSpc>
              <a:spcBef>
                <a:spcPts val="0"/>
              </a:spcBef>
              <a:spcAft>
                <a:spcPts val="500"/>
              </a:spcAft>
              <a:buClr>
                <a:schemeClr val="accent1"/>
              </a:buClr>
              <a:defRPr/>
            </a:pPr>
            <a:r>
              <a:rPr lang="en-US" b="1" dirty="0" smtClean="0"/>
              <a:t>Report potential Liability claims</a:t>
            </a:r>
          </a:p>
          <a:p>
            <a:pPr marL="0" lvl="1" indent="0">
              <a:lnSpc>
                <a:spcPct val="110000"/>
              </a:lnSpc>
              <a:spcBef>
                <a:spcPts val="0"/>
              </a:spcBef>
              <a:spcAft>
                <a:spcPts val="500"/>
              </a:spcAft>
              <a:buClr>
                <a:schemeClr val="accent1"/>
              </a:buClr>
              <a:buNone/>
              <a:defRPr/>
            </a:pPr>
            <a:endParaRPr lang="en-US" sz="600" dirty="0">
              <a:solidFill>
                <a:schemeClr val="tx1">
                  <a:lumMod val="85000"/>
                  <a:lumOff val="15000"/>
                </a:schemeClr>
              </a:solidFill>
            </a:endParaRPr>
          </a:p>
          <a:p>
            <a:pPr marL="800100" lvl="4" indent="-342900">
              <a:lnSpc>
                <a:spcPct val="110000"/>
              </a:lnSpc>
              <a:spcBef>
                <a:spcPts val="0"/>
              </a:spcBef>
              <a:spcAft>
                <a:spcPts val="500"/>
              </a:spcAft>
              <a:buClr>
                <a:schemeClr val="accent1"/>
              </a:buClr>
              <a:buFont typeface="Courier New" pitchFamily="49" charset="0"/>
              <a:buChar char="o"/>
              <a:defRPr/>
            </a:pPr>
            <a:r>
              <a:rPr lang="en-US" dirty="0"/>
              <a:t>CDOT Employee Complete Incident Statement 777</a:t>
            </a:r>
          </a:p>
          <a:p>
            <a:pPr marL="800100" lvl="4" indent="-342900">
              <a:lnSpc>
                <a:spcPct val="110000"/>
              </a:lnSpc>
              <a:spcBef>
                <a:spcPts val="0"/>
              </a:spcBef>
              <a:spcAft>
                <a:spcPts val="500"/>
              </a:spcAft>
              <a:buClr>
                <a:schemeClr val="accent1"/>
              </a:buClr>
              <a:buFont typeface="Courier New" pitchFamily="49" charset="0"/>
              <a:buChar char="o"/>
              <a:defRPr/>
            </a:pPr>
            <a:r>
              <a:rPr lang="en-US" dirty="0"/>
              <a:t>Detailed facts </a:t>
            </a:r>
            <a:r>
              <a:rPr lang="en-US" dirty="0" smtClean="0"/>
              <a:t>only </a:t>
            </a:r>
          </a:p>
          <a:p>
            <a:pPr marL="800100" lvl="4" indent="-342900">
              <a:lnSpc>
                <a:spcPct val="110000"/>
              </a:lnSpc>
              <a:spcBef>
                <a:spcPts val="0"/>
              </a:spcBef>
              <a:spcAft>
                <a:spcPts val="500"/>
              </a:spcAft>
              <a:buClr>
                <a:schemeClr val="accent1"/>
              </a:buClr>
              <a:buFont typeface="Courier New" pitchFamily="49" charset="0"/>
              <a:buChar char="o"/>
              <a:defRPr/>
            </a:pPr>
            <a:r>
              <a:rPr lang="en-US" dirty="0" smtClean="0"/>
              <a:t>Tell </a:t>
            </a:r>
            <a:r>
              <a:rPr lang="en-US" dirty="0"/>
              <a:t>the reader what happened</a:t>
            </a:r>
          </a:p>
          <a:p>
            <a:pPr marL="800100" lvl="4" indent="-342900">
              <a:lnSpc>
                <a:spcPct val="110000"/>
              </a:lnSpc>
              <a:spcBef>
                <a:spcPts val="0"/>
              </a:spcBef>
              <a:spcAft>
                <a:spcPts val="500"/>
              </a:spcAft>
              <a:buClr>
                <a:schemeClr val="accent1"/>
              </a:buClr>
              <a:buFont typeface="Courier New" pitchFamily="49" charset="0"/>
              <a:buChar char="o"/>
              <a:defRPr/>
            </a:pPr>
            <a:r>
              <a:rPr lang="en-US" dirty="0"/>
              <a:t>Do not discuss any aspects with the citizen!</a:t>
            </a:r>
          </a:p>
          <a:p>
            <a:pPr marL="800100" lvl="4" indent="-342900">
              <a:lnSpc>
                <a:spcPct val="110000"/>
              </a:lnSpc>
              <a:spcBef>
                <a:spcPts val="0"/>
              </a:spcBef>
              <a:spcAft>
                <a:spcPts val="500"/>
              </a:spcAft>
              <a:buClr>
                <a:schemeClr val="accent1"/>
              </a:buClr>
              <a:buFont typeface="Courier New" pitchFamily="49" charset="0"/>
              <a:buChar char="o"/>
              <a:defRPr/>
            </a:pPr>
            <a:r>
              <a:rPr lang="en-US" dirty="0" smtClean="0"/>
              <a:t>Notice </a:t>
            </a:r>
            <a:r>
              <a:rPr lang="en-US" dirty="0"/>
              <a:t>of Liability Claim Memo requesting information</a:t>
            </a:r>
          </a:p>
          <a:p>
            <a:pPr marL="0" indent="0">
              <a:spcBef>
                <a:spcPts val="0"/>
              </a:spcBef>
              <a:buNone/>
            </a:pPr>
            <a:endParaRPr lang="en-US" dirty="0" smtClean="0"/>
          </a:p>
          <a:p>
            <a:pPr lvl="1">
              <a:spcBef>
                <a:spcPts val="500"/>
              </a:spcBef>
              <a:spcAft>
                <a:spcPts val="500"/>
              </a:spcAft>
              <a:defRPr/>
            </a:pPr>
            <a:endParaRPr lang="en-US" dirty="0" smtClean="0">
              <a:solidFill>
                <a:schemeClr val="tx1">
                  <a:lumMod val="65000"/>
                  <a:lumOff val="35000"/>
                </a:schemeClr>
              </a:solidFill>
            </a:endParaRPr>
          </a:p>
          <a:p>
            <a:pPr lvl="1">
              <a:spcBef>
                <a:spcPts val="500"/>
              </a:spcBef>
              <a:spcAft>
                <a:spcPts val="500"/>
              </a:spcAft>
              <a:defRPr/>
            </a:pPr>
            <a:endParaRPr lang="en-US" dirty="0" smtClean="0">
              <a:solidFill>
                <a:schemeClr val="tx1">
                  <a:lumMod val="65000"/>
                  <a:lumOff val="35000"/>
                </a:schemeClr>
              </a:solidFill>
            </a:endParaRPr>
          </a:p>
          <a:p>
            <a:pPr lvl="1">
              <a:spcBef>
                <a:spcPts val="500"/>
              </a:spcBef>
              <a:spcAft>
                <a:spcPts val="500"/>
              </a:spcAft>
              <a:defRPr/>
            </a:pPr>
            <a:endParaRPr lang="en-US" dirty="0" smtClean="0">
              <a:solidFill>
                <a:schemeClr val="tx1">
                  <a:lumMod val="65000"/>
                  <a:lumOff val="35000"/>
                </a:schemeClr>
              </a:solidFill>
            </a:endParaRPr>
          </a:p>
        </p:txBody>
      </p:sp>
      <p:sp>
        <p:nvSpPr>
          <p:cNvPr id="7" name="Rectangle 2"/>
          <p:cNvSpPr>
            <a:spLocks noGrp="1" noChangeArrowheads="1"/>
          </p:cNvSpPr>
          <p:nvPr>
            <p:ph type="title" idx="4294967295"/>
          </p:nvPr>
        </p:nvSpPr>
        <p:spPr>
          <a:xfrm>
            <a:off x="685800" y="228600"/>
            <a:ext cx="8458200" cy="762000"/>
          </a:xfrm>
          <a:prstGeom prst="rect">
            <a:avLst/>
          </a:prstGeom>
        </p:spPr>
        <p:txBody>
          <a:bodyPr>
            <a:normAutofit/>
          </a:bodyPr>
          <a:lstStyle/>
          <a:p>
            <a:r>
              <a:rPr lang="en-US" sz="3600" b="1" dirty="0" smtClean="0">
                <a:solidFill>
                  <a:schemeClr val="tx1">
                    <a:lumMod val="85000"/>
                    <a:lumOff val="15000"/>
                  </a:schemeClr>
                </a:solidFill>
                <a:latin typeface="Trebuchet MS" pitchFamily="34" charset="0"/>
              </a:rPr>
              <a:t>Liability Claims</a:t>
            </a:r>
          </a:p>
        </p:txBody>
      </p:sp>
    </p:spTree>
    <p:extLst>
      <p:ext uri="{BB962C8B-B14F-4D97-AF65-F5344CB8AC3E}">
        <p14:creationId xmlns:p14="http://schemas.microsoft.com/office/powerpoint/2010/main" val="2819948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92458" y="1464747"/>
            <a:ext cx="6820661" cy="423042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pPr>
            <a:r>
              <a:rPr lang="en-US" altLang="en-US" sz="2400" dirty="0" smtClean="0"/>
              <a:t>Introduction</a:t>
            </a:r>
            <a:endParaRPr lang="en-US" altLang="en-US" sz="2400" dirty="0"/>
          </a:p>
          <a:p>
            <a:pPr>
              <a:spcBef>
                <a:spcPct val="0"/>
              </a:spcBef>
            </a:pPr>
            <a:r>
              <a:rPr lang="en-US" altLang="en-US" sz="2400" dirty="0" smtClean="0"/>
              <a:t>CDOT Overview Financial Impact </a:t>
            </a:r>
          </a:p>
          <a:p>
            <a:pPr>
              <a:spcBef>
                <a:spcPct val="0"/>
              </a:spcBef>
            </a:pPr>
            <a:r>
              <a:rPr lang="en-US" altLang="en-US" sz="2400" dirty="0" smtClean="0"/>
              <a:t>Responding to Incidents/Accidents</a:t>
            </a:r>
          </a:p>
          <a:p>
            <a:pPr>
              <a:spcBef>
                <a:spcPct val="0"/>
              </a:spcBef>
            </a:pPr>
            <a:r>
              <a:rPr lang="en-US" altLang="en-US" sz="2400" dirty="0" smtClean="0"/>
              <a:t>Conducting Investigation for Incidents/Accidents</a:t>
            </a:r>
            <a:endParaRPr lang="en-US" altLang="en-US" sz="2400" dirty="0"/>
          </a:p>
          <a:p>
            <a:pPr>
              <a:spcBef>
                <a:spcPct val="0"/>
              </a:spcBef>
            </a:pPr>
            <a:r>
              <a:rPr lang="en-US" altLang="en-US" sz="2400" dirty="0" smtClean="0"/>
              <a:t>Reporting Online</a:t>
            </a:r>
            <a:endParaRPr lang="en-US" altLang="en-US" sz="2400" dirty="0"/>
          </a:p>
          <a:p>
            <a:pPr>
              <a:spcBef>
                <a:spcPct val="0"/>
              </a:spcBef>
            </a:pPr>
            <a:r>
              <a:rPr lang="en-US" altLang="en-US" sz="2400" dirty="0" smtClean="0"/>
              <a:t>Modified Duty</a:t>
            </a:r>
            <a:endParaRPr lang="en-US" altLang="en-US" sz="2400" dirty="0"/>
          </a:p>
          <a:p>
            <a:pPr>
              <a:spcBef>
                <a:spcPct val="0"/>
              </a:spcBef>
            </a:pPr>
            <a:r>
              <a:rPr lang="en-US" altLang="en-US" sz="2400" dirty="0" smtClean="0"/>
              <a:t>Reporting Lost Time</a:t>
            </a:r>
            <a:endParaRPr lang="en-US" altLang="en-US" sz="2400" dirty="0"/>
          </a:p>
          <a:p>
            <a:pPr>
              <a:spcBef>
                <a:spcPct val="0"/>
              </a:spcBef>
            </a:pPr>
            <a:endParaRPr lang="en-US" altLang="en-US" sz="2400" dirty="0"/>
          </a:p>
          <a:p>
            <a:pPr>
              <a:spcBef>
                <a:spcPct val="0"/>
              </a:spcBef>
            </a:pPr>
            <a:endParaRPr lang="en-US" altLang="en-US" sz="2400" dirty="0"/>
          </a:p>
          <a:p>
            <a:pPr marL="0" indent="0">
              <a:spcBef>
                <a:spcPct val="0"/>
              </a:spcBef>
              <a:buNone/>
            </a:pPr>
            <a:endParaRPr lang="en-US" altLang="en-US" sz="2400" dirty="0"/>
          </a:p>
          <a:p>
            <a:pPr marL="0" indent="0">
              <a:spcBef>
                <a:spcPct val="0"/>
              </a:spcBef>
              <a:buNone/>
            </a:pPr>
            <a:endParaRPr lang="en-US" altLang="en-US" sz="2400" dirty="0"/>
          </a:p>
        </p:txBody>
      </p:sp>
      <p:sp>
        <p:nvSpPr>
          <p:cNvPr id="3" name="Rectangle 2"/>
          <p:cNvSpPr txBox="1">
            <a:spLocks noChangeArrowheads="1"/>
          </p:cNvSpPr>
          <p:nvPr/>
        </p:nvSpPr>
        <p:spPr>
          <a:xfrm>
            <a:off x="2857500" y="282894"/>
            <a:ext cx="4696934" cy="5143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latin typeface="Trebuchet MS" panose="020B0603020202020204" pitchFamily="34" charset="0"/>
              </a:rPr>
              <a:t>OBJECTIVES</a:t>
            </a:r>
            <a:endParaRPr lang="en-US" altLang="en-US" sz="3600" dirty="0">
              <a:latin typeface="Trebuchet MS" panose="020B0603020202020204" pitchFamily="34" charset="0"/>
            </a:endParaRPr>
          </a:p>
        </p:txBody>
      </p:sp>
    </p:spTree>
    <p:extLst>
      <p:ext uri="{BB962C8B-B14F-4D97-AF65-F5344CB8AC3E}">
        <p14:creationId xmlns:p14="http://schemas.microsoft.com/office/powerpoint/2010/main" val="5630581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32836" y="253410"/>
            <a:ext cx="6301563" cy="1200329"/>
          </a:xfrm>
          <a:prstGeom prst="rect">
            <a:avLst/>
          </a:prstGeom>
        </p:spPr>
        <p:txBody>
          <a:bodyPr wrap="square">
            <a:spAutoFit/>
          </a:bodyPr>
          <a:lstStyle/>
          <a:p>
            <a:pPr algn="ctr"/>
            <a:r>
              <a:rPr lang="en-US" sz="3600" b="1" dirty="0" smtClean="0">
                <a:latin typeface="+mj-lt"/>
              </a:rPr>
              <a:t>Accident</a:t>
            </a:r>
          </a:p>
          <a:p>
            <a:pPr algn="ctr"/>
            <a:r>
              <a:rPr lang="en-US" sz="3600" b="1" dirty="0" smtClean="0">
                <a:latin typeface="+mj-lt"/>
              </a:rPr>
              <a:t>Classification and Definition</a:t>
            </a:r>
            <a:endParaRPr lang="en-US" sz="3600" b="1" dirty="0">
              <a:latin typeface="+mj-lt"/>
            </a:endParaRPr>
          </a:p>
        </p:txBody>
      </p:sp>
      <p:sp>
        <p:nvSpPr>
          <p:cNvPr id="4" name="Rectangle 3"/>
          <p:cNvSpPr/>
          <p:nvPr/>
        </p:nvSpPr>
        <p:spPr>
          <a:xfrm>
            <a:off x="523624" y="1509601"/>
            <a:ext cx="8546806" cy="4524315"/>
          </a:xfrm>
          <a:prstGeom prst="rect">
            <a:avLst/>
          </a:prstGeom>
        </p:spPr>
        <p:txBody>
          <a:bodyPr wrap="square">
            <a:spAutoFit/>
          </a:bodyPr>
          <a:lstStyle/>
          <a:p>
            <a:pPr marL="231775" indent="-231775">
              <a:buFont typeface="Arial" panose="020B0604020202020204" pitchFamily="34" charset="0"/>
              <a:buChar char="•"/>
            </a:pPr>
            <a:r>
              <a:rPr lang="en-US" sz="2400" dirty="0" smtClean="0"/>
              <a:t>Injury or loss to </a:t>
            </a:r>
            <a:r>
              <a:rPr lang="en-US" sz="2400" dirty="0"/>
              <a:t>CDOT equipment, vehicles, property </a:t>
            </a:r>
            <a:r>
              <a:rPr lang="en-US" sz="2400" dirty="0" smtClean="0"/>
              <a:t>or employees.</a:t>
            </a:r>
          </a:p>
          <a:p>
            <a:pPr marL="231775" indent="-231775">
              <a:buFont typeface="Arial" panose="020B0604020202020204" pitchFamily="34" charset="0"/>
              <a:buChar char="•"/>
            </a:pPr>
            <a:r>
              <a:rPr lang="en-US" sz="2400" dirty="0" smtClean="0"/>
              <a:t>Any event </a:t>
            </a:r>
            <a:r>
              <a:rPr lang="en-US" sz="2400" dirty="0"/>
              <a:t>where an employee, equipment, vehicles or property sustained damage or costs were </a:t>
            </a:r>
            <a:r>
              <a:rPr lang="en-US" sz="2400" dirty="0" smtClean="0"/>
              <a:t>incurred - indirect </a:t>
            </a:r>
            <a:r>
              <a:rPr lang="en-US" sz="2400" dirty="0"/>
              <a:t>or direct.  </a:t>
            </a:r>
            <a:endParaRPr lang="en-US" sz="2400" dirty="0" smtClean="0"/>
          </a:p>
          <a:p>
            <a:pPr marL="231775" indent="-231775">
              <a:buFont typeface="Arial" panose="020B0604020202020204" pitchFamily="34" charset="0"/>
              <a:buChar char="•"/>
            </a:pPr>
            <a:r>
              <a:rPr lang="en-US" sz="2400" dirty="0" smtClean="0"/>
              <a:t>Report </a:t>
            </a:r>
            <a:r>
              <a:rPr lang="en-US" sz="2400" dirty="0"/>
              <a:t>all events where a private citizen </a:t>
            </a:r>
            <a:r>
              <a:rPr lang="en-US" sz="2400" dirty="0" smtClean="0"/>
              <a:t>is </a:t>
            </a:r>
            <a:r>
              <a:rPr lang="en-US" sz="2400" dirty="0"/>
              <a:t>involved or their property </a:t>
            </a:r>
            <a:r>
              <a:rPr lang="en-US" sz="2400" dirty="0" smtClean="0"/>
              <a:t>is damaged. </a:t>
            </a:r>
          </a:p>
          <a:p>
            <a:pPr marL="231775" indent="-231775">
              <a:buFont typeface="Arial" panose="020B0604020202020204" pitchFamily="34" charset="0"/>
              <a:buChar char="•"/>
            </a:pPr>
            <a:r>
              <a:rPr lang="en-US" sz="2400" dirty="0" smtClean="0"/>
              <a:t>Equipment </a:t>
            </a:r>
            <a:r>
              <a:rPr lang="en-US" sz="2400" dirty="0"/>
              <a:t>and vehicles that have normal wear and tear will not be reported or captured. </a:t>
            </a:r>
            <a:endParaRPr lang="en-US" sz="2400" dirty="0" smtClean="0"/>
          </a:p>
          <a:p>
            <a:pPr marL="231775" indent="-231775">
              <a:buFont typeface="Arial" panose="020B0604020202020204" pitchFamily="34" charset="0"/>
              <a:buChar char="•"/>
            </a:pPr>
            <a:r>
              <a:rPr lang="en-US" sz="2400" dirty="0" smtClean="0"/>
              <a:t>Normal </a:t>
            </a:r>
            <a:r>
              <a:rPr lang="en-US" sz="2400" dirty="0"/>
              <a:t>wear and tear </a:t>
            </a:r>
            <a:r>
              <a:rPr lang="en-US" sz="2400" dirty="0" smtClean="0"/>
              <a:t>as </a:t>
            </a:r>
            <a:r>
              <a:rPr lang="en-US" sz="2400" dirty="0"/>
              <a:t>a result of normal use or aging </a:t>
            </a:r>
            <a:r>
              <a:rPr lang="en-US" sz="2400" dirty="0" smtClean="0"/>
              <a:t>is not covered.</a:t>
            </a:r>
          </a:p>
          <a:p>
            <a:pPr marL="231775" indent="-231775">
              <a:buFont typeface="Arial" panose="020B0604020202020204" pitchFamily="34" charset="0"/>
              <a:buChar char="•"/>
            </a:pPr>
            <a:r>
              <a:rPr lang="en-US" sz="2400" dirty="0" smtClean="0"/>
              <a:t>Damage to the </a:t>
            </a:r>
            <a:r>
              <a:rPr lang="en-US" sz="2400" dirty="0"/>
              <a:t>vehicle body is not considered normal wear and tear.</a:t>
            </a:r>
          </a:p>
        </p:txBody>
      </p:sp>
    </p:spTree>
    <p:extLst>
      <p:ext uri="{BB962C8B-B14F-4D97-AF65-F5344CB8AC3E}">
        <p14:creationId xmlns:p14="http://schemas.microsoft.com/office/powerpoint/2010/main" val="842762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68406" y="1007167"/>
            <a:ext cx="4199803" cy="5364256"/>
          </a:xfrm>
          <a:prstGeom prst="rect">
            <a:avLst/>
          </a:prstGeom>
        </p:spPr>
      </p:pic>
      <p:pic>
        <p:nvPicPr>
          <p:cNvPr id="3" name="Picture 2"/>
          <p:cNvPicPr>
            <a:picLocks noChangeAspect="1"/>
          </p:cNvPicPr>
          <p:nvPr/>
        </p:nvPicPr>
        <p:blipFill>
          <a:blip r:embed="rId4"/>
          <a:stretch>
            <a:fillRect/>
          </a:stretch>
        </p:blipFill>
        <p:spPr>
          <a:xfrm rot="762027">
            <a:off x="1569108" y="1220201"/>
            <a:ext cx="1434921" cy="4419047"/>
          </a:xfrm>
          <a:prstGeom prst="rect">
            <a:avLst/>
          </a:prstGeom>
        </p:spPr>
      </p:pic>
      <p:sp>
        <p:nvSpPr>
          <p:cNvPr id="4" name="TextBox 3"/>
          <p:cNvSpPr txBox="1"/>
          <p:nvPr/>
        </p:nvSpPr>
        <p:spPr>
          <a:xfrm>
            <a:off x="2276061" y="303360"/>
            <a:ext cx="6629400" cy="461665"/>
          </a:xfrm>
          <a:prstGeom prst="rect">
            <a:avLst/>
          </a:prstGeom>
          <a:noFill/>
        </p:spPr>
        <p:txBody>
          <a:bodyPr wrap="square" rtlCol="0">
            <a:spAutoFit/>
          </a:bodyPr>
          <a:lstStyle/>
          <a:p>
            <a:r>
              <a:rPr lang="en-US" sz="2400" dirty="0" smtClean="0"/>
              <a:t>Supervisors must complete thorough Investigations</a:t>
            </a:r>
            <a:endParaRPr lang="en-US" sz="2400" dirty="0"/>
          </a:p>
        </p:txBody>
      </p:sp>
    </p:spTree>
    <p:extLst>
      <p:ext uri="{BB962C8B-B14F-4D97-AF65-F5344CB8AC3E}">
        <p14:creationId xmlns:p14="http://schemas.microsoft.com/office/powerpoint/2010/main" val="29369539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914400"/>
          </a:xfrm>
          <a:prstGeom prst="rect">
            <a:avLst/>
          </a:prstGeom>
        </p:spPr>
        <p:txBody>
          <a:bodyPr>
            <a:normAutofit/>
          </a:bodyPr>
          <a:lstStyle/>
          <a:p>
            <a:pPr eaLnBrk="1" hangingPunct="1"/>
            <a:r>
              <a:rPr lang="en-US" sz="3600" b="1" dirty="0" smtClean="0">
                <a:solidFill>
                  <a:schemeClr val="tx1">
                    <a:lumMod val="85000"/>
                    <a:lumOff val="15000"/>
                  </a:schemeClr>
                </a:solidFill>
              </a:rPr>
              <a:t>Be Aware of Red Flags </a:t>
            </a:r>
            <a:endParaRPr lang="en-US" sz="1600" dirty="0" smtClean="0"/>
          </a:p>
        </p:txBody>
      </p:sp>
      <p:sp>
        <p:nvSpPr>
          <p:cNvPr id="11268" name="Rectangle 3"/>
          <p:cNvSpPr>
            <a:spLocks noGrp="1" noChangeArrowheads="1"/>
          </p:cNvSpPr>
          <p:nvPr>
            <p:ph sz="quarter" idx="4294967295"/>
          </p:nvPr>
        </p:nvSpPr>
        <p:spPr>
          <a:xfrm>
            <a:off x="566530" y="1304536"/>
            <a:ext cx="8153400" cy="5006812"/>
          </a:xfrm>
          <a:prstGeom prst="rect">
            <a:avLst/>
          </a:prstGeom>
        </p:spPr>
        <p:txBody>
          <a:bodyPr>
            <a:noAutofit/>
          </a:bodyPr>
          <a:lstStyle/>
          <a:p>
            <a:pPr marL="0" indent="0">
              <a:lnSpc>
                <a:spcPct val="90000"/>
              </a:lnSpc>
              <a:spcBef>
                <a:spcPts val="200"/>
              </a:spcBef>
              <a:spcAft>
                <a:spcPts val="100"/>
              </a:spcAft>
              <a:buNone/>
              <a:defRPr/>
            </a:pPr>
            <a:r>
              <a:rPr lang="en-US" sz="2700" b="1" dirty="0" smtClean="0">
                <a:solidFill>
                  <a:schemeClr val="tx1">
                    <a:lumMod val="85000"/>
                    <a:lumOff val="15000"/>
                  </a:schemeClr>
                </a:solidFill>
              </a:rPr>
              <a:t>If there are concerns about the claim notify Risk </a:t>
            </a:r>
            <a:r>
              <a:rPr lang="en-US" sz="2700" b="1" dirty="0" err="1" smtClean="0">
                <a:solidFill>
                  <a:schemeClr val="tx1">
                    <a:lumMod val="85000"/>
                    <a:lumOff val="15000"/>
                  </a:schemeClr>
                </a:solidFill>
              </a:rPr>
              <a:t>Mgmt</a:t>
            </a:r>
            <a:endParaRPr lang="en-US" sz="2700" b="1" dirty="0" smtClean="0">
              <a:solidFill>
                <a:schemeClr val="tx1">
                  <a:lumMod val="85000"/>
                  <a:lumOff val="15000"/>
                </a:schemeClr>
              </a:solidFill>
            </a:endParaRPr>
          </a:p>
          <a:p>
            <a:pPr>
              <a:lnSpc>
                <a:spcPct val="90000"/>
              </a:lnSpc>
              <a:spcBef>
                <a:spcPts val="200"/>
              </a:spcBef>
              <a:spcAft>
                <a:spcPts val="100"/>
              </a:spcAft>
              <a:defRPr/>
            </a:pPr>
            <a:r>
              <a:rPr lang="en-US" sz="2700" dirty="0" smtClean="0">
                <a:solidFill>
                  <a:schemeClr val="tx1">
                    <a:lumMod val="85000"/>
                    <a:lumOff val="15000"/>
                  </a:schemeClr>
                </a:solidFill>
              </a:rPr>
              <a:t>Late Reporting</a:t>
            </a:r>
          </a:p>
          <a:p>
            <a:pPr>
              <a:lnSpc>
                <a:spcPct val="90000"/>
              </a:lnSpc>
              <a:spcBef>
                <a:spcPts val="200"/>
              </a:spcBef>
              <a:spcAft>
                <a:spcPts val="100"/>
              </a:spcAft>
              <a:defRPr/>
            </a:pPr>
            <a:r>
              <a:rPr lang="en-US" sz="2700" dirty="0" smtClean="0">
                <a:solidFill>
                  <a:schemeClr val="tx1">
                    <a:lumMod val="85000"/>
                    <a:lumOff val="15000"/>
                  </a:schemeClr>
                </a:solidFill>
              </a:rPr>
              <a:t>A </a:t>
            </a:r>
            <a:r>
              <a:rPr lang="en-US" sz="2700" dirty="0">
                <a:solidFill>
                  <a:schemeClr val="tx1">
                    <a:lumMod val="85000"/>
                    <a:lumOff val="15000"/>
                  </a:schemeClr>
                </a:solidFill>
              </a:rPr>
              <a:t>new employee files a </a:t>
            </a:r>
            <a:r>
              <a:rPr lang="en-US" sz="2700" dirty="0" smtClean="0">
                <a:solidFill>
                  <a:schemeClr val="tx1">
                    <a:lumMod val="85000"/>
                    <a:lumOff val="15000"/>
                  </a:schemeClr>
                </a:solidFill>
              </a:rPr>
              <a:t>claim</a:t>
            </a:r>
          </a:p>
          <a:p>
            <a:pPr>
              <a:lnSpc>
                <a:spcPct val="90000"/>
              </a:lnSpc>
              <a:spcBef>
                <a:spcPts val="200"/>
              </a:spcBef>
              <a:spcAft>
                <a:spcPts val="100"/>
              </a:spcAft>
              <a:defRPr/>
            </a:pPr>
            <a:r>
              <a:rPr lang="en-US" sz="2700" dirty="0" smtClean="0">
                <a:solidFill>
                  <a:schemeClr val="tx1">
                    <a:lumMod val="85000"/>
                    <a:lumOff val="15000"/>
                  </a:schemeClr>
                </a:solidFill>
              </a:rPr>
              <a:t>Friday injury not reported until Monday morning</a:t>
            </a:r>
          </a:p>
          <a:p>
            <a:pPr>
              <a:lnSpc>
                <a:spcPct val="90000"/>
              </a:lnSpc>
              <a:spcBef>
                <a:spcPts val="200"/>
              </a:spcBef>
              <a:spcAft>
                <a:spcPts val="100"/>
              </a:spcAft>
              <a:defRPr/>
            </a:pPr>
            <a:r>
              <a:rPr lang="en-US" sz="2700" dirty="0" smtClean="0">
                <a:solidFill>
                  <a:schemeClr val="tx1">
                    <a:lumMod val="85000"/>
                    <a:lumOff val="15000"/>
                  </a:schemeClr>
                </a:solidFill>
              </a:rPr>
              <a:t>Quickly hires </a:t>
            </a:r>
            <a:r>
              <a:rPr lang="en-US" sz="2700" dirty="0">
                <a:solidFill>
                  <a:schemeClr val="tx1">
                    <a:lumMod val="85000"/>
                    <a:lumOff val="15000"/>
                  </a:schemeClr>
                </a:solidFill>
              </a:rPr>
              <a:t>an </a:t>
            </a:r>
            <a:r>
              <a:rPr lang="en-US" sz="2700" dirty="0" smtClean="0">
                <a:solidFill>
                  <a:schemeClr val="tx1">
                    <a:lumMod val="85000"/>
                    <a:lumOff val="15000"/>
                  </a:schemeClr>
                </a:solidFill>
              </a:rPr>
              <a:t>attorney</a:t>
            </a:r>
            <a:endParaRPr lang="en-US" sz="2700" dirty="0">
              <a:solidFill>
                <a:schemeClr val="tx1">
                  <a:lumMod val="85000"/>
                  <a:lumOff val="15000"/>
                </a:schemeClr>
              </a:solidFill>
            </a:endParaRPr>
          </a:p>
          <a:p>
            <a:pPr>
              <a:lnSpc>
                <a:spcPct val="90000"/>
              </a:lnSpc>
              <a:spcBef>
                <a:spcPts val="200"/>
              </a:spcBef>
              <a:spcAft>
                <a:spcPts val="100"/>
              </a:spcAft>
              <a:defRPr/>
            </a:pPr>
            <a:r>
              <a:rPr lang="en-US" sz="2700" dirty="0" smtClean="0">
                <a:solidFill>
                  <a:schemeClr val="tx1">
                    <a:lumMod val="85000"/>
                    <a:lumOff val="15000"/>
                  </a:schemeClr>
                </a:solidFill>
              </a:rPr>
              <a:t>Story Changes / Conflicting Descriptions</a:t>
            </a:r>
          </a:p>
          <a:p>
            <a:pPr>
              <a:lnSpc>
                <a:spcPct val="90000"/>
              </a:lnSpc>
              <a:spcBef>
                <a:spcPts val="200"/>
              </a:spcBef>
              <a:spcAft>
                <a:spcPts val="100"/>
              </a:spcAft>
              <a:defRPr/>
            </a:pPr>
            <a:r>
              <a:rPr lang="en-US" sz="2700" dirty="0" smtClean="0">
                <a:solidFill>
                  <a:schemeClr val="tx1">
                    <a:lumMod val="85000"/>
                    <a:lumOff val="15000"/>
                  </a:schemeClr>
                </a:solidFill>
              </a:rPr>
              <a:t>Pre-existing conditions that is similar to the injury</a:t>
            </a:r>
          </a:p>
          <a:p>
            <a:pPr>
              <a:lnSpc>
                <a:spcPct val="90000"/>
              </a:lnSpc>
              <a:spcBef>
                <a:spcPts val="200"/>
              </a:spcBef>
              <a:spcAft>
                <a:spcPts val="100"/>
              </a:spcAft>
              <a:defRPr/>
            </a:pPr>
            <a:r>
              <a:rPr lang="en-US" sz="2700" dirty="0" smtClean="0">
                <a:solidFill>
                  <a:schemeClr val="tx1">
                    <a:lumMod val="85000"/>
                    <a:lumOff val="15000"/>
                  </a:schemeClr>
                </a:solidFill>
              </a:rPr>
              <a:t>History of claims – same time each year</a:t>
            </a:r>
          </a:p>
          <a:p>
            <a:pPr>
              <a:lnSpc>
                <a:spcPct val="90000"/>
              </a:lnSpc>
              <a:spcBef>
                <a:spcPts val="200"/>
              </a:spcBef>
              <a:spcAft>
                <a:spcPts val="100"/>
              </a:spcAft>
              <a:defRPr/>
            </a:pPr>
            <a:r>
              <a:rPr lang="en-US" sz="2700" dirty="0" smtClean="0">
                <a:solidFill>
                  <a:schemeClr val="tx1">
                    <a:lumMod val="85000"/>
                    <a:lumOff val="15000"/>
                  </a:schemeClr>
                </a:solidFill>
              </a:rPr>
              <a:t>No witnesses</a:t>
            </a:r>
          </a:p>
          <a:p>
            <a:pPr>
              <a:lnSpc>
                <a:spcPct val="90000"/>
              </a:lnSpc>
              <a:spcBef>
                <a:spcPts val="200"/>
              </a:spcBef>
              <a:spcAft>
                <a:spcPts val="100"/>
              </a:spcAft>
              <a:defRPr/>
            </a:pPr>
            <a:r>
              <a:rPr lang="en-US" sz="2700" dirty="0" smtClean="0">
                <a:solidFill>
                  <a:schemeClr val="tx1">
                    <a:lumMod val="85000"/>
                    <a:lumOff val="15000"/>
                  </a:schemeClr>
                </a:solidFill>
              </a:rPr>
              <a:t>Secondary employment or Hobbies</a:t>
            </a:r>
          </a:p>
          <a:p>
            <a:pPr>
              <a:lnSpc>
                <a:spcPct val="90000"/>
              </a:lnSpc>
              <a:spcBef>
                <a:spcPts val="200"/>
              </a:spcBef>
              <a:spcAft>
                <a:spcPts val="100"/>
              </a:spcAft>
              <a:defRPr/>
            </a:pPr>
            <a:r>
              <a:rPr lang="en-US" sz="2700" dirty="0" smtClean="0">
                <a:solidFill>
                  <a:schemeClr val="tx1">
                    <a:lumMod val="85000"/>
                    <a:lumOff val="15000"/>
                  </a:schemeClr>
                </a:solidFill>
              </a:rPr>
              <a:t>Unusual coincidence between date of injury and need for personal time off</a:t>
            </a:r>
            <a:endParaRPr lang="en-US" sz="2700" dirty="0">
              <a:solidFill>
                <a:schemeClr val="tx1">
                  <a:lumMod val="85000"/>
                  <a:lumOff val="15000"/>
                </a:schemeClr>
              </a:solidFill>
            </a:endParaRPr>
          </a:p>
        </p:txBody>
      </p:sp>
    </p:spTree>
    <p:extLst>
      <p:ext uri="{BB962C8B-B14F-4D97-AF65-F5344CB8AC3E}">
        <p14:creationId xmlns:p14="http://schemas.microsoft.com/office/powerpoint/2010/main" val="17595664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256816" y="325875"/>
            <a:ext cx="6400801" cy="762000"/>
          </a:xfrm>
          <a:prstGeom prst="rect">
            <a:avLst/>
          </a:prstGeom>
        </p:spPr>
        <p:txBody>
          <a:bodyPr>
            <a:normAutofit/>
          </a:bodyPr>
          <a:lstStyle/>
          <a:p>
            <a:pPr eaLnBrk="1" hangingPunct="1"/>
            <a:r>
              <a:rPr lang="en-US" sz="3200" b="1" dirty="0" smtClean="0">
                <a:solidFill>
                  <a:schemeClr val="tx1">
                    <a:lumMod val="85000"/>
                    <a:lumOff val="15000"/>
                  </a:schemeClr>
                </a:solidFill>
              </a:rPr>
              <a:t>Safety Rule Violations</a:t>
            </a:r>
            <a:endParaRPr lang="en-US" sz="1600" dirty="0" smtClean="0"/>
          </a:p>
        </p:txBody>
      </p:sp>
      <p:sp>
        <p:nvSpPr>
          <p:cNvPr id="11266" name="Slide Number Placeholder 5"/>
          <p:cNvSpPr>
            <a:spLocks noGrp="1"/>
          </p:cNvSpPr>
          <p:nvPr>
            <p:ph type="sldNum" sz="quarter" idx="4294967295"/>
          </p:nvPr>
        </p:nvSpPr>
        <p:spPr>
          <a:xfrm>
            <a:off x="146304" y="6210300"/>
            <a:ext cx="457200" cy="457200"/>
          </a:xfrm>
          <a:prstGeom prst="ellipse">
            <a:avLst/>
          </a:prstGeom>
          <a:noFill/>
        </p:spPr>
        <p:txBody>
          <a:bodyPr/>
          <a:lstStyle/>
          <a:p>
            <a:fld id="{0DFA2344-9C0F-4028-8EE3-D588FE110513}" type="slidenum">
              <a:rPr lang="en-US" smtClean="0"/>
              <a:pPr/>
              <a:t>23</a:t>
            </a:fld>
            <a:endParaRPr lang="en-US" dirty="0" smtClean="0"/>
          </a:p>
        </p:txBody>
      </p:sp>
      <p:sp>
        <p:nvSpPr>
          <p:cNvPr id="11268" name="Rectangle 3"/>
          <p:cNvSpPr>
            <a:spLocks noGrp="1" noChangeArrowheads="1"/>
          </p:cNvSpPr>
          <p:nvPr>
            <p:ph sz="quarter" idx="4294967295"/>
          </p:nvPr>
        </p:nvSpPr>
        <p:spPr>
          <a:xfrm>
            <a:off x="366883" y="1243515"/>
            <a:ext cx="8534400" cy="3840549"/>
          </a:xfrm>
          <a:prstGeom prst="rect">
            <a:avLst/>
          </a:prstGeom>
        </p:spPr>
        <p:txBody>
          <a:bodyPr>
            <a:noAutofit/>
          </a:bodyPr>
          <a:lstStyle/>
          <a:p>
            <a:pPr>
              <a:spcBef>
                <a:spcPts val="0"/>
              </a:spcBef>
              <a:buNone/>
            </a:pPr>
            <a:r>
              <a:rPr lang="en-US" sz="2800" b="1" dirty="0" smtClean="0"/>
              <a:t>Educate Your Employees</a:t>
            </a:r>
          </a:p>
          <a:p>
            <a:pPr>
              <a:spcBef>
                <a:spcPts val="0"/>
              </a:spcBef>
              <a:buNone/>
            </a:pPr>
            <a:endParaRPr lang="en-US" sz="2800" b="1" dirty="0" smtClean="0"/>
          </a:p>
          <a:p>
            <a:pPr>
              <a:spcBef>
                <a:spcPts val="0"/>
              </a:spcBef>
              <a:buNone/>
            </a:pPr>
            <a:r>
              <a:rPr lang="en-US" sz="2800" b="1" dirty="0" smtClean="0"/>
              <a:t>Reduction in WC Wage Replacement Benefits </a:t>
            </a:r>
          </a:p>
          <a:p>
            <a:pPr lvl="1">
              <a:spcBef>
                <a:spcPts val="0"/>
              </a:spcBef>
              <a:buFont typeface="Arial" pitchFamily="34" charset="0"/>
              <a:buChar char="•"/>
            </a:pPr>
            <a:r>
              <a:rPr lang="en-US" dirty="0" smtClean="0"/>
              <a:t>Medical Care Covered</a:t>
            </a:r>
          </a:p>
          <a:p>
            <a:pPr lvl="1">
              <a:spcBef>
                <a:spcPts val="0"/>
              </a:spcBef>
              <a:buFont typeface="Arial" pitchFamily="34" charset="0"/>
              <a:buChar char="•"/>
            </a:pPr>
            <a:r>
              <a:rPr lang="en-US" dirty="0" smtClean="0"/>
              <a:t>Workers’ Compensation disability wage replacement benefit – may be reduced by 50%</a:t>
            </a:r>
          </a:p>
          <a:p>
            <a:pPr lvl="1">
              <a:spcBef>
                <a:spcPts val="0"/>
              </a:spcBef>
              <a:buFont typeface="Arial" pitchFamily="34" charset="0"/>
              <a:buChar char="•"/>
            </a:pPr>
            <a:r>
              <a:rPr lang="en-US" dirty="0" smtClean="0"/>
              <a:t>No Injury Leave Benefit</a:t>
            </a:r>
          </a:p>
          <a:p>
            <a:pPr lvl="1">
              <a:spcBef>
                <a:spcPts val="0"/>
              </a:spcBef>
              <a:buFont typeface="Arial" pitchFamily="34" charset="0"/>
              <a:buChar char="•"/>
            </a:pPr>
            <a:r>
              <a:rPr lang="en-US" dirty="0" smtClean="0"/>
              <a:t>Must use “Make Whole” Leave</a:t>
            </a:r>
          </a:p>
        </p:txBody>
      </p:sp>
      <p:sp>
        <p:nvSpPr>
          <p:cNvPr id="5" name="Rectangle 4"/>
          <p:cNvSpPr/>
          <p:nvPr/>
        </p:nvSpPr>
        <p:spPr>
          <a:xfrm>
            <a:off x="1" y="5782972"/>
            <a:ext cx="9144000" cy="1077218"/>
          </a:xfrm>
          <a:prstGeom prst="rect">
            <a:avLst/>
          </a:prstGeom>
          <a:solidFill>
            <a:srgbClr val="FF6601"/>
          </a:solidFill>
        </p:spPr>
        <p:txBody>
          <a:bodyPr wrap="square">
            <a:spAutoFit/>
          </a:bodyPr>
          <a:lstStyle/>
          <a:p>
            <a:pPr algn="ctr">
              <a:buNone/>
            </a:pPr>
            <a:endParaRPr lang="en-US" sz="1200" b="1" dirty="0" smtClean="0"/>
          </a:p>
          <a:p>
            <a:pPr algn="ctr">
              <a:buNone/>
            </a:pPr>
            <a:r>
              <a:rPr lang="en-US" sz="4000" b="1" dirty="0" smtClean="0"/>
              <a:t>OBEY ALL OF CDOT’s SAFETY RULES</a:t>
            </a:r>
          </a:p>
          <a:p>
            <a:pPr algn="ctr">
              <a:buNone/>
            </a:pPr>
            <a:endParaRPr lang="en-US" sz="1200" b="1" dirty="0" smtClean="0">
              <a:solidFill>
                <a:srgbClr val="C00000"/>
              </a:solidFill>
            </a:endParaRPr>
          </a:p>
        </p:txBody>
      </p:sp>
    </p:spTree>
    <p:extLst>
      <p:ext uri="{BB962C8B-B14F-4D97-AF65-F5344CB8AC3E}">
        <p14:creationId xmlns:p14="http://schemas.microsoft.com/office/powerpoint/2010/main" val="9129222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1530626" y="228600"/>
            <a:ext cx="6775174" cy="762000"/>
          </a:xfrm>
          <a:prstGeom prst="rect">
            <a:avLst/>
          </a:prstGeom>
        </p:spPr>
        <p:txBody>
          <a:bodyPr>
            <a:normAutofit/>
          </a:bodyPr>
          <a:lstStyle/>
          <a:p>
            <a:pPr eaLnBrk="1" hangingPunct="1"/>
            <a:r>
              <a:rPr lang="en-US" b="1" dirty="0" smtClean="0">
                <a:solidFill>
                  <a:schemeClr val="tx1">
                    <a:lumMod val="85000"/>
                    <a:lumOff val="15000"/>
                  </a:schemeClr>
                </a:solidFill>
              </a:rPr>
              <a:t>WC Claim Challenges</a:t>
            </a:r>
            <a:endParaRPr lang="en-US" sz="2000" dirty="0" smtClean="0"/>
          </a:p>
        </p:txBody>
      </p:sp>
      <p:sp>
        <p:nvSpPr>
          <p:cNvPr id="6" name="Rectangle 3"/>
          <p:cNvSpPr txBox="1">
            <a:spLocks noChangeArrowheads="1"/>
          </p:cNvSpPr>
          <p:nvPr/>
        </p:nvSpPr>
        <p:spPr>
          <a:xfrm>
            <a:off x="533400" y="1552416"/>
            <a:ext cx="8382000" cy="4533900"/>
          </a:xfrm>
          <a:prstGeom prst="rect">
            <a:avLst/>
          </a:prstGeom>
        </p:spPr>
        <p:txBody>
          <a:bodyPr>
            <a:noAutofit/>
          </a:bodyPr>
          <a:lstStyle/>
          <a:p>
            <a:pPr defTabSz="914400">
              <a:lnSpc>
                <a:spcPct val="90000"/>
              </a:lnSpc>
              <a:spcBef>
                <a:spcPts val="200"/>
              </a:spcBef>
              <a:buClr>
                <a:schemeClr val="accent1"/>
              </a:buClr>
              <a:buSzPct val="85000"/>
              <a:defRPr/>
            </a:pPr>
            <a:r>
              <a:rPr lang="en-US" sz="2400" b="1" dirty="0" smtClean="0">
                <a:solidFill>
                  <a:schemeClr val="tx1">
                    <a:lumMod val="85000"/>
                    <a:lumOff val="15000"/>
                  </a:schemeClr>
                </a:solidFill>
              </a:rPr>
              <a:t>When is a claim </a:t>
            </a:r>
            <a:r>
              <a:rPr lang="en-US" sz="2400" b="1" u="sng" dirty="0" smtClean="0">
                <a:solidFill>
                  <a:schemeClr val="tx1">
                    <a:lumMod val="85000"/>
                    <a:lumOff val="15000"/>
                  </a:schemeClr>
                </a:solidFill>
              </a:rPr>
              <a:t>Denied</a:t>
            </a:r>
            <a:r>
              <a:rPr lang="en-US" sz="2400" b="1" dirty="0" smtClean="0">
                <a:solidFill>
                  <a:schemeClr val="tx1">
                    <a:lumMod val="85000"/>
                    <a:lumOff val="15000"/>
                  </a:schemeClr>
                </a:solidFill>
              </a:rPr>
              <a:t>?</a:t>
            </a:r>
          </a:p>
          <a:p>
            <a:pPr marR="0" lvl="0" algn="l" defTabSz="914400" rtl="0" eaLnBrk="1" fontAlgn="auto" latinLnBrk="0" hangingPunct="1">
              <a:lnSpc>
                <a:spcPct val="90000"/>
              </a:lnSpc>
              <a:spcBef>
                <a:spcPts val="200"/>
              </a:spcBef>
              <a:spcAft>
                <a:spcPts val="0"/>
              </a:spcAft>
              <a:buClr>
                <a:schemeClr val="accent1"/>
              </a:buClr>
              <a:buSzPct val="85000"/>
              <a:buFont typeface="Wingdings 2"/>
              <a:buNone/>
              <a:tabLst/>
              <a:defRPr/>
            </a:pPr>
            <a:endParaRPr kumimoji="0" lang="en-US" sz="1400" b="1" i="0" u="none" strike="noStrike" kern="1200" cap="none" spc="0" normalizeH="0" baseline="0" noProof="0" dirty="0" smtClean="0">
              <a:ln>
                <a:noFill/>
              </a:ln>
              <a:solidFill>
                <a:schemeClr val="tx1">
                  <a:lumMod val="85000"/>
                  <a:lumOff val="15000"/>
                </a:schemeClr>
              </a:solidFill>
              <a:effectLst/>
              <a:uLnTx/>
              <a:uFillTx/>
            </a:endParaRPr>
          </a:p>
          <a:p>
            <a:pPr marR="0" lvl="0" algn="l" defTabSz="914400" rtl="0" eaLnBrk="1" fontAlgn="auto" latinLnBrk="0" hangingPunct="1">
              <a:lnSpc>
                <a:spcPct val="90000"/>
              </a:lnSpc>
              <a:spcBef>
                <a:spcPts val="200"/>
              </a:spcBef>
              <a:spcAft>
                <a:spcPts val="0"/>
              </a:spcAft>
              <a:buClr>
                <a:schemeClr val="accent1"/>
              </a:buClr>
              <a:buSzPct val="85000"/>
              <a:buFont typeface="Wingdings 2"/>
              <a:buNone/>
              <a:tabLst/>
              <a:defRPr/>
            </a:pPr>
            <a:r>
              <a:rPr kumimoji="0" lang="en-US" sz="2400" b="1" i="0" u="none" strike="noStrike" kern="1200" cap="none" spc="0" normalizeH="0" baseline="0" noProof="0" dirty="0" smtClean="0">
                <a:ln>
                  <a:noFill/>
                </a:ln>
                <a:solidFill>
                  <a:schemeClr val="tx1">
                    <a:lumMod val="85000"/>
                    <a:lumOff val="15000"/>
                  </a:schemeClr>
                </a:solidFill>
                <a:effectLst/>
                <a:uLnTx/>
                <a:uFillTx/>
              </a:rPr>
              <a:t>If it</a:t>
            </a:r>
            <a:r>
              <a:rPr kumimoji="0" lang="en-US" sz="2400" b="1" i="0" u="none" strike="noStrike" kern="1200" cap="none" spc="0" normalizeH="0" noProof="0" dirty="0" smtClean="0">
                <a:ln>
                  <a:noFill/>
                </a:ln>
                <a:solidFill>
                  <a:schemeClr val="tx1">
                    <a:lumMod val="85000"/>
                    <a:lumOff val="15000"/>
                  </a:schemeClr>
                </a:solidFill>
                <a:effectLst/>
                <a:uLnTx/>
                <a:uFillTx/>
              </a:rPr>
              <a:t> is determined that the injury is not work related or if there are questions about whether or not is it work related, the claim may be tentatively denied pending further investigation.</a:t>
            </a:r>
          </a:p>
          <a:p>
            <a:pPr marR="0" lvl="0" algn="l" defTabSz="914400" rtl="0" eaLnBrk="1" fontAlgn="auto" latinLnBrk="0" hangingPunct="1">
              <a:lnSpc>
                <a:spcPct val="90000"/>
              </a:lnSpc>
              <a:spcBef>
                <a:spcPts val="200"/>
              </a:spcBef>
              <a:spcAft>
                <a:spcPts val="0"/>
              </a:spcAft>
              <a:buClr>
                <a:schemeClr val="accent1"/>
              </a:buClr>
              <a:buSzPct val="85000"/>
              <a:buFont typeface="Wingdings 2"/>
              <a:buNone/>
              <a:tabLst/>
              <a:defRPr/>
            </a:pPr>
            <a:endParaRPr lang="en-US" sz="1200" b="1" dirty="0" smtClean="0">
              <a:solidFill>
                <a:schemeClr val="tx1">
                  <a:lumMod val="85000"/>
                  <a:lumOff val="15000"/>
                </a:schemeClr>
              </a:solidFill>
            </a:endParaRPr>
          </a:p>
          <a:p>
            <a:pPr>
              <a:lnSpc>
                <a:spcPct val="90000"/>
              </a:lnSpc>
              <a:spcBef>
                <a:spcPts val="200"/>
              </a:spcBef>
              <a:defRPr/>
            </a:pPr>
            <a:r>
              <a:rPr lang="en-US" sz="2300" b="1" dirty="0" smtClean="0">
                <a:solidFill>
                  <a:schemeClr val="tx1">
                    <a:lumMod val="85000"/>
                    <a:lumOff val="15000"/>
                  </a:schemeClr>
                </a:solidFill>
              </a:rPr>
              <a:t>Injuries where it is </a:t>
            </a:r>
            <a:r>
              <a:rPr lang="en-US" sz="2300" b="1" u="sng" dirty="0" smtClean="0">
                <a:solidFill>
                  <a:schemeClr val="tx1">
                    <a:lumMod val="85000"/>
                    <a:lumOff val="15000"/>
                  </a:schemeClr>
                </a:solidFill>
              </a:rPr>
              <a:t>not </a:t>
            </a:r>
            <a:r>
              <a:rPr lang="en-US" sz="2300" b="1" dirty="0" smtClean="0">
                <a:solidFill>
                  <a:schemeClr val="tx1">
                    <a:lumMod val="85000"/>
                    <a:lumOff val="15000"/>
                  </a:schemeClr>
                </a:solidFill>
              </a:rPr>
              <a:t>clear if the injury arose </a:t>
            </a:r>
            <a:r>
              <a:rPr lang="en-US" sz="2300" b="1" u="sng" dirty="0" smtClean="0">
                <a:solidFill>
                  <a:schemeClr val="tx1">
                    <a:lumMod val="85000"/>
                    <a:lumOff val="15000"/>
                  </a:schemeClr>
                </a:solidFill>
              </a:rPr>
              <a:t> “</a:t>
            </a:r>
            <a:r>
              <a:rPr lang="en-US" sz="2300" b="1" u="sng" dirty="0" smtClean="0"/>
              <a:t>Out of or within the Course of Employment”</a:t>
            </a:r>
            <a:r>
              <a:rPr lang="en-US" sz="2300" b="1" dirty="0" smtClean="0"/>
              <a:t> </a:t>
            </a:r>
          </a:p>
          <a:p>
            <a:pPr marL="274320" lvl="1">
              <a:lnSpc>
                <a:spcPct val="90000"/>
              </a:lnSpc>
              <a:spcBef>
                <a:spcPts val="200"/>
              </a:spcBef>
              <a:buFont typeface="Arial" pitchFamily="34" charset="0"/>
              <a:buChar char="•"/>
              <a:defRPr/>
            </a:pPr>
            <a:r>
              <a:rPr lang="en-US" sz="2000" dirty="0">
                <a:solidFill>
                  <a:schemeClr val="tx1">
                    <a:lumMod val="85000"/>
                    <a:lumOff val="15000"/>
                  </a:schemeClr>
                </a:solidFill>
              </a:rPr>
              <a:t>Cause of Injury is u</a:t>
            </a:r>
            <a:r>
              <a:rPr lang="en-US" sz="2000" dirty="0" smtClean="0">
                <a:solidFill>
                  <a:schemeClr val="tx1">
                    <a:lumMod val="85000"/>
                    <a:lumOff val="15000"/>
                  </a:schemeClr>
                </a:solidFill>
              </a:rPr>
              <a:t>nclear</a:t>
            </a:r>
          </a:p>
          <a:p>
            <a:pPr marL="274320" lvl="1" indent="0">
              <a:lnSpc>
                <a:spcPct val="90000"/>
              </a:lnSpc>
              <a:spcBef>
                <a:spcPts val="200"/>
              </a:spcBef>
              <a:buFont typeface="Arial" pitchFamily="34" charset="0"/>
              <a:buChar char="•"/>
              <a:defRPr/>
            </a:pPr>
            <a:r>
              <a:rPr lang="en-US" sz="2000" dirty="0" smtClean="0">
                <a:solidFill>
                  <a:schemeClr val="tx1">
                    <a:lumMod val="85000"/>
                    <a:lumOff val="15000"/>
                  </a:schemeClr>
                </a:solidFill>
              </a:rPr>
              <a:t>Previous injury to the same body part</a:t>
            </a:r>
          </a:p>
          <a:p>
            <a:pPr marL="274320" lvl="1" indent="0">
              <a:lnSpc>
                <a:spcPct val="90000"/>
              </a:lnSpc>
              <a:spcBef>
                <a:spcPts val="200"/>
              </a:spcBef>
              <a:buFont typeface="Arial" pitchFamily="34" charset="0"/>
              <a:buChar char="•"/>
              <a:defRPr/>
            </a:pPr>
            <a:r>
              <a:rPr lang="en-US" sz="2000" dirty="0" smtClean="0">
                <a:solidFill>
                  <a:schemeClr val="tx1">
                    <a:lumMod val="85000"/>
                    <a:lumOff val="15000"/>
                  </a:schemeClr>
                </a:solidFill>
              </a:rPr>
              <a:t>Cumulative Trauma</a:t>
            </a:r>
          </a:p>
          <a:p>
            <a:pPr marL="274320" lvl="1" indent="0">
              <a:lnSpc>
                <a:spcPct val="90000"/>
              </a:lnSpc>
              <a:spcBef>
                <a:spcPts val="200"/>
              </a:spcBef>
              <a:buFont typeface="Arial" pitchFamily="34" charset="0"/>
              <a:buChar char="•"/>
              <a:defRPr/>
            </a:pPr>
            <a:r>
              <a:rPr lang="en-US" sz="2000" dirty="0" smtClean="0">
                <a:solidFill>
                  <a:schemeClr val="tx1">
                    <a:lumMod val="85000"/>
                    <a:lumOff val="15000"/>
                  </a:schemeClr>
                </a:solidFill>
              </a:rPr>
              <a:t>Late Reporting</a:t>
            </a:r>
          </a:p>
          <a:p>
            <a:pPr marR="0" lvl="0" algn="l" defTabSz="914400" rtl="0" eaLnBrk="1" fontAlgn="auto" latinLnBrk="0" hangingPunct="1">
              <a:lnSpc>
                <a:spcPct val="90000"/>
              </a:lnSpc>
              <a:spcBef>
                <a:spcPts val="200"/>
              </a:spcBef>
              <a:spcAft>
                <a:spcPts val="0"/>
              </a:spcAft>
              <a:buClr>
                <a:schemeClr val="accent1"/>
              </a:buClr>
              <a:buSzPct val="85000"/>
              <a:buFont typeface="Wingdings 2"/>
              <a:buNone/>
              <a:tabLst/>
              <a:defRPr/>
            </a:pPr>
            <a:endParaRPr kumimoji="0" lang="en-US" sz="1000" b="1" i="0" u="none" strike="noStrike" kern="1200" cap="none" spc="0" normalizeH="0" noProof="0" dirty="0" smtClean="0">
              <a:ln>
                <a:noFill/>
              </a:ln>
              <a:solidFill>
                <a:schemeClr val="tx1">
                  <a:lumMod val="85000"/>
                  <a:lumOff val="15000"/>
                </a:schemeClr>
              </a:solidFill>
              <a:effectLst/>
              <a:uLnTx/>
              <a:uFillTx/>
            </a:endParaRPr>
          </a:p>
          <a:p>
            <a:pPr defTabSz="914400">
              <a:lnSpc>
                <a:spcPct val="90000"/>
              </a:lnSpc>
              <a:spcBef>
                <a:spcPts val="200"/>
              </a:spcBef>
              <a:buClr>
                <a:schemeClr val="accent1"/>
              </a:buClr>
              <a:buSzPct val="85000"/>
              <a:defRPr/>
            </a:pPr>
            <a:r>
              <a:rPr lang="en-US" sz="2400" b="1" dirty="0" smtClean="0">
                <a:solidFill>
                  <a:schemeClr val="tx1">
                    <a:lumMod val="85000"/>
                    <a:lumOff val="15000"/>
                  </a:schemeClr>
                </a:solidFill>
              </a:rPr>
              <a:t>Medical Releases – Employee must sign and return ASAP!</a:t>
            </a:r>
            <a:endParaRPr lang="en-US" sz="2400" b="1" dirty="0"/>
          </a:p>
          <a:p>
            <a:pPr marR="0" lvl="0" algn="l" defTabSz="914400" rtl="0" eaLnBrk="1" fontAlgn="auto" latinLnBrk="0" hangingPunct="1">
              <a:lnSpc>
                <a:spcPct val="90000"/>
              </a:lnSpc>
              <a:spcBef>
                <a:spcPts val="200"/>
              </a:spcBef>
              <a:spcAft>
                <a:spcPts val="0"/>
              </a:spcAft>
              <a:buClr>
                <a:schemeClr val="accent1"/>
              </a:buClr>
              <a:buSzPct val="85000"/>
              <a:buFont typeface="Wingdings 2"/>
              <a:buNone/>
              <a:tabLst/>
              <a:defRPr/>
            </a:pPr>
            <a:endParaRPr kumimoji="0" lang="en-US" sz="2400" b="1" i="0" u="none" strike="noStrike" kern="1200" cap="none" spc="0" normalizeH="0" noProof="0" dirty="0" smtClean="0">
              <a:ln>
                <a:noFill/>
              </a:ln>
              <a:solidFill>
                <a:schemeClr val="tx1">
                  <a:lumMod val="85000"/>
                  <a:lumOff val="15000"/>
                </a:schemeClr>
              </a:solidFill>
              <a:effectLst/>
              <a:uLnTx/>
              <a:uFillTx/>
            </a:endParaRPr>
          </a:p>
        </p:txBody>
      </p:sp>
    </p:spTree>
    <p:extLst>
      <p:ext uri="{BB962C8B-B14F-4D97-AF65-F5344CB8AC3E}">
        <p14:creationId xmlns:p14="http://schemas.microsoft.com/office/powerpoint/2010/main" val="11936038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1806412"/>
          </a:xfrm>
          <a:prstGeom prst="rect">
            <a:avLst/>
          </a:prstGeom>
        </p:spPr>
        <p:txBody>
          <a:bodyPr>
            <a:normAutofit/>
          </a:bodyPr>
          <a:lstStyle/>
          <a:p>
            <a:pPr eaLnBrk="1" hangingPunct="1"/>
            <a:r>
              <a:rPr lang="en-US" sz="3600" b="1" dirty="0" smtClean="0">
                <a:solidFill>
                  <a:schemeClr val="tx1">
                    <a:lumMod val="85000"/>
                    <a:lumOff val="15000"/>
                  </a:schemeClr>
                </a:solidFill>
              </a:rPr>
              <a:t>REPORTING ONLINE </a:t>
            </a:r>
            <a:br>
              <a:rPr lang="en-US" sz="3600" b="1" dirty="0" smtClean="0">
                <a:solidFill>
                  <a:schemeClr val="tx1">
                    <a:lumMod val="85000"/>
                    <a:lumOff val="15000"/>
                  </a:schemeClr>
                </a:solidFill>
              </a:rPr>
            </a:br>
            <a:r>
              <a:rPr lang="en-US" sz="3600" b="1" dirty="0" smtClean="0">
                <a:solidFill>
                  <a:schemeClr val="tx1">
                    <a:lumMod val="85000"/>
                    <a:lumOff val="15000"/>
                  </a:schemeClr>
                </a:solidFill>
              </a:rPr>
              <a:t>ORIGAMI – Risk Management Information System</a:t>
            </a:r>
            <a:endParaRPr lang="en-US" sz="1600" dirty="0" smtClean="0"/>
          </a:p>
        </p:txBody>
      </p:sp>
      <p:sp>
        <p:nvSpPr>
          <p:cNvPr id="11268" name="Rectangle 3"/>
          <p:cNvSpPr>
            <a:spLocks noGrp="1" noChangeArrowheads="1"/>
          </p:cNvSpPr>
          <p:nvPr>
            <p:ph sz="quarter" idx="4294967295"/>
          </p:nvPr>
        </p:nvSpPr>
        <p:spPr>
          <a:xfrm>
            <a:off x="685800" y="1462224"/>
            <a:ext cx="8153400" cy="5137359"/>
          </a:xfrm>
          <a:prstGeom prst="rect">
            <a:avLst/>
          </a:prstGeom>
        </p:spPr>
        <p:txBody>
          <a:bodyPr>
            <a:noAutofit/>
          </a:bodyPr>
          <a:lstStyle/>
          <a:p>
            <a:pPr>
              <a:lnSpc>
                <a:spcPct val="90000"/>
              </a:lnSpc>
              <a:spcBef>
                <a:spcPts val="200"/>
              </a:spcBef>
              <a:spcAft>
                <a:spcPts val="100"/>
              </a:spcAft>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2265708"/>
            <a:ext cx="6096000" cy="4333875"/>
          </a:xfrm>
          <a:prstGeom prst="rect">
            <a:avLst/>
          </a:prstGeom>
        </p:spPr>
      </p:pic>
    </p:spTree>
    <p:extLst>
      <p:ext uri="{BB962C8B-B14F-4D97-AF65-F5344CB8AC3E}">
        <p14:creationId xmlns:p14="http://schemas.microsoft.com/office/powerpoint/2010/main" val="19587843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914400"/>
          </a:xfrm>
          <a:prstGeom prst="rect">
            <a:avLst/>
          </a:prstGeom>
        </p:spPr>
        <p:txBody>
          <a:bodyPr>
            <a:normAutofit fontScale="90000"/>
          </a:bodyPr>
          <a:lstStyle/>
          <a:p>
            <a:pPr eaLnBrk="1" hangingPunct="1"/>
            <a:r>
              <a:rPr lang="en-US" sz="3600" b="1" dirty="0" smtClean="0">
                <a:solidFill>
                  <a:schemeClr val="tx1">
                    <a:lumMod val="85000"/>
                    <a:lumOff val="15000"/>
                  </a:schemeClr>
                </a:solidFill>
              </a:rPr>
              <a:t>REPORTING ONLINE </a:t>
            </a:r>
            <a:br>
              <a:rPr lang="en-US" sz="3600" b="1" dirty="0" smtClean="0">
                <a:solidFill>
                  <a:schemeClr val="tx1">
                    <a:lumMod val="85000"/>
                    <a:lumOff val="15000"/>
                  </a:schemeClr>
                </a:solidFill>
              </a:rPr>
            </a:br>
            <a:r>
              <a:rPr lang="en-US" sz="3600" b="1" dirty="0" smtClean="0">
                <a:solidFill>
                  <a:schemeClr val="tx1">
                    <a:lumMod val="85000"/>
                    <a:lumOff val="15000"/>
                  </a:schemeClr>
                </a:solidFill>
              </a:rPr>
              <a:t>ORIGAMI - RMIS</a:t>
            </a:r>
            <a:endParaRPr lang="en-US" sz="1600" dirty="0" smtClean="0"/>
          </a:p>
        </p:txBody>
      </p:sp>
      <p:sp>
        <p:nvSpPr>
          <p:cNvPr id="11268" name="Rectangle 3"/>
          <p:cNvSpPr>
            <a:spLocks noGrp="1" noChangeArrowheads="1"/>
          </p:cNvSpPr>
          <p:nvPr>
            <p:ph sz="quarter" idx="4294967295"/>
          </p:nvPr>
        </p:nvSpPr>
        <p:spPr>
          <a:xfrm>
            <a:off x="685800" y="1462224"/>
            <a:ext cx="8153400" cy="5137359"/>
          </a:xfrm>
          <a:prstGeom prst="rect">
            <a:avLst/>
          </a:prstGeom>
        </p:spPr>
        <p:txBody>
          <a:bodyPr>
            <a:noAutofit/>
          </a:bodyPr>
          <a:lstStyle/>
          <a:p>
            <a:pPr>
              <a:lnSpc>
                <a:spcPct val="90000"/>
              </a:lnSpc>
              <a:spcBef>
                <a:spcPts val="200"/>
              </a:spcBef>
              <a:spcAft>
                <a:spcPts val="100"/>
              </a:spcAft>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sp>
        <p:nvSpPr>
          <p:cNvPr id="2" name="Rectangle 1"/>
          <p:cNvSpPr/>
          <p:nvPr/>
        </p:nvSpPr>
        <p:spPr>
          <a:xfrm>
            <a:off x="815009" y="1861078"/>
            <a:ext cx="8024191" cy="4339650"/>
          </a:xfrm>
          <a:prstGeom prst="rect">
            <a:avLst/>
          </a:prstGeom>
        </p:spPr>
        <p:txBody>
          <a:bodyPr wrap="square">
            <a:spAutoFit/>
          </a:bodyPr>
          <a:lstStyle/>
          <a:p>
            <a:pPr>
              <a:buFont typeface="Arial" panose="020B0604020202020204" pitchFamily="34" charset="0"/>
              <a:buChar char="•"/>
            </a:pPr>
            <a:r>
              <a:rPr lang="en-US" altLang="en-US" sz="2400" dirty="0"/>
              <a:t>Maintain and manage all Risk claim data:</a:t>
            </a:r>
          </a:p>
          <a:p>
            <a:pPr lvl="1">
              <a:buFont typeface="Arial" panose="020B0604020202020204" pitchFamily="34" charset="0"/>
              <a:buChar char="•"/>
            </a:pPr>
            <a:r>
              <a:rPr lang="en-US" altLang="en-US" sz="2400" dirty="0"/>
              <a:t>Worker’s Compensation</a:t>
            </a:r>
          </a:p>
          <a:p>
            <a:pPr lvl="1">
              <a:buFont typeface="Arial" panose="020B0604020202020204" pitchFamily="34" charset="0"/>
              <a:buChar char="•"/>
            </a:pPr>
            <a:r>
              <a:rPr lang="en-US" altLang="en-US" sz="2400" dirty="0"/>
              <a:t>Auto Liability</a:t>
            </a:r>
          </a:p>
          <a:p>
            <a:pPr lvl="1">
              <a:buFont typeface="Arial" panose="020B0604020202020204" pitchFamily="34" charset="0"/>
              <a:buChar char="•"/>
            </a:pPr>
            <a:r>
              <a:rPr lang="en-US" altLang="en-US" sz="2400" dirty="0"/>
              <a:t>Property Damage and Recovery</a:t>
            </a:r>
          </a:p>
          <a:p>
            <a:pPr lvl="1">
              <a:buFont typeface="Arial" panose="020B0604020202020204" pitchFamily="34" charset="0"/>
              <a:buChar char="•"/>
            </a:pPr>
            <a:r>
              <a:rPr lang="en-US" altLang="en-US" sz="2400" dirty="0"/>
              <a:t>General Liability</a:t>
            </a:r>
          </a:p>
          <a:p>
            <a:pPr lvl="1">
              <a:buFont typeface="Arial" panose="020B0604020202020204" pitchFamily="34" charset="0"/>
              <a:buChar char="•"/>
            </a:pPr>
            <a:r>
              <a:rPr lang="en-US" altLang="en-US" sz="2400" dirty="0"/>
              <a:t>Crime</a:t>
            </a:r>
          </a:p>
          <a:p>
            <a:pPr>
              <a:buFont typeface="Arial" panose="020B0604020202020204" pitchFamily="34" charset="0"/>
              <a:buChar char="•"/>
            </a:pPr>
            <a:endParaRPr lang="en-US" altLang="en-US" dirty="0"/>
          </a:p>
          <a:p>
            <a:pPr>
              <a:buFont typeface="Arial" panose="020B0604020202020204" pitchFamily="34" charset="0"/>
              <a:buChar char="•"/>
            </a:pPr>
            <a:r>
              <a:rPr lang="en-US" altLang="en-US" sz="2400" dirty="0"/>
              <a:t>Supply reports to CDOT management, RSO, etc.</a:t>
            </a:r>
          </a:p>
          <a:p>
            <a:pPr lvl="1">
              <a:buFont typeface="Arial" panose="020B0604020202020204" pitchFamily="34" charset="0"/>
              <a:buChar char="•"/>
            </a:pPr>
            <a:r>
              <a:rPr lang="en-US" altLang="en-US" sz="2400" dirty="0"/>
              <a:t>Regional Safety Reports</a:t>
            </a:r>
          </a:p>
          <a:p>
            <a:pPr lvl="1">
              <a:buFont typeface="Arial" panose="020B0604020202020204" pitchFamily="34" charset="0"/>
              <a:buChar char="•"/>
            </a:pPr>
            <a:r>
              <a:rPr lang="en-US" altLang="en-US" sz="2400" dirty="0"/>
              <a:t>Quarterly Commission Reports</a:t>
            </a:r>
          </a:p>
          <a:p>
            <a:pPr lvl="1">
              <a:buFont typeface="Arial" panose="020B0604020202020204" pitchFamily="34" charset="0"/>
              <a:buChar char="•"/>
            </a:pPr>
            <a:r>
              <a:rPr lang="en-US" altLang="en-US" sz="2400" dirty="0"/>
              <a:t>Management Reports</a:t>
            </a:r>
          </a:p>
          <a:p>
            <a:pPr>
              <a:buFont typeface="Arial" panose="020B0604020202020204" pitchFamily="34" charset="0"/>
              <a:buChar char="•"/>
            </a:pPr>
            <a:endParaRPr lang="en-US" altLang="en-US" dirty="0"/>
          </a:p>
        </p:txBody>
      </p:sp>
    </p:spTree>
    <p:extLst>
      <p:ext uri="{BB962C8B-B14F-4D97-AF65-F5344CB8AC3E}">
        <p14:creationId xmlns:p14="http://schemas.microsoft.com/office/powerpoint/2010/main" val="1051910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030537" y="300684"/>
            <a:ext cx="6182497" cy="914400"/>
          </a:xfrm>
          <a:prstGeom prst="rect">
            <a:avLst/>
          </a:prstGeom>
        </p:spPr>
        <p:txBody>
          <a:bodyPr>
            <a:normAutofit fontScale="90000"/>
          </a:bodyPr>
          <a:lstStyle/>
          <a:p>
            <a:pPr eaLnBrk="1" hangingPunct="1"/>
            <a:r>
              <a:rPr lang="en-US" sz="3600" b="1" dirty="0" smtClean="0">
                <a:solidFill>
                  <a:schemeClr val="tx1">
                    <a:lumMod val="85000"/>
                    <a:lumOff val="15000"/>
                  </a:schemeClr>
                </a:solidFill>
              </a:rPr>
              <a:t>REPORTING ONLINE </a:t>
            </a:r>
            <a:br>
              <a:rPr lang="en-US" sz="3600" b="1" dirty="0" smtClean="0">
                <a:solidFill>
                  <a:schemeClr val="tx1">
                    <a:lumMod val="85000"/>
                    <a:lumOff val="15000"/>
                  </a:schemeClr>
                </a:solidFill>
              </a:rPr>
            </a:br>
            <a:r>
              <a:rPr lang="en-US" sz="3600" b="1" dirty="0" smtClean="0">
                <a:solidFill>
                  <a:schemeClr val="tx1">
                    <a:lumMod val="85000"/>
                    <a:lumOff val="15000"/>
                  </a:schemeClr>
                </a:solidFill>
              </a:rPr>
              <a:t>ORIGAMI - RMIS</a:t>
            </a:r>
            <a:endParaRPr lang="en-US" sz="1600" dirty="0" smtClean="0"/>
          </a:p>
        </p:txBody>
      </p:sp>
      <p:sp>
        <p:nvSpPr>
          <p:cNvPr id="11268" name="Rectangle 3"/>
          <p:cNvSpPr>
            <a:spLocks noGrp="1" noChangeArrowheads="1"/>
          </p:cNvSpPr>
          <p:nvPr>
            <p:ph sz="quarter" idx="4294967295"/>
          </p:nvPr>
        </p:nvSpPr>
        <p:spPr>
          <a:xfrm>
            <a:off x="685800" y="1462224"/>
            <a:ext cx="8153400" cy="5137359"/>
          </a:xfrm>
          <a:prstGeom prst="rect">
            <a:avLst/>
          </a:prstGeom>
        </p:spPr>
        <p:txBody>
          <a:bodyPr>
            <a:noAutofit/>
          </a:bodyPr>
          <a:lstStyle/>
          <a:p>
            <a:pPr>
              <a:lnSpc>
                <a:spcPct val="90000"/>
              </a:lnSpc>
              <a:spcBef>
                <a:spcPts val="200"/>
              </a:spcBef>
              <a:spcAft>
                <a:spcPts val="100"/>
              </a:spcAft>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sp>
        <p:nvSpPr>
          <p:cNvPr id="2" name="Rectangle 1"/>
          <p:cNvSpPr/>
          <p:nvPr/>
        </p:nvSpPr>
        <p:spPr>
          <a:xfrm>
            <a:off x="815009" y="1700690"/>
            <a:ext cx="8024191" cy="4431983"/>
          </a:xfrm>
          <a:prstGeom prst="rect">
            <a:avLst/>
          </a:prstGeom>
        </p:spPr>
        <p:txBody>
          <a:bodyPr wrap="square">
            <a:spAutoFit/>
          </a:bodyPr>
          <a:lstStyle/>
          <a:p>
            <a:pPr>
              <a:buFont typeface="Arial" panose="020B0604020202020204" pitchFamily="34" charset="0"/>
              <a:buChar char="•"/>
            </a:pPr>
            <a:r>
              <a:rPr lang="en-US" altLang="en-US" sz="3200" dirty="0"/>
              <a:t>Claim will be entered directly into the </a:t>
            </a:r>
            <a:r>
              <a:rPr lang="en-US" altLang="en-US" sz="3200" dirty="0" smtClean="0"/>
              <a:t>CDOT</a:t>
            </a:r>
          </a:p>
          <a:p>
            <a:r>
              <a:rPr lang="en-US" altLang="en-US" sz="3200" dirty="0"/>
              <a:t> </a:t>
            </a:r>
            <a:r>
              <a:rPr lang="en-US" altLang="en-US" sz="3200" dirty="0" smtClean="0"/>
              <a:t> Accident </a:t>
            </a:r>
            <a:r>
              <a:rPr lang="en-US" altLang="en-US" sz="3200" dirty="0"/>
              <a:t>Reporting System.</a:t>
            </a:r>
          </a:p>
          <a:p>
            <a:pPr lvl="1">
              <a:buFont typeface="Arial" panose="020B0604020202020204" pitchFamily="34" charset="0"/>
              <a:buChar char="•"/>
            </a:pPr>
            <a:r>
              <a:rPr lang="en-US" altLang="en-US" sz="2800" dirty="0"/>
              <a:t>Supervisory Investigation Report (1403</a:t>
            </a:r>
            <a:r>
              <a:rPr lang="en-US" altLang="en-US" sz="2800" dirty="0" smtClean="0"/>
              <a:t>) </a:t>
            </a:r>
            <a:endParaRPr lang="en-US" altLang="en-US" sz="2800" dirty="0"/>
          </a:p>
          <a:p>
            <a:pPr lvl="1">
              <a:buFont typeface="Arial" panose="020B0604020202020204" pitchFamily="34" charset="0"/>
              <a:buChar char="•"/>
            </a:pPr>
            <a:endParaRPr lang="en-US" altLang="en-US" sz="2800" dirty="0"/>
          </a:p>
          <a:p>
            <a:pPr>
              <a:buFont typeface="Arial" panose="020B0604020202020204" pitchFamily="34" charset="0"/>
              <a:buChar char="•"/>
            </a:pPr>
            <a:r>
              <a:rPr lang="en-US" altLang="en-US" sz="3200" dirty="0" smtClean="0"/>
              <a:t>Upload </a:t>
            </a:r>
            <a:r>
              <a:rPr lang="en-US" altLang="en-US" sz="3200" dirty="0"/>
              <a:t>attachments:</a:t>
            </a:r>
          </a:p>
          <a:p>
            <a:pPr lvl="1">
              <a:buFont typeface="Arial" panose="020B0604020202020204" pitchFamily="34" charset="0"/>
              <a:buChar char="•"/>
            </a:pPr>
            <a:r>
              <a:rPr lang="en-US" altLang="en-US" sz="2800" dirty="0"/>
              <a:t>Employee Incident Statement (777)</a:t>
            </a:r>
          </a:p>
          <a:p>
            <a:pPr lvl="1">
              <a:buFont typeface="Arial" panose="020B0604020202020204" pitchFamily="34" charset="0"/>
              <a:buChar char="•"/>
            </a:pPr>
            <a:r>
              <a:rPr lang="en-US" altLang="en-US" sz="2800" dirty="0"/>
              <a:t>Police Reports</a:t>
            </a:r>
          </a:p>
          <a:p>
            <a:pPr lvl="1">
              <a:buFont typeface="Arial" panose="020B0604020202020204" pitchFamily="34" charset="0"/>
              <a:buChar char="•"/>
            </a:pPr>
            <a:r>
              <a:rPr lang="en-US" altLang="en-US" sz="2800" dirty="0"/>
              <a:t>Witness Statements</a:t>
            </a:r>
          </a:p>
          <a:p>
            <a:pPr lvl="1">
              <a:buFont typeface="Arial" panose="020B0604020202020204" pitchFamily="34" charset="0"/>
              <a:buChar char="•"/>
            </a:pPr>
            <a:r>
              <a:rPr lang="en-US" altLang="en-US" sz="2800" dirty="0"/>
              <a:t>Photos, etc.</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3702095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030537" y="300684"/>
            <a:ext cx="6182497" cy="914400"/>
          </a:xfrm>
          <a:prstGeom prst="rect">
            <a:avLst/>
          </a:prstGeom>
        </p:spPr>
        <p:txBody>
          <a:bodyPr>
            <a:normAutofit fontScale="90000"/>
          </a:bodyPr>
          <a:lstStyle/>
          <a:p>
            <a:pPr eaLnBrk="1" hangingPunct="1"/>
            <a:r>
              <a:rPr lang="en-US" sz="3600" b="1" dirty="0" smtClean="0">
                <a:solidFill>
                  <a:schemeClr val="tx1">
                    <a:lumMod val="85000"/>
                    <a:lumOff val="15000"/>
                  </a:schemeClr>
                </a:solidFill>
              </a:rPr>
              <a:t>REPORTING ONLINE </a:t>
            </a:r>
            <a:br>
              <a:rPr lang="en-US" sz="3600" b="1" dirty="0" smtClean="0">
                <a:solidFill>
                  <a:schemeClr val="tx1">
                    <a:lumMod val="85000"/>
                    <a:lumOff val="15000"/>
                  </a:schemeClr>
                </a:solidFill>
              </a:rPr>
            </a:br>
            <a:r>
              <a:rPr lang="en-US" sz="3600" b="1" dirty="0" smtClean="0">
                <a:solidFill>
                  <a:schemeClr val="tx1">
                    <a:lumMod val="85000"/>
                    <a:lumOff val="15000"/>
                  </a:schemeClr>
                </a:solidFill>
              </a:rPr>
              <a:t>ORIGAMI - RMIS</a:t>
            </a:r>
            <a:endParaRPr lang="en-US" sz="1600" dirty="0" smtClean="0"/>
          </a:p>
        </p:txBody>
      </p:sp>
      <p:sp>
        <p:nvSpPr>
          <p:cNvPr id="11268" name="Rectangle 3"/>
          <p:cNvSpPr>
            <a:spLocks noGrp="1" noChangeArrowheads="1"/>
          </p:cNvSpPr>
          <p:nvPr>
            <p:ph sz="quarter" idx="4294967295"/>
          </p:nvPr>
        </p:nvSpPr>
        <p:spPr>
          <a:xfrm>
            <a:off x="685800" y="1462224"/>
            <a:ext cx="8153400" cy="5137359"/>
          </a:xfrm>
          <a:prstGeom prst="rect">
            <a:avLst/>
          </a:prstGeom>
        </p:spPr>
        <p:txBody>
          <a:bodyPr>
            <a:noAutofit/>
          </a:bodyPr>
          <a:lstStyle/>
          <a:p>
            <a:pPr>
              <a:lnSpc>
                <a:spcPct val="90000"/>
              </a:lnSpc>
              <a:spcBef>
                <a:spcPts val="200"/>
              </a:spcBef>
              <a:spcAft>
                <a:spcPts val="100"/>
              </a:spcAft>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sp>
        <p:nvSpPr>
          <p:cNvPr id="2" name="Rectangle 1"/>
          <p:cNvSpPr/>
          <p:nvPr/>
        </p:nvSpPr>
        <p:spPr>
          <a:xfrm>
            <a:off x="815010" y="1700690"/>
            <a:ext cx="7613374" cy="4308872"/>
          </a:xfrm>
          <a:prstGeom prst="rect">
            <a:avLst/>
          </a:prstGeom>
        </p:spPr>
        <p:txBody>
          <a:bodyPr wrap="square">
            <a:spAutoFit/>
          </a:bodyPr>
          <a:lstStyle/>
          <a:p>
            <a:pPr>
              <a:buFont typeface="Arial" panose="020B0604020202020204" pitchFamily="34" charset="0"/>
              <a:buChar char="•"/>
            </a:pPr>
            <a:r>
              <a:rPr lang="en-US" altLang="en-US" sz="3200" dirty="0" smtClean="0"/>
              <a:t> Claims can be entered online via the</a:t>
            </a:r>
          </a:p>
          <a:p>
            <a:r>
              <a:rPr lang="en-US" altLang="en-US" sz="3200" dirty="0" smtClean="0"/>
              <a:t>   employee intranet by the supervisor or</a:t>
            </a:r>
          </a:p>
          <a:p>
            <a:r>
              <a:rPr lang="en-US" altLang="en-US" sz="3200" dirty="0"/>
              <a:t> </a:t>
            </a:r>
            <a:r>
              <a:rPr lang="en-US" altLang="en-US" sz="3200" dirty="0" smtClean="0"/>
              <a:t>  designee.</a:t>
            </a:r>
          </a:p>
          <a:p>
            <a:pPr>
              <a:buFont typeface="Arial" panose="020B0604020202020204" pitchFamily="34" charset="0"/>
              <a:buChar char="•"/>
            </a:pPr>
            <a:r>
              <a:rPr lang="en-US" altLang="en-US" sz="3200" dirty="0"/>
              <a:t> </a:t>
            </a:r>
            <a:r>
              <a:rPr lang="en-US" altLang="en-US" sz="3200" dirty="0" smtClean="0"/>
              <a:t> </a:t>
            </a:r>
            <a:r>
              <a:rPr lang="en-US" altLang="en-US" sz="3200" dirty="0" smtClean="0">
                <a:hlinkClick r:id="rId3"/>
              </a:rPr>
              <a:t>http</a:t>
            </a:r>
            <a:r>
              <a:rPr lang="en-US" altLang="en-US" sz="3200" dirty="0">
                <a:hlinkClick r:id="rId3"/>
              </a:rPr>
              <a:t>://</a:t>
            </a:r>
            <a:r>
              <a:rPr lang="en-US" altLang="en-US" sz="3200" dirty="0" smtClean="0">
                <a:hlinkClick r:id="rId3"/>
              </a:rPr>
              <a:t>intranet/business/risk- management/</a:t>
            </a:r>
            <a:r>
              <a:rPr lang="en-US" altLang="en-US" sz="3200" dirty="0" err="1" smtClean="0">
                <a:hlinkClick r:id="rId3"/>
              </a:rPr>
              <a:t>cdot</a:t>
            </a:r>
            <a:r>
              <a:rPr lang="en-US" altLang="en-US" sz="3200" dirty="0" smtClean="0">
                <a:hlinkClick r:id="rId3"/>
              </a:rPr>
              <a:t>-accident-reporting-system</a:t>
            </a:r>
            <a:endParaRPr lang="en-US" altLang="en-US" sz="3200" dirty="0" smtClean="0"/>
          </a:p>
          <a:p>
            <a:endParaRPr lang="en-US" altLang="en-US" sz="3200" dirty="0" smtClean="0"/>
          </a:p>
          <a:p>
            <a:pPr>
              <a:buFont typeface="Arial" panose="020B0604020202020204" pitchFamily="34" charset="0"/>
              <a:buChar char="•"/>
            </a:pPr>
            <a:r>
              <a:rPr lang="en-US" altLang="en-US" sz="3200" dirty="0" smtClean="0"/>
              <a:t>  Never to be completed by the employee!</a:t>
            </a:r>
            <a:endParaRPr lang="en-US" altLang="en-US" sz="2800"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9296939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914400"/>
          </a:xfrm>
          <a:prstGeom prst="rect">
            <a:avLst/>
          </a:prstGeom>
        </p:spPr>
        <p:txBody>
          <a:bodyPr>
            <a:normAutofit/>
          </a:bodyPr>
          <a:lstStyle/>
          <a:p>
            <a:pPr eaLnBrk="1" hangingPunct="1"/>
            <a:r>
              <a:rPr lang="en-US" sz="3600" b="1" dirty="0" smtClean="0">
                <a:solidFill>
                  <a:schemeClr val="tx1">
                    <a:lumMod val="85000"/>
                    <a:lumOff val="15000"/>
                  </a:schemeClr>
                </a:solidFill>
              </a:rPr>
              <a:t>MODIFIED DUTY </a:t>
            </a:r>
            <a:br>
              <a:rPr lang="en-US" sz="3600" b="1" dirty="0" smtClean="0">
                <a:solidFill>
                  <a:schemeClr val="tx1">
                    <a:lumMod val="85000"/>
                    <a:lumOff val="15000"/>
                  </a:schemeClr>
                </a:solidFill>
              </a:rPr>
            </a:br>
            <a:endParaRPr lang="en-US" sz="1600" dirty="0" smtClean="0"/>
          </a:p>
        </p:txBody>
      </p:sp>
      <p:sp>
        <p:nvSpPr>
          <p:cNvPr id="11268" name="Rectangle 3"/>
          <p:cNvSpPr>
            <a:spLocks noGrp="1" noChangeArrowheads="1"/>
          </p:cNvSpPr>
          <p:nvPr>
            <p:ph sz="quarter" idx="4294967295"/>
          </p:nvPr>
        </p:nvSpPr>
        <p:spPr>
          <a:xfrm>
            <a:off x="685800" y="1462224"/>
            <a:ext cx="8153400" cy="5137359"/>
          </a:xfrm>
          <a:prstGeom prst="rect">
            <a:avLst/>
          </a:prstGeom>
        </p:spPr>
        <p:txBody>
          <a:bodyPr>
            <a:noAutofit/>
          </a:bodyPr>
          <a:lstStyle/>
          <a:p>
            <a:pPr>
              <a:lnSpc>
                <a:spcPct val="90000"/>
              </a:lnSpc>
              <a:spcBef>
                <a:spcPts val="200"/>
              </a:spcBef>
              <a:spcAft>
                <a:spcPts val="100"/>
              </a:spcAft>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139" y="1215084"/>
            <a:ext cx="3685150" cy="50698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1452">
            <a:off x="537071" y="2654067"/>
            <a:ext cx="4887352" cy="4093113"/>
          </a:xfrm>
          <a:prstGeom prst="rect">
            <a:avLst/>
          </a:prstGeom>
        </p:spPr>
      </p:pic>
    </p:spTree>
    <p:extLst>
      <p:ext uri="{BB962C8B-B14F-4D97-AF65-F5344CB8AC3E}">
        <p14:creationId xmlns:p14="http://schemas.microsoft.com/office/powerpoint/2010/main" val="3865517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2169042" y="304800"/>
            <a:ext cx="6365358" cy="652130"/>
          </a:xfrm>
          <a:prstGeom prst="rect">
            <a:avLst/>
          </a:prstGeom>
        </p:spPr>
        <p:txBody>
          <a:bodyPr>
            <a:noAutofit/>
          </a:bodyPr>
          <a:lstStyle/>
          <a:p>
            <a:pPr eaLnBrk="1" hangingPunct="1"/>
            <a:r>
              <a:rPr lang="en-US" sz="2400" b="1" dirty="0" smtClean="0">
                <a:solidFill>
                  <a:schemeClr val="tx1">
                    <a:lumMod val="85000"/>
                    <a:lumOff val="15000"/>
                  </a:schemeClr>
                </a:solidFill>
                <a:latin typeface="Trebuchet MS" panose="020B0603020202020204" pitchFamily="34" charset="0"/>
              </a:rPr>
              <a:t>OFFICE OF TRANSPORTATION SAFETY</a:t>
            </a:r>
          </a:p>
        </p:txBody>
      </p:sp>
      <p:sp>
        <p:nvSpPr>
          <p:cNvPr id="4098" name="Slide Number Placeholder 5"/>
          <p:cNvSpPr>
            <a:spLocks noGrp="1"/>
          </p:cNvSpPr>
          <p:nvPr>
            <p:ph type="sldNum" sz="quarter" idx="4294967295"/>
          </p:nvPr>
        </p:nvSpPr>
        <p:spPr>
          <a:xfrm>
            <a:off x="146304" y="6210300"/>
            <a:ext cx="457200" cy="457200"/>
          </a:xfrm>
          <a:prstGeom prst="rect">
            <a:avLst/>
          </a:prstGeom>
          <a:noFill/>
        </p:spPr>
        <p:txBody>
          <a:bodyPr/>
          <a:lstStyle/>
          <a:p>
            <a:fld id="{1D211E5D-E709-4A4C-8477-17CF21889BFA}" type="slidenum">
              <a:rPr lang="en-US" smtClean="0"/>
              <a:pPr/>
              <a:t>3</a:t>
            </a:fld>
            <a:endParaRPr lang="en-US" dirty="0" smtClean="0"/>
          </a:p>
        </p:txBody>
      </p:sp>
      <p:sp>
        <p:nvSpPr>
          <p:cNvPr id="4100" name="Rectangle 3"/>
          <p:cNvSpPr>
            <a:spLocks noGrp="1" noChangeArrowheads="1"/>
          </p:cNvSpPr>
          <p:nvPr>
            <p:ph sz="quarter" idx="4294967295"/>
          </p:nvPr>
        </p:nvSpPr>
        <p:spPr>
          <a:xfrm>
            <a:off x="624840" y="1615440"/>
            <a:ext cx="8336280" cy="3246120"/>
          </a:xfrm>
          <a:prstGeom prst="rect">
            <a:avLst/>
          </a:prstGeom>
        </p:spPr>
        <p:txBody>
          <a:bodyPr>
            <a:normAutofit/>
          </a:bodyPr>
          <a:lstStyle/>
          <a:p>
            <a:pPr defTabSz="228600" eaLnBrk="1" hangingPunct="1">
              <a:lnSpc>
                <a:spcPct val="120000"/>
              </a:lnSpc>
              <a:spcBef>
                <a:spcPts val="0"/>
              </a:spcBef>
              <a:buFont typeface="Wingdings" pitchFamily="2" charset="2"/>
              <a:buNone/>
              <a:tabLst>
                <a:tab pos="228600" algn="l"/>
              </a:tabLst>
            </a:pPr>
            <a:r>
              <a:rPr lang="en-US" sz="2400" dirty="0" smtClean="0">
                <a:solidFill>
                  <a:schemeClr val="tx1">
                    <a:lumMod val="85000"/>
                    <a:lumOff val="15000"/>
                  </a:schemeClr>
                </a:solidFill>
                <a:latin typeface="Trebuchet MS" panose="020B0603020202020204" pitchFamily="34" charset="0"/>
              </a:rPr>
              <a:t>Tracie Smith 					Risk Manager</a:t>
            </a:r>
          </a:p>
          <a:p>
            <a:pPr defTabSz="228600" eaLnBrk="1" hangingPunct="1">
              <a:lnSpc>
                <a:spcPct val="120000"/>
              </a:lnSpc>
              <a:spcBef>
                <a:spcPts val="0"/>
              </a:spcBef>
              <a:buFont typeface="Wingdings" pitchFamily="2" charset="2"/>
              <a:buNone/>
              <a:tabLst>
                <a:tab pos="228600" algn="l"/>
              </a:tabLst>
            </a:pPr>
            <a:r>
              <a:rPr lang="en-US" sz="2400" dirty="0" smtClean="0">
                <a:solidFill>
                  <a:schemeClr val="tx1">
                    <a:lumMod val="85000"/>
                    <a:lumOff val="15000"/>
                  </a:schemeClr>
                </a:solidFill>
                <a:latin typeface="Trebuchet MS" panose="020B0603020202020204" pitchFamily="34" charset="0"/>
              </a:rPr>
              <a:t>Donna Goodwin			Sr. Risk Management Specialist</a:t>
            </a:r>
          </a:p>
          <a:p>
            <a:pPr defTabSz="228600">
              <a:lnSpc>
                <a:spcPct val="120000"/>
              </a:lnSpc>
              <a:spcBef>
                <a:spcPts val="0"/>
              </a:spcBef>
              <a:buNone/>
              <a:tabLst>
                <a:tab pos="228600" algn="l"/>
              </a:tabLst>
            </a:pPr>
            <a:r>
              <a:rPr lang="en-US" sz="2400" dirty="0" smtClean="0">
                <a:solidFill>
                  <a:schemeClr val="tx1">
                    <a:lumMod val="85000"/>
                    <a:lumOff val="15000"/>
                  </a:schemeClr>
                </a:solidFill>
                <a:latin typeface="Trebuchet MS" panose="020B0603020202020204" pitchFamily="34" charset="0"/>
              </a:rPr>
              <a:t>Ken Schrecengost		Risk Management Specialist</a:t>
            </a:r>
          </a:p>
          <a:p>
            <a:pPr defTabSz="228600">
              <a:lnSpc>
                <a:spcPct val="120000"/>
              </a:lnSpc>
              <a:spcBef>
                <a:spcPts val="0"/>
              </a:spcBef>
              <a:buNone/>
              <a:tabLst>
                <a:tab pos="228600" algn="l"/>
              </a:tabLst>
            </a:pPr>
            <a:r>
              <a:rPr lang="en-US" sz="2400" dirty="0" smtClean="0">
                <a:solidFill>
                  <a:schemeClr val="tx1">
                    <a:lumMod val="85000"/>
                    <a:lumOff val="15000"/>
                  </a:schemeClr>
                </a:solidFill>
                <a:latin typeface="Trebuchet MS" panose="020B0603020202020204" pitchFamily="34" charset="0"/>
              </a:rPr>
              <a:t>Linda </a:t>
            </a:r>
            <a:r>
              <a:rPr lang="en-US" sz="2400" dirty="0" err="1" smtClean="0">
                <a:solidFill>
                  <a:schemeClr val="tx1">
                    <a:lumMod val="85000"/>
                    <a:lumOff val="15000"/>
                  </a:schemeClr>
                </a:solidFill>
                <a:latin typeface="Trebuchet MS" panose="020B0603020202020204" pitchFamily="34" charset="0"/>
              </a:rPr>
              <a:t>Kostic</a:t>
            </a:r>
            <a:r>
              <a:rPr lang="en-US" sz="2400" dirty="0" smtClean="0">
                <a:solidFill>
                  <a:schemeClr val="tx1">
                    <a:lumMod val="85000"/>
                    <a:lumOff val="15000"/>
                  </a:schemeClr>
                </a:solidFill>
                <a:latin typeface="Trebuchet MS" panose="020B0603020202020204" pitchFamily="34" charset="0"/>
              </a:rPr>
              <a:t>				</a:t>
            </a:r>
            <a:r>
              <a:rPr lang="en-US" sz="2400" dirty="0">
                <a:solidFill>
                  <a:schemeClr val="tx1">
                    <a:lumMod val="85000"/>
                    <a:lumOff val="15000"/>
                  </a:schemeClr>
                </a:solidFill>
                <a:latin typeface="Trebuchet MS" panose="020B0603020202020204" pitchFamily="34" charset="0"/>
              </a:rPr>
              <a:t>	Risk Management </a:t>
            </a:r>
            <a:r>
              <a:rPr lang="en-US" sz="2400" dirty="0" smtClean="0">
                <a:solidFill>
                  <a:schemeClr val="tx1">
                    <a:lumMod val="85000"/>
                    <a:lumOff val="15000"/>
                  </a:schemeClr>
                </a:solidFill>
                <a:latin typeface="Trebuchet MS" panose="020B0603020202020204" pitchFamily="34" charset="0"/>
              </a:rPr>
              <a:t>Specialist</a:t>
            </a:r>
            <a:endParaRPr lang="en-US" sz="2400" dirty="0">
              <a:solidFill>
                <a:schemeClr val="tx1">
                  <a:lumMod val="85000"/>
                  <a:lumOff val="15000"/>
                </a:schemeClr>
              </a:solidFill>
              <a:latin typeface="Trebuchet MS" panose="020B0603020202020204" pitchFamily="34" charset="0"/>
            </a:endParaRPr>
          </a:p>
          <a:p>
            <a:pPr defTabSz="228600" eaLnBrk="1" hangingPunct="1">
              <a:lnSpc>
                <a:spcPct val="120000"/>
              </a:lnSpc>
              <a:spcBef>
                <a:spcPts val="0"/>
              </a:spcBef>
              <a:buFont typeface="Wingdings" pitchFamily="2" charset="2"/>
              <a:buNone/>
              <a:tabLst>
                <a:tab pos="228600" algn="l"/>
              </a:tabLst>
            </a:pPr>
            <a:r>
              <a:rPr lang="en-US" sz="2400" dirty="0" smtClean="0">
                <a:solidFill>
                  <a:schemeClr val="tx1">
                    <a:lumMod val="85000"/>
                    <a:lumOff val="15000"/>
                  </a:schemeClr>
                </a:solidFill>
                <a:latin typeface="Trebuchet MS" panose="020B0603020202020204" pitchFamily="34" charset="0"/>
              </a:rPr>
              <a:t>Lori Hartley					Data Administrator</a:t>
            </a:r>
          </a:p>
          <a:p>
            <a:pPr defTabSz="228600" eaLnBrk="1" hangingPunct="1">
              <a:lnSpc>
                <a:spcPct val="120000"/>
              </a:lnSpc>
              <a:spcBef>
                <a:spcPts val="0"/>
              </a:spcBef>
              <a:buFont typeface="Wingdings" pitchFamily="2" charset="2"/>
              <a:buNone/>
              <a:tabLst>
                <a:tab pos="228600" algn="l"/>
              </a:tabLst>
            </a:pPr>
            <a:r>
              <a:rPr lang="en-US" sz="2400" dirty="0" smtClean="0">
                <a:solidFill>
                  <a:schemeClr val="tx1">
                    <a:lumMod val="85000"/>
                    <a:lumOff val="15000"/>
                  </a:schemeClr>
                </a:solidFill>
                <a:latin typeface="Trebuchet MS" panose="020B0603020202020204" pitchFamily="34" charset="0"/>
              </a:rPr>
              <a:t>Priscilla Talich</a:t>
            </a:r>
            <a:r>
              <a:rPr lang="en-US" sz="2400" dirty="0">
                <a:solidFill>
                  <a:schemeClr val="tx1">
                    <a:lumMod val="85000"/>
                    <a:lumOff val="15000"/>
                  </a:schemeClr>
                </a:solidFill>
                <a:latin typeface="Trebuchet MS" panose="020B0603020202020204" pitchFamily="34" charset="0"/>
              </a:rPr>
              <a:t>	</a:t>
            </a:r>
            <a:r>
              <a:rPr lang="en-US" sz="2400" dirty="0" smtClean="0">
                <a:solidFill>
                  <a:schemeClr val="tx1">
                    <a:lumMod val="85000"/>
                    <a:lumOff val="15000"/>
                  </a:schemeClr>
                </a:solidFill>
                <a:latin typeface="Trebuchet MS" panose="020B0603020202020204" pitchFamily="34" charset="0"/>
              </a:rPr>
              <a:t>			Data Specialist</a:t>
            </a:r>
          </a:p>
          <a:p>
            <a:pPr defTabSz="228600">
              <a:lnSpc>
                <a:spcPct val="120000"/>
              </a:lnSpc>
              <a:spcBef>
                <a:spcPts val="0"/>
              </a:spcBef>
              <a:buNone/>
              <a:tabLst>
                <a:tab pos="228600" algn="l"/>
              </a:tabLst>
            </a:pPr>
            <a:r>
              <a:rPr lang="en-US" sz="2400" dirty="0" smtClean="0">
                <a:solidFill>
                  <a:schemeClr val="tx1">
                    <a:lumMod val="85000"/>
                    <a:lumOff val="15000"/>
                  </a:schemeClr>
                </a:solidFill>
                <a:latin typeface="Trebuchet MS" panose="020B0603020202020204" pitchFamily="34" charset="0"/>
              </a:rPr>
              <a:t>VACANT						</a:t>
            </a:r>
            <a:r>
              <a:rPr lang="en-US" sz="2400" dirty="0">
                <a:solidFill>
                  <a:schemeClr val="tx1">
                    <a:lumMod val="85000"/>
                    <a:lumOff val="15000"/>
                  </a:schemeClr>
                </a:solidFill>
                <a:latin typeface="Trebuchet MS" panose="020B0603020202020204" pitchFamily="34" charset="0"/>
              </a:rPr>
              <a:t>	</a:t>
            </a:r>
            <a:r>
              <a:rPr lang="en-US" sz="2400" dirty="0" smtClean="0">
                <a:solidFill>
                  <a:schemeClr val="tx1">
                    <a:lumMod val="85000"/>
                    <a:lumOff val="15000"/>
                  </a:schemeClr>
                </a:solidFill>
                <a:latin typeface="Trebuchet MS" panose="020B0603020202020204" pitchFamily="34" charset="0"/>
              </a:rPr>
              <a:t>	Risk/Safety Technician </a:t>
            </a:r>
          </a:p>
        </p:txBody>
      </p:sp>
      <p:sp>
        <p:nvSpPr>
          <p:cNvPr id="7" name="Rectangle 6"/>
          <p:cNvSpPr/>
          <p:nvPr/>
        </p:nvSpPr>
        <p:spPr>
          <a:xfrm>
            <a:off x="2169042" y="956930"/>
            <a:ext cx="6365358" cy="437043"/>
          </a:xfrm>
          <a:prstGeom prst="rect">
            <a:avLst/>
          </a:prstGeom>
        </p:spPr>
        <p:txBody>
          <a:bodyPr wrap="square">
            <a:spAutoFit/>
          </a:bodyPr>
          <a:lstStyle/>
          <a:p>
            <a:pPr algn="ctr" defTabSz="228600">
              <a:lnSpc>
                <a:spcPct val="80000"/>
              </a:lnSpc>
              <a:tabLst>
                <a:tab pos="228600" algn="l"/>
              </a:tabLst>
            </a:pPr>
            <a:r>
              <a:rPr lang="en-US" sz="2800" dirty="0" smtClean="0">
                <a:solidFill>
                  <a:schemeClr val="tx1">
                    <a:lumMod val="85000"/>
                    <a:lumOff val="15000"/>
                  </a:schemeClr>
                </a:solidFill>
                <a:latin typeface="Trebuchet MS" panose="020B0603020202020204" pitchFamily="34" charset="0"/>
              </a:rPr>
              <a:t>Risk Management Team</a:t>
            </a:r>
          </a:p>
        </p:txBody>
      </p:sp>
      <p:sp>
        <p:nvSpPr>
          <p:cNvPr id="8" name="Rectangle 3"/>
          <p:cNvSpPr txBox="1">
            <a:spLocks noChangeArrowheads="1"/>
          </p:cNvSpPr>
          <p:nvPr/>
        </p:nvSpPr>
        <p:spPr>
          <a:xfrm>
            <a:off x="0" y="4907280"/>
            <a:ext cx="9144000" cy="1623060"/>
          </a:xfrm>
          <a:prstGeom prst="rect">
            <a:avLst/>
          </a:prstGeom>
          <a:solidFill>
            <a:srgbClr val="FF6601"/>
          </a:solidFill>
        </p:spPr>
        <p:txBody>
          <a:bodyPr>
            <a:normAutofit fontScale="92500" lnSpcReduction="10000"/>
          </a:bodyPr>
          <a:lstStyle/>
          <a:p>
            <a:pPr marL="342900" marR="0" lvl="0" indent="-342900" algn="ctr" defTabSz="228600" rtl="0" eaLnBrk="1" fontAlgn="auto" latinLnBrk="0" hangingPunct="1">
              <a:lnSpc>
                <a:spcPct val="120000"/>
              </a:lnSpc>
              <a:spcBef>
                <a:spcPts val="0"/>
              </a:spcBef>
              <a:spcAft>
                <a:spcPts val="0"/>
              </a:spcAft>
              <a:buClrTx/>
              <a:buSzTx/>
              <a:buFont typeface="Wingdings" pitchFamily="2" charset="2"/>
              <a:buNone/>
              <a:tabLst>
                <a:tab pos="228600" algn="l"/>
              </a:tabLst>
              <a:defRPr/>
            </a:pPr>
            <a:r>
              <a:rPr kumimoji="0" lang="en-US" sz="2400" b="1" i="0" u="none" strike="noStrike" kern="1200" cap="none" spc="0" normalizeH="0" baseline="0" noProof="0" dirty="0" smtClean="0">
                <a:ln>
                  <a:noFill/>
                </a:ln>
                <a:solidFill>
                  <a:schemeClr val="tx1">
                    <a:lumMod val="85000"/>
                    <a:lumOff val="15000"/>
                  </a:schemeClr>
                </a:solidFill>
                <a:effectLst/>
                <a:uLnTx/>
                <a:uFillTx/>
                <a:latin typeface="Trebuchet MS" panose="020B0603020202020204" pitchFamily="34" charset="0"/>
                <a:ea typeface="+mn-ea"/>
                <a:cs typeface="+mn-cs"/>
              </a:rPr>
              <a:t>CDOT Headquarters</a:t>
            </a:r>
          </a:p>
          <a:p>
            <a:pPr marL="342900" marR="0" lvl="0" indent="-342900" algn="ctr" defTabSz="228600" rtl="0" eaLnBrk="1" fontAlgn="auto" latinLnBrk="0" hangingPunct="1">
              <a:lnSpc>
                <a:spcPct val="120000"/>
              </a:lnSpc>
              <a:spcBef>
                <a:spcPts val="0"/>
              </a:spcBef>
              <a:spcAft>
                <a:spcPts val="0"/>
              </a:spcAft>
              <a:buClrTx/>
              <a:buSzTx/>
              <a:buFont typeface="Wingdings" pitchFamily="2" charset="2"/>
              <a:buNone/>
              <a:tabLst>
                <a:tab pos="228600" algn="l"/>
              </a:tabLst>
              <a:defRPr/>
            </a:pPr>
            <a:r>
              <a:rPr lang="en-US" sz="2400" b="1" dirty="0" smtClean="0">
                <a:solidFill>
                  <a:schemeClr val="tx1">
                    <a:lumMod val="85000"/>
                    <a:lumOff val="15000"/>
                  </a:schemeClr>
                </a:solidFill>
                <a:latin typeface="Trebuchet MS" panose="020B0603020202020204" pitchFamily="34" charset="0"/>
              </a:rPr>
              <a:t>4201 E Arkansas Ave., Room 274</a:t>
            </a:r>
          </a:p>
          <a:p>
            <a:pPr marL="342900" marR="0" lvl="0" indent="-342900" algn="ctr" defTabSz="228600" rtl="0" eaLnBrk="1" fontAlgn="auto" latinLnBrk="0" hangingPunct="1">
              <a:lnSpc>
                <a:spcPct val="120000"/>
              </a:lnSpc>
              <a:spcBef>
                <a:spcPts val="0"/>
              </a:spcBef>
              <a:spcAft>
                <a:spcPts val="0"/>
              </a:spcAft>
              <a:buClrTx/>
              <a:buSzTx/>
              <a:buFont typeface="Wingdings" pitchFamily="2" charset="2"/>
              <a:buNone/>
              <a:tabLst>
                <a:tab pos="228600" algn="l"/>
              </a:tabLst>
              <a:defRPr/>
            </a:pPr>
            <a:r>
              <a:rPr lang="en-US" sz="2400" b="1" dirty="0" smtClean="0">
                <a:solidFill>
                  <a:schemeClr val="tx1">
                    <a:lumMod val="85000"/>
                    <a:lumOff val="15000"/>
                  </a:schemeClr>
                </a:solidFill>
                <a:latin typeface="Trebuchet MS" panose="020B0603020202020204" pitchFamily="34" charset="0"/>
              </a:rPr>
              <a:t>Denver, CO 80222</a:t>
            </a:r>
          </a:p>
          <a:p>
            <a:pPr marL="342900" marR="0" lvl="0" indent="-342900" algn="ctr" defTabSz="228600" rtl="0" eaLnBrk="1" fontAlgn="auto" latinLnBrk="0" hangingPunct="1">
              <a:lnSpc>
                <a:spcPct val="120000"/>
              </a:lnSpc>
              <a:spcBef>
                <a:spcPts val="0"/>
              </a:spcBef>
              <a:spcAft>
                <a:spcPts val="0"/>
              </a:spcAft>
              <a:buClrTx/>
              <a:buSzTx/>
              <a:buFont typeface="Wingdings" pitchFamily="2" charset="2"/>
              <a:buNone/>
              <a:tabLst>
                <a:tab pos="228600" algn="l"/>
              </a:tabLst>
              <a:defRPr/>
            </a:pPr>
            <a:r>
              <a:rPr kumimoji="0" lang="en-US" sz="2400" b="1" i="0" u="none" strike="noStrike" kern="1200" cap="none" spc="0" normalizeH="0" baseline="0" noProof="0" dirty="0" smtClean="0">
                <a:ln>
                  <a:noFill/>
                </a:ln>
                <a:solidFill>
                  <a:schemeClr val="tx1">
                    <a:lumMod val="85000"/>
                    <a:lumOff val="15000"/>
                  </a:schemeClr>
                </a:solidFill>
                <a:effectLst/>
                <a:uLnTx/>
                <a:uFillTx/>
                <a:latin typeface="Trebuchet MS" panose="020B0603020202020204" pitchFamily="34" charset="0"/>
                <a:ea typeface="+mn-ea"/>
                <a:cs typeface="+mn-cs"/>
              </a:rPr>
              <a:t>Main</a:t>
            </a:r>
            <a:r>
              <a:rPr lang="en-US" sz="2400" b="1" dirty="0" smtClean="0">
                <a:solidFill>
                  <a:schemeClr val="tx1">
                    <a:lumMod val="85000"/>
                    <a:lumOff val="15000"/>
                  </a:schemeClr>
                </a:solidFill>
                <a:latin typeface="Trebuchet MS" panose="020B0603020202020204" pitchFamily="34" charset="0"/>
              </a:rPr>
              <a:t> Phone: 303-757-9340</a:t>
            </a:r>
            <a:endParaRPr kumimoji="0" lang="en-US" sz="2400" b="1" i="0" u="none" strike="noStrike" kern="1200" cap="none" spc="0" normalizeH="0" baseline="0" noProof="0" dirty="0" smtClean="0">
              <a:ln>
                <a:noFill/>
              </a:ln>
              <a:solidFill>
                <a:schemeClr val="tx1">
                  <a:lumMod val="85000"/>
                  <a:lumOff val="15000"/>
                </a:schemeClr>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7556145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a:xfrm>
            <a:off x="2304288" y="238062"/>
            <a:ext cx="6306312" cy="1296448"/>
          </a:xfrm>
          <a:prstGeom prst="rect">
            <a:avLst/>
          </a:prstGeom>
        </p:spPr>
        <p:txBody>
          <a:bodyPr>
            <a:noAutofit/>
          </a:bodyPr>
          <a:lstStyle/>
          <a:p>
            <a:pPr eaLnBrk="1" hangingPunct="1"/>
            <a:r>
              <a:rPr lang="en-US" sz="4000" b="1" dirty="0" smtClean="0">
                <a:solidFill>
                  <a:schemeClr val="tx1">
                    <a:lumMod val="85000"/>
                    <a:lumOff val="15000"/>
                  </a:schemeClr>
                </a:solidFill>
              </a:rPr>
              <a:t>Modified Duty</a:t>
            </a:r>
            <a:br>
              <a:rPr lang="en-US" sz="4000" b="1" dirty="0" smtClean="0">
                <a:solidFill>
                  <a:schemeClr val="tx1">
                    <a:lumMod val="85000"/>
                    <a:lumOff val="15000"/>
                  </a:schemeClr>
                </a:solidFill>
              </a:rPr>
            </a:br>
            <a:r>
              <a:rPr lang="en-US" sz="4000" b="1" dirty="0" smtClean="0">
                <a:solidFill>
                  <a:schemeClr val="tx1">
                    <a:lumMod val="85000"/>
                    <a:lumOff val="15000"/>
                  </a:schemeClr>
                </a:solidFill>
              </a:rPr>
              <a:t>What is it?</a:t>
            </a:r>
          </a:p>
        </p:txBody>
      </p:sp>
      <p:sp>
        <p:nvSpPr>
          <p:cNvPr id="15364" name="Rectangle 3"/>
          <p:cNvSpPr>
            <a:spLocks noGrp="1" noChangeArrowheads="1"/>
          </p:cNvSpPr>
          <p:nvPr>
            <p:ph sz="quarter" idx="4294967295"/>
          </p:nvPr>
        </p:nvSpPr>
        <p:spPr>
          <a:xfrm>
            <a:off x="457200" y="1650124"/>
            <a:ext cx="8382000" cy="5055476"/>
          </a:xfrm>
          <a:prstGeom prst="rect">
            <a:avLst/>
          </a:prstGeom>
        </p:spPr>
        <p:txBody>
          <a:bodyPr>
            <a:noAutofit/>
          </a:bodyPr>
          <a:lstStyle/>
          <a:p>
            <a:pPr marL="0" indent="0">
              <a:spcBef>
                <a:spcPts val="0"/>
              </a:spcBef>
              <a:buNone/>
              <a:defRPr/>
            </a:pPr>
            <a:r>
              <a:rPr lang="en-US" sz="2800" dirty="0">
                <a:solidFill>
                  <a:schemeClr val="tx1">
                    <a:lumMod val="85000"/>
                    <a:lumOff val="15000"/>
                  </a:schemeClr>
                </a:solidFill>
              </a:rPr>
              <a:t>Modified Duty is temporary work for employees with compensable Workers’ Compensation claims who cannot perform the essential functions of their position based on the work restrictions from the Authorized Treating Provider (ATP).</a:t>
            </a:r>
          </a:p>
          <a:p>
            <a:pPr marL="0" indent="0">
              <a:spcBef>
                <a:spcPts val="0"/>
              </a:spcBef>
              <a:buNone/>
              <a:defRPr/>
            </a:pPr>
            <a:endParaRPr lang="en-US" sz="2400" b="1" dirty="0">
              <a:solidFill>
                <a:schemeClr val="tx1">
                  <a:lumMod val="85000"/>
                  <a:lumOff val="15000"/>
                </a:schemeClr>
              </a:solidFill>
            </a:endParaRPr>
          </a:p>
          <a:p>
            <a:pPr marL="0" indent="0">
              <a:spcBef>
                <a:spcPts val="0"/>
              </a:spcBef>
              <a:buNone/>
              <a:defRPr/>
            </a:pPr>
            <a:r>
              <a:rPr lang="en-US" sz="3600" b="1" dirty="0" smtClean="0">
                <a:solidFill>
                  <a:schemeClr val="tx1">
                    <a:lumMod val="85000"/>
                    <a:lumOff val="15000"/>
                  </a:schemeClr>
                </a:solidFill>
              </a:rPr>
              <a:t>Statistics </a:t>
            </a:r>
          </a:p>
          <a:p>
            <a:pPr marL="0" indent="0">
              <a:spcBef>
                <a:spcPts val="0"/>
              </a:spcBef>
              <a:buNone/>
              <a:defRPr/>
            </a:pPr>
            <a:r>
              <a:rPr lang="en-US" sz="2800" dirty="0" smtClean="0">
                <a:solidFill>
                  <a:schemeClr val="tx1">
                    <a:lumMod val="85000"/>
                    <a:lumOff val="15000"/>
                  </a:schemeClr>
                </a:solidFill>
              </a:rPr>
              <a:t>Injured Workers who are off work:</a:t>
            </a:r>
          </a:p>
          <a:p>
            <a:pPr lvl="1">
              <a:spcBef>
                <a:spcPts val="0"/>
              </a:spcBef>
              <a:defRPr/>
            </a:pPr>
            <a:r>
              <a:rPr lang="en-US" dirty="0" smtClean="0">
                <a:solidFill>
                  <a:schemeClr val="tx1">
                    <a:lumMod val="85000"/>
                    <a:lumOff val="15000"/>
                  </a:schemeClr>
                </a:solidFill>
              </a:rPr>
              <a:t>6 months or more – 50% return to work</a:t>
            </a:r>
          </a:p>
          <a:p>
            <a:pPr lvl="1">
              <a:spcBef>
                <a:spcPts val="0"/>
              </a:spcBef>
              <a:defRPr/>
            </a:pPr>
            <a:r>
              <a:rPr lang="en-US" dirty="0" smtClean="0">
                <a:solidFill>
                  <a:schemeClr val="tx1">
                    <a:lumMod val="85000"/>
                    <a:lumOff val="15000"/>
                  </a:schemeClr>
                </a:solidFill>
              </a:rPr>
              <a:t>1 year or more – 25% return to work</a:t>
            </a:r>
          </a:p>
          <a:p>
            <a:pPr lvl="1">
              <a:spcBef>
                <a:spcPts val="0"/>
              </a:spcBef>
              <a:defRPr/>
            </a:pPr>
            <a:r>
              <a:rPr lang="en-US" dirty="0" smtClean="0">
                <a:solidFill>
                  <a:schemeClr val="tx1">
                    <a:lumMod val="85000"/>
                    <a:lumOff val="15000"/>
                  </a:schemeClr>
                </a:solidFill>
              </a:rPr>
              <a:t>2 years – 0% return to work</a:t>
            </a:r>
          </a:p>
          <a:p>
            <a:pPr marL="0" indent="0">
              <a:spcBef>
                <a:spcPts val="0"/>
              </a:spcBef>
              <a:buNone/>
              <a:defRPr/>
            </a:pPr>
            <a:endParaRPr lang="en-US" sz="2400" b="1" dirty="0">
              <a:solidFill>
                <a:schemeClr val="tx1">
                  <a:lumMod val="85000"/>
                  <a:lumOff val="15000"/>
                </a:schemeClr>
              </a:solidFill>
            </a:endParaRPr>
          </a:p>
          <a:p>
            <a:pPr marL="457200" lvl="1" indent="0">
              <a:spcBef>
                <a:spcPts val="0"/>
              </a:spcBef>
              <a:buNone/>
              <a:defRPr/>
            </a:pPr>
            <a:endParaRPr lang="en-US" sz="2400" dirty="0">
              <a:solidFill>
                <a:schemeClr val="tx1">
                  <a:lumMod val="85000"/>
                  <a:lumOff val="15000"/>
                </a:schemeClr>
              </a:solidFill>
            </a:endParaRPr>
          </a:p>
          <a:p>
            <a:pPr lvl="1">
              <a:spcBef>
                <a:spcPts val="0"/>
              </a:spcBef>
              <a:buNone/>
              <a:defRPr/>
            </a:pPr>
            <a:endParaRPr lang="en-US" sz="1000" dirty="0" smtClean="0">
              <a:solidFill>
                <a:schemeClr val="tx1">
                  <a:lumMod val="85000"/>
                  <a:lumOff val="15000"/>
                </a:schemeClr>
              </a:solidFill>
            </a:endParaRPr>
          </a:p>
          <a:p>
            <a:pPr marL="0" indent="0" eaLnBrk="1" hangingPunct="1">
              <a:buNone/>
            </a:pPr>
            <a:endParaRPr lang="en-US" sz="2300" dirty="0" smtClean="0"/>
          </a:p>
        </p:txBody>
      </p:sp>
    </p:spTree>
    <p:extLst>
      <p:ext uri="{BB962C8B-B14F-4D97-AF65-F5344CB8AC3E}">
        <p14:creationId xmlns:p14="http://schemas.microsoft.com/office/powerpoint/2010/main" val="2355717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a:xfrm>
            <a:off x="2304288" y="238061"/>
            <a:ext cx="6306312" cy="1264917"/>
          </a:xfrm>
          <a:prstGeom prst="rect">
            <a:avLst/>
          </a:prstGeom>
        </p:spPr>
        <p:txBody>
          <a:bodyPr>
            <a:noAutofit/>
          </a:bodyPr>
          <a:lstStyle/>
          <a:p>
            <a:pPr eaLnBrk="1" hangingPunct="1"/>
            <a:r>
              <a:rPr lang="en-US" sz="4000" b="1" dirty="0" smtClean="0">
                <a:solidFill>
                  <a:schemeClr val="tx1">
                    <a:lumMod val="85000"/>
                    <a:lumOff val="15000"/>
                  </a:schemeClr>
                </a:solidFill>
              </a:rPr>
              <a:t>Modified Duty</a:t>
            </a:r>
            <a:br>
              <a:rPr lang="en-US" sz="4000" b="1" dirty="0" smtClean="0">
                <a:solidFill>
                  <a:schemeClr val="tx1">
                    <a:lumMod val="85000"/>
                    <a:lumOff val="15000"/>
                  </a:schemeClr>
                </a:solidFill>
              </a:rPr>
            </a:br>
            <a:r>
              <a:rPr lang="en-US" sz="4000" b="1" dirty="0" smtClean="0">
                <a:solidFill>
                  <a:schemeClr val="tx1">
                    <a:lumMod val="85000"/>
                    <a:lumOff val="15000"/>
                  </a:schemeClr>
                </a:solidFill>
              </a:rPr>
              <a:t>Benefits</a:t>
            </a:r>
          </a:p>
        </p:txBody>
      </p:sp>
      <p:sp>
        <p:nvSpPr>
          <p:cNvPr id="15364" name="Rectangle 3"/>
          <p:cNvSpPr>
            <a:spLocks noGrp="1" noChangeArrowheads="1"/>
          </p:cNvSpPr>
          <p:nvPr>
            <p:ph sz="quarter" idx="4294967295"/>
          </p:nvPr>
        </p:nvSpPr>
        <p:spPr>
          <a:xfrm>
            <a:off x="844826" y="1389888"/>
            <a:ext cx="7513983" cy="4782312"/>
          </a:xfrm>
          <a:prstGeom prst="rect">
            <a:avLst/>
          </a:prstGeom>
        </p:spPr>
        <p:txBody>
          <a:bodyPr>
            <a:noAutofit/>
          </a:bodyPr>
          <a:lstStyle/>
          <a:p>
            <a:pPr lvl="1">
              <a:spcBef>
                <a:spcPts val="0"/>
              </a:spcBef>
              <a:buNone/>
              <a:defRPr/>
            </a:pPr>
            <a:r>
              <a:rPr lang="en-US" sz="2400" b="1" dirty="0">
                <a:solidFill>
                  <a:schemeClr val="tx1">
                    <a:lumMod val="85000"/>
                    <a:lumOff val="15000"/>
                  </a:schemeClr>
                </a:solidFill>
              </a:rPr>
              <a:t>Employer Benefits</a:t>
            </a:r>
          </a:p>
          <a:p>
            <a:pPr lvl="1">
              <a:spcBef>
                <a:spcPts val="0"/>
              </a:spcBef>
              <a:defRPr/>
            </a:pPr>
            <a:r>
              <a:rPr lang="en-US" sz="2400" dirty="0">
                <a:solidFill>
                  <a:schemeClr val="tx1">
                    <a:lumMod val="85000"/>
                    <a:lumOff val="15000"/>
                  </a:schemeClr>
                </a:solidFill>
              </a:rPr>
              <a:t>Reduces workers’ compensation costs</a:t>
            </a:r>
          </a:p>
          <a:p>
            <a:pPr lvl="1">
              <a:spcBef>
                <a:spcPts val="0"/>
              </a:spcBef>
              <a:defRPr/>
            </a:pPr>
            <a:r>
              <a:rPr lang="en-US" sz="2400" dirty="0">
                <a:solidFill>
                  <a:schemeClr val="tx1">
                    <a:lumMod val="85000"/>
                    <a:lumOff val="15000"/>
                  </a:schemeClr>
                </a:solidFill>
              </a:rPr>
              <a:t>Reduces lost days from work</a:t>
            </a:r>
          </a:p>
          <a:p>
            <a:pPr lvl="1">
              <a:spcBef>
                <a:spcPts val="0"/>
              </a:spcBef>
              <a:defRPr/>
            </a:pPr>
            <a:r>
              <a:rPr lang="en-US" sz="2400" dirty="0">
                <a:solidFill>
                  <a:schemeClr val="tx1">
                    <a:lumMod val="85000"/>
                    <a:lumOff val="15000"/>
                  </a:schemeClr>
                </a:solidFill>
              </a:rPr>
              <a:t>Reduces costs of hiring temporary replacement workers</a:t>
            </a:r>
          </a:p>
          <a:p>
            <a:pPr lvl="1">
              <a:spcBef>
                <a:spcPts val="0"/>
              </a:spcBef>
              <a:defRPr/>
            </a:pPr>
            <a:r>
              <a:rPr lang="en-US" sz="2400" dirty="0">
                <a:solidFill>
                  <a:schemeClr val="tx1">
                    <a:lumMod val="85000"/>
                    <a:lumOff val="15000"/>
                  </a:schemeClr>
                </a:solidFill>
              </a:rPr>
              <a:t>Improves workplace productivity</a:t>
            </a:r>
          </a:p>
          <a:p>
            <a:pPr lvl="1">
              <a:spcBef>
                <a:spcPts val="0"/>
              </a:spcBef>
              <a:defRPr/>
            </a:pPr>
            <a:r>
              <a:rPr lang="en-US" sz="2400" dirty="0">
                <a:solidFill>
                  <a:schemeClr val="tx1">
                    <a:lumMod val="85000"/>
                    <a:lumOff val="15000"/>
                  </a:schemeClr>
                </a:solidFill>
              </a:rPr>
              <a:t>Improves rate of return to full duty</a:t>
            </a:r>
          </a:p>
          <a:p>
            <a:pPr lvl="1">
              <a:spcBef>
                <a:spcPts val="0"/>
              </a:spcBef>
              <a:buNone/>
              <a:defRPr/>
            </a:pPr>
            <a:endParaRPr lang="en-US" sz="2400" b="1" dirty="0">
              <a:solidFill>
                <a:schemeClr val="tx1">
                  <a:lumMod val="85000"/>
                  <a:lumOff val="15000"/>
                </a:schemeClr>
              </a:solidFill>
            </a:endParaRPr>
          </a:p>
          <a:p>
            <a:pPr lvl="1">
              <a:spcBef>
                <a:spcPts val="0"/>
              </a:spcBef>
              <a:buNone/>
              <a:defRPr/>
            </a:pPr>
            <a:r>
              <a:rPr lang="en-US" sz="2400" b="1" dirty="0">
                <a:solidFill>
                  <a:schemeClr val="tx1">
                    <a:lumMod val="85000"/>
                    <a:lumOff val="15000"/>
                  </a:schemeClr>
                </a:solidFill>
              </a:rPr>
              <a:t>Employee Benefits</a:t>
            </a:r>
          </a:p>
          <a:p>
            <a:pPr lvl="1">
              <a:spcBef>
                <a:spcPts val="0"/>
              </a:spcBef>
              <a:defRPr/>
            </a:pPr>
            <a:r>
              <a:rPr lang="en-US" sz="2400" dirty="0">
                <a:solidFill>
                  <a:schemeClr val="tx1">
                    <a:lumMod val="85000"/>
                    <a:lumOff val="15000"/>
                  </a:schemeClr>
                </a:solidFill>
              </a:rPr>
              <a:t>Reduces the use of Injury and/or Make Whole Leave</a:t>
            </a:r>
          </a:p>
          <a:p>
            <a:pPr lvl="1">
              <a:spcBef>
                <a:spcPts val="0"/>
              </a:spcBef>
              <a:defRPr/>
            </a:pPr>
            <a:r>
              <a:rPr lang="en-US" sz="2400" dirty="0">
                <a:solidFill>
                  <a:schemeClr val="tx1">
                    <a:lumMod val="85000"/>
                    <a:lumOff val="15000"/>
                  </a:schemeClr>
                </a:solidFill>
              </a:rPr>
              <a:t>Transitional work aids in recovery process</a:t>
            </a:r>
          </a:p>
          <a:p>
            <a:pPr lvl="1">
              <a:spcBef>
                <a:spcPts val="0"/>
              </a:spcBef>
              <a:defRPr/>
            </a:pPr>
            <a:r>
              <a:rPr lang="en-US" sz="2400" dirty="0">
                <a:solidFill>
                  <a:schemeClr val="tx1">
                    <a:lumMod val="85000"/>
                    <a:lumOff val="15000"/>
                  </a:schemeClr>
                </a:solidFill>
              </a:rPr>
              <a:t>Improves self esteem and attitude</a:t>
            </a:r>
          </a:p>
          <a:p>
            <a:pPr lvl="1">
              <a:spcBef>
                <a:spcPts val="0"/>
              </a:spcBef>
              <a:defRPr/>
            </a:pPr>
            <a:r>
              <a:rPr lang="en-US" sz="2400" dirty="0">
                <a:solidFill>
                  <a:schemeClr val="tx1">
                    <a:lumMod val="85000"/>
                    <a:lumOff val="15000"/>
                  </a:schemeClr>
                </a:solidFill>
              </a:rPr>
              <a:t>Learn new skills and network</a:t>
            </a:r>
          </a:p>
          <a:p>
            <a:pPr lvl="1">
              <a:spcBef>
                <a:spcPts val="0"/>
              </a:spcBef>
              <a:buNone/>
              <a:defRPr/>
            </a:pPr>
            <a:endParaRPr lang="en-US" sz="2400" b="1" dirty="0" smtClean="0">
              <a:solidFill>
                <a:schemeClr val="tx1">
                  <a:lumMod val="85000"/>
                  <a:lumOff val="15000"/>
                </a:schemeClr>
              </a:solidFill>
            </a:endParaRPr>
          </a:p>
          <a:p>
            <a:pPr lvl="1">
              <a:spcBef>
                <a:spcPts val="0"/>
              </a:spcBef>
              <a:buNone/>
              <a:defRPr/>
            </a:pPr>
            <a:endParaRPr lang="en-US" sz="2400" b="1" dirty="0">
              <a:solidFill>
                <a:schemeClr val="tx1">
                  <a:lumMod val="85000"/>
                  <a:lumOff val="15000"/>
                </a:schemeClr>
              </a:solidFill>
            </a:endParaRPr>
          </a:p>
          <a:p>
            <a:endParaRPr lang="en-US" sz="2300" dirty="0" smtClean="0"/>
          </a:p>
        </p:txBody>
      </p:sp>
    </p:spTree>
    <p:extLst>
      <p:ext uri="{BB962C8B-B14F-4D97-AF65-F5344CB8AC3E}">
        <p14:creationId xmlns:p14="http://schemas.microsoft.com/office/powerpoint/2010/main" val="3546478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a:xfrm>
            <a:off x="2304288" y="238062"/>
            <a:ext cx="6306312" cy="1296448"/>
          </a:xfrm>
          <a:prstGeom prst="rect">
            <a:avLst/>
          </a:prstGeom>
        </p:spPr>
        <p:txBody>
          <a:bodyPr>
            <a:noAutofit/>
          </a:bodyPr>
          <a:lstStyle/>
          <a:p>
            <a:pPr eaLnBrk="1" hangingPunct="1"/>
            <a:r>
              <a:rPr lang="en-US" sz="4000" b="1" dirty="0" smtClean="0">
                <a:solidFill>
                  <a:schemeClr val="tx1">
                    <a:lumMod val="85000"/>
                    <a:lumOff val="15000"/>
                  </a:schemeClr>
                </a:solidFill>
              </a:rPr>
              <a:t>Modified Duty </a:t>
            </a:r>
            <a:br>
              <a:rPr lang="en-US" sz="4000" b="1" dirty="0" smtClean="0">
                <a:solidFill>
                  <a:schemeClr val="tx1">
                    <a:lumMod val="85000"/>
                    <a:lumOff val="15000"/>
                  </a:schemeClr>
                </a:solidFill>
              </a:rPr>
            </a:br>
            <a:r>
              <a:rPr lang="en-US" sz="4000" b="1" dirty="0" smtClean="0">
                <a:solidFill>
                  <a:schemeClr val="tx1">
                    <a:lumMod val="85000"/>
                    <a:lumOff val="15000"/>
                  </a:schemeClr>
                </a:solidFill>
              </a:rPr>
              <a:t>Overview</a:t>
            </a:r>
          </a:p>
        </p:txBody>
      </p:sp>
      <p:sp>
        <p:nvSpPr>
          <p:cNvPr id="15364" name="Rectangle 3"/>
          <p:cNvSpPr>
            <a:spLocks noGrp="1" noChangeArrowheads="1"/>
          </p:cNvSpPr>
          <p:nvPr>
            <p:ph sz="quarter" idx="4294967295"/>
          </p:nvPr>
        </p:nvSpPr>
        <p:spPr>
          <a:xfrm>
            <a:off x="844826" y="1389888"/>
            <a:ext cx="7513983" cy="5315712"/>
          </a:xfrm>
          <a:prstGeom prst="rect">
            <a:avLst/>
          </a:prstGeom>
        </p:spPr>
        <p:txBody>
          <a:bodyPr>
            <a:noAutofit/>
          </a:bodyPr>
          <a:lstStyle/>
          <a:p>
            <a:pPr marL="0" indent="0">
              <a:spcBef>
                <a:spcPts val="0"/>
              </a:spcBef>
              <a:buNone/>
              <a:defRPr/>
            </a:pPr>
            <a:r>
              <a:rPr lang="en-US" sz="2800" b="1" dirty="0">
                <a:solidFill>
                  <a:schemeClr val="tx1">
                    <a:lumMod val="85000"/>
                    <a:lumOff val="15000"/>
                  </a:schemeClr>
                </a:solidFill>
              </a:rPr>
              <a:t>Modified Duty</a:t>
            </a:r>
          </a:p>
          <a:p>
            <a:pPr>
              <a:spcBef>
                <a:spcPts val="100"/>
              </a:spcBef>
              <a:spcAft>
                <a:spcPts val="100"/>
              </a:spcAft>
              <a:defRPr/>
            </a:pPr>
            <a:r>
              <a:rPr lang="en-US" sz="2400" dirty="0">
                <a:solidFill>
                  <a:schemeClr val="tx1">
                    <a:lumMod val="85000"/>
                    <a:lumOff val="15000"/>
                  </a:schemeClr>
                </a:solidFill>
              </a:rPr>
              <a:t>Based on restrictions from the ATP</a:t>
            </a:r>
          </a:p>
          <a:p>
            <a:pPr>
              <a:spcBef>
                <a:spcPts val="100"/>
              </a:spcBef>
              <a:spcAft>
                <a:spcPts val="100"/>
              </a:spcAft>
              <a:defRPr/>
            </a:pPr>
            <a:r>
              <a:rPr lang="en-US" sz="2400" dirty="0">
                <a:solidFill>
                  <a:schemeClr val="tx1">
                    <a:lumMod val="85000"/>
                    <a:lumOff val="15000"/>
                  </a:schemeClr>
                </a:solidFill>
              </a:rPr>
              <a:t>Needs to be meaningful work or tasks</a:t>
            </a:r>
          </a:p>
          <a:p>
            <a:pPr>
              <a:spcBef>
                <a:spcPts val="100"/>
              </a:spcBef>
              <a:spcAft>
                <a:spcPts val="100"/>
              </a:spcAft>
              <a:defRPr/>
            </a:pPr>
            <a:r>
              <a:rPr lang="en-US" sz="2400" dirty="0">
                <a:solidFill>
                  <a:schemeClr val="tx1">
                    <a:lumMod val="85000"/>
                    <a:lumOff val="15000"/>
                  </a:schemeClr>
                </a:solidFill>
              </a:rPr>
              <a:t>Work may be assigned work unit or another, or across multiple, i.e. maintenance, traffic, business office, etc.</a:t>
            </a:r>
          </a:p>
          <a:p>
            <a:pPr>
              <a:spcBef>
                <a:spcPts val="100"/>
              </a:spcBef>
              <a:spcAft>
                <a:spcPts val="100"/>
              </a:spcAft>
              <a:defRPr/>
            </a:pPr>
            <a:r>
              <a:rPr lang="en-US" sz="2400" dirty="0">
                <a:solidFill>
                  <a:schemeClr val="tx1">
                    <a:lumMod val="85000"/>
                    <a:lumOff val="15000"/>
                  </a:schemeClr>
                </a:solidFill>
              </a:rPr>
              <a:t>Driving State vehicle tasks must be identified and approved by the ATP</a:t>
            </a:r>
          </a:p>
          <a:p>
            <a:pPr>
              <a:spcBef>
                <a:spcPts val="100"/>
              </a:spcBef>
              <a:spcAft>
                <a:spcPts val="100"/>
              </a:spcAft>
              <a:defRPr/>
            </a:pPr>
            <a:r>
              <a:rPr lang="en-US" sz="2400" dirty="0">
                <a:solidFill>
                  <a:schemeClr val="tx1">
                    <a:lumMod val="85000"/>
                    <a:lumOff val="15000"/>
                  </a:schemeClr>
                </a:solidFill>
              </a:rPr>
              <a:t>May offer full- or part-time schedules</a:t>
            </a:r>
          </a:p>
          <a:p>
            <a:pPr>
              <a:spcBef>
                <a:spcPts val="100"/>
              </a:spcBef>
              <a:spcAft>
                <a:spcPts val="100"/>
              </a:spcAft>
              <a:defRPr/>
            </a:pPr>
            <a:r>
              <a:rPr lang="en-US" sz="2400" dirty="0">
                <a:solidFill>
                  <a:schemeClr val="tx1">
                    <a:lumMod val="85000"/>
                    <a:lumOff val="15000"/>
                  </a:schemeClr>
                </a:solidFill>
              </a:rPr>
              <a:t>Work location may be different than regular work location and may require a longer commute distance</a:t>
            </a:r>
          </a:p>
          <a:p>
            <a:pPr>
              <a:spcBef>
                <a:spcPts val="100"/>
              </a:spcBef>
              <a:spcAft>
                <a:spcPts val="100"/>
              </a:spcAft>
              <a:defRPr/>
            </a:pPr>
            <a:r>
              <a:rPr lang="en-US" sz="2400" dirty="0">
                <a:solidFill>
                  <a:schemeClr val="tx1">
                    <a:lumMod val="85000"/>
                    <a:lumOff val="15000"/>
                  </a:schemeClr>
                </a:solidFill>
              </a:rPr>
              <a:t>Transportation to / from work is not covered</a:t>
            </a:r>
          </a:p>
          <a:p>
            <a:pPr>
              <a:spcBef>
                <a:spcPts val="100"/>
              </a:spcBef>
              <a:spcAft>
                <a:spcPts val="100"/>
              </a:spcAft>
              <a:defRPr/>
            </a:pPr>
            <a:r>
              <a:rPr lang="en-US" sz="2400" dirty="0">
                <a:solidFill>
                  <a:schemeClr val="tx1">
                    <a:lumMod val="85000"/>
                    <a:lumOff val="15000"/>
                  </a:schemeClr>
                </a:solidFill>
              </a:rPr>
              <a:t>May not exceed 6 months in duration from start date.</a:t>
            </a:r>
            <a:endParaRPr lang="en-US" sz="2400" b="1" dirty="0" smtClean="0">
              <a:solidFill>
                <a:schemeClr val="tx1">
                  <a:lumMod val="85000"/>
                  <a:lumOff val="15000"/>
                </a:schemeClr>
              </a:solidFill>
            </a:endParaRPr>
          </a:p>
        </p:txBody>
      </p:sp>
    </p:spTree>
    <p:extLst>
      <p:ext uri="{BB962C8B-B14F-4D97-AF65-F5344CB8AC3E}">
        <p14:creationId xmlns:p14="http://schemas.microsoft.com/office/powerpoint/2010/main" val="2823842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a:xfrm>
            <a:off x="2304288" y="238062"/>
            <a:ext cx="6306312" cy="715962"/>
          </a:xfrm>
          <a:prstGeom prst="rect">
            <a:avLst/>
          </a:prstGeom>
        </p:spPr>
        <p:txBody>
          <a:bodyPr>
            <a:noAutofit/>
          </a:bodyPr>
          <a:lstStyle/>
          <a:p>
            <a:pPr eaLnBrk="1" hangingPunct="1"/>
            <a:r>
              <a:rPr lang="en-US" sz="3600" b="1" dirty="0" smtClean="0">
                <a:solidFill>
                  <a:schemeClr val="tx1">
                    <a:lumMod val="85000"/>
                    <a:lumOff val="15000"/>
                  </a:schemeClr>
                </a:solidFill>
              </a:rPr>
              <a:t>Determining if Modified Duty </a:t>
            </a:r>
            <a:br>
              <a:rPr lang="en-US" sz="3600" b="1" dirty="0" smtClean="0">
                <a:solidFill>
                  <a:schemeClr val="tx1">
                    <a:lumMod val="85000"/>
                    <a:lumOff val="15000"/>
                  </a:schemeClr>
                </a:solidFill>
              </a:rPr>
            </a:br>
            <a:r>
              <a:rPr lang="en-US" sz="3600" b="1" dirty="0" smtClean="0">
                <a:solidFill>
                  <a:schemeClr val="tx1">
                    <a:lumMod val="85000"/>
                    <a:lumOff val="15000"/>
                  </a:schemeClr>
                </a:solidFill>
              </a:rPr>
              <a:t>is an Option</a:t>
            </a:r>
          </a:p>
        </p:txBody>
      </p:sp>
      <p:sp>
        <p:nvSpPr>
          <p:cNvPr id="15364" name="Rectangle 3"/>
          <p:cNvSpPr>
            <a:spLocks noGrp="1" noChangeArrowheads="1"/>
          </p:cNvSpPr>
          <p:nvPr>
            <p:ph sz="quarter" idx="4294967295"/>
          </p:nvPr>
        </p:nvSpPr>
        <p:spPr>
          <a:xfrm>
            <a:off x="457200" y="1389888"/>
            <a:ext cx="8382000" cy="5315712"/>
          </a:xfrm>
          <a:prstGeom prst="rect">
            <a:avLst/>
          </a:prstGeom>
        </p:spPr>
        <p:txBody>
          <a:bodyPr>
            <a:noAutofit/>
          </a:bodyPr>
          <a:lstStyle/>
          <a:p>
            <a:pPr eaLnBrk="1" hangingPunct="1"/>
            <a:r>
              <a:rPr lang="en-US" sz="2300" dirty="0" smtClean="0"/>
              <a:t>The Appointing Authority or Designee reviews the restrictions identified by the Authorized Treating Provider (ATP) on the Work Status Report (WSR).</a:t>
            </a:r>
          </a:p>
          <a:p>
            <a:r>
              <a:rPr lang="en-US" sz="2300" dirty="0" smtClean="0"/>
              <a:t>Do the restrictions prevent the employee from performing ALL essential functions of their Position Description Questionnaire (PDQ)?</a:t>
            </a:r>
          </a:p>
          <a:p>
            <a:r>
              <a:rPr lang="en-US" sz="2300" dirty="0" smtClean="0"/>
              <a:t> If the restrictions DO NOT prevent the employee from performing ALL essential functions, the employee can return to work “regular duty” and modified duty is not necessary.</a:t>
            </a:r>
          </a:p>
          <a:p>
            <a:r>
              <a:rPr lang="en-US" sz="2300" dirty="0" smtClean="0"/>
              <a:t>If the restrictions DO prevent the employee from performing ANY essential functions, the employee CANNOT return to work regular duty and “</a:t>
            </a:r>
            <a:r>
              <a:rPr lang="en-US" sz="2300" u="sng" dirty="0" smtClean="0"/>
              <a:t>Modified Duty</a:t>
            </a:r>
            <a:r>
              <a:rPr lang="en-US" sz="2300" dirty="0" smtClean="0"/>
              <a:t>” </a:t>
            </a:r>
            <a:r>
              <a:rPr lang="en-US" sz="2300" b="1" u="sng" dirty="0" smtClean="0"/>
              <a:t>is</a:t>
            </a:r>
            <a:r>
              <a:rPr lang="en-US" sz="2300" dirty="0" smtClean="0"/>
              <a:t> an option.</a:t>
            </a:r>
          </a:p>
          <a:p>
            <a:pPr marL="0" indent="0">
              <a:buNone/>
            </a:pPr>
            <a:endParaRPr lang="en-US" sz="2300" dirty="0" smtClean="0"/>
          </a:p>
        </p:txBody>
      </p:sp>
    </p:spTree>
    <p:extLst>
      <p:ext uri="{BB962C8B-B14F-4D97-AF65-F5344CB8AC3E}">
        <p14:creationId xmlns:p14="http://schemas.microsoft.com/office/powerpoint/2010/main" val="2046082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idx="4294967295"/>
          </p:nvPr>
        </p:nvSpPr>
        <p:spPr>
          <a:xfrm>
            <a:off x="2304288" y="238062"/>
            <a:ext cx="6230112" cy="1243894"/>
          </a:xfrm>
          <a:prstGeom prst="rect">
            <a:avLst/>
          </a:prstGeom>
        </p:spPr>
        <p:txBody>
          <a:bodyPr>
            <a:noAutofit/>
          </a:bodyPr>
          <a:lstStyle/>
          <a:p>
            <a:pPr eaLnBrk="1" hangingPunct="1"/>
            <a:r>
              <a:rPr lang="en-US" b="1" dirty="0" smtClean="0">
                <a:solidFill>
                  <a:schemeClr val="tx1">
                    <a:lumMod val="85000"/>
                    <a:lumOff val="15000"/>
                  </a:schemeClr>
                </a:solidFill>
              </a:rPr>
              <a:t>Modified Duty</a:t>
            </a:r>
            <a:br>
              <a:rPr lang="en-US" b="1" dirty="0" smtClean="0">
                <a:solidFill>
                  <a:schemeClr val="tx1">
                    <a:lumMod val="85000"/>
                    <a:lumOff val="15000"/>
                  </a:schemeClr>
                </a:solidFill>
              </a:rPr>
            </a:br>
            <a:r>
              <a:rPr lang="en-US" b="1" dirty="0" smtClean="0">
                <a:solidFill>
                  <a:schemeClr val="tx1">
                    <a:lumMod val="85000"/>
                    <a:lumOff val="15000"/>
                  </a:schemeClr>
                </a:solidFill>
              </a:rPr>
              <a:t>5 Steps</a:t>
            </a:r>
          </a:p>
        </p:txBody>
      </p:sp>
      <p:sp>
        <p:nvSpPr>
          <p:cNvPr id="15364" name="Rectangle 3"/>
          <p:cNvSpPr>
            <a:spLocks noGrp="1" noChangeArrowheads="1"/>
          </p:cNvSpPr>
          <p:nvPr>
            <p:ph sz="quarter" idx="4294967295"/>
          </p:nvPr>
        </p:nvSpPr>
        <p:spPr>
          <a:xfrm>
            <a:off x="231228" y="1576552"/>
            <a:ext cx="8618482" cy="5278819"/>
          </a:xfrm>
          <a:prstGeom prst="rect">
            <a:avLst/>
          </a:prstGeom>
        </p:spPr>
        <p:txBody>
          <a:bodyPr>
            <a:noAutofit/>
          </a:bodyPr>
          <a:lstStyle/>
          <a:p>
            <a:pPr marL="914400" lvl="1" indent="-457200">
              <a:lnSpc>
                <a:spcPct val="150000"/>
              </a:lnSpc>
              <a:spcBef>
                <a:spcPts val="0"/>
              </a:spcBef>
              <a:buFont typeface="+mj-lt"/>
              <a:buAutoNum type="arabicPeriod"/>
              <a:defRPr/>
            </a:pPr>
            <a:r>
              <a:rPr lang="en-US" sz="2400" b="1" dirty="0">
                <a:solidFill>
                  <a:schemeClr val="tx1">
                    <a:lumMod val="85000"/>
                    <a:lumOff val="15000"/>
                  </a:schemeClr>
                </a:solidFill>
              </a:rPr>
              <a:t>AA/Designee(s) Determination </a:t>
            </a:r>
            <a:r>
              <a:rPr lang="en-US" sz="2400" dirty="0">
                <a:solidFill>
                  <a:schemeClr val="tx1">
                    <a:lumMod val="85000"/>
                    <a:lumOff val="15000"/>
                  </a:schemeClr>
                </a:solidFill>
              </a:rPr>
              <a:t>- Can it be offered?</a:t>
            </a:r>
            <a:r>
              <a:rPr lang="en-US" sz="2400" dirty="0">
                <a:solidFill>
                  <a:srgbClr val="FF0000"/>
                </a:solidFill>
              </a:rPr>
              <a:t>**</a:t>
            </a:r>
          </a:p>
          <a:p>
            <a:pPr marL="914400" lvl="1" indent="-457200">
              <a:lnSpc>
                <a:spcPct val="150000"/>
              </a:lnSpc>
              <a:spcBef>
                <a:spcPts val="0"/>
              </a:spcBef>
              <a:buFont typeface="+mj-lt"/>
              <a:buAutoNum type="arabicPeriod"/>
              <a:defRPr/>
            </a:pPr>
            <a:r>
              <a:rPr lang="en-US" sz="2400" b="1" dirty="0">
                <a:solidFill>
                  <a:schemeClr val="tx1">
                    <a:lumMod val="85000"/>
                    <a:lumOff val="15000"/>
                  </a:schemeClr>
                </a:solidFill>
              </a:rPr>
              <a:t>Task Letter </a:t>
            </a:r>
            <a:r>
              <a:rPr lang="en-US" sz="2400" dirty="0">
                <a:solidFill>
                  <a:schemeClr val="tx1">
                    <a:lumMod val="85000"/>
                    <a:lumOff val="15000"/>
                  </a:schemeClr>
                </a:solidFill>
              </a:rPr>
              <a:t>– Prepare and mail to the ATP and employee</a:t>
            </a:r>
          </a:p>
          <a:p>
            <a:pPr marL="914400" lvl="1" indent="-457200">
              <a:lnSpc>
                <a:spcPct val="150000"/>
              </a:lnSpc>
              <a:spcBef>
                <a:spcPts val="0"/>
              </a:spcBef>
              <a:buFont typeface="+mj-lt"/>
              <a:buAutoNum type="arabicPeriod"/>
              <a:defRPr/>
            </a:pPr>
            <a:r>
              <a:rPr lang="en-US" sz="2400" b="1" dirty="0">
                <a:solidFill>
                  <a:schemeClr val="tx1">
                    <a:lumMod val="85000"/>
                    <a:lumOff val="15000"/>
                  </a:schemeClr>
                </a:solidFill>
              </a:rPr>
              <a:t>Return of the Task Letter  </a:t>
            </a:r>
            <a:r>
              <a:rPr lang="en-US" sz="2400" dirty="0">
                <a:solidFill>
                  <a:schemeClr val="tx1">
                    <a:lumMod val="85000"/>
                    <a:lumOff val="15000"/>
                  </a:schemeClr>
                </a:solidFill>
              </a:rPr>
              <a:t>– Approved/Not approved</a:t>
            </a:r>
          </a:p>
          <a:p>
            <a:pPr marL="914400" lvl="1" indent="-457200">
              <a:lnSpc>
                <a:spcPct val="150000"/>
              </a:lnSpc>
              <a:spcBef>
                <a:spcPts val="0"/>
              </a:spcBef>
              <a:buFont typeface="+mj-lt"/>
              <a:buAutoNum type="arabicPeriod"/>
              <a:defRPr/>
            </a:pPr>
            <a:r>
              <a:rPr lang="en-US" sz="2400" b="1" dirty="0">
                <a:solidFill>
                  <a:schemeClr val="tx1">
                    <a:lumMod val="85000"/>
                    <a:lumOff val="15000"/>
                  </a:schemeClr>
                </a:solidFill>
              </a:rPr>
              <a:t>Offer Letter </a:t>
            </a:r>
            <a:r>
              <a:rPr lang="en-US" sz="2400" dirty="0">
                <a:solidFill>
                  <a:schemeClr val="tx1">
                    <a:lumMod val="85000"/>
                    <a:lumOff val="15000"/>
                  </a:schemeClr>
                </a:solidFill>
              </a:rPr>
              <a:t>– Mail certified or Hand-deliver to employee</a:t>
            </a:r>
          </a:p>
          <a:p>
            <a:pPr marL="914400" lvl="1" indent="-457200">
              <a:lnSpc>
                <a:spcPct val="150000"/>
              </a:lnSpc>
              <a:spcBef>
                <a:spcPts val="0"/>
              </a:spcBef>
              <a:buFont typeface="+mj-lt"/>
              <a:buAutoNum type="arabicPeriod"/>
              <a:defRPr/>
            </a:pPr>
            <a:r>
              <a:rPr lang="en-US" sz="2400" b="1" dirty="0">
                <a:solidFill>
                  <a:schemeClr val="tx1">
                    <a:lumMod val="85000"/>
                    <a:lumOff val="15000"/>
                  </a:schemeClr>
                </a:solidFill>
              </a:rPr>
              <a:t>Withdraw Letter  </a:t>
            </a:r>
            <a:r>
              <a:rPr lang="en-US" sz="2400" dirty="0">
                <a:solidFill>
                  <a:schemeClr val="tx1">
                    <a:lumMod val="85000"/>
                    <a:lumOff val="15000"/>
                  </a:schemeClr>
                </a:solidFill>
              </a:rPr>
              <a:t>– Prepare a Withdrawal Letter when modified duty is not longer needed or 6 months has expired.</a:t>
            </a:r>
            <a:endParaRPr lang="en-US" sz="2400" b="1" dirty="0">
              <a:solidFill>
                <a:schemeClr val="tx1">
                  <a:lumMod val="85000"/>
                  <a:lumOff val="15000"/>
                </a:schemeClr>
              </a:solidFill>
            </a:endParaRPr>
          </a:p>
          <a:p>
            <a:pPr marL="457200" lvl="1" indent="0">
              <a:spcBef>
                <a:spcPts val="0"/>
              </a:spcBef>
              <a:buNone/>
              <a:defRPr/>
            </a:pPr>
            <a:r>
              <a:rPr lang="en-US" sz="2400" dirty="0">
                <a:solidFill>
                  <a:srgbClr val="FF0000"/>
                </a:solidFill>
              </a:rPr>
              <a:t>**</a:t>
            </a:r>
            <a:r>
              <a:rPr lang="en-US" sz="2400" b="1" dirty="0">
                <a:solidFill>
                  <a:srgbClr val="FF0000"/>
                </a:solidFill>
              </a:rPr>
              <a:t> Attorney Represented Employees</a:t>
            </a:r>
          </a:p>
          <a:p>
            <a:pPr marL="457200" lvl="1" indent="0">
              <a:spcBef>
                <a:spcPts val="0"/>
              </a:spcBef>
              <a:buNone/>
              <a:defRPr/>
            </a:pPr>
            <a:r>
              <a:rPr lang="en-US" sz="2400" b="1" dirty="0">
                <a:solidFill>
                  <a:srgbClr val="FF0000"/>
                </a:solidFill>
              </a:rPr>
              <a:t>     Contact the Risk Management Specialist</a:t>
            </a:r>
          </a:p>
          <a:p>
            <a:pPr marL="457200" lvl="1" indent="0">
              <a:spcBef>
                <a:spcPts val="0"/>
              </a:spcBef>
              <a:buNone/>
              <a:defRPr/>
            </a:pPr>
            <a:r>
              <a:rPr lang="en-US" sz="2400" b="1" dirty="0">
                <a:solidFill>
                  <a:srgbClr val="FF0000"/>
                </a:solidFill>
              </a:rPr>
              <a:t>     Risk Management Specialist must complete process! </a:t>
            </a:r>
            <a:endParaRPr lang="en-US" sz="2400" dirty="0">
              <a:solidFill>
                <a:srgbClr val="FF0000"/>
              </a:solidFill>
            </a:endParaRPr>
          </a:p>
          <a:p>
            <a:pPr marL="0" indent="0">
              <a:buNone/>
            </a:pPr>
            <a:endParaRPr lang="en-US" sz="2300" dirty="0" smtClean="0"/>
          </a:p>
        </p:txBody>
      </p:sp>
    </p:spTree>
    <p:extLst>
      <p:ext uri="{BB962C8B-B14F-4D97-AF65-F5344CB8AC3E}">
        <p14:creationId xmlns:p14="http://schemas.microsoft.com/office/powerpoint/2010/main" val="1358927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373" y="1628507"/>
            <a:ext cx="8523890" cy="4001095"/>
          </a:xfrm>
          <a:prstGeom prst="rect">
            <a:avLst/>
          </a:prstGeom>
        </p:spPr>
        <p:txBody>
          <a:bodyPr wrap="square">
            <a:spAutoFit/>
          </a:bodyPr>
          <a:lstStyle/>
          <a:p>
            <a:pPr marL="342900" indent="-342900">
              <a:buFont typeface="Arial" panose="020B0604020202020204" pitchFamily="34" charset="0"/>
              <a:buChar char="•"/>
            </a:pPr>
            <a:r>
              <a:rPr lang="en-US" sz="2500" b="1" dirty="0"/>
              <a:t>AA/Designee(s) determines if Modified Duty can be offered</a:t>
            </a:r>
          </a:p>
          <a:p>
            <a:pPr marL="800100" lvl="1" indent="-342900">
              <a:buFont typeface="Arial" panose="020B0604020202020204" pitchFamily="34" charset="0"/>
              <a:buChar char="•"/>
            </a:pPr>
            <a:r>
              <a:rPr lang="en-US" sz="2300" dirty="0"/>
              <a:t>Based work restrictions from Authorized Treating Provider (ATP)</a:t>
            </a:r>
          </a:p>
          <a:p>
            <a:pPr marL="800100" lvl="1" indent="-342900">
              <a:buFont typeface="Arial" panose="020B0604020202020204" pitchFamily="34" charset="0"/>
              <a:buChar char="•"/>
            </a:pPr>
            <a:r>
              <a:rPr lang="en-US" sz="2300" dirty="0"/>
              <a:t>Identified on the Work Status Report (WSR)</a:t>
            </a:r>
          </a:p>
          <a:p>
            <a:pPr lvl="1"/>
            <a:endParaRPr lang="en-US" sz="1000" dirty="0"/>
          </a:p>
          <a:p>
            <a:pPr marL="342900" indent="-342900">
              <a:buFont typeface="Arial" panose="020B0604020202020204" pitchFamily="34" charset="0"/>
              <a:buChar char="•"/>
            </a:pPr>
            <a:r>
              <a:rPr lang="en-US" sz="2500" b="1" dirty="0"/>
              <a:t>Position Description Questionnaire (PDQ)</a:t>
            </a:r>
          </a:p>
          <a:p>
            <a:pPr marL="800100" lvl="1" indent="-342900">
              <a:buFont typeface="Arial" panose="020B0604020202020204" pitchFamily="34" charset="0"/>
              <a:buChar char="•"/>
            </a:pPr>
            <a:r>
              <a:rPr lang="en-US" sz="2300" dirty="0"/>
              <a:t>Can the employee perform ALL essential functions in the </a:t>
            </a:r>
            <a:r>
              <a:rPr lang="en-US" sz="2200" dirty="0"/>
              <a:t>PDQ?</a:t>
            </a:r>
          </a:p>
          <a:p>
            <a:pPr lvl="1"/>
            <a:endParaRPr lang="en-US" sz="1000" dirty="0"/>
          </a:p>
          <a:p>
            <a:pPr marL="800100" lvl="1" indent="-342900">
              <a:buFont typeface="Arial" panose="020B0604020202020204" pitchFamily="34" charset="0"/>
              <a:buChar char="•"/>
            </a:pPr>
            <a:r>
              <a:rPr lang="en-US" sz="2300" b="1" dirty="0"/>
              <a:t>YES - the employee can return to work regular duty</a:t>
            </a:r>
          </a:p>
          <a:p>
            <a:pPr lvl="2"/>
            <a:r>
              <a:rPr lang="en-US" sz="2300" dirty="0"/>
              <a:t>No Modified duty is necessary</a:t>
            </a:r>
          </a:p>
          <a:p>
            <a:pPr marL="800100" lvl="1" indent="-342900">
              <a:buFont typeface="Arial" panose="020B0604020202020204" pitchFamily="34" charset="0"/>
              <a:buChar char="•"/>
            </a:pPr>
            <a:r>
              <a:rPr lang="en-US" sz="2300" b="1" dirty="0"/>
              <a:t>NO - the employee CANNOT return to work regular duty</a:t>
            </a:r>
          </a:p>
          <a:p>
            <a:pPr lvl="2"/>
            <a:r>
              <a:rPr lang="en-US" sz="2300" dirty="0"/>
              <a:t>Yes Modified Duty is an option!</a:t>
            </a:r>
          </a:p>
        </p:txBody>
      </p:sp>
      <p:sp>
        <p:nvSpPr>
          <p:cNvPr id="5" name="TextBox 4"/>
          <p:cNvSpPr txBox="1"/>
          <p:nvPr/>
        </p:nvSpPr>
        <p:spPr>
          <a:xfrm>
            <a:off x="2186152" y="199697"/>
            <a:ext cx="5612523" cy="1200329"/>
          </a:xfrm>
          <a:prstGeom prst="rect">
            <a:avLst/>
          </a:prstGeom>
          <a:noFill/>
        </p:spPr>
        <p:txBody>
          <a:bodyPr wrap="square" rtlCol="0">
            <a:spAutoFit/>
          </a:bodyPr>
          <a:lstStyle/>
          <a:p>
            <a:pPr algn="ctr"/>
            <a:r>
              <a:rPr lang="en-US" sz="3600" dirty="0" smtClean="0"/>
              <a:t>Modified Duty Determination – Step 1</a:t>
            </a:r>
            <a:endParaRPr lang="en-US" sz="3600" dirty="0"/>
          </a:p>
        </p:txBody>
      </p:sp>
    </p:spTree>
    <p:extLst>
      <p:ext uri="{BB962C8B-B14F-4D97-AF65-F5344CB8AC3E}">
        <p14:creationId xmlns:p14="http://schemas.microsoft.com/office/powerpoint/2010/main" val="6363656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1159" y="301124"/>
            <a:ext cx="5423338" cy="1477328"/>
          </a:xfrm>
          <a:prstGeom prst="rect">
            <a:avLst/>
          </a:prstGeom>
        </p:spPr>
        <p:txBody>
          <a:bodyPr wrap="square">
            <a:spAutoFit/>
          </a:bodyPr>
          <a:lstStyle/>
          <a:p>
            <a:pPr algn="ctr"/>
            <a:r>
              <a:rPr lang="en-US" sz="3600" b="1" dirty="0">
                <a:solidFill>
                  <a:schemeClr val="tx1">
                    <a:lumMod val="85000"/>
                    <a:lumOff val="15000"/>
                  </a:schemeClr>
                </a:solidFill>
              </a:rPr>
              <a:t>Modified Duty</a:t>
            </a:r>
            <a:r>
              <a:rPr lang="en-US" b="1" dirty="0">
                <a:solidFill>
                  <a:schemeClr val="tx1">
                    <a:lumMod val="85000"/>
                    <a:lumOff val="15000"/>
                  </a:schemeClr>
                </a:solidFill>
              </a:rPr>
              <a:t/>
            </a:r>
            <a:br>
              <a:rPr lang="en-US" b="1" dirty="0">
                <a:solidFill>
                  <a:schemeClr val="tx1">
                    <a:lumMod val="85000"/>
                    <a:lumOff val="15000"/>
                  </a:schemeClr>
                </a:solidFill>
              </a:rPr>
            </a:br>
            <a:r>
              <a:rPr lang="en-US" sz="3600" b="1" dirty="0">
                <a:solidFill>
                  <a:schemeClr val="tx1">
                    <a:lumMod val="85000"/>
                    <a:lumOff val="15000"/>
                  </a:schemeClr>
                </a:solidFill>
              </a:rPr>
              <a:t>Task Letter – Step 2</a:t>
            </a:r>
            <a:r>
              <a:rPr lang="en-US" b="1" dirty="0">
                <a:solidFill>
                  <a:schemeClr val="tx1">
                    <a:lumMod val="85000"/>
                    <a:lumOff val="15000"/>
                  </a:schemeClr>
                </a:solidFill>
              </a:rPr>
              <a:t/>
            </a:r>
            <a:br>
              <a:rPr lang="en-US" b="1" dirty="0">
                <a:solidFill>
                  <a:schemeClr val="tx1">
                    <a:lumMod val="85000"/>
                    <a:lumOff val="15000"/>
                  </a:schemeClr>
                </a:solidFill>
              </a:rPr>
            </a:br>
            <a:endParaRPr lang="en-US" dirty="0"/>
          </a:p>
        </p:txBody>
      </p:sp>
      <p:sp>
        <p:nvSpPr>
          <p:cNvPr id="3" name="Rectangle 2"/>
          <p:cNvSpPr/>
          <p:nvPr/>
        </p:nvSpPr>
        <p:spPr>
          <a:xfrm>
            <a:off x="409904" y="1340825"/>
            <a:ext cx="8523889" cy="5170646"/>
          </a:xfrm>
          <a:prstGeom prst="rect">
            <a:avLst/>
          </a:prstGeom>
        </p:spPr>
        <p:txBody>
          <a:bodyPr wrap="square">
            <a:spAutoFit/>
          </a:bodyPr>
          <a:lstStyle/>
          <a:p>
            <a:pPr marL="342900" indent="-342900">
              <a:buFont typeface="Arial" panose="020B0604020202020204" pitchFamily="34" charset="0"/>
              <a:buChar char="•"/>
            </a:pPr>
            <a:r>
              <a:rPr lang="en-US" sz="2400" b="1" dirty="0"/>
              <a:t>Task Description</a:t>
            </a:r>
          </a:p>
          <a:p>
            <a:pPr marL="800100" lvl="1" indent="-342900">
              <a:spcBef>
                <a:spcPts val="0"/>
              </a:spcBef>
              <a:buFont typeface="Arial" panose="020B0604020202020204" pitchFamily="34" charset="0"/>
              <a:buChar char="•"/>
            </a:pPr>
            <a:r>
              <a:rPr lang="en-US" sz="2100" dirty="0"/>
              <a:t>Describe for the ATP</a:t>
            </a:r>
          </a:p>
          <a:p>
            <a:pPr marL="1257300" lvl="2" indent="-342900">
              <a:spcBef>
                <a:spcPts val="0"/>
              </a:spcBef>
              <a:buFont typeface="Arial" panose="020B0604020202020204" pitchFamily="34" charset="0"/>
              <a:buChar char="•"/>
            </a:pPr>
            <a:r>
              <a:rPr lang="en-US" sz="2100" dirty="0" smtClean="0"/>
              <a:t>	Task </a:t>
            </a:r>
            <a:r>
              <a:rPr lang="en-US" sz="2100" dirty="0"/>
              <a:t>Matrix for common TM duties</a:t>
            </a:r>
          </a:p>
          <a:p>
            <a:pPr marL="800100" lvl="1" indent="-342900">
              <a:spcBef>
                <a:spcPts val="0"/>
              </a:spcBef>
              <a:buFont typeface="Arial" panose="020B0604020202020204" pitchFamily="34" charset="0"/>
              <a:buChar char="•"/>
            </a:pPr>
            <a:r>
              <a:rPr lang="en-US" sz="2100" dirty="0"/>
              <a:t>Clearly identify any tasks that require the use of a State vehicle</a:t>
            </a:r>
          </a:p>
          <a:p>
            <a:pPr marL="1257300" lvl="2" indent="-342900">
              <a:spcBef>
                <a:spcPts val="0"/>
              </a:spcBef>
              <a:buFont typeface="Arial" panose="020B0604020202020204" pitchFamily="34" charset="0"/>
              <a:buChar char="•"/>
            </a:pPr>
            <a:r>
              <a:rPr lang="en-US" sz="2100" b="1" dirty="0"/>
              <a:t>Format:  </a:t>
            </a:r>
            <a:r>
              <a:rPr lang="en-US" sz="2100" dirty="0"/>
              <a:t>The </a:t>
            </a:r>
            <a:r>
              <a:rPr lang="en-US" sz="2100" u="sng" dirty="0"/>
              <a:t>task</a:t>
            </a:r>
            <a:r>
              <a:rPr lang="en-US" sz="2100" dirty="0"/>
              <a:t>:  </a:t>
            </a:r>
            <a:r>
              <a:rPr lang="en-US" sz="2100" u="sng" dirty="0"/>
              <a:t>physical attributes</a:t>
            </a:r>
            <a:r>
              <a:rPr lang="en-US" sz="2100" dirty="0"/>
              <a:t>; and </a:t>
            </a:r>
            <a:r>
              <a:rPr lang="en-US" sz="2100" u="sng" dirty="0"/>
              <a:t>description</a:t>
            </a:r>
            <a:r>
              <a:rPr lang="en-US" sz="2100" dirty="0"/>
              <a:t> of task including tools/equipment used</a:t>
            </a:r>
          </a:p>
          <a:p>
            <a:pPr marL="342900" lvl="1" indent="-342900">
              <a:spcBef>
                <a:spcPts val="0"/>
              </a:spcBef>
              <a:buFont typeface="Arial"/>
              <a:buChar char="•"/>
            </a:pPr>
            <a:r>
              <a:rPr lang="en-US" sz="2400" b="1" dirty="0"/>
              <a:t>Commute distance</a:t>
            </a:r>
          </a:p>
          <a:p>
            <a:pPr marL="800100" lvl="1" indent="-342900">
              <a:spcBef>
                <a:spcPts val="0"/>
              </a:spcBef>
              <a:buFont typeface="Arial" panose="020B0604020202020204" pitchFamily="34" charset="0"/>
              <a:buChar char="•"/>
            </a:pPr>
            <a:r>
              <a:rPr lang="en-US" sz="2100" dirty="0"/>
              <a:t>Can not be more than 50 miles in one direction greater than the pre-injury commute.</a:t>
            </a:r>
          </a:p>
          <a:p>
            <a:pPr marL="342900" lvl="1" indent="-342900">
              <a:spcBef>
                <a:spcPts val="0"/>
              </a:spcBef>
              <a:buFont typeface="Arial"/>
              <a:buChar char="•"/>
            </a:pPr>
            <a:r>
              <a:rPr lang="en-US" sz="2400" b="1" dirty="0"/>
              <a:t>Transportation to and from work</a:t>
            </a:r>
          </a:p>
          <a:p>
            <a:pPr marL="800100" lvl="1" indent="-342900">
              <a:spcBef>
                <a:spcPts val="0"/>
              </a:spcBef>
              <a:buFont typeface="Arial" panose="020B0604020202020204" pitchFamily="34" charset="0"/>
              <a:buChar char="•"/>
            </a:pPr>
            <a:r>
              <a:rPr lang="en-US" sz="2100" dirty="0"/>
              <a:t>Not provided under Workers’ Compensation</a:t>
            </a:r>
          </a:p>
          <a:p>
            <a:pPr marL="800100" lvl="1" indent="-342900">
              <a:spcBef>
                <a:spcPts val="0"/>
              </a:spcBef>
              <a:buFont typeface="Arial" panose="020B0604020202020204" pitchFamily="34" charset="0"/>
              <a:buChar char="•"/>
            </a:pPr>
            <a:r>
              <a:rPr lang="en-US" sz="2100" dirty="0"/>
              <a:t>Extenuating Circumstances  - May be cost prohibited</a:t>
            </a:r>
          </a:p>
          <a:p>
            <a:pPr marL="342900" lvl="1" indent="-342900">
              <a:spcBef>
                <a:spcPts val="0"/>
              </a:spcBef>
              <a:buFont typeface="Arial"/>
              <a:buChar char="•"/>
            </a:pPr>
            <a:r>
              <a:rPr lang="en-US" sz="2400" b="1" dirty="0"/>
              <a:t>Work Schedule and number of hours worked per day</a:t>
            </a:r>
          </a:p>
          <a:p>
            <a:pPr marL="800100" lvl="1" indent="-342900">
              <a:spcBef>
                <a:spcPts val="0"/>
              </a:spcBef>
              <a:buFont typeface="Arial" panose="020B0604020202020204" pitchFamily="34" charset="0"/>
              <a:buChar char="•"/>
            </a:pPr>
            <a:r>
              <a:rPr lang="en-US" sz="2100" dirty="0"/>
              <a:t>ATP must also determine if appropriate </a:t>
            </a:r>
          </a:p>
          <a:p>
            <a:pPr marL="342900" lvl="1" indent="-342900">
              <a:spcBef>
                <a:spcPts val="0"/>
              </a:spcBef>
              <a:buFont typeface="Arial"/>
              <a:buChar char="•"/>
            </a:pPr>
            <a:r>
              <a:rPr lang="en-US" sz="2400" b="1" dirty="0">
                <a:solidFill>
                  <a:srgbClr val="FF0000"/>
                </a:solidFill>
              </a:rPr>
              <a:t>Must mail to the ATP and employee at the same time!</a:t>
            </a:r>
            <a:endParaRPr lang="en-US" sz="2400" dirty="0">
              <a:solidFill>
                <a:srgbClr val="FF0000"/>
              </a:solidFill>
            </a:endParaRPr>
          </a:p>
        </p:txBody>
      </p:sp>
    </p:spTree>
    <p:extLst>
      <p:ext uri="{BB962C8B-B14F-4D97-AF65-F5344CB8AC3E}">
        <p14:creationId xmlns:p14="http://schemas.microsoft.com/office/powerpoint/2010/main" val="322934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1159" y="206530"/>
            <a:ext cx="5423338" cy="1477328"/>
          </a:xfrm>
          <a:prstGeom prst="rect">
            <a:avLst/>
          </a:prstGeom>
        </p:spPr>
        <p:txBody>
          <a:bodyPr wrap="square">
            <a:spAutoFit/>
          </a:bodyPr>
          <a:lstStyle/>
          <a:p>
            <a:pPr algn="ctr"/>
            <a:r>
              <a:rPr lang="en-US" sz="3600" b="1" dirty="0">
                <a:solidFill>
                  <a:schemeClr val="tx1">
                    <a:lumMod val="85000"/>
                    <a:lumOff val="15000"/>
                  </a:schemeClr>
                </a:solidFill>
              </a:rPr>
              <a:t>Modified Duty</a:t>
            </a:r>
            <a:r>
              <a:rPr lang="en-US" b="1" dirty="0">
                <a:solidFill>
                  <a:schemeClr val="tx1">
                    <a:lumMod val="85000"/>
                    <a:lumOff val="15000"/>
                  </a:schemeClr>
                </a:solidFill>
              </a:rPr>
              <a:t/>
            </a:r>
            <a:br>
              <a:rPr lang="en-US" b="1" dirty="0">
                <a:solidFill>
                  <a:schemeClr val="tx1">
                    <a:lumMod val="85000"/>
                    <a:lumOff val="15000"/>
                  </a:schemeClr>
                </a:solidFill>
              </a:rPr>
            </a:br>
            <a:r>
              <a:rPr lang="en-US" sz="3600" b="1" dirty="0" smtClean="0">
                <a:solidFill>
                  <a:schemeClr val="tx1">
                    <a:lumMod val="85000"/>
                    <a:lumOff val="15000"/>
                  </a:schemeClr>
                </a:solidFill>
              </a:rPr>
              <a:t>Return of </a:t>
            </a:r>
            <a:r>
              <a:rPr lang="en-US" sz="3600" b="1" dirty="0">
                <a:solidFill>
                  <a:schemeClr val="tx1">
                    <a:lumMod val="85000"/>
                    <a:lumOff val="15000"/>
                  </a:schemeClr>
                </a:solidFill>
              </a:rPr>
              <a:t>Letter – Step </a:t>
            </a:r>
            <a:r>
              <a:rPr lang="en-US" sz="3600" b="1" dirty="0" smtClean="0">
                <a:solidFill>
                  <a:schemeClr val="tx1">
                    <a:lumMod val="85000"/>
                    <a:lumOff val="15000"/>
                  </a:schemeClr>
                </a:solidFill>
              </a:rPr>
              <a:t>3</a:t>
            </a:r>
            <a:r>
              <a:rPr lang="en-US" b="1" dirty="0">
                <a:solidFill>
                  <a:schemeClr val="tx1">
                    <a:lumMod val="85000"/>
                    <a:lumOff val="15000"/>
                  </a:schemeClr>
                </a:solidFill>
              </a:rPr>
              <a:t/>
            </a:r>
            <a:br>
              <a:rPr lang="en-US" b="1" dirty="0">
                <a:solidFill>
                  <a:schemeClr val="tx1">
                    <a:lumMod val="85000"/>
                    <a:lumOff val="15000"/>
                  </a:schemeClr>
                </a:solidFill>
              </a:rPr>
            </a:br>
            <a:endParaRPr lang="en-US" dirty="0"/>
          </a:p>
        </p:txBody>
      </p:sp>
      <p:sp>
        <p:nvSpPr>
          <p:cNvPr id="3" name="Rectangle 2"/>
          <p:cNvSpPr/>
          <p:nvPr/>
        </p:nvSpPr>
        <p:spPr>
          <a:xfrm>
            <a:off x="620111" y="1603584"/>
            <a:ext cx="8523889" cy="4693593"/>
          </a:xfrm>
          <a:prstGeom prst="rect">
            <a:avLst/>
          </a:prstGeom>
        </p:spPr>
        <p:txBody>
          <a:bodyPr wrap="square">
            <a:spAutoFit/>
          </a:bodyPr>
          <a:lstStyle/>
          <a:p>
            <a:pPr marL="342900" indent="-342900">
              <a:lnSpc>
                <a:spcPts val="3000"/>
              </a:lnSpc>
              <a:buFont typeface="Arial" panose="020B0604020202020204" pitchFamily="34" charset="0"/>
              <a:buChar char="•"/>
            </a:pPr>
            <a:r>
              <a:rPr lang="en-US" sz="2400" b="1" dirty="0"/>
              <a:t>Did the ATP make any changes to the tasks or schedule?</a:t>
            </a:r>
          </a:p>
          <a:p>
            <a:pPr marL="342900" indent="-342900">
              <a:lnSpc>
                <a:spcPts val="3000"/>
              </a:lnSpc>
              <a:buFont typeface="Arial" panose="020B0604020202020204" pitchFamily="34" charset="0"/>
              <a:buChar char="•"/>
            </a:pPr>
            <a:r>
              <a:rPr lang="en-US" sz="2400" b="1" dirty="0"/>
              <a:t>Review any ATP </a:t>
            </a:r>
            <a:r>
              <a:rPr lang="en-US" sz="2400" b="1" dirty="0" smtClean="0"/>
              <a:t>notes:</a:t>
            </a:r>
          </a:p>
          <a:p>
            <a:pPr marL="800100" lvl="1" indent="-342900">
              <a:lnSpc>
                <a:spcPts val="3000"/>
              </a:lnSpc>
              <a:buFont typeface="Arial" panose="020B0604020202020204" pitchFamily="34" charset="0"/>
              <a:buChar char="•"/>
            </a:pPr>
            <a:r>
              <a:rPr lang="en-US" sz="2400" dirty="0" smtClean="0"/>
              <a:t>More </a:t>
            </a:r>
            <a:r>
              <a:rPr lang="en-US" sz="2400" dirty="0"/>
              <a:t>restrictions based on a particular task</a:t>
            </a:r>
          </a:p>
          <a:p>
            <a:pPr marL="800100" lvl="1" indent="-342900">
              <a:lnSpc>
                <a:spcPts val="3000"/>
              </a:lnSpc>
              <a:spcBef>
                <a:spcPts val="0"/>
              </a:spcBef>
              <a:buFont typeface="Arial" panose="020B0604020202020204" pitchFamily="34" charset="0"/>
              <a:buChar char="•"/>
            </a:pPr>
            <a:r>
              <a:rPr lang="en-US" sz="2400" dirty="0"/>
              <a:t>No driving tasks due to medications or physical ability</a:t>
            </a:r>
          </a:p>
          <a:p>
            <a:pPr marL="800100" lvl="1" indent="-342900">
              <a:lnSpc>
                <a:spcPts val="3000"/>
              </a:lnSpc>
              <a:spcBef>
                <a:spcPts val="0"/>
              </a:spcBef>
              <a:buFont typeface="Arial" panose="020B0604020202020204" pitchFamily="34" charset="0"/>
              <a:buChar char="•"/>
            </a:pPr>
            <a:r>
              <a:rPr lang="en-US" sz="2400" dirty="0"/>
              <a:t>Must be able to alternate between sitting / standing</a:t>
            </a:r>
          </a:p>
          <a:p>
            <a:pPr marL="800100" lvl="1" indent="-342900">
              <a:lnSpc>
                <a:spcPts val="3000"/>
              </a:lnSpc>
              <a:spcBef>
                <a:spcPts val="0"/>
              </a:spcBef>
              <a:buFont typeface="Arial" panose="020B0604020202020204" pitchFamily="34" charset="0"/>
              <a:buChar char="•"/>
            </a:pPr>
            <a:r>
              <a:rPr lang="en-US" sz="2400" dirty="0"/>
              <a:t>Limit bending to X number of times per hour</a:t>
            </a:r>
          </a:p>
          <a:p>
            <a:pPr marL="800100" lvl="1" indent="-342900">
              <a:lnSpc>
                <a:spcPts val="3000"/>
              </a:lnSpc>
              <a:spcBef>
                <a:spcPts val="0"/>
              </a:spcBef>
              <a:buFont typeface="Arial" panose="020B0604020202020204" pitchFamily="34" charset="0"/>
              <a:buChar char="•"/>
            </a:pPr>
            <a:r>
              <a:rPr lang="en-US" sz="2400" dirty="0"/>
              <a:t>May only work X number of hours per day</a:t>
            </a:r>
          </a:p>
          <a:p>
            <a:pPr marL="342900" lvl="1" indent="-342900">
              <a:lnSpc>
                <a:spcPts val="3000"/>
              </a:lnSpc>
              <a:spcBef>
                <a:spcPts val="0"/>
              </a:spcBef>
              <a:buFont typeface="Arial"/>
              <a:buChar char="•"/>
            </a:pPr>
            <a:r>
              <a:rPr lang="en-US" sz="2400" b="1" dirty="0"/>
              <a:t>Re-evaluate - Can modified duty still be offered?</a:t>
            </a:r>
          </a:p>
          <a:p>
            <a:pPr marL="342900" lvl="1" indent="-342900">
              <a:lnSpc>
                <a:spcPts val="3000"/>
              </a:lnSpc>
              <a:spcBef>
                <a:spcPts val="0"/>
              </a:spcBef>
              <a:buFont typeface="Arial"/>
              <a:buChar char="•"/>
            </a:pPr>
            <a:r>
              <a:rPr lang="en-US" sz="2400" b="1" dirty="0"/>
              <a:t>Questions or Concerns</a:t>
            </a:r>
          </a:p>
          <a:p>
            <a:pPr marL="800100" lvl="1" indent="-342900">
              <a:lnSpc>
                <a:spcPts val="3000"/>
              </a:lnSpc>
              <a:spcBef>
                <a:spcPts val="0"/>
              </a:spcBef>
              <a:buFont typeface="Arial" panose="020B0604020202020204" pitchFamily="34" charset="0"/>
              <a:buChar char="•"/>
            </a:pPr>
            <a:r>
              <a:rPr lang="en-US" sz="2400" dirty="0"/>
              <a:t>Contact Risk Management</a:t>
            </a:r>
          </a:p>
          <a:p>
            <a:pPr marL="800100" lvl="1" indent="-342900">
              <a:lnSpc>
                <a:spcPts val="3000"/>
              </a:lnSpc>
              <a:spcBef>
                <a:spcPts val="0"/>
              </a:spcBef>
              <a:buFont typeface="Arial" panose="020B0604020202020204" pitchFamily="34" charset="0"/>
              <a:buChar char="•"/>
            </a:pPr>
            <a:r>
              <a:rPr lang="en-US" sz="2400" dirty="0"/>
              <a:t>Do not contact the physician</a:t>
            </a:r>
          </a:p>
          <a:p>
            <a:endParaRPr lang="en-US" sz="2400" dirty="0">
              <a:solidFill>
                <a:srgbClr val="FF0000"/>
              </a:solidFill>
            </a:endParaRPr>
          </a:p>
        </p:txBody>
      </p:sp>
    </p:spTree>
    <p:extLst>
      <p:ext uri="{BB962C8B-B14F-4D97-AF65-F5344CB8AC3E}">
        <p14:creationId xmlns:p14="http://schemas.microsoft.com/office/powerpoint/2010/main" val="280382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1159" y="206530"/>
            <a:ext cx="5423338" cy="1477328"/>
          </a:xfrm>
          <a:prstGeom prst="rect">
            <a:avLst/>
          </a:prstGeom>
        </p:spPr>
        <p:txBody>
          <a:bodyPr wrap="square">
            <a:spAutoFit/>
          </a:bodyPr>
          <a:lstStyle/>
          <a:p>
            <a:pPr algn="ctr"/>
            <a:r>
              <a:rPr lang="en-US" sz="3600" b="1" dirty="0">
                <a:solidFill>
                  <a:schemeClr val="tx1">
                    <a:lumMod val="85000"/>
                    <a:lumOff val="15000"/>
                  </a:schemeClr>
                </a:solidFill>
              </a:rPr>
              <a:t>Modified Duty</a:t>
            </a:r>
            <a:r>
              <a:rPr lang="en-US" b="1" dirty="0">
                <a:solidFill>
                  <a:schemeClr val="tx1">
                    <a:lumMod val="85000"/>
                    <a:lumOff val="15000"/>
                  </a:schemeClr>
                </a:solidFill>
              </a:rPr>
              <a:t/>
            </a:r>
            <a:br>
              <a:rPr lang="en-US" b="1" dirty="0">
                <a:solidFill>
                  <a:schemeClr val="tx1">
                    <a:lumMod val="85000"/>
                    <a:lumOff val="15000"/>
                  </a:schemeClr>
                </a:solidFill>
              </a:rPr>
            </a:br>
            <a:r>
              <a:rPr lang="en-US" sz="3600" b="1" dirty="0" smtClean="0">
                <a:solidFill>
                  <a:schemeClr val="tx1">
                    <a:lumMod val="85000"/>
                    <a:lumOff val="15000"/>
                  </a:schemeClr>
                </a:solidFill>
              </a:rPr>
              <a:t>Offer </a:t>
            </a:r>
            <a:r>
              <a:rPr lang="en-US" sz="3600" b="1" dirty="0">
                <a:solidFill>
                  <a:schemeClr val="tx1">
                    <a:lumMod val="85000"/>
                    <a:lumOff val="15000"/>
                  </a:schemeClr>
                </a:solidFill>
              </a:rPr>
              <a:t>Letter – Step 4</a:t>
            </a:r>
            <a:r>
              <a:rPr lang="en-US" b="1" dirty="0">
                <a:solidFill>
                  <a:schemeClr val="tx1">
                    <a:lumMod val="85000"/>
                    <a:lumOff val="15000"/>
                  </a:schemeClr>
                </a:solidFill>
              </a:rPr>
              <a:t/>
            </a:r>
            <a:br>
              <a:rPr lang="en-US" b="1" dirty="0">
                <a:solidFill>
                  <a:schemeClr val="tx1">
                    <a:lumMod val="85000"/>
                    <a:lumOff val="15000"/>
                  </a:schemeClr>
                </a:solidFill>
              </a:rPr>
            </a:br>
            <a:endParaRPr lang="en-US" dirty="0"/>
          </a:p>
        </p:txBody>
      </p:sp>
      <p:sp>
        <p:nvSpPr>
          <p:cNvPr id="3" name="Rectangle 2"/>
          <p:cNvSpPr/>
          <p:nvPr/>
        </p:nvSpPr>
        <p:spPr>
          <a:xfrm>
            <a:off x="136635" y="1467413"/>
            <a:ext cx="8891752" cy="5386090"/>
          </a:xfrm>
          <a:prstGeom prst="rect">
            <a:avLst/>
          </a:prstGeom>
        </p:spPr>
        <p:txBody>
          <a:bodyPr wrap="square">
            <a:spAutoFit/>
          </a:bodyPr>
          <a:lstStyle/>
          <a:p>
            <a:pPr marL="457200" indent="-457200">
              <a:buFont typeface="Arial" panose="020B0604020202020204" pitchFamily="34" charset="0"/>
              <a:buChar char="•"/>
            </a:pPr>
            <a:r>
              <a:rPr lang="en-US" sz="2800" b="1" dirty="0"/>
              <a:t>Determine Type of Offer Letter</a:t>
            </a:r>
          </a:p>
          <a:p>
            <a:pPr marL="742950" lvl="1" indent="-285750">
              <a:spcBef>
                <a:spcPts val="0"/>
              </a:spcBef>
              <a:buFont typeface="Arial" panose="020B0604020202020204" pitchFamily="34" charset="0"/>
              <a:buChar char="•"/>
            </a:pPr>
            <a:r>
              <a:rPr lang="en-US" sz="2800" dirty="0"/>
              <a:t>Hand Delivered</a:t>
            </a:r>
          </a:p>
          <a:p>
            <a:pPr marL="742950" lvl="1" indent="-285750">
              <a:spcBef>
                <a:spcPts val="0"/>
              </a:spcBef>
              <a:buFont typeface="Arial" panose="020B0604020202020204" pitchFamily="34" charset="0"/>
              <a:buChar char="•"/>
            </a:pPr>
            <a:r>
              <a:rPr lang="en-US" sz="2800" dirty="0"/>
              <a:t>Mailed Certified (and regular mail)</a:t>
            </a:r>
          </a:p>
          <a:p>
            <a:pPr marL="342900" lvl="1" indent="-342900">
              <a:spcBef>
                <a:spcPts val="0"/>
              </a:spcBef>
              <a:buFont typeface="Arial"/>
              <a:buChar char="•"/>
            </a:pPr>
            <a:r>
              <a:rPr lang="en-US" sz="2800" b="1" dirty="0" smtClean="0"/>
              <a:t> Offer </a:t>
            </a:r>
            <a:r>
              <a:rPr lang="en-US" sz="2800" b="1" dirty="0"/>
              <a:t>Letters must identify</a:t>
            </a:r>
          </a:p>
          <a:p>
            <a:pPr marL="742950" lvl="1" indent="-285750">
              <a:spcBef>
                <a:spcPts val="0"/>
              </a:spcBef>
              <a:buFont typeface="Arial" panose="020B0604020202020204" pitchFamily="34" charset="0"/>
              <a:buChar char="•"/>
            </a:pPr>
            <a:r>
              <a:rPr lang="en-US" sz="2800" dirty="0"/>
              <a:t>Shift days and hours worked per day</a:t>
            </a:r>
          </a:p>
          <a:p>
            <a:pPr marL="742950" lvl="1" indent="-285750">
              <a:spcBef>
                <a:spcPts val="0"/>
              </a:spcBef>
              <a:buFont typeface="Arial" panose="020B0604020202020204" pitchFamily="34" charset="0"/>
              <a:buChar char="•"/>
            </a:pPr>
            <a:r>
              <a:rPr lang="en-US" sz="2800" dirty="0"/>
              <a:t>Base Pay – No reduction in Base Pay</a:t>
            </a:r>
          </a:p>
          <a:p>
            <a:pPr marL="1200150" lvl="2" indent="-285750">
              <a:spcBef>
                <a:spcPts val="0"/>
              </a:spcBef>
              <a:buFont typeface="Arial" panose="020B0604020202020204" pitchFamily="34" charset="0"/>
              <a:buChar char="•"/>
            </a:pPr>
            <a:r>
              <a:rPr lang="en-US" sz="2800" dirty="0"/>
              <a:t>Employees may </a:t>
            </a:r>
            <a:r>
              <a:rPr lang="en-US" sz="2800" dirty="0" smtClean="0"/>
              <a:t>receive </a:t>
            </a:r>
            <a:r>
              <a:rPr lang="en-US" sz="2800" dirty="0"/>
              <a:t>additional funds from TPA</a:t>
            </a:r>
          </a:p>
          <a:p>
            <a:pPr marL="742950" lvl="1" indent="-285750">
              <a:spcBef>
                <a:spcPts val="0"/>
              </a:spcBef>
              <a:buFont typeface="Arial" panose="020B0604020202020204" pitchFamily="34" charset="0"/>
              <a:buChar char="•"/>
            </a:pPr>
            <a:r>
              <a:rPr lang="en-US" sz="2800" dirty="0"/>
              <a:t>Report by Date</a:t>
            </a:r>
          </a:p>
          <a:p>
            <a:pPr marL="1257300" lvl="2" indent="-342900">
              <a:spcBef>
                <a:spcPts val="0"/>
              </a:spcBef>
              <a:buFont typeface="Arial" panose="020B0604020202020204" pitchFamily="34" charset="0"/>
              <a:buChar char="•"/>
            </a:pPr>
            <a:r>
              <a:rPr lang="en-US" sz="2000" dirty="0"/>
              <a:t>3 days from Hand Delivered Date / 5 days from Mail Certified Date</a:t>
            </a:r>
          </a:p>
          <a:p>
            <a:pPr marL="1657350" lvl="3" indent="-285750">
              <a:spcBef>
                <a:spcPts val="0"/>
              </a:spcBef>
              <a:buFont typeface="Arial" panose="020B0604020202020204" pitchFamily="34" charset="0"/>
              <a:buChar char="•"/>
            </a:pPr>
            <a:r>
              <a:rPr lang="en-US" sz="2000" dirty="0" smtClean="0"/>
              <a:t>	May </a:t>
            </a:r>
            <a:r>
              <a:rPr lang="en-US" sz="2000" dirty="0"/>
              <a:t>return voluntarily prior to the formal start date if feasible</a:t>
            </a:r>
          </a:p>
          <a:p>
            <a:pPr marL="342900" lvl="1" indent="-342900">
              <a:spcBef>
                <a:spcPts val="0"/>
              </a:spcBef>
              <a:buFont typeface="Arial"/>
              <a:buChar char="•"/>
            </a:pPr>
            <a:r>
              <a:rPr lang="en-US" sz="2800" b="1" dirty="0"/>
              <a:t>Return to Work - </a:t>
            </a:r>
            <a:r>
              <a:rPr lang="en-US" sz="2800" dirty="0"/>
              <a:t>Submit Return to Work CSU</a:t>
            </a:r>
          </a:p>
          <a:p>
            <a:pPr marL="342900" lvl="1" indent="-342900">
              <a:spcBef>
                <a:spcPts val="0"/>
              </a:spcBef>
              <a:buFont typeface="Arial"/>
              <a:buChar char="•"/>
            </a:pPr>
            <a:r>
              <a:rPr lang="en-US" sz="2800" b="1" dirty="0"/>
              <a:t>Failure to Return to Work </a:t>
            </a:r>
            <a:r>
              <a:rPr lang="en-US" sz="2800" dirty="0"/>
              <a:t>- Notify Risk immediately!</a:t>
            </a:r>
          </a:p>
          <a:p>
            <a:endParaRPr lang="en-US" sz="2400" dirty="0">
              <a:solidFill>
                <a:srgbClr val="FF0000"/>
              </a:solidFill>
            </a:endParaRPr>
          </a:p>
        </p:txBody>
      </p:sp>
    </p:spTree>
    <p:extLst>
      <p:ext uri="{BB962C8B-B14F-4D97-AF65-F5344CB8AC3E}">
        <p14:creationId xmlns:p14="http://schemas.microsoft.com/office/powerpoint/2010/main" val="4138364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1159" y="206530"/>
            <a:ext cx="5423338" cy="1477328"/>
          </a:xfrm>
          <a:prstGeom prst="rect">
            <a:avLst/>
          </a:prstGeom>
        </p:spPr>
        <p:txBody>
          <a:bodyPr wrap="square">
            <a:spAutoFit/>
          </a:bodyPr>
          <a:lstStyle/>
          <a:p>
            <a:pPr algn="ctr"/>
            <a:r>
              <a:rPr lang="en-US" sz="3600" b="1" dirty="0">
                <a:solidFill>
                  <a:schemeClr val="tx1">
                    <a:lumMod val="85000"/>
                    <a:lumOff val="15000"/>
                  </a:schemeClr>
                </a:solidFill>
              </a:rPr>
              <a:t>Modified Duty</a:t>
            </a:r>
            <a:r>
              <a:rPr lang="en-US" b="1" dirty="0">
                <a:solidFill>
                  <a:schemeClr val="tx1">
                    <a:lumMod val="85000"/>
                    <a:lumOff val="15000"/>
                  </a:schemeClr>
                </a:solidFill>
              </a:rPr>
              <a:t/>
            </a:r>
            <a:br>
              <a:rPr lang="en-US" b="1" dirty="0">
                <a:solidFill>
                  <a:schemeClr val="tx1">
                    <a:lumMod val="85000"/>
                    <a:lumOff val="15000"/>
                  </a:schemeClr>
                </a:solidFill>
              </a:rPr>
            </a:br>
            <a:r>
              <a:rPr lang="en-US" sz="3600" b="1" dirty="0" smtClean="0">
                <a:solidFill>
                  <a:schemeClr val="tx1">
                    <a:lumMod val="85000"/>
                    <a:lumOff val="15000"/>
                  </a:schemeClr>
                </a:solidFill>
              </a:rPr>
              <a:t>Withdrawal </a:t>
            </a:r>
            <a:r>
              <a:rPr lang="en-US" sz="3600" b="1" dirty="0">
                <a:solidFill>
                  <a:schemeClr val="tx1">
                    <a:lumMod val="85000"/>
                    <a:lumOff val="15000"/>
                  </a:schemeClr>
                </a:solidFill>
              </a:rPr>
              <a:t>– Step </a:t>
            </a:r>
            <a:r>
              <a:rPr lang="en-US" sz="3600" b="1" dirty="0" smtClean="0">
                <a:solidFill>
                  <a:schemeClr val="tx1">
                    <a:lumMod val="85000"/>
                    <a:lumOff val="15000"/>
                  </a:schemeClr>
                </a:solidFill>
              </a:rPr>
              <a:t>5</a:t>
            </a:r>
            <a:r>
              <a:rPr lang="en-US" b="1" dirty="0">
                <a:solidFill>
                  <a:schemeClr val="tx1">
                    <a:lumMod val="85000"/>
                    <a:lumOff val="15000"/>
                  </a:schemeClr>
                </a:solidFill>
              </a:rPr>
              <a:t/>
            </a:r>
            <a:br>
              <a:rPr lang="en-US" b="1" dirty="0">
                <a:solidFill>
                  <a:schemeClr val="tx1">
                    <a:lumMod val="85000"/>
                    <a:lumOff val="15000"/>
                  </a:schemeClr>
                </a:solidFill>
              </a:rPr>
            </a:br>
            <a:endParaRPr lang="en-US" dirty="0"/>
          </a:p>
        </p:txBody>
      </p:sp>
      <p:sp>
        <p:nvSpPr>
          <p:cNvPr id="3" name="Rectangle 2"/>
          <p:cNvSpPr/>
          <p:nvPr/>
        </p:nvSpPr>
        <p:spPr>
          <a:xfrm>
            <a:off x="735724" y="1866806"/>
            <a:ext cx="7388774" cy="3154710"/>
          </a:xfrm>
          <a:prstGeom prst="rect">
            <a:avLst/>
          </a:prstGeom>
        </p:spPr>
        <p:txBody>
          <a:bodyPr wrap="square">
            <a:spAutoFit/>
          </a:bodyPr>
          <a:lstStyle/>
          <a:p>
            <a:r>
              <a:rPr lang="en-US" sz="2500" b="1" dirty="0"/>
              <a:t>Withdraw Modified </a:t>
            </a:r>
            <a:r>
              <a:rPr lang="en-US" sz="2500" b="1" dirty="0" smtClean="0"/>
              <a:t>Duty</a:t>
            </a:r>
          </a:p>
          <a:p>
            <a:endParaRPr lang="en-US" sz="2500" b="1" dirty="0"/>
          </a:p>
          <a:p>
            <a:pPr marL="800100" lvl="1" indent="-342900">
              <a:buFont typeface="Arial" panose="020B0604020202020204" pitchFamily="34" charset="0"/>
              <a:buChar char="•"/>
            </a:pPr>
            <a:r>
              <a:rPr lang="en-US" sz="2300" dirty="0"/>
              <a:t> Assignment is complete or no longer available</a:t>
            </a:r>
          </a:p>
          <a:p>
            <a:pPr marL="800100" lvl="1" indent="-342900">
              <a:spcAft>
                <a:spcPts val="300"/>
              </a:spcAft>
              <a:buFont typeface="Arial" panose="020B0604020202020204" pitchFamily="34" charset="0"/>
              <a:buChar char="•"/>
            </a:pPr>
            <a:r>
              <a:rPr lang="en-US" sz="2300" dirty="0"/>
              <a:t> Restrictions change and/or for surgery</a:t>
            </a:r>
          </a:p>
          <a:p>
            <a:pPr marL="800100" lvl="1" indent="-342900">
              <a:spcAft>
                <a:spcPts val="300"/>
              </a:spcAft>
              <a:buFont typeface="Arial" panose="020B0604020202020204" pitchFamily="34" charset="0"/>
              <a:buChar char="•"/>
            </a:pPr>
            <a:r>
              <a:rPr lang="en-US" sz="2300" dirty="0"/>
              <a:t> Restrictions change return to regular duty</a:t>
            </a:r>
          </a:p>
          <a:p>
            <a:pPr marL="800100" lvl="1" indent="-342900">
              <a:spcAft>
                <a:spcPts val="300"/>
              </a:spcAft>
              <a:buFont typeface="Arial" panose="020B0604020202020204" pitchFamily="34" charset="0"/>
              <a:buChar char="•"/>
            </a:pPr>
            <a:r>
              <a:rPr lang="en-US" sz="2300" dirty="0"/>
              <a:t> Maximum Medical Improvement (MMI)</a:t>
            </a:r>
          </a:p>
          <a:p>
            <a:pPr marL="800100" lvl="1" indent="-342900">
              <a:spcAft>
                <a:spcPts val="300"/>
              </a:spcAft>
              <a:buFont typeface="Arial" panose="020B0604020202020204" pitchFamily="34" charset="0"/>
              <a:buChar char="•"/>
            </a:pPr>
            <a:r>
              <a:rPr lang="en-US" sz="2300" dirty="0"/>
              <a:t> Six months maximum has been reached</a:t>
            </a:r>
          </a:p>
          <a:p>
            <a:endParaRPr lang="en-US" sz="2400" dirty="0">
              <a:solidFill>
                <a:srgbClr val="FF0000"/>
              </a:solidFill>
            </a:endParaRPr>
          </a:p>
        </p:txBody>
      </p:sp>
    </p:spTree>
    <p:extLst>
      <p:ext uri="{BB962C8B-B14F-4D97-AF65-F5344CB8AC3E}">
        <p14:creationId xmlns:p14="http://schemas.microsoft.com/office/powerpoint/2010/main" val="32908795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a:spLocks noChangeArrowheads="1"/>
          </p:cNvSpPr>
          <p:nvPr/>
        </p:nvSpPr>
        <p:spPr>
          <a:xfrm>
            <a:off x="2296632" y="387245"/>
            <a:ext cx="6390167" cy="5161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t>CDOT COSTS</a:t>
            </a:r>
            <a:endParaRPr lang="en-US" altLang="en-US" sz="2800" b="1" dirty="0"/>
          </a:p>
        </p:txBody>
      </p:sp>
      <p:sp>
        <p:nvSpPr>
          <p:cNvPr id="7" name="Rectangle 7"/>
          <p:cNvSpPr txBox="1">
            <a:spLocks noChangeArrowheads="1"/>
          </p:cNvSpPr>
          <p:nvPr/>
        </p:nvSpPr>
        <p:spPr>
          <a:xfrm>
            <a:off x="2327845" y="782019"/>
            <a:ext cx="6390167" cy="5161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t>Property Allocation</a:t>
            </a:r>
            <a:endParaRPr lang="en-US" altLang="en-US" sz="2800" b="1" dirty="0"/>
          </a:p>
        </p:txBody>
      </p:sp>
      <p:pic>
        <p:nvPicPr>
          <p:cNvPr id="3" name="Picture 2"/>
          <p:cNvPicPr>
            <a:picLocks noChangeAspect="1"/>
          </p:cNvPicPr>
          <p:nvPr/>
        </p:nvPicPr>
        <p:blipFill>
          <a:blip r:embed="rId3" cstate="print"/>
          <a:stretch>
            <a:fillRect/>
          </a:stretch>
        </p:blipFill>
        <p:spPr>
          <a:xfrm>
            <a:off x="605701" y="1318781"/>
            <a:ext cx="8302771" cy="5372963"/>
          </a:xfrm>
          <a:prstGeom prst="rect">
            <a:avLst/>
          </a:prstGeom>
        </p:spPr>
      </p:pic>
    </p:spTree>
    <p:extLst>
      <p:ext uri="{BB962C8B-B14F-4D97-AF65-F5344CB8AC3E}">
        <p14:creationId xmlns:p14="http://schemas.microsoft.com/office/powerpoint/2010/main" val="17728819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879834" y="238713"/>
            <a:ext cx="5097518" cy="1200329"/>
          </a:xfrm>
          <a:prstGeom prst="rect">
            <a:avLst/>
          </a:prstGeom>
          <a:noFill/>
        </p:spPr>
        <p:txBody>
          <a:bodyPr wrap="square" rtlCol="0">
            <a:spAutoFit/>
          </a:bodyPr>
          <a:lstStyle/>
          <a:p>
            <a:r>
              <a:rPr lang="en-US" sz="3600" dirty="0" smtClean="0"/>
              <a:t>Modified Duty Risk Management Web Page</a:t>
            </a:r>
            <a:endParaRPr lang="en-US" sz="3600" dirty="0"/>
          </a:p>
        </p:txBody>
      </p:sp>
      <p:sp>
        <p:nvSpPr>
          <p:cNvPr id="9" name="Rectangle 8"/>
          <p:cNvSpPr/>
          <p:nvPr/>
        </p:nvSpPr>
        <p:spPr>
          <a:xfrm>
            <a:off x="586652" y="1507241"/>
            <a:ext cx="3963318" cy="5155257"/>
          </a:xfrm>
          <a:prstGeom prst="rect">
            <a:avLst/>
          </a:prstGeom>
          <a:ln>
            <a:solidFill>
              <a:schemeClr val="tx2">
                <a:lumMod val="75000"/>
              </a:schemeClr>
            </a:solidFill>
          </a:ln>
        </p:spPr>
        <p:txBody>
          <a:bodyPr wrap="square" lIns="91440" tIns="91440" rIns="91440" bIns="91440">
            <a:spAutoFit/>
          </a:bodyPr>
          <a:lstStyle/>
          <a:p>
            <a:pPr>
              <a:spcBef>
                <a:spcPts val="0"/>
              </a:spcBef>
              <a:buNone/>
            </a:pPr>
            <a:r>
              <a:rPr lang="en-US" sz="1900" b="1" dirty="0" smtClean="0">
                <a:latin typeface="Verdana" panose="020B0604030504040204" pitchFamily="34" charset="0"/>
                <a:ea typeface="Verdana" panose="020B0604030504040204" pitchFamily="34" charset="0"/>
                <a:cs typeface="Verdana" panose="020B0604030504040204" pitchFamily="34" charset="0"/>
              </a:rPr>
              <a:t>Modified Duty Section</a:t>
            </a:r>
          </a:p>
          <a:p>
            <a:r>
              <a:rPr lang="en-US" sz="1900" u="sng" dirty="0" smtClean="0">
                <a:latin typeface="Verdana" panose="020B0604030504040204" pitchFamily="34" charset="0"/>
                <a:ea typeface="Verdana" panose="020B0604030504040204" pitchFamily="34" charset="0"/>
                <a:cs typeface="Verdana" panose="020B0604030504040204" pitchFamily="34" charset="0"/>
                <a:hlinkClick r:id="rId3"/>
              </a:rPr>
              <a:t>Modified Duty PD 89.3</a:t>
            </a:r>
            <a:r>
              <a:rPr lang="en-US" sz="1900" dirty="0" smtClean="0">
                <a:latin typeface="Verdana" panose="020B0604030504040204" pitchFamily="34" charset="0"/>
                <a:ea typeface="Verdana" panose="020B0604030504040204" pitchFamily="34" charset="0"/>
                <a:cs typeface="Verdana" panose="020B0604030504040204" pitchFamily="34" charset="0"/>
              </a:rPr>
              <a:t> </a:t>
            </a:r>
            <a:endParaRPr lang="en-US" sz="1900" dirty="0">
              <a:latin typeface="Verdana" panose="020B0604030504040204" pitchFamily="34" charset="0"/>
              <a:ea typeface="Verdana" panose="020B0604030504040204" pitchFamily="34" charset="0"/>
              <a:cs typeface="Verdana" panose="020B0604030504040204" pitchFamily="34" charset="0"/>
            </a:endParaRPr>
          </a:p>
          <a:p>
            <a:r>
              <a:rPr lang="en-US" sz="1900" u="sng" dirty="0" smtClean="0">
                <a:latin typeface="Verdana" panose="020B0604030504040204" pitchFamily="34" charset="0"/>
                <a:ea typeface="Verdana" panose="020B0604030504040204" pitchFamily="34" charset="0"/>
                <a:cs typeface="Verdana" panose="020B0604030504040204" pitchFamily="34" charset="0"/>
                <a:hlinkClick r:id="rId3"/>
              </a:rPr>
              <a:t>User’s Guide</a:t>
            </a:r>
            <a:r>
              <a:rPr lang="en-US" sz="1900" dirty="0" smtClean="0">
                <a:latin typeface="Verdana" panose="020B0604030504040204" pitchFamily="34" charset="0"/>
                <a:ea typeface="Verdana" panose="020B0604030504040204" pitchFamily="34" charset="0"/>
                <a:cs typeface="Verdana" panose="020B0604030504040204" pitchFamily="34" charset="0"/>
              </a:rPr>
              <a:t> </a:t>
            </a:r>
          </a:p>
          <a:p>
            <a:r>
              <a:rPr lang="en-US" sz="1900" u="sng" dirty="0" smtClean="0">
                <a:latin typeface="Verdana" panose="020B0604030504040204" pitchFamily="34" charset="0"/>
                <a:ea typeface="Verdana" panose="020B0604030504040204" pitchFamily="34" charset="0"/>
                <a:cs typeface="Verdana" panose="020B0604030504040204" pitchFamily="34" charset="0"/>
                <a:hlinkClick r:id="rId4"/>
              </a:rPr>
              <a:t>Task Matrix</a:t>
            </a:r>
            <a:r>
              <a:rPr lang="en-US" sz="1900" dirty="0" smtClean="0">
                <a:latin typeface="Verdana" pitchFamily="34" charset="0"/>
                <a:ea typeface="Verdana" pitchFamily="34" charset="0"/>
                <a:cs typeface="Verdana" pitchFamily="34" charset="0"/>
              </a:rPr>
              <a:t> </a:t>
            </a:r>
          </a:p>
          <a:p>
            <a:r>
              <a:rPr lang="en-US" sz="1900" dirty="0" smtClean="0">
                <a:latin typeface="Verdana" pitchFamily="34" charset="0"/>
                <a:ea typeface="Verdana" pitchFamily="34" charset="0"/>
                <a:cs typeface="Verdana" pitchFamily="34" charset="0"/>
              </a:rPr>
              <a:t>Task Letter</a:t>
            </a:r>
          </a:p>
          <a:p>
            <a:pPr lvl="1"/>
            <a:r>
              <a:rPr lang="en-US" sz="1900" u="sng" dirty="0" smtClean="0">
                <a:latin typeface="Verdana" panose="020B0604030504040204" pitchFamily="34" charset="0"/>
                <a:ea typeface="Verdana" panose="020B0604030504040204" pitchFamily="34" charset="0"/>
                <a:cs typeface="Verdana" panose="020B0604030504040204" pitchFamily="34" charset="0"/>
                <a:hlinkClick r:id="rId5"/>
              </a:rPr>
              <a:t>Notes</a:t>
            </a:r>
            <a:r>
              <a:rPr lang="en-US" sz="1900" dirty="0" smtClean="0">
                <a:latin typeface="Verdana" panose="020B0604030504040204" pitchFamily="34" charset="0"/>
                <a:ea typeface="Verdana" panose="020B0604030504040204" pitchFamily="34" charset="0"/>
                <a:cs typeface="Verdana" panose="020B0604030504040204" pitchFamily="34" charset="0"/>
              </a:rPr>
              <a:t> </a:t>
            </a:r>
          </a:p>
          <a:p>
            <a:pPr lvl="1"/>
            <a:r>
              <a:rPr lang="en-US" sz="1900" u="sng" dirty="0" smtClean="0">
                <a:latin typeface="Verdana" panose="020B0604030504040204" pitchFamily="34" charset="0"/>
                <a:ea typeface="Verdana" panose="020B0604030504040204" pitchFamily="34" charset="0"/>
                <a:cs typeface="Verdana" panose="020B0604030504040204" pitchFamily="34" charset="0"/>
                <a:hlinkClick r:id="rId6"/>
              </a:rPr>
              <a:t>Template</a:t>
            </a:r>
            <a:r>
              <a:rPr lang="en-US" sz="1900" dirty="0" smtClean="0">
                <a:latin typeface="Verdana" pitchFamily="34" charset="0"/>
                <a:ea typeface="Verdana" pitchFamily="34" charset="0"/>
                <a:cs typeface="Verdana" pitchFamily="34" charset="0"/>
              </a:rPr>
              <a:t> </a:t>
            </a:r>
          </a:p>
          <a:p>
            <a:r>
              <a:rPr lang="en-US" sz="1900" dirty="0" smtClean="0">
                <a:latin typeface="Verdana" pitchFamily="34" charset="0"/>
                <a:ea typeface="Verdana" pitchFamily="34" charset="0"/>
                <a:cs typeface="Verdana" pitchFamily="34" charset="0"/>
              </a:rPr>
              <a:t>Offer Letter</a:t>
            </a:r>
          </a:p>
          <a:p>
            <a:r>
              <a:rPr lang="en-US" sz="1900" dirty="0" smtClean="0">
                <a:latin typeface="Verdana" pitchFamily="34" charset="0"/>
                <a:ea typeface="Verdana" pitchFamily="34" charset="0"/>
                <a:cs typeface="Verdana" pitchFamily="34" charset="0"/>
              </a:rPr>
              <a:t>Hand Delivered </a:t>
            </a:r>
          </a:p>
          <a:p>
            <a:pPr lvl="1"/>
            <a:r>
              <a:rPr lang="en-US" sz="1900" u="sng" dirty="0" smtClean="0">
                <a:latin typeface="Verdana" panose="020B0604030504040204" pitchFamily="34" charset="0"/>
                <a:ea typeface="Verdana" panose="020B0604030504040204" pitchFamily="34" charset="0"/>
                <a:cs typeface="Verdana" panose="020B0604030504040204" pitchFamily="34" charset="0"/>
                <a:hlinkClick r:id="rId7"/>
              </a:rPr>
              <a:t>Notes</a:t>
            </a:r>
            <a:r>
              <a:rPr lang="en-US" sz="1900" dirty="0" smtClean="0">
                <a:latin typeface="Verdana" panose="020B0604030504040204" pitchFamily="34" charset="0"/>
                <a:ea typeface="Verdana" panose="020B0604030504040204" pitchFamily="34" charset="0"/>
                <a:cs typeface="Verdana" panose="020B0604030504040204" pitchFamily="34" charset="0"/>
              </a:rPr>
              <a:t> </a:t>
            </a:r>
          </a:p>
          <a:p>
            <a:pPr lvl="1"/>
            <a:r>
              <a:rPr lang="en-US" sz="1900" u="sng" dirty="0" smtClean="0">
                <a:latin typeface="Verdana" panose="020B0604030504040204" pitchFamily="34" charset="0"/>
                <a:ea typeface="Verdana" panose="020B0604030504040204" pitchFamily="34" charset="0"/>
                <a:cs typeface="Verdana" panose="020B0604030504040204" pitchFamily="34" charset="0"/>
                <a:hlinkClick r:id="rId8"/>
              </a:rPr>
              <a:t>Template</a:t>
            </a:r>
            <a:r>
              <a:rPr lang="en-US" sz="1900" dirty="0" smtClean="0">
                <a:latin typeface="Verdana" pitchFamily="34" charset="0"/>
                <a:ea typeface="Verdana" pitchFamily="34" charset="0"/>
                <a:cs typeface="Verdana" pitchFamily="34" charset="0"/>
              </a:rPr>
              <a:t> </a:t>
            </a:r>
          </a:p>
          <a:p>
            <a:r>
              <a:rPr lang="en-US" sz="1900" dirty="0" smtClean="0">
                <a:latin typeface="Verdana" pitchFamily="34" charset="0"/>
                <a:ea typeface="Verdana" pitchFamily="34" charset="0"/>
                <a:cs typeface="Verdana" pitchFamily="34" charset="0"/>
              </a:rPr>
              <a:t>Offer Letter</a:t>
            </a:r>
          </a:p>
          <a:p>
            <a:r>
              <a:rPr lang="en-US" sz="1900" dirty="0" smtClean="0">
                <a:latin typeface="Verdana" pitchFamily="34" charset="0"/>
                <a:ea typeface="Verdana" pitchFamily="34" charset="0"/>
                <a:cs typeface="Verdana" pitchFamily="34" charset="0"/>
              </a:rPr>
              <a:t>Mailed Certified</a:t>
            </a:r>
          </a:p>
          <a:p>
            <a:pPr marL="511175"/>
            <a:r>
              <a:rPr lang="en-US" sz="1900" u="sng" dirty="0" smtClean="0">
                <a:latin typeface="Verdana" panose="020B0604030504040204" pitchFamily="34" charset="0"/>
                <a:ea typeface="Verdana" panose="020B0604030504040204" pitchFamily="34" charset="0"/>
                <a:cs typeface="Verdana" panose="020B0604030504040204" pitchFamily="34" charset="0"/>
                <a:hlinkClick r:id="rId8"/>
              </a:rPr>
              <a:t>Template </a:t>
            </a:r>
            <a:endParaRPr lang="en-US" sz="1900" u="sng" dirty="0" smtClean="0">
              <a:latin typeface="Verdana" panose="020B0604030504040204" pitchFamily="34" charset="0"/>
              <a:ea typeface="Verdana" panose="020B0604030504040204" pitchFamily="34" charset="0"/>
              <a:cs typeface="Verdana" panose="020B0604030504040204" pitchFamily="34" charset="0"/>
            </a:endParaRPr>
          </a:p>
          <a:p>
            <a:r>
              <a:rPr lang="en-US" sz="1900" u="sng" dirty="0" smtClean="0">
                <a:latin typeface="Verdana" panose="020B0604030504040204" pitchFamily="34" charset="0"/>
                <a:ea typeface="Verdana" panose="020B0604030504040204" pitchFamily="34" charset="0"/>
                <a:cs typeface="Verdana" panose="020B0604030504040204" pitchFamily="34" charset="0"/>
                <a:hlinkClick r:id="rId9"/>
              </a:rPr>
              <a:t>Offer Requirements</a:t>
            </a:r>
            <a:r>
              <a:rPr lang="en-US" sz="1900" dirty="0" smtClean="0">
                <a:latin typeface="Verdana" panose="020B0604030504040204" pitchFamily="34" charset="0"/>
                <a:ea typeface="Verdana" panose="020B0604030504040204" pitchFamily="34" charset="0"/>
                <a:cs typeface="Verdana" panose="020B0604030504040204" pitchFamily="34" charset="0"/>
              </a:rPr>
              <a:t> </a:t>
            </a:r>
          </a:p>
          <a:p>
            <a:r>
              <a:rPr lang="en-US" sz="1900" u="sng" dirty="0" smtClean="0">
                <a:latin typeface="Verdana" panose="020B0604030504040204" pitchFamily="34" charset="0"/>
                <a:ea typeface="Verdana" panose="020B0604030504040204" pitchFamily="34" charset="0"/>
                <a:cs typeface="Verdana" panose="020B0604030504040204" pitchFamily="34" charset="0"/>
                <a:hlinkClick r:id="rId10"/>
              </a:rPr>
              <a:t>Withdrawal Letter </a:t>
            </a:r>
            <a:endParaRPr lang="en-US" sz="1900" u="sng" dirty="0" smtClean="0">
              <a:latin typeface="Verdana" panose="020B0604030504040204" pitchFamily="34" charset="0"/>
              <a:ea typeface="Verdana" panose="020B0604030504040204" pitchFamily="34" charset="0"/>
              <a:cs typeface="Verdana" panose="020B0604030504040204" pitchFamily="34" charset="0"/>
            </a:endParaRPr>
          </a:p>
          <a:p>
            <a:r>
              <a:rPr lang="en-US" sz="1900" u="sng" dirty="0" smtClean="0">
                <a:latin typeface="Verdana" panose="020B0604030504040204" pitchFamily="34" charset="0"/>
                <a:ea typeface="Verdana" panose="020B0604030504040204" pitchFamily="34" charset="0"/>
                <a:cs typeface="Verdana" panose="020B0604030504040204" pitchFamily="34" charset="0"/>
                <a:hlinkClick r:id="rId11" action="ppaction://hlinkfile"/>
              </a:rPr>
              <a:t>Training Presentation</a:t>
            </a:r>
            <a:r>
              <a:rPr lang="en-US" sz="1900" dirty="0" smtClean="0">
                <a:latin typeface="Verdana" panose="020B0604030504040204" pitchFamily="34" charset="0"/>
                <a:ea typeface="Verdana" panose="020B0604030504040204" pitchFamily="34" charset="0"/>
                <a:cs typeface="Verdana" panose="020B0604030504040204" pitchFamily="34" charset="0"/>
              </a:rPr>
              <a:t> </a:t>
            </a:r>
            <a:endParaRPr lang="en-US" sz="1900" u="sng"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3"/>
          <p:cNvSpPr txBox="1">
            <a:spLocks noChangeArrowheads="1"/>
          </p:cNvSpPr>
          <p:nvPr/>
        </p:nvSpPr>
        <p:spPr>
          <a:xfrm>
            <a:off x="4775812" y="1507241"/>
            <a:ext cx="4172642" cy="5155257"/>
          </a:xfrm>
          <a:prstGeom prst="rect">
            <a:avLst/>
          </a:prstGeom>
          <a:ln>
            <a:solidFill>
              <a:schemeClr val="tx1"/>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900" b="1" dirty="0" smtClean="0">
                <a:latin typeface="Verdana" pitchFamily="34" charset="0"/>
                <a:ea typeface="Verdana" pitchFamily="34" charset="0"/>
                <a:cs typeface="Verdana" pitchFamily="34" charset="0"/>
              </a:rPr>
              <a:t>Changes Coming</a:t>
            </a:r>
          </a:p>
          <a:p>
            <a:pPr>
              <a:spcBef>
                <a:spcPts val="0"/>
              </a:spcBef>
            </a:pPr>
            <a:r>
              <a:rPr lang="en-US" sz="1900" dirty="0" smtClean="0">
                <a:latin typeface="Verdana" pitchFamily="34" charset="0"/>
                <a:ea typeface="Verdana" pitchFamily="34" charset="0"/>
                <a:cs typeface="Verdana" pitchFamily="34" charset="0"/>
              </a:rPr>
              <a:t>Revised PD</a:t>
            </a:r>
          </a:p>
          <a:p>
            <a:pPr>
              <a:spcBef>
                <a:spcPts val="0"/>
              </a:spcBef>
            </a:pPr>
            <a:r>
              <a:rPr lang="en-US" sz="1900" dirty="0" smtClean="0">
                <a:latin typeface="Verdana" pitchFamily="34" charset="0"/>
                <a:ea typeface="Verdana" pitchFamily="34" charset="0"/>
                <a:cs typeface="Verdana" pitchFamily="34" charset="0"/>
              </a:rPr>
              <a:t>Revised User’s Guide</a:t>
            </a:r>
          </a:p>
          <a:p>
            <a:pPr marL="0" indent="0">
              <a:spcBef>
                <a:spcPts val="0"/>
              </a:spcBef>
              <a:buNone/>
            </a:pPr>
            <a:endParaRPr lang="en-US" sz="1900" dirty="0" smtClean="0">
              <a:solidFill>
                <a:srgbClr val="FF0000"/>
              </a:solidFill>
              <a:latin typeface="Verdana" pitchFamily="34" charset="0"/>
              <a:ea typeface="Verdana" pitchFamily="34" charset="0"/>
              <a:cs typeface="Verdana" pitchFamily="34" charset="0"/>
            </a:endParaRPr>
          </a:p>
          <a:p>
            <a:pPr marL="0" indent="0">
              <a:spcBef>
                <a:spcPts val="0"/>
              </a:spcBef>
              <a:buNone/>
            </a:pPr>
            <a:endParaRPr lang="en-US" sz="1900" b="1" dirty="0" smtClean="0">
              <a:latin typeface="Verdana" pitchFamily="34" charset="0"/>
              <a:ea typeface="Verdana" pitchFamily="34" charset="0"/>
              <a:cs typeface="Verdana" pitchFamily="34" charset="0"/>
            </a:endParaRPr>
          </a:p>
          <a:p>
            <a:pPr marL="0" indent="0">
              <a:spcBef>
                <a:spcPts val="0"/>
              </a:spcBef>
              <a:buNone/>
            </a:pPr>
            <a:endParaRPr lang="en-US" sz="1900" b="1" dirty="0" smtClean="0">
              <a:latin typeface="Verdana" pitchFamily="34" charset="0"/>
              <a:ea typeface="Verdana" pitchFamily="34" charset="0"/>
              <a:cs typeface="Verdana" pitchFamily="34" charset="0"/>
            </a:endParaRPr>
          </a:p>
          <a:p>
            <a:pPr marL="0" indent="0">
              <a:spcBef>
                <a:spcPts val="0"/>
              </a:spcBef>
              <a:buNone/>
            </a:pPr>
            <a:endParaRPr lang="en-US" sz="1900" b="1" dirty="0">
              <a:latin typeface="Verdana" pitchFamily="34" charset="0"/>
              <a:ea typeface="Verdana" pitchFamily="34" charset="0"/>
              <a:cs typeface="Verdana" pitchFamily="34" charset="0"/>
            </a:endParaRPr>
          </a:p>
          <a:p>
            <a:pPr marL="0" indent="0">
              <a:spcBef>
                <a:spcPts val="0"/>
              </a:spcBef>
              <a:buNone/>
            </a:pPr>
            <a:endParaRPr lang="en-US" sz="1900" b="1" dirty="0" smtClean="0">
              <a:latin typeface="Verdana" pitchFamily="34" charset="0"/>
              <a:ea typeface="Verdana" pitchFamily="34" charset="0"/>
              <a:cs typeface="Verdana" pitchFamily="34" charset="0"/>
            </a:endParaRPr>
          </a:p>
          <a:p>
            <a:pPr marL="0" indent="0">
              <a:spcBef>
                <a:spcPts val="0"/>
              </a:spcBef>
              <a:buNone/>
            </a:pPr>
            <a:endParaRPr lang="en-US" sz="1400" b="1" dirty="0">
              <a:latin typeface="Verdana" pitchFamily="34" charset="0"/>
              <a:ea typeface="Verdana" pitchFamily="34" charset="0"/>
              <a:cs typeface="Verdana" pitchFamily="34" charset="0"/>
            </a:endParaRPr>
          </a:p>
          <a:p>
            <a:pPr marL="0" indent="0">
              <a:spcBef>
                <a:spcPts val="0"/>
              </a:spcBef>
              <a:buNone/>
            </a:pPr>
            <a:r>
              <a:rPr lang="en-US" sz="1900" b="1" dirty="0" smtClean="0">
                <a:solidFill>
                  <a:srgbClr val="C00000"/>
                </a:solidFill>
                <a:latin typeface="Verdana" pitchFamily="34" charset="0"/>
                <a:ea typeface="Verdana" pitchFamily="34" charset="0"/>
                <a:cs typeface="Verdana" pitchFamily="34" charset="0"/>
              </a:rPr>
              <a:t>Please note:</a:t>
            </a:r>
          </a:p>
          <a:p>
            <a:pPr marL="0" indent="0">
              <a:spcBef>
                <a:spcPts val="0"/>
              </a:spcBef>
              <a:buNone/>
            </a:pPr>
            <a:r>
              <a:rPr lang="en-US" sz="1900" dirty="0" smtClean="0">
                <a:latin typeface="Verdana" pitchFamily="34" charset="0"/>
                <a:ea typeface="Verdana" pitchFamily="34" charset="0"/>
                <a:cs typeface="Verdana" pitchFamily="34" charset="0"/>
              </a:rPr>
              <a:t>No changes to templates or verbiage may be made!</a:t>
            </a:r>
          </a:p>
        </p:txBody>
      </p:sp>
      <p:sp>
        <p:nvSpPr>
          <p:cNvPr id="11" name="Right Brace 10"/>
          <p:cNvSpPr/>
          <p:nvPr/>
        </p:nvSpPr>
        <p:spPr>
          <a:xfrm>
            <a:off x="2985571" y="2875401"/>
            <a:ext cx="1790241" cy="3260993"/>
          </a:xfrm>
          <a:prstGeom prst="rightBrace">
            <a:avLst>
              <a:gd name="adj1" fmla="val 8333"/>
              <a:gd name="adj2" fmla="val 49310"/>
            </a:avLst>
          </a:prstGeom>
          <a:ln>
            <a:solidFill>
              <a:srgbClr val="C21E2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97581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914400"/>
          </a:xfrm>
          <a:prstGeom prst="rect">
            <a:avLst/>
          </a:prstGeom>
        </p:spPr>
        <p:txBody>
          <a:bodyPr>
            <a:normAutofit/>
          </a:bodyPr>
          <a:lstStyle/>
          <a:p>
            <a:pPr eaLnBrk="1" hangingPunct="1"/>
            <a:r>
              <a:rPr lang="en-US" sz="3600" b="1" dirty="0" smtClean="0">
                <a:solidFill>
                  <a:schemeClr val="tx1">
                    <a:lumMod val="85000"/>
                    <a:lumOff val="15000"/>
                  </a:schemeClr>
                </a:solidFill>
              </a:rPr>
              <a:t>REPORTING LOST TIME </a:t>
            </a:r>
            <a:br>
              <a:rPr lang="en-US" sz="3600" b="1" dirty="0" smtClean="0">
                <a:solidFill>
                  <a:schemeClr val="tx1">
                    <a:lumMod val="85000"/>
                    <a:lumOff val="15000"/>
                  </a:schemeClr>
                </a:solidFill>
              </a:rPr>
            </a:br>
            <a:endParaRPr lang="en-US" sz="1600" dirty="0" smtClean="0"/>
          </a:p>
        </p:txBody>
      </p:sp>
      <p:sp>
        <p:nvSpPr>
          <p:cNvPr id="11268" name="Rectangle 3"/>
          <p:cNvSpPr>
            <a:spLocks noGrp="1" noChangeArrowheads="1"/>
          </p:cNvSpPr>
          <p:nvPr>
            <p:ph sz="quarter" idx="4294967295"/>
          </p:nvPr>
        </p:nvSpPr>
        <p:spPr>
          <a:xfrm>
            <a:off x="685800" y="1462224"/>
            <a:ext cx="8153400" cy="5137359"/>
          </a:xfrm>
          <a:prstGeom prst="rect">
            <a:avLst/>
          </a:prstGeom>
        </p:spPr>
        <p:txBody>
          <a:bodyPr>
            <a:noAutofit/>
          </a:bodyPr>
          <a:lstStyle/>
          <a:p>
            <a:pPr>
              <a:lnSpc>
                <a:spcPct val="90000"/>
              </a:lnSpc>
              <a:spcBef>
                <a:spcPts val="200"/>
              </a:spcBef>
              <a:spcAft>
                <a:spcPts val="100"/>
              </a:spcAft>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1790">
            <a:off x="3317246" y="1462224"/>
            <a:ext cx="3947008" cy="3947008"/>
          </a:xfrm>
          <a:prstGeom prst="rect">
            <a:avLst/>
          </a:prstGeom>
        </p:spPr>
      </p:pic>
    </p:spTree>
    <p:extLst>
      <p:ext uri="{BB962C8B-B14F-4D97-AF65-F5344CB8AC3E}">
        <p14:creationId xmlns:p14="http://schemas.microsoft.com/office/powerpoint/2010/main" val="2142734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914400"/>
          </a:xfrm>
          <a:prstGeom prst="rect">
            <a:avLst/>
          </a:prstGeom>
        </p:spPr>
        <p:txBody>
          <a:bodyPr>
            <a:normAutofit fontScale="90000"/>
          </a:bodyPr>
          <a:lstStyle/>
          <a:p>
            <a:pPr eaLnBrk="1" hangingPunct="1"/>
            <a:r>
              <a:rPr lang="en-US" sz="3600" b="1" dirty="0" smtClean="0">
                <a:solidFill>
                  <a:schemeClr val="tx1">
                    <a:lumMod val="85000"/>
                    <a:lumOff val="15000"/>
                  </a:schemeClr>
                </a:solidFill>
              </a:rPr>
              <a:t>Lost Time is reported on the Claim Status Update (CSU) </a:t>
            </a:r>
            <a:r>
              <a:rPr lang="en-US" sz="3600" b="1" dirty="0">
                <a:solidFill>
                  <a:schemeClr val="tx1">
                    <a:lumMod val="85000"/>
                    <a:lumOff val="15000"/>
                  </a:schemeClr>
                </a:solidFill>
              </a:rPr>
              <a:t>F</a:t>
            </a:r>
            <a:r>
              <a:rPr lang="en-US" sz="3600" b="1" dirty="0" smtClean="0">
                <a:solidFill>
                  <a:schemeClr val="tx1">
                    <a:lumMod val="85000"/>
                    <a:lumOff val="15000"/>
                  </a:schemeClr>
                </a:solidFill>
              </a:rPr>
              <a:t>orm</a:t>
            </a:r>
            <a:endParaRPr lang="en-US" sz="1600" dirty="0" smtClean="0"/>
          </a:p>
        </p:txBody>
      </p:sp>
      <p:sp>
        <p:nvSpPr>
          <p:cNvPr id="11268" name="Rectangle 3"/>
          <p:cNvSpPr>
            <a:spLocks noGrp="1" noChangeArrowheads="1"/>
          </p:cNvSpPr>
          <p:nvPr>
            <p:ph sz="quarter" idx="4294967295"/>
          </p:nvPr>
        </p:nvSpPr>
        <p:spPr>
          <a:xfrm>
            <a:off x="546652" y="1480930"/>
            <a:ext cx="8153400" cy="4830417"/>
          </a:xfrm>
          <a:prstGeom prst="rect">
            <a:avLst/>
          </a:prstGeom>
        </p:spPr>
        <p:txBody>
          <a:bodyPr>
            <a:noAutofit/>
          </a:bodyPr>
          <a:lstStyle/>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r>
              <a:rPr lang="en-US" sz="2700" b="1" i="1" dirty="0" smtClean="0">
                <a:solidFill>
                  <a:schemeClr val="tx1">
                    <a:lumMod val="85000"/>
                    <a:lumOff val="15000"/>
                  </a:schemeClr>
                </a:solidFill>
              </a:rPr>
              <a:t>Why is the CSU Required?</a:t>
            </a:r>
            <a:endParaRPr lang="en-US" sz="2700" b="1" i="1" dirty="0">
              <a:solidFill>
                <a:schemeClr val="tx1">
                  <a:lumMod val="85000"/>
                  <a:lumOff val="15000"/>
                </a:schemeClr>
              </a:solidFill>
            </a:endParaRPr>
          </a:p>
          <a:p>
            <a:pPr>
              <a:lnSpc>
                <a:spcPct val="90000"/>
              </a:lnSpc>
              <a:spcBef>
                <a:spcPts val="200"/>
              </a:spcBef>
              <a:spcAft>
                <a:spcPts val="100"/>
              </a:spcAft>
              <a:defRPr/>
            </a:pPr>
            <a:r>
              <a:rPr lang="en-US" sz="2700" dirty="0" smtClean="0">
                <a:solidFill>
                  <a:schemeClr val="tx1">
                    <a:lumMod val="85000"/>
                    <a:lumOff val="15000"/>
                  </a:schemeClr>
                </a:solidFill>
              </a:rPr>
              <a:t>Under the Colorado Workers’ Compensation Act the employee is eligible for wage replacement benefits based on the time lost from work for a compensable workers’ compensation claim.</a:t>
            </a: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a:lnSpc>
                <a:spcPct val="90000"/>
              </a:lnSpc>
              <a:spcBef>
                <a:spcPts val="200"/>
              </a:spcBef>
              <a:spcAft>
                <a:spcPts val="100"/>
              </a:spcAft>
              <a:defRPr/>
            </a:pPr>
            <a:r>
              <a:rPr lang="en-US" sz="2700" dirty="0" smtClean="0">
                <a:solidFill>
                  <a:schemeClr val="tx1">
                    <a:lumMod val="85000"/>
                    <a:lumOff val="15000"/>
                  </a:schemeClr>
                </a:solidFill>
              </a:rPr>
              <a:t>Wage replacement benefits must be reported and paid in a timely manner or CDOT could be penalized.</a:t>
            </a: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a:lnSpc>
                <a:spcPct val="90000"/>
              </a:lnSpc>
              <a:spcBef>
                <a:spcPts val="200"/>
              </a:spcBef>
              <a:spcAft>
                <a:spcPts val="100"/>
              </a:spcAft>
              <a:defRPr/>
            </a:pPr>
            <a:r>
              <a:rPr lang="en-US" sz="2700" dirty="0" smtClean="0">
                <a:solidFill>
                  <a:schemeClr val="tx1">
                    <a:lumMod val="85000"/>
                    <a:lumOff val="15000"/>
                  </a:schemeClr>
                </a:solidFill>
              </a:rPr>
              <a:t>CDOT developed and uses the CSU form to track &amp; report an injured employee’s lost time.</a:t>
            </a: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spTree>
    <p:extLst>
      <p:ext uri="{BB962C8B-B14F-4D97-AF65-F5344CB8AC3E}">
        <p14:creationId xmlns:p14="http://schemas.microsoft.com/office/powerpoint/2010/main" val="3596510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914400"/>
          </a:xfrm>
          <a:prstGeom prst="rect">
            <a:avLst/>
          </a:prstGeom>
        </p:spPr>
        <p:txBody>
          <a:bodyPr>
            <a:normAutofit/>
          </a:bodyPr>
          <a:lstStyle/>
          <a:p>
            <a:pPr eaLnBrk="1" hangingPunct="1"/>
            <a:r>
              <a:rPr lang="en-US" sz="3600" b="1" dirty="0" smtClean="0">
                <a:solidFill>
                  <a:schemeClr val="tx1">
                    <a:lumMod val="85000"/>
                    <a:lumOff val="15000"/>
                  </a:schemeClr>
                </a:solidFill>
              </a:rPr>
              <a:t>Injury Leave</a:t>
            </a:r>
            <a:endParaRPr lang="en-US" sz="1600" dirty="0" smtClean="0"/>
          </a:p>
        </p:txBody>
      </p:sp>
      <p:sp>
        <p:nvSpPr>
          <p:cNvPr id="11268" name="Rectangle 3"/>
          <p:cNvSpPr>
            <a:spLocks noGrp="1" noChangeArrowheads="1"/>
          </p:cNvSpPr>
          <p:nvPr>
            <p:ph sz="quarter" idx="4294967295"/>
          </p:nvPr>
        </p:nvSpPr>
        <p:spPr>
          <a:xfrm>
            <a:off x="735494" y="1215084"/>
            <a:ext cx="7825409" cy="4830417"/>
          </a:xfrm>
          <a:prstGeom prst="rect">
            <a:avLst/>
          </a:prstGeom>
        </p:spPr>
        <p:txBody>
          <a:bodyPr>
            <a:noAutofit/>
          </a:bodyPr>
          <a:lstStyle/>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a:lnSpc>
                <a:spcPct val="90000"/>
              </a:lnSpc>
              <a:spcBef>
                <a:spcPts val="200"/>
              </a:spcBef>
              <a:spcAft>
                <a:spcPts val="100"/>
              </a:spcAft>
              <a:defRPr/>
            </a:pPr>
            <a:r>
              <a:rPr lang="en-US" sz="2700" dirty="0" smtClean="0">
                <a:solidFill>
                  <a:schemeClr val="tx1">
                    <a:lumMod val="85000"/>
                    <a:lumOff val="15000"/>
                  </a:schemeClr>
                </a:solidFill>
              </a:rPr>
              <a:t>Under State Personnel Rule P-5-39, State employees are entitled to multiple benefits, including “injury leave” for use with a compensable workers’ compensation claim.</a:t>
            </a:r>
          </a:p>
          <a:p>
            <a:pPr marL="0" indent="0">
              <a:lnSpc>
                <a:spcPct val="90000"/>
              </a:lnSpc>
              <a:spcBef>
                <a:spcPts val="200"/>
              </a:spcBef>
              <a:spcAft>
                <a:spcPts val="100"/>
              </a:spcAft>
              <a:buNone/>
              <a:defRPr/>
            </a:pPr>
            <a:endParaRPr lang="en-US" sz="1800" dirty="0" smtClean="0">
              <a:solidFill>
                <a:schemeClr val="tx1">
                  <a:lumMod val="85000"/>
                  <a:lumOff val="15000"/>
                </a:schemeClr>
              </a:solidFill>
            </a:endParaRPr>
          </a:p>
          <a:p>
            <a:pPr lvl="1">
              <a:lnSpc>
                <a:spcPct val="90000"/>
              </a:lnSpc>
              <a:spcBef>
                <a:spcPts val="200"/>
              </a:spcBef>
              <a:spcAft>
                <a:spcPts val="100"/>
              </a:spcAft>
              <a:buFont typeface="Courier New" panose="02070309020205020404" pitchFamily="49" charset="0"/>
              <a:buChar char="o"/>
              <a:defRPr/>
            </a:pPr>
            <a:r>
              <a:rPr lang="en-US" dirty="0" smtClean="0">
                <a:solidFill>
                  <a:schemeClr val="tx1">
                    <a:lumMod val="85000"/>
                    <a:lumOff val="15000"/>
                  </a:schemeClr>
                </a:solidFill>
              </a:rPr>
              <a:t>Injury Leave = 90 Occurrences</a:t>
            </a:r>
            <a:endParaRPr lang="en-US" sz="1800" dirty="0" smtClean="0">
              <a:solidFill>
                <a:schemeClr val="tx1">
                  <a:lumMod val="85000"/>
                  <a:lumOff val="15000"/>
                </a:schemeClr>
              </a:solidFill>
            </a:endParaRPr>
          </a:p>
          <a:p>
            <a:pPr lvl="1">
              <a:lnSpc>
                <a:spcPct val="90000"/>
              </a:lnSpc>
              <a:spcBef>
                <a:spcPts val="200"/>
              </a:spcBef>
              <a:spcAft>
                <a:spcPts val="100"/>
              </a:spcAft>
              <a:buFont typeface="Courier New" panose="02070309020205020404" pitchFamily="49" charset="0"/>
              <a:buChar char="o"/>
              <a:defRPr/>
            </a:pPr>
            <a:r>
              <a:rPr lang="en-US" dirty="0" smtClean="0">
                <a:solidFill>
                  <a:schemeClr val="tx1">
                    <a:lumMod val="85000"/>
                    <a:lumOff val="15000"/>
                  </a:schemeClr>
                </a:solidFill>
              </a:rPr>
              <a:t>Approximately 18 weeks of paid leave</a:t>
            </a:r>
            <a:endParaRPr lang="en-US" sz="1800" dirty="0" smtClean="0">
              <a:solidFill>
                <a:schemeClr val="tx1">
                  <a:lumMod val="85000"/>
                  <a:lumOff val="15000"/>
                </a:schemeClr>
              </a:solidFill>
            </a:endParaRPr>
          </a:p>
          <a:p>
            <a:pPr lvl="1">
              <a:lnSpc>
                <a:spcPct val="90000"/>
              </a:lnSpc>
              <a:spcBef>
                <a:spcPts val="200"/>
              </a:spcBef>
              <a:spcAft>
                <a:spcPts val="100"/>
              </a:spcAft>
              <a:buFont typeface="Courier New" panose="02070309020205020404" pitchFamily="49" charset="0"/>
              <a:buChar char="o"/>
              <a:defRPr/>
            </a:pPr>
            <a:r>
              <a:rPr lang="en-US" dirty="0" smtClean="0">
                <a:solidFill>
                  <a:schemeClr val="tx1">
                    <a:lumMod val="85000"/>
                    <a:lumOff val="15000"/>
                  </a:schemeClr>
                </a:solidFill>
              </a:rPr>
              <a:t>Receive full accruals of leave and  holidays Paid</a:t>
            </a:r>
          </a:p>
          <a:p>
            <a:pPr lvl="1">
              <a:lnSpc>
                <a:spcPct val="90000"/>
              </a:lnSpc>
              <a:spcBef>
                <a:spcPts val="200"/>
              </a:spcBef>
              <a:spcAft>
                <a:spcPts val="100"/>
              </a:spcAft>
              <a:buFont typeface="Courier New" panose="02070309020205020404" pitchFamily="49" charset="0"/>
              <a:buChar char="o"/>
              <a:defRPr/>
            </a:pPr>
            <a:r>
              <a:rPr lang="en-US" dirty="0" smtClean="0">
                <a:solidFill>
                  <a:schemeClr val="tx1">
                    <a:lumMod val="85000"/>
                    <a:lumOff val="15000"/>
                  </a:schemeClr>
                </a:solidFill>
              </a:rPr>
              <a:t>Regular Base Salary directly from CDOT</a:t>
            </a: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spTree>
    <p:extLst>
      <p:ext uri="{BB962C8B-B14F-4D97-AF65-F5344CB8AC3E}">
        <p14:creationId xmlns:p14="http://schemas.microsoft.com/office/powerpoint/2010/main" val="10431547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2340864" y="234696"/>
            <a:ext cx="6190488" cy="868362"/>
          </a:xfrm>
          <a:prstGeom prst="rect">
            <a:avLst/>
          </a:prstGeom>
        </p:spPr>
        <p:txBody>
          <a:bodyPr/>
          <a:lstStyle/>
          <a:p>
            <a:pPr eaLnBrk="1" hangingPunct="1"/>
            <a:r>
              <a:rPr lang="en-US" sz="4000" b="1" dirty="0" smtClean="0">
                <a:solidFill>
                  <a:schemeClr val="tx1">
                    <a:lumMod val="85000"/>
                    <a:lumOff val="15000"/>
                  </a:schemeClr>
                </a:solidFill>
              </a:rPr>
              <a:t>Tracking Lost Time</a:t>
            </a:r>
          </a:p>
        </p:txBody>
      </p:sp>
      <p:sp>
        <p:nvSpPr>
          <p:cNvPr id="12291" name="Content Placeholder 2"/>
          <p:cNvSpPr>
            <a:spLocks noGrp="1"/>
          </p:cNvSpPr>
          <p:nvPr>
            <p:ph sz="quarter" idx="4294967295"/>
          </p:nvPr>
        </p:nvSpPr>
        <p:spPr>
          <a:xfrm>
            <a:off x="884581" y="1318061"/>
            <a:ext cx="7832035" cy="4665295"/>
          </a:xfrm>
          <a:prstGeom prst="rect">
            <a:avLst/>
          </a:prstGeom>
        </p:spPr>
        <p:txBody>
          <a:bodyPr>
            <a:noAutofit/>
          </a:bodyPr>
          <a:lstStyle/>
          <a:p>
            <a:pPr>
              <a:spcBef>
                <a:spcPts val="0"/>
              </a:spcBef>
              <a:defRPr/>
            </a:pPr>
            <a:r>
              <a:rPr lang="en-US" sz="2800" b="1" dirty="0" smtClean="0">
                <a:solidFill>
                  <a:schemeClr val="tx1">
                    <a:lumMod val="85000"/>
                    <a:lumOff val="15000"/>
                  </a:schemeClr>
                </a:solidFill>
              </a:rPr>
              <a:t>Less than 24 hours off work</a:t>
            </a:r>
          </a:p>
          <a:p>
            <a:pPr lvl="1">
              <a:lnSpc>
                <a:spcPct val="90000"/>
              </a:lnSpc>
              <a:spcBef>
                <a:spcPts val="0"/>
              </a:spcBef>
              <a:buFont typeface="Arial" pitchFamily="34" charset="0"/>
              <a:buChar char="•"/>
              <a:defRPr/>
            </a:pPr>
            <a:r>
              <a:rPr lang="en-US" sz="2400" dirty="0" smtClean="0">
                <a:solidFill>
                  <a:schemeClr val="tx1">
                    <a:lumMod val="85000"/>
                    <a:lumOff val="15000"/>
                  </a:schemeClr>
                </a:solidFill>
              </a:rPr>
              <a:t>Time is charged to SL, AL, Comp Time, Alt. Holiday, LWOP</a:t>
            </a:r>
          </a:p>
          <a:p>
            <a:pPr lvl="1">
              <a:lnSpc>
                <a:spcPct val="90000"/>
              </a:lnSpc>
              <a:spcBef>
                <a:spcPts val="0"/>
              </a:spcBef>
              <a:buNone/>
              <a:defRPr/>
            </a:pPr>
            <a:endParaRPr lang="en-US" sz="600" dirty="0" smtClean="0">
              <a:solidFill>
                <a:schemeClr val="tx1">
                  <a:lumMod val="85000"/>
                  <a:lumOff val="15000"/>
                </a:schemeClr>
              </a:solidFill>
            </a:endParaRPr>
          </a:p>
          <a:p>
            <a:pPr>
              <a:lnSpc>
                <a:spcPct val="90000"/>
              </a:lnSpc>
              <a:spcBef>
                <a:spcPts val="0"/>
              </a:spcBef>
              <a:defRPr/>
            </a:pPr>
            <a:r>
              <a:rPr lang="en-US" sz="2800" b="1" dirty="0" smtClean="0">
                <a:solidFill>
                  <a:schemeClr val="tx1">
                    <a:lumMod val="85000"/>
                    <a:lumOff val="15000"/>
                  </a:schemeClr>
                </a:solidFill>
              </a:rPr>
              <a:t>Exceed 24 hours off work (25th hr)</a:t>
            </a:r>
          </a:p>
          <a:p>
            <a:pPr lvl="1">
              <a:lnSpc>
                <a:spcPct val="90000"/>
              </a:lnSpc>
              <a:spcBef>
                <a:spcPts val="0"/>
              </a:spcBef>
              <a:buFont typeface="Arial" pitchFamily="34" charset="0"/>
              <a:buChar char="•"/>
              <a:defRPr/>
            </a:pPr>
            <a:r>
              <a:rPr lang="en-US" sz="2400" dirty="0" smtClean="0">
                <a:solidFill>
                  <a:schemeClr val="tx1">
                    <a:lumMod val="85000"/>
                    <a:lumOff val="15000"/>
                  </a:schemeClr>
                </a:solidFill>
              </a:rPr>
              <a:t>May be eligible for Injury Leave</a:t>
            </a:r>
          </a:p>
          <a:p>
            <a:pPr lvl="1">
              <a:lnSpc>
                <a:spcPct val="90000"/>
              </a:lnSpc>
              <a:spcBef>
                <a:spcPts val="0"/>
              </a:spcBef>
              <a:buFont typeface="Arial" pitchFamily="34" charset="0"/>
              <a:buChar char="•"/>
              <a:defRPr/>
            </a:pPr>
            <a:r>
              <a:rPr lang="en-US" sz="2400" dirty="0" smtClean="0">
                <a:solidFill>
                  <a:schemeClr val="tx1">
                    <a:lumMod val="85000"/>
                    <a:lumOff val="15000"/>
                  </a:schemeClr>
                </a:solidFill>
              </a:rPr>
              <a:t>Compensability may need to be addressed</a:t>
            </a:r>
          </a:p>
          <a:p>
            <a:pPr lvl="1">
              <a:lnSpc>
                <a:spcPct val="90000"/>
              </a:lnSpc>
              <a:spcBef>
                <a:spcPts val="0"/>
              </a:spcBef>
              <a:buNone/>
              <a:defRPr/>
            </a:pPr>
            <a:endParaRPr lang="en-US" sz="600" dirty="0" smtClean="0">
              <a:solidFill>
                <a:schemeClr val="tx1">
                  <a:lumMod val="85000"/>
                  <a:lumOff val="15000"/>
                </a:schemeClr>
              </a:solidFill>
            </a:endParaRPr>
          </a:p>
          <a:p>
            <a:pPr>
              <a:lnSpc>
                <a:spcPct val="90000"/>
              </a:lnSpc>
              <a:spcBef>
                <a:spcPts val="0"/>
              </a:spcBef>
              <a:defRPr/>
            </a:pPr>
            <a:r>
              <a:rPr lang="en-US" sz="2800" b="1" dirty="0" smtClean="0">
                <a:solidFill>
                  <a:schemeClr val="tx1">
                    <a:lumMod val="85000"/>
                    <a:lumOff val="15000"/>
                  </a:schemeClr>
                </a:solidFill>
              </a:rPr>
              <a:t>Exceed 80 hours off work (81st hr)</a:t>
            </a:r>
          </a:p>
          <a:p>
            <a:pPr lvl="1">
              <a:lnSpc>
                <a:spcPct val="90000"/>
              </a:lnSpc>
              <a:spcBef>
                <a:spcPts val="0"/>
              </a:spcBef>
              <a:buFont typeface="Arial" pitchFamily="34" charset="0"/>
              <a:buChar char="•"/>
              <a:defRPr/>
            </a:pPr>
            <a:r>
              <a:rPr lang="en-US" sz="2400" dirty="0" smtClean="0">
                <a:solidFill>
                  <a:schemeClr val="tx1">
                    <a:lumMod val="85000"/>
                    <a:lumOff val="15000"/>
                  </a:schemeClr>
                </a:solidFill>
              </a:rPr>
              <a:t>First 24 hours Restored</a:t>
            </a:r>
          </a:p>
          <a:p>
            <a:pPr lvl="1">
              <a:lnSpc>
                <a:spcPct val="90000"/>
              </a:lnSpc>
              <a:spcBef>
                <a:spcPts val="0"/>
              </a:spcBef>
              <a:buNone/>
              <a:defRPr/>
            </a:pPr>
            <a:endParaRPr lang="en-US" sz="1000" dirty="0" smtClean="0">
              <a:solidFill>
                <a:schemeClr val="tx1">
                  <a:lumMod val="85000"/>
                  <a:lumOff val="15000"/>
                </a:schemeClr>
              </a:solidFill>
            </a:endParaRPr>
          </a:p>
          <a:p>
            <a:pPr>
              <a:lnSpc>
                <a:spcPct val="90000"/>
              </a:lnSpc>
              <a:spcBef>
                <a:spcPts val="0"/>
              </a:spcBef>
              <a:defRPr/>
            </a:pPr>
            <a:r>
              <a:rPr lang="en-US" sz="2800" b="1" dirty="0" smtClean="0">
                <a:solidFill>
                  <a:schemeClr val="tx1">
                    <a:lumMod val="85000"/>
                    <a:lumOff val="15000"/>
                  </a:schemeClr>
                </a:solidFill>
              </a:rPr>
              <a:t>Documenting Time</a:t>
            </a:r>
          </a:p>
          <a:p>
            <a:pPr lvl="1">
              <a:lnSpc>
                <a:spcPct val="90000"/>
              </a:lnSpc>
              <a:spcBef>
                <a:spcPts val="0"/>
              </a:spcBef>
              <a:buFont typeface="Arial" pitchFamily="34" charset="0"/>
              <a:buChar char="•"/>
              <a:defRPr/>
            </a:pPr>
            <a:r>
              <a:rPr lang="en-US" sz="2400" dirty="0" smtClean="0">
                <a:solidFill>
                  <a:schemeClr val="tx1">
                    <a:lumMod val="85000"/>
                    <a:lumOff val="15000"/>
                  </a:schemeClr>
                </a:solidFill>
              </a:rPr>
              <a:t>No documentation = no injury leave </a:t>
            </a:r>
          </a:p>
          <a:p>
            <a:pPr lvl="1">
              <a:lnSpc>
                <a:spcPct val="90000"/>
              </a:lnSpc>
              <a:spcBef>
                <a:spcPts val="0"/>
              </a:spcBef>
              <a:buFont typeface="Arial" pitchFamily="34" charset="0"/>
              <a:buChar char="•"/>
              <a:defRPr/>
            </a:pPr>
            <a:r>
              <a:rPr lang="en-US" sz="2400" dirty="0" smtClean="0">
                <a:solidFill>
                  <a:schemeClr val="tx1">
                    <a:lumMod val="85000"/>
                    <a:lumOff val="15000"/>
                  </a:schemeClr>
                </a:solidFill>
              </a:rPr>
              <a:t>Employee MUST provide proof of all appointments and supply the amount of time used.</a:t>
            </a:r>
          </a:p>
        </p:txBody>
      </p:sp>
    </p:spTree>
    <p:extLst>
      <p:ext uri="{BB962C8B-B14F-4D97-AF65-F5344CB8AC3E}">
        <p14:creationId xmlns:p14="http://schemas.microsoft.com/office/powerpoint/2010/main" val="479017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3178"/>
          <a:stretch/>
        </p:blipFill>
        <p:spPr>
          <a:xfrm>
            <a:off x="802888" y="423742"/>
            <a:ext cx="7526103" cy="6421161"/>
          </a:xfrm>
          <a:prstGeom prst="rect">
            <a:avLst/>
          </a:prstGeom>
        </p:spPr>
      </p:pic>
      <p:sp>
        <p:nvSpPr>
          <p:cNvPr id="3" name="Title 1"/>
          <p:cNvSpPr txBox="1">
            <a:spLocks/>
          </p:cNvSpPr>
          <p:nvPr/>
        </p:nvSpPr>
        <p:spPr>
          <a:xfrm>
            <a:off x="2340864" y="234696"/>
            <a:ext cx="6190488" cy="8683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tx1">
                    <a:lumMod val="85000"/>
                    <a:lumOff val="15000"/>
                  </a:schemeClr>
                </a:solidFill>
              </a:rPr>
              <a:t>Claim Status Update Form</a:t>
            </a:r>
          </a:p>
        </p:txBody>
      </p:sp>
    </p:spTree>
    <p:extLst>
      <p:ext uri="{BB962C8B-B14F-4D97-AF65-F5344CB8AC3E}">
        <p14:creationId xmlns:p14="http://schemas.microsoft.com/office/powerpoint/2010/main" val="2469259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2340864" y="307848"/>
            <a:ext cx="6269736" cy="914400"/>
          </a:xfrm>
          <a:prstGeom prst="rect">
            <a:avLst/>
          </a:prstGeom>
        </p:spPr>
        <p:txBody>
          <a:bodyPr>
            <a:normAutofit/>
          </a:bodyPr>
          <a:lstStyle/>
          <a:p>
            <a:pPr eaLnBrk="1" hangingPunct="1"/>
            <a:r>
              <a:rPr lang="en-US" sz="3800" b="1" dirty="0" smtClean="0">
                <a:solidFill>
                  <a:schemeClr val="tx1">
                    <a:lumMod val="85000"/>
                    <a:lumOff val="15000"/>
                  </a:schemeClr>
                </a:solidFill>
              </a:rPr>
              <a:t>At the End of a WC Claim</a:t>
            </a:r>
          </a:p>
        </p:txBody>
      </p:sp>
      <p:sp>
        <p:nvSpPr>
          <p:cNvPr id="16388" name="Rectangle 3"/>
          <p:cNvSpPr>
            <a:spLocks noGrp="1" noChangeArrowheads="1"/>
          </p:cNvSpPr>
          <p:nvPr>
            <p:ph sz="quarter" idx="4294967295"/>
          </p:nvPr>
        </p:nvSpPr>
        <p:spPr>
          <a:xfrm>
            <a:off x="533400" y="1307592"/>
            <a:ext cx="8534400" cy="5359908"/>
          </a:xfrm>
          <a:prstGeom prst="rect">
            <a:avLst/>
          </a:prstGeom>
        </p:spPr>
        <p:txBody>
          <a:bodyPr>
            <a:normAutofit/>
          </a:bodyPr>
          <a:lstStyle/>
          <a:p>
            <a:pPr>
              <a:spcBef>
                <a:spcPts val="500"/>
              </a:spcBef>
              <a:spcAft>
                <a:spcPts val="500"/>
              </a:spcAft>
              <a:buClr>
                <a:schemeClr val="accent2">
                  <a:lumMod val="50000"/>
                </a:schemeClr>
              </a:buClr>
              <a:buNone/>
              <a:defRPr/>
            </a:pPr>
            <a:r>
              <a:rPr lang="en-US" sz="2800" b="1" dirty="0" smtClean="0">
                <a:solidFill>
                  <a:schemeClr val="tx1">
                    <a:lumMod val="85000"/>
                    <a:lumOff val="15000"/>
                  </a:schemeClr>
                </a:solidFill>
              </a:rPr>
              <a:t>What to Expect at the End of a Claim</a:t>
            </a:r>
          </a:p>
          <a:p>
            <a:pPr marL="274320" indent="-274320">
              <a:buClr>
                <a:schemeClr val="accent1"/>
              </a:buClr>
              <a:buSzPct val="85000"/>
              <a:buFont typeface="Arial" pitchFamily="34" charset="0"/>
              <a:buChar char="•"/>
              <a:defRPr/>
            </a:pPr>
            <a:r>
              <a:rPr lang="en-US" sz="2400" b="1" dirty="0" smtClean="0">
                <a:solidFill>
                  <a:schemeClr val="tx1">
                    <a:lumMod val="85000"/>
                    <a:lumOff val="15000"/>
                  </a:schemeClr>
                </a:solidFill>
              </a:rPr>
              <a:t>Maximum Medical Improvement (MMI)</a:t>
            </a:r>
          </a:p>
          <a:p>
            <a:pPr marL="274320" indent="-274320">
              <a:buClr>
                <a:schemeClr val="accent1"/>
              </a:buClr>
              <a:buSzPct val="85000"/>
              <a:buFont typeface="Arial" pitchFamily="34" charset="0"/>
              <a:buChar char="•"/>
              <a:defRPr/>
            </a:pPr>
            <a:r>
              <a:rPr lang="en-US" sz="2400" dirty="0" smtClean="0">
                <a:solidFill>
                  <a:schemeClr val="tx1">
                    <a:lumMod val="85000"/>
                    <a:lumOff val="15000"/>
                  </a:schemeClr>
                </a:solidFill>
              </a:rPr>
              <a:t>When the treating physician release you from care</a:t>
            </a:r>
          </a:p>
          <a:p>
            <a:pPr marL="731520" lvl="1" indent="-274320">
              <a:buClr>
                <a:schemeClr val="accent1"/>
              </a:buClr>
              <a:buSzPct val="85000"/>
              <a:buFont typeface="Arial" pitchFamily="34" charset="0"/>
              <a:buChar char="•"/>
              <a:defRPr/>
            </a:pPr>
            <a:r>
              <a:rPr lang="en-US" sz="2400" dirty="0" smtClean="0">
                <a:solidFill>
                  <a:schemeClr val="tx1">
                    <a:lumMod val="85000"/>
                    <a:lumOff val="15000"/>
                  </a:schemeClr>
                </a:solidFill>
              </a:rPr>
              <a:t>Medical Maintenance Care</a:t>
            </a:r>
          </a:p>
          <a:p>
            <a:pPr marL="731520" lvl="1" indent="-274320">
              <a:buClr>
                <a:schemeClr val="accent1"/>
              </a:buClr>
              <a:buSzPct val="85000"/>
              <a:buFont typeface="Arial" pitchFamily="34" charset="0"/>
              <a:buChar char="•"/>
              <a:defRPr/>
            </a:pPr>
            <a:r>
              <a:rPr lang="en-US" sz="2400" dirty="0" smtClean="0">
                <a:solidFill>
                  <a:schemeClr val="tx1">
                    <a:lumMod val="85000"/>
                    <a:lumOff val="15000"/>
                  </a:schemeClr>
                </a:solidFill>
              </a:rPr>
              <a:t>Permanent Work Restrictions (if applicable)</a:t>
            </a:r>
          </a:p>
          <a:p>
            <a:pPr marL="1188720" lvl="2" indent="-274320">
              <a:buClr>
                <a:schemeClr val="accent1"/>
              </a:buClr>
              <a:buSzPct val="85000"/>
              <a:buFont typeface="Arial" pitchFamily="34" charset="0"/>
              <a:buChar char="•"/>
              <a:defRPr/>
            </a:pPr>
            <a:r>
              <a:rPr lang="en-US" dirty="0" smtClean="0">
                <a:solidFill>
                  <a:schemeClr val="tx1">
                    <a:lumMod val="85000"/>
                    <a:lumOff val="15000"/>
                  </a:schemeClr>
                </a:solidFill>
              </a:rPr>
              <a:t>Do they prevent performance of the essential functions?</a:t>
            </a:r>
          </a:p>
          <a:p>
            <a:pPr marL="1188720" lvl="2" indent="-274320">
              <a:buClr>
                <a:schemeClr val="accent1"/>
              </a:buClr>
              <a:buSzPct val="85000"/>
              <a:buFont typeface="Arial" pitchFamily="34" charset="0"/>
              <a:buChar char="•"/>
              <a:defRPr/>
            </a:pPr>
            <a:r>
              <a:rPr lang="en-US" dirty="0" smtClean="0">
                <a:solidFill>
                  <a:schemeClr val="tx1">
                    <a:lumMod val="85000"/>
                    <a:lumOff val="15000"/>
                  </a:schemeClr>
                </a:solidFill>
              </a:rPr>
              <a:t>ADA process handled by regional Civil Rights Manager</a:t>
            </a:r>
          </a:p>
          <a:p>
            <a:pPr marL="274320" indent="-274320">
              <a:buClr>
                <a:schemeClr val="accent1"/>
              </a:buClr>
              <a:buSzPct val="85000"/>
              <a:buFont typeface="Arial" pitchFamily="34" charset="0"/>
              <a:buChar char="•"/>
              <a:defRPr/>
            </a:pPr>
            <a:endParaRPr lang="en-US" sz="2400" b="1" dirty="0" smtClean="0">
              <a:solidFill>
                <a:schemeClr val="tx1">
                  <a:lumMod val="85000"/>
                  <a:lumOff val="15000"/>
                </a:schemeClr>
              </a:solidFill>
            </a:endParaRPr>
          </a:p>
          <a:p>
            <a:pPr marL="274320" indent="-274320">
              <a:buClr>
                <a:schemeClr val="accent1"/>
              </a:buClr>
              <a:buSzPct val="85000"/>
              <a:buFont typeface="Arial" pitchFamily="34" charset="0"/>
              <a:buChar char="•"/>
              <a:defRPr/>
            </a:pPr>
            <a:r>
              <a:rPr lang="en-US" sz="2400" b="1" dirty="0" smtClean="0">
                <a:solidFill>
                  <a:schemeClr val="tx1">
                    <a:lumMod val="85000"/>
                    <a:lumOff val="15000"/>
                  </a:schemeClr>
                </a:solidFill>
              </a:rPr>
              <a:t>CDOT - MMI Approval Memo</a:t>
            </a:r>
          </a:p>
          <a:p>
            <a:pPr marL="731520" lvl="1" indent="-274320">
              <a:buClr>
                <a:schemeClr val="accent1"/>
              </a:buClr>
              <a:buSzPct val="85000"/>
              <a:buFont typeface="Arial" pitchFamily="34" charset="0"/>
              <a:buChar char="•"/>
              <a:defRPr/>
            </a:pPr>
            <a:r>
              <a:rPr lang="en-US" sz="2400" dirty="0" smtClean="0">
                <a:solidFill>
                  <a:schemeClr val="tx1">
                    <a:lumMod val="85000"/>
                    <a:lumOff val="15000"/>
                  </a:schemeClr>
                </a:solidFill>
              </a:rPr>
              <a:t>Review the approval to ensure all time is accounted for</a:t>
            </a:r>
          </a:p>
          <a:p>
            <a:pPr>
              <a:spcBef>
                <a:spcPts val="500"/>
              </a:spcBef>
              <a:spcAft>
                <a:spcPts val="500"/>
              </a:spcAft>
              <a:buClr>
                <a:schemeClr val="accent2">
                  <a:lumMod val="50000"/>
                </a:schemeClr>
              </a:buClr>
              <a:buNone/>
              <a:defRPr/>
            </a:pPr>
            <a:endParaRPr lang="en-US" sz="2800" b="1" dirty="0" smtClean="0">
              <a:solidFill>
                <a:schemeClr val="tx1">
                  <a:lumMod val="85000"/>
                  <a:lumOff val="15000"/>
                </a:schemeClr>
              </a:solidFill>
            </a:endParaRPr>
          </a:p>
        </p:txBody>
      </p:sp>
    </p:spTree>
    <p:extLst>
      <p:ext uri="{BB962C8B-B14F-4D97-AF65-F5344CB8AC3E}">
        <p14:creationId xmlns:p14="http://schemas.microsoft.com/office/powerpoint/2010/main" val="20291407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3383" y="188843"/>
            <a:ext cx="5585792" cy="646331"/>
          </a:xfrm>
          <a:prstGeom prst="rect">
            <a:avLst/>
          </a:prstGeom>
          <a:noFill/>
        </p:spPr>
        <p:txBody>
          <a:bodyPr wrap="square" rtlCol="0">
            <a:spAutoFit/>
          </a:bodyPr>
          <a:lstStyle/>
          <a:p>
            <a:r>
              <a:rPr lang="en-US" sz="3600" b="1" dirty="0" smtClean="0"/>
              <a:t>RECAP OF RISK TRAINING</a:t>
            </a:r>
            <a:endParaRPr lang="en-US" sz="3600" b="1" dirty="0"/>
          </a:p>
        </p:txBody>
      </p:sp>
      <p:sp>
        <p:nvSpPr>
          <p:cNvPr id="3" name="Rectangle 2"/>
          <p:cNvSpPr/>
          <p:nvPr/>
        </p:nvSpPr>
        <p:spPr>
          <a:xfrm>
            <a:off x="626165" y="1391478"/>
            <a:ext cx="6231835" cy="4031873"/>
          </a:xfrm>
          <a:prstGeom prst="rect">
            <a:avLst/>
          </a:prstGeom>
        </p:spPr>
        <p:txBody>
          <a:bodyPr wrap="square">
            <a:spAutoFit/>
          </a:bodyPr>
          <a:lstStyle/>
          <a:p>
            <a:pPr>
              <a:spcBef>
                <a:spcPct val="0"/>
              </a:spcBef>
            </a:pPr>
            <a:endParaRPr lang="en-US" altLang="en-US" sz="3200" dirty="0"/>
          </a:p>
          <a:p>
            <a:pPr marL="285750" indent="-285750">
              <a:spcBef>
                <a:spcPct val="0"/>
              </a:spcBef>
              <a:buFont typeface="Arial" panose="020B0604020202020204" pitchFamily="34" charset="0"/>
              <a:buChar char="•"/>
            </a:pPr>
            <a:r>
              <a:rPr lang="en-US" altLang="en-US" sz="3200" dirty="0"/>
              <a:t>CDOT Overview Financial Impact </a:t>
            </a:r>
          </a:p>
          <a:p>
            <a:pPr marL="285750" indent="-285750">
              <a:spcBef>
                <a:spcPct val="0"/>
              </a:spcBef>
              <a:buFont typeface="Arial" panose="020B0604020202020204" pitchFamily="34" charset="0"/>
              <a:buChar char="•"/>
            </a:pPr>
            <a:r>
              <a:rPr lang="en-US" altLang="en-US" sz="3200" dirty="0"/>
              <a:t>Responding to Incidents/Accidents</a:t>
            </a:r>
          </a:p>
          <a:p>
            <a:pPr marL="285750" indent="-285750">
              <a:spcBef>
                <a:spcPct val="0"/>
              </a:spcBef>
              <a:buFont typeface="Arial" panose="020B0604020202020204" pitchFamily="34" charset="0"/>
              <a:buChar char="•"/>
            </a:pPr>
            <a:r>
              <a:rPr lang="en-US" altLang="en-US" sz="3200" dirty="0"/>
              <a:t>Conducting Investigation for Incidents/Accidents</a:t>
            </a:r>
          </a:p>
          <a:p>
            <a:pPr marL="285750" indent="-285750">
              <a:spcBef>
                <a:spcPct val="0"/>
              </a:spcBef>
              <a:buFont typeface="Arial" panose="020B0604020202020204" pitchFamily="34" charset="0"/>
              <a:buChar char="•"/>
            </a:pPr>
            <a:r>
              <a:rPr lang="en-US" altLang="en-US" sz="3200" dirty="0"/>
              <a:t>Reporting Online</a:t>
            </a:r>
          </a:p>
          <a:p>
            <a:pPr marL="285750" indent="-285750">
              <a:spcBef>
                <a:spcPct val="0"/>
              </a:spcBef>
              <a:buFont typeface="Arial" panose="020B0604020202020204" pitchFamily="34" charset="0"/>
              <a:buChar char="•"/>
            </a:pPr>
            <a:r>
              <a:rPr lang="en-US" altLang="en-US" sz="3200" dirty="0"/>
              <a:t>Modified Duty</a:t>
            </a:r>
          </a:p>
          <a:p>
            <a:pPr marL="285750" indent="-285750">
              <a:spcBef>
                <a:spcPct val="0"/>
              </a:spcBef>
              <a:buFont typeface="Arial" panose="020B0604020202020204" pitchFamily="34" charset="0"/>
              <a:buChar char="•"/>
            </a:pPr>
            <a:r>
              <a:rPr lang="en-US" altLang="en-US" sz="3200" dirty="0"/>
              <a:t>Reporting Lost Time</a:t>
            </a:r>
          </a:p>
        </p:txBody>
      </p:sp>
    </p:spTree>
    <p:extLst>
      <p:ext uri="{BB962C8B-B14F-4D97-AF65-F5344CB8AC3E}">
        <p14:creationId xmlns:p14="http://schemas.microsoft.com/office/powerpoint/2010/main" val="2296964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2361062" y="29817"/>
            <a:ext cx="6182437" cy="762000"/>
          </a:xfrm>
          <a:prstGeom prst="rect">
            <a:avLst/>
          </a:prstGeom>
        </p:spPr>
        <p:txBody>
          <a:bodyPr>
            <a:noAutofit/>
          </a:bodyPr>
          <a:lstStyle/>
          <a:p>
            <a:r>
              <a:rPr lang="en-US" sz="4000" b="1" dirty="0" smtClean="0">
                <a:solidFill>
                  <a:schemeClr val="tx1">
                    <a:lumMod val="75000"/>
                    <a:lumOff val="25000"/>
                  </a:schemeClr>
                </a:solidFill>
              </a:rPr>
              <a:t>Questions?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052" y="1898374"/>
            <a:ext cx="4578626" cy="4578626"/>
          </a:xfrm>
          <a:prstGeom prst="rect">
            <a:avLst/>
          </a:prstGeom>
        </p:spPr>
      </p:pic>
    </p:spTree>
    <p:extLst>
      <p:ext uri="{BB962C8B-B14F-4D97-AF65-F5344CB8AC3E}">
        <p14:creationId xmlns:p14="http://schemas.microsoft.com/office/powerpoint/2010/main" val="3292930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a:spLocks noChangeArrowheads="1"/>
          </p:cNvSpPr>
          <p:nvPr/>
        </p:nvSpPr>
        <p:spPr>
          <a:xfrm>
            <a:off x="2296632" y="387245"/>
            <a:ext cx="6390167" cy="5161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t>CDOT COSTS</a:t>
            </a:r>
            <a:endParaRPr lang="en-US" altLang="en-US" sz="2800" b="1" dirty="0"/>
          </a:p>
        </p:txBody>
      </p:sp>
      <p:sp>
        <p:nvSpPr>
          <p:cNvPr id="7" name="Rectangle 7"/>
          <p:cNvSpPr txBox="1">
            <a:spLocks noChangeArrowheads="1"/>
          </p:cNvSpPr>
          <p:nvPr/>
        </p:nvSpPr>
        <p:spPr>
          <a:xfrm>
            <a:off x="2327845" y="782019"/>
            <a:ext cx="6390167" cy="5161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t>Liability Allocation</a:t>
            </a:r>
            <a:endParaRPr lang="en-US" altLang="en-US" sz="2800" b="1" dirty="0"/>
          </a:p>
        </p:txBody>
      </p:sp>
      <p:pic>
        <p:nvPicPr>
          <p:cNvPr id="2" name="Picture 1"/>
          <p:cNvPicPr>
            <a:picLocks noChangeAspect="1"/>
          </p:cNvPicPr>
          <p:nvPr/>
        </p:nvPicPr>
        <p:blipFill>
          <a:blip r:embed="rId3" cstate="print"/>
          <a:stretch>
            <a:fillRect/>
          </a:stretch>
        </p:blipFill>
        <p:spPr>
          <a:xfrm>
            <a:off x="457204" y="1293670"/>
            <a:ext cx="8371648" cy="5370366"/>
          </a:xfrm>
          <a:prstGeom prst="rect">
            <a:avLst/>
          </a:prstGeom>
        </p:spPr>
      </p:pic>
    </p:spTree>
    <p:extLst>
      <p:ext uri="{BB962C8B-B14F-4D97-AF65-F5344CB8AC3E}">
        <p14:creationId xmlns:p14="http://schemas.microsoft.com/office/powerpoint/2010/main" val="929417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a:spLocks noChangeArrowheads="1"/>
          </p:cNvSpPr>
          <p:nvPr/>
        </p:nvSpPr>
        <p:spPr>
          <a:xfrm>
            <a:off x="2296632" y="387245"/>
            <a:ext cx="6390167" cy="5161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t>CDOT COSTS</a:t>
            </a:r>
            <a:endParaRPr lang="en-US" altLang="en-US" sz="2800" b="1" dirty="0"/>
          </a:p>
        </p:txBody>
      </p:sp>
      <p:sp>
        <p:nvSpPr>
          <p:cNvPr id="7" name="Rectangle 7"/>
          <p:cNvSpPr txBox="1">
            <a:spLocks noChangeArrowheads="1"/>
          </p:cNvSpPr>
          <p:nvPr/>
        </p:nvSpPr>
        <p:spPr>
          <a:xfrm>
            <a:off x="2327845" y="782019"/>
            <a:ext cx="6390167" cy="51613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t>Workers’ Compensation Allocation</a:t>
            </a:r>
            <a:endParaRPr lang="en-US" altLang="en-US" sz="2800" b="1" dirty="0"/>
          </a:p>
        </p:txBody>
      </p:sp>
      <p:pic>
        <p:nvPicPr>
          <p:cNvPr id="2" name="Picture 1"/>
          <p:cNvPicPr>
            <a:picLocks noChangeAspect="1"/>
          </p:cNvPicPr>
          <p:nvPr/>
        </p:nvPicPr>
        <p:blipFill rotWithShape="1">
          <a:blip r:embed="rId3" cstate="print"/>
          <a:srcRect t="8209"/>
          <a:stretch/>
        </p:blipFill>
        <p:spPr>
          <a:xfrm>
            <a:off x="661987" y="1427018"/>
            <a:ext cx="8056025" cy="5314952"/>
          </a:xfrm>
          <a:prstGeom prst="rect">
            <a:avLst/>
          </a:prstGeom>
        </p:spPr>
      </p:pic>
    </p:spTree>
    <p:extLst>
      <p:ext uri="{BB962C8B-B14F-4D97-AF65-F5344CB8AC3E}">
        <p14:creationId xmlns:p14="http://schemas.microsoft.com/office/powerpoint/2010/main" val="2922352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62752" y="228600"/>
            <a:ext cx="6881247" cy="762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lvl="1" indent="0" algn="ctr">
              <a:spcBef>
                <a:spcPts val="0"/>
              </a:spcBef>
              <a:buClr>
                <a:schemeClr val="accent1"/>
              </a:buClr>
              <a:buNone/>
              <a:defRPr/>
            </a:pPr>
            <a:r>
              <a:rPr lang="en-US" sz="2700" b="1" dirty="0" smtClean="0"/>
              <a:t>Colorado Governmental Immunity Act (CGIA)</a:t>
            </a:r>
            <a:endParaRPr lang="en-US" sz="2700" b="1" dirty="0"/>
          </a:p>
        </p:txBody>
      </p:sp>
      <p:sp>
        <p:nvSpPr>
          <p:cNvPr id="3" name="Content Placeholder 2"/>
          <p:cNvSpPr txBox="1">
            <a:spLocks/>
          </p:cNvSpPr>
          <p:nvPr/>
        </p:nvSpPr>
        <p:spPr>
          <a:xfrm>
            <a:off x="685800" y="1642820"/>
            <a:ext cx="7924800" cy="4910380"/>
          </a:xfrm>
          <a:prstGeom prst="rect">
            <a:avLst/>
          </a:prstGeom>
        </p:spPr>
        <p:txBody>
          <a:bodyPr>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spcBef>
                <a:spcPts val="0"/>
              </a:spcBef>
              <a:buNone/>
            </a:pPr>
            <a:r>
              <a:rPr lang="en-US" sz="2400" b="1" dirty="0" smtClean="0"/>
              <a:t>The </a:t>
            </a:r>
            <a:r>
              <a:rPr lang="en-US" sz="2400" b="1" dirty="0"/>
              <a:t>CGIA establishes governmental immunity for public entities (including CDOT) </a:t>
            </a:r>
            <a:endParaRPr lang="en-US" sz="2400" b="1" dirty="0" smtClean="0"/>
          </a:p>
          <a:p>
            <a:pPr marL="0" indent="0">
              <a:spcBef>
                <a:spcPts val="0"/>
              </a:spcBef>
              <a:buNone/>
            </a:pPr>
            <a:endParaRPr lang="en-US" sz="2400" dirty="0"/>
          </a:p>
          <a:p>
            <a:pPr marL="0" indent="0">
              <a:spcBef>
                <a:spcPts val="0"/>
              </a:spcBef>
              <a:buNone/>
            </a:pPr>
            <a:r>
              <a:rPr lang="en-US" sz="2400" b="1" dirty="0" smtClean="0"/>
              <a:t>CGIA Define Eight Waived Areas of Immunity</a:t>
            </a:r>
          </a:p>
          <a:p>
            <a:pPr marL="0" indent="0">
              <a:spcBef>
                <a:spcPts val="0"/>
              </a:spcBef>
              <a:buNone/>
            </a:pPr>
            <a:r>
              <a:rPr lang="en-US" sz="2400" b="1" dirty="0" smtClean="0"/>
              <a:t>Allows for Limited Recover of Damages </a:t>
            </a:r>
            <a:r>
              <a:rPr lang="en-US" sz="2400" b="1" u="sng" dirty="0" smtClean="0"/>
              <a:t>when </a:t>
            </a:r>
            <a:r>
              <a:rPr lang="en-US" sz="2400" b="1" u="sng" dirty="0"/>
              <a:t>negligence is </a:t>
            </a:r>
            <a:r>
              <a:rPr lang="en-US" sz="2400" b="1" u="sng" dirty="0" smtClean="0"/>
              <a:t>proven by the citizen.</a:t>
            </a:r>
          </a:p>
          <a:p>
            <a:pPr marL="0" indent="0">
              <a:spcBef>
                <a:spcPts val="0"/>
              </a:spcBef>
              <a:buNone/>
            </a:pPr>
            <a:endParaRPr lang="en-US" sz="2400" u="sng" dirty="0" smtClean="0"/>
          </a:p>
          <a:p>
            <a:pPr marL="0" indent="0">
              <a:spcBef>
                <a:spcPts val="0"/>
              </a:spcBef>
              <a:buNone/>
            </a:pPr>
            <a:r>
              <a:rPr lang="en-US" sz="2400" b="1" u="sng" dirty="0" smtClean="0"/>
              <a:t>Waived Areas</a:t>
            </a:r>
            <a:endParaRPr lang="en-US" sz="2400" b="1" u="sng" dirty="0"/>
          </a:p>
          <a:p>
            <a:pPr marL="514350" indent="-514350">
              <a:spcBef>
                <a:spcPts val="500"/>
              </a:spcBef>
              <a:spcAft>
                <a:spcPts val="500"/>
              </a:spcAft>
              <a:buFont typeface="+mj-lt"/>
              <a:buAutoNum type="arabicPeriod"/>
              <a:defRPr/>
            </a:pPr>
            <a:r>
              <a:rPr lang="en-US" sz="2400" b="1" dirty="0" smtClean="0"/>
              <a:t>Operation of motor vehicle by public employee</a:t>
            </a:r>
          </a:p>
          <a:p>
            <a:pPr marL="514350" indent="-514350">
              <a:spcBef>
                <a:spcPts val="500"/>
              </a:spcBef>
              <a:spcAft>
                <a:spcPts val="500"/>
              </a:spcAft>
              <a:buFont typeface="+mj-lt"/>
              <a:buAutoNum type="arabicPeriod"/>
              <a:defRPr/>
            </a:pPr>
            <a:r>
              <a:rPr lang="en-US" sz="2400" b="1" dirty="0" smtClean="0"/>
              <a:t>Dangerous condition of public highway, roads, streets</a:t>
            </a:r>
          </a:p>
          <a:p>
            <a:pPr marL="0" indent="0">
              <a:spcBef>
                <a:spcPts val="0"/>
              </a:spcBef>
              <a:buFont typeface="Wingdings 2"/>
              <a:buNone/>
            </a:pPr>
            <a:endParaRPr lang="en-US" dirty="0" smtClean="0"/>
          </a:p>
          <a:p>
            <a:pPr lvl="1">
              <a:spcBef>
                <a:spcPts val="500"/>
              </a:spcBef>
              <a:spcAft>
                <a:spcPts val="500"/>
              </a:spcAft>
              <a:defRPr/>
            </a:pPr>
            <a:endParaRPr lang="en-US" dirty="0" smtClean="0">
              <a:solidFill>
                <a:schemeClr val="tx1">
                  <a:lumMod val="65000"/>
                  <a:lumOff val="35000"/>
                </a:schemeClr>
              </a:solidFill>
            </a:endParaRPr>
          </a:p>
          <a:p>
            <a:pPr lvl="1">
              <a:spcBef>
                <a:spcPts val="500"/>
              </a:spcBef>
              <a:spcAft>
                <a:spcPts val="500"/>
              </a:spcAft>
              <a:defRPr/>
            </a:pPr>
            <a:endParaRPr lang="en-US" dirty="0" smtClean="0">
              <a:solidFill>
                <a:schemeClr val="tx1">
                  <a:lumMod val="65000"/>
                  <a:lumOff val="35000"/>
                </a:schemeClr>
              </a:solidFill>
            </a:endParaRPr>
          </a:p>
          <a:p>
            <a:pPr lvl="1">
              <a:spcBef>
                <a:spcPts val="500"/>
              </a:spcBef>
              <a:spcAft>
                <a:spcPts val="500"/>
              </a:spcAft>
              <a:defRPr/>
            </a:pPr>
            <a:endParaRPr lang="en-US" dirty="0" smtClean="0">
              <a:solidFill>
                <a:schemeClr val="tx1">
                  <a:lumMod val="65000"/>
                  <a:lumOff val="35000"/>
                </a:schemeClr>
              </a:solidFill>
            </a:endParaRPr>
          </a:p>
        </p:txBody>
      </p:sp>
    </p:spTree>
    <p:extLst>
      <p:ext uri="{BB962C8B-B14F-4D97-AF65-F5344CB8AC3E}">
        <p14:creationId xmlns:p14="http://schemas.microsoft.com/office/powerpoint/2010/main" val="1811887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2199502" y="300684"/>
            <a:ext cx="6182497" cy="914400"/>
          </a:xfrm>
          <a:prstGeom prst="rect">
            <a:avLst/>
          </a:prstGeom>
        </p:spPr>
        <p:txBody>
          <a:bodyPr>
            <a:normAutofit fontScale="90000"/>
          </a:bodyPr>
          <a:lstStyle/>
          <a:p>
            <a:pPr eaLnBrk="1" hangingPunct="1"/>
            <a:r>
              <a:rPr lang="en-US" sz="3600" b="1" dirty="0" smtClean="0">
                <a:solidFill>
                  <a:schemeClr val="tx1">
                    <a:lumMod val="85000"/>
                    <a:lumOff val="15000"/>
                  </a:schemeClr>
                </a:solidFill>
              </a:rPr>
              <a:t>RESPONDING TO INCIDENT/ACCIDENT</a:t>
            </a:r>
            <a:endParaRPr lang="en-US" sz="1600" dirty="0" smtClean="0"/>
          </a:p>
        </p:txBody>
      </p:sp>
      <p:sp>
        <p:nvSpPr>
          <p:cNvPr id="11268" name="Rectangle 3"/>
          <p:cNvSpPr>
            <a:spLocks noGrp="1" noChangeArrowheads="1"/>
          </p:cNvSpPr>
          <p:nvPr>
            <p:ph sz="quarter" idx="4294967295"/>
          </p:nvPr>
        </p:nvSpPr>
        <p:spPr>
          <a:xfrm>
            <a:off x="685800" y="1462224"/>
            <a:ext cx="8153400" cy="5137359"/>
          </a:xfrm>
          <a:prstGeom prst="rect">
            <a:avLst/>
          </a:prstGeom>
        </p:spPr>
        <p:txBody>
          <a:bodyPr>
            <a:noAutofit/>
          </a:bodyPr>
          <a:lstStyle/>
          <a:p>
            <a:pPr>
              <a:lnSpc>
                <a:spcPct val="90000"/>
              </a:lnSpc>
              <a:spcBef>
                <a:spcPts val="200"/>
              </a:spcBef>
              <a:spcAft>
                <a:spcPts val="100"/>
              </a:spcAft>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smtClean="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a:p>
            <a:pPr marL="0" indent="0">
              <a:lnSpc>
                <a:spcPct val="90000"/>
              </a:lnSpc>
              <a:spcBef>
                <a:spcPts val="200"/>
              </a:spcBef>
              <a:spcAft>
                <a:spcPts val="100"/>
              </a:spcAft>
              <a:buNone/>
              <a:defRPr/>
            </a:pPr>
            <a:endParaRPr lang="en-US" sz="2700" dirty="0">
              <a:solidFill>
                <a:schemeClr val="tx1">
                  <a:lumMod val="85000"/>
                  <a:lumOff val="1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331" y="1749287"/>
            <a:ext cx="6807201" cy="4075044"/>
          </a:xfrm>
          <a:prstGeom prst="rect">
            <a:avLst/>
          </a:prstGeom>
        </p:spPr>
      </p:pic>
    </p:spTree>
    <p:extLst>
      <p:ext uri="{BB962C8B-B14F-4D97-AF65-F5344CB8AC3E}">
        <p14:creationId xmlns:p14="http://schemas.microsoft.com/office/powerpoint/2010/main" val="3060414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33400" y="1479176"/>
            <a:ext cx="8382000" cy="5338258"/>
          </a:xfrm>
          <a:prstGeom prst="rect">
            <a:avLst/>
          </a:prstGeom>
        </p:spPr>
        <p:txBody>
          <a:bodyPr>
            <a:noAutofit/>
          </a:bodyPr>
          <a:lstStyle/>
          <a:p>
            <a:pPr marL="342900" lvl="2" indent="-342900">
              <a:spcBef>
                <a:spcPts val="0"/>
              </a:spcBef>
              <a:defRPr/>
            </a:pPr>
            <a:r>
              <a:rPr lang="en-US" b="1" dirty="0" smtClean="0"/>
              <a:t>Police MUST be notified!</a:t>
            </a:r>
          </a:p>
          <a:p>
            <a:pPr marL="800100" lvl="4" indent="-342900">
              <a:spcBef>
                <a:spcPts val="0"/>
              </a:spcBef>
              <a:buFont typeface="Courier New" pitchFamily="49" charset="0"/>
              <a:buChar char="o"/>
              <a:defRPr/>
            </a:pPr>
            <a:r>
              <a:rPr lang="en-US" dirty="0" smtClean="0"/>
              <a:t>Follow Up and Obtain Police Report</a:t>
            </a:r>
            <a:endParaRPr lang="en-US" dirty="0"/>
          </a:p>
          <a:p>
            <a:pPr marL="342900" lvl="2" indent="-342900">
              <a:spcBef>
                <a:spcPts val="0"/>
              </a:spcBef>
              <a:defRPr/>
            </a:pPr>
            <a:endParaRPr lang="en-US" sz="1400" dirty="0" smtClean="0"/>
          </a:p>
          <a:p>
            <a:pPr marL="342900" lvl="2" indent="-342900">
              <a:spcBef>
                <a:spcPts val="0"/>
              </a:spcBef>
              <a:defRPr/>
            </a:pPr>
            <a:r>
              <a:rPr lang="en-US" b="1" dirty="0" smtClean="0"/>
              <a:t>Identify State Fleet Vehicles</a:t>
            </a:r>
          </a:p>
          <a:p>
            <a:pPr marL="342900" lvl="2" indent="-342900">
              <a:spcBef>
                <a:spcPts val="0"/>
              </a:spcBef>
              <a:defRPr/>
            </a:pPr>
            <a:endParaRPr lang="en-US" sz="1400" dirty="0" smtClean="0"/>
          </a:p>
          <a:p>
            <a:pPr marL="342900" lvl="2" indent="-342900">
              <a:spcBef>
                <a:spcPts val="0"/>
              </a:spcBef>
              <a:spcAft>
                <a:spcPts val="200"/>
              </a:spcAft>
              <a:buSzPct val="100000"/>
              <a:defRPr/>
            </a:pPr>
            <a:r>
              <a:rPr lang="en-US" b="1" dirty="0" smtClean="0"/>
              <a:t>CDL Post-Accident Procedures</a:t>
            </a:r>
          </a:p>
          <a:p>
            <a:pPr marL="342900" lvl="2" indent="-342900">
              <a:spcBef>
                <a:spcPts val="0"/>
              </a:spcBef>
              <a:spcAft>
                <a:spcPts val="200"/>
              </a:spcAft>
              <a:buSzPct val="100000"/>
              <a:defRPr/>
            </a:pPr>
            <a:endParaRPr lang="en-US" sz="1400" dirty="0" smtClean="0"/>
          </a:p>
          <a:p>
            <a:pPr marL="342900" lvl="2" indent="-342900">
              <a:spcBef>
                <a:spcPts val="0"/>
              </a:spcBef>
              <a:spcAft>
                <a:spcPts val="200"/>
              </a:spcAft>
              <a:buSzPct val="100000"/>
              <a:defRPr/>
            </a:pPr>
            <a:r>
              <a:rPr lang="en-US" b="1" dirty="0" smtClean="0"/>
              <a:t>Obtain Photos and Witness Statements</a:t>
            </a:r>
          </a:p>
          <a:p>
            <a:pPr marL="342900" lvl="2" indent="-342900">
              <a:spcBef>
                <a:spcPts val="0"/>
              </a:spcBef>
              <a:defRPr/>
            </a:pPr>
            <a:endParaRPr lang="en-US" sz="1400" dirty="0" smtClean="0"/>
          </a:p>
          <a:p>
            <a:pPr marL="342900" lvl="2" indent="-342900">
              <a:spcBef>
                <a:spcPts val="0"/>
              </a:spcBef>
              <a:defRPr/>
            </a:pPr>
            <a:r>
              <a:rPr lang="en-US" b="1" dirty="0" smtClean="0"/>
              <a:t>Liability Claims</a:t>
            </a:r>
          </a:p>
          <a:p>
            <a:pPr marL="800100" lvl="4" indent="-342900">
              <a:spcBef>
                <a:spcPts val="0"/>
              </a:spcBef>
              <a:buFont typeface="Courier New" pitchFamily="49" charset="0"/>
              <a:buChar char="o"/>
              <a:defRPr/>
            </a:pPr>
            <a:r>
              <a:rPr lang="en-US" dirty="0" smtClean="0"/>
              <a:t>3rd Party is involved - Do not discuss aspects of the accident, provide statements or admit liability – refer them to the police report</a:t>
            </a:r>
          </a:p>
          <a:p>
            <a:pPr marL="800100" lvl="4" indent="-342900">
              <a:spcBef>
                <a:spcPts val="0"/>
              </a:spcBef>
              <a:buFont typeface="Courier New" pitchFamily="49" charset="0"/>
              <a:buChar char="o"/>
              <a:defRPr/>
            </a:pPr>
            <a:r>
              <a:rPr lang="en-US" dirty="0" smtClean="0"/>
              <a:t>Preserve Documents (ARB Reports, Photos, Statements)</a:t>
            </a:r>
          </a:p>
          <a:p>
            <a:pPr marL="800100" lvl="4" indent="-342900">
              <a:spcBef>
                <a:spcPts val="0"/>
              </a:spcBef>
              <a:buFont typeface="Courier New" pitchFamily="49" charset="0"/>
              <a:buChar char="o"/>
              <a:defRPr/>
            </a:pPr>
            <a:r>
              <a:rPr lang="en-US" dirty="0" smtClean="0"/>
              <a:t>Document Safe Operations, i.e. Plow Blade was down, Amber Lights were on, etc.</a:t>
            </a:r>
          </a:p>
          <a:p>
            <a:pPr marL="800100" lvl="4" indent="-342900">
              <a:spcBef>
                <a:spcPts val="0"/>
              </a:spcBef>
              <a:buFont typeface="Courier New" pitchFamily="49" charset="0"/>
              <a:buChar char="o"/>
              <a:defRPr/>
            </a:pPr>
            <a:r>
              <a:rPr lang="en-US" dirty="0" smtClean="0"/>
              <a:t>Do Not Create Unnecessary Documents and Emails of Personal Opinion</a:t>
            </a:r>
          </a:p>
          <a:p>
            <a:pPr marL="0" lvl="2" indent="0">
              <a:spcBef>
                <a:spcPts val="0"/>
              </a:spcBef>
              <a:buClr>
                <a:schemeClr val="accent1"/>
              </a:buClr>
              <a:buNone/>
              <a:defRPr/>
            </a:pPr>
            <a:endParaRPr lang="en-US" dirty="0"/>
          </a:p>
        </p:txBody>
      </p:sp>
      <p:sp>
        <p:nvSpPr>
          <p:cNvPr id="7" name="Rectangle 2"/>
          <p:cNvSpPr>
            <a:spLocks noGrp="1" noChangeArrowheads="1"/>
          </p:cNvSpPr>
          <p:nvPr>
            <p:ph type="title" idx="4294967295"/>
          </p:nvPr>
        </p:nvSpPr>
        <p:spPr>
          <a:xfrm>
            <a:off x="1138515" y="228600"/>
            <a:ext cx="8458200" cy="762000"/>
          </a:xfrm>
          <a:prstGeom prst="rect">
            <a:avLst/>
          </a:prstGeom>
        </p:spPr>
        <p:txBody>
          <a:bodyPr>
            <a:noAutofit/>
          </a:bodyPr>
          <a:lstStyle/>
          <a:p>
            <a:r>
              <a:rPr lang="en-US" sz="3600" b="1" dirty="0" smtClean="0">
                <a:solidFill>
                  <a:schemeClr val="tx1">
                    <a:lumMod val="85000"/>
                    <a:lumOff val="15000"/>
                  </a:schemeClr>
                </a:solidFill>
                <a:latin typeface="Trebuchet MS" pitchFamily="34" charset="0"/>
              </a:rPr>
              <a:t>Auto and Property Claims</a:t>
            </a:r>
          </a:p>
        </p:txBody>
      </p:sp>
      <p:pic>
        <p:nvPicPr>
          <p:cNvPr id="65538" name="Picture 2" descr="http://attorneyshapiro.com/wp-content/uploads/2014/12/Round-People-Auto-Accident-l_104.png"/>
          <p:cNvPicPr>
            <a:picLocks noChangeAspect="1" noChangeArrowheads="1"/>
          </p:cNvPicPr>
          <p:nvPr/>
        </p:nvPicPr>
        <p:blipFill>
          <a:blip r:embed="rId3"/>
          <a:srcRect/>
          <a:stretch>
            <a:fillRect/>
          </a:stretch>
        </p:blipFill>
        <p:spPr bwMode="auto">
          <a:xfrm>
            <a:off x="5278398" y="990600"/>
            <a:ext cx="3810000" cy="2667000"/>
          </a:xfrm>
          <a:prstGeom prst="rect">
            <a:avLst/>
          </a:prstGeom>
          <a:noFill/>
        </p:spPr>
      </p:pic>
    </p:spTree>
    <p:extLst>
      <p:ext uri="{BB962C8B-B14F-4D97-AF65-F5344CB8AC3E}">
        <p14:creationId xmlns:p14="http://schemas.microsoft.com/office/powerpoint/2010/main" val="2112085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4583</TotalTime>
  <Words>3668</Words>
  <Application>Microsoft Office PowerPoint</Application>
  <PresentationFormat>On-screen Show (4:3)</PresentationFormat>
  <Paragraphs>646</Paragraphs>
  <Slides>48</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Courier New</vt:lpstr>
      <vt:lpstr>Museo 300</vt:lpstr>
      <vt:lpstr>Trebuchet MS</vt:lpstr>
      <vt:lpstr>Verdana</vt:lpstr>
      <vt:lpstr>Wingdings</vt:lpstr>
      <vt:lpstr>Wingdings 2</vt:lpstr>
      <vt:lpstr>Office Theme</vt:lpstr>
      <vt:lpstr>Your Role in Risk Management</vt:lpstr>
      <vt:lpstr>PowerPoint Presentation</vt:lpstr>
      <vt:lpstr>OFFICE OF TRANSPORTATION SAFETY</vt:lpstr>
      <vt:lpstr>PowerPoint Presentation</vt:lpstr>
      <vt:lpstr>PowerPoint Presentation</vt:lpstr>
      <vt:lpstr>PowerPoint Presentation</vt:lpstr>
      <vt:lpstr>PowerPoint Presentation</vt:lpstr>
      <vt:lpstr>RESPONDING TO INCIDENT/ACCIDENT</vt:lpstr>
      <vt:lpstr>Auto and Property Claims</vt:lpstr>
      <vt:lpstr>PowerPoint Presentation</vt:lpstr>
      <vt:lpstr>State Office of Risk Management Insurance and Liability Claim Cards</vt:lpstr>
      <vt:lpstr>Auto and Property Claims  - Responding Supervisors </vt:lpstr>
      <vt:lpstr>PowerPoint Presentation</vt:lpstr>
      <vt:lpstr>Work Related Injury Compliance CDOT Authorized Treating Providers</vt:lpstr>
      <vt:lpstr>WC - Supervisors Responsibility</vt:lpstr>
      <vt:lpstr>Incident / Accident Classification</vt:lpstr>
      <vt:lpstr>Multiple Incidents &amp; Occurrences</vt:lpstr>
      <vt:lpstr>CONDUCTING THE  INVESTIGATION</vt:lpstr>
      <vt:lpstr>Liability Claims</vt:lpstr>
      <vt:lpstr>PowerPoint Presentation</vt:lpstr>
      <vt:lpstr>PowerPoint Presentation</vt:lpstr>
      <vt:lpstr>Be Aware of Red Flags </vt:lpstr>
      <vt:lpstr>Safety Rule Violations</vt:lpstr>
      <vt:lpstr>WC Claim Challenges</vt:lpstr>
      <vt:lpstr>REPORTING ONLINE  ORIGAMI – Risk Management Information System</vt:lpstr>
      <vt:lpstr>REPORTING ONLINE  ORIGAMI - RMIS</vt:lpstr>
      <vt:lpstr>REPORTING ONLINE  ORIGAMI - RMIS</vt:lpstr>
      <vt:lpstr>REPORTING ONLINE  ORIGAMI - RMIS</vt:lpstr>
      <vt:lpstr>MODIFIED DUTY  </vt:lpstr>
      <vt:lpstr>Modified Duty What is it?</vt:lpstr>
      <vt:lpstr>Modified Duty Benefits</vt:lpstr>
      <vt:lpstr>Modified Duty  Overview</vt:lpstr>
      <vt:lpstr>Determining if Modified Duty  is an Option</vt:lpstr>
      <vt:lpstr>Modified Duty 5 Steps</vt:lpstr>
      <vt:lpstr>PowerPoint Presentation</vt:lpstr>
      <vt:lpstr>PowerPoint Presentation</vt:lpstr>
      <vt:lpstr>PowerPoint Presentation</vt:lpstr>
      <vt:lpstr>PowerPoint Presentation</vt:lpstr>
      <vt:lpstr>PowerPoint Presentation</vt:lpstr>
      <vt:lpstr>PowerPoint Presentation</vt:lpstr>
      <vt:lpstr>REPORTING LOST TIME  </vt:lpstr>
      <vt:lpstr>Lost Time is reported on the Claim Status Update (CSU) Form</vt:lpstr>
      <vt:lpstr>Injury Leave</vt:lpstr>
      <vt:lpstr>Tracking Lost Time</vt:lpstr>
      <vt:lpstr>PowerPoint Presentation</vt:lpstr>
      <vt:lpstr>At the End of a WC Claim</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 Designer-PR Office</dc:creator>
  <cp:lastModifiedBy>Kostic, Linda R</cp:lastModifiedBy>
  <cp:revision>509</cp:revision>
  <cp:lastPrinted>2015-05-06T16:17:36Z</cp:lastPrinted>
  <dcterms:created xsi:type="dcterms:W3CDTF">2014-01-10T23:48:02Z</dcterms:created>
  <dcterms:modified xsi:type="dcterms:W3CDTF">2016-01-06T22:55:01Z</dcterms:modified>
</cp:coreProperties>
</file>