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5.xml" ContentType="application/vnd.openxmlformats-officedocument.presentationml.tags+xml"/>
  <Override PartName="/ppt/notesSlides/notesSlide36.xml" ContentType="application/vnd.openxmlformats-officedocument.presentationml.notesSlide+xml"/>
  <Override PartName="/ppt/tags/tag66.xml" ContentType="application/vnd.openxmlformats-officedocument.presentationml.tags+xml"/>
  <Override PartName="/ppt/notesSlides/notesSlide37.xml" ContentType="application/vnd.openxmlformats-officedocument.presentationml.notesSlide+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9.xml" ContentType="application/vnd.openxmlformats-officedocument.presentationml.notesSlide+xml"/>
  <Override PartName="/ppt/tags/tag72.xml" ContentType="application/vnd.openxmlformats-officedocument.presentationml.tags+xml"/>
  <Override PartName="/ppt/notesSlides/notesSlide4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4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1.xml" ContentType="application/vnd.openxmlformats-officedocument.presentationml.tags+xml"/>
  <Override PartName="/ppt/notesSlides/notesSlide4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9.xml" ContentType="application/vnd.openxmlformats-officedocument.presentationml.notesSlide+xml"/>
  <Override PartName="/ppt/tags/tag96.xml" ContentType="application/vnd.openxmlformats-officedocument.presentationml.tags+xml"/>
  <Override PartName="/ppt/notesSlides/notesSlide5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1.xml" ContentType="application/vnd.openxmlformats-officedocument.presentationml.notesSlide+xml"/>
  <Override PartName="/ppt/tags/tag99.xml" ContentType="application/vnd.openxmlformats-officedocument.presentationml.tags+xml"/>
  <Override PartName="/ppt/notesSlides/notesSlide52.xml" ContentType="application/vnd.openxmlformats-officedocument.presentationml.notesSlide+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5.xml" ContentType="application/vnd.openxmlformats-officedocument.presentationml.notesSlide+xml"/>
  <Override PartName="/ppt/tags/tag107.xml" ContentType="application/vnd.openxmlformats-officedocument.presentationml.tags+xml"/>
  <Override PartName="/ppt/notesSlides/notesSlide56.xml" ContentType="application/vnd.openxmlformats-officedocument.presentationml.notesSlide+xml"/>
  <Override PartName="/ppt/tags/tag108.xml" ContentType="application/vnd.openxmlformats-officedocument.presentationml.tags+xml"/>
  <Override PartName="/ppt/notesSlides/notesSlide5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11.xml" ContentType="application/vnd.openxmlformats-officedocument.presentationml.tags+xml"/>
  <Override PartName="/ppt/notesSlides/notesSlide59.xml" ContentType="application/vnd.openxmlformats-officedocument.presentationml.notesSlide+xml"/>
  <Override PartName="/ppt/tags/tag112.xml" ContentType="application/vnd.openxmlformats-officedocument.presentationml.tags+xml"/>
  <Override PartName="/ppt/notesSlides/notesSlide6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1.xml" ContentType="application/vnd.openxmlformats-officedocument.presentationml.notesSlide+xml"/>
  <Override PartName="/ppt/tags/tag117.xml" ContentType="application/vnd.openxmlformats-officedocument.presentationml.tags+xml"/>
  <Override PartName="/ppt/notesSlides/notesSlide62.xml" ContentType="application/vnd.openxmlformats-officedocument.presentationml.notesSlide+xml"/>
  <Override PartName="/ppt/tags/tag118.xml" ContentType="application/vnd.openxmlformats-officedocument.presentationml.tags+xml"/>
  <Override PartName="/ppt/notesSlides/notesSlide63.xml" ContentType="application/vnd.openxmlformats-officedocument.presentationml.notesSlide+xml"/>
  <Override PartName="/ppt/tags/tag119.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66"/>
  </p:notesMasterIdLst>
  <p:handoutMasterIdLst>
    <p:handoutMasterId r:id="rId67"/>
  </p:handoutMasterIdLst>
  <p:sldIdLst>
    <p:sldId id="560" r:id="rId2"/>
    <p:sldId id="561" r:id="rId3"/>
    <p:sldId id="562" r:id="rId4"/>
    <p:sldId id="638" r:id="rId5"/>
    <p:sldId id="456" r:id="rId6"/>
    <p:sldId id="564" r:id="rId7"/>
    <p:sldId id="570" r:id="rId8"/>
    <p:sldId id="521" r:id="rId9"/>
    <p:sldId id="597" r:id="rId10"/>
    <p:sldId id="596" r:id="rId11"/>
    <p:sldId id="607" r:id="rId12"/>
    <p:sldId id="608" r:id="rId13"/>
    <p:sldId id="600" r:id="rId14"/>
    <p:sldId id="599" r:id="rId15"/>
    <p:sldId id="603" r:id="rId16"/>
    <p:sldId id="609" r:id="rId17"/>
    <p:sldId id="625" r:id="rId18"/>
    <p:sldId id="604" r:id="rId19"/>
    <p:sldId id="602" r:id="rId20"/>
    <p:sldId id="605" r:id="rId21"/>
    <p:sldId id="626" r:id="rId22"/>
    <p:sldId id="610" r:id="rId23"/>
    <p:sldId id="571" r:id="rId24"/>
    <p:sldId id="572" r:id="rId25"/>
    <p:sldId id="576" r:id="rId26"/>
    <p:sldId id="593" r:id="rId27"/>
    <p:sldId id="594" r:id="rId28"/>
    <p:sldId id="582" r:id="rId29"/>
    <p:sldId id="590" r:id="rId30"/>
    <p:sldId id="578" r:id="rId31"/>
    <p:sldId id="595" r:id="rId32"/>
    <p:sldId id="592" r:id="rId33"/>
    <p:sldId id="591" r:id="rId34"/>
    <p:sldId id="579" r:id="rId35"/>
    <p:sldId id="573" r:id="rId36"/>
    <p:sldId id="526" r:id="rId37"/>
    <p:sldId id="611" r:id="rId38"/>
    <p:sldId id="613" r:id="rId39"/>
    <p:sldId id="621" r:id="rId40"/>
    <p:sldId id="614" r:id="rId41"/>
    <p:sldId id="617" r:id="rId42"/>
    <p:sldId id="619" r:id="rId43"/>
    <p:sldId id="620" r:id="rId44"/>
    <p:sldId id="623" r:id="rId45"/>
    <p:sldId id="622" r:id="rId46"/>
    <p:sldId id="618" r:id="rId47"/>
    <p:sldId id="574" r:id="rId48"/>
    <p:sldId id="575" r:id="rId49"/>
    <p:sldId id="630" r:id="rId50"/>
    <p:sldId id="632" r:id="rId51"/>
    <p:sldId id="633" r:id="rId52"/>
    <p:sldId id="634" r:id="rId53"/>
    <p:sldId id="639" r:id="rId54"/>
    <p:sldId id="636" r:id="rId55"/>
    <p:sldId id="637" r:id="rId56"/>
    <p:sldId id="635" r:id="rId57"/>
    <p:sldId id="631" r:id="rId58"/>
    <p:sldId id="565" r:id="rId59"/>
    <p:sldId id="568" r:id="rId60"/>
    <p:sldId id="567" r:id="rId61"/>
    <p:sldId id="569" r:id="rId62"/>
    <p:sldId id="566" r:id="rId63"/>
    <p:sldId id="615" r:id="rId64"/>
    <p:sldId id="616" r:id="rId65"/>
  </p:sldIdLst>
  <p:sldSz cx="9144000" cy="6858000" type="screen4x3"/>
  <p:notesSz cx="7023100" cy="93091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6EFA1C-3962-49B4-B6F4-ECD798D3B247}">
          <p14:sldIdLst>
            <p14:sldId id="560"/>
            <p14:sldId id="561"/>
            <p14:sldId id="562"/>
            <p14:sldId id="638"/>
            <p14:sldId id="456"/>
            <p14:sldId id="564"/>
          </p14:sldIdLst>
        </p14:section>
        <p14:section name="Section 1 - FLSA" id="{F7662B00-1E20-44EA-A367-E7439BB22D22}">
          <p14:sldIdLst>
            <p14:sldId id="570"/>
            <p14:sldId id="521"/>
            <p14:sldId id="597"/>
            <p14:sldId id="596"/>
            <p14:sldId id="607"/>
            <p14:sldId id="608"/>
            <p14:sldId id="600"/>
            <p14:sldId id="599"/>
            <p14:sldId id="603"/>
            <p14:sldId id="609"/>
            <p14:sldId id="625"/>
            <p14:sldId id="604"/>
            <p14:sldId id="602"/>
            <p14:sldId id="605"/>
            <p14:sldId id="626"/>
            <p14:sldId id="610"/>
          </p14:sldIdLst>
        </p14:section>
        <p14:section name="Section 2 - FML" id="{A96D5625-2E81-4736-8C17-845E622AC1F3}">
          <p14:sldIdLst>
            <p14:sldId id="571"/>
            <p14:sldId id="572"/>
            <p14:sldId id="576"/>
            <p14:sldId id="593"/>
            <p14:sldId id="594"/>
            <p14:sldId id="582"/>
            <p14:sldId id="590"/>
            <p14:sldId id="578"/>
            <p14:sldId id="595"/>
            <p14:sldId id="592"/>
            <p14:sldId id="591"/>
            <p14:sldId id="579"/>
          </p14:sldIdLst>
        </p14:section>
        <p14:section name="Section 3 - Workers' Compensation" id="{F5A72FCB-1CC1-4630-8F1C-473C6973AE2E}">
          <p14:sldIdLst>
            <p14:sldId id="573"/>
            <p14:sldId id="526"/>
            <p14:sldId id="611"/>
            <p14:sldId id="613"/>
            <p14:sldId id="621"/>
            <p14:sldId id="614"/>
            <p14:sldId id="617"/>
            <p14:sldId id="619"/>
            <p14:sldId id="620"/>
            <p14:sldId id="623"/>
            <p14:sldId id="622"/>
            <p14:sldId id="618"/>
          </p14:sldIdLst>
        </p14:section>
        <p14:section name="Section 4 - Civil Rights Legislation" id="{FC116C19-4AEB-404A-BA7F-B56653B856DC}">
          <p14:sldIdLst>
            <p14:sldId id="574"/>
            <p14:sldId id="575"/>
            <p14:sldId id="630"/>
            <p14:sldId id="632"/>
            <p14:sldId id="633"/>
            <p14:sldId id="634"/>
            <p14:sldId id="639"/>
            <p14:sldId id="636"/>
            <p14:sldId id="637"/>
            <p14:sldId id="635"/>
            <p14:sldId id="631"/>
          </p14:sldIdLst>
        </p14:section>
        <p14:section name="Conclusion" id="{A9F34C55-DE7C-4CE7-9018-4A860DD324A2}">
          <p14:sldIdLst>
            <p14:sldId id="565"/>
            <p14:sldId id="568"/>
            <p14:sldId id="567"/>
            <p14:sldId id="569"/>
            <p14:sldId id="566"/>
            <p14:sldId id="615"/>
            <p14:sldId id="6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3" autoAdjust="0"/>
    <p:restoredTop sz="46288" autoAdjust="0"/>
  </p:normalViewPr>
  <p:slideViewPr>
    <p:cSldViewPr snapToGrid="0" showGuides="1">
      <p:cViewPr varScale="1">
        <p:scale>
          <a:sx n="56" d="100"/>
          <a:sy n="56" d="100"/>
        </p:scale>
        <p:origin x="88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25" d="100"/>
        <a:sy n="125" d="100"/>
      </p:scale>
      <p:origin x="0" y="0"/>
    </p:cViewPr>
  </p:notesTextViewPr>
  <p:sorterViewPr>
    <p:cViewPr varScale="1">
      <p:scale>
        <a:sx n="1" d="1"/>
        <a:sy n="1" d="1"/>
      </p:scale>
      <p:origin x="0" y="-19356"/>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54.xml"/><Relationship Id="rId3" Type="http://schemas.openxmlformats.org/officeDocument/2006/relationships/slide" Target="slides/slide13.xml"/><Relationship Id="rId7" Type="http://schemas.openxmlformats.org/officeDocument/2006/relationships/slide" Target="slides/slide22.xml"/><Relationship Id="rId12" Type="http://schemas.openxmlformats.org/officeDocument/2006/relationships/slide" Target="slides/slide46.xml"/><Relationship Id="rId2" Type="http://schemas.openxmlformats.org/officeDocument/2006/relationships/slide" Target="slides/slide10.xml"/><Relationship Id="rId1" Type="http://schemas.openxmlformats.org/officeDocument/2006/relationships/slide" Target="slides/slide4.xml"/><Relationship Id="rId6" Type="http://schemas.openxmlformats.org/officeDocument/2006/relationships/slide" Target="slides/slide21.xml"/><Relationship Id="rId11" Type="http://schemas.openxmlformats.org/officeDocument/2006/relationships/slide" Target="slides/slide34.xml"/><Relationship Id="rId5" Type="http://schemas.openxmlformats.org/officeDocument/2006/relationships/slide" Target="slides/slide17.xml"/><Relationship Id="rId10" Type="http://schemas.openxmlformats.org/officeDocument/2006/relationships/slide" Target="slides/slide30.xml"/><Relationship Id="rId4" Type="http://schemas.openxmlformats.org/officeDocument/2006/relationships/slide" Target="slides/slide14.xml"/><Relationship Id="rId9" Type="http://schemas.openxmlformats.org/officeDocument/2006/relationships/slide" Target="slides/slide28.xml"/></Relationships>
</file>

<file path=ppt/diagrams/_rels/data1.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2.xml"/><Relationship Id="rId4" Type="http://schemas.openxmlformats.org/officeDocument/2006/relationships/slide" Target="../slides/slide37.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37.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37.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37.xml"/><Relationship Id="rId9" Type="http://schemas.openxmlformats.org/officeDocument/2006/relationships/slide" Target="../slides/slide8.xml"/></Relationships>
</file>

<file path=ppt/diagrams/_rels/data6.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37.xml"/><Relationship Id="rId9" Type="http://schemas.openxmlformats.org/officeDocument/2006/relationships/slide" Target="../slides/slide7.xml"/></Relationships>
</file>

<file path=ppt/diagrams/_rels/data7.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59.xml"/><Relationship Id="rId3" Type="http://schemas.openxmlformats.org/officeDocument/2006/relationships/slide" Target="../slides/slide25.xml"/><Relationship Id="rId7" Type="http://schemas.openxmlformats.org/officeDocument/2006/relationships/image" Target="../media/image15.png"/><Relationship Id="rId12" Type="http://schemas.openxmlformats.org/officeDocument/2006/relationships/slide" Target="../slides/slide48.xml"/><Relationship Id="rId2" Type="http://schemas.openxmlformats.org/officeDocument/2006/relationships/slide" Target="../slides/slide9.xml"/><Relationship Id="rId1" Type="http://schemas.openxmlformats.org/officeDocument/2006/relationships/slide" Target="../slides/slide4.xml"/><Relationship Id="rId6" Type="http://schemas.openxmlformats.org/officeDocument/2006/relationships/slide" Target="../slides/slide60.xml"/><Relationship Id="rId11" Type="http://schemas.openxmlformats.org/officeDocument/2006/relationships/slide" Target="../slides/slide36.xml"/><Relationship Id="rId5" Type="http://schemas.openxmlformats.org/officeDocument/2006/relationships/slide" Target="../slides/slide49.xml"/><Relationship Id="rId10" Type="http://schemas.openxmlformats.org/officeDocument/2006/relationships/slide" Target="../slides/slide24.xml"/><Relationship Id="rId4" Type="http://schemas.openxmlformats.org/officeDocument/2006/relationships/slide" Target="../slides/slide37.xml"/><Relationship Id="rId9" Type="http://schemas.openxmlformats.org/officeDocument/2006/relationships/slide" Target="../slides/slide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tx2">
            <a:lumMod val="40000"/>
            <a:lumOff val="60000"/>
          </a:schemeClr>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D0608A64-F792-4865-BBFB-E474C217779E}" type="presOf" srcId="{0D882D43-AF2A-48A9-AFBD-3EFBDC91DA1A}" destId="{E5B0512E-748C-4F9E-9A8F-9172E8F118E9}"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11C46176-F4AB-4D2D-A23B-56EC165E14BD}" type="presOf" srcId="{C76C42B0-4BB2-45FE-B54F-1143C7FBD004}" destId="{D5458D58-7583-4CA0-B256-B33CB4F7C5CA}" srcOrd="0" destOrd="0" presId="urn:microsoft.com/office/officeart/2008/layout/VerticalCurvedList"/>
    <dgm:cxn modelId="{F989F592-17C5-4712-8BED-145758DA0A1E}" type="presOf" srcId="{CAFCD219-29C5-4BCF-AAA7-DAABA2EEA35A}" destId="{84C23E5F-51EF-43F3-9DCD-29EE1D3DB235}"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99FF81BD-7A3C-44E7-9A32-1009494E3039}" type="presOf" srcId="{A3434E3F-0A81-4DC3-9C23-6F46D09F8017}" destId="{20558BCB-BD46-4360-8008-0218F3C525FA}"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EF8B8314-BDE9-471C-9251-2C58D8AFEA4D}" type="presOf" srcId="{33C9BC05-BB45-41C5-8223-F19C4BFE8F8F}" destId="{C42143CD-1210-4D9D-96ED-CA9C45F85DF0}" srcOrd="0" destOrd="0" presId="urn:microsoft.com/office/officeart/2008/layout/VerticalCurvedList"/>
    <dgm:cxn modelId="{6FE9C602-4030-40B0-BAB1-D797EBFCAC04}" type="presOf" srcId="{07B019CC-98C4-467A-A535-D664D0E21C5D}" destId="{25F1BD8B-B928-4278-A7EF-9F159CAE7D7E}" srcOrd="0" destOrd="0" presId="urn:microsoft.com/office/officeart/2008/layout/VerticalCurvedList"/>
    <dgm:cxn modelId="{CFC10D85-0818-4F00-8F83-FFA0903D1CEC}" type="presOf" srcId="{29721E25-551B-4D3F-8219-959B3F0462E8}" destId="{88E92FB2-C241-45D9-ABD0-EDD1ADD7FB0B}" srcOrd="0" destOrd="0" presId="urn:microsoft.com/office/officeart/2008/layout/VerticalCurvedList"/>
    <dgm:cxn modelId="{34EB32AF-F80B-4194-8BF0-A74AB394DA1A}" type="presOf" srcId="{F15A6182-4A8C-45F6-8400-C665265E7F57}" destId="{E60602E3-B49E-4F9F-868B-78CADF05989D}"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55921A4A-AA31-4FC4-A5A9-B0D6775755F8}" type="presParOf" srcId="{C42143CD-1210-4D9D-96ED-CA9C45F85DF0}" destId="{136C63A2-7263-42BB-B394-CE3FC85DD5BF}" srcOrd="0" destOrd="0" presId="urn:microsoft.com/office/officeart/2008/layout/VerticalCurvedList"/>
    <dgm:cxn modelId="{97A2A340-E757-480B-BDF8-E78B9B84B376}" type="presParOf" srcId="{136C63A2-7263-42BB-B394-CE3FC85DD5BF}" destId="{6B46402A-5670-4A4F-9365-2695E93E6533}" srcOrd="0" destOrd="0" presId="urn:microsoft.com/office/officeart/2008/layout/VerticalCurvedList"/>
    <dgm:cxn modelId="{CDEF813D-DD2F-458D-BD60-03F9A5C50043}" type="presParOf" srcId="{6B46402A-5670-4A4F-9365-2695E93E6533}" destId="{7BC69B76-7FBF-4640-A730-7371AF5246D0}" srcOrd="0" destOrd="0" presId="urn:microsoft.com/office/officeart/2008/layout/VerticalCurvedList"/>
    <dgm:cxn modelId="{778F2E50-37E9-4C90-A5CD-A66344F4A24D}" type="presParOf" srcId="{6B46402A-5670-4A4F-9365-2695E93E6533}" destId="{88E92FB2-C241-45D9-ABD0-EDD1ADD7FB0B}" srcOrd="1" destOrd="0" presId="urn:microsoft.com/office/officeart/2008/layout/VerticalCurvedList"/>
    <dgm:cxn modelId="{E90C8068-27C4-434F-A74E-238CEB986E79}" type="presParOf" srcId="{6B46402A-5670-4A4F-9365-2695E93E6533}" destId="{71822D61-ED81-48A8-BCC6-547A7CCB9360}" srcOrd="2" destOrd="0" presId="urn:microsoft.com/office/officeart/2008/layout/VerticalCurvedList"/>
    <dgm:cxn modelId="{07710404-B846-4477-A735-BC693D4BBA1A}" type="presParOf" srcId="{6B46402A-5670-4A4F-9365-2695E93E6533}" destId="{186E901C-8859-4A61-B386-BCE06EEFEA5A}" srcOrd="3" destOrd="0" presId="urn:microsoft.com/office/officeart/2008/layout/VerticalCurvedList"/>
    <dgm:cxn modelId="{9FE218D6-8CBE-4B2B-B6C8-AA87992B9428}" type="presParOf" srcId="{136C63A2-7263-42BB-B394-CE3FC85DD5BF}" destId="{25F1BD8B-B928-4278-A7EF-9F159CAE7D7E}" srcOrd="1" destOrd="0" presId="urn:microsoft.com/office/officeart/2008/layout/VerticalCurvedList"/>
    <dgm:cxn modelId="{3049CBF5-E2A9-4FE8-9E2B-602DEA00448E}" type="presParOf" srcId="{136C63A2-7263-42BB-B394-CE3FC85DD5BF}" destId="{19A58117-AE31-44AE-B80C-504411E8E5E1}" srcOrd="2" destOrd="0" presId="urn:microsoft.com/office/officeart/2008/layout/VerticalCurvedList"/>
    <dgm:cxn modelId="{EE83C945-60AF-4243-AD62-7EB525465DA0}" type="presParOf" srcId="{19A58117-AE31-44AE-B80C-504411E8E5E1}" destId="{4B6FE3BB-B937-4C18-A1E3-20C29C79F655}" srcOrd="0" destOrd="0" presId="urn:microsoft.com/office/officeart/2008/layout/VerticalCurvedList"/>
    <dgm:cxn modelId="{51B45F97-9640-4C20-B974-34128BF55CD2}" type="presParOf" srcId="{136C63A2-7263-42BB-B394-CE3FC85DD5BF}" destId="{20558BCB-BD46-4360-8008-0218F3C525FA}" srcOrd="3" destOrd="0" presId="urn:microsoft.com/office/officeart/2008/layout/VerticalCurvedList"/>
    <dgm:cxn modelId="{F8AE7D99-940C-4130-823D-F8AC2CAEEC67}" type="presParOf" srcId="{136C63A2-7263-42BB-B394-CE3FC85DD5BF}" destId="{67152638-3A5A-43A3-AB14-5A16F6D1B915}" srcOrd="4" destOrd="0" presId="urn:microsoft.com/office/officeart/2008/layout/VerticalCurvedList"/>
    <dgm:cxn modelId="{E121B5CF-E0B4-4E4B-8FAD-0AFDDB03429D}" type="presParOf" srcId="{67152638-3A5A-43A3-AB14-5A16F6D1B915}" destId="{B67555C1-672F-41CD-A5BE-9C94C11ABECF}" srcOrd="0" destOrd="0" presId="urn:microsoft.com/office/officeart/2008/layout/VerticalCurvedList"/>
    <dgm:cxn modelId="{12B5E447-C703-404F-9E04-129168987269}" type="presParOf" srcId="{136C63A2-7263-42BB-B394-CE3FC85DD5BF}" destId="{84C23E5F-51EF-43F3-9DCD-29EE1D3DB235}" srcOrd="5" destOrd="0" presId="urn:microsoft.com/office/officeart/2008/layout/VerticalCurvedList"/>
    <dgm:cxn modelId="{37F124E8-C584-40CE-B582-C7E5C22D9B8A}" type="presParOf" srcId="{136C63A2-7263-42BB-B394-CE3FC85DD5BF}" destId="{FFC577B0-699A-47C6-ACC3-AF35230DA283}" srcOrd="6" destOrd="0" presId="urn:microsoft.com/office/officeart/2008/layout/VerticalCurvedList"/>
    <dgm:cxn modelId="{E199695A-F774-471A-9BD0-85D85696242C}" type="presParOf" srcId="{FFC577B0-699A-47C6-ACC3-AF35230DA283}" destId="{18CD679A-0D98-4DB8-89EC-AFCDD466C91B}" srcOrd="0" destOrd="0" presId="urn:microsoft.com/office/officeart/2008/layout/VerticalCurvedList"/>
    <dgm:cxn modelId="{C8ABDC02-BCF2-49D7-B28A-8D6193DA63CB}" type="presParOf" srcId="{136C63A2-7263-42BB-B394-CE3FC85DD5BF}" destId="{E5B0512E-748C-4F9E-9A8F-9172E8F118E9}" srcOrd="7" destOrd="0" presId="urn:microsoft.com/office/officeart/2008/layout/VerticalCurvedList"/>
    <dgm:cxn modelId="{D78CFD5C-163B-4536-926C-147D896148BE}" type="presParOf" srcId="{136C63A2-7263-42BB-B394-CE3FC85DD5BF}" destId="{193D094D-0772-497F-85C0-81DC4262D021}" srcOrd="8" destOrd="0" presId="urn:microsoft.com/office/officeart/2008/layout/VerticalCurvedList"/>
    <dgm:cxn modelId="{626BC0AE-A4D5-4CC6-9B58-CCB44F5F2342}" type="presParOf" srcId="{193D094D-0772-497F-85C0-81DC4262D021}" destId="{0F0A3364-97DA-4630-ABD8-56C9533EEF68}" srcOrd="0" destOrd="0" presId="urn:microsoft.com/office/officeart/2008/layout/VerticalCurvedList"/>
    <dgm:cxn modelId="{978880C8-8384-4325-A407-BC825DD4D000}" type="presParOf" srcId="{136C63A2-7263-42BB-B394-CE3FC85DD5BF}" destId="{E60602E3-B49E-4F9F-868B-78CADF05989D}" srcOrd="9" destOrd="0" presId="urn:microsoft.com/office/officeart/2008/layout/VerticalCurvedList"/>
    <dgm:cxn modelId="{084FA204-FC92-4A41-BD00-384677001C46}" type="presParOf" srcId="{136C63A2-7263-42BB-B394-CE3FC85DD5BF}" destId="{189FC3C1-83BA-454B-8DEF-793053B14FDB}" srcOrd="10" destOrd="0" presId="urn:microsoft.com/office/officeart/2008/layout/VerticalCurvedList"/>
    <dgm:cxn modelId="{9C029DBD-9549-46E6-A6EB-547A64D6885A}" type="presParOf" srcId="{189FC3C1-83BA-454B-8DEF-793053B14FDB}" destId="{618D76F2-2D8E-4748-B75F-542EAD461228}" srcOrd="0" destOrd="0" presId="urn:microsoft.com/office/officeart/2008/layout/VerticalCurvedList"/>
    <dgm:cxn modelId="{7F8F7400-6A3E-4172-BE01-2DD910E0B695}" type="presParOf" srcId="{136C63A2-7263-42BB-B394-CE3FC85DD5BF}" destId="{D5458D58-7583-4CA0-B256-B33CB4F7C5CA}" srcOrd="11" destOrd="0" presId="urn:microsoft.com/office/officeart/2008/layout/VerticalCurvedList"/>
    <dgm:cxn modelId="{C479898C-E076-4C86-8DB3-81F054AEB3D5}" type="presParOf" srcId="{136C63A2-7263-42BB-B394-CE3FC85DD5BF}" destId="{EF7E332F-613F-492E-A9DC-7DDF1D20061F}" srcOrd="12" destOrd="0" presId="urn:microsoft.com/office/officeart/2008/layout/VerticalCurvedList"/>
    <dgm:cxn modelId="{28CD0952-AC89-4E09-995A-64BEC6F3FD37}"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a:solidFill>
          <a:schemeClr val="tx2">
            <a:lumMod val="20000"/>
            <a:lumOff val="80000"/>
          </a:schemeClr>
        </a:solidFill>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F4CF253E-142A-4C78-9AA4-6A3869D8E940}" srcId="{33C9BC05-BB45-41C5-8223-F19C4BFE8F8F}" destId="{A3434E3F-0A81-4DC3-9C23-6F46D09F8017}" srcOrd="1" destOrd="0" parTransId="{07449F59-8D1B-493C-9C58-44F89E5F29AD}" sibTransId="{E1ACB04B-E7D1-48CC-9DE6-62E5EB767A50}"/>
    <dgm:cxn modelId="{23B013CA-813A-4D18-8642-F70B306FDF9A}" type="presOf" srcId="{A3434E3F-0A81-4DC3-9C23-6F46D09F8017}" destId="{20558BCB-BD46-4360-8008-0218F3C525FA}" srcOrd="0" destOrd="0" presId="urn:microsoft.com/office/officeart/2008/layout/VerticalCurvedList"/>
    <dgm:cxn modelId="{824FCCDE-1939-4FA7-BFF6-A45CDEB4DD14}" srcId="{33C9BC05-BB45-41C5-8223-F19C4BFE8F8F}" destId="{0D882D43-AF2A-48A9-AFBD-3EFBDC91DA1A}" srcOrd="3" destOrd="0" parTransId="{89A9D08B-C633-44CF-93EB-CA20C6F367AB}" sibTransId="{2EB98097-6686-46C0-A7A7-6BB22EF9AE71}"/>
    <dgm:cxn modelId="{9F883B13-0047-425A-A77C-263E8668F3C1}" srcId="{33C9BC05-BB45-41C5-8223-F19C4BFE8F8F}" destId="{C76C42B0-4BB2-45FE-B54F-1143C7FBD004}" srcOrd="5" destOrd="0" parTransId="{0A5B013A-FAA4-493B-B87B-C868604D37B1}" sibTransId="{5F249C95-AF6A-4171-BD11-E8452298DB8C}"/>
    <dgm:cxn modelId="{4BBEE39D-43F2-4E35-949E-4EA9ABA926F5}" type="presOf" srcId="{CAFCD219-29C5-4BCF-AAA7-DAABA2EEA35A}" destId="{84C23E5F-51EF-43F3-9DCD-29EE1D3DB235}"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1D6F6F7B-741E-4238-9C00-26F17517929D}" type="presOf" srcId="{33C9BC05-BB45-41C5-8223-F19C4BFE8F8F}" destId="{C42143CD-1210-4D9D-96ED-CA9C45F85DF0}" srcOrd="0" destOrd="0" presId="urn:microsoft.com/office/officeart/2008/layout/VerticalCurvedList"/>
    <dgm:cxn modelId="{B3B69798-4C6A-4873-AA99-511ADF8AD300}" type="presOf" srcId="{F15A6182-4A8C-45F6-8400-C665265E7F57}" destId="{E60602E3-B49E-4F9F-868B-78CADF05989D}" srcOrd="0" destOrd="0" presId="urn:microsoft.com/office/officeart/2008/layout/VerticalCurvedList"/>
    <dgm:cxn modelId="{20BF02D0-812E-4F15-B2C5-D9EFA3FFEE8A}" type="presOf" srcId="{C76C42B0-4BB2-45FE-B54F-1143C7FBD004}" destId="{D5458D58-7583-4CA0-B256-B33CB4F7C5CA}" srcOrd="0" destOrd="0" presId="urn:microsoft.com/office/officeart/2008/layout/VerticalCurvedList"/>
    <dgm:cxn modelId="{C67747D5-7D75-4FF1-A2AE-FF5B706C4029}" type="presOf" srcId="{07B019CC-98C4-467A-A535-D664D0E21C5D}" destId="{25F1BD8B-B928-4278-A7EF-9F159CAE7D7E}" srcOrd="0" destOrd="0" presId="urn:microsoft.com/office/officeart/2008/layout/VerticalCurvedList"/>
    <dgm:cxn modelId="{3E487013-392A-44C5-922D-BCF42C9FD142}" type="presOf" srcId="{0D882D43-AF2A-48A9-AFBD-3EFBDC91DA1A}" destId="{E5B0512E-748C-4F9E-9A8F-9172E8F118E9}"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684DF780-A227-4BD5-BBD1-C1AE3F6AB440}" type="presOf" srcId="{29721E25-551B-4D3F-8219-959B3F0462E8}" destId="{88E92FB2-C241-45D9-ABD0-EDD1ADD7FB0B}"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926A1A18-345F-4B25-9BDD-0EE9FC22EB19}" type="presParOf" srcId="{C42143CD-1210-4D9D-96ED-CA9C45F85DF0}" destId="{136C63A2-7263-42BB-B394-CE3FC85DD5BF}" srcOrd="0" destOrd="0" presId="urn:microsoft.com/office/officeart/2008/layout/VerticalCurvedList"/>
    <dgm:cxn modelId="{81AD09C8-9F2F-4B8D-B9EB-48839E2496A0}" type="presParOf" srcId="{136C63A2-7263-42BB-B394-CE3FC85DD5BF}" destId="{6B46402A-5670-4A4F-9365-2695E93E6533}" srcOrd="0" destOrd="0" presId="urn:microsoft.com/office/officeart/2008/layout/VerticalCurvedList"/>
    <dgm:cxn modelId="{1197FD30-7284-4F38-B30D-B813BD3EF7A5}" type="presParOf" srcId="{6B46402A-5670-4A4F-9365-2695E93E6533}" destId="{7BC69B76-7FBF-4640-A730-7371AF5246D0}" srcOrd="0" destOrd="0" presId="urn:microsoft.com/office/officeart/2008/layout/VerticalCurvedList"/>
    <dgm:cxn modelId="{BBCCF27E-529F-4B2C-85C9-A73E21B80447}" type="presParOf" srcId="{6B46402A-5670-4A4F-9365-2695E93E6533}" destId="{88E92FB2-C241-45D9-ABD0-EDD1ADD7FB0B}" srcOrd="1" destOrd="0" presId="urn:microsoft.com/office/officeart/2008/layout/VerticalCurvedList"/>
    <dgm:cxn modelId="{51A44970-4C66-4C40-9D33-33FD568846AE}" type="presParOf" srcId="{6B46402A-5670-4A4F-9365-2695E93E6533}" destId="{71822D61-ED81-48A8-BCC6-547A7CCB9360}" srcOrd="2" destOrd="0" presId="urn:microsoft.com/office/officeart/2008/layout/VerticalCurvedList"/>
    <dgm:cxn modelId="{B7FF8912-68DA-4D16-ACFF-92AA9663109A}" type="presParOf" srcId="{6B46402A-5670-4A4F-9365-2695E93E6533}" destId="{186E901C-8859-4A61-B386-BCE06EEFEA5A}" srcOrd="3" destOrd="0" presId="urn:microsoft.com/office/officeart/2008/layout/VerticalCurvedList"/>
    <dgm:cxn modelId="{58AB04EA-00DB-4962-817C-89122A457450}" type="presParOf" srcId="{136C63A2-7263-42BB-B394-CE3FC85DD5BF}" destId="{25F1BD8B-B928-4278-A7EF-9F159CAE7D7E}" srcOrd="1" destOrd="0" presId="urn:microsoft.com/office/officeart/2008/layout/VerticalCurvedList"/>
    <dgm:cxn modelId="{D83BCCA0-A519-45BC-8F5B-53293EC78D4C}" type="presParOf" srcId="{136C63A2-7263-42BB-B394-CE3FC85DD5BF}" destId="{19A58117-AE31-44AE-B80C-504411E8E5E1}" srcOrd="2" destOrd="0" presId="urn:microsoft.com/office/officeart/2008/layout/VerticalCurvedList"/>
    <dgm:cxn modelId="{373DD7F6-C94F-4CEE-857B-419826D1DD48}" type="presParOf" srcId="{19A58117-AE31-44AE-B80C-504411E8E5E1}" destId="{4B6FE3BB-B937-4C18-A1E3-20C29C79F655}" srcOrd="0" destOrd="0" presId="urn:microsoft.com/office/officeart/2008/layout/VerticalCurvedList"/>
    <dgm:cxn modelId="{8E22FFC7-D971-4A25-B59D-5FE6FF6BD31A}" type="presParOf" srcId="{136C63A2-7263-42BB-B394-CE3FC85DD5BF}" destId="{20558BCB-BD46-4360-8008-0218F3C525FA}" srcOrd="3" destOrd="0" presId="urn:microsoft.com/office/officeart/2008/layout/VerticalCurvedList"/>
    <dgm:cxn modelId="{DA9C833B-7278-4F66-8155-B26C0ABF98B8}" type="presParOf" srcId="{136C63A2-7263-42BB-B394-CE3FC85DD5BF}" destId="{67152638-3A5A-43A3-AB14-5A16F6D1B915}" srcOrd="4" destOrd="0" presId="urn:microsoft.com/office/officeart/2008/layout/VerticalCurvedList"/>
    <dgm:cxn modelId="{2C04E23F-CCEC-41A7-82D9-05C6F8D77184}" type="presParOf" srcId="{67152638-3A5A-43A3-AB14-5A16F6D1B915}" destId="{B67555C1-672F-41CD-A5BE-9C94C11ABECF}" srcOrd="0" destOrd="0" presId="urn:microsoft.com/office/officeart/2008/layout/VerticalCurvedList"/>
    <dgm:cxn modelId="{1130A70B-4AB0-4226-AEEC-0669C175CC94}" type="presParOf" srcId="{136C63A2-7263-42BB-B394-CE3FC85DD5BF}" destId="{84C23E5F-51EF-43F3-9DCD-29EE1D3DB235}" srcOrd="5" destOrd="0" presId="urn:microsoft.com/office/officeart/2008/layout/VerticalCurvedList"/>
    <dgm:cxn modelId="{FED95433-4C9F-4239-A8EF-D824947F8716}" type="presParOf" srcId="{136C63A2-7263-42BB-B394-CE3FC85DD5BF}" destId="{FFC577B0-699A-47C6-ACC3-AF35230DA283}" srcOrd="6" destOrd="0" presId="urn:microsoft.com/office/officeart/2008/layout/VerticalCurvedList"/>
    <dgm:cxn modelId="{05FADC64-CEBB-4375-AFFA-E4503D0ABFA5}" type="presParOf" srcId="{FFC577B0-699A-47C6-ACC3-AF35230DA283}" destId="{18CD679A-0D98-4DB8-89EC-AFCDD466C91B}" srcOrd="0" destOrd="0" presId="urn:microsoft.com/office/officeart/2008/layout/VerticalCurvedList"/>
    <dgm:cxn modelId="{1D193030-1FFF-45A5-80BD-387D6F87BA83}" type="presParOf" srcId="{136C63A2-7263-42BB-B394-CE3FC85DD5BF}" destId="{E5B0512E-748C-4F9E-9A8F-9172E8F118E9}" srcOrd="7" destOrd="0" presId="urn:microsoft.com/office/officeart/2008/layout/VerticalCurvedList"/>
    <dgm:cxn modelId="{4B8533EF-54C3-490B-92ED-4524BA1033CB}" type="presParOf" srcId="{136C63A2-7263-42BB-B394-CE3FC85DD5BF}" destId="{193D094D-0772-497F-85C0-81DC4262D021}" srcOrd="8" destOrd="0" presId="urn:microsoft.com/office/officeart/2008/layout/VerticalCurvedList"/>
    <dgm:cxn modelId="{51ED7E7F-6EAD-49B1-8D94-4FB3F24968CF}" type="presParOf" srcId="{193D094D-0772-497F-85C0-81DC4262D021}" destId="{0F0A3364-97DA-4630-ABD8-56C9533EEF68}" srcOrd="0" destOrd="0" presId="urn:microsoft.com/office/officeart/2008/layout/VerticalCurvedList"/>
    <dgm:cxn modelId="{57BED09E-BB81-4461-A361-FD6A3EE37B5C}" type="presParOf" srcId="{136C63A2-7263-42BB-B394-CE3FC85DD5BF}" destId="{E60602E3-B49E-4F9F-868B-78CADF05989D}" srcOrd="9" destOrd="0" presId="urn:microsoft.com/office/officeart/2008/layout/VerticalCurvedList"/>
    <dgm:cxn modelId="{7C6C2FC8-2AF4-4088-B0F9-6AFCFD6CF506}" type="presParOf" srcId="{136C63A2-7263-42BB-B394-CE3FC85DD5BF}" destId="{189FC3C1-83BA-454B-8DEF-793053B14FDB}" srcOrd="10" destOrd="0" presId="urn:microsoft.com/office/officeart/2008/layout/VerticalCurvedList"/>
    <dgm:cxn modelId="{0E9BE3DA-68D8-4C2A-9AE5-15BEC5C15FA6}" type="presParOf" srcId="{189FC3C1-83BA-454B-8DEF-793053B14FDB}" destId="{618D76F2-2D8E-4748-B75F-542EAD461228}" srcOrd="0" destOrd="0" presId="urn:microsoft.com/office/officeart/2008/layout/VerticalCurvedList"/>
    <dgm:cxn modelId="{91B42F71-991E-4480-B1BA-0B27842489FB}" type="presParOf" srcId="{136C63A2-7263-42BB-B394-CE3FC85DD5BF}" destId="{D5458D58-7583-4CA0-B256-B33CB4F7C5CA}" srcOrd="11" destOrd="0" presId="urn:microsoft.com/office/officeart/2008/layout/VerticalCurvedList"/>
    <dgm:cxn modelId="{8992DC38-87B3-4EFF-B5F7-6139B35B4816}" type="presParOf" srcId="{136C63A2-7263-42BB-B394-CE3FC85DD5BF}" destId="{EF7E332F-613F-492E-A9DC-7DDF1D20061F}" srcOrd="12" destOrd="0" presId="urn:microsoft.com/office/officeart/2008/layout/VerticalCurvedList"/>
    <dgm:cxn modelId="{16DE4AF4-61DB-491C-98AF-21D781EE3A61}"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a:solidFill>
          <a:schemeClr val="tx2">
            <a:lumMod val="20000"/>
            <a:lumOff val="80000"/>
          </a:schemeClr>
        </a:solidFill>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E1417FF8-9861-4350-AE71-F9C7735B8689}" type="presOf" srcId="{CAFCD219-29C5-4BCF-AAA7-DAABA2EEA35A}" destId="{84C23E5F-51EF-43F3-9DCD-29EE1D3DB235}" srcOrd="0" destOrd="0" presId="urn:microsoft.com/office/officeart/2008/layout/VerticalCurvedList"/>
    <dgm:cxn modelId="{289289BC-40F0-487C-9FCC-2A0D855B7A95}" type="presOf" srcId="{F15A6182-4A8C-45F6-8400-C665265E7F57}" destId="{E60602E3-B49E-4F9F-868B-78CADF05989D}"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8F273722-7390-4A87-A4D9-3BA7FF80B9D3}" type="presOf" srcId="{0D882D43-AF2A-48A9-AFBD-3EFBDC91DA1A}" destId="{E5B0512E-748C-4F9E-9A8F-9172E8F118E9}" srcOrd="0" destOrd="0" presId="urn:microsoft.com/office/officeart/2008/layout/VerticalCurvedList"/>
    <dgm:cxn modelId="{88EE85FD-A8CF-4CA8-9D98-2AC8D1D13E91}" type="presOf" srcId="{29721E25-551B-4D3F-8219-959B3F0462E8}" destId="{88E92FB2-C241-45D9-ABD0-EDD1ADD7FB0B}"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4BCAFF48-4CA1-427B-82F1-50890D92C2F1}" type="presOf" srcId="{33C9BC05-BB45-41C5-8223-F19C4BFE8F8F}" destId="{C42143CD-1210-4D9D-96ED-CA9C45F85DF0}"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D8F01196-E8F6-4A81-87EE-1792AB17734C}" type="presOf" srcId="{C76C42B0-4BB2-45FE-B54F-1143C7FBD004}" destId="{D5458D58-7583-4CA0-B256-B33CB4F7C5CA}" srcOrd="0" destOrd="0" presId="urn:microsoft.com/office/officeart/2008/layout/VerticalCurvedList"/>
    <dgm:cxn modelId="{824FCCDE-1939-4FA7-BFF6-A45CDEB4DD14}" srcId="{33C9BC05-BB45-41C5-8223-F19C4BFE8F8F}" destId="{0D882D43-AF2A-48A9-AFBD-3EFBDC91DA1A}" srcOrd="3" destOrd="0" parTransId="{89A9D08B-C633-44CF-93EB-CA20C6F367AB}" sibTransId="{2EB98097-6686-46C0-A7A7-6BB22EF9AE71}"/>
    <dgm:cxn modelId="{C6AF846F-2777-4020-A1B9-EB39970ABEBB}" type="presOf" srcId="{A3434E3F-0A81-4DC3-9C23-6F46D09F8017}" destId="{20558BCB-BD46-4360-8008-0218F3C525FA}" srcOrd="0" destOrd="0" presId="urn:microsoft.com/office/officeart/2008/layout/VerticalCurvedList"/>
    <dgm:cxn modelId="{6C409BB8-6374-44FC-84E7-6DDD64EA5C4B}" type="presOf" srcId="{07B019CC-98C4-467A-A535-D664D0E21C5D}" destId="{25F1BD8B-B928-4278-A7EF-9F159CAE7D7E}"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C3D76420-425C-438C-9642-F91664EFE1FB}" type="presParOf" srcId="{C42143CD-1210-4D9D-96ED-CA9C45F85DF0}" destId="{136C63A2-7263-42BB-B394-CE3FC85DD5BF}" srcOrd="0" destOrd="0" presId="urn:microsoft.com/office/officeart/2008/layout/VerticalCurvedList"/>
    <dgm:cxn modelId="{E68EADEB-E4F5-4087-A17A-1DEDEEF58469}" type="presParOf" srcId="{136C63A2-7263-42BB-B394-CE3FC85DD5BF}" destId="{6B46402A-5670-4A4F-9365-2695E93E6533}" srcOrd="0" destOrd="0" presId="urn:microsoft.com/office/officeart/2008/layout/VerticalCurvedList"/>
    <dgm:cxn modelId="{F088D561-421B-43CA-8638-7B08CDFE7F7F}" type="presParOf" srcId="{6B46402A-5670-4A4F-9365-2695E93E6533}" destId="{7BC69B76-7FBF-4640-A730-7371AF5246D0}" srcOrd="0" destOrd="0" presId="urn:microsoft.com/office/officeart/2008/layout/VerticalCurvedList"/>
    <dgm:cxn modelId="{A4BFFF90-FDDF-471B-9C2B-1E6E0879E072}" type="presParOf" srcId="{6B46402A-5670-4A4F-9365-2695E93E6533}" destId="{88E92FB2-C241-45D9-ABD0-EDD1ADD7FB0B}" srcOrd="1" destOrd="0" presId="urn:microsoft.com/office/officeart/2008/layout/VerticalCurvedList"/>
    <dgm:cxn modelId="{6D5634D0-D0D8-4F74-B933-CE73DBC4C26C}" type="presParOf" srcId="{6B46402A-5670-4A4F-9365-2695E93E6533}" destId="{71822D61-ED81-48A8-BCC6-547A7CCB9360}" srcOrd="2" destOrd="0" presId="urn:microsoft.com/office/officeart/2008/layout/VerticalCurvedList"/>
    <dgm:cxn modelId="{C56848F8-2CB4-4FCD-8B0B-50C549E5C139}" type="presParOf" srcId="{6B46402A-5670-4A4F-9365-2695E93E6533}" destId="{186E901C-8859-4A61-B386-BCE06EEFEA5A}" srcOrd="3" destOrd="0" presId="urn:microsoft.com/office/officeart/2008/layout/VerticalCurvedList"/>
    <dgm:cxn modelId="{F31E9678-AE47-41F3-BB16-2F04DC7A1659}" type="presParOf" srcId="{136C63A2-7263-42BB-B394-CE3FC85DD5BF}" destId="{25F1BD8B-B928-4278-A7EF-9F159CAE7D7E}" srcOrd="1" destOrd="0" presId="urn:microsoft.com/office/officeart/2008/layout/VerticalCurvedList"/>
    <dgm:cxn modelId="{289A992C-687D-49AA-A262-B164BDD4CCC7}" type="presParOf" srcId="{136C63A2-7263-42BB-B394-CE3FC85DD5BF}" destId="{19A58117-AE31-44AE-B80C-504411E8E5E1}" srcOrd="2" destOrd="0" presId="urn:microsoft.com/office/officeart/2008/layout/VerticalCurvedList"/>
    <dgm:cxn modelId="{179CF0C1-178C-4A8B-9BCF-888A7E647D5C}" type="presParOf" srcId="{19A58117-AE31-44AE-B80C-504411E8E5E1}" destId="{4B6FE3BB-B937-4C18-A1E3-20C29C79F655}" srcOrd="0" destOrd="0" presId="urn:microsoft.com/office/officeart/2008/layout/VerticalCurvedList"/>
    <dgm:cxn modelId="{EC3955BF-3FEE-45F3-BB09-C901A1B06648}" type="presParOf" srcId="{136C63A2-7263-42BB-B394-CE3FC85DD5BF}" destId="{20558BCB-BD46-4360-8008-0218F3C525FA}" srcOrd="3" destOrd="0" presId="urn:microsoft.com/office/officeart/2008/layout/VerticalCurvedList"/>
    <dgm:cxn modelId="{B7B43E80-E217-4DB4-A385-41C443C9913A}" type="presParOf" srcId="{136C63A2-7263-42BB-B394-CE3FC85DD5BF}" destId="{67152638-3A5A-43A3-AB14-5A16F6D1B915}" srcOrd="4" destOrd="0" presId="urn:microsoft.com/office/officeart/2008/layout/VerticalCurvedList"/>
    <dgm:cxn modelId="{DC2FA690-78CE-4598-990B-B8EB8FB8F055}" type="presParOf" srcId="{67152638-3A5A-43A3-AB14-5A16F6D1B915}" destId="{B67555C1-672F-41CD-A5BE-9C94C11ABECF}" srcOrd="0" destOrd="0" presId="urn:microsoft.com/office/officeart/2008/layout/VerticalCurvedList"/>
    <dgm:cxn modelId="{8000A8E7-F530-4590-9959-CD24A70F8608}" type="presParOf" srcId="{136C63A2-7263-42BB-B394-CE3FC85DD5BF}" destId="{84C23E5F-51EF-43F3-9DCD-29EE1D3DB235}" srcOrd="5" destOrd="0" presId="urn:microsoft.com/office/officeart/2008/layout/VerticalCurvedList"/>
    <dgm:cxn modelId="{9C82271E-76B4-4579-9456-1E7B3F4F1302}" type="presParOf" srcId="{136C63A2-7263-42BB-B394-CE3FC85DD5BF}" destId="{FFC577B0-699A-47C6-ACC3-AF35230DA283}" srcOrd="6" destOrd="0" presId="urn:microsoft.com/office/officeart/2008/layout/VerticalCurvedList"/>
    <dgm:cxn modelId="{22C19936-E22B-4A0D-AB33-A229C5A1134B}" type="presParOf" srcId="{FFC577B0-699A-47C6-ACC3-AF35230DA283}" destId="{18CD679A-0D98-4DB8-89EC-AFCDD466C91B}" srcOrd="0" destOrd="0" presId="urn:microsoft.com/office/officeart/2008/layout/VerticalCurvedList"/>
    <dgm:cxn modelId="{C4055B3F-C006-439E-9633-29914EDA3947}" type="presParOf" srcId="{136C63A2-7263-42BB-B394-CE3FC85DD5BF}" destId="{E5B0512E-748C-4F9E-9A8F-9172E8F118E9}" srcOrd="7" destOrd="0" presId="urn:microsoft.com/office/officeart/2008/layout/VerticalCurvedList"/>
    <dgm:cxn modelId="{FF0DCF62-8233-4327-AE0D-CB62E4997630}" type="presParOf" srcId="{136C63A2-7263-42BB-B394-CE3FC85DD5BF}" destId="{193D094D-0772-497F-85C0-81DC4262D021}" srcOrd="8" destOrd="0" presId="urn:microsoft.com/office/officeart/2008/layout/VerticalCurvedList"/>
    <dgm:cxn modelId="{6F600523-1C76-49C8-BDC6-B112909581DB}" type="presParOf" srcId="{193D094D-0772-497F-85C0-81DC4262D021}" destId="{0F0A3364-97DA-4630-ABD8-56C9533EEF68}" srcOrd="0" destOrd="0" presId="urn:microsoft.com/office/officeart/2008/layout/VerticalCurvedList"/>
    <dgm:cxn modelId="{742756BD-176A-48E5-BEC7-B053656D6483}" type="presParOf" srcId="{136C63A2-7263-42BB-B394-CE3FC85DD5BF}" destId="{E60602E3-B49E-4F9F-868B-78CADF05989D}" srcOrd="9" destOrd="0" presId="urn:microsoft.com/office/officeart/2008/layout/VerticalCurvedList"/>
    <dgm:cxn modelId="{F3157FAC-FE99-48C7-A259-D72CA258B97C}" type="presParOf" srcId="{136C63A2-7263-42BB-B394-CE3FC85DD5BF}" destId="{189FC3C1-83BA-454B-8DEF-793053B14FDB}" srcOrd="10" destOrd="0" presId="urn:microsoft.com/office/officeart/2008/layout/VerticalCurvedList"/>
    <dgm:cxn modelId="{EAB6A516-F642-4179-99A6-8752EC1C8BFF}" type="presParOf" srcId="{189FC3C1-83BA-454B-8DEF-793053B14FDB}" destId="{618D76F2-2D8E-4748-B75F-542EAD461228}" srcOrd="0" destOrd="0" presId="urn:microsoft.com/office/officeart/2008/layout/VerticalCurvedList"/>
    <dgm:cxn modelId="{AD6FE2CF-91BA-46BC-9135-121620E0059A}" type="presParOf" srcId="{136C63A2-7263-42BB-B394-CE3FC85DD5BF}" destId="{D5458D58-7583-4CA0-B256-B33CB4F7C5CA}" srcOrd="11" destOrd="0" presId="urn:microsoft.com/office/officeart/2008/layout/VerticalCurvedList"/>
    <dgm:cxn modelId="{EA570854-6678-465E-A730-B3F974BE224E}" type="presParOf" srcId="{136C63A2-7263-42BB-B394-CE3FC85DD5BF}" destId="{EF7E332F-613F-492E-A9DC-7DDF1D20061F}" srcOrd="12" destOrd="0" presId="urn:microsoft.com/office/officeart/2008/layout/VerticalCurvedList"/>
    <dgm:cxn modelId="{83A38B0E-09D1-4AF3-B00E-C611BA005114}"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D9F7B5-BD19-40D0-AD3B-DFB5F2C1584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78DC4B6-8731-4743-8EE4-9E30B5511D3E}">
      <dgm:prSet phldrT="[Text]"/>
      <dgm:spPr/>
      <dgm:t>
        <a:bodyPr/>
        <a:lstStyle/>
        <a:p>
          <a:r>
            <a:rPr lang="en-US" dirty="0" smtClean="0"/>
            <a:t>Trigger Event Occurs</a:t>
          </a:r>
          <a:endParaRPr lang="en-US" dirty="0"/>
        </a:p>
      </dgm:t>
    </dgm:pt>
    <dgm:pt modelId="{6BCCC741-7054-4356-AE2D-C2C9F60E8BF9}" type="parTrans" cxnId="{F35621C5-95EB-41DE-B277-A063FF42A4FD}">
      <dgm:prSet/>
      <dgm:spPr/>
      <dgm:t>
        <a:bodyPr/>
        <a:lstStyle/>
        <a:p>
          <a:endParaRPr lang="en-US"/>
        </a:p>
      </dgm:t>
    </dgm:pt>
    <dgm:pt modelId="{AECD4D38-FD95-4A19-88CE-3C855B536352}" type="sibTrans" cxnId="{F35621C5-95EB-41DE-B277-A063FF42A4FD}">
      <dgm:prSet/>
      <dgm:spPr/>
      <dgm:t>
        <a:bodyPr/>
        <a:lstStyle/>
        <a:p>
          <a:endParaRPr lang="en-US" dirty="0"/>
        </a:p>
      </dgm:t>
    </dgm:pt>
    <dgm:pt modelId="{941847D9-160A-458E-AFA9-8D7FF2416693}">
      <dgm:prSet phldrT="[Text]"/>
      <dgm:spPr/>
      <dgm:t>
        <a:bodyPr/>
        <a:lstStyle/>
        <a:p>
          <a:r>
            <a:rPr lang="en-US" dirty="0" smtClean="0"/>
            <a:t>Supervisor or Employee Notifies FML Liaison</a:t>
          </a:r>
          <a:endParaRPr lang="en-US" dirty="0"/>
        </a:p>
      </dgm:t>
    </dgm:pt>
    <dgm:pt modelId="{CC998C89-A2F1-48AF-A233-E79668CB21FA}" type="parTrans" cxnId="{F3620B07-5581-4070-BE34-6715FFFFA184}">
      <dgm:prSet/>
      <dgm:spPr/>
      <dgm:t>
        <a:bodyPr/>
        <a:lstStyle/>
        <a:p>
          <a:endParaRPr lang="en-US"/>
        </a:p>
      </dgm:t>
    </dgm:pt>
    <dgm:pt modelId="{6B9D705D-EF2A-42FA-ADB6-AE3C3EBAA168}" type="sibTrans" cxnId="{F3620B07-5581-4070-BE34-6715FFFFA184}">
      <dgm:prSet/>
      <dgm:spPr/>
      <dgm:t>
        <a:bodyPr/>
        <a:lstStyle/>
        <a:p>
          <a:endParaRPr lang="en-US" dirty="0"/>
        </a:p>
      </dgm:t>
    </dgm:pt>
    <dgm:pt modelId="{0BC98CA5-1C2C-43DE-B05C-B7F80E560893}">
      <dgm:prSet phldrT="[Text]"/>
      <dgm:spPr/>
      <dgm:t>
        <a:bodyPr/>
        <a:lstStyle/>
        <a:p>
          <a:r>
            <a:rPr lang="en-US" dirty="0" smtClean="0"/>
            <a:t>FML Forms Sent to Employee by FML Liaison</a:t>
          </a:r>
          <a:endParaRPr lang="en-US" dirty="0"/>
        </a:p>
      </dgm:t>
    </dgm:pt>
    <dgm:pt modelId="{C08091C1-A482-4622-9418-A76F9D17A69F}" type="parTrans" cxnId="{E1F1F050-3BF0-45CF-B6CC-C7B4C7D19765}">
      <dgm:prSet/>
      <dgm:spPr/>
      <dgm:t>
        <a:bodyPr/>
        <a:lstStyle/>
        <a:p>
          <a:endParaRPr lang="en-US"/>
        </a:p>
      </dgm:t>
    </dgm:pt>
    <dgm:pt modelId="{DBE88D47-6225-4A90-9269-34352015A76C}" type="sibTrans" cxnId="{E1F1F050-3BF0-45CF-B6CC-C7B4C7D19765}">
      <dgm:prSet/>
      <dgm:spPr/>
      <dgm:t>
        <a:bodyPr/>
        <a:lstStyle/>
        <a:p>
          <a:endParaRPr lang="en-US" dirty="0"/>
        </a:p>
      </dgm:t>
    </dgm:pt>
    <dgm:pt modelId="{DDA028E2-9DA1-4F6B-BD2A-AC0446CECBCD}">
      <dgm:prSet phldrT="[Text]"/>
      <dgm:spPr/>
      <dgm:t>
        <a:bodyPr/>
        <a:lstStyle/>
        <a:p>
          <a:r>
            <a:rPr lang="en-US" dirty="0" smtClean="0"/>
            <a:t>Employee Sends Forms Back within 15 Days</a:t>
          </a:r>
          <a:endParaRPr lang="en-US" dirty="0"/>
        </a:p>
      </dgm:t>
    </dgm:pt>
    <dgm:pt modelId="{DE7F45F9-4912-4306-BCCF-AD10BE59E2E8}" type="parTrans" cxnId="{AD8237AE-F077-4268-A63F-48AE93DB5DB2}">
      <dgm:prSet/>
      <dgm:spPr/>
      <dgm:t>
        <a:bodyPr/>
        <a:lstStyle/>
        <a:p>
          <a:endParaRPr lang="en-US"/>
        </a:p>
      </dgm:t>
    </dgm:pt>
    <dgm:pt modelId="{968269BC-F7FA-405E-BEDE-AB45A1F56B5C}" type="sibTrans" cxnId="{AD8237AE-F077-4268-A63F-48AE93DB5DB2}">
      <dgm:prSet/>
      <dgm:spPr/>
      <dgm:t>
        <a:bodyPr/>
        <a:lstStyle/>
        <a:p>
          <a:endParaRPr lang="en-US" dirty="0"/>
        </a:p>
      </dgm:t>
    </dgm:pt>
    <dgm:pt modelId="{EE604584-2811-41D7-863E-17C380FE1422}">
      <dgm:prSet phldrT="[Text]"/>
      <dgm:spPr/>
      <dgm:t>
        <a:bodyPr/>
        <a:lstStyle/>
        <a:p>
          <a:r>
            <a:rPr lang="en-US" dirty="0" smtClean="0"/>
            <a:t>FML Coverage is Approved or Rejected</a:t>
          </a:r>
          <a:endParaRPr lang="en-US" dirty="0"/>
        </a:p>
      </dgm:t>
    </dgm:pt>
    <dgm:pt modelId="{321E0ECB-4D21-4D31-B3DB-BCA8644CBE5B}" type="parTrans" cxnId="{1B8DDA7E-6769-4CFC-809D-204D233F4D46}">
      <dgm:prSet/>
      <dgm:spPr/>
      <dgm:t>
        <a:bodyPr/>
        <a:lstStyle/>
        <a:p>
          <a:endParaRPr lang="en-US"/>
        </a:p>
      </dgm:t>
    </dgm:pt>
    <dgm:pt modelId="{FFD8F688-CD3B-48A2-A4F5-09E944AD0243}" type="sibTrans" cxnId="{1B8DDA7E-6769-4CFC-809D-204D233F4D46}">
      <dgm:prSet/>
      <dgm:spPr/>
      <dgm:t>
        <a:bodyPr/>
        <a:lstStyle/>
        <a:p>
          <a:endParaRPr lang="en-US" dirty="0"/>
        </a:p>
      </dgm:t>
    </dgm:pt>
    <dgm:pt modelId="{40230E6D-8FBC-4DDA-8C02-B6179A3B45D9}">
      <dgm:prSet phldrT="[Text]"/>
      <dgm:spPr/>
      <dgm:t>
        <a:bodyPr/>
        <a:lstStyle/>
        <a:p>
          <a:r>
            <a:rPr lang="en-US" dirty="0" smtClean="0"/>
            <a:t>If Approved, FML can be Applied to Leave and Approved By Supervisor</a:t>
          </a:r>
          <a:endParaRPr lang="en-US" dirty="0"/>
        </a:p>
      </dgm:t>
    </dgm:pt>
    <dgm:pt modelId="{BB6D9494-7EA9-451D-941B-06EB5BA40643}" type="parTrans" cxnId="{B8EBC25D-511F-4270-9D28-37DEDF5560DF}">
      <dgm:prSet/>
      <dgm:spPr/>
      <dgm:t>
        <a:bodyPr/>
        <a:lstStyle/>
        <a:p>
          <a:endParaRPr lang="en-US"/>
        </a:p>
      </dgm:t>
    </dgm:pt>
    <dgm:pt modelId="{9587FF75-7302-40FF-9D6C-001081B5084F}" type="sibTrans" cxnId="{B8EBC25D-511F-4270-9D28-37DEDF5560DF}">
      <dgm:prSet/>
      <dgm:spPr/>
      <dgm:t>
        <a:bodyPr/>
        <a:lstStyle/>
        <a:p>
          <a:endParaRPr lang="en-US" dirty="0"/>
        </a:p>
      </dgm:t>
    </dgm:pt>
    <dgm:pt modelId="{C93DD556-0882-4B91-9944-842E5CDCBCD8}">
      <dgm:prSet phldrT="[Text]"/>
      <dgm:spPr/>
      <dgm:t>
        <a:bodyPr/>
        <a:lstStyle/>
        <a:p>
          <a:r>
            <a:rPr lang="en-US" dirty="0" smtClean="0"/>
            <a:t>Renewal at the End of One Year if Applicable</a:t>
          </a:r>
          <a:endParaRPr lang="en-US" dirty="0"/>
        </a:p>
      </dgm:t>
    </dgm:pt>
    <dgm:pt modelId="{A866A2F3-F96A-4D9E-856B-5072B10DE11F}" type="parTrans" cxnId="{844261BA-F77E-491E-9FDB-AA60656EBFA3}">
      <dgm:prSet/>
      <dgm:spPr/>
      <dgm:t>
        <a:bodyPr/>
        <a:lstStyle/>
        <a:p>
          <a:endParaRPr lang="en-US"/>
        </a:p>
      </dgm:t>
    </dgm:pt>
    <dgm:pt modelId="{A62AA18D-38A7-4B2C-9084-7DFC2962F5A6}" type="sibTrans" cxnId="{844261BA-F77E-491E-9FDB-AA60656EBFA3}">
      <dgm:prSet/>
      <dgm:spPr/>
      <dgm:t>
        <a:bodyPr/>
        <a:lstStyle/>
        <a:p>
          <a:endParaRPr lang="en-US"/>
        </a:p>
      </dgm:t>
    </dgm:pt>
    <dgm:pt modelId="{0C11C40B-F450-4A2B-B49D-30CDEF9694A9}">
      <dgm:prSet phldrT="[Text]"/>
      <dgm:spPr/>
      <dgm:t>
        <a:bodyPr/>
        <a:lstStyle/>
        <a:p>
          <a:r>
            <a:rPr lang="en-US" dirty="0" smtClean="0"/>
            <a:t>FML Liaison Sends Designation Notice and Letter </a:t>
          </a:r>
          <a:endParaRPr lang="en-US" dirty="0"/>
        </a:p>
      </dgm:t>
    </dgm:pt>
    <dgm:pt modelId="{2A14FAA9-B7B7-43A7-865F-740F7900A69E}" type="parTrans" cxnId="{B221B233-9264-4326-A512-34CFAF7D4722}">
      <dgm:prSet/>
      <dgm:spPr/>
      <dgm:t>
        <a:bodyPr/>
        <a:lstStyle/>
        <a:p>
          <a:endParaRPr lang="en-US"/>
        </a:p>
      </dgm:t>
    </dgm:pt>
    <dgm:pt modelId="{FFEBA45C-0A22-4BD2-979E-F5BB8B1CD91B}" type="sibTrans" cxnId="{B221B233-9264-4326-A512-34CFAF7D4722}">
      <dgm:prSet/>
      <dgm:spPr/>
      <dgm:t>
        <a:bodyPr/>
        <a:lstStyle/>
        <a:p>
          <a:endParaRPr lang="en-US"/>
        </a:p>
      </dgm:t>
    </dgm:pt>
    <dgm:pt modelId="{5E2199A7-63FD-47EB-84D1-A425B4F63181}" type="pres">
      <dgm:prSet presAssocID="{13D9F7B5-BD19-40D0-AD3B-DFB5F2C15845}" presName="diagram" presStyleCnt="0">
        <dgm:presLayoutVars>
          <dgm:dir/>
          <dgm:resizeHandles val="exact"/>
        </dgm:presLayoutVars>
      </dgm:prSet>
      <dgm:spPr/>
      <dgm:t>
        <a:bodyPr/>
        <a:lstStyle/>
        <a:p>
          <a:endParaRPr lang="en-US"/>
        </a:p>
      </dgm:t>
    </dgm:pt>
    <dgm:pt modelId="{A872EFD4-4529-4835-990D-6ADFC71EBE72}" type="pres">
      <dgm:prSet presAssocID="{078DC4B6-8731-4743-8EE4-9E30B5511D3E}" presName="node" presStyleLbl="node1" presStyleIdx="0" presStyleCnt="8">
        <dgm:presLayoutVars>
          <dgm:bulletEnabled val="1"/>
        </dgm:presLayoutVars>
      </dgm:prSet>
      <dgm:spPr/>
      <dgm:t>
        <a:bodyPr/>
        <a:lstStyle/>
        <a:p>
          <a:endParaRPr lang="en-US"/>
        </a:p>
      </dgm:t>
    </dgm:pt>
    <dgm:pt modelId="{1CF183F8-7213-478B-9A54-B89BD51CB16D}" type="pres">
      <dgm:prSet presAssocID="{AECD4D38-FD95-4A19-88CE-3C855B536352}" presName="sibTrans" presStyleLbl="sibTrans2D1" presStyleIdx="0" presStyleCnt="7"/>
      <dgm:spPr/>
      <dgm:t>
        <a:bodyPr/>
        <a:lstStyle/>
        <a:p>
          <a:endParaRPr lang="en-US"/>
        </a:p>
      </dgm:t>
    </dgm:pt>
    <dgm:pt modelId="{7A0B0718-3603-4F55-BB8C-02A5A12D53CD}" type="pres">
      <dgm:prSet presAssocID="{AECD4D38-FD95-4A19-88CE-3C855B536352}" presName="connectorText" presStyleLbl="sibTrans2D1" presStyleIdx="0" presStyleCnt="7"/>
      <dgm:spPr/>
      <dgm:t>
        <a:bodyPr/>
        <a:lstStyle/>
        <a:p>
          <a:endParaRPr lang="en-US"/>
        </a:p>
      </dgm:t>
    </dgm:pt>
    <dgm:pt modelId="{6D1BB5B8-38D0-49CD-B1ED-F50CC5C74FE1}" type="pres">
      <dgm:prSet presAssocID="{941847D9-160A-458E-AFA9-8D7FF2416693}" presName="node" presStyleLbl="node1" presStyleIdx="1" presStyleCnt="8">
        <dgm:presLayoutVars>
          <dgm:bulletEnabled val="1"/>
        </dgm:presLayoutVars>
      </dgm:prSet>
      <dgm:spPr/>
      <dgm:t>
        <a:bodyPr/>
        <a:lstStyle/>
        <a:p>
          <a:endParaRPr lang="en-US"/>
        </a:p>
      </dgm:t>
    </dgm:pt>
    <dgm:pt modelId="{3A372CF2-958A-4A4E-AC9A-0E3F379BEA43}" type="pres">
      <dgm:prSet presAssocID="{6B9D705D-EF2A-42FA-ADB6-AE3C3EBAA168}" presName="sibTrans" presStyleLbl="sibTrans2D1" presStyleIdx="1" presStyleCnt="7"/>
      <dgm:spPr/>
      <dgm:t>
        <a:bodyPr/>
        <a:lstStyle/>
        <a:p>
          <a:endParaRPr lang="en-US"/>
        </a:p>
      </dgm:t>
    </dgm:pt>
    <dgm:pt modelId="{A84FBFBB-3205-42C0-B813-8302F67F80B4}" type="pres">
      <dgm:prSet presAssocID="{6B9D705D-EF2A-42FA-ADB6-AE3C3EBAA168}" presName="connectorText" presStyleLbl="sibTrans2D1" presStyleIdx="1" presStyleCnt="7"/>
      <dgm:spPr/>
      <dgm:t>
        <a:bodyPr/>
        <a:lstStyle/>
        <a:p>
          <a:endParaRPr lang="en-US"/>
        </a:p>
      </dgm:t>
    </dgm:pt>
    <dgm:pt modelId="{6151569D-7D38-4804-9C89-52D00B2E2E2C}" type="pres">
      <dgm:prSet presAssocID="{0BC98CA5-1C2C-43DE-B05C-B7F80E560893}" presName="node" presStyleLbl="node1" presStyleIdx="2" presStyleCnt="8">
        <dgm:presLayoutVars>
          <dgm:bulletEnabled val="1"/>
        </dgm:presLayoutVars>
      </dgm:prSet>
      <dgm:spPr/>
      <dgm:t>
        <a:bodyPr/>
        <a:lstStyle/>
        <a:p>
          <a:endParaRPr lang="en-US"/>
        </a:p>
      </dgm:t>
    </dgm:pt>
    <dgm:pt modelId="{F9D2B281-A635-47B1-A5EA-004621DBE7D0}" type="pres">
      <dgm:prSet presAssocID="{DBE88D47-6225-4A90-9269-34352015A76C}" presName="sibTrans" presStyleLbl="sibTrans2D1" presStyleIdx="2" presStyleCnt="7"/>
      <dgm:spPr/>
      <dgm:t>
        <a:bodyPr/>
        <a:lstStyle/>
        <a:p>
          <a:endParaRPr lang="en-US"/>
        </a:p>
      </dgm:t>
    </dgm:pt>
    <dgm:pt modelId="{C97B054A-0472-4230-8A14-3C4C95E36888}" type="pres">
      <dgm:prSet presAssocID="{DBE88D47-6225-4A90-9269-34352015A76C}" presName="connectorText" presStyleLbl="sibTrans2D1" presStyleIdx="2" presStyleCnt="7"/>
      <dgm:spPr/>
      <dgm:t>
        <a:bodyPr/>
        <a:lstStyle/>
        <a:p>
          <a:endParaRPr lang="en-US"/>
        </a:p>
      </dgm:t>
    </dgm:pt>
    <dgm:pt modelId="{68E907AB-04A6-46DB-B48E-35593243B151}" type="pres">
      <dgm:prSet presAssocID="{DDA028E2-9DA1-4F6B-BD2A-AC0446CECBCD}" presName="node" presStyleLbl="node1" presStyleIdx="3" presStyleCnt="8">
        <dgm:presLayoutVars>
          <dgm:bulletEnabled val="1"/>
        </dgm:presLayoutVars>
      </dgm:prSet>
      <dgm:spPr/>
      <dgm:t>
        <a:bodyPr/>
        <a:lstStyle/>
        <a:p>
          <a:endParaRPr lang="en-US"/>
        </a:p>
      </dgm:t>
    </dgm:pt>
    <dgm:pt modelId="{482D42E2-AACC-4AD6-9EE4-BE3B0EB4743F}" type="pres">
      <dgm:prSet presAssocID="{968269BC-F7FA-405E-BEDE-AB45A1F56B5C}" presName="sibTrans" presStyleLbl="sibTrans2D1" presStyleIdx="3" presStyleCnt="7"/>
      <dgm:spPr/>
      <dgm:t>
        <a:bodyPr/>
        <a:lstStyle/>
        <a:p>
          <a:endParaRPr lang="en-US"/>
        </a:p>
      </dgm:t>
    </dgm:pt>
    <dgm:pt modelId="{8E4AC633-7CA2-406B-AD59-3EDB21398EC8}" type="pres">
      <dgm:prSet presAssocID="{968269BC-F7FA-405E-BEDE-AB45A1F56B5C}" presName="connectorText" presStyleLbl="sibTrans2D1" presStyleIdx="3" presStyleCnt="7"/>
      <dgm:spPr/>
      <dgm:t>
        <a:bodyPr/>
        <a:lstStyle/>
        <a:p>
          <a:endParaRPr lang="en-US"/>
        </a:p>
      </dgm:t>
    </dgm:pt>
    <dgm:pt modelId="{8B74F6EE-DC7A-43F5-A8DD-D663CF9A68E2}" type="pres">
      <dgm:prSet presAssocID="{EE604584-2811-41D7-863E-17C380FE1422}" presName="node" presStyleLbl="node1" presStyleIdx="4" presStyleCnt="8">
        <dgm:presLayoutVars>
          <dgm:bulletEnabled val="1"/>
        </dgm:presLayoutVars>
      </dgm:prSet>
      <dgm:spPr/>
      <dgm:t>
        <a:bodyPr/>
        <a:lstStyle/>
        <a:p>
          <a:endParaRPr lang="en-US"/>
        </a:p>
      </dgm:t>
    </dgm:pt>
    <dgm:pt modelId="{424DE88C-E63E-4261-A259-2D7E433E070B}" type="pres">
      <dgm:prSet presAssocID="{FFD8F688-CD3B-48A2-A4F5-09E944AD0243}" presName="sibTrans" presStyleLbl="sibTrans2D1" presStyleIdx="4" presStyleCnt="7"/>
      <dgm:spPr/>
      <dgm:t>
        <a:bodyPr/>
        <a:lstStyle/>
        <a:p>
          <a:endParaRPr lang="en-US"/>
        </a:p>
      </dgm:t>
    </dgm:pt>
    <dgm:pt modelId="{B8A02FE1-3C80-4019-B0D9-C61F00D6E159}" type="pres">
      <dgm:prSet presAssocID="{FFD8F688-CD3B-48A2-A4F5-09E944AD0243}" presName="connectorText" presStyleLbl="sibTrans2D1" presStyleIdx="4" presStyleCnt="7"/>
      <dgm:spPr/>
      <dgm:t>
        <a:bodyPr/>
        <a:lstStyle/>
        <a:p>
          <a:endParaRPr lang="en-US"/>
        </a:p>
      </dgm:t>
    </dgm:pt>
    <dgm:pt modelId="{96EBFD7B-B816-434D-A430-94C72FB2342D}" type="pres">
      <dgm:prSet presAssocID="{0C11C40B-F450-4A2B-B49D-30CDEF9694A9}" presName="node" presStyleLbl="node1" presStyleIdx="5" presStyleCnt="8">
        <dgm:presLayoutVars>
          <dgm:bulletEnabled val="1"/>
        </dgm:presLayoutVars>
      </dgm:prSet>
      <dgm:spPr/>
      <dgm:t>
        <a:bodyPr/>
        <a:lstStyle/>
        <a:p>
          <a:endParaRPr lang="en-US"/>
        </a:p>
      </dgm:t>
    </dgm:pt>
    <dgm:pt modelId="{AF9FFFB6-0C48-463A-937B-90B477FC925C}" type="pres">
      <dgm:prSet presAssocID="{FFEBA45C-0A22-4BD2-979E-F5BB8B1CD91B}" presName="sibTrans" presStyleLbl="sibTrans2D1" presStyleIdx="5" presStyleCnt="7"/>
      <dgm:spPr/>
      <dgm:t>
        <a:bodyPr/>
        <a:lstStyle/>
        <a:p>
          <a:endParaRPr lang="en-US"/>
        </a:p>
      </dgm:t>
    </dgm:pt>
    <dgm:pt modelId="{0C09A3A7-14E3-4254-BF35-2F492D65DC91}" type="pres">
      <dgm:prSet presAssocID="{FFEBA45C-0A22-4BD2-979E-F5BB8B1CD91B}" presName="connectorText" presStyleLbl="sibTrans2D1" presStyleIdx="5" presStyleCnt="7"/>
      <dgm:spPr/>
      <dgm:t>
        <a:bodyPr/>
        <a:lstStyle/>
        <a:p>
          <a:endParaRPr lang="en-US"/>
        </a:p>
      </dgm:t>
    </dgm:pt>
    <dgm:pt modelId="{F5B753EC-FFED-4DAB-93AF-7FD95C33D996}" type="pres">
      <dgm:prSet presAssocID="{40230E6D-8FBC-4DDA-8C02-B6179A3B45D9}" presName="node" presStyleLbl="node1" presStyleIdx="6" presStyleCnt="8">
        <dgm:presLayoutVars>
          <dgm:bulletEnabled val="1"/>
        </dgm:presLayoutVars>
      </dgm:prSet>
      <dgm:spPr/>
      <dgm:t>
        <a:bodyPr/>
        <a:lstStyle/>
        <a:p>
          <a:endParaRPr lang="en-US"/>
        </a:p>
      </dgm:t>
    </dgm:pt>
    <dgm:pt modelId="{B5792CFB-99DA-4CFF-9423-D8B0B3760182}" type="pres">
      <dgm:prSet presAssocID="{9587FF75-7302-40FF-9D6C-001081B5084F}" presName="sibTrans" presStyleLbl="sibTrans2D1" presStyleIdx="6" presStyleCnt="7"/>
      <dgm:spPr/>
      <dgm:t>
        <a:bodyPr/>
        <a:lstStyle/>
        <a:p>
          <a:endParaRPr lang="en-US"/>
        </a:p>
      </dgm:t>
    </dgm:pt>
    <dgm:pt modelId="{00B6CB2A-4C75-4377-943F-DD897536C41F}" type="pres">
      <dgm:prSet presAssocID="{9587FF75-7302-40FF-9D6C-001081B5084F}" presName="connectorText" presStyleLbl="sibTrans2D1" presStyleIdx="6" presStyleCnt="7"/>
      <dgm:spPr/>
      <dgm:t>
        <a:bodyPr/>
        <a:lstStyle/>
        <a:p>
          <a:endParaRPr lang="en-US"/>
        </a:p>
      </dgm:t>
    </dgm:pt>
    <dgm:pt modelId="{52D62E45-1C1C-4C9C-8421-DD1037E7719B}" type="pres">
      <dgm:prSet presAssocID="{C93DD556-0882-4B91-9944-842E5CDCBCD8}" presName="node" presStyleLbl="node1" presStyleIdx="7" presStyleCnt="8">
        <dgm:presLayoutVars>
          <dgm:bulletEnabled val="1"/>
        </dgm:presLayoutVars>
      </dgm:prSet>
      <dgm:spPr/>
      <dgm:t>
        <a:bodyPr/>
        <a:lstStyle/>
        <a:p>
          <a:endParaRPr lang="en-US"/>
        </a:p>
      </dgm:t>
    </dgm:pt>
  </dgm:ptLst>
  <dgm:cxnLst>
    <dgm:cxn modelId="{B8EBC25D-511F-4270-9D28-37DEDF5560DF}" srcId="{13D9F7B5-BD19-40D0-AD3B-DFB5F2C15845}" destId="{40230E6D-8FBC-4DDA-8C02-B6179A3B45D9}" srcOrd="6" destOrd="0" parTransId="{BB6D9494-7EA9-451D-941B-06EB5BA40643}" sibTransId="{9587FF75-7302-40FF-9D6C-001081B5084F}"/>
    <dgm:cxn modelId="{56BA9BDD-92E4-4BEC-9A57-F7D1FB4F4D15}" type="presOf" srcId="{13D9F7B5-BD19-40D0-AD3B-DFB5F2C15845}" destId="{5E2199A7-63FD-47EB-84D1-A425B4F63181}" srcOrd="0" destOrd="0" presId="urn:microsoft.com/office/officeart/2005/8/layout/process5"/>
    <dgm:cxn modelId="{469DA564-9197-414F-8922-41078A5064CA}" type="presOf" srcId="{AECD4D38-FD95-4A19-88CE-3C855B536352}" destId="{1CF183F8-7213-478B-9A54-B89BD51CB16D}" srcOrd="0" destOrd="0" presId="urn:microsoft.com/office/officeart/2005/8/layout/process5"/>
    <dgm:cxn modelId="{4328E810-502B-4436-9B88-6769D135C37D}" type="presOf" srcId="{C93DD556-0882-4B91-9944-842E5CDCBCD8}" destId="{52D62E45-1C1C-4C9C-8421-DD1037E7719B}" srcOrd="0" destOrd="0" presId="urn:microsoft.com/office/officeart/2005/8/layout/process5"/>
    <dgm:cxn modelId="{F4883A4A-B790-4500-9E70-46775722E818}" type="presOf" srcId="{0C11C40B-F450-4A2B-B49D-30CDEF9694A9}" destId="{96EBFD7B-B816-434D-A430-94C72FB2342D}" srcOrd="0" destOrd="0" presId="urn:microsoft.com/office/officeart/2005/8/layout/process5"/>
    <dgm:cxn modelId="{0ABCC800-EE48-40BF-98D4-3F8FDF136F7E}" type="presOf" srcId="{078DC4B6-8731-4743-8EE4-9E30B5511D3E}" destId="{A872EFD4-4529-4835-990D-6ADFC71EBE72}" srcOrd="0" destOrd="0" presId="urn:microsoft.com/office/officeart/2005/8/layout/process5"/>
    <dgm:cxn modelId="{510427EB-1A52-447A-970A-000AFC9336B2}" type="presOf" srcId="{40230E6D-8FBC-4DDA-8C02-B6179A3B45D9}" destId="{F5B753EC-FFED-4DAB-93AF-7FD95C33D996}" srcOrd="0" destOrd="0" presId="urn:microsoft.com/office/officeart/2005/8/layout/process5"/>
    <dgm:cxn modelId="{0174A1DA-5B16-472B-A035-2B918528154F}" type="presOf" srcId="{FFD8F688-CD3B-48A2-A4F5-09E944AD0243}" destId="{B8A02FE1-3C80-4019-B0D9-C61F00D6E159}" srcOrd="1" destOrd="0" presId="urn:microsoft.com/office/officeart/2005/8/layout/process5"/>
    <dgm:cxn modelId="{3F6B8699-8869-4D63-82B0-71892F0D4EEA}" type="presOf" srcId="{AECD4D38-FD95-4A19-88CE-3C855B536352}" destId="{7A0B0718-3603-4F55-BB8C-02A5A12D53CD}" srcOrd="1" destOrd="0" presId="urn:microsoft.com/office/officeart/2005/8/layout/process5"/>
    <dgm:cxn modelId="{B221B233-9264-4326-A512-34CFAF7D4722}" srcId="{13D9F7B5-BD19-40D0-AD3B-DFB5F2C15845}" destId="{0C11C40B-F450-4A2B-B49D-30CDEF9694A9}" srcOrd="5" destOrd="0" parTransId="{2A14FAA9-B7B7-43A7-865F-740F7900A69E}" sibTransId="{FFEBA45C-0A22-4BD2-979E-F5BB8B1CD91B}"/>
    <dgm:cxn modelId="{1083B598-A364-4D77-B00B-E6C0889FDDB1}" type="presOf" srcId="{6B9D705D-EF2A-42FA-ADB6-AE3C3EBAA168}" destId="{A84FBFBB-3205-42C0-B813-8302F67F80B4}" srcOrd="1" destOrd="0" presId="urn:microsoft.com/office/officeart/2005/8/layout/process5"/>
    <dgm:cxn modelId="{9B28B5AE-C57B-4066-A664-6DC1B5706276}" type="presOf" srcId="{941847D9-160A-458E-AFA9-8D7FF2416693}" destId="{6D1BB5B8-38D0-49CD-B1ED-F50CC5C74FE1}" srcOrd="0" destOrd="0" presId="urn:microsoft.com/office/officeart/2005/8/layout/process5"/>
    <dgm:cxn modelId="{88E11A03-A3FC-4F9C-BBB9-8CC0B5EDC59F}" type="presOf" srcId="{FFD8F688-CD3B-48A2-A4F5-09E944AD0243}" destId="{424DE88C-E63E-4261-A259-2D7E433E070B}" srcOrd="0" destOrd="0" presId="urn:microsoft.com/office/officeart/2005/8/layout/process5"/>
    <dgm:cxn modelId="{F3620B07-5581-4070-BE34-6715FFFFA184}" srcId="{13D9F7B5-BD19-40D0-AD3B-DFB5F2C15845}" destId="{941847D9-160A-458E-AFA9-8D7FF2416693}" srcOrd="1" destOrd="0" parTransId="{CC998C89-A2F1-48AF-A233-E79668CB21FA}" sibTransId="{6B9D705D-EF2A-42FA-ADB6-AE3C3EBAA168}"/>
    <dgm:cxn modelId="{3102BF2E-9CE0-4B7B-90B1-D9019A37BC99}" type="presOf" srcId="{EE604584-2811-41D7-863E-17C380FE1422}" destId="{8B74F6EE-DC7A-43F5-A8DD-D663CF9A68E2}" srcOrd="0" destOrd="0" presId="urn:microsoft.com/office/officeart/2005/8/layout/process5"/>
    <dgm:cxn modelId="{E1F1F050-3BF0-45CF-B6CC-C7B4C7D19765}" srcId="{13D9F7B5-BD19-40D0-AD3B-DFB5F2C15845}" destId="{0BC98CA5-1C2C-43DE-B05C-B7F80E560893}" srcOrd="2" destOrd="0" parTransId="{C08091C1-A482-4622-9418-A76F9D17A69F}" sibTransId="{DBE88D47-6225-4A90-9269-34352015A76C}"/>
    <dgm:cxn modelId="{0E56C789-35F0-412B-8559-58B85D1CC6E0}" type="presOf" srcId="{968269BC-F7FA-405E-BEDE-AB45A1F56B5C}" destId="{8E4AC633-7CA2-406B-AD59-3EDB21398EC8}" srcOrd="1" destOrd="0" presId="urn:microsoft.com/office/officeart/2005/8/layout/process5"/>
    <dgm:cxn modelId="{AD8237AE-F077-4268-A63F-48AE93DB5DB2}" srcId="{13D9F7B5-BD19-40D0-AD3B-DFB5F2C15845}" destId="{DDA028E2-9DA1-4F6B-BD2A-AC0446CECBCD}" srcOrd="3" destOrd="0" parTransId="{DE7F45F9-4912-4306-BCCF-AD10BE59E2E8}" sibTransId="{968269BC-F7FA-405E-BEDE-AB45A1F56B5C}"/>
    <dgm:cxn modelId="{BA01A2F8-DB14-44CE-A9C5-A0ACE9A7CA0A}" type="presOf" srcId="{968269BC-F7FA-405E-BEDE-AB45A1F56B5C}" destId="{482D42E2-AACC-4AD6-9EE4-BE3B0EB4743F}" srcOrd="0" destOrd="0" presId="urn:microsoft.com/office/officeart/2005/8/layout/process5"/>
    <dgm:cxn modelId="{4CF78688-024B-4B8C-9994-04484F7AB8DC}" type="presOf" srcId="{0BC98CA5-1C2C-43DE-B05C-B7F80E560893}" destId="{6151569D-7D38-4804-9C89-52D00B2E2E2C}" srcOrd="0" destOrd="0" presId="urn:microsoft.com/office/officeart/2005/8/layout/process5"/>
    <dgm:cxn modelId="{AD098827-CD8B-49D0-B691-228EF89C643A}" type="presOf" srcId="{6B9D705D-EF2A-42FA-ADB6-AE3C3EBAA168}" destId="{3A372CF2-958A-4A4E-AC9A-0E3F379BEA43}" srcOrd="0" destOrd="0" presId="urn:microsoft.com/office/officeart/2005/8/layout/process5"/>
    <dgm:cxn modelId="{E81A4250-5362-4468-8464-F071357CE067}" type="presOf" srcId="{DDA028E2-9DA1-4F6B-BD2A-AC0446CECBCD}" destId="{68E907AB-04A6-46DB-B48E-35593243B151}" srcOrd="0" destOrd="0" presId="urn:microsoft.com/office/officeart/2005/8/layout/process5"/>
    <dgm:cxn modelId="{98A3CC52-6B89-4B25-81D7-C3EE52DF2E07}" type="presOf" srcId="{DBE88D47-6225-4A90-9269-34352015A76C}" destId="{C97B054A-0472-4230-8A14-3C4C95E36888}" srcOrd="1" destOrd="0" presId="urn:microsoft.com/office/officeart/2005/8/layout/process5"/>
    <dgm:cxn modelId="{C6F0C7F1-7B98-4731-86D4-D99D04D3921A}" type="presOf" srcId="{9587FF75-7302-40FF-9D6C-001081B5084F}" destId="{00B6CB2A-4C75-4377-943F-DD897536C41F}" srcOrd="1" destOrd="0" presId="urn:microsoft.com/office/officeart/2005/8/layout/process5"/>
    <dgm:cxn modelId="{1B8DDA7E-6769-4CFC-809D-204D233F4D46}" srcId="{13D9F7B5-BD19-40D0-AD3B-DFB5F2C15845}" destId="{EE604584-2811-41D7-863E-17C380FE1422}" srcOrd="4" destOrd="0" parTransId="{321E0ECB-4D21-4D31-B3DB-BCA8644CBE5B}" sibTransId="{FFD8F688-CD3B-48A2-A4F5-09E944AD0243}"/>
    <dgm:cxn modelId="{DE20EAAB-ECB6-4E5F-AF95-F2A83BC060C3}" type="presOf" srcId="{DBE88D47-6225-4A90-9269-34352015A76C}" destId="{F9D2B281-A635-47B1-A5EA-004621DBE7D0}" srcOrd="0" destOrd="0" presId="urn:microsoft.com/office/officeart/2005/8/layout/process5"/>
    <dgm:cxn modelId="{1C8EB373-63D6-4EB8-A077-44CF60EBF242}" type="presOf" srcId="{FFEBA45C-0A22-4BD2-979E-F5BB8B1CD91B}" destId="{AF9FFFB6-0C48-463A-937B-90B477FC925C}" srcOrd="0" destOrd="0" presId="urn:microsoft.com/office/officeart/2005/8/layout/process5"/>
    <dgm:cxn modelId="{F35621C5-95EB-41DE-B277-A063FF42A4FD}" srcId="{13D9F7B5-BD19-40D0-AD3B-DFB5F2C15845}" destId="{078DC4B6-8731-4743-8EE4-9E30B5511D3E}" srcOrd="0" destOrd="0" parTransId="{6BCCC741-7054-4356-AE2D-C2C9F60E8BF9}" sibTransId="{AECD4D38-FD95-4A19-88CE-3C855B536352}"/>
    <dgm:cxn modelId="{6ABDDC07-5DE5-41A5-9E9A-4C44285780F6}" type="presOf" srcId="{FFEBA45C-0A22-4BD2-979E-F5BB8B1CD91B}" destId="{0C09A3A7-14E3-4254-BF35-2F492D65DC91}" srcOrd="1" destOrd="0" presId="urn:microsoft.com/office/officeart/2005/8/layout/process5"/>
    <dgm:cxn modelId="{45700113-FDEF-4793-9E6F-922B708ACEA1}" type="presOf" srcId="{9587FF75-7302-40FF-9D6C-001081B5084F}" destId="{B5792CFB-99DA-4CFF-9423-D8B0B3760182}" srcOrd="0" destOrd="0" presId="urn:microsoft.com/office/officeart/2005/8/layout/process5"/>
    <dgm:cxn modelId="{844261BA-F77E-491E-9FDB-AA60656EBFA3}" srcId="{13D9F7B5-BD19-40D0-AD3B-DFB5F2C15845}" destId="{C93DD556-0882-4B91-9944-842E5CDCBCD8}" srcOrd="7" destOrd="0" parTransId="{A866A2F3-F96A-4D9E-856B-5072B10DE11F}" sibTransId="{A62AA18D-38A7-4B2C-9084-7DFC2962F5A6}"/>
    <dgm:cxn modelId="{F81393AA-2474-4496-A8DA-9534FAE40F34}" type="presParOf" srcId="{5E2199A7-63FD-47EB-84D1-A425B4F63181}" destId="{A872EFD4-4529-4835-990D-6ADFC71EBE72}" srcOrd="0" destOrd="0" presId="urn:microsoft.com/office/officeart/2005/8/layout/process5"/>
    <dgm:cxn modelId="{8EBDC52D-AC1A-4337-880A-1F11DACFC40B}" type="presParOf" srcId="{5E2199A7-63FD-47EB-84D1-A425B4F63181}" destId="{1CF183F8-7213-478B-9A54-B89BD51CB16D}" srcOrd="1" destOrd="0" presId="urn:microsoft.com/office/officeart/2005/8/layout/process5"/>
    <dgm:cxn modelId="{49D50FCA-B4AA-43DE-8F07-6C3EA361117B}" type="presParOf" srcId="{1CF183F8-7213-478B-9A54-B89BD51CB16D}" destId="{7A0B0718-3603-4F55-BB8C-02A5A12D53CD}" srcOrd="0" destOrd="0" presId="urn:microsoft.com/office/officeart/2005/8/layout/process5"/>
    <dgm:cxn modelId="{71FBBF4C-2EFF-4D6D-B273-4442A83DF19B}" type="presParOf" srcId="{5E2199A7-63FD-47EB-84D1-A425B4F63181}" destId="{6D1BB5B8-38D0-49CD-B1ED-F50CC5C74FE1}" srcOrd="2" destOrd="0" presId="urn:microsoft.com/office/officeart/2005/8/layout/process5"/>
    <dgm:cxn modelId="{85F8F860-8627-41D6-909F-6E8C750BD588}" type="presParOf" srcId="{5E2199A7-63FD-47EB-84D1-A425B4F63181}" destId="{3A372CF2-958A-4A4E-AC9A-0E3F379BEA43}" srcOrd="3" destOrd="0" presId="urn:microsoft.com/office/officeart/2005/8/layout/process5"/>
    <dgm:cxn modelId="{0AAD0148-8DBD-4FEB-BA44-E296E397F6A3}" type="presParOf" srcId="{3A372CF2-958A-4A4E-AC9A-0E3F379BEA43}" destId="{A84FBFBB-3205-42C0-B813-8302F67F80B4}" srcOrd="0" destOrd="0" presId="urn:microsoft.com/office/officeart/2005/8/layout/process5"/>
    <dgm:cxn modelId="{A559D00E-C01D-4C78-866E-CD2D2F7F453E}" type="presParOf" srcId="{5E2199A7-63FD-47EB-84D1-A425B4F63181}" destId="{6151569D-7D38-4804-9C89-52D00B2E2E2C}" srcOrd="4" destOrd="0" presId="urn:microsoft.com/office/officeart/2005/8/layout/process5"/>
    <dgm:cxn modelId="{9DA50DBF-FA2C-4615-BBB9-6E674E47C99B}" type="presParOf" srcId="{5E2199A7-63FD-47EB-84D1-A425B4F63181}" destId="{F9D2B281-A635-47B1-A5EA-004621DBE7D0}" srcOrd="5" destOrd="0" presId="urn:microsoft.com/office/officeart/2005/8/layout/process5"/>
    <dgm:cxn modelId="{71EF6449-4A95-498C-B1EE-F2E62213BCCD}" type="presParOf" srcId="{F9D2B281-A635-47B1-A5EA-004621DBE7D0}" destId="{C97B054A-0472-4230-8A14-3C4C95E36888}" srcOrd="0" destOrd="0" presId="urn:microsoft.com/office/officeart/2005/8/layout/process5"/>
    <dgm:cxn modelId="{B2A103F9-DAC6-41CE-B70F-3BE161E939A8}" type="presParOf" srcId="{5E2199A7-63FD-47EB-84D1-A425B4F63181}" destId="{68E907AB-04A6-46DB-B48E-35593243B151}" srcOrd="6" destOrd="0" presId="urn:microsoft.com/office/officeart/2005/8/layout/process5"/>
    <dgm:cxn modelId="{85055750-D0DC-4604-9EE3-C588FFFBA2C2}" type="presParOf" srcId="{5E2199A7-63FD-47EB-84D1-A425B4F63181}" destId="{482D42E2-AACC-4AD6-9EE4-BE3B0EB4743F}" srcOrd="7" destOrd="0" presId="urn:microsoft.com/office/officeart/2005/8/layout/process5"/>
    <dgm:cxn modelId="{CD4B3BC1-147C-4100-9D7A-415D9596386B}" type="presParOf" srcId="{482D42E2-AACC-4AD6-9EE4-BE3B0EB4743F}" destId="{8E4AC633-7CA2-406B-AD59-3EDB21398EC8}" srcOrd="0" destOrd="0" presId="urn:microsoft.com/office/officeart/2005/8/layout/process5"/>
    <dgm:cxn modelId="{7FEB07AE-D80C-4902-BC60-80911F17DAED}" type="presParOf" srcId="{5E2199A7-63FD-47EB-84D1-A425B4F63181}" destId="{8B74F6EE-DC7A-43F5-A8DD-D663CF9A68E2}" srcOrd="8" destOrd="0" presId="urn:microsoft.com/office/officeart/2005/8/layout/process5"/>
    <dgm:cxn modelId="{B90A0EA6-BFF3-4E01-AF39-8A708D3E07A2}" type="presParOf" srcId="{5E2199A7-63FD-47EB-84D1-A425B4F63181}" destId="{424DE88C-E63E-4261-A259-2D7E433E070B}" srcOrd="9" destOrd="0" presId="urn:microsoft.com/office/officeart/2005/8/layout/process5"/>
    <dgm:cxn modelId="{1B963475-23BC-491E-AFB8-39F0B90BEEB2}" type="presParOf" srcId="{424DE88C-E63E-4261-A259-2D7E433E070B}" destId="{B8A02FE1-3C80-4019-B0D9-C61F00D6E159}" srcOrd="0" destOrd="0" presId="urn:microsoft.com/office/officeart/2005/8/layout/process5"/>
    <dgm:cxn modelId="{67C805BE-A4F1-403C-8CCA-950ED53060D1}" type="presParOf" srcId="{5E2199A7-63FD-47EB-84D1-A425B4F63181}" destId="{96EBFD7B-B816-434D-A430-94C72FB2342D}" srcOrd="10" destOrd="0" presId="urn:microsoft.com/office/officeart/2005/8/layout/process5"/>
    <dgm:cxn modelId="{518E4CBD-AD7F-4C8E-89C6-A7613E5086A2}" type="presParOf" srcId="{5E2199A7-63FD-47EB-84D1-A425B4F63181}" destId="{AF9FFFB6-0C48-463A-937B-90B477FC925C}" srcOrd="11" destOrd="0" presId="urn:microsoft.com/office/officeart/2005/8/layout/process5"/>
    <dgm:cxn modelId="{9DC1F489-B450-4595-B0AE-C572429E2CFD}" type="presParOf" srcId="{AF9FFFB6-0C48-463A-937B-90B477FC925C}" destId="{0C09A3A7-14E3-4254-BF35-2F492D65DC91}" srcOrd="0" destOrd="0" presId="urn:microsoft.com/office/officeart/2005/8/layout/process5"/>
    <dgm:cxn modelId="{758B076C-06D7-4A92-BDC6-970D81FC1243}" type="presParOf" srcId="{5E2199A7-63FD-47EB-84D1-A425B4F63181}" destId="{F5B753EC-FFED-4DAB-93AF-7FD95C33D996}" srcOrd="12" destOrd="0" presId="urn:microsoft.com/office/officeart/2005/8/layout/process5"/>
    <dgm:cxn modelId="{550866E6-9B83-46D5-A82A-F41192B5870D}" type="presParOf" srcId="{5E2199A7-63FD-47EB-84D1-A425B4F63181}" destId="{B5792CFB-99DA-4CFF-9423-D8B0B3760182}" srcOrd="13" destOrd="0" presId="urn:microsoft.com/office/officeart/2005/8/layout/process5"/>
    <dgm:cxn modelId="{E4B04849-ABED-4D11-AA01-50E7C50942A8}" type="presParOf" srcId="{B5792CFB-99DA-4CFF-9423-D8B0B3760182}" destId="{00B6CB2A-4C75-4377-943F-DD897536C41F}" srcOrd="0" destOrd="0" presId="urn:microsoft.com/office/officeart/2005/8/layout/process5"/>
    <dgm:cxn modelId="{F7B90E24-4BBB-4E65-AD17-0CC6CF1CFD87}" type="presParOf" srcId="{5E2199A7-63FD-47EB-84D1-A425B4F63181}" destId="{52D62E45-1C1C-4C9C-8421-DD1037E7719B}" srcOrd="14"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a:solidFill>
          <a:schemeClr val="tx2">
            <a:lumMod val="40000"/>
            <a:lumOff val="60000"/>
          </a:schemeClr>
        </a:solidFill>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2C50A160-5042-456A-8827-6F87B3A2E474}" type="presOf" srcId="{07B019CC-98C4-467A-A535-D664D0E21C5D}" destId="{25F1BD8B-B928-4278-A7EF-9F159CAE7D7E}" srcOrd="0" destOrd="0" presId="urn:microsoft.com/office/officeart/2008/layout/VerticalCurvedList"/>
    <dgm:cxn modelId="{1DDE243F-671B-4139-BCEE-F43858570AA1}" type="presOf" srcId="{F15A6182-4A8C-45F6-8400-C665265E7F57}" destId="{E60602E3-B49E-4F9F-868B-78CADF05989D}" srcOrd="0" destOrd="0" presId="urn:microsoft.com/office/officeart/2008/layout/VerticalCurvedList"/>
    <dgm:cxn modelId="{3BE0AAE0-C862-4098-BFB3-181EBF7774DD}" type="presOf" srcId="{CAFCD219-29C5-4BCF-AAA7-DAABA2EEA35A}" destId="{84C23E5F-51EF-43F3-9DCD-29EE1D3DB235}"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F6846B28-29B6-4036-81F7-BC9057AE0D06}" type="presOf" srcId="{29721E25-551B-4D3F-8219-959B3F0462E8}" destId="{88E92FB2-C241-45D9-ABD0-EDD1ADD7FB0B}"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376B44D8-A730-46D9-97C9-765CB7376791}" type="presOf" srcId="{C76C42B0-4BB2-45FE-B54F-1143C7FBD004}" destId="{D5458D58-7583-4CA0-B256-B33CB4F7C5CA}"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3BA85202-F6CC-44BC-BF95-BCA88FAF13B7}" type="presOf" srcId="{0D882D43-AF2A-48A9-AFBD-3EFBDC91DA1A}" destId="{E5B0512E-748C-4F9E-9A8F-9172E8F118E9}" srcOrd="0" destOrd="0" presId="urn:microsoft.com/office/officeart/2008/layout/VerticalCurvedList"/>
    <dgm:cxn modelId="{C8ED6F61-DD86-4158-93CE-D39CF008FD8B}" type="presOf" srcId="{A3434E3F-0A81-4DC3-9C23-6F46D09F8017}" destId="{20558BCB-BD46-4360-8008-0218F3C525FA}" srcOrd="0" destOrd="0" presId="urn:microsoft.com/office/officeart/2008/layout/VerticalCurvedList"/>
    <dgm:cxn modelId="{240BAB44-19F7-4837-A6C1-572F2EA33656}" srcId="{33C9BC05-BB45-41C5-8223-F19C4BFE8F8F}" destId="{F15A6182-4A8C-45F6-8400-C665265E7F57}" srcOrd="4" destOrd="0" parTransId="{7B6E9B9E-00CB-4D92-9960-AB2101312236}" sibTransId="{D09601EE-150A-4A05-8185-1525C549596D}"/>
    <dgm:cxn modelId="{B1F5AF0B-50C9-4270-9A0D-FFBB71F163B3}" type="presOf" srcId="{33C9BC05-BB45-41C5-8223-F19C4BFE8F8F}" destId="{C42143CD-1210-4D9D-96ED-CA9C45F85DF0}" srcOrd="0" destOrd="0" presId="urn:microsoft.com/office/officeart/2008/layout/VerticalCurvedList"/>
    <dgm:cxn modelId="{8021B135-5C0C-4432-871E-9B8649FC3A18}" type="presParOf" srcId="{C42143CD-1210-4D9D-96ED-CA9C45F85DF0}" destId="{136C63A2-7263-42BB-B394-CE3FC85DD5BF}" srcOrd="0" destOrd="0" presId="urn:microsoft.com/office/officeart/2008/layout/VerticalCurvedList"/>
    <dgm:cxn modelId="{3825756D-1D71-4E2A-A692-356309862AB1}" type="presParOf" srcId="{136C63A2-7263-42BB-B394-CE3FC85DD5BF}" destId="{6B46402A-5670-4A4F-9365-2695E93E6533}" srcOrd="0" destOrd="0" presId="urn:microsoft.com/office/officeart/2008/layout/VerticalCurvedList"/>
    <dgm:cxn modelId="{B0E3FECA-3922-4227-A35D-E80C2333DBE8}" type="presParOf" srcId="{6B46402A-5670-4A4F-9365-2695E93E6533}" destId="{7BC69B76-7FBF-4640-A730-7371AF5246D0}" srcOrd="0" destOrd="0" presId="urn:microsoft.com/office/officeart/2008/layout/VerticalCurvedList"/>
    <dgm:cxn modelId="{C465716E-C25D-43F3-872A-36F38A476D9F}" type="presParOf" srcId="{6B46402A-5670-4A4F-9365-2695E93E6533}" destId="{88E92FB2-C241-45D9-ABD0-EDD1ADD7FB0B}" srcOrd="1" destOrd="0" presId="urn:microsoft.com/office/officeart/2008/layout/VerticalCurvedList"/>
    <dgm:cxn modelId="{9D812BBE-E4FB-4C59-AA34-6A69460674CE}" type="presParOf" srcId="{6B46402A-5670-4A4F-9365-2695E93E6533}" destId="{71822D61-ED81-48A8-BCC6-547A7CCB9360}" srcOrd="2" destOrd="0" presId="urn:microsoft.com/office/officeart/2008/layout/VerticalCurvedList"/>
    <dgm:cxn modelId="{B63999D9-B9A7-4A91-88D0-38EA109A26E6}" type="presParOf" srcId="{6B46402A-5670-4A4F-9365-2695E93E6533}" destId="{186E901C-8859-4A61-B386-BCE06EEFEA5A}" srcOrd="3" destOrd="0" presId="urn:microsoft.com/office/officeart/2008/layout/VerticalCurvedList"/>
    <dgm:cxn modelId="{97BCEA26-5EE8-4BCE-A9B2-17EA990F9BAD}" type="presParOf" srcId="{136C63A2-7263-42BB-B394-CE3FC85DD5BF}" destId="{25F1BD8B-B928-4278-A7EF-9F159CAE7D7E}" srcOrd="1" destOrd="0" presId="urn:microsoft.com/office/officeart/2008/layout/VerticalCurvedList"/>
    <dgm:cxn modelId="{8FDDE8D6-CCD8-4E44-B2C9-B603FB80E650}" type="presParOf" srcId="{136C63A2-7263-42BB-B394-CE3FC85DD5BF}" destId="{19A58117-AE31-44AE-B80C-504411E8E5E1}" srcOrd="2" destOrd="0" presId="urn:microsoft.com/office/officeart/2008/layout/VerticalCurvedList"/>
    <dgm:cxn modelId="{F273671B-4BD8-463A-AD11-5D98FC4FD86C}" type="presParOf" srcId="{19A58117-AE31-44AE-B80C-504411E8E5E1}" destId="{4B6FE3BB-B937-4C18-A1E3-20C29C79F655}" srcOrd="0" destOrd="0" presId="urn:microsoft.com/office/officeart/2008/layout/VerticalCurvedList"/>
    <dgm:cxn modelId="{CBFECE29-00EE-4B87-B30D-3F9BA6093E51}" type="presParOf" srcId="{136C63A2-7263-42BB-B394-CE3FC85DD5BF}" destId="{20558BCB-BD46-4360-8008-0218F3C525FA}" srcOrd="3" destOrd="0" presId="urn:microsoft.com/office/officeart/2008/layout/VerticalCurvedList"/>
    <dgm:cxn modelId="{0B407444-FCCB-45DF-8CD5-D4F65BFFF67B}" type="presParOf" srcId="{136C63A2-7263-42BB-B394-CE3FC85DD5BF}" destId="{67152638-3A5A-43A3-AB14-5A16F6D1B915}" srcOrd="4" destOrd="0" presId="urn:microsoft.com/office/officeart/2008/layout/VerticalCurvedList"/>
    <dgm:cxn modelId="{C4234386-7672-466C-B7D6-F0167C33C80F}" type="presParOf" srcId="{67152638-3A5A-43A3-AB14-5A16F6D1B915}" destId="{B67555C1-672F-41CD-A5BE-9C94C11ABECF}" srcOrd="0" destOrd="0" presId="urn:microsoft.com/office/officeart/2008/layout/VerticalCurvedList"/>
    <dgm:cxn modelId="{834791B9-D655-46FF-95B5-564083AB2D57}" type="presParOf" srcId="{136C63A2-7263-42BB-B394-CE3FC85DD5BF}" destId="{84C23E5F-51EF-43F3-9DCD-29EE1D3DB235}" srcOrd="5" destOrd="0" presId="urn:microsoft.com/office/officeart/2008/layout/VerticalCurvedList"/>
    <dgm:cxn modelId="{C6F5C7AB-0B32-417C-AD93-66F17F373856}" type="presParOf" srcId="{136C63A2-7263-42BB-B394-CE3FC85DD5BF}" destId="{FFC577B0-699A-47C6-ACC3-AF35230DA283}" srcOrd="6" destOrd="0" presId="urn:microsoft.com/office/officeart/2008/layout/VerticalCurvedList"/>
    <dgm:cxn modelId="{AC6DF14B-BBA1-4405-98F4-029C8FA0595E}" type="presParOf" srcId="{FFC577B0-699A-47C6-ACC3-AF35230DA283}" destId="{18CD679A-0D98-4DB8-89EC-AFCDD466C91B}" srcOrd="0" destOrd="0" presId="urn:microsoft.com/office/officeart/2008/layout/VerticalCurvedList"/>
    <dgm:cxn modelId="{0A6CF70A-0E42-4B83-B48D-5097578CA371}" type="presParOf" srcId="{136C63A2-7263-42BB-B394-CE3FC85DD5BF}" destId="{E5B0512E-748C-4F9E-9A8F-9172E8F118E9}" srcOrd="7" destOrd="0" presId="urn:microsoft.com/office/officeart/2008/layout/VerticalCurvedList"/>
    <dgm:cxn modelId="{74E68359-12A1-4450-8101-073B0D68C50A}" type="presParOf" srcId="{136C63A2-7263-42BB-B394-CE3FC85DD5BF}" destId="{193D094D-0772-497F-85C0-81DC4262D021}" srcOrd="8" destOrd="0" presId="urn:microsoft.com/office/officeart/2008/layout/VerticalCurvedList"/>
    <dgm:cxn modelId="{96AB4306-0D21-4D55-A35F-707424A566EA}" type="presParOf" srcId="{193D094D-0772-497F-85C0-81DC4262D021}" destId="{0F0A3364-97DA-4630-ABD8-56C9533EEF68}" srcOrd="0" destOrd="0" presId="urn:microsoft.com/office/officeart/2008/layout/VerticalCurvedList"/>
    <dgm:cxn modelId="{5BE3590D-57AE-481B-9A2C-E4DCFD0D88C9}" type="presParOf" srcId="{136C63A2-7263-42BB-B394-CE3FC85DD5BF}" destId="{E60602E3-B49E-4F9F-868B-78CADF05989D}" srcOrd="9" destOrd="0" presId="urn:microsoft.com/office/officeart/2008/layout/VerticalCurvedList"/>
    <dgm:cxn modelId="{53593168-49C1-4218-878C-05F432E6C737}" type="presParOf" srcId="{136C63A2-7263-42BB-B394-CE3FC85DD5BF}" destId="{189FC3C1-83BA-454B-8DEF-793053B14FDB}" srcOrd="10" destOrd="0" presId="urn:microsoft.com/office/officeart/2008/layout/VerticalCurvedList"/>
    <dgm:cxn modelId="{68B71972-018C-40AD-A790-6928CA5ADD13}" type="presParOf" srcId="{189FC3C1-83BA-454B-8DEF-793053B14FDB}" destId="{618D76F2-2D8E-4748-B75F-542EAD461228}" srcOrd="0" destOrd="0" presId="urn:microsoft.com/office/officeart/2008/layout/VerticalCurvedList"/>
    <dgm:cxn modelId="{E00F2744-1419-4F2A-8D14-CE0529911800}" type="presParOf" srcId="{136C63A2-7263-42BB-B394-CE3FC85DD5BF}" destId="{D5458D58-7583-4CA0-B256-B33CB4F7C5CA}" srcOrd="11" destOrd="0" presId="urn:microsoft.com/office/officeart/2008/layout/VerticalCurvedList"/>
    <dgm:cxn modelId="{5C6B24A8-0FE3-4958-83E2-E116EBBCB553}" type="presParOf" srcId="{136C63A2-7263-42BB-B394-CE3FC85DD5BF}" destId="{EF7E332F-613F-492E-A9DC-7DDF1D20061F}" srcOrd="12" destOrd="0" presId="urn:microsoft.com/office/officeart/2008/layout/VerticalCurvedList"/>
    <dgm:cxn modelId="{322158DB-2FC8-4EF7-AAC3-166B1891AA72}"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a:solidFill>
          <a:schemeClr val="tx2">
            <a:lumMod val="40000"/>
            <a:lumOff val="60000"/>
          </a:schemeClr>
        </a:solidFill>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824FCCDE-1939-4FA7-BFF6-A45CDEB4DD14}" srcId="{33C9BC05-BB45-41C5-8223-F19C4BFE8F8F}" destId="{0D882D43-AF2A-48A9-AFBD-3EFBDC91DA1A}" srcOrd="3" destOrd="0" parTransId="{89A9D08B-C633-44CF-93EB-CA20C6F367AB}" sibTransId="{2EB98097-6686-46C0-A7A7-6BB22EF9AE71}"/>
    <dgm:cxn modelId="{8D86F73E-C8FB-4E4F-91C6-F3DBC0D9E2BF}" srcId="{33C9BC05-BB45-41C5-8223-F19C4BFE8F8F}" destId="{CAFCD219-29C5-4BCF-AAA7-DAABA2EEA35A}" srcOrd="2" destOrd="0" parTransId="{DE0799D3-1710-4081-8CB6-846603D9F087}" sibTransId="{76334B5A-013B-47AC-BDB4-0D32C17E9015}"/>
    <dgm:cxn modelId="{7846E910-D781-4861-A6BA-3CAED2B85B83}" type="presOf" srcId="{C76C42B0-4BB2-45FE-B54F-1143C7FBD004}" destId="{D5458D58-7583-4CA0-B256-B33CB4F7C5CA}" srcOrd="0" destOrd="0" presId="urn:microsoft.com/office/officeart/2008/layout/VerticalCurvedList"/>
    <dgm:cxn modelId="{F4CF253E-142A-4C78-9AA4-6A3869D8E940}" srcId="{33C9BC05-BB45-41C5-8223-F19C4BFE8F8F}" destId="{A3434E3F-0A81-4DC3-9C23-6F46D09F8017}" srcOrd="1" destOrd="0" parTransId="{07449F59-8D1B-493C-9C58-44F89E5F29AD}" sibTransId="{E1ACB04B-E7D1-48CC-9DE6-62E5EB767A50}"/>
    <dgm:cxn modelId="{240BAB44-19F7-4837-A6C1-572F2EA33656}" srcId="{33C9BC05-BB45-41C5-8223-F19C4BFE8F8F}" destId="{F15A6182-4A8C-45F6-8400-C665265E7F57}" srcOrd="4" destOrd="0" parTransId="{7B6E9B9E-00CB-4D92-9960-AB2101312236}" sibTransId="{D09601EE-150A-4A05-8185-1525C549596D}"/>
    <dgm:cxn modelId="{D230AE67-9FE1-427F-A02E-41A1E58A9D60}" type="presOf" srcId="{29721E25-551B-4D3F-8219-959B3F0462E8}" destId="{88E92FB2-C241-45D9-ABD0-EDD1ADD7FB0B}" srcOrd="0" destOrd="0" presId="urn:microsoft.com/office/officeart/2008/layout/VerticalCurvedList"/>
    <dgm:cxn modelId="{1ECC1E0A-628A-4E8B-8CDA-F3A744502561}" type="presOf" srcId="{0D882D43-AF2A-48A9-AFBD-3EFBDC91DA1A}" destId="{E5B0512E-748C-4F9E-9A8F-9172E8F118E9}" srcOrd="0" destOrd="0" presId="urn:microsoft.com/office/officeart/2008/layout/VerticalCurvedList"/>
    <dgm:cxn modelId="{8E984F11-1F4C-4BA6-8A48-7E47A46DD423}" type="presOf" srcId="{A3434E3F-0A81-4DC3-9C23-6F46D09F8017}" destId="{20558BCB-BD46-4360-8008-0218F3C525FA}" srcOrd="0" destOrd="0" presId="urn:microsoft.com/office/officeart/2008/layout/VerticalCurvedList"/>
    <dgm:cxn modelId="{52C97D1A-9DA0-43CD-A8BA-9797E59C76E1}" type="presOf" srcId="{CAFCD219-29C5-4BCF-AAA7-DAABA2EEA35A}" destId="{84C23E5F-51EF-43F3-9DCD-29EE1D3DB235}"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6B227C34-3571-4D0F-8A47-9986C7B45093}" type="presOf" srcId="{33C9BC05-BB45-41C5-8223-F19C4BFE8F8F}" destId="{C42143CD-1210-4D9D-96ED-CA9C45F85DF0}" srcOrd="0" destOrd="0" presId="urn:microsoft.com/office/officeart/2008/layout/VerticalCurvedList"/>
    <dgm:cxn modelId="{B0268EA6-1F43-4491-9526-A0930BCD4907}" type="presOf" srcId="{F15A6182-4A8C-45F6-8400-C665265E7F57}" destId="{E60602E3-B49E-4F9F-868B-78CADF05989D}"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2A6569BC-1EDA-4F2A-8080-630FD28A43FA}" type="presOf" srcId="{07B019CC-98C4-467A-A535-D664D0E21C5D}" destId="{25F1BD8B-B928-4278-A7EF-9F159CAE7D7E}" srcOrd="0" destOrd="0" presId="urn:microsoft.com/office/officeart/2008/layout/VerticalCurvedList"/>
    <dgm:cxn modelId="{6F373227-A06A-4FBC-BC7D-D4E06B4D76B4}" type="presParOf" srcId="{C42143CD-1210-4D9D-96ED-CA9C45F85DF0}" destId="{136C63A2-7263-42BB-B394-CE3FC85DD5BF}" srcOrd="0" destOrd="0" presId="urn:microsoft.com/office/officeart/2008/layout/VerticalCurvedList"/>
    <dgm:cxn modelId="{7757D236-E13B-4507-A5E4-F1B1A6FE16F0}" type="presParOf" srcId="{136C63A2-7263-42BB-B394-CE3FC85DD5BF}" destId="{6B46402A-5670-4A4F-9365-2695E93E6533}" srcOrd="0" destOrd="0" presId="urn:microsoft.com/office/officeart/2008/layout/VerticalCurvedList"/>
    <dgm:cxn modelId="{9B963C49-AF7B-44E2-BD5A-913C00AAF303}" type="presParOf" srcId="{6B46402A-5670-4A4F-9365-2695E93E6533}" destId="{7BC69B76-7FBF-4640-A730-7371AF5246D0}" srcOrd="0" destOrd="0" presId="urn:microsoft.com/office/officeart/2008/layout/VerticalCurvedList"/>
    <dgm:cxn modelId="{12F19FB8-301B-4435-8032-7609120F96B7}" type="presParOf" srcId="{6B46402A-5670-4A4F-9365-2695E93E6533}" destId="{88E92FB2-C241-45D9-ABD0-EDD1ADD7FB0B}" srcOrd="1" destOrd="0" presId="urn:microsoft.com/office/officeart/2008/layout/VerticalCurvedList"/>
    <dgm:cxn modelId="{1A9D8EEE-FEB7-4C08-9BCE-43AEBE7FA0B3}" type="presParOf" srcId="{6B46402A-5670-4A4F-9365-2695E93E6533}" destId="{71822D61-ED81-48A8-BCC6-547A7CCB9360}" srcOrd="2" destOrd="0" presId="urn:microsoft.com/office/officeart/2008/layout/VerticalCurvedList"/>
    <dgm:cxn modelId="{EFC40712-4EFB-49F8-BA39-D64E7CEC87E9}" type="presParOf" srcId="{6B46402A-5670-4A4F-9365-2695E93E6533}" destId="{186E901C-8859-4A61-B386-BCE06EEFEA5A}" srcOrd="3" destOrd="0" presId="urn:microsoft.com/office/officeart/2008/layout/VerticalCurvedList"/>
    <dgm:cxn modelId="{D96A372D-36ED-4EFD-8A86-DD2A03BBAB91}" type="presParOf" srcId="{136C63A2-7263-42BB-B394-CE3FC85DD5BF}" destId="{25F1BD8B-B928-4278-A7EF-9F159CAE7D7E}" srcOrd="1" destOrd="0" presId="urn:microsoft.com/office/officeart/2008/layout/VerticalCurvedList"/>
    <dgm:cxn modelId="{C2A380F3-6704-4DB3-B961-A27638AD8CC0}" type="presParOf" srcId="{136C63A2-7263-42BB-B394-CE3FC85DD5BF}" destId="{19A58117-AE31-44AE-B80C-504411E8E5E1}" srcOrd="2" destOrd="0" presId="urn:microsoft.com/office/officeart/2008/layout/VerticalCurvedList"/>
    <dgm:cxn modelId="{EE275C72-DD41-4C64-8DA8-E68A8E59B1C8}" type="presParOf" srcId="{19A58117-AE31-44AE-B80C-504411E8E5E1}" destId="{4B6FE3BB-B937-4C18-A1E3-20C29C79F655}" srcOrd="0" destOrd="0" presId="urn:microsoft.com/office/officeart/2008/layout/VerticalCurvedList"/>
    <dgm:cxn modelId="{B0B84DC8-1CBE-497E-8AC2-28B6EC2E5106}" type="presParOf" srcId="{136C63A2-7263-42BB-B394-CE3FC85DD5BF}" destId="{20558BCB-BD46-4360-8008-0218F3C525FA}" srcOrd="3" destOrd="0" presId="urn:microsoft.com/office/officeart/2008/layout/VerticalCurvedList"/>
    <dgm:cxn modelId="{A0A88AD1-0E92-457F-A390-B6102BE7AEAE}" type="presParOf" srcId="{136C63A2-7263-42BB-B394-CE3FC85DD5BF}" destId="{67152638-3A5A-43A3-AB14-5A16F6D1B915}" srcOrd="4" destOrd="0" presId="urn:microsoft.com/office/officeart/2008/layout/VerticalCurvedList"/>
    <dgm:cxn modelId="{B7FCE17E-B529-466E-894A-0DE93FD56E96}" type="presParOf" srcId="{67152638-3A5A-43A3-AB14-5A16F6D1B915}" destId="{B67555C1-672F-41CD-A5BE-9C94C11ABECF}" srcOrd="0" destOrd="0" presId="urn:microsoft.com/office/officeart/2008/layout/VerticalCurvedList"/>
    <dgm:cxn modelId="{00F3B61C-691F-414C-BF64-1C6DE10661C6}" type="presParOf" srcId="{136C63A2-7263-42BB-B394-CE3FC85DD5BF}" destId="{84C23E5F-51EF-43F3-9DCD-29EE1D3DB235}" srcOrd="5" destOrd="0" presId="urn:microsoft.com/office/officeart/2008/layout/VerticalCurvedList"/>
    <dgm:cxn modelId="{ECC9E2EA-F028-4ADD-B64F-88F46092FAB2}" type="presParOf" srcId="{136C63A2-7263-42BB-B394-CE3FC85DD5BF}" destId="{FFC577B0-699A-47C6-ACC3-AF35230DA283}" srcOrd="6" destOrd="0" presId="urn:microsoft.com/office/officeart/2008/layout/VerticalCurvedList"/>
    <dgm:cxn modelId="{4C66C7BD-9EC8-4BC4-AA81-423924141222}" type="presParOf" srcId="{FFC577B0-699A-47C6-ACC3-AF35230DA283}" destId="{18CD679A-0D98-4DB8-89EC-AFCDD466C91B}" srcOrd="0" destOrd="0" presId="urn:microsoft.com/office/officeart/2008/layout/VerticalCurvedList"/>
    <dgm:cxn modelId="{9BA2D329-42E4-4669-B39D-A49EF8C484D7}" type="presParOf" srcId="{136C63A2-7263-42BB-B394-CE3FC85DD5BF}" destId="{E5B0512E-748C-4F9E-9A8F-9172E8F118E9}" srcOrd="7" destOrd="0" presId="urn:microsoft.com/office/officeart/2008/layout/VerticalCurvedList"/>
    <dgm:cxn modelId="{B142BFBF-613F-48C8-AE55-0590D716443C}" type="presParOf" srcId="{136C63A2-7263-42BB-B394-CE3FC85DD5BF}" destId="{193D094D-0772-497F-85C0-81DC4262D021}" srcOrd="8" destOrd="0" presId="urn:microsoft.com/office/officeart/2008/layout/VerticalCurvedList"/>
    <dgm:cxn modelId="{79F93D0E-60E7-48DB-907A-07F1689FA2B9}" type="presParOf" srcId="{193D094D-0772-497F-85C0-81DC4262D021}" destId="{0F0A3364-97DA-4630-ABD8-56C9533EEF68}" srcOrd="0" destOrd="0" presId="urn:microsoft.com/office/officeart/2008/layout/VerticalCurvedList"/>
    <dgm:cxn modelId="{27442C95-CF2C-462E-B00E-633605A00374}" type="presParOf" srcId="{136C63A2-7263-42BB-B394-CE3FC85DD5BF}" destId="{E60602E3-B49E-4F9F-868B-78CADF05989D}" srcOrd="9" destOrd="0" presId="urn:microsoft.com/office/officeart/2008/layout/VerticalCurvedList"/>
    <dgm:cxn modelId="{CF41C11D-31D5-4589-924C-F66401E30614}" type="presParOf" srcId="{136C63A2-7263-42BB-B394-CE3FC85DD5BF}" destId="{189FC3C1-83BA-454B-8DEF-793053B14FDB}" srcOrd="10" destOrd="0" presId="urn:microsoft.com/office/officeart/2008/layout/VerticalCurvedList"/>
    <dgm:cxn modelId="{8DCEF782-613C-4CF0-BCCE-A55306A80EAB}" type="presParOf" srcId="{189FC3C1-83BA-454B-8DEF-793053B14FDB}" destId="{618D76F2-2D8E-4748-B75F-542EAD461228}" srcOrd="0" destOrd="0" presId="urn:microsoft.com/office/officeart/2008/layout/VerticalCurvedList"/>
    <dgm:cxn modelId="{15F9A21A-B28C-4398-ABA4-0A3C78748287}" type="presParOf" srcId="{136C63A2-7263-42BB-B394-CE3FC85DD5BF}" destId="{D5458D58-7583-4CA0-B256-B33CB4F7C5CA}" srcOrd="11" destOrd="0" presId="urn:microsoft.com/office/officeart/2008/layout/VerticalCurvedList"/>
    <dgm:cxn modelId="{18F625EC-16C9-4853-BAAF-6AAD3F25F894}" type="presParOf" srcId="{136C63A2-7263-42BB-B394-CE3FC85DD5BF}" destId="{EF7E332F-613F-492E-A9DC-7DDF1D20061F}" srcOrd="12" destOrd="0" presId="urn:microsoft.com/office/officeart/2008/layout/VerticalCurvedList"/>
    <dgm:cxn modelId="{A926D7E8-D69B-4C46-B264-53C894CCDED2}"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C9BC05-BB45-41C5-8223-F19C4BFE8F8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07B019CC-98C4-467A-A535-D664D0E21C5D}">
      <dgm:prSet phldrT="[Text]"/>
      <dgm:spPr>
        <a:solidFill>
          <a:schemeClr val="accent1"/>
        </a:solidFill>
      </dgm:spPr>
      <dgm:t>
        <a:bodyPr/>
        <a:lstStyle/>
        <a:p>
          <a:r>
            <a:rPr lang="en-US" dirty="0" smtClean="0"/>
            <a:t> Introduction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0826D58-72B5-49E0-BD13-4035C786A1B7}" type="parTrans" cxnId="{8FD31B77-0848-4645-A91D-43E783AD5907}">
      <dgm:prSet/>
      <dgm:spPr/>
      <dgm:t>
        <a:bodyPr/>
        <a:lstStyle/>
        <a:p>
          <a:endParaRPr lang="en-US"/>
        </a:p>
      </dgm:t>
    </dgm:pt>
    <dgm:pt modelId="{29721E25-551B-4D3F-8219-959B3F0462E8}" type="sibTrans" cxnId="{8FD31B77-0848-4645-A91D-43E783AD5907}">
      <dgm:prSet/>
      <dgm:spPr/>
      <dgm:t>
        <a:bodyPr/>
        <a:lstStyle/>
        <a:p>
          <a:endParaRPr lang="en-US"/>
        </a:p>
      </dgm:t>
    </dgm:pt>
    <dgm:pt modelId="{A3434E3F-0A81-4DC3-9C23-6F46D09F8017}">
      <dgm:prSet phldrT="[Text]"/>
      <dgm:spPr/>
      <dgm:t>
        <a:bodyPr/>
        <a:lstStyle/>
        <a:p>
          <a:r>
            <a:rPr lang="en-US" dirty="0" smtClean="0"/>
            <a:t> FLSA – Fair Labor Standards Act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7449F59-8D1B-493C-9C58-44F89E5F29AD}" type="parTrans" cxnId="{F4CF253E-142A-4C78-9AA4-6A3869D8E940}">
      <dgm:prSet/>
      <dgm:spPr/>
      <dgm:t>
        <a:bodyPr/>
        <a:lstStyle/>
        <a:p>
          <a:endParaRPr lang="en-US"/>
        </a:p>
      </dgm:t>
    </dgm:pt>
    <dgm:pt modelId="{E1ACB04B-E7D1-48CC-9DE6-62E5EB767A50}" type="sibTrans" cxnId="{F4CF253E-142A-4C78-9AA4-6A3869D8E940}">
      <dgm:prSet/>
      <dgm:spPr/>
      <dgm:t>
        <a:bodyPr/>
        <a:lstStyle/>
        <a:p>
          <a:endParaRPr lang="en-US"/>
        </a:p>
      </dgm:t>
    </dgm:pt>
    <dgm:pt modelId="{CAFCD219-29C5-4BCF-AAA7-DAABA2EEA35A}">
      <dgm:prSet phldrT="[Text]"/>
      <dgm:spPr/>
      <dgm:t>
        <a:bodyPr/>
        <a:lstStyle/>
        <a:p>
          <a:r>
            <a:rPr lang="en-US" dirty="0" smtClean="0"/>
            <a:t> FML – Family Medical Leave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0799D3-1710-4081-8CB6-846603D9F087}" type="parTrans" cxnId="{8D86F73E-C8FB-4E4F-91C6-F3DBC0D9E2BF}">
      <dgm:prSet/>
      <dgm:spPr/>
      <dgm:t>
        <a:bodyPr/>
        <a:lstStyle/>
        <a:p>
          <a:endParaRPr lang="en-US"/>
        </a:p>
      </dgm:t>
    </dgm:pt>
    <dgm:pt modelId="{76334B5A-013B-47AC-BDB4-0D32C17E9015}" type="sibTrans" cxnId="{8D86F73E-C8FB-4E4F-91C6-F3DBC0D9E2BF}">
      <dgm:prSet/>
      <dgm:spPr/>
      <dgm:t>
        <a:bodyPr/>
        <a:lstStyle/>
        <a:p>
          <a:endParaRPr lang="en-US"/>
        </a:p>
      </dgm:t>
    </dgm:pt>
    <dgm:pt modelId="{0D882D43-AF2A-48A9-AFBD-3EFBDC91DA1A}">
      <dgm:prSet phldrT="[Text]"/>
      <dgm:spPr/>
      <dgm:t>
        <a:bodyPr/>
        <a:lstStyle/>
        <a:p>
          <a:r>
            <a:rPr lang="en-US" dirty="0" smtClean="0"/>
            <a:t> Workers’ Compensation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9A9D08B-C633-44CF-93EB-CA20C6F367AB}" type="parTrans" cxnId="{824FCCDE-1939-4FA7-BFF6-A45CDEB4DD14}">
      <dgm:prSet/>
      <dgm:spPr/>
      <dgm:t>
        <a:bodyPr/>
        <a:lstStyle/>
        <a:p>
          <a:endParaRPr lang="en-US"/>
        </a:p>
      </dgm:t>
    </dgm:pt>
    <dgm:pt modelId="{2EB98097-6686-46C0-A7A7-6BB22EF9AE71}" type="sibTrans" cxnId="{824FCCDE-1939-4FA7-BFF6-A45CDEB4DD14}">
      <dgm:prSet/>
      <dgm:spPr/>
      <dgm:t>
        <a:bodyPr/>
        <a:lstStyle/>
        <a:p>
          <a:endParaRPr lang="en-US"/>
        </a:p>
      </dgm:t>
    </dgm:pt>
    <dgm:pt modelId="{F15A6182-4A8C-45F6-8400-C665265E7F57}">
      <dgm:prSet phldrT="[Text]"/>
      <dgm:spPr/>
      <dgm:t>
        <a:bodyPr/>
        <a:lstStyle/>
        <a:p>
          <a:r>
            <a:rPr lang="en-US" dirty="0" smtClean="0"/>
            <a:t> Civil Rights Legislation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B6E9B9E-00CB-4D92-9960-AB2101312236}" type="parTrans" cxnId="{240BAB44-19F7-4837-A6C1-572F2EA33656}">
      <dgm:prSet/>
      <dgm:spPr/>
      <dgm:t>
        <a:bodyPr/>
        <a:lstStyle/>
        <a:p>
          <a:endParaRPr lang="en-US"/>
        </a:p>
      </dgm:t>
    </dgm:pt>
    <dgm:pt modelId="{D09601EE-150A-4A05-8185-1525C549596D}" type="sibTrans" cxnId="{240BAB44-19F7-4837-A6C1-572F2EA33656}">
      <dgm:prSet/>
      <dgm:spPr/>
      <dgm:t>
        <a:bodyPr/>
        <a:lstStyle/>
        <a:p>
          <a:endParaRPr lang="en-US"/>
        </a:p>
      </dgm:t>
    </dgm:pt>
    <dgm:pt modelId="{C76C42B0-4BB2-45FE-B54F-1143C7FBD004}">
      <dgm:prSet phldrT="[Text]"/>
      <dgm:spPr>
        <a:solidFill>
          <a:schemeClr val="tx2">
            <a:lumMod val="40000"/>
            <a:lumOff val="60000"/>
          </a:schemeClr>
        </a:solidFill>
      </dgm:spPr>
      <dgm:t>
        <a:bodyPr/>
        <a:lstStyle/>
        <a:p>
          <a:r>
            <a:rPr lang="en-US" dirty="0" smtClean="0"/>
            <a:t> Conclusion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5B013A-FAA4-493B-B87B-C868604D37B1}" type="parTrans" cxnId="{9F883B13-0047-425A-A77C-263E8668F3C1}">
      <dgm:prSet/>
      <dgm:spPr/>
      <dgm:t>
        <a:bodyPr/>
        <a:lstStyle/>
        <a:p>
          <a:endParaRPr lang="en-US"/>
        </a:p>
      </dgm:t>
    </dgm:pt>
    <dgm:pt modelId="{5F249C95-AF6A-4171-BD11-E8452298DB8C}" type="sibTrans" cxnId="{9F883B13-0047-425A-A77C-263E8668F3C1}">
      <dgm:prSet/>
      <dgm:spPr/>
      <dgm:t>
        <a:bodyPr/>
        <a:lstStyle/>
        <a:p>
          <a:endParaRPr lang="en-US"/>
        </a:p>
      </dgm:t>
    </dgm:pt>
    <dgm:pt modelId="{C42143CD-1210-4D9D-96ED-CA9C45F85DF0}" type="pres">
      <dgm:prSet presAssocID="{33C9BC05-BB45-41C5-8223-F19C4BFE8F8F}" presName="Name0" presStyleCnt="0">
        <dgm:presLayoutVars>
          <dgm:chMax val="7"/>
          <dgm:chPref val="7"/>
          <dgm:dir/>
        </dgm:presLayoutVars>
      </dgm:prSet>
      <dgm:spPr/>
      <dgm:t>
        <a:bodyPr/>
        <a:lstStyle/>
        <a:p>
          <a:endParaRPr lang="en-US"/>
        </a:p>
      </dgm:t>
    </dgm:pt>
    <dgm:pt modelId="{136C63A2-7263-42BB-B394-CE3FC85DD5BF}" type="pres">
      <dgm:prSet presAssocID="{33C9BC05-BB45-41C5-8223-F19C4BFE8F8F}" presName="Name1" presStyleCnt="0"/>
      <dgm:spPr/>
    </dgm:pt>
    <dgm:pt modelId="{6B46402A-5670-4A4F-9365-2695E93E6533}" type="pres">
      <dgm:prSet presAssocID="{33C9BC05-BB45-41C5-8223-F19C4BFE8F8F}" presName="cycle" presStyleCnt="0"/>
      <dgm:spPr/>
    </dgm:pt>
    <dgm:pt modelId="{7BC69B76-7FBF-4640-A730-7371AF5246D0}" type="pres">
      <dgm:prSet presAssocID="{33C9BC05-BB45-41C5-8223-F19C4BFE8F8F}" presName="srcNode" presStyleLbl="node1" presStyleIdx="0" presStyleCnt="6"/>
      <dgm:spPr/>
    </dgm:pt>
    <dgm:pt modelId="{88E92FB2-C241-45D9-ABD0-EDD1ADD7FB0B}" type="pres">
      <dgm:prSet presAssocID="{33C9BC05-BB45-41C5-8223-F19C4BFE8F8F}" presName="conn" presStyleLbl="parChTrans1D2" presStyleIdx="0" presStyleCnt="1"/>
      <dgm:spPr/>
      <dgm:t>
        <a:bodyPr/>
        <a:lstStyle/>
        <a:p>
          <a:endParaRPr lang="en-US"/>
        </a:p>
      </dgm:t>
    </dgm:pt>
    <dgm:pt modelId="{71822D61-ED81-48A8-BCC6-547A7CCB9360}" type="pres">
      <dgm:prSet presAssocID="{33C9BC05-BB45-41C5-8223-F19C4BFE8F8F}" presName="extraNode" presStyleLbl="node1" presStyleIdx="0" presStyleCnt="6"/>
      <dgm:spPr/>
    </dgm:pt>
    <dgm:pt modelId="{186E901C-8859-4A61-B386-BCE06EEFEA5A}" type="pres">
      <dgm:prSet presAssocID="{33C9BC05-BB45-41C5-8223-F19C4BFE8F8F}" presName="dstNode" presStyleLbl="node1" presStyleIdx="0" presStyleCnt="6"/>
      <dgm:spPr/>
    </dgm:pt>
    <dgm:pt modelId="{25F1BD8B-B928-4278-A7EF-9F159CAE7D7E}" type="pres">
      <dgm:prSet presAssocID="{07B019CC-98C4-467A-A535-D664D0E21C5D}" presName="text_1" presStyleLbl="node1" presStyleIdx="0" presStyleCnt="6">
        <dgm:presLayoutVars>
          <dgm:bulletEnabled val="1"/>
        </dgm:presLayoutVars>
      </dgm:prSet>
      <dgm:spPr/>
      <dgm:t>
        <a:bodyPr/>
        <a:lstStyle/>
        <a:p>
          <a:endParaRPr lang="en-US"/>
        </a:p>
      </dgm:t>
    </dgm:pt>
    <dgm:pt modelId="{19A58117-AE31-44AE-B80C-504411E8E5E1}" type="pres">
      <dgm:prSet presAssocID="{07B019CC-98C4-467A-A535-D664D0E21C5D}" presName="accent_1" presStyleCnt="0"/>
      <dgm:spPr/>
    </dgm:pt>
    <dgm:pt modelId="{4B6FE3BB-B937-4C18-A1E3-20C29C79F655}" type="pres">
      <dgm:prSet presAssocID="{07B019CC-98C4-467A-A535-D664D0E21C5D}" presName="accentRepeatNode" presStyleLbl="solidFgAcc1" presStyleIdx="0"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0558BCB-BD46-4360-8008-0218F3C525FA}" type="pres">
      <dgm:prSet presAssocID="{A3434E3F-0A81-4DC3-9C23-6F46D09F8017}" presName="text_2" presStyleLbl="node1" presStyleIdx="1" presStyleCnt="6">
        <dgm:presLayoutVars>
          <dgm:bulletEnabled val="1"/>
        </dgm:presLayoutVars>
      </dgm:prSet>
      <dgm:spPr/>
      <dgm:t>
        <a:bodyPr/>
        <a:lstStyle/>
        <a:p>
          <a:endParaRPr lang="en-US"/>
        </a:p>
      </dgm:t>
    </dgm:pt>
    <dgm:pt modelId="{67152638-3A5A-43A3-AB14-5A16F6D1B915}" type="pres">
      <dgm:prSet presAssocID="{A3434E3F-0A81-4DC3-9C23-6F46D09F8017}" presName="accent_2" presStyleCnt="0"/>
      <dgm:spPr/>
    </dgm:pt>
    <dgm:pt modelId="{B67555C1-672F-41CD-A5BE-9C94C11ABECF}" type="pres">
      <dgm:prSet presAssocID="{A3434E3F-0A81-4DC3-9C23-6F46D09F8017}" presName="accentRepeatNode" presStyleLbl="solidFgAcc1" presStyleIdx="1"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84C23E5F-51EF-43F3-9DCD-29EE1D3DB235}" type="pres">
      <dgm:prSet presAssocID="{CAFCD219-29C5-4BCF-AAA7-DAABA2EEA35A}" presName="text_3" presStyleLbl="node1" presStyleIdx="2" presStyleCnt="6">
        <dgm:presLayoutVars>
          <dgm:bulletEnabled val="1"/>
        </dgm:presLayoutVars>
      </dgm:prSet>
      <dgm:spPr/>
      <dgm:t>
        <a:bodyPr/>
        <a:lstStyle/>
        <a:p>
          <a:endParaRPr lang="en-US"/>
        </a:p>
      </dgm:t>
    </dgm:pt>
    <dgm:pt modelId="{FFC577B0-699A-47C6-ACC3-AF35230DA283}" type="pres">
      <dgm:prSet presAssocID="{CAFCD219-29C5-4BCF-AAA7-DAABA2EEA35A}" presName="accent_3" presStyleCnt="0"/>
      <dgm:spPr/>
    </dgm:pt>
    <dgm:pt modelId="{18CD679A-0D98-4DB8-89EC-AFCDD466C91B}" type="pres">
      <dgm:prSet presAssocID="{CAFCD219-29C5-4BCF-AAA7-DAABA2EEA35A}" presName="accentRepeatNode" presStyleLbl="solidFgAcc1" presStyleIdx="2"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5B0512E-748C-4F9E-9A8F-9172E8F118E9}" type="pres">
      <dgm:prSet presAssocID="{0D882D43-AF2A-48A9-AFBD-3EFBDC91DA1A}" presName="text_4" presStyleLbl="node1" presStyleIdx="3" presStyleCnt="6">
        <dgm:presLayoutVars>
          <dgm:bulletEnabled val="1"/>
        </dgm:presLayoutVars>
      </dgm:prSet>
      <dgm:spPr/>
      <dgm:t>
        <a:bodyPr/>
        <a:lstStyle/>
        <a:p>
          <a:endParaRPr lang="en-US"/>
        </a:p>
      </dgm:t>
    </dgm:pt>
    <dgm:pt modelId="{193D094D-0772-497F-85C0-81DC4262D021}" type="pres">
      <dgm:prSet presAssocID="{0D882D43-AF2A-48A9-AFBD-3EFBDC91DA1A}" presName="accent_4" presStyleCnt="0"/>
      <dgm:spPr/>
    </dgm:pt>
    <dgm:pt modelId="{0F0A3364-97DA-4630-ABD8-56C9533EEF68}" type="pres">
      <dgm:prSet presAssocID="{0D882D43-AF2A-48A9-AFBD-3EFBDC91DA1A}" presName="accentRepeatNode" presStyleLbl="solidFgAcc1" presStyleIdx="3"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60602E3-B49E-4F9F-868B-78CADF05989D}" type="pres">
      <dgm:prSet presAssocID="{F15A6182-4A8C-45F6-8400-C665265E7F57}" presName="text_5" presStyleLbl="node1" presStyleIdx="4" presStyleCnt="6">
        <dgm:presLayoutVars>
          <dgm:bulletEnabled val="1"/>
        </dgm:presLayoutVars>
      </dgm:prSet>
      <dgm:spPr/>
      <dgm:t>
        <a:bodyPr/>
        <a:lstStyle/>
        <a:p>
          <a:endParaRPr lang="en-US"/>
        </a:p>
      </dgm:t>
    </dgm:pt>
    <dgm:pt modelId="{189FC3C1-83BA-454B-8DEF-793053B14FDB}" type="pres">
      <dgm:prSet presAssocID="{F15A6182-4A8C-45F6-8400-C665265E7F57}" presName="accent_5" presStyleCnt="0"/>
      <dgm:spPr/>
    </dgm:pt>
    <dgm:pt modelId="{618D76F2-2D8E-4748-B75F-542EAD461228}" type="pres">
      <dgm:prSet presAssocID="{F15A6182-4A8C-45F6-8400-C665265E7F57}" presName="accentRepeatNode" presStyleLbl="solidFgAcc1" presStyleIdx="4"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5458D58-7583-4CA0-B256-B33CB4F7C5CA}" type="pres">
      <dgm:prSet presAssocID="{C76C42B0-4BB2-45FE-B54F-1143C7FBD004}" presName="text_6" presStyleLbl="node1" presStyleIdx="5" presStyleCnt="6">
        <dgm:presLayoutVars>
          <dgm:bulletEnabled val="1"/>
        </dgm:presLayoutVars>
      </dgm:prSet>
      <dgm:spPr/>
      <dgm:t>
        <a:bodyPr/>
        <a:lstStyle/>
        <a:p>
          <a:endParaRPr lang="en-US"/>
        </a:p>
      </dgm:t>
    </dgm:pt>
    <dgm:pt modelId="{EF7E332F-613F-492E-A9DC-7DDF1D20061F}" type="pres">
      <dgm:prSet presAssocID="{C76C42B0-4BB2-45FE-B54F-1143C7FBD004}" presName="accent_6" presStyleCnt="0"/>
      <dgm:spPr/>
    </dgm:pt>
    <dgm:pt modelId="{A25B02EF-564B-4848-AAD1-E90625AEFE92}" type="pres">
      <dgm:prSet presAssocID="{C76C42B0-4BB2-45FE-B54F-1143C7FBD004}" presName="accentRepeatNode" presStyleLbl="solidFgAcc1" presStyleIdx="5" presStyleCnt="6"/>
      <dgm:spPr>
        <a:blipFill dpi="0" rotWithShape="0">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Lst>
  <dgm:cxnLst>
    <dgm:cxn modelId="{37B95704-BB1C-409C-ADBB-22221ADD2E98}" type="presOf" srcId="{33C9BC05-BB45-41C5-8223-F19C4BFE8F8F}" destId="{C42143CD-1210-4D9D-96ED-CA9C45F85DF0}" srcOrd="0" destOrd="0" presId="urn:microsoft.com/office/officeart/2008/layout/VerticalCurvedList"/>
    <dgm:cxn modelId="{DC91D5ED-C6FB-49E1-9DF3-8D9F152EC285}" type="presOf" srcId="{A3434E3F-0A81-4DC3-9C23-6F46D09F8017}" destId="{20558BCB-BD46-4360-8008-0218F3C525FA}" srcOrd="0" destOrd="0" presId="urn:microsoft.com/office/officeart/2008/layout/VerticalCurvedList"/>
    <dgm:cxn modelId="{8D86F73E-C8FB-4E4F-91C6-F3DBC0D9E2BF}" srcId="{33C9BC05-BB45-41C5-8223-F19C4BFE8F8F}" destId="{CAFCD219-29C5-4BCF-AAA7-DAABA2EEA35A}" srcOrd="2" destOrd="0" parTransId="{DE0799D3-1710-4081-8CB6-846603D9F087}" sibTransId="{76334B5A-013B-47AC-BDB4-0D32C17E9015}"/>
    <dgm:cxn modelId="{6D01B2A3-9D11-4504-9B0E-D95E0481862E}" type="presOf" srcId="{0D882D43-AF2A-48A9-AFBD-3EFBDC91DA1A}" destId="{E5B0512E-748C-4F9E-9A8F-9172E8F118E9}" srcOrd="0" destOrd="0" presId="urn:microsoft.com/office/officeart/2008/layout/VerticalCurvedList"/>
    <dgm:cxn modelId="{8FD31B77-0848-4645-A91D-43E783AD5907}" srcId="{33C9BC05-BB45-41C5-8223-F19C4BFE8F8F}" destId="{07B019CC-98C4-467A-A535-D664D0E21C5D}" srcOrd="0" destOrd="0" parTransId="{70826D58-72B5-49E0-BD13-4035C786A1B7}" sibTransId="{29721E25-551B-4D3F-8219-959B3F0462E8}"/>
    <dgm:cxn modelId="{F4CF253E-142A-4C78-9AA4-6A3869D8E940}" srcId="{33C9BC05-BB45-41C5-8223-F19C4BFE8F8F}" destId="{A3434E3F-0A81-4DC3-9C23-6F46D09F8017}" srcOrd="1" destOrd="0" parTransId="{07449F59-8D1B-493C-9C58-44F89E5F29AD}" sibTransId="{E1ACB04B-E7D1-48CC-9DE6-62E5EB767A50}"/>
    <dgm:cxn modelId="{237B3259-ECB4-46EA-9E4B-94C819D029FB}" type="presOf" srcId="{F15A6182-4A8C-45F6-8400-C665265E7F57}" destId="{E60602E3-B49E-4F9F-868B-78CADF05989D}" srcOrd="0" destOrd="0" presId="urn:microsoft.com/office/officeart/2008/layout/VerticalCurvedList"/>
    <dgm:cxn modelId="{3720A318-4C80-4BD9-8A1E-704A271001FB}" type="presOf" srcId="{07B019CC-98C4-467A-A535-D664D0E21C5D}" destId="{25F1BD8B-B928-4278-A7EF-9F159CAE7D7E}" srcOrd="0" destOrd="0" presId="urn:microsoft.com/office/officeart/2008/layout/VerticalCurvedList"/>
    <dgm:cxn modelId="{09B748CB-42A2-4333-967A-05B3E3B4413C}" type="presOf" srcId="{29721E25-551B-4D3F-8219-959B3F0462E8}" destId="{88E92FB2-C241-45D9-ABD0-EDD1ADD7FB0B}" srcOrd="0" destOrd="0" presId="urn:microsoft.com/office/officeart/2008/layout/VerticalCurvedList"/>
    <dgm:cxn modelId="{59CBA90C-159B-4C33-8243-4DAEE7FD8C9E}" type="presOf" srcId="{CAFCD219-29C5-4BCF-AAA7-DAABA2EEA35A}" destId="{84C23E5F-51EF-43F3-9DCD-29EE1D3DB235}" srcOrd="0" destOrd="0" presId="urn:microsoft.com/office/officeart/2008/layout/VerticalCurvedList"/>
    <dgm:cxn modelId="{9F883B13-0047-425A-A77C-263E8668F3C1}" srcId="{33C9BC05-BB45-41C5-8223-F19C4BFE8F8F}" destId="{C76C42B0-4BB2-45FE-B54F-1143C7FBD004}" srcOrd="5" destOrd="0" parTransId="{0A5B013A-FAA4-493B-B87B-C868604D37B1}" sibTransId="{5F249C95-AF6A-4171-BD11-E8452298DB8C}"/>
    <dgm:cxn modelId="{824FCCDE-1939-4FA7-BFF6-A45CDEB4DD14}" srcId="{33C9BC05-BB45-41C5-8223-F19C4BFE8F8F}" destId="{0D882D43-AF2A-48A9-AFBD-3EFBDC91DA1A}" srcOrd="3" destOrd="0" parTransId="{89A9D08B-C633-44CF-93EB-CA20C6F367AB}" sibTransId="{2EB98097-6686-46C0-A7A7-6BB22EF9AE71}"/>
    <dgm:cxn modelId="{240BAB44-19F7-4837-A6C1-572F2EA33656}" srcId="{33C9BC05-BB45-41C5-8223-F19C4BFE8F8F}" destId="{F15A6182-4A8C-45F6-8400-C665265E7F57}" srcOrd="4" destOrd="0" parTransId="{7B6E9B9E-00CB-4D92-9960-AB2101312236}" sibTransId="{D09601EE-150A-4A05-8185-1525C549596D}"/>
    <dgm:cxn modelId="{C8A7F730-6810-4172-94A5-9ABB0883CF18}" type="presOf" srcId="{C76C42B0-4BB2-45FE-B54F-1143C7FBD004}" destId="{D5458D58-7583-4CA0-B256-B33CB4F7C5CA}" srcOrd="0" destOrd="0" presId="urn:microsoft.com/office/officeart/2008/layout/VerticalCurvedList"/>
    <dgm:cxn modelId="{498993DD-201A-4F58-A296-1AE674D05572}" type="presParOf" srcId="{C42143CD-1210-4D9D-96ED-CA9C45F85DF0}" destId="{136C63A2-7263-42BB-B394-CE3FC85DD5BF}" srcOrd="0" destOrd="0" presId="urn:microsoft.com/office/officeart/2008/layout/VerticalCurvedList"/>
    <dgm:cxn modelId="{58AF352F-9D0D-4E80-9F79-E06D13AC5311}" type="presParOf" srcId="{136C63A2-7263-42BB-B394-CE3FC85DD5BF}" destId="{6B46402A-5670-4A4F-9365-2695E93E6533}" srcOrd="0" destOrd="0" presId="urn:microsoft.com/office/officeart/2008/layout/VerticalCurvedList"/>
    <dgm:cxn modelId="{541FF5C6-FC82-436F-B1E6-979622F65297}" type="presParOf" srcId="{6B46402A-5670-4A4F-9365-2695E93E6533}" destId="{7BC69B76-7FBF-4640-A730-7371AF5246D0}" srcOrd="0" destOrd="0" presId="urn:microsoft.com/office/officeart/2008/layout/VerticalCurvedList"/>
    <dgm:cxn modelId="{4397FBAC-BFF7-4D3E-8FDC-E44058428255}" type="presParOf" srcId="{6B46402A-5670-4A4F-9365-2695E93E6533}" destId="{88E92FB2-C241-45D9-ABD0-EDD1ADD7FB0B}" srcOrd="1" destOrd="0" presId="urn:microsoft.com/office/officeart/2008/layout/VerticalCurvedList"/>
    <dgm:cxn modelId="{BF8CCD93-F060-4F5B-A366-017409491247}" type="presParOf" srcId="{6B46402A-5670-4A4F-9365-2695E93E6533}" destId="{71822D61-ED81-48A8-BCC6-547A7CCB9360}" srcOrd="2" destOrd="0" presId="urn:microsoft.com/office/officeart/2008/layout/VerticalCurvedList"/>
    <dgm:cxn modelId="{7C431D1B-6B56-4CCE-BDEF-8E3FF1860C5A}" type="presParOf" srcId="{6B46402A-5670-4A4F-9365-2695E93E6533}" destId="{186E901C-8859-4A61-B386-BCE06EEFEA5A}" srcOrd="3" destOrd="0" presId="urn:microsoft.com/office/officeart/2008/layout/VerticalCurvedList"/>
    <dgm:cxn modelId="{DA97D0E1-58AA-4AE1-BBAB-5F49857B6417}" type="presParOf" srcId="{136C63A2-7263-42BB-B394-CE3FC85DD5BF}" destId="{25F1BD8B-B928-4278-A7EF-9F159CAE7D7E}" srcOrd="1" destOrd="0" presId="urn:microsoft.com/office/officeart/2008/layout/VerticalCurvedList"/>
    <dgm:cxn modelId="{5CF00B90-3A5B-4650-A5BE-6B4A12A46391}" type="presParOf" srcId="{136C63A2-7263-42BB-B394-CE3FC85DD5BF}" destId="{19A58117-AE31-44AE-B80C-504411E8E5E1}" srcOrd="2" destOrd="0" presId="urn:microsoft.com/office/officeart/2008/layout/VerticalCurvedList"/>
    <dgm:cxn modelId="{C756D1AA-DE09-44F4-9117-289179E87FEA}" type="presParOf" srcId="{19A58117-AE31-44AE-B80C-504411E8E5E1}" destId="{4B6FE3BB-B937-4C18-A1E3-20C29C79F655}" srcOrd="0" destOrd="0" presId="urn:microsoft.com/office/officeart/2008/layout/VerticalCurvedList"/>
    <dgm:cxn modelId="{18868309-650E-4BFA-82B4-48E28C9A973A}" type="presParOf" srcId="{136C63A2-7263-42BB-B394-CE3FC85DD5BF}" destId="{20558BCB-BD46-4360-8008-0218F3C525FA}" srcOrd="3" destOrd="0" presId="urn:microsoft.com/office/officeart/2008/layout/VerticalCurvedList"/>
    <dgm:cxn modelId="{B73146B2-49AB-429F-B6EF-9E2D76311E96}" type="presParOf" srcId="{136C63A2-7263-42BB-B394-CE3FC85DD5BF}" destId="{67152638-3A5A-43A3-AB14-5A16F6D1B915}" srcOrd="4" destOrd="0" presId="urn:microsoft.com/office/officeart/2008/layout/VerticalCurvedList"/>
    <dgm:cxn modelId="{2C221E2E-D81A-4FA2-A216-8A326D32E19A}" type="presParOf" srcId="{67152638-3A5A-43A3-AB14-5A16F6D1B915}" destId="{B67555C1-672F-41CD-A5BE-9C94C11ABECF}" srcOrd="0" destOrd="0" presId="urn:microsoft.com/office/officeart/2008/layout/VerticalCurvedList"/>
    <dgm:cxn modelId="{888E0B88-F6B9-4AD3-8736-50DF72B8B74E}" type="presParOf" srcId="{136C63A2-7263-42BB-B394-CE3FC85DD5BF}" destId="{84C23E5F-51EF-43F3-9DCD-29EE1D3DB235}" srcOrd="5" destOrd="0" presId="urn:microsoft.com/office/officeart/2008/layout/VerticalCurvedList"/>
    <dgm:cxn modelId="{D4AA4F63-FB38-488E-A82E-221E4F98F7CC}" type="presParOf" srcId="{136C63A2-7263-42BB-B394-CE3FC85DD5BF}" destId="{FFC577B0-699A-47C6-ACC3-AF35230DA283}" srcOrd="6" destOrd="0" presId="urn:microsoft.com/office/officeart/2008/layout/VerticalCurvedList"/>
    <dgm:cxn modelId="{6BA28F9C-2D1D-40A8-AD02-325E43029545}" type="presParOf" srcId="{FFC577B0-699A-47C6-ACC3-AF35230DA283}" destId="{18CD679A-0D98-4DB8-89EC-AFCDD466C91B}" srcOrd="0" destOrd="0" presId="urn:microsoft.com/office/officeart/2008/layout/VerticalCurvedList"/>
    <dgm:cxn modelId="{AF1E20BA-47BA-4D18-9317-F847F024B227}" type="presParOf" srcId="{136C63A2-7263-42BB-B394-CE3FC85DD5BF}" destId="{E5B0512E-748C-4F9E-9A8F-9172E8F118E9}" srcOrd="7" destOrd="0" presId="urn:microsoft.com/office/officeart/2008/layout/VerticalCurvedList"/>
    <dgm:cxn modelId="{130C4990-AAF0-4772-BB4C-F0E6D14A575C}" type="presParOf" srcId="{136C63A2-7263-42BB-B394-CE3FC85DD5BF}" destId="{193D094D-0772-497F-85C0-81DC4262D021}" srcOrd="8" destOrd="0" presId="urn:microsoft.com/office/officeart/2008/layout/VerticalCurvedList"/>
    <dgm:cxn modelId="{BC433BCA-C6A5-429C-A07A-C2C170950264}" type="presParOf" srcId="{193D094D-0772-497F-85C0-81DC4262D021}" destId="{0F0A3364-97DA-4630-ABD8-56C9533EEF68}" srcOrd="0" destOrd="0" presId="urn:microsoft.com/office/officeart/2008/layout/VerticalCurvedList"/>
    <dgm:cxn modelId="{4C69A9A4-05C7-4309-B63A-4A95651DDD0D}" type="presParOf" srcId="{136C63A2-7263-42BB-B394-CE3FC85DD5BF}" destId="{E60602E3-B49E-4F9F-868B-78CADF05989D}" srcOrd="9" destOrd="0" presId="urn:microsoft.com/office/officeart/2008/layout/VerticalCurvedList"/>
    <dgm:cxn modelId="{7D2EB909-0944-498E-93ED-043342A2DB64}" type="presParOf" srcId="{136C63A2-7263-42BB-B394-CE3FC85DD5BF}" destId="{189FC3C1-83BA-454B-8DEF-793053B14FDB}" srcOrd="10" destOrd="0" presId="urn:microsoft.com/office/officeart/2008/layout/VerticalCurvedList"/>
    <dgm:cxn modelId="{12F26C6D-914F-4888-9F63-B3E36180BF46}" type="presParOf" srcId="{189FC3C1-83BA-454B-8DEF-793053B14FDB}" destId="{618D76F2-2D8E-4748-B75F-542EAD461228}" srcOrd="0" destOrd="0" presId="urn:microsoft.com/office/officeart/2008/layout/VerticalCurvedList"/>
    <dgm:cxn modelId="{CDCE739E-DC65-45BF-9614-B73DE3733628}" type="presParOf" srcId="{136C63A2-7263-42BB-B394-CE3FC85DD5BF}" destId="{D5458D58-7583-4CA0-B256-B33CB4F7C5CA}" srcOrd="11" destOrd="0" presId="urn:microsoft.com/office/officeart/2008/layout/VerticalCurvedList"/>
    <dgm:cxn modelId="{BF80BA03-1C23-4BFA-8207-7CF49C08965E}" type="presParOf" srcId="{136C63A2-7263-42BB-B394-CE3FC85DD5BF}" destId="{EF7E332F-613F-492E-A9DC-7DDF1D20061F}" srcOrd="12" destOrd="0" presId="urn:microsoft.com/office/officeart/2008/layout/VerticalCurvedList"/>
    <dgm:cxn modelId="{7F2DEC0D-C292-4BD0-93E3-3D484263D445}" type="presParOf" srcId="{EF7E332F-613F-492E-A9DC-7DDF1D20061F}" destId="{A25B02EF-564B-4848-AAD1-E90625AEFE9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2FB2-C241-45D9-ABD0-EDD1ADD7FB0B}">
      <dsp:nvSpPr>
        <dsp:cNvPr id="0" name=""/>
        <dsp:cNvSpPr/>
      </dsp:nvSpPr>
      <dsp:spPr>
        <a:xfrm>
          <a:off x="-5013835" y="-768183"/>
          <a:ext cx="5971151" cy="5971151"/>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F1BD8B-B928-4278-A7EF-9F159CAE7D7E}">
      <dsp:nvSpPr>
        <dsp:cNvPr id="0" name=""/>
        <dsp:cNvSpPr/>
      </dsp:nvSpPr>
      <dsp:spPr>
        <a:xfrm>
          <a:off x="357157" y="233535"/>
          <a:ext cx="5839475" cy="46689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Introduction</a:t>
          </a:r>
        </a:p>
      </dsp:txBody>
      <dsp:txXfrm>
        <a:off x="357157" y="233535"/>
        <a:ext cx="5839475" cy="466894"/>
      </dsp:txXfrm>
    </dsp:sp>
    <dsp:sp modelId="{4B6FE3BB-B937-4C18-A1E3-20C29C79F655}">
      <dsp:nvSpPr>
        <dsp:cNvPr id="0" name=""/>
        <dsp:cNvSpPr/>
      </dsp:nvSpPr>
      <dsp:spPr>
        <a:xfrm>
          <a:off x="65348" y="175174"/>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0558BCB-BD46-4360-8008-0218F3C525FA}">
      <dsp:nvSpPr>
        <dsp:cNvPr id="0" name=""/>
        <dsp:cNvSpPr/>
      </dsp:nvSpPr>
      <dsp:spPr>
        <a:xfrm>
          <a:off x="741209" y="933788"/>
          <a:ext cx="5455423"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FLSA – Fair Labor Standards Act</a:t>
          </a:r>
          <a:endParaRPr lang="en-US" sz="2400" kern="1200" dirty="0"/>
        </a:p>
      </dsp:txBody>
      <dsp:txXfrm>
        <a:off x="741209" y="933788"/>
        <a:ext cx="5455423" cy="466894"/>
      </dsp:txXfrm>
    </dsp:sp>
    <dsp:sp modelId="{B67555C1-672F-41CD-A5BE-9C94C11ABECF}">
      <dsp:nvSpPr>
        <dsp:cNvPr id="0" name=""/>
        <dsp:cNvSpPr/>
      </dsp:nvSpPr>
      <dsp:spPr>
        <a:xfrm>
          <a:off x="449401" y="875426"/>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C23E5F-51EF-43F3-9DCD-29EE1D3DB235}">
      <dsp:nvSpPr>
        <dsp:cNvPr id="0" name=""/>
        <dsp:cNvSpPr/>
      </dsp:nvSpPr>
      <dsp:spPr>
        <a:xfrm>
          <a:off x="916827" y="1634040"/>
          <a:ext cx="5279805"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FML – Family Medical Leave</a:t>
          </a:r>
        </a:p>
      </dsp:txBody>
      <dsp:txXfrm>
        <a:off x="916827" y="1634040"/>
        <a:ext cx="5279805" cy="466894"/>
      </dsp:txXfrm>
    </dsp:sp>
    <dsp:sp modelId="{18CD679A-0D98-4DB8-89EC-AFCDD466C91B}">
      <dsp:nvSpPr>
        <dsp:cNvPr id="0" name=""/>
        <dsp:cNvSpPr/>
      </dsp:nvSpPr>
      <dsp:spPr>
        <a:xfrm>
          <a:off x="625018" y="1575679"/>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B0512E-748C-4F9E-9A8F-9172E8F118E9}">
      <dsp:nvSpPr>
        <dsp:cNvPr id="0" name=""/>
        <dsp:cNvSpPr/>
      </dsp:nvSpPr>
      <dsp:spPr>
        <a:xfrm>
          <a:off x="916827" y="2333849"/>
          <a:ext cx="5279805"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Workers’ Compensation</a:t>
          </a:r>
        </a:p>
      </dsp:txBody>
      <dsp:txXfrm>
        <a:off x="916827" y="2333849"/>
        <a:ext cx="5279805" cy="466894"/>
      </dsp:txXfrm>
    </dsp:sp>
    <dsp:sp modelId="{0F0A3364-97DA-4630-ABD8-56C9533EEF68}">
      <dsp:nvSpPr>
        <dsp:cNvPr id="0" name=""/>
        <dsp:cNvSpPr/>
      </dsp:nvSpPr>
      <dsp:spPr>
        <a:xfrm>
          <a:off x="625018" y="2275488"/>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0602E3-B49E-4F9F-868B-78CADF05989D}">
      <dsp:nvSpPr>
        <dsp:cNvPr id="0" name=""/>
        <dsp:cNvSpPr/>
      </dsp:nvSpPr>
      <dsp:spPr>
        <a:xfrm>
          <a:off x="741209" y="3034102"/>
          <a:ext cx="5455423"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Civil Rights Legislation</a:t>
          </a:r>
        </a:p>
      </dsp:txBody>
      <dsp:txXfrm>
        <a:off x="741209" y="3034102"/>
        <a:ext cx="5455423" cy="466894"/>
      </dsp:txXfrm>
    </dsp:sp>
    <dsp:sp modelId="{618D76F2-2D8E-4748-B75F-542EAD461228}">
      <dsp:nvSpPr>
        <dsp:cNvPr id="0" name=""/>
        <dsp:cNvSpPr/>
      </dsp:nvSpPr>
      <dsp:spPr>
        <a:xfrm>
          <a:off x="449401" y="2975740"/>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458D58-7583-4CA0-B256-B33CB4F7C5CA}">
      <dsp:nvSpPr>
        <dsp:cNvPr id="0" name=""/>
        <dsp:cNvSpPr/>
      </dsp:nvSpPr>
      <dsp:spPr>
        <a:xfrm>
          <a:off x="357157" y="3734355"/>
          <a:ext cx="5839475"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dsp:txBody>
      <dsp:txXfrm>
        <a:off x="357157" y="3734355"/>
        <a:ext cx="5839475" cy="466894"/>
      </dsp:txXfrm>
    </dsp:sp>
    <dsp:sp modelId="{A25B02EF-564B-4848-AAD1-E90625AEFE92}">
      <dsp:nvSpPr>
        <dsp:cNvPr id="0" name=""/>
        <dsp:cNvSpPr/>
      </dsp:nvSpPr>
      <dsp:spPr>
        <a:xfrm>
          <a:off x="65348" y="3675993"/>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2FB2-C241-45D9-ABD0-EDD1ADD7FB0B}">
      <dsp:nvSpPr>
        <dsp:cNvPr id="0" name=""/>
        <dsp:cNvSpPr/>
      </dsp:nvSpPr>
      <dsp:spPr>
        <a:xfrm>
          <a:off x="-5013835" y="-768183"/>
          <a:ext cx="5971151" cy="5971151"/>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F1BD8B-B928-4278-A7EF-9F159CAE7D7E}">
      <dsp:nvSpPr>
        <dsp:cNvPr id="0" name=""/>
        <dsp:cNvSpPr/>
      </dsp:nvSpPr>
      <dsp:spPr>
        <a:xfrm>
          <a:off x="357157" y="233535"/>
          <a:ext cx="5839475" cy="46689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Introduction</a:t>
          </a:r>
        </a:p>
      </dsp:txBody>
      <dsp:txXfrm>
        <a:off x="357157" y="233535"/>
        <a:ext cx="5839475" cy="466894"/>
      </dsp:txXfrm>
    </dsp:sp>
    <dsp:sp modelId="{4B6FE3BB-B937-4C18-A1E3-20C29C79F655}">
      <dsp:nvSpPr>
        <dsp:cNvPr id="0" name=""/>
        <dsp:cNvSpPr/>
      </dsp:nvSpPr>
      <dsp:spPr>
        <a:xfrm>
          <a:off x="65348" y="175174"/>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0558BCB-BD46-4360-8008-0218F3C525FA}">
      <dsp:nvSpPr>
        <dsp:cNvPr id="0" name=""/>
        <dsp:cNvSpPr/>
      </dsp:nvSpPr>
      <dsp:spPr>
        <a:xfrm>
          <a:off x="741209" y="933788"/>
          <a:ext cx="5455423"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FLSA – Fair Labor Standards Act</a:t>
          </a:r>
          <a:endParaRPr lang="en-US" sz="2400" kern="1200" dirty="0"/>
        </a:p>
      </dsp:txBody>
      <dsp:txXfrm>
        <a:off x="741209" y="933788"/>
        <a:ext cx="5455423" cy="466894"/>
      </dsp:txXfrm>
    </dsp:sp>
    <dsp:sp modelId="{B67555C1-672F-41CD-A5BE-9C94C11ABECF}">
      <dsp:nvSpPr>
        <dsp:cNvPr id="0" name=""/>
        <dsp:cNvSpPr/>
      </dsp:nvSpPr>
      <dsp:spPr>
        <a:xfrm>
          <a:off x="449401" y="875426"/>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C23E5F-51EF-43F3-9DCD-29EE1D3DB235}">
      <dsp:nvSpPr>
        <dsp:cNvPr id="0" name=""/>
        <dsp:cNvSpPr/>
      </dsp:nvSpPr>
      <dsp:spPr>
        <a:xfrm>
          <a:off x="916827" y="1634040"/>
          <a:ext cx="5279805" cy="466894"/>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FML – Family Medical Leave</a:t>
          </a:r>
        </a:p>
      </dsp:txBody>
      <dsp:txXfrm>
        <a:off x="916827" y="1634040"/>
        <a:ext cx="5279805" cy="466894"/>
      </dsp:txXfrm>
    </dsp:sp>
    <dsp:sp modelId="{18CD679A-0D98-4DB8-89EC-AFCDD466C91B}">
      <dsp:nvSpPr>
        <dsp:cNvPr id="0" name=""/>
        <dsp:cNvSpPr/>
      </dsp:nvSpPr>
      <dsp:spPr>
        <a:xfrm>
          <a:off x="625018" y="1575679"/>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B0512E-748C-4F9E-9A8F-9172E8F118E9}">
      <dsp:nvSpPr>
        <dsp:cNvPr id="0" name=""/>
        <dsp:cNvSpPr/>
      </dsp:nvSpPr>
      <dsp:spPr>
        <a:xfrm>
          <a:off x="916827" y="2333849"/>
          <a:ext cx="5279805"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Workers’ Compensation</a:t>
          </a:r>
        </a:p>
      </dsp:txBody>
      <dsp:txXfrm>
        <a:off x="916827" y="2333849"/>
        <a:ext cx="5279805" cy="466894"/>
      </dsp:txXfrm>
    </dsp:sp>
    <dsp:sp modelId="{0F0A3364-97DA-4630-ABD8-56C9533EEF68}">
      <dsp:nvSpPr>
        <dsp:cNvPr id="0" name=""/>
        <dsp:cNvSpPr/>
      </dsp:nvSpPr>
      <dsp:spPr>
        <a:xfrm>
          <a:off x="625018" y="2275488"/>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0602E3-B49E-4F9F-868B-78CADF05989D}">
      <dsp:nvSpPr>
        <dsp:cNvPr id="0" name=""/>
        <dsp:cNvSpPr/>
      </dsp:nvSpPr>
      <dsp:spPr>
        <a:xfrm>
          <a:off x="741209" y="3034102"/>
          <a:ext cx="5455423"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Civil Rights Legislation</a:t>
          </a:r>
        </a:p>
      </dsp:txBody>
      <dsp:txXfrm>
        <a:off x="741209" y="3034102"/>
        <a:ext cx="5455423" cy="466894"/>
      </dsp:txXfrm>
    </dsp:sp>
    <dsp:sp modelId="{618D76F2-2D8E-4748-B75F-542EAD461228}">
      <dsp:nvSpPr>
        <dsp:cNvPr id="0" name=""/>
        <dsp:cNvSpPr/>
      </dsp:nvSpPr>
      <dsp:spPr>
        <a:xfrm>
          <a:off x="449401" y="2975740"/>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458D58-7583-4CA0-B256-B33CB4F7C5CA}">
      <dsp:nvSpPr>
        <dsp:cNvPr id="0" name=""/>
        <dsp:cNvSpPr/>
      </dsp:nvSpPr>
      <dsp:spPr>
        <a:xfrm>
          <a:off x="357157" y="3734355"/>
          <a:ext cx="5839475" cy="4668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dsp:txBody>
      <dsp:txXfrm>
        <a:off x="357157" y="3734355"/>
        <a:ext cx="5839475" cy="466894"/>
      </dsp:txXfrm>
    </dsp:sp>
    <dsp:sp modelId="{A25B02EF-564B-4848-AAD1-E90625AEFE92}">
      <dsp:nvSpPr>
        <dsp:cNvPr id="0" name=""/>
        <dsp:cNvSpPr/>
      </dsp:nvSpPr>
      <dsp:spPr>
        <a:xfrm>
          <a:off x="65348" y="3675993"/>
          <a:ext cx="583617" cy="58361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5/8/2017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5/8/2017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2488" cy="3495675"/>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Introduction to Employment Law course!  This course is designed to help CDOT managers and supervisors gain a basic understanding of employment laws and how they are applicable to the workplace.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65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0900" cy="3495675"/>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When you hear the terms exempt and non-exempt, they refer to whether or not the FLSA rules apply to an employee’s position.  Non-exempt employees are subject to FLSA overtime pay rules. For example, a non-exempt employee who works 42 hours in a work week would receive two hours of overtime pay.  They may also be eligible for Shift and On-call pay.</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Exempt employees are not subject to FLSA overtime pay rules. Because exempt employees do not receive overtime pay, they do not have the ability to enter overtime on their time sheet. However, they can, and should, enter their actual hours worked. </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Now let’s answer a quick question</a:t>
            </a:r>
            <a:r>
              <a:rPr lang="en-US" sz="1100" b="0" u="none" kern="1200" baseline="0" dirty="0" smtClean="0">
                <a:solidFill>
                  <a:schemeClr val="tx1"/>
                </a:solidFill>
                <a:effectLst/>
                <a:latin typeface="+mn-lt"/>
                <a:ea typeface="+mn-ea"/>
                <a:cs typeface="+mn-cs"/>
              </a:rPr>
              <a:t> and then move on to</a:t>
            </a:r>
            <a:r>
              <a:rPr lang="en-US" sz="1100" b="0" u="none" kern="1200" dirty="0" smtClean="0">
                <a:solidFill>
                  <a:schemeClr val="tx1"/>
                </a:solidFill>
                <a:effectLst/>
                <a:latin typeface="+mn-lt"/>
                <a:ea typeface="+mn-ea"/>
                <a:cs typeface="+mn-cs"/>
              </a:rPr>
              <a:t> who is responsible for FLSA at CDOT.</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2028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72327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98857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0900" cy="3495675"/>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FLSA requires CDOT to maintain records of the time an employee works.  This includes the date and time the employee work week begins. In most cases at CDOT, the work week is Saturday through Friday.  The work week and work schedule are important because they dictate when the employee should code working time, leave and overtime. The work schedule also determines how shift pay is calculated.  Working time should always be recorded based on the hours actually worked per day.  FLSA also requires employers to keep track of the total hours in the work week.  The reason FLSA requires recordkeeping is because time entry is the basis for how employees are compensated.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05319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0900" cy="3495675"/>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Now let’s look at FLSA and overtime. Overtime occurs when a non-exempt employee physically works more than 40 hours in a work week.  At CDOT, the work week is Saturday through Friday with the exception of employees on Monday or Friday Flex work schedules.  It should be noted that for Essential employees, holiday and paid leave </a:t>
            </a:r>
            <a:r>
              <a:rPr lang="en-US" sz="1100" b="1" i="1" u="none" kern="1200" dirty="0" smtClean="0">
                <a:solidFill>
                  <a:schemeClr val="tx1"/>
                </a:solidFill>
                <a:effectLst/>
                <a:latin typeface="+mn-lt"/>
                <a:ea typeface="+mn-ea"/>
                <a:cs typeface="+mn-cs"/>
              </a:rPr>
              <a:t>does</a:t>
            </a:r>
            <a:r>
              <a:rPr lang="en-US" sz="1100" b="0" u="none" kern="1200" dirty="0" smtClean="0">
                <a:solidFill>
                  <a:schemeClr val="tx1"/>
                </a:solidFill>
                <a:effectLst/>
                <a:latin typeface="+mn-lt"/>
                <a:ea typeface="+mn-ea"/>
                <a:cs typeface="+mn-cs"/>
              </a:rPr>
              <a:t> count towards the total hours used to calculate overtime pay in a work week, but this is not a requirement of FLSA.  Comp time-used does not count towards overtime pay calculation. Overtime pay is paid to the employee at the rate of at least one-and-a-half times the regular rate of pay.  If you need a more detailed description, click on the resources link to view PD 1230.2: Compensation for Overtime, On-call, Call Back, Shift Differentials and Compensatory time.</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60416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Compensatory time, or comp time, is allowed by FLSA for non-exempt employees to use in lieu of overtime pay.  FLSA also allows the restriction of comp time to particular employees, job titles, and particular assignments.  CDOT’s comp time policy for the Maintenance and Tunnel employees allows for 16 hours worked and 24 hours earned per fiscal year. Non-Maintenance employees have a maximum of 40 comp time hours worked and 60 hours earned.  One of the requirements for comp time is that a written agreement must be in place prior to an employee accruing comp time.  There are also stipulations in place that allow for the employee a reasonable period of time to use their accrued comp time.  Finally, FLSA does not allow use-it-or-lose-it for comp time because it is compensation earned.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40227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16423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While essential positions are not defined in FLSA, the overtime paid to employees in these positions is.  An essential position must have a job assignment that is critical to the health, safety and welfare of the citizens of Colorado. All non-exempt Maintenance positions are essential. The Executive Director, RTDs or Division Directors may designate other non-exempt positions as essential if the positions meet the essential criteria. This designation must occur before the work is performed and cannot be done retroactively.</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Now let’s take a look at essential positions and work.  As a rule, holiday and paid leave does not count towards overtime unless the employee’s position is essential.  Take a look at the hours worked on the slide for a full-time, non-exempt essential employee.  The employee worked a five day work week that included a holiday on Monday, and vacation on Tuesday and 2 extra hours on Friday.  For essential positions, holidays and leave are treated the same as worked time and therefore are included in the calculation towards overtime.  For the employee in the non-essential position on the second line, the calculation would only result in 26 hours worked so the 2 extra hours on Friday are not counted as overtime.  It is worth mentioning that unpaid leave and Comp Time-used do not count toward overtime, even for essential positions.</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6500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lvl="1"/>
            <a:r>
              <a:rPr lang="en-US" sz="1100" b="0" kern="1200" dirty="0" smtClean="0">
                <a:solidFill>
                  <a:schemeClr val="tx1"/>
                </a:solidFill>
                <a:effectLst/>
                <a:latin typeface="+mn-lt"/>
                <a:ea typeface="+mn-ea"/>
                <a:cs typeface="+mn-cs"/>
              </a:rPr>
              <a:t>FLSA does not require that an employee be paid extra for working night shifts.  That being said, it does not prohibit extra pay that is the result of an agreement between the employer and the employee.  For scheduled hours, if 50% or more of the hours fall into a shift, then all scheduled hours will pay at that shift’s rate. If scheduled hours are split 50-50 over two shifts, the higher shift rate will be paid for all scheduled hours worked.  For hours worked outside of scheduled time, shift differential is paid hour-for-hour at the rate in which the time is worked. Now let’s look at FLSA and on-call time.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06399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Employees in eligible positions are in on-call status when they are scheduled to be immediately available to work beyond the regular work schedule. On-call pay ends when an employee is asked to return to work. And remember, when you are providing the opportunity for on-call pay, you must provide this opportunity to all employees equally to ensure you are in compliance with the Equal Pay Act.</a:t>
            </a:r>
          </a:p>
          <a:p>
            <a:pPr lvl="1"/>
            <a:endParaRPr lang="en-US" altLang="en-US" dirty="0" smtClean="0"/>
          </a:p>
          <a:p>
            <a:pPr lvl="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406777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a:t>
            </a:r>
            <a:r>
              <a:rPr lang="en-US" baseline="0" dirty="0" smtClean="0"/>
              <a:t> section of the course is the introduction. </a:t>
            </a:r>
            <a:r>
              <a:rPr lang="en-US" dirty="0"/>
              <a:t> It covers how to navigate the course, the course objectives and what is required of you in terms of the assessment.  </a:t>
            </a:r>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to directly 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115819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you need to </a:t>
            </a:r>
            <a:r>
              <a:rPr lang="en-US" dirty="0" smtClean="0"/>
              <a:t>provide a nursing employee reasonable daily unpaid break time, or allow her to use paid break or meal time, or both, to express breast milk for up to two years after childbirth. The employer must make reasonable efforts to provide the employee with a private space close to her work area, other than a toilet stall, to express milk. There</a:t>
            </a:r>
            <a:r>
              <a:rPr lang="en-US" baseline="0" dirty="0" smtClean="0"/>
              <a:t> is also protection against pregnancy discrimination, however this will be discussed in more detail in the civil rights section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43477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u="none" dirty="0" smtClean="0"/>
              <a:t>If you have questions about how your employee will be paid, contact your </a:t>
            </a:r>
            <a:r>
              <a:rPr lang="en-US" altLang="en-US" u="none" baseline="0" dirty="0" smtClean="0"/>
              <a:t>Payroll Specialist.  Now’s let’s look at who to contact for questions regarding your PDQ.  </a:t>
            </a:r>
          </a:p>
          <a:p>
            <a:pPr defTabSz="915772">
              <a:spcBef>
                <a:spcPct val="0"/>
              </a:spcBef>
            </a:pPr>
            <a:endParaRPr lang="en-US" altLang="en-US" u="none" baseline="0" dirty="0" smtClean="0"/>
          </a:p>
          <a:p>
            <a:pPr defTabSz="915772">
              <a:spcBef>
                <a:spcPct val="0"/>
              </a:spcBef>
            </a:pPr>
            <a:endParaRPr lang="en-US" altLang="en-US" u="none" dirty="0" smtClean="0"/>
          </a:p>
          <a:p>
            <a:pPr defTabSz="915772">
              <a:spcBef>
                <a:spcPct val="0"/>
              </a:spcBef>
            </a:pPr>
            <a:endParaRPr lang="en-US" altLang="en-US" u="none" dirty="0" smtClean="0"/>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21</a:t>
            </a:fld>
            <a:endParaRPr lang="en-US" altLang="en-US" dirty="0" smtClean="0"/>
          </a:p>
        </p:txBody>
      </p:sp>
    </p:spTree>
    <p:extLst>
      <p:ext uri="{BB962C8B-B14F-4D97-AF65-F5344CB8AC3E}">
        <p14:creationId xmlns:p14="http://schemas.microsoft.com/office/powerpoint/2010/main" val="3533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u="none" dirty="0" smtClean="0"/>
              <a:t>The</a:t>
            </a:r>
            <a:r>
              <a:rPr lang="en-US" altLang="en-US" u="none" baseline="0" dirty="0" smtClean="0"/>
              <a:t> majority of the questions you may have can be answered by your HR specialist.  However if you have a more in depth or policy related question contact the Employee Relations Manager Christine Andersen.  Now’s let’s look at Family Medical Leave.  </a:t>
            </a:r>
            <a:endParaRPr lang="en-US" altLang="en-US" u="none" dirty="0" smtClean="0"/>
          </a:p>
          <a:p>
            <a:pPr defTabSz="915772">
              <a:spcBef>
                <a:spcPct val="0"/>
              </a:spcBef>
            </a:pPr>
            <a:endParaRPr lang="en-US" altLang="en-US" u="none" dirty="0" smtClean="0"/>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22</a:t>
            </a:fld>
            <a:endParaRPr lang="en-US" altLang="en-US" dirty="0" smtClean="0"/>
          </a:p>
        </p:txBody>
      </p:sp>
    </p:spTree>
    <p:extLst>
      <p:ext uri="{BB962C8B-B14F-4D97-AF65-F5344CB8AC3E}">
        <p14:creationId xmlns:p14="http://schemas.microsoft.com/office/powerpoint/2010/main" val="125109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 section of the</a:t>
            </a:r>
            <a:r>
              <a:rPr lang="en-US" baseline="0" dirty="0" smtClean="0"/>
              <a:t> course covers Family Medical Leave and the protections it affords employees.   It also covers the actions that trigger FML and the process used to determine if an employee qualifies.  The role of the supervisor and employee are also covered along with who to contact if you need assistance with the process.  </a:t>
            </a:r>
            <a:endParaRPr lang="en-US" dirty="0"/>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to directly 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26518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a:t>Take a moment to review the topics for this section of the course.  When you are done reviewing them, click the Next button to go to return to the course outline.</a:t>
            </a:r>
            <a:endParaRPr lang="en-US" b="0" dirty="0" smtClean="0"/>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4190810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b="0" dirty="0" smtClean="0">
                <a:solidFill>
                  <a:srgbClr val="333333"/>
                </a:solidFill>
              </a:rPr>
              <a:t>The Family and Medical Leave Act </a:t>
            </a:r>
            <a:r>
              <a:rPr lang="en-US" altLang="en-US" b="0" baseline="0" dirty="0" smtClean="0">
                <a:solidFill>
                  <a:srgbClr val="333333"/>
                </a:solidFill>
              </a:rPr>
              <a:t>(FMLA)</a:t>
            </a:r>
            <a:r>
              <a:rPr lang="en-US" altLang="en-US" b="0" dirty="0" smtClean="0">
                <a:solidFill>
                  <a:srgbClr val="333333"/>
                </a:solidFill>
              </a:rPr>
              <a:t> of 1993 is a federal law that permits employees to take up to 12 weeks of </a:t>
            </a:r>
            <a:r>
              <a:rPr lang="en-US" altLang="en-US" b="0" i="1" dirty="0" smtClean="0">
                <a:solidFill>
                  <a:srgbClr val="333333"/>
                </a:solidFill>
              </a:rPr>
              <a:t>unpaid leave with job protection</a:t>
            </a:r>
            <a:r>
              <a:rPr lang="en-US" altLang="en-US" b="0" dirty="0" smtClean="0">
                <a:solidFill>
                  <a:srgbClr val="333333"/>
                </a:solidFill>
              </a:rPr>
              <a:t>.  Colorado provides an additional week of leave for a total</a:t>
            </a:r>
            <a:r>
              <a:rPr lang="en-US" altLang="en-US" b="0" baseline="0" dirty="0" smtClean="0">
                <a:solidFill>
                  <a:srgbClr val="333333"/>
                </a:solidFill>
              </a:rPr>
              <a:t> of 13 weeks of </a:t>
            </a:r>
            <a:r>
              <a:rPr lang="en-US" altLang="en-US" b="0" i="1" dirty="0" smtClean="0">
                <a:solidFill>
                  <a:srgbClr val="333333"/>
                </a:solidFill>
              </a:rPr>
              <a:t>unpaid leave with job protection</a:t>
            </a:r>
            <a:r>
              <a:rPr lang="en-US" altLang="en-US" b="0" dirty="0" smtClean="0">
                <a:solidFill>
                  <a:srgbClr val="333333"/>
                </a:solidFill>
              </a:rPr>
              <a:t>. </a:t>
            </a:r>
            <a:r>
              <a:rPr lang="en-US" altLang="en-US" b="0" baseline="0" dirty="0" smtClean="0">
                <a:solidFill>
                  <a:srgbClr val="333333"/>
                </a:solidFill>
              </a:rPr>
              <a:t> </a:t>
            </a:r>
            <a:r>
              <a:rPr lang="en-US" altLang="en-US" b="0" dirty="0" smtClean="0">
                <a:solidFill>
                  <a:srgbClr val="333333"/>
                </a:solidFill>
              </a:rPr>
              <a:t>As the name suggests, the reason for the leave must be related to family and medical issues.</a:t>
            </a:r>
            <a:r>
              <a:rPr lang="en-US" altLang="en-US" b="0" baseline="0" dirty="0" smtClean="0">
                <a:solidFill>
                  <a:srgbClr val="333333"/>
                </a:solidFill>
              </a:rPr>
              <a:t>  During the time the employee is covered under FML their health insurance continues as if they have not taken leave, but the employee must pay a portion of the health insurance while they are on unpaid leave.  If the employee has to leave work they must be restored to the same or equivalent position upon returning.  Also retaliation is not allowed and FML an it must not be a consideration in employment decisions.  </a:t>
            </a:r>
            <a:r>
              <a:rPr lang="en-US" altLang="en-US" b="0" dirty="0" smtClean="0">
                <a:solidFill>
                  <a:srgbClr val="333333"/>
                </a:solidFill>
              </a:rPr>
              <a:t>One of the primary benefits of FMLA</a:t>
            </a:r>
            <a:r>
              <a:rPr lang="en-US" altLang="en-US" b="0" baseline="0" dirty="0" smtClean="0">
                <a:solidFill>
                  <a:srgbClr val="333333"/>
                </a:solidFill>
              </a:rPr>
              <a:t> is</a:t>
            </a:r>
            <a:r>
              <a:rPr lang="en-US" altLang="en-US" b="0" dirty="0" smtClean="0">
                <a:solidFill>
                  <a:srgbClr val="333333"/>
                </a:solidFill>
              </a:rPr>
              <a:t> job protection, in that it entitles</a:t>
            </a:r>
            <a:r>
              <a:rPr lang="en-US" altLang="en-US" b="0" baseline="0" dirty="0" smtClean="0">
                <a:solidFill>
                  <a:srgbClr val="333333"/>
                </a:solidFill>
              </a:rPr>
              <a:t> employees to take job-protected leave for a qualified family member or medical leave for themselves</a:t>
            </a:r>
            <a:r>
              <a:rPr lang="en-US" altLang="en-US" b="0" dirty="0" smtClean="0">
                <a:solidFill>
                  <a:srgbClr val="333333"/>
                </a:solidFill>
              </a:rPr>
              <a:t>.  </a:t>
            </a:r>
          </a:p>
          <a:p>
            <a:pPr defTabSz="915772">
              <a:spcBef>
                <a:spcPct val="0"/>
              </a:spcBef>
            </a:pPr>
            <a:endParaRPr lang="en-US" altLang="en-US" b="0" dirty="0" smtClean="0">
              <a:solidFill>
                <a:srgbClr val="333333"/>
              </a:solidFill>
            </a:endParaRPr>
          </a:p>
          <a:p>
            <a:pPr defTabSz="915772">
              <a:spcBef>
                <a:spcPct val="0"/>
              </a:spcBef>
            </a:pPr>
            <a:r>
              <a:rPr lang="en-US" altLang="en-US" b="0" dirty="0" smtClean="0">
                <a:solidFill>
                  <a:srgbClr val="333333"/>
                </a:solidFill>
              </a:rPr>
              <a:t>In order for an employee to take </a:t>
            </a:r>
            <a:r>
              <a:rPr lang="en-US" altLang="en-US" b="0" baseline="0" dirty="0" smtClean="0">
                <a:solidFill>
                  <a:srgbClr val="333333"/>
                </a:solidFill>
              </a:rPr>
              <a:t>Family Medical Leave it  must be requested by the qualifying individual, there must be a qualifying condition and </a:t>
            </a:r>
            <a:r>
              <a:rPr lang="en-US" altLang="en-US" b="0" dirty="0" smtClean="0">
                <a:solidFill>
                  <a:srgbClr val="333333"/>
                </a:solidFill>
              </a:rPr>
              <a:t>the employee </a:t>
            </a:r>
            <a:r>
              <a:rPr lang="en-US" altLang="en-US" b="0" baseline="0" dirty="0" smtClean="0">
                <a:solidFill>
                  <a:srgbClr val="333333"/>
                </a:solidFill>
              </a:rPr>
              <a:t>must be eligible to take the leave.  Now that we know what FMLA is, let’s look at what it is not.  </a:t>
            </a:r>
            <a:endParaRPr lang="en-US" altLang="en-US" b="0" dirty="0" smtClean="0">
              <a:solidFill>
                <a:srgbClr val="333333"/>
              </a:solidFill>
            </a:endParaRPr>
          </a:p>
          <a:p>
            <a:pPr defTabSz="915772">
              <a:spcBef>
                <a:spcPct val="0"/>
              </a:spcBef>
            </a:pPr>
            <a:endParaRPr lang="en-US" altLang="en-US" b="0" dirty="0" smtClean="0">
              <a:solidFill>
                <a:srgbClr val="333333"/>
              </a:solidFill>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0F37E08-9879-4557-A6F0-F5451856B33F}" type="slidenum">
              <a:rPr lang="en-US" altLang="en-US" smtClean="0"/>
              <a:pPr/>
              <a:t>25</a:t>
            </a:fld>
            <a:endParaRPr lang="en-US" altLang="en-US" dirty="0" smtClean="0"/>
          </a:p>
        </p:txBody>
      </p:sp>
      <p:sp>
        <p:nvSpPr>
          <p:cNvPr id="64516" name="Slide Image Placeholder 3"/>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45267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FML</a:t>
            </a:r>
            <a:r>
              <a:rPr lang="en-US" baseline="0" dirty="0" smtClean="0"/>
              <a:t> is not a new leave type granted to the employee.  The employee must code their leave as FML.  Additionally, FML is not optional for the employee, meaning that the employee cannot waive their rights to FML.  When there is a qualifying event and the employee is determined as qualified they use FML to code time on their timesheet.  </a:t>
            </a:r>
          </a:p>
          <a:p>
            <a:endParaRPr lang="en-US" baseline="0" dirty="0" smtClean="0"/>
          </a:p>
          <a:p>
            <a:r>
              <a:rPr lang="en-US" baseline="0" dirty="0" smtClean="0"/>
              <a:t>FML is not related to FLSA, which is the Fair Labor Standards Act which establishes overtime and record keeping requirements.   Also, FML is not the same as Workers Compensation which may run concurrently with FML depending on the circumstances of the employee.  Now let’s answer a quick review question, before moving on to what triggers an FML event.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468524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3875777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a:spcBef>
                <a:spcPct val="0"/>
              </a:spcBef>
            </a:pPr>
            <a:r>
              <a:rPr lang="en-US" altLang="en-US" dirty="0" smtClean="0"/>
              <a:t>As a supervisor you are responsible</a:t>
            </a:r>
            <a:r>
              <a:rPr lang="en-US" altLang="en-US" baseline="0" dirty="0" smtClean="0"/>
              <a:t> for being on the lookout for events that may trigger leave designated as FML.  Most importantly, this includes notifying the FML Liaison if the employee is sick for more than three full consecutive work days or if the employee notifies you they will be impacted by any of the reasons listed on this slide.  Please take a minute to review the events which may trigger a FML event.  If you are uncertain if an event is going to trigger FML, you should contact your FML Liaison and ask.  When you are done click the next button to continue and learn about what qualifies an employee for FML protected leave.  </a:t>
            </a:r>
            <a:endParaRPr lang="en-US" altLang="en-US" b="0" dirty="0" smtClean="0"/>
          </a:p>
          <a:p>
            <a:pPr marL="171707" indent="-171707">
              <a:spcBef>
                <a:spcPct val="0"/>
              </a:spcBef>
            </a:pPr>
            <a:endParaRPr lang="en-US" altLang="en-US" b="0" dirty="0" smtClean="0"/>
          </a:p>
          <a:p>
            <a:pPr marL="171707" indent="-171707">
              <a:spcBef>
                <a:spcPct val="0"/>
              </a:spcBef>
            </a:pPr>
            <a:endParaRPr lang="en-US" altLang="en-US" b="0" dirty="0"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D0AC099-3F50-4AF4-A194-A61E3CFB4F97}" type="slidenum">
              <a:rPr lang="en-US" altLang="en-US" smtClean="0"/>
              <a:pPr/>
              <a:t>28</a:t>
            </a:fld>
            <a:endParaRPr lang="en-US" altLang="en-US" dirty="0" smtClean="0"/>
          </a:p>
        </p:txBody>
      </p:sp>
    </p:spTree>
    <p:extLst>
      <p:ext uri="{BB962C8B-B14F-4D97-AF65-F5344CB8AC3E}">
        <p14:creationId xmlns:p14="http://schemas.microsoft.com/office/powerpoint/2010/main" val="220658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173661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8537" cy="3605213"/>
          </a:xfrm>
        </p:spPr>
      </p:sp>
      <p:sp>
        <p:nvSpPr>
          <p:cNvPr id="3" name="Notes Placeholder 2"/>
          <p:cNvSpPr>
            <a:spLocks noGrp="1"/>
          </p:cNvSpPr>
          <p:nvPr>
            <p:ph type="body" idx="1"/>
          </p:nvPr>
        </p:nvSpPr>
        <p:spPr/>
        <p:txBody>
          <a:bodyPr/>
          <a:lstStyle/>
          <a:p>
            <a:pPr defTabSz="915772">
              <a:defRPr/>
            </a:pPr>
            <a:r>
              <a:rPr lang="en-US" dirty="0"/>
              <a:t>Take a moment to review the topics for this section of the course.  When you are done reviewing them, click the Next button </a:t>
            </a:r>
            <a:r>
              <a:rPr lang="en-US" dirty="0" smtClean="0"/>
              <a:t>to </a:t>
            </a:r>
            <a:r>
              <a:rPr lang="en-US" dirty="0"/>
              <a:t>return to the course outline.</a:t>
            </a:r>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3816900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dirty="0" smtClean="0"/>
              <a:t>As</a:t>
            </a:r>
            <a:r>
              <a:rPr lang="en-US" altLang="en-US" baseline="0" dirty="0" smtClean="0"/>
              <a:t> a supervisor, you have certain responsibilities if you notice or are notified of an event that may need to be coded as Family Medical Leave.  The most important is that you maintain the confidentiality of the event.  This means that you should not discuss this with other employees and should only ask about what is related when communicating the FML needs of the employee. </a:t>
            </a:r>
          </a:p>
          <a:p>
            <a:pPr defTabSz="915772">
              <a:spcBef>
                <a:spcPct val="0"/>
              </a:spcBef>
            </a:pPr>
            <a:endParaRPr lang="en-US" altLang="en-US" baseline="0" dirty="0" smtClean="0"/>
          </a:p>
          <a:p>
            <a:pPr defTabSz="915772">
              <a:spcBef>
                <a:spcPct val="0"/>
              </a:spcBef>
            </a:pPr>
            <a:r>
              <a:rPr lang="en-US" altLang="en-US" baseline="0" dirty="0" smtClean="0"/>
              <a:t> In addition, you will need to work with the FML Liaison and answer questions they may have about the leave the employee is taking, injuries on the job, time entry and providing duty statements from the employee’s PDQ to determine if the employee is able to perform all of the essential functions of their position.  </a:t>
            </a:r>
            <a:endParaRPr lang="en-US" altLang="en-US" b="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339A6-AB83-4880-9019-D5B317186371}" type="slidenum">
              <a:rPr lang="en-US" altLang="en-US" smtClean="0"/>
              <a:pPr/>
              <a:t>30</a:t>
            </a:fld>
            <a:endParaRPr lang="en-US" altLang="en-US" dirty="0" smtClean="0"/>
          </a:p>
        </p:txBody>
      </p:sp>
    </p:spTree>
    <p:extLst>
      <p:ext uri="{BB962C8B-B14F-4D97-AF65-F5344CB8AC3E}">
        <p14:creationId xmlns:p14="http://schemas.microsoft.com/office/powerpoint/2010/main" val="3543816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3169823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The</a:t>
            </a:r>
            <a:r>
              <a:rPr lang="en-US" baseline="0" dirty="0" smtClean="0"/>
              <a:t> following is a high level overview of how FML works.  This is not the entire process, only the events that are important to the supervisor.  When you are done reviewing the process, click next to learn about what you should not ask an employee about FML.</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2024742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During the FML process you may</a:t>
            </a:r>
            <a:r>
              <a:rPr lang="en-US" baseline="0" dirty="0" smtClean="0"/>
              <a:t> be tempted to find out more about what is happening to the employee.  While this is perfectly natural, because we care about our employees, there are some questions that must be avoided.  If you are uncertain about what you are able to ask reach out to the FML liaison.  Take a moment to review the list and click continue when you are done.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2087335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u="none" dirty="0" smtClean="0"/>
              <a:t>For</a:t>
            </a:r>
            <a:r>
              <a:rPr lang="en-US" altLang="en-US" u="none" baseline="0" dirty="0" smtClean="0"/>
              <a:t> most of the questions you have about FML you should contact your FML Liaison this can be done by clicking the “here”.  This will take to a list of FML liaisons by region you can contact.  While you are here is would be a good idea to bookmark this page in case you need help latter.  If you have questions about FML policy or contacting medical providers click “here” link to send an email to the FML Program Manager Christine Andersen.  </a:t>
            </a:r>
            <a:endParaRPr lang="en-US" altLang="en-US" dirty="0" smtClean="0"/>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34</a:t>
            </a:fld>
            <a:endParaRPr lang="en-US" altLang="en-US" dirty="0" smtClean="0"/>
          </a:p>
        </p:txBody>
      </p:sp>
    </p:spTree>
    <p:extLst>
      <p:ext uri="{BB962C8B-B14F-4D97-AF65-F5344CB8AC3E}">
        <p14:creationId xmlns:p14="http://schemas.microsoft.com/office/powerpoint/2010/main" val="3272331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a:t>
            </a:r>
            <a:r>
              <a:rPr lang="en-US" baseline="0" dirty="0" smtClean="0"/>
              <a:t> section of the course covers what Workers’ Compensation is and when it is applicable to the employee.  </a:t>
            </a:r>
            <a:endParaRPr lang="en-US" dirty="0"/>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a:t>
            </a:r>
            <a:r>
              <a:rPr lang="en-US" i="1" dirty="0" smtClean="0"/>
              <a:t>directly </a:t>
            </a:r>
            <a:r>
              <a:rPr lang="en-US" i="1" dirty="0"/>
              <a:t>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2272300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Take a moment to review the topics for this section of the course.  When you are done reviewing them, click the Next button to return to the course outline.</a:t>
            </a:r>
            <a:endParaRPr lang="en-US" b="0" dirty="0" smtClean="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Compensation is a form of insurance that provides an</a:t>
            </a:r>
            <a:r>
              <a:rPr lang="en-US" baseline="0" dirty="0" smtClean="0"/>
              <a:t> employee who has been injured at work with wage replacement and medical benefits. What workers’ compensation does cover for the employee is medical expenses, partial wage replacement during periods of temporary disability, mileage reimbursement , and in some cases may provide maintenance care at the end of the claim, permanent impairment benefits if applicable and survivor benefits if the employee is deceased.  Now that we know what workers’ compensation is, let’s look at what it covers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3070209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Workers’ compensation covers all </a:t>
            </a:r>
            <a:r>
              <a:rPr lang="en-US" sz="1100" dirty="0" smtClean="0"/>
              <a:t>injuries and occupational</a:t>
            </a:r>
            <a:r>
              <a:rPr lang="en-US" sz="1100" baseline="0" dirty="0" smtClean="0"/>
              <a:t> </a:t>
            </a:r>
            <a:r>
              <a:rPr lang="en-US" sz="1100" dirty="0" smtClean="0"/>
              <a:t>illnesses</a:t>
            </a:r>
            <a:r>
              <a:rPr lang="en-US" sz="1100" baseline="0" dirty="0" smtClean="0"/>
              <a:t> </a:t>
            </a:r>
            <a:r>
              <a:rPr lang="en-US" sz="1100" dirty="0" smtClean="0"/>
              <a:t>arising out of and in the course and scope of employment.  This</a:t>
            </a:r>
            <a:r>
              <a:rPr lang="en-US" sz="1100" baseline="0" dirty="0" smtClean="0"/>
              <a:t> means that the employee must have been performing an obligation or condition of employment that caused the injury and that the employee must have been working.  Workers’ compensation does not cover personal injuries, pre-existing conditions or injuries where the cause is unknown.  Now let’s answer a quick question before we look at what triggers a workers’ compensation claim.</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1214532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53764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3432539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baseline="0" dirty="0" smtClean="0"/>
              <a:t>what triggers a workers’ compensation claim?  For a workers’ compensation claim to occur there has to be a work related injury or illness.  When this occurs, the actions of the employee determine if it is an accident or an incident.  An accident is when an employee is injured and both reports the injury and seeks medical treatment from an authorized treatment provider.  An incident is when the employee only reports a work related injury.  So why is this distinction important?  It is because a claim will not be filed with the insurance carrier  until the employee seeks medical attention.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158932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 reporting an injury or emergency.  </a:t>
            </a:r>
            <a:r>
              <a:rPr lang="en-US" dirty="0" smtClean="0"/>
              <a:t>It</a:t>
            </a:r>
            <a:r>
              <a:rPr lang="en-US" baseline="0" dirty="0" smtClean="0"/>
              <a:t> is the responsibility of each employee to immediately report to their supervisor any occupational illness or injury that causes pain and may prevent the employee from working.  In the event the employee is unable to contact the supervisor they should continue up the chain of command until are able to notify a supervisor.  If the employee is incapacitated, any employee having knowledge of the injury should notify a supervisor as soon as possible.  As a supervisor, you must notify Risk Management if an employee is transported by ambulance, if there is a fatality, multiple employees are injured or an employee is hospitalized.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253521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2841491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1937983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960933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a:t>
            </a:r>
            <a:r>
              <a:rPr lang="en-US" baseline="0" dirty="0" smtClean="0"/>
              <a:t> is rare, there have been cases where fraud has occurred.  Workers’ Compensation fraud is defined as an intentional misrepresentation to gain workers’ compensation benefits.  Because fraudulent claims typically arise from deliberate, faked or exaggerated injuries, Work injuries reported as job related, working for another employer while collecting benefits and providing false statements.  Please be on the lookout for and report to Risk Management if any of the items listed on the slide apply to a claim.  Now let’s look at who you should contact of you need help with workers’ compensation.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1849321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marL="0" indent="0" defTabSz="915772">
              <a:spcBef>
                <a:spcPct val="0"/>
              </a:spcBef>
              <a:buFont typeface="Arial" panose="020B0604020202020204" pitchFamily="34" charset="0"/>
              <a:buNone/>
            </a:pPr>
            <a:endParaRPr lang="en-US" altLang="en-US" b="0" dirty="0" smtClean="0"/>
          </a:p>
          <a:p>
            <a:pPr marL="0" marR="0" lvl="0" indent="0" algn="l" defTabSz="915772"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0" dirty="0" smtClean="0"/>
              <a:t>Please</a:t>
            </a:r>
            <a:r>
              <a:rPr lang="en-US" altLang="en-US" b="0" baseline="0" dirty="0" smtClean="0"/>
              <a:t> direct all of your inquires about worker’s compensation to the Risk Management office at 303-757-9340.  If there is need to report multiple injures</a:t>
            </a:r>
            <a:r>
              <a:rPr lang="en-US" sz="1100" dirty="0" smtClean="0">
                <a:ea typeface="+mn-ea"/>
              </a:rPr>
              <a:t>, an injury requiring an ambulance, use the same number</a:t>
            </a:r>
            <a:r>
              <a:rPr lang="en-US" sz="1100" baseline="0" dirty="0" smtClean="0">
                <a:ea typeface="+mn-ea"/>
              </a:rPr>
              <a:t> to find out the best point of contact, even if it is after hours.  There are also guidelines for reporting a serious accident, which can be found by clicking on the word “here”.  </a:t>
            </a:r>
            <a:endParaRPr lang="en-US" sz="1100" dirty="0" smtClean="0">
              <a:ea typeface="+mn-ea"/>
            </a:endParaRPr>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46</a:t>
            </a:fld>
            <a:endParaRPr lang="en-US" altLang="en-US" dirty="0" smtClean="0"/>
          </a:p>
        </p:txBody>
      </p:sp>
    </p:spTree>
    <p:extLst>
      <p:ext uri="{BB962C8B-B14F-4D97-AF65-F5344CB8AC3E}">
        <p14:creationId xmlns:p14="http://schemas.microsoft.com/office/powerpoint/2010/main" val="1222984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a:t>
            </a:r>
            <a:r>
              <a:rPr lang="en-US" baseline="0" dirty="0" smtClean="0"/>
              <a:t> section of the course discusses the laws that are applicable to Civil Rights Legislation. </a:t>
            </a:r>
            <a:r>
              <a:rPr lang="en-US" dirty="0" smtClean="0"/>
              <a:t> This includes Title</a:t>
            </a:r>
            <a:r>
              <a:rPr lang="en-US" baseline="0" dirty="0" smtClean="0"/>
              <a:t> VII of the Civil Rights Act, Age Discrimination in Employment, The Genetic Information Nondiscrimination Act, the American with Disability Act, Pregnancy Discrimination Act and Sexual Harassment.</a:t>
            </a:r>
            <a:endParaRPr lang="en-US" dirty="0"/>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to directly 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605617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Take a moment to review the topics for this section of the course.  When you are done reviewing them, click the Next button to return to the course outline.</a:t>
            </a:r>
            <a:endParaRPr lang="en-US" b="0" dirty="0" smtClean="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881201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429360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In your role as a supervisor it</a:t>
            </a:r>
            <a:r>
              <a:rPr lang="en-US" b="0" baseline="0" dirty="0" smtClean="0"/>
              <a:t> is important for you to understand the content of this course and how it is applied in the work place.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a:t>
            </a:r>
            <a:r>
              <a:rPr lang="en-US" baseline="0" dirty="0" smtClean="0"/>
              <a:t> the Americans with Disabilities act or as it is more commonly known ADA.  ADA requires that CDOT to provide a reasonable accommodation such as a change to the work environment or the way processes are customarily done to allow the person with a disability to enjoy equal employment opportunities.  </a:t>
            </a:r>
          </a:p>
          <a:p>
            <a:endParaRPr lang="en-US" baseline="0" dirty="0" smtClean="0"/>
          </a:p>
          <a:p>
            <a:r>
              <a:rPr lang="en-US" baseline="0" dirty="0" smtClean="0"/>
              <a:t>Now that we know what the law is let’s look at what is defined as a disability.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2920208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ADA a</a:t>
            </a:r>
            <a:r>
              <a:rPr lang="en-US" sz="1100" dirty="0" smtClean="0"/>
              <a:t>n individual with a disability is a person who,</a:t>
            </a:r>
            <a:r>
              <a:rPr lang="en-US" sz="1100" baseline="0" dirty="0" smtClean="0"/>
              <a:t> h</a:t>
            </a:r>
            <a:r>
              <a:rPr lang="en-US" sz="1100" dirty="0" smtClean="0"/>
              <a:t>as a physical or mental impairment that substantially limits one or more major life activities,</a:t>
            </a:r>
            <a:r>
              <a:rPr lang="en-US" sz="1100" baseline="0" dirty="0" smtClean="0"/>
              <a:t> </a:t>
            </a:r>
            <a:r>
              <a:rPr lang="en-US" sz="1100" dirty="0" smtClean="0"/>
              <a:t> a record of such an impairment, or</a:t>
            </a:r>
            <a:r>
              <a:rPr lang="en-US" sz="1100" baseline="0" dirty="0" smtClean="0"/>
              <a:t> i</a:t>
            </a:r>
            <a:r>
              <a:rPr lang="en-US" sz="1100" dirty="0" smtClean="0"/>
              <a:t>s regarded as having such an impairment.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1420939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 are three different Program areas covered under ADA </a:t>
            </a:r>
            <a:r>
              <a:rPr lang="en-US" baseline="0" dirty="0" smtClean="0">
                <a:effectLst/>
              </a:rPr>
              <a:t>where a reasonable accommodation may apply.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Let’s start with the Hiring Process. Regardless of the type of position and method to fill it, the Hiring Process needs to be inclusive and free of discrimination. ADA applies to all stages of filling a position including advertisements for positions, recruitment, tests, written exams, both formal or informal oral interviews, and any other type of job demonstration.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most commonly known area for ADA is when it applies to Job Performance. If an Employee needs assistance to perform their job, a modification or adjustment to how or when the work is performed may be implemented under the ADA. The type of modification is based on an individual assessment of the Employee and considers the Essential Functions of the position with or without an accommodation.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least known program area where ADA applies is for Benefits and Privileges of Employment. Simply put, this means that an Employee with a disability should be given the same opportunities, training, communication, access to services and the like, as similar Employees without a disabilities.</a:t>
            </a:r>
            <a:r>
              <a:rPr lang="en-US" dirty="0" smtClean="0">
                <a:solidFill>
                  <a:srgbClr val="FF00FF"/>
                </a:solidFill>
                <a:effectLst/>
              </a:rPr>
              <a:t/>
            </a:r>
            <a:br>
              <a:rPr lang="en-US" dirty="0" smtClean="0">
                <a:solidFill>
                  <a:srgbClr val="FF00FF"/>
                </a:solidFill>
                <a:effectLst/>
              </a:rPr>
            </a:br>
            <a:endParaRPr lang="en-US" dirty="0">
              <a:solidFill>
                <a:srgbClr val="FF00FF"/>
              </a:solidFill>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3922121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Federal</a:t>
            </a:r>
            <a:r>
              <a:rPr lang="en-US" baseline="0" dirty="0" smtClean="0"/>
              <a:t> Rights legislation, the State of Colorado has passed the Pregnancy Workers Fairness Act. </a:t>
            </a:r>
            <a:r>
              <a:rPr lang="en-US" dirty="0" smtClean="0"/>
              <a:t>This</a:t>
            </a:r>
            <a:r>
              <a:rPr lang="en-US" baseline="0" dirty="0" smtClean="0"/>
              <a:t> </a:t>
            </a:r>
            <a:r>
              <a:rPr lang="en-US" dirty="0" smtClean="0"/>
              <a:t>Act makes it a discriminatory or unfair employment practice if an employer fails to provide reasonable accommodations to an applicant or employee who is pregnant, physically recovering from childbirth, or a related condition. The act provides provisions</a:t>
            </a:r>
            <a:r>
              <a:rPr lang="en-US" baseline="0" dirty="0" smtClean="0"/>
              <a:t> for what is considered a reasonable accommodation, such as more frequent or longer breaks, modification of equipment or seating, limitations on lift and light duty or transfer and assistance of labor or modified work schedule.  Refer to the “Notice for Employers to use in Order to be in Compliance with HB 16-1438” under the resources link to learn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2645329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dirty="0" smtClean="0"/>
              <a:t>As</a:t>
            </a:r>
            <a:r>
              <a:rPr lang="en-US" altLang="en-US" baseline="0" dirty="0" smtClean="0"/>
              <a:t> a supervisor, you are responsible for </a:t>
            </a:r>
            <a:r>
              <a:rPr lang="en-US" altLang="en-US" sz="1100" baseline="0" dirty="0" smtClean="0"/>
              <a:t>r</a:t>
            </a:r>
            <a:r>
              <a:rPr lang="en-US" altLang="en-US" sz="1100" dirty="0" smtClean="0"/>
              <a:t>eporting any discrimination you see, hear or are made aware of</a:t>
            </a:r>
            <a:r>
              <a:rPr lang="en-US" altLang="en-US" sz="1100" baseline="0" dirty="0" smtClean="0"/>
              <a:t> to Employee Relations or your Civil Rights Manager.  This is critical because you may be held personably liable for not addressing the complaint.  You should also set the example for your employees by not participating in any actions which may be questionable and coaching employee on appropriate behavior.  </a:t>
            </a:r>
          </a:p>
          <a:p>
            <a:pPr defTabSz="915772">
              <a:spcBef>
                <a:spcPct val="0"/>
              </a:spcBef>
            </a:pPr>
            <a:endParaRPr lang="en-US" altLang="en-US" sz="1100" baseline="0" dirty="0" smtClean="0"/>
          </a:p>
          <a:p>
            <a:pPr defTabSz="915772">
              <a:spcBef>
                <a:spcPct val="0"/>
              </a:spcBef>
            </a:pPr>
            <a:r>
              <a:rPr lang="en-US" altLang="en-US" sz="1100" baseline="0" dirty="0" smtClean="0"/>
              <a:t>Additionally, you are not alone.  If you need help or are uncertain about how to proceed then do not hesitate to contact Employee Relations or your Civil Rights Manager if you need help.  Now let’s answer a quick question before we discuss retaliation.  </a:t>
            </a:r>
            <a:endParaRPr lang="en-US" altLang="en-US" b="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339A6-AB83-4880-9019-D5B317186371}" type="slidenum">
              <a:rPr lang="en-US" altLang="en-US" smtClean="0"/>
              <a:pPr/>
              <a:t>54</a:t>
            </a:fld>
            <a:endParaRPr lang="en-US" altLang="en-US" dirty="0" smtClean="0"/>
          </a:p>
        </p:txBody>
      </p:sp>
    </p:spTree>
    <p:extLst>
      <p:ext uri="{BB962C8B-B14F-4D97-AF65-F5344CB8AC3E}">
        <p14:creationId xmlns:p14="http://schemas.microsoft.com/office/powerpoint/2010/main" val="745095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2783372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each</a:t>
            </a:r>
            <a:r>
              <a:rPr lang="en-US" baseline="0" dirty="0" smtClean="0"/>
              <a:t> of the laws discussed in this section, there is the potential for an employee to file a complaint of discrimination.  Retaliation occurs after an employee files a complaint and the employer takes actions that have a negative impact on the employee such as demotion, firing, actions that impact an employees pay and even firing the employee.  The process to avoid retaliation complaints is simple.  First, ask yourself is this the way you would treat your best employee.  Next make sure there is a documented reason for the action you are taking.  For example if the employee was rude to customers, you would want to make sure you had documentation of this prior to taking action.  </a:t>
            </a:r>
          </a:p>
          <a:p>
            <a:endParaRPr lang="en-US" baseline="0" dirty="0" smtClean="0"/>
          </a:p>
          <a:p>
            <a:r>
              <a:rPr lang="en-US" baseline="0" dirty="0" smtClean="0"/>
              <a:t>It might also be helpful to think about the issue as if you were an unbiased observer in order to make a decision about proceeding with the action.  Now let’s take a look at who you should contact if you need help with any of the topics covered in this section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3265503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what</a:t>
            </a:r>
            <a:r>
              <a:rPr lang="en-US" b="0" baseline="0" dirty="0" smtClean="0"/>
              <a:t> the best course of action </a:t>
            </a:r>
            <a:r>
              <a:rPr lang="en-US" b="0" baseline="0" smtClean="0"/>
              <a:t>to take when </a:t>
            </a:r>
            <a:r>
              <a:rPr lang="en-US" b="0" baseline="0" dirty="0" smtClean="0"/>
              <a:t>applying Civil Rights Legislation to the workplace contact your Civil Rights Manager/ ADA Liaison for your region using the number above.   For policy questions contact Christine Andersen the manager of Employee Relations.  Now let’s move on to the conclusion of the course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57</a:t>
            </a:fld>
            <a:endParaRPr lang="en-US" dirty="0"/>
          </a:p>
        </p:txBody>
      </p:sp>
    </p:spTree>
    <p:extLst>
      <p:ext uri="{BB962C8B-B14F-4D97-AF65-F5344CB8AC3E}">
        <p14:creationId xmlns:p14="http://schemas.microsoft.com/office/powerpoint/2010/main" val="2957177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a:t>
            </a:r>
            <a:r>
              <a:rPr lang="en-US" baseline="0" dirty="0" smtClean="0"/>
              <a:t> section of the course is the Conclusion.  It describes what you have learned in the course, where you can get help and also contains the assessment.  </a:t>
            </a:r>
            <a:endParaRPr lang="en-US" dirty="0"/>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to directly 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328101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8537" cy="3605213"/>
          </a:xfrm>
        </p:spPr>
      </p:sp>
      <p:sp>
        <p:nvSpPr>
          <p:cNvPr id="3" name="Notes Placeholder 2"/>
          <p:cNvSpPr>
            <a:spLocks noGrp="1"/>
          </p:cNvSpPr>
          <p:nvPr>
            <p:ph type="body" idx="1"/>
          </p:nvPr>
        </p:nvSpPr>
        <p:spPr/>
        <p:txBody>
          <a:bodyPr/>
          <a:lstStyle/>
          <a:p>
            <a:pPr defTabSz="915772">
              <a:defRPr/>
            </a:pPr>
            <a:r>
              <a:rPr lang="en-US" dirty="0"/>
              <a:t>Take a moment to review the topics for this section of the course. When you are done reviewing them, click the Next button </a:t>
            </a:r>
            <a:r>
              <a:rPr lang="en-US" dirty="0" smtClean="0"/>
              <a:t>to </a:t>
            </a:r>
            <a:r>
              <a:rPr lang="en-US" dirty="0"/>
              <a:t>return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224180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And one last thing,</a:t>
            </a:r>
            <a:r>
              <a:rPr lang="en-US" baseline="0" dirty="0" smtClean="0"/>
              <a:t> before we continue.  Throughout the course you will be asked to verify your knowledge of the content in the course by answering questions.  At the end of the course you will be asked to complete an assessment.  The assessment will be used to verify you have knowledge of the content of the course and is also used by the LMS to validate that you have taken the course.  Now let’s move on to the next section of the 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939313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indent="0">
              <a:buFont typeface="Arial" panose="020B0604020202020204" pitchFamily="34" charset="0"/>
              <a:buNone/>
              <a:defRPr/>
            </a:pPr>
            <a:r>
              <a:rPr lang="en-US" b="0" dirty="0" smtClean="0"/>
              <a:t>Now that you have</a:t>
            </a:r>
            <a:r>
              <a:rPr lang="en-US" b="0" baseline="0" dirty="0" smtClean="0"/>
              <a:t> competed the course you should be able to describe each of the items on the bulleted list. When you are done click the next button to learn about the types of help resources available to you.</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60</a:t>
            </a:fld>
            <a:endParaRPr lang="en-US" dirty="0" smtClean="0"/>
          </a:p>
        </p:txBody>
      </p:sp>
    </p:spTree>
    <p:extLst>
      <p:ext uri="{BB962C8B-B14F-4D97-AF65-F5344CB8AC3E}">
        <p14:creationId xmlns:p14="http://schemas.microsoft.com/office/powerpoint/2010/main" val="1388206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471538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Introduction to Employment Law training!  In order to maintain a record of your successful completion of the course, you must complete the following assessment.  You may take the assessment as many times as you want, until you are happy with the results.  Click the next button to begin the assessment.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3360093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review the steps an employee needs to take if they are injured on the job.  </a:t>
            </a:r>
          </a:p>
          <a:p>
            <a:endParaRPr lang="en-US" dirty="0" smtClean="0"/>
          </a:p>
          <a:p>
            <a:pPr marL="228600" indent="-228600">
              <a:buFont typeface="+mj-lt"/>
              <a:buAutoNum type="arabicPeriod"/>
            </a:pPr>
            <a:r>
              <a:rPr lang="en-US" dirty="0" smtClean="0"/>
              <a:t>When</a:t>
            </a:r>
            <a:r>
              <a:rPr lang="en-US" baseline="0" dirty="0" smtClean="0"/>
              <a:t> an employee is injured it is the responsibility of the employee to report it to their supervisor or the next supervisor in the chain of command.  </a:t>
            </a:r>
          </a:p>
          <a:p>
            <a:pPr marL="228600" indent="-228600">
              <a:buFont typeface="+mj-lt"/>
              <a:buAutoNum type="arabicPeriod"/>
            </a:pPr>
            <a:endParaRPr lang="en-US" baseline="0" dirty="0" smtClean="0"/>
          </a:p>
          <a:p>
            <a:pPr marL="228600" indent="-228600">
              <a:buFont typeface="+mj-lt"/>
              <a:buAutoNum type="arabicPeriod"/>
            </a:pPr>
            <a:r>
              <a:rPr lang="en-US" baseline="0" dirty="0" smtClean="0"/>
              <a:t>Next the employee completes the Employee Incident Statement (CDOT Form 777) provided to them by their supervisor.  This become the written notice required for filing a claim.</a:t>
            </a:r>
          </a:p>
          <a:p>
            <a:pPr marL="228600" indent="-228600">
              <a:buFont typeface="+mj-lt"/>
              <a:buAutoNum type="arabicPeriod"/>
            </a:pPr>
            <a:endParaRPr lang="en-US" baseline="0" dirty="0" smtClean="0"/>
          </a:p>
          <a:p>
            <a:pPr marL="228600" indent="-228600">
              <a:buFont typeface="+mj-lt"/>
              <a:buAutoNum type="arabicPeriod"/>
            </a:pPr>
            <a:r>
              <a:rPr lang="en-US" dirty="0" smtClean="0"/>
              <a:t>The supervisor also provides</a:t>
            </a:r>
            <a:r>
              <a:rPr lang="en-US" baseline="0" dirty="0" smtClean="0"/>
              <a:t> the employee with the Authorized Treating Providers, or ATP list.  The employee may choose any of the providers on the list when they are seeking treatment, unless there is an immediate need for care, in which case the employee should go to an urgent care facility or an ER and follow up with an authorized provider.</a:t>
            </a:r>
          </a:p>
          <a:p>
            <a:pPr marL="228600" indent="-228600">
              <a:buFont typeface="+mj-lt"/>
              <a:buAutoNum type="arabicPeriod"/>
            </a:pPr>
            <a:endParaRPr lang="en-US" baseline="0" dirty="0" smtClean="0"/>
          </a:p>
          <a:p>
            <a:pPr marL="228600" indent="-228600">
              <a:buFont typeface="+mj-lt"/>
              <a:buAutoNum type="arabicPeriod"/>
            </a:pPr>
            <a:r>
              <a:rPr lang="en-US" dirty="0" smtClean="0"/>
              <a:t>The supervisor should</a:t>
            </a:r>
            <a:r>
              <a:rPr lang="en-US" baseline="0" dirty="0" smtClean="0"/>
              <a:t> also provide a copy of the GINA/STD/FMLA Notice Memo.  This informs the employee of their rights and the benefits extended to them.  </a:t>
            </a:r>
          </a:p>
          <a:p>
            <a:pPr marL="228600" indent="-228600">
              <a:buFont typeface="+mj-lt"/>
              <a:buAutoNum type="arabicPeriod"/>
            </a:pPr>
            <a:endParaRPr lang="en-US" baseline="0" dirty="0" smtClean="0"/>
          </a:p>
          <a:p>
            <a:pPr marL="228600" indent="-228600">
              <a:buFont typeface="+mj-lt"/>
              <a:buAutoNum type="arabicPeriod"/>
            </a:pPr>
            <a:r>
              <a:rPr lang="en-US" baseline="0" dirty="0" smtClean="0"/>
              <a:t>When the employee reports back to work they must report back to work even if they have not been cleared by the physician.</a:t>
            </a:r>
          </a:p>
          <a:p>
            <a:pPr marL="228600" indent="-228600">
              <a:buFont typeface="+mj-lt"/>
              <a:buAutoNum type="arabicPeriod"/>
            </a:pPr>
            <a:endParaRPr lang="en-US" baseline="0" dirty="0" smtClean="0"/>
          </a:p>
          <a:p>
            <a:pPr marL="228600" indent="-228600">
              <a:buFont typeface="+mj-lt"/>
              <a:buAutoNum type="arabicPeriod"/>
            </a:pPr>
            <a:r>
              <a:rPr lang="en-US" baseline="0" dirty="0" smtClean="0"/>
              <a:t>When the employee reports back to work they must provide the supervisor with Physician’s Work Status report.  This is how you will know the employee is able to return to work, the restrictions placed on the employee and also any of the required follow-up appointments that are required.  This needs to happen after each appointment as the condition of the employee may change.</a:t>
            </a:r>
          </a:p>
          <a:p>
            <a:pPr marL="228600" indent="-228600">
              <a:buFont typeface="+mj-lt"/>
              <a:buAutoNum type="arabicPeriod"/>
            </a:pPr>
            <a:endParaRPr lang="en-US" baseline="0" dirty="0" smtClean="0"/>
          </a:p>
          <a:p>
            <a:pPr marL="228600" indent="-228600">
              <a:buFont typeface="+mj-lt"/>
              <a:buAutoNum type="arabicPeriod"/>
            </a:pPr>
            <a:r>
              <a:rPr lang="en-US" baseline="0" dirty="0" smtClean="0"/>
              <a:t>In the event there is modified duty a copy of the Modified Task Duty letter should be provided.  </a:t>
            </a:r>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6500594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a:t>
            </a:r>
            <a:r>
              <a:rPr lang="en-US" baseline="0" dirty="0" smtClean="0"/>
              <a:t> the role of the supervisor in the workers’ compensation process.  </a:t>
            </a:r>
          </a:p>
          <a:p>
            <a:endParaRPr lang="en-US" baseline="0" dirty="0" smtClean="0"/>
          </a:p>
          <a:p>
            <a:pPr marL="228600" indent="-228600">
              <a:buFont typeface="+mj-lt"/>
              <a:buAutoNum type="arabicPeriod"/>
            </a:pPr>
            <a:r>
              <a:rPr lang="en-US" baseline="0" dirty="0" smtClean="0"/>
              <a:t>Most important to the process is to assist the employee and make sure they have appropriate medical care.  This includes taking the employee to the closest Emergency Room or calling 911 if the condition merits.  If the condition is not life or limb threating then you should assist the employee with filing a claim.</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 employee should be provided with the Employee Incident Statement (CDOT form 777).  This is the written notice of an injury.  </a:t>
            </a:r>
          </a:p>
          <a:p>
            <a:pPr marL="228600" indent="-228600">
              <a:buFont typeface="+mj-lt"/>
              <a:buAutoNum type="arabicPeriod"/>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supervisor should also provide the employee with a list of Authorized Treating Providers, or ATP list.  The employee may choose any of the providers on the list when they are seeking treatment, unless there is an immediate need for care, in which case the employee should go to an urgent care facility or an ER and follow up with an authorized provider.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Additionally the employee must be notified of their rights by being provided of a copy of the GINA/STD/FMLA Notice Memo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next step is for the supervisor to complete the Accident investigation.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results of the investigation are entered into CDOT’s accident reporting system called ORIGAMI RISK or you can submit a paper copy of the report.  If you have any trouble with the system you should contact Risk Management directly.  If you are uncertain about how to proceed, refer to the Supervisor Quick Checklist found on the Risk Management website.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 Stated under the employee section, the employee must report back to work after every appointment.  The supervisor should review the Work Status Report, Modified Duty Task Letter and make the determination if the employee can return to work, modified duty, or sent home.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 a supervisor you are the front line and should stay in regular contact with the employee and set regular check-ins.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406260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This section discusses</a:t>
            </a:r>
            <a:r>
              <a:rPr lang="en-US" baseline="0" dirty="0" smtClean="0"/>
              <a:t> how the Fair Labor Standards Act requirements impact the way we pay our employees and keep track of time.  </a:t>
            </a:r>
            <a:endParaRPr lang="en-US" dirty="0"/>
          </a:p>
          <a:p>
            <a:pPr defTabSz="915772">
              <a:defRPr/>
            </a:pPr>
            <a:endParaRPr lang="en-US" i="1" dirty="0"/>
          </a:p>
          <a:p>
            <a:pPr defTabSz="915772">
              <a:defRPr/>
            </a:pPr>
            <a:r>
              <a:rPr lang="en-US" i="1" dirty="0"/>
              <a:t>Click </a:t>
            </a:r>
            <a:r>
              <a:rPr lang="en-US" b="1" i="1" dirty="0"/>
              <a:t>next</a:t>
            </a:r>
            <a:r>
              <a:rPr lang="en-US" i="1" dirty="0"/>
              <a:t> button to continue the course, the </a:t>
            </a:r>
            <a:r>
              <a:rPr lang="en-US" b="1" i="1" dirty="0"/>
              <a:t>green question mark </a:t>
            </a:r>
            <a:r>
              <a:rPr lang="en-US" i="1" dirty="0"/>
              <a:t>to display the section agenda or the </a:t>
            </a:r>
            <a:r>
              <a:rPr lang="en-US" b="1" i="1" dirty="0"/>
              <a:t>blue section title </a:t>
            </a:r>
            <a:r>
              <a:rPr lang="en-US" i="1" dirty="0"/>
              <a:t>to jump </a:t>
            </a:r>
            <a:r>
              <a:rPr lang="en-US" i="1" dirty="0" smtClean="0"/>
              <a:t>directly </a:t>
            </a:r>
            <a:r>
              <a:rPr lang="en-US" i="1" dirty="0"/>
              <a:t>to a section of the course.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4305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a:t>Take a moment to review the topics for this section of the course.  When you are done reviewing them, click the Next button to </a:t>
            </a:r>
            <a:r>
              <a:rPr lang="en-US" dirty="0" smtClean="0"/>
              <a:t>return </a:t>
            </a:r>
            <a:r>
              <a:rPr lang="en-US" dirty="0"/>
              <a:t>to the course outline.</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FLSA stands for the Fair Labor Standards Act.  The act requires employers to pay all employees at least the federal minimum wage, or the state’s minimum wage if it is higher than the federal.  It establishes the standards used to pay employees for overtime and recordkeeping standards of employee time entry and pay.  It also establishes the conditions that must be met for the employment of a minor.  Finally, it mandates equal pay for equal work.  For this class we will focus on the Overtime and Recordkeeping components of the law as we pay our employees equally and at least minimum wage, and no minors are currently employed at CDOT.  Just a quick note, if you are considering hiring an employee who is under 18 please contact your HR Specialist as additional rules apply.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99975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3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1"/>
            <a:ext cx="5013960" cy="4937760"/>
          </a:xfrm>
        </p:spPr>
        <p:txBody>
          <a:bodyPr/>
          <a:lstStyle>
            <a:lvl1pPr>
              <a:defRPr sz="3200"/>
            </a:lvl1pPr>
            <a:lvl2pPr>
              <a:defRPr sz="2800"/>
            </a:lvl2pPr>
            <a:lvl3pPr>
              <a:defRPr sz="2400"/>
            </a:lvl3pPr>
            <a:lvl4pPr marL="1371293"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3"/>
          <p:cNvSpPr>
            <a:spLocks noGrp="1"/>
          </p:cNvSpPr>
          <p:nvPr>
            <p:ph sz="half" idx="12"/>
          </p:nvPr>
        </p:nvSpPr>
        <p:spPr>
          <a:xfrm>
            <a:off x="304800" y="1371601"/>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Slide Number Placeholder 5"/>
          <p:cNvSpPr>
            <a:spLocks noGrp="1"/>
          </p:cNvSpPr>
          <p:nvPr>
            <p:ph type="sldNum" sz="quarter" idx="13"/>
          </p:nvPr>
        </p:nvSpPr>
        <p:spPr>
          <a:xfrm>
            <a:off x="6675438" y="6356350"/>
            <a:ext cx="2133600" cy="365125"/>
          </a:xfrm>
        </p:spPr>
        <p:txBody>
          <a:bodyPr/>
          <a:lstStyle>
            <a:lvl1pPr>
              <a:defRPr/>
            </a:lvl1pPr>
          </a:lstStyle>
          <a:p>
            <a:pPr>
              <a:defRPr/>
            </a:pPr>
            <a:r>
              <a:rPr lang="en-US" altLang="en-US" dirty="0"/>
              <a:t>Slide </a:t>
            </a:r>
            <a:fld id="{F6A8144C-32C6-40E8-8DCB-EBB678CB2C37}" type="slidenum">
              <a:rPr lang="en-US" altLang="en-US"/>
              <a:pPr>
                <a:defRPr/>
              </a:pPr>
              <a:t>‹#›</a:t>
            </a:fld>
            <a:endParaRPr lang="en-US" altLang="en-US" dirty="0"/>
          </a:p>
        </p:txBody>
      </p:sp>
      <p:sp>
        <p:nvSpPr>
          <p:cNvPr id="6" name="Footer Placeholder 4"/>
          <p:cNvSpPr>
            <a:spLocks noGrp="1"/>
          </p:cNvSpPr>
          <p:nvPr>
            <p:ph type="ftr" sz="quarter" idx="14"/>
          </p:nvPr>
        </p:nvSpPr>
        <p:spPr>
          <a:xfrm>
            <a:off x="304800" y="6356350"/>
            <a:ext cx="6308725" cy="365125"/>
          </a:xfrm>
        </p:spPr>
        <p:txBody>
          <a:bodyPr/>
          <a:lstStyle>
            <a:lvl1pPr>
              <a:tabLst>
                <a:tab pos="5997116" algn="r"/>
              </a:tabLst>
              <a:defRPr sz="1400" b="1">
                <a:solidFill>
                  <a:schemeClr val="bg1"/>
                </a:solidFill>
              </a:defRPr>
            </a:lvl1pPr>
          </a:lstStyle>
          <a:p>
            <a:pPr>
              <a:defRPr/>
            </a:pPr>
            <a:r>
              <a:rPr lang="en-US" dirty="0"/>
              <a:t>Colorado Department of Transportation	</a:t>
            </a:r>
          </a:p>
        </p:txBody>
      </p:sp>
    </p:spTree>
    <p:extLst>
      <p:ext uri="{BB962C8B-B14F-4D97-AF65-F5344CB8AC3E}">
        <p14:creationId xmlns:p14="http://schemas.microsoft.com/office/powerpoint/2010/main" val="15702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20.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2.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24.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1.xml"/><Relationship Id="rId7" Type="http://schemas.openxmlformats.org/officeDocument/2006/relationships/image" Target="../media/image2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32.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2.xml"/><Relationship Id="rId7" Type="http://schemas.openxmlformats.org/officeDocument/2006/relationships/diagramQuickStyle" Target="../diagrams/quickStyle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3.xml"/><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6.xml"/><Relationship Id="rId7" Type="http://schemas.openxmlformats.org/officeDocument/2006/relationships/image" Target="../media/image3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27.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47.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1.xml"/><Relationship Id="rId7" Type="http://schemas.openxmlformats.org/officeDocument/2006/relationships/image" Target="../media/image3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29.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52.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8.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image" Target="../media/image39.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31.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58.xml"/><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1.xml"/><Relationship Id="rId7" Type="http://schemas.openxmlformats.org/officeDocument/2006/relationships/diagramQuickStyle" Target="../diagrams/quickStyle4.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32.xml"/><Relationship Id="rId9" Type="http://schemas.microsoft.com/office/2007/relationships/diagramDrawing" Target="../diagrams/drawin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6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62.xml"/><Relationship Id="rId6" Type="http://schemas.openxmlformats.org/officeDocument/2006/relationships/image" Target="../media/image41.png"/><Relationship Id="rId5" Type="http://schemas.openxmlformats.org/officeDocument/2006/relationships/hyperlink" Target="mailto:christine.andersen@state.co.us?subject=FML%20question" TargetMode="External"/><Relationship Id="rId4" Type="http://schemas.openxmlformats.org/officeDocument/2006/relationships/hyperlink" Target="http://intranet.dot.state.co.us/employees/Contacts/documents/fml-contacts" TargetMode="Externa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2.xml"/><Relationship Id="rId7" Type="http://schemas.openxmlformats.org/officeDocument/2006/relationships/diagramQuickStyle" Target="../diagrams/quickStyle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35.xml"/><Relationship Id="rId9" Type="http://schemas.microsoft.com/office/2007/relationships/diagramDrawing" Target="../diagrams/drawing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67.xml"/><Relationship Id="rId5" Type="http://schemas.openxmlformats.org/officeDocument/2006/relationships/image" Target="../media/image3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70.xml"/><Relationship Id="rId7" Type="http://schemas.openxmlformats.org/officeDocument/2006/relationships/image" Target="../media/image4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39.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71.xm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72.xml"/><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46.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7.xml"/><Relationship Id="rId7" Type="http://schemas.openxmlformats.org/officeDocument/2006/relationships/image" Target="../media/image47.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42.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78.xml"/><Relationship Id="rId9"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81.xml"/><Relationship Id="rId7" Type="http://schemas.openxmlformats.org/officeDocument/2006/relationships/image" Target="../media/image49.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43.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82.xml"/><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5.xml"/><Relationship Id="rId7" Type="http://schemas.openxmlformats.org/officeDocument/2006/relationships/image" Target="../media/image5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44.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86.xml"/><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87.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88.xml"/><Relationship Id="rId5" Type="http://schemas.openxmlformats.org/officeDocument/2006/relationships/image" Target="../media/image41.png"/><Relationship Id="rId4" Type="http://schemas.openxmlformats.org/officeDocument/2006/relationships/hyperlink" Target="http://intranet.dot.state.co.us/business/risk-management/documents/cdot-notification-process" TargetMode="Externa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12.xml"/><Relationship Id="rId7" Type="http://schemas.openxmlformats.org/officeDocument/2006/relationships/diagramQuickStyle" Target="../diagrams/quickStyle6.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47.xml"/><Relationship Id="rId9" Type="http://schemas.microsoft.com/office/2007/relationships/diagramDrawing" Target="../diagrams/drawing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4.xml"/><Relationship Id="rId7" Type="http://schemas.openxmlformats.org/officeDocument/2006/relationships/image" Target="../media/image5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49.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95.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9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53.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99.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38.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5.xml"/><Relationship Id="rId7" Type="http://schemas.openxmlformats.org/officeDocument/2006/relationships/image" Target="../media/image55.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55.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06.xml"/><Relationship Id="rId9"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tags" Target="../tags/tag107.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12.xml"/><Relationship Id="rId7" Type="http://schemas.openxmlformats.org/officeDocument/2006/relationships/diagramQuickStyle" Target="../diagrams/quickStyle7.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58.xml"/><Relationship Id="rId9" Type="http://schemas.microsoft.com/office/2007/relationships/diagramDrawing" Target="../diagrams/drawing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6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5.xml"/><Relationship Id="rId7" Type="http://schemas.openxmlformats.org/officeDocument/2006/relationships/image" Target="../media/image57.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61.xml"/><Relationship Id="rId5" Type="http://schemas.openxmlformats.org/officeDocument/2006/relationships/slideLayout" Target="../slideLayouts/slideLayout12.xml"/><Relationship Id="rId10" Type="http://schemas.openxmlformats.org/officeDocument/2006/relationships/image" Target="../media/image23.png"/><Relationship Id="rId4" Type="http://schemas.openxmlformats.org/officeDocument/2006/relationships/tags" Target="../tags/tag116.xml"/><Relationship Id="rId9"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117.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2.xml"/><Relationship Id="rId7" Type="http://schemas.openxmlformats.org/officeDocument/2006/relationships/diagramQuickStyle" Target="../diagrams/quickStyl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Employment Law</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499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6808935" cy="4937125"/>
          </a:xfrm>
        </p:spPr>
        <p:txBody>
          <a:bodyPr/>
          <a:lstStyle/>
          <a:p>
            <a:r>
              <a:rPr lang="en-US" dirty="0" smtClean="0"/>
              <a:t>All CDOT employees fall in one of two groups:</a:t>
            </a:r>
          </a:p>
          <a:p>
            <a:pPr marL="457200" indent="-457200">
              <a:buFont typeface="Arial" panose="020B0604020202020204" pitchFamily="34" charset="0"/>
              <a:buChar char="•"/>
            </a:pPr>
            <a:r>
              <a:rPr lang="en-US" b="1" dirty="0" smtClean="0"/>
              <a:t>Exempt</a:t>
            </a:r>
            <a:r>
              <a:rPr lang="en-US" dirty="0" smtClean="0"/>
              <a:t> – Do not get paid overtime</a:t>
            </a:r>
          </a:p>
          <a:p>
            <a:pPr marL="457200" indent="-457200">
              <a:buFont typeface="Arial" panose="020B0604020202020204" pitchFamily="34" charset="0"/>
              <a:buChar char="•"/>
            </a:pPr>
            <a:r>
              <a:rPr lang="en-US" b="1" dirty="0" smtClean="0"/>
              <a:t>Non-Exempt</a:t>
            </a:r>
            <a:r>
              <a:rPr lang="en-US" dirty="0" smtClean="0"/>
              <a:t> – Get overtime after 40 hours worked and may also be eligible for Shift and On-call pay</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p>
          <a:p>
            <a:pPr>
              <a:tabLst>
                <a:tab pos="5998464" algn="r"/>
              </a:tabLst>
              <a:defRPr/>
            </a:pP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Exempt and Non-Exempt</a:t>
            </a:r>
            <a:endParaRPr lang="en-US" dirty="0"/>
          </a:p>
        </p:txBody>
      </p:sp>
      <p:pic>
        <p:nvPicPr>
          <p:cNvPr id="6" name="Ro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446866" y="1820711"/>
            <a:ext cx="2514254" cy="40389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7811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Question FLSA One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11</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9797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Who is Responsible for FLSA</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12</a:t>
            </a:fld>
            <a:endParaRPr lang="en-US" dirty="0">
              <a:solidFill>
                <a:prstClr val="white"/>
              </a:solidFill>
            </a:endParaRPr>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0690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Hours of Work</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952" y="2945546"/>
            <a:ext cx="2989695" cy="2989695"/>
          </a:xfrm>
          <a:prstGeom prst="rect">
            <a:avLst/>
          </a:prstGeom>
        </p:spPr>
      </p:pic>
      <p:sp>
        <p:nvSpPr>
          <p:cNvPr id="11" name="Content Placeholder 10"/>
          <p:cNvSpPr>
            <a:spLocks noGrp="1"/>
          </p:cNvSpPr>
          <p:nvPr>
            <p:ph sz="quarter" idx="12"/>
          </p:nvPr>
        </p:nvSpPr>
        <p:spPr>
          <a:xfrm>
            <a:off x="182562" y="1371600"/>
            <a:ext cx="8778875" cy="3211158"/>
          </a:xfrm>
        </p:spPr>
        <p:txBody>
          <a:bodyPr/>
          <a:lstStyle/>
          <a:p>
            <a:r>
              <a:rPr lang="en-US" dirty="0"/>
              <a:t>FLSA requires records of employee working hours including:</a:t>
            </a:r>
          </a:p>
          <a:p>
            <a:pPr marL="342900" indent="-342900">
              <a:buFont typeface="Arial" panose="020B0604020202020204" pitchFamily="34" charset="0"/>
              <a:buChar char="•"/>
            </a:pPr>
            <a:r>
              <a:rPr lang="en-US" dirty="0"/>
              <a:t>The time and day of the week the employee’s work week begins</a:t>
            </a:r>
          </a:p>
          <a:p>
            <a:pPr marL="342900" indent="-342900">
              <a:buFont typeface="Arial" panose="020B0604020202020204" pitchFamily="34" charset="0"/>
              <a:buChar char="•"/>
            </a:pPr>
            <a:r>
              <a:rPr lang="en-US" dirty="0"/>
              <a:t>Hours worked each day</a:t>
            </a:r>
          </a:p>
          <a:p>
            <a:pPr marL="342900" indent="-342900">
              <a:buFont typeface="Arial" panose="020B0604020202020204" pitchFamily="34" charset="0"/>
              <a:buChar char="•"/>
            </a:pPr>
            <a:r>
              <a:rPr lang="en-US" dirty="0"/>
              <a:t>The total hours in the work week</a:t>
            </a:r>
          </a:p>
          <a:p>
            <a:endParaRPr lang="en-US" dirty="0"/>
          </a:p>
        </p:txBody>
      </p:sp>
      <p:sp>
        <p:nvSpPr>
          <p:cNvPr id="6" name="Content Placeholder 5"/>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2204147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371600"/>
            <a:ext cx="8778240" cy="4937125"/>
          </a:xfrm>
        </p:spPr>
        <p:txBody>
          <a:bodyPr/>
          <a:lstStyle/>
          <a:p>
            <a:r>
              <a:rPr lang="en-US" sz="2400" dirty="0" smtClean="0"/>
              <a:t>FLSA states the following for overtime:</a:t>
            </a:r>
            <a:endParaRPr lang="en-US" sz="2400" dirty="0"/>
          </a:p>
          <a:p>
            <a:pPr marL="342900" indent="-342900">
              <a:buFont typeface="Arial" panose="020B0604020202020204" pitchFamily="34" charset="0"/>
              <a:buChar char="•"/>
            </a:pPr>
            <a:r>
              <a:rPr lang="en-US" sz="2400" dirty="0" smtClean="0"/>
              <a:t>Occurs when a non-exempt employee’s </a:t>
            </a:r>
            <a:r>
              <a:rPr lang="en-US" sz="2400" dirty="0"/>
              <a:t>physical working time exceeds 40 hours in a week </a:t>
            </a:r>
            <a:endParaRPr lang="en-US" sz="2400" dirty="0" smtClean="0"/>
          </a:p>
          <a:p>
            <a:pPr marL="342900" indent="-342900">
              <a:buFont typeface="Arial" panose="020B0604020202020204" pitchFamily="34" charset="0"/>
              <a:buChar char="•"/>
            </a:pPr>
            <a:r>
              <a:rPr lang="en-US" sz="2400" dirty="0" smtClean="0"/>
              <a:t>Is paid at the rate of at least 1½ times the regular rate of Holiday and paid leave are not included when calculating sick leave (with the exception of </a:t>
            </a:r>
            <a:r>
              <a:rPr lang="en-US" sz="2400" dirty="0"/>
              <a:t>e</a:t>
            </a:r>
            <a:r>
              <a:rPr lang="en-US" sz="2400" dirty="0" smtClean="0"/>
              <a:t>ssential positions)</a:t>
            </a:r>
          </a:p>
          <a:p>
            <a:pPr marL="342900" indent="-342900">
              <a:buFont typeface="Arial" panose="020B0604020202020204" pitchFamily="34" charset="0"/>
              <a:buChar char="•"/>
            </a:pPr>
            <a:r>
              <a:rPr lang="en-US" sz="2400" dirty="0" smtClean="0"/>
              <a:t>PD1230.2 </a:t>
            </a:r>
            <a:r>
              <a:rPr lang="en-US" sz="2400" dirty="0"/>
              <a:t>Compensation for Overtime, On-call, Call Back Shift Differentials and Compensatory Time</a:t>
            </a:r>
          </a:p>
          <a:p>
            <a:pPr marL="342900" indent="-3429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Overtime</a:t>
            </a:r>
            <a:endParaRPr lang="en-US" dirty="0"/>
          </a:p>
        </p:txBody>
      </p:sp>
    </p:spTree>
    <p:custDataLst>
      <p:tags r:id="rId1"/>
    </p:custDataLst>
    <p:extLst>
      <p:ext uri="{BB962C8B-B14F-4D97-AF65-F5344CB8AC3E}">
        <p14:creationId xmlns:p14="http://schemas.microsoft.com/office/powerpoint/2010/main" val="4226095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Compensatory Time</a:t>
            </a:r>
            <a:endParaRPr lang="en-US" dirty="0"/>
          </a:p>
        </p:txBody>
      </p:sp>
      <p:sp>
        <p:nvSpPr>
          <p:cNvPr id="3" name="Content Placeholder 2"/>
          <p:cNvSpPr>
            <a:spLocks noGrp="1"/>
          </p:cNvSpPr>
          <p:nvPr>
            <p:ph sz="half" idx="2"/>
          </p:nvPr>
        </p:nvSpPr>
        <p:spPr>
          <a:xfrm>
            <a:off x="3615397" y="1371600"/>
            <a:ext cx="5193323" cy="4937760"/>
          </a:xfrm>
        </p:spPr>
        <p:txBody>
          <a:bodyPr/>
          <a:lstStyle/>
          <a:p>
            <a:r>
              <a:rPr lang="en-US" sz="2400" b="1" dirty="0" smtClean="0"/>
              <a:t>FLSA for non-exempt employees:</a:t>
            </a:r>
          </a:p>
          <a:p>
            <a:pPr marL="342900" indent="-342900">
              <a:buFont typeface="Arial" panose="020B0604020202020204" pitchFamily="34" charset="0"/>
              <a:buChar char="•"/>
            </a:pPr>
            <a:r>
              <a:rPr lang="en-US" sz="2400" dirty="0" smtClean="0"/>
              <a:t>Allows for comp time in lieu of overtime pay</a:t>
            </a:r>
          </a:p>
          <a:p>
            <a:pPr marL="342900" indent="-342900">
              <a:buFont typeface="Arial" panose="020B0604020202020204" pitchFamily="34" charset="0"/>
              <a:buChar char="•"/>
            </a:pPr>
            <a:r>
              <a:rPr lang="en-US" sz="2400" dirty="0" smtClean="0"/>
              <a:t>Requires an agreement to be in place</a:t>
            </a:r>
          </a:p>
          <a:p>
            <a:pPr marL="342900" indent="-342900">
              <a:buFont typeface="Arial" panose="020B0604020202020204" pitchFamily="34" charset="0"/>
              <a:buChar char="•"/>
            </a:pPr>
            <a:r>
              <a:rPr lang="en-US" sz="2400" dirty="0" smtClean="0"/>
              <a:t>Stipulates that a reasonable amount of time must be allowed to use comp time</a:t>
            </a:r>
          </a:p>
          <a:p>
            <a:pPr marL="342900" indent="-342900">
              <a:buFont typeface="Arial" panose="020B0604020202020204" pitchFamily="34" charset="0"/>
              <a:buChar char="•"/>
            </a:pPr>
            <a:r>
              <a:rPr lang="en-US" sz="2400" dirty="0" smtClean="0"/>
              <a:t>Requires a payout if comp time is not used</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15</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23247" r="33797"/>
          <a:stretch/>
        </p:blipFill>
        <p:spPr>
          <a:xfrm>
            <a:off x="304800" y="1293178"/>
            <a:ext cx="3188677" cy="493776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443747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Question FLSA Two</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16</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19893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400" dirty="0" smtClean="0"/>
              <a:t>Essential employees are:</a:t>
            </a:r>
          </a:p>
          <a:p>
            <a:pPr marL="1200150" lvl="1" indent="-457200">
              <a:buFont typeface="Arial" panose="020B0604020202020204" pitchFamily="34" charset="0"/>
              <a:buChar char="•"/>
            </a:pPr>
            <a:r>
              <a:rPr lang="en-US" dirty="0"/>
              <a:t>All non-exempt Maintenance Employees</a:t>
            </a:r>
          </a:p>
          <a:p>
            <a:pPr marL="1200150" lvl="1" indent="-457200">
              <a:buFont typeface="Arial" panose="020B0604020202020204" pitchFamily="34" charset="0"/>
              <a:buChar char="•"/>
            </a:pPr>
            <a:r>
              <a:rPr lang="en-US" dirty="0" smtClean="0"/>
              <a:t>Positions designated by </a:t>
            </a:r>
            <a:r>
              <a:rPr lang="en-US" dirty="0"/>
              <a:t>the appointing authority (see PD 1230.2</a:t>
            </a:r>
            <a:r>
              <a:rPr lang="en-US" dirty="0" smtClean="0"/>
              <a:t>)</a:t>
            </a:r>
            <a:endParaRPr lang="en-US" sz="2400" dirty="0" smtClean="0"/>
          </a:p>
          <a:p>
            <a:pPr marL="457200" indent="-457200">
              <a:buFont typeface="Arial" panose="020B0604020202020204" pitchFamily="34" charset="0"/>
              <a:buChar char="•"/>
            </a:pPr>
            <a:r>
              <a:rPr lang="en-US" sz="2400" b="1" dirty="0" smtClean="0"/>
              <a:t>Non-Essential</a:t>
            </a:r>
            <a:r>
              <a:rPr lang="en-US" sz="2400" dirty="0" smtClean="0"/>
              <a:t> – Must physically work 40 hours before overtime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Essential Position / Overtime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39387634"/>
              </p:ext>
            </p:extLst>
          </p:nvPr>
        </p:nvGraphicFramePr>
        <p:xfrm>
          <a:off x="283973" y="4194656"/>
          <a:ext cx="8576053" cy="1381760"/>
        </p:xfrm>
        <a:graphic>
          <a:graphicData uri="http://schemas.openxmlformats.org/drawingml/2006/table">
            <a:tbl>
              <a:tblPr firstRow="1" bandRow="1">
                <a:tableStyleId>{5C22544A-7EE6-4342-B048-85BDC9FD1C3A}</a:tableStyleId>
              </a:tblPr>
              <a:tblGrid>
                <a:gridCol w="1558735"/>
                <a:gridCol w="1099022"/>
                <a:gridCol w="1197102"/>
                <a:gridCol w="1337437"/>
                <a:gridCol w="1099884"/>
                <a:gridCol w="841788"/>
                <a:gridCol w="1442085"/>
              </a:tblGrid>
              <a:tr h="370840">
                <a:tc>
                  <a:txBody>
                    <a:bodyPr/>
                    <a:lstStyle/>
                    <a:p>
                      <a:endParaRPr lang="en-US" dirty="0"/>
                    </a:p>
                  </a:txBody>
                  <a:tcPr/>
                </a:tc>
                <a:tc>
                  <a:txBody>
                    <a:bodyPr/>
                    <a:lstStyle/>
                    <a:p>
                      <a:r>
                        <a:rPr lang="en-US" dirty="0" smtClean="0"/>
                        <a:t>Monday</a:t>
                      </a:r>
                    </a:p>
                    <a:p>
                      <a:r>
                        <a:rPr lang="en-US" dirty="0" smtClean="0"/>
                        <a:t>(Holiday)</a:t>
                      </a:r>
                      <a:endParaRPr lang="en-US" dirty="0"/>
                    </a:p>
                  </a:txBody>
                  <a:tcPr/>
                </a:tc>
                <a:tc>
                  <a:txBody>
                    <a:bodyPr/>
                    <a:lstStyle/>
                    <a:p>
                      <a:r>
                        <a:rPr lang="en-US" dirty="0" smtClean="0"/>
                        <a:t>Tuesday</a:t>
                      </a:r>
                    </a:p>
                    <a:p>
                      <a:r>
                        <a:rPr lang="en-US" dirty="0" smtClean="0"/>
                        <a:t>(Vacation)</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c>
                  <a:txBody>
                    <a:bodyPr/>
                    <a:lstStyle/>
                    <a:p>
                      <a:r>
                        <a:rPr lang="en-US" dirty="0" smtClean="0"/>
                        <a:t>Overtime</a:t>
                      </a:r>
                      <a:endParaRPr lang="en-US" dirty="0"/>
                    </a:p>
                  </a:txBody>
                  <a:tcPr/>
                </a:tc>
              </a:tr>
              <a:tr h="370840">
                <a:tc>
                  <a:txBody>
                    <a:bodyPr/>
                    <a:lstStyle/>
                    <a:p>
                      <a:r>
                        <a:rPr lang="en-US" dirty="0" smtClean="0"/>
                        <a:t>Essential</a:t>
                      </a:r>
                      <a:endParaRPr lang="en-US" dirty="0"/>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Yes (2 Hours)</a:t>
                      </a:r>
                      <a:endParaRPr lang="en-US" dirty="0"/>
                    </a:p>
                  </a:txBody>
                  <a:tcPr/>
                </a:tc>
              </a:tr>
              <a:tr h="370840">
                <a:tc>
                  <a:txBody>
                    <a:bodyPr/>
                    <a:lstStyle/>
                    <a:p>
                      <a:r>
                        <a:rPr lang="en-US" dirty="0" smtClean="0"/>
                        <a:t>Non-</a:t>
                      </a:r>
                      <a:r>
                        <a:rPr lang="en-US" baseline="0" dirty="0" smtClean="0"/>
                        <a:t> Essential</a:t>
                      </a:r>
                      <a:endParaRPr lang="en-US" dirty="0"/>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No</a:t>
                      </a:r>
                      <a:endParaRPr lang="en-US" dirty="0"/>
                    </a:p>
                  </a:txBody>
                  <a:tcP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99" y="4134600"/>
            <a:ext cx="8626600" cy="1501871"/>
          </a:xfrm>
          <a:prstGeom prst="rect">
            <a:avLst/>
          </a:prstGeom>
        </p:spPr>
      </p:pic>
    </p:spTree>
    <p:custDataLst>
      <p:tags r:id="rId1"/>
    </p:custDataLst>
    <p:extLst>
      <p:ext uri="{BB962C8B-B14F-4D97-AF65-F5344CB8AC3E}">
        <p14:creationId xmlns:p14="http://schemas.microsoft.com/office/powerpoint/2010/main" val="467584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Shift Differential is additional pay for employees in certain non-exempt positions who work the majority of their scheduled hours in second or third shifts:</a:t>
            </a:r>
          </a:p>
          <a:p>
            <a:pPr marL="1200150" lvl="1" indent="-457200">
              <a:buFont typeface="Arial" panose="020B0604020202020204" pitchFamily="34" charset="0"/>
              <a:buChar char="•"/>
            </a:pPr>
            <a:r>
              <a:rPr lang="en-US" sz="2000" dirty="0" smtClean="0"/>
              <a:t>Second </a:t>
            </a:r>
            <a:r>
              <a:rPr lang="en-US" sz="2000" dirty="0"/>
              <a:t>shift falls between 16:00 and 23:00</a:t>
            </a:r>
          </a:p>
          <a:p>
            <a:pPr marL="1200150" lvl="1" indent="-457200">
              <a:buFont typeface="Arial" panose="020B0604020202020204" pitchFamily="34" charset="0"/>
              <a:buChar char="•"/>
            </a:pPr>
            <a:r>
              <a:rPr lang="en-US" sz="2000" dirty="0"/>
              <a:t>Third shift falls between 23:00 and 06:00</a:t>
            </a:r>
          </a:p>
          <a:p>
            <a:pPr marL="342900" indent="-342900">
              <a:buFont typeface="Arial" panose="020B0604020202020204" pitchFamily="34" charset="0"/>
              <a:buChar char="•"/>
            </a:pPr>
            <a:r>
              <a:rPr lang="en-US" sz="2400" dirty="0"/>
              <a:t>For unscheduled </a:t>
            </a:r>
            <a:r>
              <a:rPr lang="en-US" sz="2400" dirty="0" smtClean="0"/>
              <a:t>hours shift </a:t>
            </a:r>
            <a:r>
              <a:rPr lang="en-US" sz="2400" dirty="0"/>
              <a:t>rate is paid hour for hour</a:t>
            </a:r>
          </a:p>
          <a:p>
            <a:pPr marL="457200" indent="-457200">
              <a:buFont typeface="Arial" panose="020B0604020202020204" pitchFamily="34" charset="0"/>
              <a:buChar char="•"/>
            </a:pPr>
            <a:r>
              <a:rPr lang="en-US" sz="2400" dirty="0"/>
              <a:t>Does not apply to holiday or paid leave</a:t>
            </a:r>
          </a:p>
          <a:p>
            <a:pPr marL="1085850" lvl="1" indent="-342900">
              <a:buFont typeface="Arial" panose="020B0604020202020204" pitchFamily="34" charset="0"/>
              <a:buChar char="•"/>
            </a:pPr>
            <a:endParaRPr lang="en-US" sz="2000" dirty="0" smtClean="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2" name="Title 1"/>
          <p:cNvSpPr>
            <a:spLocks noGrp="1"/>
          </p:cNvSpPr>
          <p:nvPr>
            <p:ph type="title"/>
          </p:nvPr>
        </p:nvSpPr>
        <p:spPr/>
        <p:txBody>
          <a:bodyPr/>
          <a:lstStyle/>
          <a:p>
            <a:r>
              <a:rPr lang="en-US" dirty="0" smtClean="0"/>
              <a:t>FLSA and Shift Differential</a:t>
            </a:r>
            <a:endParaRPr lang="en-US" dirty="0"/>
          </a:p>
        </p:txBody>
      </p:sp>
    </p:spTree>
    <p:custDataLst>
      <p:tags r:id="rId1"/>
    </p:custDataLst>
    <p:extLst>
      <p:ext uri="{BB962C8B-B14F-4D97-AF65-F5344CB8AC3E}">
        <p14:creationId xmlns:p14="http://schemas.microsoft.com/office/powerpoint/2010/main" val="3880694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and On-Call Time</a:t>
            </a:r>
            <a:endParaRPr lang="en-US" dirty="0"/>
          </a:p>
        </p:txBody>
      </p:sp>
      <p:sp>
        <p:nvSpPr>
          <p:cNvPr id="3" name="Content Placeholder 2"/>
          <p:cNvSpPr>
            <a:spLocks noGrp="1"/>
          </p:cNvSpPr>
          <p:nvPr>
            <p:ph sz="half" idx="2"/>
          </p:nvPr>
        </p:nvSpPr>
        <p:spPr>
          <a:xfrm>
            <a:off x="320039" y="1371600"/>
            <a:ext cx="5919395" cy="4937760"/>
          </a:xfrm>
        </p:spPr>
        <p:txBody>
          <a:bodyPr/>
          <a:lstStyle/>
          <a:p>
            <a:r>
              <a:rPr lang="en-US" sz="2400" dirty="0" smtClean="0"/>
              <a:t>According to FLSA on-call time:</a:t>
            </a:r>
          </a:p>
          <a:p>
            <a:pPr marL="342900" lvl="0" indent="-342900">
              <a:buFont typeface="Arial" panose="020B0604020202020204" pitchFamily="34" charset="0"/>
              <a:buChar char="•"/>
            </a:pPr>
            <a:r>
              <a:rPr lang="en-US" sz="2400" dirty="0"/>
              <a:t>Can be paid if the employee is required to stay on-site or so close thereto that he or she cannot use the time effectively for his or her own purposes</a:t>
            </a:r>
          </a:p>
          <a:p>
            <a:pPr marL="342900" lvl="0" indent="-342900">
              <a:buFont typeface="Arial" panose="020B0604020202020204" pitchFamily="34" charset="0"/>
              <a:buChar char="•"/>
            </a:pPr>
            <a:r>
              <a:rPr lang="en-US" sz="2400" dirty="0"/>
              <a:t>Provided to all eligible employees equally</a:t>
            </a:r>
          </a:p>
          <a:p>
            <a:pPr marL="342900" lvl="0" indent="-342900">
              <a:buFont typeface="Arial" panose="020B0604020202020204" pitchFamily="34" charset="0"/>
              <a:buChar char="•"/>
            </a:pPr>
            <a:r>
              <a:rPr lang="en-US" sz="2400" dirty="0"/>
              <a:t>Is not considered hours worked</a:t>
            </a:r>
          </a:p>
          <a:p>
            <a:pPr marL="342900" indent="-342900">
              <a:buFont typeface="Arial" panose="020B0604020202020204" pitchFamily="34" charset="0"/>
              <a:buChar char="•"/>
            </a:pPr>
            <a:endParaRPr lang="en-US" sz="2400" dirty="0"/>
          </a:p>
          <a:p>
            <a:pPr marL="1085850" lvl="1" indent="-342900">
              <a:buFont typeface="Arial" panose="020B0604020202020204" pitchFamily="34" charset="0"/>
              <a:buChar char="•"/>
            </a:pPr>
            <a:endParaRPr lang="en-US" sz="20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pic>
        <p:nvPicPr>
          <p:cNvPr id="9" name="Content Placeholder 8"/>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822048" y="3013133"/>
            <a:ext cx="2986672" cy="298667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64797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2</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1567906936"/>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64064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Breastfeeding Rights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An employer must provide:</a:t>
            </a:r>
          </a:p>
          <a:p>
            <a:pPr marL="457200" indent="-457200">
              <a:buFont typeface="Arial" panose="020B0604020202020204" pitchFamily="34" charset="0"/>
              <a:buChar char="•"/>
            </a:pPr>
            <a:r>
              <a:rPr lang="en-US" sz="2800" dirty="0" smtClean="0"/>
              <a:t>Unpaid break time, paid break or meal time or both to express breast milk </a:t>
            </a:r>
          </a:p>
          <a:p>
            <a:pPr marL="457200" indent="-457200">
              <a:buFont typeface="Arial" panose="020B0604020202020204" pitchFamily="34" charset="0"/>
              <a:buChar char="•"/>
            </a:pPr>
            <a:r>
              <a:rPr lang="en-US" sz="2800" dirty="0" smtClean="0"/>
              <a:t>A private space close to the work area, other than a toilet stall</a:t>
            </a:r>
          </a:p>
          <a:p>
            <a:pPr marL="457200" indent="-457200">
              <a:buFont typeface="Arial" panose="020B0604020202020204" pitchFamily="34" charset="0"/>
              <a:buChar char="•"/>
            </a:pPr>
            <a:r>
              <a:rPr lang="en-US" sz="2800" dirty="0"/>
              <a:t>Protection extends up to two </a:t>
            </a:r>
            <a:r>
              <a:rPr lang="en-US" sz="2800" dirty="0" smtClean="0"/>
              <a:t>years from birth of child</a:t>
            </a:r>
            <a:endParaRPr lang="en-US" sz="2800" dirty="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50028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304800" y="103188"/>
            <a:ext cx="8504238" cy="1143000"/>
          </a:xfrm>
        </p:spPr>
        <p:txBody>
          <a:bodyPr/>
          <a:lstStyle/>
          <a:p>
            <a:pPr eaLnBrk="1" hangingPunct="1"/>
            <a:r>
              <a:rPr lang="en-US" altLang="en-US" dirty="0" smtClean="0"/>
              <a:t>Guidance and Assistance</a:t>
            </a:r>
          </a:p>
        </p:txBody>
      </p:sp>
      <p:sp>
        <p:nvSpPr>
          <p:cNvPr id="9" name="Content Placeholder 8"/>
          <p:cNvSpPr>
            <a:spLocks noGrp="1"/>
          </p:cNvSpPr>
          <p:nvPr>
            <p:ph sz="half" idx="2"/>
          </p:nvPr>
        </p:nvSpPr>
        <p:spPr>
          <a:xfrm>
            <a:off x="304800" y="1371600"/>
            <a:ext cx="8504238" cy="4937125"/>
          </a:xfrm>
        </p:spPr>
        <p:txBody>
          <a:bodyPr/>
          <a:lstStyle/>
          <a:p>
            <a:r>
              <a:rPr lang="en-US" sz="2800" dirty="0" smtClean="0"/>
              <a:t>For Payroll related questions </a:t>
            </a:r>
            <a:r>
              <a:rPr lang="en-US" sz="2800" dirty="0"/>
              <a:t>regarding your </a:t>
            </a:r>
            <a:r>
              <a:rPr lang="en-US" sz="2800" dirty="0" smtClean="0"/>
              <a:t>positions contact:</a:t>
            </a:r>
            <a:endParaRPr lang="en-US" sz="2800" dirty="0"/>
          </a:p>
          <a:p>
            <a:pPr marL="342900" indent="-342900">
              <a:buFont typeface="Arial" panose="020B0604020202020204" pitchFamily="34" charset="0"/>
              <a:buChar char="•"/>
            </a:pPr>
            <a:r>
              <a:rPr lang="en-US" sz="2800" i="1" dirty="0" smtClean="0"/>
              <a:t>Mat Bjorge at 303-757-9302</a:t>
            </a:r>
          </a:p>
          <a:p>
            <a:endParaRPr lang="en-US" sz="2400" b="1" i="1" dirty="0">
              <a:ea typeface="+mn-ea"/>
            </a:endParaRPr>
          </a:p>
          <a:p>
            <a:endParaRPr lang="en-US" sz="2400" b="1" i="1" dirty="0" smtClean="0"/>
          </a:p>
          <a:p>
            <a:endParaRPr lang="en-US" sz="2400" b="1" i="1" dirty="0">
              <a:ea typeface="+mn-ea"/>
            </a:endParaRPr>
          </a:p>
          <a:p>
            <a:endParaRPr lang="en-US" sz="2400" b="1" i="1" dirty="0" smtClean="0"/>
          </a:p>
          <a:p>
            <a:endParaRPr lang="en-US" sz="2400" b="1" i="1" dirty="0">
              <a:ea typeface="+mn-ea"/>
            </a:endParaRPr>
          </a:p>
          <a:p>
            <a:endParaRPr lang="en-US" sz="2400" b="1" i="1" dirty="0" smtClean="0"/>
          </a:p>
          <a:p>
            <a:endParaRPr lang="en-US" sz="2400" b="1" i="1" dirty="0" smtClean="0"/>
          </a:p>
          <a:p>
            <a:endParaRPr lang="en-US" sz="2400" dirty="0" smtClean="0">
              <a:ea typeface="+mn-ea"/>
            </a:endParaRPr>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21</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192" y="3715389"/>
            <a:ext cx="3019846" cy="242921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40943238"/>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304800" y="103188"/>
            <a:ext cx="8504238" cy="1143000"/>
          </a:xfrm>
        </p:spPr>
        <p:txBody>
          <a:bodyPr/>
          <a:lstStyle/>
          <a:p>
            <a:pPr eaLnBrk="1" hangingPunct="1"/>
            <a:r>
              <a:rPr lang="en-US" altLang="en-US" dirty="0" smtClean="0"/>
              <a:t>Guidance and Assistance</a:t>
            </a:r>
          </a:p>
        </p:txBody>
      </p:sp>
      <p:sp>
        <p:nvSpPr>
          <p:cNvPr id="9" name="Content Placeholder 8"/>
          <p:cNvSpPr>
            <a:spLocks noGrp="1"/>
          </p:cNvSpPr>
          <p:nvPr>
            <p:ph sz="half" idx="2"/>
          </p:nvPr>
        </p:nvSpPr>
        <p:spPr>
          <a:xfrm>
            <a:off x="304800" y="1371600"/>
            <a:ext cx="8504238" cy="4937125"/>
          </a:xfrm>
        </p:spPr>
        <p:txBody>
          <a:bodyPr/>
          <a:lstStyle/>
          <a:p>
            <a:r>
              <a:rPr lang="en-US" sz="2400" b="1" i="1" dirty="0" smtClean="0"/>
              <a:t>For </a:t>
            </a:r>
            <a:r>
              <a:rPr lang="en-US" sz="2400" b="1" i="1" dirty="0"/>
              <a:t>FLSA questions regarding your PDQ contact your HR </a:t>
            </a:r>
            <a:r>
              <a:rPr lang="en-US" sz="2400" b="1" i="1" dirty="0" smtClean="0"/>
              <a:t>Specialist</a:t>
            </a:r>
            <a:endParaRPr lang="en-US" sz="2400" b="1" i="1" dirty="0">
              <a:ea typeface="+mn-ea"/>
            </a:endParaRPr>
          </a:p>
          <a:p>
            <a:endParaRPr lang="en-US" sz="2400" b="1" i="1" dirty="0" smtClean="0"/>
          </a:p>
          <a:p>
            <a:endParaRPr lang="en-US" sz="2400" b="1" i="1" dirty="0">
              <a:ea typeface="+mn-ea"/>
            </a:endParaRPr>
          </a:p>
          <a:p>
            <a:endParaRPr lang="en-US" sz="2400" b="1" i="1" dirty="0" smtClean="0"/>
          </a:p>
          <a:p>
            <a:endParaRPr lang="en-US" sz="2400" b="1" i="1" dirty="0">
              <a:ea typeface="+mn-ea"/>
            </a:endParaRPr>
          </a:p>
          <a:p>
            <a:endParaRPr lang="en-US" sz="2400" b="1" i="1" dirty="0" smtClean="0"/>
          </a:p>
          <a:p>
            <a:endParaRPr lang="en-US" sz="2400" b="1" i="1" dirty="0">
              <a:ea typeface="+mn-ea"/>
            </a:endParaRPr>
          </a:p>
          <a:p>
            <a:endParaRPr lang="en-US" sz="2400" b="1" i="1" dirty="0" smtClean="0"/>
          </a:p>
          <a:p>
            <a:endParaRPr lang="en-US" sz="2400" b="1" i="1" dirty="0" smtClean="0"/>
          </a:p>
          <a:p>
            <a:r>
              <a:rPr lang="en-US" sz="2400" b="1" i="1" dirty="0" smtClean="0"/>
              <a:t>For FLSA policy </a:t>
            </a:r>
            <a:r>
              <a:rPr lang="en-US" sz="2400" b="1" i="1" dirty="0"/>
              <a:t>questions </a:t>
            </a:r>
            <a:r>
              <a:rPr lang="en-US" sz="2400" b="1" i="1" dirty="0" smtClean="0"/>
              <a:t>contact:</a:t>
            </a:r>
            <a:r>
              <a:rPr lang="en-US" sz="2400" dirty="0" smtClean="0"/>
              <a:t> Christine Andersen </a:t>
            </a:r>
            <a:r>
              <a:rPr lang="en-US" sz="2400" dirty="0"/>
              <a:t>7-5449</a:t>
            </a:r>
          </a:p>
          <a:p>
            <a:endParaRPr lang="en-US" sz="2400" dirty="0" smtClean="0">
              <a:ea typeface="+mn-ea"/>
            </a:endParaRPr>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22</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488" y="1878294"/>
            <a:ext cx="5976861" cy="3346200"/>
          </a:xfrm>
          <a:prstGeom prst="rect">
            <a:avLst/>
          </a:prstGeom>
        </p:spPr>
      </p:pic>
    </p:spTree>
    <p:custDataLst>
      <p:tags r:id="rId1"/>
    </p:custDataLst>
    <p:extLst>
      <p:ext uri="{BB962C8B-B14F-4D97-AF65-F5344CB8AC3E}">
        <p14:creationId xmlns:p14="http://schemas.microsoft.com/office/powerpoint/2010/main" val="2899285078"/>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 – Family Medical Leave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23</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4105106819"/>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632364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457200" indent="-457200">
              <a:buFont typeface="Arial"/>
              <a:buChar char="•"/>
            </a:pPr>
            <a:r>
              <a:rPr lang="en-US" sz="2400" dirty="0" smtClean="0"/>
              <a:t>Describe what Family Medical Leave is and the protections it affords an employee</a:t>
            </a:r>
          </a:p>
          <a:p>
            <a:pPr marL="457200" indent="-457200">
              <a:buFont typeface="Arial"/>
              <a:buChar char="•"/>
            </a:pPr>
            <a:r>
              <a:rPr lang="en-US" sz="2400" dirty="0" smtClean="0"/>
              <a:t>Identify what actions trigger FML and when it applies</a:t>
            </a:r>
          </a:p>
          <a:p>
            <a:pPr marL="457200" indent="-457200">
              <a:buFont typeface="Arial"/>
              <a:buChar char="•"/>
            </a:pPr>
            <a:r>
              <a:rPr lang="en-US" sz="2400" dirty="0" smtClean="0"/>
              <a:t>Describe what is used to determine if an employee qualifies for FML</a:t>
            </a:r>
          </a:p>
          <a:p>
            <a:pPr marL="457200" indent="-457200">
              <a:buFont typeface="Arial"/>
              <a:buChar char="•"/>
            </a:pPr>
            <a:r>
              <a:rPr lang="en-US" sz="2400" dirty="0" smtClean="0"/>
              <a:t>Explain the role of the supervisor in the FML process</a:t>
            </a:r>
          </a:p>
          <a:p>
            <a:pPr marL="457200" indent="-457200">
              <a:buFont typeface="Arial"/>
              <a:buChar char="•"/>
            </a:pPr>
            <a:r>
              <a:rPr lang="en-US" sz="2400" dirty="0" smtClean="0"/>
              <a:t>Identify what not to ask your employee about an FML event</a:t>
            </a:r>
          </a:p>
          <a:p>
            <a:pPr marL="457200" indent="-457200">
              <a:buFont typeface="Arial"/>
              <a:buChar char="•"/>
            </a:pPr>
            <a:r>
              <a:rPr lang="en-US" sz="2400" dirty="0" smtClean="0"/>
              <a:t>Identify who to contact if you need help with FML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244834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82563" y="1371600"/>
            <a:ext cx="8778875" cy="4937125"/>
          </a:xfrm>
        </p:spPr>
        <p:txBody>
          <a:bodyPr/>
          <a:lstStyle/>
          <a:p>
            <a:pPr marL="457200" indent="-457200">
              <a:buFont typeface="Arial" panose="020B0604020202020204" pitchFamily="34" charset="0"/>
              <a:buChar char="•"/>
            </a:pPr>
            <a:r>
              <a:rPr lang="en-US" altLang="en-US" sz="2400" dirty="0" smtClean="0"/>
              <a:t>FMLA is a Federal law that permits employees to take up to 12 weeks of unpaid leave with job protection for their own use or for the care of a qualified </a:t>
            </a:r>
            <a:r>
              <a:rPr lang="en-US" altLang="en-US" sz="2400" dirty="0"/>
              <a:t>individual  </a:t>
            </a:r>
            <a:endParaRPr lang="en-US" altLang="en-US" sz="2400" dirty="0" smtClean="0"/>
          </a:p>
          <a:p>
            <a:pPr marL="1200150" lvl="1" indent="-457200">
              <a:buFont typeface="Arial" panose="020B0604020202020204" pitchFamily="34" charset="0"/>
              <a:buChar char="•"/>
            </a:pPr>
            <a:r>
              <a:rPr lang="en-US" altLang="en-US" sz="2000" dirty="0" smtClean="0"/>
              <a:t>Health </a:t>
            </a:r>
            <a:r>
              <a:rPr lang="en-US" altLang="en-US" sz="2000" dirty="0"/>
              <a:t>insurance continues as if the employee has not taken leave, but employee must pay their portion while on unpaid leave</a:t>
            </a:r>
          </a:p>
          <a:p>
            <a:pPr marL="1200150" lvl="1" indent="-457200">
              <a:buFont typeface="Arial" panose="020B0604020202020204" pitchFamily="34" charset="0"/>
              <a:buChar char="•"/>
            </a:pPr>
            <a:r>
              <a:rPr lang="en-US" altLang="en-US" sz="2000" dirty="0"/>
              <a:t>FML allows Job restoration to the same or equivalent position </a:t>
            </a:r>
          </a:p>
          <a:p>
            <a:pPr marL="1200150" lvl="1" indent="-457200">
              <a:buFont typeface="Arial" panose="020B0604020202020204" pitchFamily="34" charset="0"/>
              <a:buChar char="•"/>
            </a:pPr>
            <a:r>
              <a:rPr lang="en-US" altLang="en-US" sz="2000" dirty="0"/>
              <a:t>No retaliation is </a:t>
            </a:r>
            <a:r>
              <a:rPr lang="en-US" altLang="en-US" sz="2000" dirty="0" smtClean="0"/>
              <a:t>allowed</a:t>
            </a:r>
            <a:endParaRPr lang="en-US" altLang="en-US" sz="2400" dirty="0" smtClean="0"/>
          </a:p>
          <a:p>
            <a:pPr marL="457200" indent="-457200" eaLnBrk="1" hangingPunct="1">
              <a:buFont typeface="Arial" panose="020B0604020202020204" pitchFamily="34" charset="0"/>
              <a:buChar char="•"/>
            </a:pPr>
            <a:r>
              <a:rPr lang="en-US" altLang="en-US" sz="2400" dirty="0" smtClean="0"/>
              <a:t>The State of Colorado provides 13 weeks (520 hours) of unpaid leave with job protection per rolling 12 month period</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sp>
        <p:nvSpPr>
          <p:cNvPr id="3"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A5953F1D-42C9-4BCE-8B4A-A73C09D86B66}" type="slidenum">
              <a:rPr lang="en-US" altLang="en-US" smtClean="0">
                <a:solidFill>
                  <a:schemeClr val="bg1"/>
                </a:solidFill>
              </a:rPr>
              <a:pPr>
                <a:defRPr/>
              </a:pPr>
              <a:t>25</a:t>
            </a:fld>
            <a:endParaRPr lang="en-US" altLang="en-US" dirty="0" smtClean="0">
              <a:solidFill>
                <a:schemeClr val="bg1"/>
              </a:solidFill>
            </a:endParaRPr>
          </a:p>
        </p:txBody>
      </p:sp>
      <p:sp>
        <p:nvSpPr>
          <p:cNvPr id="63493" name="Title 1"/>
          <p:cNvSpPr>
            <a:spLocks noGrp="1"/>
          </p:cNvSpPr>
          <p:nvPr>
            <p:ph type="title"/>
          </p:nvPr>
        </p:nvSpPr>
        <p:spPr/>
        <p:txBody>
          <a:bodyPr/>
          <a:lstStyle/>
          <a:p>
            <a:pPr eaLnBrk="1" hangingPunct="1"/>
            <a:r>
              <a:rPr lang="en-US" altLang="en-US" dirty="0" smtClean="0"/>
              <a:t>What is FMLA?</a:t>
            </a:r>
          </a:p>
        </p:txBody>
      </p:sp>
    </p:spTree>
    <p:custDataLst>
      <p:tags r:id="rId1"/>
    </p:custDataLst>
    <p:extLst>
      <p:ext uri="{BB962C8B-B14F-4D97-AF65-F5344CB8AC3E}">
        <p14:creationId xmlns:p14="http://schemas.microsoft.com/office/powerpoint/2010/main" val="4154235966"/>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b="1" i="1" u="sng" dirty="0" smtClean="0"/>
              <a:t>NOT</a:t>
            </a:r>
            <a:r>
              <a:rPr lang="en-US" dirty="0" smtClean="0"/>
              <a:t> FMLA</a:t>
            </a:r>
            <a:endParaRPr lang="en-US" dirty="0"/>
          </a:p>
        </p:txBody>
      </p:sp>
      <p:sp>
        <p:nvSpPr>
          <p:cNvPr id="3" name="Content Placeholder 2"/>
          <p:cNvSpPr>
            <a:spLocks noGrp="1"/>
          </p:cNvSpPr>
          <p:nvPr>
            <p:ph sz="half" idx="2"/>
          </p:nvPr>
        </p:nvSpPr>
        <p:spPr>
          <a:xfrm>
            <a:off x="320039" y="1371600"/>
            <a:ext cx="5829701" cy="4937760"/>
          </a:xfrm>
        </p:spPr>
        <p:txBody>
          <a:bodyPr/>
          <a:lstStyle/>
          <a:p>
            <a:r>
              <a:rPr lang="en-US" sz="2800" dirty="0" smtClean="0"/>
              <a:t>FMLA is not:</a:t>
            </a:r>
          </a:p>
          <a:p>
            <a:pPr marL="457200" indent="-457200">
              <a:buFont typeface="Arial" panose="020B0604020202020204" pitchFamily="34" charset="0"/>
              <a:buChar char="•"/>
            </a:pPr>
            <a:r>
              <a:rPr lang="en-US" sz="2800" dirty="0" smtClean="0"/>
              <a:t>A new leave granted to an employee</a:t>
            </a:r>
          </a:p>
          <a:p>
            <a:pPr marL="457200" indent="-457200">
              <a:buFont typeface="Arial" panose="020B0604020202020204" pitchFamily="34" charset="0"/>
              <a:buChar char="•"/>
            </a:pPr>
            <a:r>
              <a:rPr lang="en-US" sz="2800" dirty="0" smtClean="0"/>
              <a:t>Optional for an employee</a:t>
            </a:r>
          </a:p>
          <a:p>
            <a:pPr marL="457200" indent="-457200">
              <a:buFont typeface="Arial" panose="020B0604020202020204" pitchFamily="34" charset="0"/>
              <a:buChar char="•"/>
            </a:pPr>
            <a:r>
              <a:rPr lang="en-US" sz="2800" dirty="0" smtClean="0"/>
              <a:t>Fair Labor Standards Act or Workers Compensation</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26</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6149741" y="1479884"/>
            <a:ext cx="2658979" cy="2658979"/>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58569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Question FML One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27</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81333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1"/>
          <p:cNvSpPr>
            <a:spLocks noGrp="1"/>
          </p:cNvSpPr>
          <p:nvPr>
            <p:ph idx="1"/>
          </p:nvPr>
        </p:nvSpPr>
        <p:spPr>
          <a:xfrm>
            <a:off x="2098675" y="1371600"/>
            <a:ext cx="6862763" cy="4937125"/>
          </a:xfrm>
        </p:spPr>
        <p:txBody>
          <a:bodyPr/>
          <a:lstStyle/>
          <a:p>
            <a:pPr eaLnBrk="1" hangingPunct="1"/>
            <a:r>
              <a:rPr lang="en-US" altLang="en-US" sz="2800" dirty="0" smtClean="0"/>
              <a:t>FML is triggered when an employee:</a:t>
            </a:r>
          </a:p>
          <a:p>
            <a:pPr marL="457200" indent="-457200">
              <a:buFont typeface="Arial" panose="020B0604020202020204" pitchFamily="34" charset="0"/>
              <a:buChar char="•"/>
            </a:pPr>
            <a:r>
              <a:rPr lang="en-US" altLang="en-US" sz="2400" dirty="0"/>
              <a:t>Is sick more than 3 full consecutive work days</a:t>
            </a:r>
          </a:p>
          <a:p>
            <a:pPr marL="457200" indent="-457200" eaLnBrk="1" hangingPunct="1">
              <a:buFont typeface="Arial" panose="020B0604020202020204" pitchFamily="34" charset="0"/>
              <a:buChar char="•"/>
            </a:pPr>
            <a:r>
              <a:rPr lang="en-US" altLang="en-US" sz="2400" dirty="0" smtClean="0"/>
              <a:t>Requests leave for a foreseeable personal health reason</a:t>
            </a:r>
          </a:p>
          <a:p>
            <a:pPr marL="457200" indent="-457200" eaLnBrk="1" hangingPunct="1">
              <a:buFont typeface="Arial" panose="020B0604020202020204" pitchFamily="34" charset="0"/>
              <a:buChar char="•"/>
            </a:pPr>
            <a:r>
              <a:rPr lang="en-US" altLang="en-US" sz="2400" dirty="0" smtClean="0"/>
              <a:t>Requests </a:t>
            </a:r>
            <a:r>
              <a:rPr lang="en-US" altLang="en-US" sz="2400" dirty="0"/>
              <a:t>extended leave to care for a qualifying family member with a serious health condition </a:t>
            </a:r>
          </a:p>
          <a:p>
            <a:pPr marL="457200" indent="-457200" eaLnBrk="1" hangingPunct="1">
              <a:buFont typeface="Arial" panose="020B0604020202020204" pitchFamily="34" charset="0"/>
              <a:buChar char="•"/>
            </a:pPr>
            <a:r>
              <a:rPr lang="en-US" altLang="en-US" sz="2400" dirty="0" smtClean="0"/>
              <a:t>Workers’ Comp files first report of injury or claim number memo</a:t>
            </a:r>
          </a:p>
          <a:p>
            <a:pPr marL="457200" indent="-457200" eaLnBrk="1" hangingPunct="1">
              <a:buFont typeface="Arial" panose="020B0604020202020204" pitchFamily="34" charset="0"/>
              <a:buChar char="•"/>
            </a:pPr>
            <a:r>
              <a:rPr lang="en-US" altLang="en-US" sz="2400" dirty="0" smtClean="0"/>
              <a:t>Military Deployment</a:t>
            </a:r>
          </a:p>
          <a:p>
            <a:pPr marL="457200" indent="-457200" eaLnBrk="1" hangingPunct="1">
              <a:buFont typeface="Arial" panose="020B0604020202020204" pitchFamily="34" charset="0"/>
              <a:buChar char="•"/>
            </a:pPr>
            <a:r>
              <a:rPr lang="en-US" altLang="en-US" sz="2400" dirty="0" smtClean="0"/>
              <a:t>Military family member illness /injury</a:t>
            </a:r>
          </a:p>
          <a:p>
            <a:pPr marL="457200" indent="-457200" eaLnBrk="1" hangingPunct="1">
              <a:buFont typeface="Arial" panose="020B0604020202020204" pitchFamily="34" charset="0"/>
              <a:buChar char="•"/>
            </a:pPr>
            <a:r>
              <a:rPr lang="en-US" altLang="en-US" sz="2400" dirty="0" smtClean="0"/>
              <a:t>Military family member veteran treatment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397CB6B9-8298-433A-B47C-C946BF7201CB}" type="slidenum">
              <a:rPr lang="en-US" altLang="en-US" smtClean="0">
                <a:solidFill>
                  <a:schemeClr val="bg1"/>
                </a:solidFill>
              </a:rPr>
              <a:pPr>
                <a:defRPr/>
              </a:pPr>
              <a:t>28</a:t>
            </a:fld>
            <a:endParaRPr lang="en-US" altLang="en-US" dirty="0" smtClean="0">
              <a:solidFill>
                <a:schemeClr val="bg1"/>
              </a:solidFill>
            </a:endParaRPr>
          </a:p>
        </p:txBody>
      </p:sp>
      <p:sp>
        <p:nvSpPr>
          <p:cNvPr id="137221" name="Title 4"/>
          <p:cNvSpPr>
            <a:spLocks noGrp="1"/>
          </p:cNvSpPr>
          <p:nvPr>
            <p:ph type="title"/>
          </p:nvPr>
        </p:nvSpPr>
        <p:spPr/>
        <p:txBody>
          <a:bodyPr/>
          <a:lstStyle/>
          <a:p>
            <a:pPr eaLnBrk="1" hangingPunct="1"/>
            <a:r>
              <a:rPr lang="en-US" altLang="en-US" dirty="0" smtClean="0"/>
              <a:t>FML Initiation Triggers</a:t>
            </a:r>
          </a:p>
        </p:txBody>
      </p:sp>
      <p:pic>
        <p:nvPicPr>
          <p:cNvPr id="137222" name="Picture 5" descr="Domino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85938"/>
            <a:ext cx="2095500"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46956828"/>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Qualifications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29</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83226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course learning objectives</a:t>
            </a:r>
          </a:p>
          <a:p>
            <a:pPr marL="457200" indent="-457200">
              <a:buFont typeface="Arial" panose="020B0604020202020204" pitchFamily="34" charset="0"/>
              <a:buChar char="•"/>
            </a:pPr>
            <a:r>
              <a:rPr lang="en-US" dirty="0" smtClean="0"/>
              <a:t>Explain how to navigate the course</a:t>
            </a:r>
          </a:p>
          <a:p>
            <a:pPr marL="457200" indent="-457200">
              <a:buFont typeface="Arial" panose="020B0604020202020204" pitchFamily="34" charset="0"/>
              <a:buChar char="•"/>
            </a:pPr>
            <a:r>
              <a:rPr lang="en-US" dirty="0" smtClean="0"/>
              <a:t>Discuss the course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329094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8"/>
          <p:cNvSpPr>
            <a:spLocks noGrp="1"/>
          </p:cNvSpPr>
          <p:nvPr>
            <p:ph idx="1"/>
          </p:nvPr>
        </p:nvSpPr>
        <p:spPr>
          <a:xfrm>
            <a:off x="2509746" y="1371600"/>
            <a:ext cx="6451373" cy="4937125"/>
          </a:xfrm>
        </p:spPr>
        <p:txBody>
          <a:bodyPr/>
          <a:lstStyle/>
          <a:p>
            <a:pPr eaLnBrk="1" hangingPunct="1"/>
            <a:r>
              <a:rPr lang="en-US" altLang="en-US" sz="2400" b="1" dirty="0" smtClean="0"/>
              <a:t>The Supervisor is responsible for:</a:t>
            </a:r>
          </a:p>
          <a:p>
            <a:pPr marL="342900" indent="-342900" eaLnBrk="1" hangingPunct="1">
              <a:buFont typeface="Arial" panose="020B0604020202020204" pitchFamily="34" charset="0"/>
              <a:buChar char="•"/>
            </a:pPr>
            <a:r>
              <a:rPr lang="en-US" altLang="en-US" sz="2400" dirty="0" smtClean="0"/>
              <a:t>Maintaining confidentiality </a:t>
            </a:r>
          </a:p>
          <a:p>
            <a:pPr marL="342900" indent="-342900" eaLnBrk="1" hangingPunct="1">
              <a:buFont typeface="Arial" panose="020B0604020202020204" pitchFamily="34" charset="0"/>
              <a:buChar char="•"/>
            </a:pPr>
            <a:r>
              <a:rPr lang="en-US" altLang="en-US" sz="2400" dirty="0" smtClean="0"/>
              <a:t>Communicating to the FML Liaison:</a:t>
            </a:r>
          </a:p>
          <a:p>
            <a:pPr lvl="1" eaLnBrk="1" hangingPunct="1"/>
            <a:r>
              <a:rPr lang="en-US" altLang="en-US" sz="2400" dirty="0" smtClean="0"/>
              <a:t>FML needs of Employee</a:t>
            </a:r>
          </a:p>
          <a:p>
            <a:pPr lvl="1" eaLnBrk="1" hangingPunct="1"/>
            <a:r>
              <a:rPr lang="en-US" altLang="en-US" sz="2400" dirty="0" smtClean="0"/>
              <a:t>If the Employee has used more than three consecutive days of sick leave </a:t>
            </a:r>
          </a:p>
          <a:p>
            <a:pPr lvl="1" eaLnBrk="1" hangingPunct="1"/>
            <a:r>
              <a:rPr lang="en-US" altLang="en-US" sz="2400" dirty="0" smtClean="0"/>
              <a:t>Injuries on the Job</a:t>
            </a:r>
          </a:p>
          <a:p>
            <a:pPr marL="342900" indent="-342900" eaLnBrk="1" hangingPunct="1">
              <a:buFont typeface="Arial" panose="020B0604020202020204" pitchFamily="34" charset="0"/>
              <a:buChar char="•"/>
            </a:pPr>
            <a:r>
              <a:rPr lang="en-US" altLang="en-US" sz="2400" dirty="0" smtClean="0"/>
              <a:t>Approving the Employee’s timesheet and accommodating work schedule</a:t>
            </a:r>
          </a:p>
          <a:p>
            <a:pPr marL="342900" indent="-342900" eaLnBrk="1" hangingPunct="1">
              <a:buFont typeface="Arial" panose="020B0604020202020204" pitchFamily="34" charset="0"/>
              <a:buChar char="•"/>
            </a:pPr>
            <a:r>
              <a:rPr lang="en-US" altLang="en-US" sz="2400" dirty="0" smtClean="0"/>
              <a:t>Provide duty statements from Employee’s PDQ</a:t>
            </a:r>
          </a:p>
          <a:p>
            <a:pPr eaLnBrk="1" hangingPunct="1"/>
            <a:endParaRPr lang="en-US" altLang="en-US" sz="2400" dirty="0" smtClean="0"/>
          </a:p>
          <a:p>
            <a:pPr eaLnBrk="1" hangingPunct="1"/>
            <a:endParaRPr lang="en-US" altLang="en-US" sz="2400"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DEA92BD6-AFD5-412A-9B11-0D76B19928B2}" type="slidenum">
              <a:rPr lang="en-US" altLang="en-US" smtClean="0">
                <a:solidFill>
                  <a:schemeClr val="bg1"/>
                </a:solidFill>
              </a:rPr>
              <a:pPr>
                <a:defRPr/>
              </a:pPr>
              <a:t>30</a:t>
            </a:fld>
            <a:endParaRPr lang="en-US" altLang="en-US" dirty="0" smtClean="0">
              <a:solidFill>
                <a:schemeClr val="bg1"/>
              </a:solidFill>
            </a:endParaRPr>
          </a:p>
        </p:txBody>
      </p:sp>
      <p:sp>
        <p:nvSpPr>
          <p:cNvPr id="77826" name="Title 7"/>
          <p:cNvSpPr>
            <a:spLocks noGrp="1"/>
          </p:cNvSpPr>
          <p:nvPr>
            <p:ph type="title"/>
          </p:nvPr>
        </p:nvSpPr>
        <p:spPr/>
        <p:txBody>
          <a:bodyPr/>
          <a:lstStyle/>
          <a:p>
            <a:pPr eaLnBrk="1" hangingPunct="1"/>
            <a:r>
              <a:rPr lang="en-US" altLang="en-US" dirty="0" smtClean="0"/>
              <a:t>Supervisor Responsibilities</a:t>
            </a:r>
          </a:p>
        </p:txBody>
      </p:sp>
      <p:pic>
        <p:nvPicPr>
          <p:cNvPr id="2"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4537" y="1921335"/>
            <a:ext cx="2305210" cy="37598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4724078"/>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FML Two</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31</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450460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FML Work</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32</a:t>
            </a:fld>
            <a:endParaRPr lang="en-US" dirty="0"/>
          </a:p>
        </p:txBody>
      </p:sp>
      <p:graphicFrame>
        <p:nvGraphicFramePr>
          <p:cNvPr id="6" name="Content Placeholder 5"/>
          <p:cNvGraphicFramePr>
            <a:graphicFrameLocks noGrp="1"/>
          </p:cNvGraphicFramePr>
          <p:nvPr>
            <p:ph sz="quarter" idx="12"/>
            <p:custDataLst>
              <p:tags r:id="rId2"/>
            </p:custDataLst>
            <p:extLst>
              <p:ext uri="{D42A27DB-BD31-4B8C-83A1-F6EECF244321}">
                <p14:modId xmlns:p14="http://schemas.microsoft.com/office/powerpoint/2010/main" val="1077930435"/>
              </p:ext>
            </p:extLst>
          </p:nvPr>
        </p:nvGraphicFramePr>
        <p:xfrm>
          <a:off x="182563" y="1371600"/>
          <a:ext cx="8778875"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1702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b="1" i="1" u="sng" dirty="0" smtClean="0"/>
              <a:t>not</a:t>
            </a:r>
            <a:r>
              <a:rPr lang="en-US" dirty="0" smtClean="0"/>
              <a:t> to ask your Employee</a:t>
            </a:r>
            <a:endParaRPr lang="en-US" dirty="0"/>
          </a:p>
        </p:txBody>
      </p:sp>
      <p:sp>
        <p:nvSpPr>
          <p:cNvPr id="3" name="Content Placeholder 2"/>
          <p:cNvSpPr>
            <a:spLocks noGrp="1"/>
          </p:cNvSpPr>
          <p:nvPr>
            <p:ph sz="half" idx="2"/>
          </p:nvPr>
        </p:nvSpPr>
        <p:spPr>
          <a:xfrm>
            <a:off x="2213811" y="1371600"/>
            <a:ext cx="6594909" cy="4937760"/>
          </a:xfrm>
        </p:spPr>
        <p:txBody>
          <a:bodyPr/>
          <a:lstStyle/>
          <a:p>
            <a:r>
              <a:rPr lang="en-US" sz="2400" dirty="0" smtClean="0"/>
              <a:t>Questions to avoid asking include:</a:t>
            </a:r>
          </a:p>
          <a:p>
            <a:pPr marL="342900" indent="-342900">
              <a:buFont typeface="Arial" panose="020B0604020202020204" pitchFamily="34" charset="0"/>
              <a:buChar char="•"/>
            </a:pPr>
            <a:r>
              <a:rPr lang="en-US" sz="2400" dirty="0" smtClean="0"/>
              <a:t>Anything to do with age, marital or family status</a:t>
            </a:r>
          </a:p>
          <a:p>
            <a:pPr marL="342900" indent="-342900">
              <a:buFont typeface="Arial" panose="020B0604020202020204" pitchFamily="34" charset="0"/>
              <a:buChar char="•"/>
            </a:pPr>
            <a:r>
              <a:rPr lang="en-US" sz="2400" dirty="0" smtClean="0"/>
              <a:t>The diagnosis of the employees</a:t>
            </a:r>
          </a:p>
          <a:p>
            <a:pPr marL="342900" indent="-342900">
              <a:buFont typeface="Arial" panose="020B0604020202020204" pitchFamily="34" charset="0"/>
              <a:buChar char="•"/>
            </a:pPr>
            <a:r>
              <a:rPr lang="en-US" sz="2400" dirty="0" smtClean="0"/>
              <a:t>Asking about medications</a:t>
            </a:r>
          </a:p>
          <a:p>
            <a:pPr marL="342900" indent="-342900">
              <a:buFont typeface="Arial" panose="020B0604020202020204" pitchFamily="34" charset="0"/>
              <a:buChar char="•"/>
            </a:pPr>
            <a:r>
              <a:rPr lang="en-US" sz="2400" dirty="0" smtClean="0"/>
              <a:t>Anything about a disability</a:t>
            </a:r>
          </a:p>
          <a:p>
            <a:pPr marL="342900" indent="-342900">
              <a:buFont typeface="Arial" panose="020B0604020202020204" pitchFamily="34" charset="0"/>
              <a:buChar char="•"/>
            </a:pPr>
            <a:r>
              <a:rPr lang="en-US" sz="2400" dirty="0" smtClean="0"/>
              <a:t>Anything about physical or mental impairments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33</a:t>
            </a:fld>
            <a:endParaRPr lang="en-US" dirty="0"/>
          </a:p>
        </p:txBody>
      </p:sp>
      <p:pic>
        <p:nvPicPr>
          <p:cNvPr id="7" name="Content Placeholder 6"/>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22245" r="30950"/>
          <a:stretch/>
        </p:blipFill>
        <p:spPr>
          <a:xfrm>
            <a:off x="304800" y="1519038"/>
            <a:ext cx="1816770" cy="45644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53234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304800" y="103188"/>
            <a:ext cx="8504238" cy="1143000"/>
          </a:xfrm>
        </p:spPr>
        <p:txBody>
          <a:bodyPr/>
          <a:lstStyle/>
          <a:p>
            <a:pPr eaLnBrk="1" hangingPunct="1"/>
            <a:r>
              <a:rPr lang="en-US" altLang="en-US" dirty="0" smtClean="0"/>
              <a:t>Guidance and Assistance</a:t>
            </a:r>
          </a:p>
        </p:txBody>
      </p:sp>
      <p:sp>
        <p:nvSpPr>
          <p:cNvPr id="9" name="Content Placeholder 8"/>
          <p:cNvSpPr>
            <a:spLocks noGrp="1"/>
          </p:cNvSpPr>
          <p:nvPr>
            <p:ph sz="half" idx="2"/>
          </p:nvPr>
        </p:nvSpPr>
        <p:spPr>
          <a:xfrm>
            <a:off x="2293938" y="1371600"/>
            <a:ext cx="6515100" cy="4937125"/>
          </a:xfrm>
        </p:spPr>
        <p:txBody>
          <a:bodyPr/>
          <a:lstStyle/>
          <a:p>
            <a:pPr eaLnBrk="1" hangingPunct="1">
              <a:buFont typeface="Arial" charset="0"/>
              <a:buNone/>
              <a:defRPr/>
            </a:pPr>
            <a:r>
              <a:rPr lang="en-US" sz="2400" dirty="0" smtClean="0">
                <a:ea typeface="+mn-ea"/>
              </a:rPr>
              <a:t>For general questions for FML contact:</a:t>
            </a:r>
          </a:p>
          <a:p>
            <a:pPr marL="342900" indent="-342900" eaLnBrk="1" hangingPunct="1">
              <a:buFont typeface="Arial" panose="020B0604020202020204" pitchFamily="34" charset="0"/>
              <a:buChar char="•"/>
              <a:defRPr/>
            </a:pPr>
            <a:r>
              <a:rPr lang="en-US" sz="2400" dirty="0" smtClean="0"/>
              <a:t>Your Regional FML Liaison by clicking </a:t>
            </a:r>
            <a:r>
              <a:rPr lang="en-US" sz="2400" dirty="0" smtClean="0">
                <a:hlinkClick r:id="rId4"/>
              </a:rPr>
              <a:t>HERE</a:t>
            </a:r>
            <a:endParaRPr lang="en-US" sz="2400" dirty="0" smtClean="0"/>
          </a:p>
          <a:p>
            <a:pPr eaLnBrk="1" hangingPunct="1">
              <a:buFont typeface="Arial" charset="0"/>
              <a:buNone/>
              <a:defRPr/>
            </a:pPr>
            <a:endParaRPr lang="en-US" sz="2400" dirty="0" smtClean="0">
              <a:ea typeface="+mn-ea"/>
            </a:endParaRPr>
          </a:p>
          <a:p>
            <a:pPr eaLnBrk="1" hangingPunct="1">
              <a:buFont typeface="Arial" charset="0"/>
              <a:buNone/>
              <a:defRPr/>
            </a:pPr>
            <a:r>
              <a:rPr lang="en-US" sz="2400" dirty="0" smtClean="0">
                <a:ea typeface="+mn-ea"/>
              </a:rPr>
              <a:t>For questions about policy and Medical Providers:</a:t>
            </a:r>
          </a:p>
          <a:p>
            <a:pPr marL="342900" indent="-342900" eaLnBrk="1" hangingPunct="1">
              <a:buFont typeface="Arial" panose="020B0604020202020204" pitchFamily="34" charset="0"/>
              <a:buChar char="•"/>
              <a:defRPr/>
            </a:pPr>
            <a:r>
              <a:rPr lang="en-US" sz="2400" dirty="0" smtClean="0"/>
              <a:t>Contact the FML Program Manager Christine Andersen by clicking </a:t>
            </a:r>
            <a:r>
              <a:rPr lang="en-US" sz="2400" dirty="0" smtClean="0">
                <a:hlinkClick r:id="rId5"/>
              </a:rPr>
              <a:t>HERE</a:t>
            </a:r>
            <a:endParaRPr lang="en-US" sz="2400" dirty="0" smtClean="0">
              <a:ea typeface="+mn-ea"/>
            </a:endParaRPr>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34</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81926" name="Picture 9" descr="7332958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376363"/>
            <a:ext cx="18923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8010146"/>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35</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2802185185"/>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2354165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342900" lvl="0" indent="-342900">
              <a:buFont typeface="Arial" panose="020B0604020202020204" pitchFamily="34" charset="0"/>
              <a:buChar char="•"/>
            </a:pPr>
            <a:r>
              <a:rPr lang="en-US" sz="2400" dirty="0"/>
              <a:t>Explain </a:t>
            </a:r>
            <a:r>
              <a:rPr lang="en-US" sz="2400" dirty="0" smtClean="0"/>
              <a:t>what workers</a:t>
            </a:r>
            <a:r>
              <a:rPr lang="en-US" sz="2400" dirty="0"/>
              <a:t>’ </a:t>
            </a:r>
            <a:r>
              <a:rPr lang="en-US" sz="2400" dirty="0" smtClean="0"/>
              <a:t>compensation is </a:t>
            </a:r>
          </a:p>
          <a:p>
            <a:pPr marL="342900" lvl="0" indent="-342900">
              <a:buFont typeface="Arial" panose="020B0604020202020204" pitchFamily="34" charset="0"/>
              <a:buChar char="•"/>
            </a:pPr>
            <a:r>
              <a:rPr lang="en-US" sz="2400" dirty="0" smtClean="0"/>
              <a:t>Identify what workers’ compensation covers</a:t>
            </a:r>
            <a:endParaRPr lang="en-US" sz="2400" dirty="0"/>
          </a:p>
          <a:p>
            <a:pPr marL="342900" lvl="0" indent="-342900">
              <a:buFont typeface="Arial" panose="020B0604020202020204" pitchFamily="34" charset="0"/>
              <a:buChar char="•"/>
            </a:pPr>
            <a:r>
              <a:rPr lang="en-US" sz="2400" dirty="0" smtClean="0"/>
              <a:t>Describe what triggers a workers’ compensation claim</a:t>
            </a:r>
          </a:p>
          <a:p>
            <a:pPr marL="342900" lvl="0" indent="-342900">
              <a:buFont typeface="Arial" panose="020B0604020202020204" pitchFamily="34" charset="0"/>
              <a:buChar char="•"/>
            </a:pPr>
            <a:r>
              <a:rPr lang="en-US" sz="2400" dirty="0" smtClean="0"/>
              <a:t>Identify the actions you should take if an employee is injured</a:t>
            </a:r>
            <a:endParaRPr lang="en-US" sz="2400" dirty="0"/>
          </a:p>
          <a:p>
            <a:pPr marL="342900" lvl="0" indent="-342900">
              <a:buFont typeface="Arial" panose="020B0604020202020204" pitchFamily="34" charset="0"/>
              <a:buChar char="•"/>
            </a:pPr>
            <a:r>
              <a:rPr lang="en-US" sz="2400" dirty="0" smtClean="0"/>
              <a:t>Explain </a:t>
            </a:r>
            <a:r>
              <a:rPr lang="en-US" sz="2400" dirty="0"/>
              <a:t>the role of the employee and the supervisor in </a:t>
            </a:r>
            <a:r>
              <a:rPr lang="en-US" sz="2400" dirty="0" smtClean="0"/>
              <a:t>workers</a:t>
            </a:r>
            <a:r>
              <a:rPr lang="en-US" sz="2400" dirty="0"/>
              <a:t>’ </a:t>
            </a:r>
            <a:r>
              <a:rPr lang="en-US" sz="2400" dirty="0" smtClean="0"/>
              <a:t>compensation</a:t>
            </a:r>
            <a:endParaRPr lang="en-US" sz="2400" dirty="0"/>
          </a:p>
          <a:p>
            <a:pPr marL="342900" lvl="0" indent="-342900">
              <a:buFont typeface="Arial" panose="020B0604020202020204" pitchFamily="34" charset="0"/>
              <a:buChar char="•"/>
            </a:pPr>
            <a:r>
              <a:rPr lang="en-US" sz="2400" dirty="0"/>
              <a:t>Identify common </a:t>
            </a:r>
            <a:r>
              <a:rPr lang="en-US" sz="2400" dirty="0" smtClean="0"/>
              <a:t>red flags to let Risk know about</a:t>
            </a:r>
            <a:endParaRPr lang="en-US" sz="2400" dirty="0"/>
          </a:p>
          <a:p>
            <a:pPr marL="342900" lvl="0" indent="-342900">
              <a:buFont typeface="Arial" panose="020B0604020202020204" pitchFamily="34" charset="0"/>
              <a:buChar char="•"/>
            </a:pPr>
            <a:r>
              <a:rPr lang="en-US" sz="2400" dirty="0"/>
              <a:t>Identify </a:t>
            </a:r>
            <a:r>
              <a:rPr lang="en-US" sz="2400" dirty="0" smtClean="0"/>
              <a:t>contacts </a:t>
            </a:r>
            <a:r>
              <a:rPr lang="en-US" sz="2400" dirty="0"/>
              <a:t>if you need </a:t>
            </a:r>
            <a:r>
              <a:rPr lang="en-US" sz="2400" dirty="0" smtClean="0"/>
              <a:t>help </a:t>
            </a:r>
            <a:r>
              <a:rPr lang="en-US" sz="2400" dirty="0"/>
              <a:t>with w</a:t>
            </a:r>
            <a:r>
              <a:rPr lang="en-US" sz="2400" dirty="0" smtClean="0"/>
              <a:t>orkers’ </a:t>
            </a:r>
            <a:r>
              <a:rPr lang="en-US" sz="2400" dirty="0"/>
              <a:t>c</a:t>
            </a:r>
            <a:r>
              <a:rPr lang="en-US" sz="2400" dirty="0" smtClean="0"/>
              <a:t>ompensation</a:t>
            </a:r>
            <a:endParaRPr lang="en-US" sz="2400"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0" y="1371600"/>
            <a:ext cx="6421120" cy="4937125"/>
          </a:xfrm>
        </p:spPr>
        <p:txBody>
          <a:bodyPr/>
          <a:lstStyle/>
          <a:p>
            <a:r>
              <a:rPr lang="en-US" sz="2400" dirty="0" smtClean="0"/>
              <a:t>A </a:t>
            </a:r>
            <a:r>
              <a:rPr lang="en-US" sz="2400" dirty="0"/>
              <a:t>form of insurance that provides an employee </a:t>
            </a:r>
            <a:r>
              <a:rPr lang="en-US" sz="2400" dirty="0" smtClean="0"/>
              <a:t>injured </a:t>
            </a:r>
            <a:r>
              <a:rPr lang="en-US" sz="2400" dirty="0"/>
              <a:t>at work with wage replacement and medical </a:t>
            </a:r>
            <a:r>
              <a:rPr lang="en-US" sz="2400" dirty="0" smtClean="0"/>
              <a:t>benefits</a:t>
            </a:r>
            <a:r>
              <a:rPr lang="en-US" sz="2400" dirty="0"/>
              <a:t> </a:t>
            </a:r>
            <a:r>
              <a:rPr lang="en-US" sz="2400" dirty="0" smtClean="0"/>
              <a:t>which include:</a:t>
            </a:r>
          </a:p>
          <a:p>
            <a:pPr marL="457200" indent="-457200">
              <a:buFont typeface="Arial" panose="020B0604020202020204" pitchFamily="34" charset="0"/>
              <a:buChar char="•"/>
            </a:pPr>
            <a:r>
              <a:rPr lang="en-US" sz="2400" dirty="0" smtClean="0"/>
              <a:t>Medical Expenses</a:t>
            </a:r>
          </a:p>
          <a:p>
            <a:pPr marL="457200" indent="-457200">
              <a:buFont typeface="Arial" panose="020B0604020202020204" pitchFamily="34" charset="0"/>
              <a:buChar char="•"/>
            </a:pPr>
            <a:r>
              <a:rPr lang="en-US" sz="2400" dirty="0" smtClean="0"/>
              <a:t>Partial wage replacement during temporary disability</a:t>
            </a:r>
          </a:p>
          <a:p>
            <a:pPr marL="457200" indent="-457200">
              <a:buFont typeface="Arial" panose="020B0604020202020204" pitchFamily="34" charset="0"/>
              <a:buChar char="•"/>
            </a:pPr>
            <a:r>
              <a:rPr lang="en-US" sz="2400" dirty="0" smtClean="0"/>
              <a:t>Mileage reimbursement</a:t>
            </a:r>
          </a:p>
          <a:p>
            <a:pPr marL="457200" indent="-457200">
              <a:buFont typeface="Arial" panose="020B0604020202020204" pitchFamily="34" charset="0"/>
              <a:buChar char="•"/>
            </a:pPr>
            <a:r>
              <a:rPr lang="en-US" sz="2400" dirty="0" smtClean="0"/>
              <a:t>In some cases, maintenance care at end of claim</a:t>
            </a:r>
          </a:p>
          <a:p>
            <a:pPr marL="457200" indent="-457200">
              <a:buFont typeface="Arial" panose="020B0604020202020204" pitchFamily="34" charset="0"/>
              <a:buChar char="•"/>
            </a:pPr>
            <a:r>
              <a:rPr lang="en-US" sz="2400" dirty="0" smtClean="0"/>
              <a:t>Permanent impairment benefits, if applicable</a:t>
            </a:r>
          </a:p>
          <a:p>
            <a:pPr marL="457200" indent="-457200">
              <a:buFont typeface="Arial" panose="020B0604020202020204" pitchFamily="34" charset="0"/>
              <a:buChar char="•"/>
            </a:pPr>
            <a:r>
              <a:rPr lang="en-US" sz="2400" dirty="0" smtClean="0"/>
              <a:t>Survivor benefits if the employee is deceased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What is Workers’ Compensation?</a:t>
            </a:r>
            <a:endParaRPr lang="en-US" dirty="0"/>
          </a:p>
        </p:txBody>
      </p:sp>
      <p:pic>
        <p:nvPicPr>
          <p:cNvPr id="6" name="Picture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2880" y="2729706"/>
            <a:ext cx="2143125" cy="2143125"/>
          </a:xfrm>
          <a:prstGeom prst="rect">
            <a:avLst/>
          </a:prstGeom>
        </p:spPr>
      </p:pic>
    </p:spTree>
    <p:custDataLst>
      <p:tags r:id="rId1"/>
    </p:custDataLst>
    <p:extLst>
      <p:ext uri="{BB962C8B-B14F-4D97-AF65-F5344CB8AC3E}">
        <p14:creationId xmlns:p14="http://schemas.microsoft.com/office/powerpoint/2010/main" val="3826327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does Workers’ Compensation Cover?</a:t>
            </a:r>
            <a:endParaRPr lang="en-US" sz="3600" dirty="0"/>
          </a:p>
        </p:txBody>
      </p:sp>
      <p:sp>
        <p:nvSpPr>
          <p:cNvPr id="3" name="Content Placeholder 2"/>
          <p:cNvSpPr>
            <a:spLocks noGrp="1"/>
          </p:cNvSpPr>
          <p:nvPr>
            <p:ph sz="half" idx="2"/>
          </p:nvPr>
        </p:nvSpPr>
        <p:spPr>
          <a:xfrm>
            <a:off x="304800" y="1418590"/>
            <a:ext cx="6736080" cy="4937760"/>
          </a:xfrm>
        </p:spPr>
        <p:txBody>
          <a:bodyPr/>
          <a:lstStyle/>
          <a:p>
            <a:r>
              <a:rPr lang="en-US" sz="2400" dirty="0" smtClean="0"/>
              <a:t>Workers’ Compensation</a:t>
            </a:r>
            <a:r>
              <a:rPr lang="en-US" sz="2400" b="1" dirty="0" smtClean="0"/>
              <a:t> covers</a:t>
            </a:r>
            <a:r>
              <a:rPr lang="en-US" sz="2400" dirty="0" smtClean="0"/>
              <a:t>:</a:t>
            </a:r>
          </a:p>
          <a:p>
            <a:pPr marL="342900" indent="-342900">
              <a:buFont typeface="Arial" panose="020B0604020202020204" pitchFamily="34" charset="0"/>
              <a:buChar char="•"/>
            </a:pPr>
            <a:r>
              <a:rPr lang="en-US" sz="2400" dirty="0" smtClean="0"/>
              <a:t>injuries and occupational illnesses arising out of and in the course and scope of employment</a:t>
            </a:r>
          </a:p>
          <a:p>
            <a:pPr marL="342900" indent="-342900">
              <a:buFont typeface="Arial" panose="020B0604020202020204" pitchFamily="34" charset="0"/>
              <a:buChar char="•"/>
            </a:pPr>
            <a:endParaRPr lang="en-US" sz="2400" dirty="0"/>
          </a:p>
          <a:p>
            <a:r>
              <a:rPr lang="en-US" sz="2400" dirty="0" smtClean="0"/>
              <a:t>Workers’ Compensation </a:t>
            </a:r>
            <a:r>
              <a:rPr lang="en-US" sz="2400" b="1" dirty="0" smtClean="0"/>
              <a:t>does not </a:t>
            </a:r>
            <a:r>
              <a:rPr lang="en-US" sz="2400" dirty="0" smtClean="0"/>
              <a:t>cover:</a:t>
            </a:r>
          </a:p>
          <a:p>
            <a:pPr marL="342900" indent="-342900">
              <a:buFont typeface="Arial" panose="020B0604020202020204" pitchFamily="34" charset="0"/>
              <a:buChar char="•"/>
            </a:pPr>
            <a:r>
              <a:rPr lang="en-US" sz="2400" dirty="0" smtClean="0"/>
              <a:t>Personal injuries </a:t>
            </a:r>
          </a:p>
          <a:p>
            <a:pPr marL="342900" indent="-342900">
              <a:buFont typeface="Arial" panose="020B0604020202020204" pitchFamily="34" charset="0"/>
              <a:buChar char="•"/>
            </a:pPr>
            <a:r>
              <a:rPr lang="en-US" sz="2400" dirty="0" smtClean="0"/>
              <a:t>Pre-existing conditions </a:t>
            </a:r>
          </a:p>
          <a:p>
            <a:pPr marL="342900" indent="-342900">
              <a:buFont typeface="Arial" panose="020B0604020202020204" pitchFamily="34" charset="0"/>
              <a:buChar char="•"/>
            </a:pPr>
            <a:r>
              <a:rPr lang="en-US" sz="2400" dirty="0" smtClean="0"/>
              <a:t>Injuries where the cause is unknown (idiopathic injuries)</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38</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8532"/>
          <a:stretch/>
        </p:blipFill>
        <p:spPr>
          <a:xfrm>
            <a:off x="6870700" y="1385888"/>
            <a:ext cx="2044700" cy="205659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0700" y="3210343"/>
            <a:ext cx="1899430" cy="1899430"/>
          </a:xfrm>
          <a:prstGeom prst="rect">
            <a:avLst/>
          </a:prstGeom>
        </p:spPr>
      </p:pic>
    </p:spTree>
    <p:custDataLst>
      <p:tags r:id="rId1"/>
    </p:custDataLst>
    <p:extLst>
      <p:ext uri="{BB962C8B-B14F-4D97-AF65-F5344CB8AC3E}">
        <p14:creationId xmlns:p14="http://schemas.microsoft.com/office/powerpoint/2010/main" val="3924507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Question One Workers Compensation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39</a:t>
            </a:fld>
            <a:endParaRPr lang="en-US" dirty="0">
              <a:solidFill>
                <a:prstClr val="white"/>
              </a:solidFill>
            </a:endParaRPr>
          </a:p>
        </p:txBody>
      </p:sp>
      <p:pic>
        <p:nvPicPr>
          <p:cNvPr id="10" name="Picture 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1" name="Picture 1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6542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2663821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1371600"/>
            <a:ext cx="8503920" cy="4937760"/>
          </a:xfrm>
        </p:spPr>
        <p:txBody>
          <a:bodyPr/>
          <a:lstStyle/>
          <a:p>
            <a:r>
              <a:rPr lang="en-US" sz="2400" dirty="0" smtClean="0"/>
              <a:t>A workers’ compensation claim is triggered when an employee:</a:t>
            </a:r>
          </a:p>
          <a:p>
            <a:pPr marL="457200" indent="-457200">
              <a:buFont typeface="Arial" panose="020B0604020202020204" pitchFamily="34" charset="0"/>
              <a:buChar char="•"/>
            </a:pPr>
            <a:r>
              <a:rPr lang="en-US" sz="2400" dirty="0" smtClean="0"/>
              <a:t>Reports an injury or illness </a:t>
            </a:r>
            <a:r>
              <a:rPr lang="en-US" sz="2400" b="1" dirty="0" smtClean="0"/>
              <a:t>and </a:t>
            </a:r>
          </a:p>
          <a:p>
            <a:pPr marL="457200" indent="-457200">
              <a:buFont typeface="Arial" panose="020B0604020202020204" pitchFamily="34" charset="0"/>
              <a:buChar char="•"/>
            </a:pPr>
            <a:r>
              <a:rPr lang="en-US" sz="2400" dirty="0" smtClean="0"/>
              <a:t>Seeks medical treatment</a:t>
            </a:r>
          </a:p>
          <a:p>
            <a:endParaRPr lang="en-US" sz="2400" dirty="0"/>
          </a:p>
          <a:p>
            <a:r>
              <a:rPr lang="en-US" sz="2400" i="1" dirty="0" smtClean="0"/>
              <a:t>If medical treatment is </a:t>
            </a:r>
            <a:r>
              <a:rPr lang="en-US" sz="2400" b="1" i="1" dirty="0" smtClean="0"/>
              <a:t>not</a:t>
            </a:r>
            <a:r>
              <a:rPr lang="en-US" sz="2400" i="1" dirty="0" smtClean="0"/>
              <a:t> sought then a worker compensation claim will </a:t>
            </a:r>
            <a:r>
              <a:rPr lang="en-US" sz="2400" b="1" i="1" dirty="0" smtClean="0"/>
              <a:t>not</a:t>
            </a:r>
            <a:r>
              <a:rPr lang="en-US" sz="2400" i="1" dirty="0" smtClean="0"/>
              <a:t> be filed</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90" t="27580" r="23321" b="23009"/>
          <a:stretch/>
        </p:blipFill>
        <p:spPr>
          <a:xfrm>
            <a:off x="2962909" y="4001957"/>
            <a:ext cx="3187701" cy="2181860"/>
          </a:xfrm>
          <a:prstGeom prst="rect">
            <a:avLst/>
          </a:prstGeom>
          <a:ln>
            <a:noFill/>
          </a:ln>
          <a:effectLst>
            <a:softEdge rad="112500"/>
          </a:effectLst>
        </p:spPr>
      </p:pic>
      <p:sp>
        <p:nvSpPr>
          <p:cNvPr id="2" name="Title 1"/>
          <p:cNvSpPr>
            <a:spLocks noGrp="1"/>
          </p:cNvSpPr>
          <p:nvPr>
            <p:ph type="title"/>
          </p:nvPr>
        </p:nvSpPr>
        <p:spPr/>
        <p:txBody>
          <a:bodyPr/>
          <a:lstStyle/>
          <a:p>
            <a:r>
              <a:rPr lang="en-US" sz="3400" dirty="0" smtClean="0"/>
              <a:t>What Triggers a Workers’ Compensation Claim</a:t>
            </a:r>
            <a:endParaRPr lang="en-US" sz="3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Content Placeholder 7"/>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1997685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 Injury/Emergency</a:t>
            </a:r>
            <a:endParaRPr lang="en-US" dirty="0"/>
          </a:p>
        </p:txBody>
      </p:sp>
      <p:sp>
        <p:nvSpPr>
          <p:cNvPr id="3" name="Content Placeholder 2"/>
          <p:cNvSpPr>
            <a:spLocks noGrp="1"/>
          </p:cNvSpPr>
          <p:nvPr>
            <p:ph sz="half" idx="2"/>
          </p:nvPr>
        </p:nvSpPr>
        <p:spPr>
          <a:xfrm>
            <a:off x="1498899" y="1332389"/>
            <a:ext cx="7309821" cy="4937760"/>
          </a:xfrm>
        </p:spPr>
        <p:txBody>
          <a:bodyPr/>
          <a:lstStyle/>
          <a:p>
            <a:r>
              <a:rPr lang="en-US" sz="2400" b="1" dirty="0" smtClean="0"/>
              <a:t>Reporting an injury or emergency:</a:t>
            </a:r>
          </a:p>
          <a:p>
            <a:pPr marL="457200" indent="-457200">
              <a:buFont typeface="Arial" panose="020B0604020202020204" pitchFamily="34" charset="0"/>
              <a:buChar char="•"/>
            </a:pPr>
            <a:r>
              <a:rPr lang="en-US" sz="2400" dirty="0" smtClean="0"/>
              <a:t>If the employee is able, they should verbally report an injury or illness </a:t>
            </a:r>
          </a:p>
          <a:p>
            <a:pPr marL="457200" indent="-457200">
              <a:buFont typeface="Arial" panose="020B0604020202020204" pitchFamily="34" charset="0"/>
              <a:buChar char="•"/>
            </a:pPr>
            <a:r>
              <a:rPr lang="en-US" sz="2400" dirty="0" smtClean="0"/>
              <a:t>If the employee is unable to report any employee with knowledge of the injury must report to a supervisor</a:t>
            </a:r>
          </a:p>
          <a:p>
            <a:pPr marL="457200" indent="-457200">
              <a:buFont typeface="Arial" panose="020B0604020202020204" pitchFamily="34" charset="0"/>
              <a:buChar char="•"/>
            </a:pPr>
            <a:r>
              <a:rPr lang="en-US" sz="2400" dirty="0" smtClean="0"/>
              <a:t>The supervisor must contact Risk Management at 303-757-9340 if:</a:t>
            </a:r>
          </a:p>
          <a:p>
            <a:pPr marL="1200150" lvl="1" indent="-457200">
              <a:buFont typeface="Arial" panose="020B0604020202020204" pitchFamily="34" charset="0"/>
              <a:buChar char="•"/>
            </a:pPr>
            <a:r>
              <a:rPr lang="en-US" sz="2000" dirty="0" smtClean="0"/>
              <a:t>An employee is transported by ambulance</a:t>
            </a:r>
          </a:p>
          <a:p>
            <a:pPr marL="1200150" lvl="1" indent="-457200">
              <a:buFont typeface="Arial" panose="020B0604020202020204" pitchFamily="34" charset="0"/>
              <a:buChar char="•"/>
            </a:pPr>
            <a:r>
              <a:rPr lang="en-US" sz="2000" dirty="0" smtClean="0"/>
              <a:t>There are fatalities</a:t>
            </a:r>
          </a:p>
          <a:p>
            <a:pPr marL="1200150" lvl="1" indent="-457200">
              <a:buFont typeface="Arial" panose="020B0604020202020204" pitchFamily="34" charset="0"/>
              <a:buChar char="•"/>
            </a:pPr>
            <a:r>
              <a:rPr lang="en-US" sz="2000" dirty="0" smtClean="0"/>
              <a:t>Multiple employees injured</a:t>
            </a:r>
          </a:p>
          <a:p>
            <a:pPr marL="1200150" lvl="1" indent="-457200">
              <a:buFont typeface="Arial" panose="020B0604020202020204" pitchFamily="34" charset="0"/>
              <a:buChar char="•"/>
            </a:pPr>
            <a:r>
              <a:rPr lang="en-US" sz="2000" dirty="0" smtClean="0"/>
              <a:t>An employee is hospitalized</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601944"/>
            <a:ext cx="1796415" cy="47544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54945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Employee Responsibilities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42</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4831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Supervisor Responsibilities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43</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57390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Question Two Workers Compensation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44</a:t>
            </a:fld>
            <a:endParaRPr lang="en-US" dirty="0">
              <a:solidFill>
                <a:prstClr val="white"/>
              </a:solidFill>
            </a:endParaRPr>
          </a:p>
        </p:txBody>
      </p:sp>
      <p:pic>
        <p:nvPicPr>
          <p:cNvPr id="10" name="Picture 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1" name="Picture 1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713446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Risk know if…</a:t>
            </a:r>
            <a:endParaRPr lang="en-US" dirty="0"/>
          </a:p>
        </p:txBody>
      </p:sp>
      <p:sp>
        <p:nvSpPr>
          <p:cNvPr id="3" name="Content Placeholder 2"/>
          <p:cNvSpPr>
            <a:spLocks noGrp="1"/>
          </p:cNvSpPr>
          <p:nvPr>
            <p:ph sz="half" idx="2"/>
          </p:nvPr>
        </p:nvSpPr>
        <p:spPr>
          <a:xfrm>
            <a:off x="2665379" y="1371600"/>
            <a:ext cx="6143341" cy="4937760"/>
          </a:xfrm>
        </p:spPr>
        <p:txBody>
          <a:bodyPr/>
          <a:lstStyle/>
          <a:p>
            <a:endParaRPr lang="en-US" sz="2400" dirty="0" smtClean="0"/>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A new employee files a claim</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Friday injury not reported until Monday </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Quickly hires an attorney</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Story Changes / Conflicting Descriptions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Pre-existing conditions </a:t>
            </a:r>
            <a:r>
              <a:rPr lang="en-US" sz="2400" dirty="0" smtClean="0">
                <a:solidFill>
                  <a:schemeClr val="tx1">
                    <a:lumMod val="85000"/>
                    <a:lumOff val="15000"/>
                  </a:schemeClr>
                </a:solidFill>
              </a:rPr>
              <a:t>similar </a:t>
            </a:r>
            <a:r>
              <a:rPr lang="en-US" sz="2400" dirty="0">
                <a:solidFill>
                  <a:schemeClr val="tx1">
                    <a:lumMod val="85000"/>
                    <a:lumOff val="15000"/>
                  </a:schemeClr>
                </a:solidFill>
              </a:rPr>
              <a:t>to the injury</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History of claims – same time each year</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No witnesses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Secondary employment or Hobbies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Unusual Coincidence between date of injury and need for personal time off</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Financial problems</a:t>
            </a:r>
          </a:p>
          <a:p>
            <a:pPr marL="342900" indent="-342900">
              <a:lnSpc>
                <a:spcPct val="90000"/>
              </a:lnSpc>
              <a:spcBef>
                <a:spcPts val="200"/>
              </a:spcBef>
              <a:spcAft>
                <a:spcPts val="100"/>
              </a:spcAft>
              <a:buFont typeface="Arial" panose="020B0604020202020204" pitchFamily="34" charset="0"/>
              <a:buChar char="•"/>
              <a:defRPr/>
            </a:pPr>
            <a:r>
              <a:rPr lang="en-US" sz="2400" dirty="0">
                <a:solidFill>
                  <a:schemeClr val="tx1">
                    <a:lumMod val="85000"/>
                    <a:lumOff val="15000"/>
                  </a:schemeClr>
                </a:solidFill>
              </a:rPr>
              <a:t>Late </a:t>
            </a:r>
            <a:r>
              <a:rPr lang="en-US" sz="2400" dirty="0" smtClean="0">
                <a:solidFill>
                  <a:schemeClr val="tx1">
                    <a:lumMod val="85000"/>
                    <a:lumOff val="15000"/>
                  </a:schemeClr>
                </a:solidFill>
              </a:rPr>
              <a:t>Reporting</a:t>
            </a:r>
            <a:endParaRPr lang="en-US" sz="2400" dirty="0">
              <a:solidFill>
                <a:schemeClr val="tx1">
                  <a:lumMod val="85000"/>
                  <a:lumOff val="15000"/>
                </a:schemeClr>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45</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2875626"/>
            <a:ext cx="2205038" cy="1929073"/>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Content Placeholder 2"/>
          <p:cNvSpPr txBox="1">
            <a:spLocks/>
          </p:cNvSpPr>
          <p:nvPr/>
        </p:nvSpPr>
        <p:spPr bwMode="auto">
          <a:xfrm>
            <a:off x="2644293" y="1324610"/>
            <a:ext cx="6164427"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b="1" i="1" dirty="0" smtClean="0"/>
              <a:t>Let Risk if any of the following apply to a claim:</a:t>
            </a:r>
          </a:p>
        </p:txBody>
      </p:sp>
    </p:spTree>
    <p:custDataLst>
      <p:tags r:id="rId1"/>
    </p:custDataLst>
    <p:extLst>
      <p:ext uri="{BB962C8B-B14F-4D97-AF65-F5344CB8AC3E}">
        <p14:creationId xmlns:p14="http://schemas.microsoft.com/office/powerpoint/2010/main" val="1335067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304800" y="103188"/>
            <a:ext cx="8504238" cy="1143000"/>
          </a:xfrm>
        </p:spPr>
        <p:txBody>
          <a:bodyPr/>
          <a:lstStyle/>
          <a:p>
            <a:pPr eaLnBrk="1" hangingPunct="1"/>
            <a:r>
              <a:rPr lang="en-US" altLang="en-US" dirty="0" smtClean="0"/>
              <a:t>Guidance and Assistance</a:t>
            </a:r>
          </a:p>
        </p:txBody>
      </p:sp>
      <p:sp>
        <p:nvSpPr>
          <p:cNvPr id="9" name="Content Placeholder 8"/>
          <p:cNvSpPr>
            <a:spLocks noGrp="1"/>
          </p:cNvSpPr>
          <p:nvPr>
            <p:ph sz="half" idx="2"/>
          </p:nvPr>
        </p:nvSpPr>
        <p:spPr>
          <a:xfrm>
            <a:off x="1899138" y="1371600"/>
            <a:ext cx="6909900" cy="4937125"/>
          </a:xfrm>
        </p:spPr>
        <p:txBody>
          <a:bodyPr/>
          <a:lstStyle/>
          <a:p>
            <a:pPr eaLnBrk="1" hangingPunct="1">
              <a:buFont typeface="Arial" charset="0"/>
              <a:buNone/>
              <a:defRPr/>
            </a:pPr>
            <a:r>
              <a:rPr lang="en-US" sz="2400" dirty="0" smtClean="0">
                <a:ea typeface="+mn-ea"/>
              </a:rPr>
              <a:t>For general workers’ compensation questions contact:</a:t>
            </a:r>
          </a:p>
          <a:p>
            <a:pPr marL="342900" indent="-342900">
              <a:buFont typeface="Arial" panose="020B0604020202020204" pitchFamily="34" charset="0"/>
              <a:buChar char="•"/>
              <a:defRPr/>
            </a:pPr>
            <a:r>
              <a:rPr lang="en-US" sz="2400" dirty="0" smtClean="0"/>
              <a:t>The Risk </a:t>
            </a:r>
            <a:r>
              <a:rPr lang="en-US" sz="2400" dirty="0"/>
              <a:t>Management Office at 303-757-9340</a:t>
            </a:r>
            <a:endParaRPr lang="en-US" sz="2400" dirty="0" smtClean="0"/>
          </a:p>
          <a:p>
            <a:pPr eaLnBrk="1" hangingPunct="1">
              <a:buFont typeface="Arial" charset="0"/>
              <a:buNone/>
              <a:defRPr/>
            </a:pPr>
            <a:endParaRPr lang="en-US" sz="2400" dirty="0" smtClean="0">
              <a:ea typeface="+mn-ea"/>
            </a:endParaRPr>
          </a:p>
          <a:p>
            <a:pPr eaLnBrk="1" hangingPunct="1">
              <a:buFont typeface="Arial" charset="0"/>
              <a:buNone/>
              <a:defRPr/>
            </a:pPr>
            <a:r>
              <a:rPr lang="en-US" sz="2400" dirty="0" smtClean="0">
                <a:ea typeface="+mn-ea"/>
              </a:rPr>
              <a:t>For </a:t>
            </a:r>
            <a:r>
              <a:rPr lang="en-US" sz="2400" dirty="0"/>
              <a:t>r</a:t>
            </a:r>
            <a:r>
              <a:rPr lang="en-US" sz="2400" dirty="0" smtClean="0">
                <a:ea typeface="+mn-ea"/>
              </a:rPr>
              <a:t>eporting multiple injuries, an injury requiring an ambulance, or fatality contact:</a:t>
            </a:r>
          </a:p>
          <a:p>
            <a:pPr marL="342900" indent="-342900">
              <a:buFont typeface="Arial" panose="020B0604020202020204" pitchFamily="34" charset="0"/>
              <a:buChar char="•"/>
              <a:defRPr/>
            </a:pPr>
            <a:r>
              <a:rPr lang="en-US" sz="2400" dirty="0" smtClean="0"/>
              <a:t>Risk </a:t>
            </a:r>
            <a:r>
              <a:rPr lang="en-US" sz="2400" dirty="0"/>
              <a:t>Management at </a:t>
            </a:r>
            <a:r>
              <a:rPr lang="en-US" sz="2400" dirty="0" smtClean="0"/>
              <a:t>303-757-9340 and follow the notification of serious accident guidelines which can be found by clicking </a:t>
            </a:r>
            <a:r>
              <a:rPr lang="en-US" sz="2400" dirty="0" smtClean="0">
                <a:hlinkClick r:id="rId4"/>
              </a:rPr>
              <a:t>HERE</a:t>
            </a:r>
            <a:endParaRPr lang="en-US" sz="2400" dirty="0" smtClean="0"/>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46</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81926" name="Picture 9" descr="7332958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8" y="1516062"/>
            <a:ext cx="18923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2135900985"/>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Legislation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47</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2919119621"/>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2983935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400" dirty="0"/>
              <a:t>Describe the laws applicable to the supervisor </a:t>
            </a:r>
            <a:r>
              <a:rPr lang="en-US" sz="2400" dirty="0" smtClean="0"/>
              <a:t>for Title </a:t>
            </a:r>
            <a:r>
              <a:rPr lang="en-US" sz="2400" dirty="0"/>
              <a:t>VII of the Civil Rights Act of 1964, Age Discrimination in Employment Act of 1967, Genetic Information Nondiscrimination Act of 2008</a:t>
            </a:r>
          </a:p>
          <a:p>
            <a:pPr marL="342900" lvl="0" indent="-342900">
              <a:buFont typeface="Arial" panose="020B0604020202020204" pitchFamily="34" charset="0"/>
              <a:buChar char="•"/>
            </a:pPr>
            <a:r>
              <a:rPr lang="en-US" sz="2400" dirty="0" smtClean="0"/>
              <a:t>Describe the American </a:t>
            </a:r>
            <a:r>
              <a:rPr lang="en-US" sz="2400" dirty="0"/>
              <a:t>with Disabilities Act </a:t>
            </a:r>
            <a:r>
              <a:rPr lang="en-US" sz="2400" dirty="0" smtClean="0"/>
              <a:t>and what a disability is and the program areas under ADA</a:t>
            </a:r>
            <a:endParaRPr lang="en-US" sz="2400" dirty="0"/>
          </a:p>
          <a:p>
            <a:pPr marL="342900" lvl="0" indent="-342900">
              <a:buFont typeface="Arial" panose="020B0604020202020204" pitchFamily="34" charset="0"/>
              <a:buChar char="•"/>
            </a:pPr>
            <a:r>
              <a:rPr lang="en-US" sz="2400" dirty="0" smtClean="0"/>
              <a:t>Explain </a:t>
            </a:r>
            <a:r>
              <a:rPr lang="en-US" sz="2400" dirty="0"/>
              <a:t>what may be unfair treatment and what to do if it occurs</a:t>
            </a:r>
          </a:p>
          <a:p>
            <a:pPr marL="342900" lvl="0" indent="-342900">
              <a:buFont typeface="Arial" panose="020B0604020202020204" pitchFamily="34" charset="0"/>
              <a:buChar char="•"/>
            </a:pPr>
            <a:r>
              <a:rPr lang="en-US" sz="2400" dirty="0"/>
              <a:t>Describe what retaliation is and what to do if it occurs</a:t>
            </a:r>
          </a:p>
          <a:p>
            <a:pPr marL="342900" lvl="0" indent="-342900">
              <a:buFont typeface="Arial" panose="020B0604020202020204" pitchFamily="34" charset="0"/>
              <a:buChar char="•"/>
            </a:pPr>
            <a:r>
              <a:rPr lang="en-US" sz="2400" dirty="0"/>
              <a:t>Identify who to contact if you have questions</a:t>
            </a:r>
          </a:p>
          <a:p>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Section </a:t>
            </a:r>
            <a:r>
              <a:rPr lang="en-US" dirty="0"/>
              <a:t>4</a:t>
            </a:r>
            <a:r>
              <a:rPr lang="en-US" dirty="0" smtClean="0"/>
              <a:t> Learning Objectives</a:t>
            </a:r>
            <a:endParaRPr lang="en-US" dirty="0"/>
          </a:p>
        </p:txBody>
      </p:sp>
    </p:spTree>
    <p:custDataLst>
      <p:tags r:id="rId1"/>
    </p:custDataLst>
    <p:extLst>
      <p:ext uri="{BB962C8B-B14F-4D97-AF65-F5344CB8AC3E}">
        <p14:creationId xmlns:p14="http://schemas.microsoft.com/office/powerpoint/2010/main" val="2454006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Equal Employment Opportunity Laws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49</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6383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lvl="0" indent="-342900">
              <a:buFont typeface="Arial" panose="020B0604020202020204" pitchFamily="34" charset="0"/>
              <a:buChar char="•"/>
            </a:pPr>
            <a:r>
              <a:rPr lang="en-US" sz="2400" i="1" dirty="0"/>
              <a:t>Identify where to find the PD for FLSA, FML, Workers’ Compensation and Civil Rights</a:t>
            </a:r>
            <a:endParaRPr lang="en-US" sz="2400" dirty="0"/>
          </a:p>
          <a:p>
            <a:pPr marL="342900" lvl="0" indent="-342900">
              <a:buFont typeface="Arial" panose="020B0604020202020204" pitchFamily="34" charset="0"/>
              <a:buChar char="•"/>
            </a:pPr>
            <a:r>
              <a:rPr lang="en-US" sz="2400" i="1" dirty="0"/>
              <a:t>Describe what </a:t>
            </a:r>
            <a:r>
              <a:rPr lang="en-US" sz="2400" i="1" dirty="0" smtClean="0"/>
              <a:t>FLSA, FML, Workers’ Compensation and </a:t>
            </a:r>
            <a:r>
              <a:rPr lang="en-US" sz="2400" i="1" dirty="0"/>
              <a:t>Civil Rights legislation</a:t>
            </a:r>
            <a:r>
              <a:rPr lang="en-US" sz="2400" i="1" dirty="0" smtClean="0"/>
              <a:t> </a:t>
            </a:r>
            <a:r>
              <a:rPr lang="en-US" sz="2400" i="1" dirty="0"/>
              <a:t>is and when it is applicable to the supervisor or manager in the workplace</a:t>
            </a:r>
            <a:endParaRPr lang="en-US" sz="2400" dirty="0"/>
          </a:p>
          <a:p>
            <a:pPr marL="342900" lvl="0" indent="-342900">
              <a:buFont typeface="Arial" panose="020B0604020202020204" pitchFamily="34" charset="0"/>
              <a:buChar char="•"/>
            </a:pPr>
            <a:r>
              <a:rPr lang="en-US" sz="2400" i="1" dirty="0" smtClean="0"/>
              <a:t>Identify </a:t>
            </a:r>
            <a:r>
              <a:rPr lang="en-US" sz="2400" i="1" dirty="0"/>
              <a:t>the individual responsible for helping the supervisor or manager with FLSA, FML, Workers’ Compensation and Civil Rights</a:t>
            </a:r>
            <a:endParaRPr lang="en-US" sz="2400" dirty="0"/>
          </a:p>
          <a:p>
            <a:pPr marL="342900" indent="-342900">
              <a:buFont typeface="Arial" panose="020B0604020202020204" pitchFamily="34" charset="0"/>
              <a:buChar char="•"/>
            </a:pPr>
            <a:r>
              <a:rPr lang="en-US" sz="2400" i="1" dirty="0"/>
              <a:t>Identify the most common errors that </a:t>
            </a:r>
            <a:r>
              <a:rPr lang="en-US" sz="2400" i="1" dirty="0" smtClean="0"/>
              <a:t>supervisors make with FLSA</a:t>
            </a:r>
            <a:r>
              <a:rPr lang="en-US" sz="2400" i="1" dirty="0"/>
              <a:t>, FML, Workers’ Compensation and Civil Rights legislation</a:t>
            </a:r>
            <a:endParaRPr lang="en-US" sz="24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50</a:t>
            </a:fld>
            <a:endParaRPr lang="en-US" dirty="0">
              <a:solidFill>
                <a:prstClr val="white"/>
              </a:solidFill>
            </a:endParaRPr>
          </a:p>
        </p:txBody>
      </p:sp>
      <p:sp>
        <p:nvSpPr>
          <p:cNvPr id="5" name="Content Placeholder 4"/>
          <p:cNvSpPr>
            <a:spLocks noGrp="1"/>
          </p:cNvSpPr>
          <p:nvPr>
            <p:ph sz="quarter" idx="12"/>
          </p:nvPr>
        </p:nvSpPr>
        <p:spPr>
          <a:xfrm>
            <a:off x="182880" y="1371600"/>
            <a:ext cx="8778557" cy="4876800"/>
          </a:xfrm>
        </p:spPr>
        <p:txBody>
          <a:bodyPr/>
          <a:lstStyle/>
          <a:p>
            <a:r>
              <a:rPr lang="en-US" dirty="0" smtClean="0"/>
              <a:t>The </a:t>
            </a:r>
            <a:r>
              <a:rPr lang="en-US" b="1" dirty="0" smtClean="0"/>
              <a:t>American with Disabilities Act </a:t>
            </a:r>
            <a:r>
              <a:rPr lang="en-US" dirty="0" smtClean="0"/>
              <a:t>is:</a:t>
            </a:r>
          </a:p>
          <a:p>
            <a:pPr marL="457200" indent="-457200">
              <a:buFont typeface="Arial" panose="020B0604020202020204" pitchFamily="34" charset="0"/>
              <a:buChar char="•"/>
            </a:pPr>
            <a:r>
              <a:rPr lang="en-US" dirty="0" smtClean="0"/>
              <a:t>A </a:t>
            </a:r>
            <a:r>
              <a:rPr lang="en-US" dirty="0"/>
              <a:t>federal law that provides Equal Employment Opportunity to individuals with disabilities and makes it unlawful to discriminate in all employment practices based on </a:t>
            </a:r>
            <a:r>
              <a:rPr lang="en-US" dirty="0" smtClean="0"/>
              <a:t>disability</a:t>
            </a:r>
          </a:p>
          <a:p>
            <a:pPr marL="457200" indent="-457200">
              <a:buFont typeface="Arial" panose="020B0604020202020204" pitchFamily="34" charset="0"/>
              <a:buChar char="•"/>
            </a:pPr>
            <a:r>
              <a:rPr lang="en-US" dirty="0" smtClean="0"/>
              <a:t>Requires reasonable accommodations to individuals with disabilities</a:t>
            </a:r>
            <a:endParaRPr lang="en-US" dirty="0"/>
          </a:p>
        </p:txBody>
      </p:sp>
    </p:spTree>
    <p:custDataLst>
      <p:tags r:id="rId1"/>
    </p:custDataLst>
    <p:extLst>
      <p:ext uri="{BB962C8B-B14F-4D97-AF65-F5344CB8AC3E}">
        <p14:creationId xmlns:p14="http://schemas.microsoft.com/office/powerpoint/2010/main" val="917714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 According to ADA</a:t>
            </a:r>
            <a:endParaRPr lang="en-US" dirty="0"/>
          </a:p>
        </p:txBody>
      </p:sp>
      <p:sp>
        <p:nvSpPr>
          <p:cNvPr id="3" name="Content Placeholder 2"/>
          <p:cNvSpPr>
            <a:spLocks noGrp="1"/>
          </p:cNvSpPr>
          <p:nvPr>
            <p:ph sz="half" idx="2"/>
          </p:nvPr>
        </p:nvSpPr>
        <p:spPr>
          <a:xfrm>
            <a:off x="2915322" y="1332389"/>
            <a:ext cx="5893398" cy="4937760"/>
          </a:xfrm>
        </p:spPr>
        <p:txBody>
          <a:bodyPr/>
          <a:lstStyle/>
          <a:p>
            <a:r>
              <a:rPr lang="en-US" sz="2400" dirty="0" smtClean="0"/>
              <a:t>An individual with a disability is a person </a:t>
            </a:r>
            <a:r>
              <a:rPr lang="en-US" sz="2400" dirty="0"/>
              <a:t>who</a:t>
            </a:r>
            <a:r>
              <a:rPr lang="en-US" sz="2400" dirty="0" smtClean="0"/>
              <a:t>:</a:t>
            </a:r>
          </a:p>
          <a:p>
            <a:pPr marL="342900" indent="-342900" fontAlgn="t">
              <a:buFont typeface="Arial" panose="020B0604020202020204" pitchFamily="34" charset="0"/>
              <a:buChar char="•"/>
            </a:pPr>
            <a:r>
              <a:rPr lang="en-US" sz="2400" dirty="0"/>
              <a:t>Has a physical or mental impairment that substantially limits one or more major life activities</a:t>
            </a:r>
          </a:p>
          <a:p>
            <a:pPr marL="342900" indent="-342900" fontAlgn="t">
              <a:buFont typeface="Arial" panose="020B0604020202020204" pitchFamily="34" charset="0"/>
              <a:buChar char="•"/>
            </a:pPr>
            <a:r>
              <a:rPr lang="en-US" sz="2400" dirty="0"/>
              <a:t>Has a record of such an impairment, or</a:t>
            </a:r>
          </a:p>
          <a:p>
            <a:pPr marL="342900" indent="-342900" fontAlgn="t">
              <a:buFont typeface="Arial" panose="020B0604020202020204" pitchFamily="34" charset="0"/>
              <a:buChar char="•"/>
            </a:pPr>
            <a:r>
              <a:rPr lang="en-US" sz="2400" dirty="0"/>
              <a:t>Is regarded as having such an </a:t>
            </a:r>
            <a:r>
              <a:rPr lang="en-US" sz="2400" dirty="0" smtClean="0"/>
              <a:t>impairment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86179"/>
            <a:ext cx="2987612" cy="449825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579839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Program Areas under ADA</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52</a:t>
            </a:fld>
            <a:endParaRPr lang="en-US" dirty="0"/>
          </a:p>
        </p:txBody>
      </p:sp>
      <p:sp>
        <p:nvSpPr>
          <p:cNvPr id="13" name="Content Placeholder 12"/>
          <p:cNvSpPr>
            <a:spLocks noGrp="1"/>
          </p:cNvSpPr>
          <p:nvPr>
            <p:ph sz="quarter" idx="12"/>
          </p:nvPr>
        </p:nvSpPr>
        <p:spPr>
          <a:xfrm>
            <a:off x="182245" y="1368341"/>
            <a:ext cx="8778875" cy="670559"/>
          </a:xfrm>
        </p:spPr>
        <p:txBody>
          <a:bodyPr/>
          <a:lstStyle/>
          <a:p>
            <a:r>
              <a:rPr lang="en-US" sz="2400" b="1" i="1" dirty="0" smtClean="0"/>
              <a:t>There are three </a:t>
            </a:r>
            <a:r>
              <a:rPr lang="en-US" sz="2400" b="1" i="1" dirty="0"/>
              <a:t>general </a:t>
            </a:r>
            <a:r>
              <a:rPr lang="en-US" sz="2400" b="1" i="1" dirty="0" smtClean="0"/>
              <a:t>program areas </a:t>
            </a:r>
            <a:r>
              <a:rPr lang="en-US" sz="2400" b="1" i="1" dirty="0"/>
              <a:t>of </a:t>
            </a:r>
            <a:r>
              <a:rPr lang="en-US" sz="2400" b="1" i="1" dirty="0" smtClean="0"/>
              <a:t>covered </a:t>
            </a:r>
            <a:r>
              <a:rPr lang="en-US" sz="2400" b="1" i="1" dirty="0"/>
              <a:t>under </a:t>
            </a:r>
            <a:r>
              <a:rPr lang="en-US" sz="2400" b="1" i="1" dirty="0" smtClean="0"/>
              <a:t>ADA:</a:t>
            </a:r>
            <a:endParaRPr lang="en-US" sz="2400" b="1" i="1" dirty="0"/>
          </a:p>
        </p:txBody>
      </p:sp>
      <p:pic>
        <p:nvPicPr>
          <p:cNvPr id="14" name="Picture 13"/>
          <p:cNvPicPr>
            <a:picLocks noChangeAspect="1"/>
          </p:cNvPicPr>
          <p:nvPr/>
        </p:nvPicPr>
        <p:blipFill>
          <a:blip r:embed="rId4"/>
          <a:stretch>
            <a:fillRect/>
          </a:stretch>
        </p:blipFill>
        <p:spPr>
          <a:xfrm>
            <a:off x="1012967" y="2098964"/>
            <a:ext cx="7117430" cy="3464674"/>
          </a:xfrm>
          <a:prstGeom prst="rect">
            <a:avLst/>
          </a:prstGeom>
        </p:spPr>
      </p:pic>
    </p:spTree>
    <p:custDataLst>
      <p:tags r:id="rId1"/>
    </p:custDataLst>
    <p:extLst>
      <p:ext uri="{BB962C8B-B14F-4D97-AF65-F5344CB8AC3E}">
        <p14:creationId xmlns:p14="http://schemas.microsoft.com/office/powerpoint/2010/main" val="3867989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smtClean="0"/>
              <a:t>Pregnancy Workers Fairness Act </a:t>
            </a:r>
            <a:r>
              <a:rPr lang="en-US" dirty="0" smtClean="0"/>
              <a:t>is a State law </a:t>
            </a:r>
            <a:r>
              <a:rPr lang="en-US" dirty="0"/>
              <a:t>that provides Equal Employment Opportunity to </a:t>
            </a:r>
            <a:r>
              <a:rPr lang="en-US" dirty="0" smtClean="0"/>
              <a:t>employees or applicants who are: </a:t>
            </a:r>
          </a:p>
          <a:p>
            <a:pPr marL="457200" indent="-457200">
              <a:buFont typeface="Arial" panose="020B0604020202020204" pitchFamily="34" charset="0"/>
              <a:buChar char="•"/>
            </a:pPr>
            <a:r>
              <a:rPr lang="en-US" dirty="0" smtClean="0"/>
              <a:t>Pregnant </a:t>
            </a:r>
          </a:p>
          <a:p>
            <a:pPr marL="457200" indent="-457200">
              <a:buFont typeface="Arial" panose="020B0604020202020204" pitchFamily="34" charset="0"/>
              <a:buChar char="•"/>
            </a:pPr>
            <a:r>
              <a:rPr lang="en-US" dirty="0" smtClean="0"/>
              <a:t>Physically recovering from a childbirth or a related condition </a:t>
            </a:r>
          </a:p>
          <a:p>
            <a:pPr marL="457200" indent="-457200">
              <a:buFont typeface="Arial" panose="020B0604020202020204" pitchFamily="34" charset="0"/>
              <a:buChar char="•"/>
            </a:pPr>
            <a:r>
              <a:rPr lang="en-US" dirty="0" smtClean="0"/>
              <a:t>Have a condition related to pregnancy</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Pregnancy Workers Fairness Act</a:t>
            </a:r>
            <a:endParaRPr lang="en-US" dirty="0"/>
          </a:p>
        </p:txBody>
      </p:sp>
    </p:spTree>
    <p:custDataLst>
      <p:tags r:id="rId1"/>
    </p:custDataLst>
    <p:extLst>
      <p:ext uri="{BB962C8B-B14F-4D97-AF65-F5344CB8AC3E}">
        <p14:creationId xmlns:p14="http://schemas.microsoft.com/office/powerpoint/2010/main" val="3620790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
          <p:cNvSpPr>
            <a:spLocks noGrp="1"/>
          </p:cNvSpPr>
          <p:nvPr>
            <p:ph type="title"/>
          </p:nvPr>
        </p:nvSpPr>
        <p:spPr>
          <a:xfrm>
            <a:off x="304800" y="103188"/>
            <a:ext cx="8504238" cy="1143000"/>
          </a:xfrm>
        </p:spPr>
        <p:txBody>
          <a:bodyPr/>
          <a:lstStyle/>
          <a:p>
            <a:pPr eaLnBrk="1" hangingPunct="1"/>
            <a:r>
              <a:rPr lang="en-US" altLang="en-US" dirty="0" smtClean="0"/>
              <a:t>The Duty to Act</a:t>
            </a:r>
          </a:p>
        </p:txBody>
      </p:sp>
      <p:sp>
        <p:nvSpPr>
          <p:cNvPr id="77827" name="Content Placeholder 8"/>
          <p:cNvSpPr>
            <a:spLocks noGrp="1"/>
          </p:cNvSpPr>
          <p:nvPr>
            <p:ph sz="half" idx="2"/>
          </p:nvPr>
        </p:nvSpPr>
        <p:spPr>
          <a:xfrm>
            <a:off x="1957892" y="1371600"/>
            <a:ext cx="6851146" cy="4937125"/>
          </a:xfrm>
        </p:spPr>
        <p:txBody>
          <a:bodyPr/>
          <a:lstStyle/>
          <a:p>
            <a:pPr eaLnBrk="1" hangingPunct="1"/>
            <a:r>
              <a:rPr lang="en-US" altLang="en-US" sz="2400" b="1" dirty="0" smtClean="0"/>
              <a:t>The Supervisor is responsible for:</a:t>
            </a:r>
          </a:p>
          <a:p>
            <a:pPr marL="342900" indent="-342900" eaLnBrk="1" hangingPunct="1">
              <a:buFont typeface="Arial" panose="020B0604020202020204" pitchFamily="34" charset="0"/>
              <a:buChar char="•"/>
            </a:pPr>
            <a:r>
              <a:rPr lang="en-US" altLang="en-US" sz="2400" dirty="0" smtClean="0"/>
              <a:t>Reporting any discrimination you </a:t>
            </a:r>
            <a:r>
              <a:rPr lang="en-US" altLang="en-US" sz="2400" b="1" dirty="0" smtClean="0"/>
              <a:t>see, hear or are made aware of </a:t>
            </a:r>
            <a:r>
              <a:rPr lang="en-US" altLang="en-US" sz="2400" dirty="0" smtClean="0"/>
              <a:t>to Employee Relations or your Civil Rights Manager</a:t>
            </a:r>
          </a:p>
          <a:p>
            <a:pPr marL="342900" indent="-342900" eaLnBrk="1" hangingPunct="1">
              <a:buFont typeface="Arial" panose="020B0604020202020204" pitchFamily="34" charset="0"/>
              <a:buChar char="•"/>
            </a:pPr>
            <a:r>
              <a:rPr lang="en-US" altLang="en-US" sz="2400" dirty="0" smtClean="0"/>
              <a:t>Setting the example for your employees </a:t>
            </a:r>
          </a:p>
          <a:p>
            <a:pPr marL="342900" indent="-342900" eaLnBrk="1" hangingPunct="1">
              <a:buFont typeface="Arial" panose="020B0604020202020204" pitchFamily="34" charset="0"/>
              <a:buChar char="•"/>
            </a:pPr>
            <a:r>
              <a:rPr lang="en-US" altLang="en-US" sz="2400" dirty="0" smtClean="0"/>
              <a:t>Contacting Employee Relations or your Civil Rights Manager if you have questions or do not know how to proceed</a:t>
            </a:r>
          </a:p>
          <a:p>
            <a:pPr marL="342900" indent="-342900" eaLnBrk="1" hangingPunct="1">
              <a:buFont typeface="Arial" panose="020B0604020202020204" pitchFamily="34" charset="0"/>
              <a:buChar char="•"/>
            </a:pPr>
            <a:endParaRPr lang="en-US" altLang="en-US" sz="2400" dirty="0" smtClean="0"/>
          </a:p>
          <a:p>
            <a:pPr eaLnBrk="1" hangingPunct="1"/>
            <a:endParaRPr lang="en-US" altLang="en-US" sz="2400" dirty="0" smtClean="0"/>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DEA92BD6-AFD5-412A-9B11-0D76B19928B2}" type="slidenum">
              <a:rPr lang="en-US" altLang="en-US" smtClean="0">
                <a:solidFill>
                  <a:schemeClr val="bg1"/>
                </a:solidFill>
              </a:rPr>
              <a:pPr>
                <a:defRPr/>
              </a:pPr>
              <a:t>54</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2"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50749" y="2114973"/>
            <a:ext cx="2305210" cy="37598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88267725"/>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 Civil Rights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55</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112128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56</a:t>
            </a:fld>
            <a:endParaRPr lang="en-US" dirty="0">
              <a:solidFill>
                <a:prstClr val="white"/>
              </a:solidFill>
            </a:endParaRPr>
          </a:p>
        </p:txBody>
      </p:sp>
      <p:sp>
        <p:nvSpPr>
          <p:cNvPr id="5" name="Content Placeholder 4"/>
          <p:cNvSpPr>
            <a:spLocks noGrp="1"/>
          </p:cNvSpPr>
          <p:nvPr>
            <p:ph sz="quarter" idx="12"/>
          </p:nvPr>
        </p:nvSpPr>
        <p:spPr>
          <a:xfrm>
            <a:off x="-211138" y="2604939"/>
            <a:ext cx="5875338" cy="3352800"/>
          </a:xfrm>
        </p:spPr>
        <p:txBody>
          <a:bodyPr/>
          <a:lstStyle/>
          <a:p>
            <a:pPr marL="1085850" lvl="1" indent="-342900">
              <a:buFont typeface="Arial" panose="020B0604020202020204" pitchFamily="34" charset="0"/>
              <a:buChar char="•"/>
            </a:pPr>
            <a:r>
              <a:rPr lang="en-US" dirty="0" smtClean="0"/>
              <a:t>Would your best employee be treated this way?</a:t>
            </a:r>
          </a:p>
          <a:p>
            <a:pPr marL="1085850" lvl="1" indent="-342900">
              <a:buFont typeface="Arial" panose="020B0604020202020204" pitchFamily="34" charset="0"/>
              <a:buChar char="•"/>
            </a:pPr>
            <a:r>
              <a:rPr lang="en-US" dirty="0" smtClean="0"/>
              <a:t>Is there a documented reason for the action?</a:t>
            </a:r>
          </a:p>
          <a:p>
            <a:pPr marL="1085850" lvl="1" indent="-342900">
              <a:buFont typeface="Arial" panose="020B0604020202020204" pitchFamily="34" charset="0"/>
              <a:buChar char="•"/>
            </a:pPr>
            <a:r>
              <a:rPr lang="en-US" dirty="0" smtClean="0"/>
              <a:t>Would an unbiased observer find the action you were taking reasonable?</a:t>
            </a:r>
            <a:endParaRPr lang="en-US" dirty="0"/>
          </a:p>
        </p:txBody>
      </p:sp>
      <p:pic>
        <p:nvPicPr>
          <p:cNvPr id="9" name="Picture 8"/>
          <p:cNvPicPr>
            <a:picLocks noChangeAspect="1"/>
          </p:cNvPicPr>
          <p:nvPr/>
        </p:nvPicPr>
        <p:blipFill rotWithShape="1">
          <a:blip r:embed="rId4"/>
          <a:srcRect r="18327" b="3779"/>
          <a:stretch/>
        </p:blipFill>
        <p:spPr>
          <a:xfrm>
            <a:off x="5814378" y="2260303"/>
            <a:ext cx="3146742" cy="4042072"/>
          </a:xfrm>
          <a:prstGeom prst="rect">
            <a:avLst/>
          </a:prstGeom>
        </p:spPr>
      </p:pic>
      <p:sp>
        <p:nvSpPr>
          <p:cNvPr id="10" name="Content Placeholder 4"/>
          <p:cNvSpPr txBox="1">
            <a:spLocks/>
          </p:cNvSpPr>
          <p:nvPr/>
        </p:nvSpPr>
        <p:spPr bwMode="auto">
          <a:xfrm>
            <a:off x="182562" y="1354138"/>
            <a:ext cx="8778558" cy="852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t>Retaliation is when an supervisor or employer takes adverse action against an employee for filing a complaint</a:t>
            </a:r>
          </a:p>
          <a:p>
            <a:pPr marL="342900" indent="-342900">
              <a:buFont typeface="Arial" panose="020B0604020202020204" pitchFamily="34" charset="0"/>
              <a:buChar char="•"/>
            </a:pPr>
            <a:r>
              <a:rPr lang="en-US" sz="2400" dirty="0" smtClean="0"/>
              <a:t>To </a:t>
            </a:r>
            <a:r>
              <a:rPr lang="en-US" sz="2400" dirty="0"/>
              <a:t>avoid retaliation complaints ask yourself</a:t>
            </a:r>
            <a:r>
              <a:rPr lang="en-US" sz="2400" dirty="0" smtClean="0"/>
              <a:t>:</a:t>
            </a:r>
            <a:endParaRPr lang="en-US" sz="2400" dirty="0"/>
          </a:p>
        </p:txBody>
      </p:sp>
    </p:spTree>
    <p:custDataLst>
      <p:tags r:id="rId1"/>
    </p:custDataLst>
    <p:extLst>
      <p:ext uri="{BB962C8B-B14F-4D97-AF65-F5344CB8AC3E}">
        <p14:creationId xmlns:p14="http://schemas.microsoft.com/office/powerpoint/2010/main" val="184096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t>For additional assistance contact your Civil Rights Manager/ADA Liaison: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400" dirty="0" smtClean="0"/>
          </a:p>
          <a:p>
            <a:r>
              <a:rPr lang="en-US" sz="2400" b="1" i="1" dirty="0"/>
              <a:t>For </a:t>
            </a:r>
            <a:r>
              <a:rPr lang="en-US" sz="2400" b="1" i="1" dirty="0" smtClean="0"/>
              <a:t>policy </a:t>
            </a:r>
            <a:r>
              <a:rPr lang="en-US" sz="2400" i="1" dirty="0"/>
              <a:t>questions contact:</a:t>
            </a:r>
            <a:r>
              <a:rPr lang="en-US" sz="2400" dirty="0"/>
              <a:t> Christine </a:t>
            </a:r>
            <a:r>
              <a:rPr lang="en-US" sz="2400" dirty="0" smtClean="0"/>
              <a:t>Andersen </a:t>
            </a:r>
            <a:r>
              <a:rPr lang="en-US" sz="2400" dirty="0"/>
              <a:t>7-5449</a:t>
            </a:r>
          </a:p>
          <a:p>
            <a:pPr marL="0" indent="0">
              <a:buNone/>
            </a:pP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(People)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4058094"/>
              </p:ext>
            </p:extLst>
          </p:nvPr>
        </p:nvGraphicFramePr>
        <p:xfrm>
          <a:off x="392334" y="230664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spTree>
    <p:custDataLst>
      <p:tags r:id="rId1"/>
    </p:custDataLst>
    <p:extLst>
      <p:ext uri="{BB962C8B-B14F-4D97-AF65-F5344CB8AC3E}">
        <p14:creationId xmlns:p14="http://schemas.microsoft.com/office/powerpoint/2010/main" val="2249973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58</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3120830679"/>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2906792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help resources available to you</a:t>
            </a:r>
          </a:p>
          <a:p>
            <a:pPr marL="457200" indent="-457200">
              <a:buFont typeface="Arial" panose="020B0604020202020204" pitchFamily="34" charset="0"/>
              <a:buChar char="•"/>
            </a:pPr>
            <a:r>
              <a:rPr lang="en-US" dirty="0" smtClean="0"/>
              <a:t>Review the course objectives</a:t>
            </a:r>
          </a:p>
          <a:p>
            <a:pPr marL="457200" indent="-457200">
              <a:buFont typeface="Arial" panose="020B0604020202020204" pitchFamily="34" charset="0"/>
              <a:buChar char="•"/>
            </a:pPr>
            <a:r>
              <a:rPr lang="en-US" dirty="0" smtClean="0"/>
              <a:t>Identify how to complete the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83678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61205"/>
            <a:ext cx="8778240" cy="2703080"/>
          </a:xfrm>
        </p:spPr>
        <p:txBody>
          <a:bodyPr/>
          <a:lstStyle/>
          <a:p>
            <a:pPr marL="457200" indent="-457200">
              <a:buFont typeface="Arial" panose="020B0604020202020204" pitchFamily="34" charset="0"/>
              <a:buChar char="•"/>
            </a:pPr>
            <a:r>
              <a:rPr lang="en-US" dirty="0" smtClean="0"/>
              <a:t>Throughout the course, you will have an opportunity to test your knowledge</a:t>
            </a:r>
          </a:p>
          <a:p>
            <a:pPr marL="457200" indent="-457200">
              <a:buFont typeface="Arial" panose="020B0604020202020204" pitchFamily="34" charset="0"/>
              <a:buChar char="•"/>
            </a:pPr>
            <a:r>
              <a:rPr lang="en-US" dirty="0" smtClean="0"/>
              <a:t>At the end of the course, there will be an assessment to:</a:t>
            </a:r>
          </a:p>
          <a:p>
            <a:pPr marL="1200150" lvl="1" indent="-457200">
              <a:buFont typeface="Arial" panose="020B0604020202020204" pitchFamily="34" charset="0"/>
              <a:buChar char="•"/>
            </a:pPr>
            <a:r>
              <a:rPr lang="en-US" dirty="0" smtClean="0"/>
              <a:t>Verify your knowledge</a:t>
            </a:r>
          </a:p>
          <a:p>
            <a:pPr marL="1200150" lvl="1" indent="-457200">
              <a:buFont typeface="Arial" panose="020B0604020202020204" pitchFamily="34" charset="0"/>
              <a:buChar char="•"/>
            </a:pPr>
            <a:r>
              <a:rPr lang="en-US" dirty="0" smtClean="0"/>
              <a:t>Validate you have completed the course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6</a:t>
            </a:fld>
            <a:endParaRPr lang="en-US" dirty="0">
              <a:solidFill>
                <a:prstClr val="white"/>
              </a:solidFill>
            </a:endParaRPr>
          </a:p>
        </p:txBody>
      </p:sp>
      <p:sp>
        <p:nvSpPr>
          <p:cNvPr id="5" name="Title 4"/>
          <p:cNvSpPr>
            <a:spLocks noGrp="1"/>
          </p:cNvSpPr>
          <p:nvPr>
            <p:ph type="title"/>
          </p:nvPr>
        </p:nvSpPr>
        <p:spPr/>
        <p:txBody>
          <a:bodyPr/>
          <a:lstStyle/>
          <a:p>
            <a:r>
              <a:rPr lang="en-US" dirty="0" smtClean="0"/>
              <a:t>Course Assessment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35" y="3869895"/>
            <a:ext cx="3464329" cy="2174580"/>
          </a:xfrm>
          <a:prstGeom prst="rect">
            <a:avLst/>
          </a:prstGeom>
          <a:effectLst>
            <a:softEdge rad="38100"/>
          </a:effectLst>
        </p:spPr>
      </p:pic>
    </p:spTree>
    <p:custDataLst>
      <p:tags r:id="rId1"/>
    </p:custDataLst>
    <p:extLst>
      <p:ext uri="{BB962C8B-B14F-4D97-AF65-F5344CB8AC3E}">
        <p14:creationId xmlns:p14="http://schemas.microsoft.com/office/powerpoint/2010/main" val="1446726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You should be able to:</a:t>
            </a:r>
          </a:p>
          <a:p>
            <a:pPr marL="342900" lvl="0" indent="-342900">
              <a:buFont typeface="Arial" panose="020B0604020202020204" pitchFamily="34" charset="0"/>
              <a:buChar char="•"/>
            </a:pPr>
            <a:r>
              <a:rPr lang="en-US" sz="2400" i="1" dirty="0"/>
              <a:t>Identify where to find the PD for FLSA, FML, Workers’ Compensation and Civil Rights</a:t>
            </a:r>
            <a:endParaRPr lang="en-US" sz="2400" dirty="0"/>
          </a:p>
          <a:p>
            <a:pPr marL="342900" lvl="0" indent="-342900">
              <a:buFont typeface="Arial" panose="020B0604020202020204" pitchFamily="34" charset="0"/>
              <a:buChar char="•"/>
            </a:pPr>
            <a:r>
              <a:rPr lang="en-US" sz="2400" i="1" dirty="0"/>
              <a:t>Describe what </a:t>
            </a:r>
            <a:r>
              <a:rPr lang="en-US" sz="2400" i="1" dirty="0" smtClean="0"/>
              <a:t>FLSA, FML, Workers’ Compensation and </a:t>
            </a:r>
            <a:r>
              <a:rPr lang="en-US" sz="2400" i="1" dirty="0"/>
              <a:t>Civil Rights legislation</a:t>
            </a:r>
            <a:r>
              <a:rPr lang="en-US" sz="2400" i="1" dirty="0" smtClean="0"/>
              <a:t> </a:t>
            </a:r>
            <a:r>
              <a:rPr lang="en-US" sz="2400" i="1" dirty="0"/>
              <a:t>is and when it is applicable to the supervisor or manager in the workplace</a:t>
            </a:r>
            <a:endParaRPr lang="en-US" sz="2400" dirty="0"/>
          </a:p>
          <a:p>
            <a:pPr marL="342900" lvl="0" indent="-342900">
              <a:buFont typeface="Arial" panose="020B0604020202020204" pitchFamily="34" charset="0"/>
              <a:buChar char="•"/>
            </a:pPr>
            <a:r>
              <a:rPr lang="en-US" sz="2400" i="1" dirty="0" smtClean="0"/>
              <a:t>Identify </a:t>
            </a:r>
            <a:r>
              <a:rPr lang="en-US" sz="2400" i="1" dirty="0"/>
              <a:t>the individual responsible for helping the supervisor or manager with FLSA, FML, Workers’ Compensation and Civil Rights</a:t>
            </a:r>
            <a:endParaRPr lang="en-US" sz="2400" dirty="0"/>
          </a:p>
          <a:p>
            <a:pPr marL="342900" indent="-342900">
              <a:buFont typeface="Arial" panose="020B0604020202020204" pitchFamily="34" charset="0"/>
              <a:buChar char="•"/>
            </a:pPr>
            <a:r>
              <a:rPr lang="en-US" sz="2400" i="1" dirty="0"/>
              <a:t>Identify the most common errors that occur with the FLSA, FML, Workers’ Compensation and Civil Rights legislation</a:t>
            </a:r>
            <a:endParaRPr lang="en-US" sz="24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051888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Where can I get help (People)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61</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297388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Introduction to Employment Law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841103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Responsibilities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63</a:t>
            </a:fld>
            <a:endParaRPr lang="en-US" dirty="0">
              <a:solidFill>
                <a:prstClr val="white"/>
              </a:solidFill>
            </a:endParaRPr>
          </a:p>
        </p:txBody>
      </p:sp>
      <p:sp>
        <p:nvSpPr>
          <p:cNvPr id="5" name="Rectangle 4"/>
          <p:cNvSpPr/>
          <p:nvPr/>
        </p:nvSpPr>
        <p:spPr>
          <a:xfrm>
            <a:off x="182880" y="2128654"/>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Employee is injured and Notifies  Supervisor  </a:t>
            </a:r>
          </a:p>
        </p:txBody>
      </p:sp>
      <p:sp>
        <p:nvSpPr>
          <p:cNvPr id="7" name="Rectangle 6"/>
          <p:cNvSpPr/>
          <p:nvPr/>
        </p:nvSpPr>
        <p:spPr>
          <a:xfrm>
            <a:off x="2547818" y="2071674"/>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Completes Employee Incident Statement</a:t>
            </a:r>
          </a:p>
        </p:txBody>
      </p:sp>
      <p:sp>
        <p:nvSpPr>
          <p:cNvPr id="8" name="Rectangle 7"/>
          <p:cNvSpPr/>
          <p:nvPr/>
        </p:nvSpPr>
        <p:spPr>
          <a:xfrm>
            <a:off x="4915061" y="2092572"/>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a:t>
            </a:r>
            <a:r>
              <a:rPr lang="en-US" sz="1400" b="1" dirty="0" smtClean="0">
                <a:solidFill>
                  <a:schemeClr val="bg1"/>
                </a:solidFill>
              </a:rPr>
              <a:t>Receives Copy of ATP List</a:t>
            </a:r>
            <a:endParaRPr lang="en-US" sz="1400" b="1" dirty="0">
              <a:solidFill>
                <a:schemeClr val="bg1"/>
              </a:solidFill>
            </a:endParaRPr>
          </a:p>
        </p:txBody>
      </p:sp>
      <p:sp>
        <p:nvSpPr>
          <p:cNvPr id="11" name="Rectangle 10"/>
          <p:cNvSpPr/>
          <p:nvPr/>
        </p:nvSpPr>
        <p:spPr>
          <a:xfrm>
            <a:off x="4915060" y="4260053"/>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Provides Copy of Physician’s Work Status Report</a:t>
            </a:r>
          </a:p>
          <a:p>
            <a:pPr algn="ctr"/>
            <a:endParaRPr lang="en-US" sz="1400" b="1" dirty="0">
              <a:solidFill>
                <a:schemeClr val="bg1"/>
              </a:solidFill>
            </a:endParaRPr>
          </a:p>
        </p:txBody>
      </p:sp>
      <p:sp>
        <p:nvSpPr>
          <p:cNvPr id="12" name="Rectangle 11"/>
          <p:cNvSpPr/>
          <p:nvPr/>
        </p:nvSpPr>
        <p:spPr>
          <a:xfrm>
            <a:off x="7288266" y="4260054"/>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Reports Back to Work</a:t>
            </a:r>
          </a:p>
        </p:txBody>
      </p:sp>
      <p:sp>
        <p:nvSpPr>
          <p:cNvPr id="13" name="Rectangle 12"/>
          <p:cNvSpPr/>
          <p:nvPr/>
        </p:nvSpPr>
        <p:spPr>
          <a:xfrm>
            <a:off x="7288266" y="2121595"/>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Receives Copy of GINA/STD/FMLA Notice Memo</a:t>
            </a:r>
          </a:p>
        </p:txBody>
      </p:sp>
      <p:sp>
        <p:nvSpPr>
          <p:cNvPr id="14" name="Rectangle 13"/>
          <p:cNvSpPr/>
          <p:nvPr/>
        </p:nvSpPr>
        <p:spPr>
          <a:xfrm>
            <a:off x="2542299" y="4260053"/>
            <a:ext cx="1572162" cy="142089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Employee </a:t>
            </a:r>
            <a:r>
              <a:rPr lang="en-US" sz="1400" b="1" dirty="0" smtClean="0">
                <a:solidFill>
                  <a:schemeClr val="bg1"/>
                </a:solidFill>
              </a:rPr>
              <a:t>Provides Copy of Modified Duty Letter if Applicable</a:t>
            </a:r>
            <a:endParaRPr lang="en-US" sz="1400" b="1" dirty="0">
              <a:solidFill>
                <a:schemeClr val="bg1"/>
              </a:solidFill>
            </a:endParaRPr>
          </a:p>
        </p:txBody>
      </p:sp>
      <p:sp>
        <p:nvSpPr>
          <p:cNvPr id="15" name="Right Arrow 14"/>
          <p:cNvSpPr/>
          <p:nvPr/>
        </p:nvSpPr>
        <p:spPr>
          <a:xfrm>
            <a:off x="1913447" y="2703254"/>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6" name="Right Arrow 15"/>
          <p:cNvSpPr/>
          <p:nvPr/>
        </p:nvSpPr>
        <p:spPr>
          <a:xfrm rot="10800000">
            <a:off x="6647933" y="4834654"/>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8" name="Right Arrow 17"/>
          <p:cNvSpPr/>
          <p:nvPr/>
        </p:nvSpPr>
        <p:spPr>
          <a:xfrm>
            <a:off x="4274728" y="2703254"/>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9" name="Right Arrow 18"/>
          <p:cNvSpPr/>
          <p:nvPr/>
        </p:nvSpPr>
        <p:spPr>
          <a:xfrm rot="10800000">
            <a:off x="4275631" y="4834653"/>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0" name="Right Arrow 19"/>
          <p:cNvSpPr/>
          <p:nvPr/>
        </p:nvSpPr>
        <p:spPr>
          <a:xfrm>
            <a:off x="6647933" y="2646274"/>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1" name="Right Arrow 20"/>
          <p:cNvSpPr/>
          <p:nvPr/>
        </p:nvSpPr>
        <p:spPr>
          <a:xfrm rot="5400000">
            <a:off x="7834535" y="3755697"/>
            <a:ext cx="479623" cy="345610"/>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36949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96667" y="602176"/>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bg1"/>
                </a:solidFill>
              </a:rPr>
              <a:t>Assist </a:t>
            </a:r>
            <a:r>
              <a:rPr lang="en-US" sz="1400" b="1" dirty="0">
                <a:solidFill>
                  <a:schemeClr val="bg1"/>
                </a:solidFill>
              </a:rPr>
              <a:t>Employee with Medical Care and Filing Claim</a:t>
            </a:r>
          </a:p>
        </p:txBody>
      </p:sp>
      <p:sp>
        <p:nvSpPr>
          <p:cNvPr id="6" name="Rectangle 5"/>
          <p:cNvSpPr/>
          <p:nvPr/>
        </p:nvSpPr>
        <p:spPr>
          <a:xfrm>
            <a:off x="2561605" y="545196"/>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Provide Employee Employee Incident Statement</a:t>
            </a:r>
          </a:p>
        </p:txBody>
      </p:sp>
      <p:sp>
        <p:nvSpPr>
          <p:cNvPr id="7" name="Rectangle 6"/>
          <p:cNvSpPr/>
          <p:nvPr/>
        </p:nvSpPr>
        <p:spPr>
          <a:xfrm>
            <a:off x="4928848" y="566094"/>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Provide Employee with a Copy of ATP List</a:t>
            </a:r>
          </a:p>
        </p:txBody>
      </p:sp>
      <p:sp>
        <p:nvSpPr>
          <p:cNvPr id="10" name="Rectangle 9"/>
          <p:cNvSpPr/>
          <p:nvPr/>
        </p:nvSpPr>
        <p:spPr>
          <a:xfrm>
            <a:off x="4928847" y="2938088"/>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bg1"/>
                </a:solidFill>
              </a:rPr>
              <a:t>Report Claim to CDOT Risk Management</a:t>
            </a:r>
            <a:endParaRPr lang="en-US" sz="1400" b="1" dirty="0">
              <a:solidFill>
                <a:schemeClr val="bg1"/>
              </a:solidFill>
            </a:endParaRPr>
          </a:p>
        </p:txBody>
      </p:sp>
      <p:sp>
        <p:nvSpPr>
          <p:cNvPr id="11" name="Rectangle 10"/>
          <p:cNvSpPr/>
          <p:nvPr/>
        </p:nvSpPr>
        <p:spPr>
          <a:xfrm>
            <a:off x="7302053" y="2938089"/>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Complete Accident Investigation</a:t>
            </a:r>
          </a:p>
        </p:txBody>
      </p:sp>
      <p:sp>
        <p:nvSpPr>
          <p:cNvPr id="12" name="Rectangle 11"/>
          <p:cNvSpPr/>
          <p:nvPr/>
        </p:nvSpPr>
        <p:spPr>
          <a:xfrm>
            <a:off x="7302053" y="595117"/>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Provide Employee  a Copy of the GINA/STD/FMLA Notice Memo</a:t>
            </a:r>
          </a:p>
        </p:txBody>
      </p:sp>
      <p:sp>
        <p:nvSpPr>
          <p:cNvPr id="13" name="Rectangle 12"/>
          <p:cNvSpPr/>
          <p:nvPr/>
        </p:nvSpPr>
        <p:spPr>
          <a:xfrm>
            <a:off x="2556086" y="2938088"/>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Ensure Employee Reports Back to Work After Appointments</a:t>
            </a:r>
          </a:p>
        </p:txBody>
      </p:sp>
      <p:sp>
        <p:nvSpPr>
          <p:cNvPr id="14" name="Right Arrow 13"/>
          <p:cNvSpPr/>
          <p:nvPr/>
        </p:nvSpPr>
        <p:spPr>
          <a:xfrm>
            <a:off x="1927685" y="1267156"/>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15" name="Right Arrow 14"/>
          <p:cNvSpPr/>
          <p:nvPr/>
        </p:nvSpPr>
        <p:spPr>
          <a:xfrm rot="10800000">
            <a:off x="6662171" y="3603069"/>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16" name="Right Arrow 15"/>
          <p:cNvSpPr/>
          <p:nvPr/>
        </p:nvSpPr>
        <p:spPr>
          <a:xfrm>
            <a:off x="4288966" y="1267156"/>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17" name="Right Arrow 16"/>
          <p:cNvSpPr/>
          <p:nvPr/>
        </p:nvSpPr>
        <p:spPr>
          <a:xfrm rot="10800000">
            <a:off x="4289869" y="3603068"/>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18" name="Right Arrow 17"/>
          <p:cNvSpPr/>
          <p:nvPr/>
        </p:nvSpPr>
        <p:spPr>
          <a:xfrm>
            <a:off x="6662171" y="1210176"/>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19" name="Right Arrow 18"/>
          <p:cNvSpPr/>
          <p:nvPr/>
        </p:nvSpPr>
        <p:spPr>
          <a:xfrm rot="5400000">
            <a:off x="7848322" y="2342956"/>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20" name="Rectangle 19"/>
          <p:cNvSpPr/>
          <p:nvPr/>
        </p:nvSpPr>
        <p:spPr>
          <a:xfrm>
            <a:off x="182880" y="2906693"/>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Follow-up After Claim</a:t>
            </a:r>
          </a:p>
        </p:txBody>
      </p:sp>
      <p:sp>
        <p:nvSpPr>
          <p:cNvPr id="21" name="Right Arrow 20"/>
          <p:cNvSpPr/>
          <p:nvPr/>
        </p:nvSpPr>
        <p:spPr>
          <a:xfrm rot="10800000">
            <a:off x="1915299" y="3603069"/>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
        <p:nvSpPr>
          <p:cNvPr id="22" name="Rectangle 21"/>
          <p:cNvSpPr/>
          <p:nvPr/>
        </p:nvSpPr>
        <p:spPr>
          <a:xfrm>
            <a:off x="182880" y="5107476"/>
            <a:ext cx="1572162" cy="149831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chemeClr val="bg1"/>
                </a:solidFill>
              </a:rPr>
              <a:t>Stay in Contact with Employee</a:t>
            </a:r>
          </a:p>
        </p:txBody>
      </p:sp>
      <p:sp>
        <p:nvSpPr>
          <p:cNvPr id="23" name="Right Arrow 22"/>
          <p:cNvSpPr/>
          <p:nvPr/>
        </p:nvSpPr>
        <p:spPr>
          <a:xfrm rot="5400000">
            <a:off x="742936" y="4583437"/>
            <a:ext cx="479623" cy="34561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bg1"/>
              </a:solidFill>
            </a:endParaRPr>
          </a:p>
        </p:txBody>
      </p:sp>
    </p:spTree>
    <p:custDataLst>
      <p:tags r:id="rId1"/>
    </p:custDataLst>
    <p:extLst>
      <p:ext uri="{BB962C8B-B14F-4D97-AF65-F5344CB8AC3E}">
        <p14:creationId xmlns:p14="http://schemas.microsoft.com/office/powerpoint/2010/main" val="357248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Fair Labor Standards Act</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7</a:t>
            </a:fld>
            <a:endParaRPr lang="en-US" dirty="0">
              <a:solidFill>
                <a:prstClr val="white"/>
              </a:solidFill>
            </a:endParaRPr>
          </a:p>
        </p:txBody>
      </p:sp>
      <p:graphicFrame>
        <p:nvGraphicFramePr>
          <p:cNvPr id="5" name="Diagram 4"/>
          <p:cNvGraphicFramePr/>
          <p:nvPr>
            <p:custDataLst>
              <p:tags r:id="rId2"/>
            </p:custDataLst>
            <p:extLst>
              <p:ext uri="{D42A27DB-BD31-4B8C-83A1-F6EECF244321}">
                <p14:modId xmlns:p14="http://schemas.microsoft.com/office/powerpoint/2010/main" val="4059874983"/>
              </p:ext>
            </p:extLst>
          </p:nvPr>
        </p:nvGraphicFramePr>
        <p:xfrm>
          <a:off x="2104328" y="1683026"/>
          <a:ext cx="6257676" cy="4434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1336117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r>
              <a:rPr lang="en-US" dirty="0" smtClean="0"/>
              <a:t>Describe what FLSA is and who is responsible for applying it at CDOT</a:t>
            </a:r>
          </a:p>
          <a:p>
            <a:pPr marL="457200" indent="-457200">
              <a:buFont typeface="Arial"/>
              <a:buChar char="•"/>
            </a:pPr>
            <a:r>
              <a:rPr lang="en-US" dirty="0" smtClean="0"/>
              <a:t>Identify the difference between Exempt and Non-exempt positions </a:t>
            </a:r>
          </a:p>
          <a:p>
            <a:pPr marL="457200" indent="-457200">
              <a:buFont typeface="Arial"/>
              <a:buChar char="•"/>
            </a:pPr>
            <a:r>
              <a:rPr lang="en-US" dirty="0" smtClean="0"/>
              <a:t>Describe how FLSA applies to the hours of work and compensatory time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FLSA?</a:t>
            </a:r>
            <a:endParaRPr lang="en-US" dirty="0"/>
          </a:p>
        </p:txBody>
      </p:sp>
      <p:sp>
        <p:nvSpPr>
          <p:cNvPr id="3" name="Content Placeholder 2"/>
          <p:cNvSpPr>
            <a:spLocks noGrp="1"/>
          </p:cNvSpPr>
          <p:nvPr>
            <p:ph sz="half" idx="2"/>
          </p:nvPr>
        </p:nvSpPr>
        <p:spPr>
          <a:xfrm>
            <a:off x="2671011" y="1371600"/>
            <a:ext cx="6137709" cy="4937760"/>
          </a:xfrm>
        </p:spPr>
        <p:txBody>
          <a:bodyPr/>
          <a:lstStyle/>
          <a:p>
            <a:r>
              <a:rPr lang="en-US" sz="2800" dirty="0"/>
              <a:t>The </a:t>
            </a:r>
            <a:r>
              <a:rPr lang="en-US" sz="2800" b="1" dirty="0"/>
              <a:t>Fair Labor Standards Act</a:t>
            </a:r>
            <a:r>
              <a:rPr lang="en-US" sz="2800" dirty="0"/>
              <a:t> </a:t>
            </a:r>
            <a:r>
              <a:rPr lang="en-US" sz="2800" dirty="0" smtClean="0"/>
              <a:t>or </a:t>
            </a:r>
            <a:r>
              <a:rPr lang="en-US" sz="2800" b="1" dirty="0" smtClean="0"/>
              <a:t>FLSA</a:t>
            </a:r>
            <a:r>
              <a:rPr lang="en-US" sz="2800" dirty="0" smtClean="0"/>
              <a:t> </a:t>
            </a:r>
            <a:r>
              <a:rPr lang="en-US" sz="2800" dirty="0"/>
              <a:t>is a </a:t>
            </a:r>
            <a:r>
              <a:rPr lang="en-US" sz="2800" dirty="0" smtClean="0"/>
              <a:t>Federal </a:t>
            </a:r>
            <a:r>
              <a:rPr lang="en-US" sz="2800" dirty="0"/>
              <a:t>law which </a:t>
            </a:r>
            <a:r>
              <a:rPr lang="en-US" sz="2800" dirty="0" smtClean="0"/>
              <a:t>establishes:</a:t>
            </a:r>
          </a:p>
          <a:p>
            <a:pPr marL="457200" indent="-457200">
              <a:buFont typeface="Arial" panose="020B0604020202020204" pitchFamily="34" charset="0"/>
              <a:buChar char="•"/>
            </a:pPr>
            <a:r>
              <a:rPr lang="en-US" sz="2800" dirty="0" smtClean="0"/>
              <a:t>Minimum wage</a:t>
            </a:r>
          </a:p>
          <a:p>
            <a:pPr marL="457200" indent="-457200">
              <a:buFont typeface="Arial" panose="020B0604020202020204" pitchFamily="34" charset="0"/>
              <a:buChar char="•"/>
            </a:pPr>
            <a:r>
              <a:rPr lang="en-US" sz="2800" dirty="0" smtClean="0"/>
              <a:t>Overtime </a:t>
            </a:r>
            <a:r>
              <a:rPr lang="en-US" sz="2800" dirty="0"/>
              <a:t>pay </a:t>
            </a:r>
            <a:r>
              <a:rPr lang="en-US" sz="2800" dirty="0" smtClean="0"/>
              <a:t>eligibility</a:t>
            </a:r>
          </a:p>
          <a:p>
            <a:pPr marL="457200" indent="-457200">
              <a:buFont typeface="Arial" panose="020B0604020202020204" pitchFamily="34" charset="0"/>
              <a:buChar char="•"/>
            </a:pPr>
            <a:r>
              <a:rPr lang="en-US" sz="2800" dirty="0" smtClean="0"/>
              <a:t>Recordkeeping</a:t>
            </a:r>
          </a:p>
          <a:p>
            <a:pPr marL="457200" indent="-457200">
              <a:buFont typeface="Arial" panose="020B0604020202020204" pitchFamily="34" charset="0"/>
              <a:buChar char="•"/>
            </a:pPr>
            <a:r>
              <a:rPr lang="en-US" sz="2800" dirty="0" smtClean="0"/>
              <a:t>Child </a:t>
            </a:r>
            <a:r>
              <a:rPr lang="en-US" sz="2800" dirty="0"/>
              <a:t>labor standards affecting full-time and part-time </a:t>
            </a:r>
            <a:r>
              <a:rPr lang="en-US" sz="2800" dirty="0" smtClean="0"/>
              <a:t>workers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897380"/>
            <a:ext cx="1943100" cy="194310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572892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223"/>
  <p:tag name="ARTICULATE_REFERENCE_ID" val="68314384-64ec-4e54-a415-ba8df79c9eb3"/>
  <p:tag name="ARTICULATE_SLIDE_COUNT" val="64"/>
  <p:tag name="ARTICULATE_REFERENCE_TYPE_1" val="0"/>
  <p:tag name="ARTICULATE_REFERENCE_1" val="http://intranet.dot.state.co.us/resources/policy-procedure/documents/1206.1"/>
  <p:tag name="ARTICULATE_REFERENCE_TITLE_1" val="Proceedural Directive 1206.1 Family Medical Leave Program"/>
  <p:tag name="ARTICULATE_REFERENCE_ID_1" val="1cb251f4-86fc-482f-9db2-22e1190d1bc2"/>
  <p:tag name="ARTICULATE_REFERENCE_TYPE_2" val="0"/>
  <p:tag name="ARTICULATE_REFERENCE_2" val="http://intranet.dot.state.co.us/resources/policy-procedure/documents/1230-2/view"/>
  <p:tag name="ARTICULATE_REFERENCE_TITLE_2" val="1230.2 PD Compensation for Overtime, On-call, Call-back, Shift Differential, and Compensatory Time"/>
  <p:tag name="ARTICULATE_REFERENCE_ID_2" val="9ef7c4af-1b7c-4b81-9c68-672b544d0a0a"/>
  <p:tag name="ARTICULATE_REFERENCE_TYPE_3" val="0"/>
  <p:tag name="ARTICULATE_REFERENCE_3" val="http://intranet.dot.state.co.us/resources/policy-procedure/documents/0089-2/view"/>
  <p:tag name="ARTICULATE_REFERENCE_TITLE_3" val="0089.2 PD Workers' Compensation"/>
  <p:tag name="ARTICULATE_REFERENCE_ID_3" val="1f4cf6d7-9ba7-464c-ab88-08c249c0a453"/>
  <p:tag name="ARTICULATE_REFERENCE_TYPE_4" val="0"/>
  <p:tag name="ARTICULATE_REFERENCE_4" val="http://intranet.dot.state.co.us/resources/policy-procedure/documents/0602.1/view"/>
  <p:tag name="ARTICULATE_REFERENCE_TITLE_4" val="0602.1 ADA Accomodation Procedures"/>
  <p:tag name="ARTICULATE_REFERENCE_ID_4" val="83bd2e75-6306-40cc-a267-7f9828b92546"/>
  <p:tag name="ARTICULATE_REFERENCE_TYPE_5" val="0"/>
  <p:tag name="ARTICULATE_REFERENCE_5" val="http://intranet.dot.state.co.us/resources/policy-procedure/documents/0604-0/view"/>
  <p:tag name="ARTICULATE_REFERENCE_TITLE_5" val="0604.0 PO Policy on Non-discrimination"/>
  <p:tag name="ARTICULATE_REFERENCE_ID_5" val="28083b3c-3288-4928-8977-527f668c43cb"/>
  <p:tag name="ARTICULATE_REFERENCE_TYPE_6" val="0"/>
  <p:tag name="ARTICULATE_REFERENCE_6" val="http://intranet.dot.state.co.us/employees/Contacts/documents/crm-contacts"/>
  <p:tag name="ARTICULATE_REFERENCE_TITLE_6" val="Regional Civil Rights Manager Contacts"/>
  <p:tag name="ARTICULATE_REFERENCE_ID_6" val="6ff15d75-b0ff-4641-afc8-77bbc74f222c"/>
  <p:tag name="ARTICULATE_REFERENCE_TYPE_7" val="0"/>
  <p:tag name="ARTICULATE_REFERENCE_7" val="http:// http://intranet.dot.state.co.us/business/center-for-human-resources-management/humanresources-contacts"/>
  <p:tag name="ARTICULATE_REFERENCE_TITLE_7" val="Human Resources Contacts"/>
  <p:tag name="ARTICULATE_REFERENCE_ID_7" val="9a5d5f07-bf3b-43b6-8082-9a9b5f449fb3"/>
  <p:tag name="ARTICULATE_REFERENCE_TYPE_8" val="0"/>
  <p:tag name="ARTICULATE_REFERENCE_8" val="http:// http://intranet.dot.state.co.us/business/risk-management/risk-management-contacts"/>
  <p:tag name="ARTICULATE_REFERENCE_TITLE_8" val="Risk Management Contacts"/>
  <p:tag name="ARTICULATE_REFERENCE_ID_8" val="6fd76f03-3923-4d3d-9117-c3abc0145763"/>
  <p:tag name="ARTICULATE_REFERENCE_TYPE_9" val="0"/>
  <p:tag name="ARTICULATE_REFERENCE_9" val="http://intranet.dot.state.co.us/business/risk-management/cdot-accident-reporting-system"/>
  <p:tag name="ARTICULATE_REFERENCE_TITLE_9" val="CDOT Accident Reporting System"/>
  <p:tag name="ARTICULATE_REFERENCE_ID_9" val="f15cd326-0b11-44a9-b373-4865312137e8"/>
  <p:tag name="ARTICULATE_REFERENCE_TYPE_10" val="0"/>
  <p:tag name="ARTICULATE_REFERENCE_10" val="http://intranet.dot.state.co.us/business/risk-management/workers-compensation"/>
  <p:tag name="ARTICULATE_REFERENCE_TITLE_10" val="Workers' Compensation Page"/>
  <p:tag name="ARTICULATE_REFERENCE_ID_10" val="482e13cd-79da-4794-9328-86206cad06f2"/>
  <p:tag name="ARTICULATE_REFERENCE_TYPE_11" val="0"/>
  <p:tag name="ARTICULATE_REFERENCE_11" val="http://intranet.dot.state.co.us/employees/howdoi/flsa"/>
  <p:tag name="ARTICULATE_REFERENCE_TITLE_11" val="Fair Labor Standards Question and Answer Page"/>
  <p:tag name="ARTICULATE_REFERENCE_ID_11" val="1a848e41-231d-4e8a-9930-8b338a66d67c"/>
  <p:tag name="ARTICULATE_REFERENCE_TYPE_12" val="0"/>
  <p:tag name="ARTICULATE_REFERENCE_12" val="http://intranet.dot.state.co.us/business/risk-management/documents/cdot-notification-process"/>
  <p:tag name="ARTICULATE_REFERENCE_TITLE_12" val="Notification of a Serious Accident or Event"/>
  <p:tag name="ARTICULATE_REFERENCE_ID_12" val="f8d486c9-0bad-4bd1-89f7-1873c5e1f0c6"/>
  <p:tag name="ARTICULATE_REFERENCE_TYPE_13" val="1"/>
  <p:tag name="ARTICULATE_REFERENCE_13" val="C:\Users\princej\Desktop\HR Law\Notice for Employers to use in Order to be in Compliance with HB 16-1438.pdf"/>
  <p:tag name="ARTICULATE_REFERENCE_TITLE_13" val="Notice for Employers to use in Order to be in Compliance with HB 16-1438"/>
  <p:tag name="ARTICULATE_REFERENCE_ID_13" val="6b205bc9-7869-4050-8577-1d713be0f8de"/>
  <p:tag name="ARTICULATE_REFERENCE_COUNT" val="13"/>
  <p:tag name="ARTICULATE_PLAYER_GLOSSARY_XML" val="&lt;?xml version=&quot;1.0&quot; encoding=&quot;utf-16&quot;?&gt;&lt;glossary xmlns:xsi=&quot;http://www.w3.org/2001/XMLSchema-instance&quot; xmlns:xsd=&quot;http://www.w3.org/2001/XMLSchema&quot;&gt;&lt;terms&gt;&lt;term name=&quot;American with Disabilities Act &quot; definition=&quot;Title I of the American with Disabilities Acts of 1990 and ADAAAA of 2008 which require the Department to provide equal employment opportunities for individuals with disabilities.  &quot;&gt;&lt;TranslationGuid&gt;d2f08d4e-be60-401b-a225-5d587b521e63&lt;/TranslationGuid&gt;&lt;/term&gt;&lt;term name=&quot;Appointing Authority &quot; definition=&quot;A person or persons who are designated to handle personnel matters or hiring decisions.  &quot;&gt;&lt;TranslationGuid&gt;a9cc9289-6957-4ee2-9d4e-f0a8a9924b9c&lt;/TranslationGuid&gt;&lt;/term&gt;&lt;term name=&quot;FML Liaison&quot; definition=&quot;A person or persons who are designated and trained in the FML requirements and take a lead role in facilitating the FML rights and responsibilities of employees.   &quot;&gt;&lt;TranslationGuid&gt;ca71c91c-e923-4dfc-a355-fa98526a4505&lt;/TranslationGuid&gt;&lt;/term&gt;&lt;term name=&quot;FML/FMLA&quot; definition=&quot;FML is based on federal law; the Family and Medical Leave Act of 1993 and entitles employees to job and health benefit protection during absences caused by serious medical conditions for employees, their child, parent, military caregiver or spouse.  &quot;&gt;&lt;TranslationGuid&gt;7e315140-d9d1-441a-9428-3975c1cf3644&lt;/TranslationGuid&gt;&lt;/term&gt;&lt;term name=&quot;Serious Health Condition&quot; definition=&quot;An illness, injury, impairment, physical or mental condition that requires inpatient care or continuing treatment by a health care provider.&quot;&gt;&lt;TranslationGuid&gt;1f236a1f-7799-4338-9350-f3fbe93efb71&lt;/TranslationGuid&gt;&lt;/term&gt;&lt;term name=&quot;Short Term Disability / STD&quot; definition=&quot;A type of unpaid job protection that may run concurrently with FML. &quot;&gt;&lt;TranslationGuid&gt;25c47f86-a5fe-47e4-b97a-bae7cc94f377&lt;/TranslationGuid&gt;&lt;/term&gt;&lt;term name=&quot;Incident&quot; definition=&quot;Any person who reports a work related injury and does not seek medical treatment.  &quot;&gt;&lt;TranslationGuid&gt;bf061783-58db-41bf-9d42-07719e8bb334&lt;/TranslationGuid&gt;&lt;/term&gt;&lt;term name=&quot;Accident&quot; definition=&quot;Any person who reports a work related injury and does seek medical treatment.&quot;&gt;&lt;TranslationGuid&gt;39c6ba45-def7-4812-9f78-db11e2c7d198&lt;/TranslationGuid&gt;&lt;/term&gt;&lt;term name=&quot;Medical Treatment&quot; definition=&quot;Seeking care for an injury or illness from an emergency room, urgent care or an authorized treatment provider.&quot;&gt;&lt;TranslationGuid&gt;f6bf8d74-881a-47d3-a607-3fe82747d4d8&lt;/TranslationGuid&gt;&lt;/term&gt;&lt;term name=&quot;Workers' Compensation&quot; definition=&quot;A form of medical insurance that provides an employee injured at work with age replacement and medical benefits.  &quot;&gt;&lt;TranslationGuid&gt;5067a01f-f7ab-49ab-a9bc-7b2413007e6a&lt;/TranslationGuid&gt;&lt;/term&gt;&lt;term name=&quot;Injury &quot; definition=&quot;A physical injury or illness resulting from occupational disease exposure that requires, or could potentially require medical treatment.  &quot;&gt;&lt;TranslationGuid&gt;6411542a-f842-4634-b72c-b9075e618744&lt;/TranslationGuid&gt;&lt;/term&gt;&lt;term name=&quot;Genetic Information Nondiscrimination Act&quot; definition=&quot;This law makes it illegal to discriminate against employees or applicants because of genetic information. Genetic information includes information about an individual's genetic tests and the genetic tests of an individual's family members, as well as information about any disease, disorder or condition of an individual's family members (i.e. an individual's family medical history). The law also makes it illegal to retaliate against a person because the person complained about discrimination, filed a charge of discrimination, or participated in an employment discrimination investigation or lawsuit.&quot;&gt;&lt;TranslationGuid&gt;4ddc1da0-91fa-4f51-875b-60c6855c92b5&lt;/TranslationGuid&gt;&lt;/term&gt;&lt;term name=&quot;Age Discrimination in Employment&quot; definition=&quot;This law protects people who are 40 or older from discrimination because of age. The law also makes it illegal to retaliate against a person because the person complained about discrimination, filed a charge of discrimination, or participated in an employment discrimination investigation or lawsuit.&quot;&gt;&lt;TranslationGuid&gt;481175f9-d021-437e-a55b-ba9d1e76e61f&lt;/TranslationGuid&gt;&lt;/term&gt;&lt;term name=&quot;Pregnancy Discrimination Act&quot; definition=&quot;This law amended Title VII to make it illegal to discriminate against a woman because of pregnancy, childbirth, or a medical condition related to pregnancy or childbirth. The law also makes it illegal to retaliate against a person because the person complained about discrimination, filed a charge of discrimination, or participated in an employment discrimination investigation or lawsuit.&quot;&gt;&lt;TranslationGuid&gt;530be170-b5f4-4678-ad50-337605379d6b&lt;/TranslationGuid&gt;&lt;/term&gt;&lt;term name=&quot;Title VII of the Civil Rights Act&quot; definition=&quot;This law makes it illegal to discriminate against someone on the basis of race, color, religion, national origin, or sex. The law also makes it illegal to retaliate against a person because the person complained about discrimination, filed a charge of discrimination, or participated in an employment discrimination investigation or lawsuit. The law also requires that employers reasonably accommodate applicants' and employees' sincerely held religious practices, unless doing so would impose an undue hardship on the operation of the employer's business.&quot;&gt;&lt;TranslationGuid&gt;34ed70cf-ef3e-4444-bf65-591029fa3bd2&lt;/TranslationGuid&gt;&lt;/term&gt;&lt;/terms&gt;&lt;/glossary&gt;"/>
  <p:tag name="ARTICULATE_PROJECT_OPEN" val="1"/>
  <p:tag name="TAG_BACKING_FORM_KEY" val="17304916-c:\users\princej\desktop\old deliverables\hr law\introduction to employment law 10052016.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564"/>
  <p:tag name="ORIGINAL_AUDIO_FILEPATH" val="C:\Users\princej\Desktop\HR Law\Sound files\006.wav"/>
  <p:tag name="ELAPSEDTIME" val="25.05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00.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HR Law\Sound files\053.wav"/>
  <p:tag name="ELAPSEDTIME" val="48.12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01.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HR Law\Sound files\054.wav"/>
  <p:tag name="ELAPSEDTIME" val="40.17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3"/>
</p:tagLst>
</file>

<file path=ppt/tags/tag102.xml><?xml version="1.0" encoding="utf-8"?>
<p:tagLst xmlns:a="http://schemas.openxmlformats.org/drawingml/2006/main" xmlns:r="http://schemas.openxmlformats.org/officeDocument/2006/relationships" xmlns:p="http://schemas.openxmlformats.org/presentationml/2006/main">
  <p:tag name="ARTICULATE_CHARACTER_FILE" val=".\characters\1da9f64e-5081-4e73-8b9c-2500b4217b7b.png"/>
  <p:tag name="ARTICULATE_CHARACTER_TYPE" val="photographic"/>
  <p:tag name="ARTICULATE_CHARACTER_ID" val="Rhonda"/>
  <p:tag name="ARTICULATE_CHARACTER_CROP" val="_E5D5699a"/>
</p:tagLst>
</file>

<file path=ppt/tags/tag10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One Civil Rights.quiz"/>
  <p:tag name="AQP_PASS_ACTION" val="2"/>
  <p:tag name="AQP_FAIL_ACTION" val="2"/>
  <p:tag name="ARTICULATE_SHOW_IN_MENU" val="multipleitems"/>
  <p:tag name="AUDIO_ID" val="637"/>
  <p:tag name="OVERRIDE" val="QUIZMAKER_QUIZ_SLIDE"/>
  <p:tag name="QUIZMAKER_QUIZ_TITLE" val="Review Question One Civil Rights"/>
  <p:tag name="ARTICULATE_DESCRIPTION" val="Quiz - 1 question"/>
  <p:tag name="QUIZMAKER_QUIZ_SLIDE_ID" val="637"/>
  <p:tag name="QUIZMAKER_QUIZ_FORCE_UPDATE" val="0"/>
  <p:tag name="AQP_PASS_SCORE" val="80"/>
  <p:tag name="QUIZMAKER_LAST_MODIFY_DATE" val="42641.4884837963"/>
  <p:tag name="EMBEDDEDCONTENT_LASTWRITETIMEUTC" val="2016-09-28 17:43:25Z"/>
  <p:tag name="ELAPSEDTIME" val="0"/>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0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0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7.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HR Law\Sound files\056.wav"/>
  <p:tag name="ELAPSEDTIME" val="57.29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1"/>
</p:tagLst>
</file>

<file path=ppt/tags/tag108.xml><?xml version="1.0" encoding="utf-8"?>
<p:tagLst xmlns:a="http://schemas.openxmlformats.org/drawingml/2006/main" xmlns:r="http://schemas.openxmlformats.org/officeDocument/2006/relationships" xmlns:p="http://schemas.openxmlformats.org/presentationml/2006/main">
  <p:tag name="AUDIO_ID" val="631"/>
  <p:tag name="ORIGINAL_AUDIO_FILEPATH" val="C:\Users\princej\Desktop\HR Law\Sound files\057.wav"/>
  <p:tag name="ELAPSEDTIME" val="21.89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09.xml><?xml version="1.0" encoding="utf-8"?>
<p:tagLst xmlns:a="http://schemas.openxmlformats.org/drawingml/2006/main" xmlns:r="http://schemas.openxmlformats.org/officeDocument/2006/relationships" xmlns:p="http://schemas.openxmlformats.org/presentationml/2006/main">
  <p:tag name="AUDIO_ID" val="565"/>
  <p:tag name="ORIGINAL_AUDIO_FILEPATH" val="C:\Users\princej\Desktop\HR Law\Sound files\05_Conclusion DONE\057.wav"/>
  <p:tag name="ELAPSEDTIME" val="19.17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NEXT_BUTTON_ID" val="567"/>
  <p:tag name="ARTICULATE_USED_LAYOUT" val="12"/>
</p:tagLst>
</file>

<file path=ppt/tags/tag11.xml><?xml version="1.0" encoding="utf-8"?>
<p:tagLst xmlns:a="http://schemas.openxmlformats.org/drawingml/2006/main" xmlns:r="http://schemas.openxmlformats.org/officeDocument/2006/relationships" xmlns:p="http://schemas.openxmlformats.org/presentationml/2006/main">
  <p:tag name="AUDIO_ID" val="570"/>
  <p:tag name="ORIGINAL_AUDIO_FILEPATH" val="C:\Users\princej\Desktop\HR Law\Sound files\007.wav"/>
  <p:tag name="ELAPSEDTIME" val="18.63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12"/>
</p:tagLst>
</file>

<file path=ppt/tags/tag110.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111.xml><?xml version="1.0" encoding="utf-8"?>
<p:tagLst xmlns:a="http://schemas.openxmlformats.org/drawingml/2006/main" xmlns:r="http://schemas.openxmlformats.org/officeDocument/2006/relationships" xmlns:p="http://schemas.openxmlformats.org/presentationml/2006/main">
  <p:tag name="AUDIO_ID" val="568"/>
  <p:tag name="ORIGINAL_AUDIO_FILEPATH" val="C:\Users\princej\Desktop\HR Law\Sound files\05_Conclusion DONE\058.wav"/>
  <p:tag name="ELAPSEDTIME" val="8.642"/>
  <p:tag name="ARTICULATE_NAV_LEVEL" val="3"/>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NEXT_BUTTON_ID" val="565"/>
  <p:tag name="ARTICULATE_USED_LAYOUT" val="2"/>
</p:tagLst>
</file>

<file path=ppt/tags/tag112.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HR Law\Sound files\05_Conclusion DONE\059.wav"/>
  <p:tag name="ELAPSEDTIME" val="11.69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Where can I get help (People).intr"/>
  <p:tag name="ENGAGE_INTERACTION_FINISH" val="2"/>
  <p:tag name="ENGAGE_INTERACTION_FINISH_MESSAGE" val="Next Slide"/>
  <p:tag name="ARTICULATE_SHOW_IN_MENU" val="multipleitems"/>
  <p:tag name="AUDIO_ID" val="569"/>
  <p:tag name="OVERRIDE" val="ENGAGE_INTERACTION_SLIDE"/>
  <p:tag name="ENGAGE_INTERACTION_TITLE" val="Where can I get help (People)"/>
  <p:tag name="ARTICULATE_DESCRIPTION" val="FAQ - 5 Questions (Including Introduction)"/>
  <p:tag name="ENGAGE_INTERACTION_SLIDE_ID" val="569"/>
  <p:tag name="ENGAGE_INTERACTION_FORCE_UPDATE" val="0"/>
  <p:tag name="ENGAGE_LAST_MODIFY_DATE" val="42646.6466666667"/>
  <p:tag name="EMBEDDEDCONTENT_LASTWRITETIMEUTC" val="2016-10-03 21:31:12Z"/>
  <p:tag name="ELAPSEDTIME" val="34"/>
  <p:tag name="ENGAGE_PRESENTATION_MODE" val="interactive"/>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7.xml><?xml version="1.0" encoding="utf-8"?>
<p:tagLst xmlns:a="http://schemas.openxmlformats.org/drawingml/2006/main" xmlns:r="http://schemas.openxmlformats.org/officeDocument/2006/relationships" xmlns:p="http://schemas.openxmlformats.org/presentationml/2006/main">
  <p:tag name="AUDIO_ID" val="566"/>
  <p:tag name="ORIGINAL_AUDIO_FILEPATH" val="C:\Users\princej\Desktop\HR Law\Sound files\05_Conclusion DONE\061.wav"/>
  <p:tag name="ELAPSEDTIME" val="18.94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18.xml><?xml version="1.0" encoding="utf-8"?>
<p:tagLst xmlns:a="http://schemas.openxmlformats.org/drawingml/2006/main" xmlns:r="http://schemas.openxmlformats.org/officeDocument/2006/relationships" xmlns:p="http://schemas.openxmlformats.org/presentationml/2006/main">
  <p:tag name="AUDIO_ID" val="615"/>
  <p:tag name="ARTICULATE_NAV_LEVEL" val="3"/>
  <p:tag name="ARTICULATE_SLIDE_PRESENTER_GUID" val="307a848c-1770-46a4-a103-93419fb13eaa"/>
  <p:tag name="ARTICULATE_SLIDE_PAUSE" val="0"/>
  <p:tag name="ARTICULATE_LOCK_SLIDE" val="0"/>
  <p:tag name="ARTICULATE_HIDE_SLIDE" val="1"/>
  <p:tag name="ARTICULATE_PLAYER_CONTROL_PREVIOUS" val="True"/>
  <p:tag name="ARTICULATE_PLAYER_CONTROL_NEXT" val="True"/>
  <p:tag name="ARTICULATE_USED_LAYOUT" val="12"/>
</p:tagLst>
</file>

<file path=ppt/tags/tag119.xml><?xml version="1.0" encoding="utf-8"?>
<p:tagLst xmlns:a="http://schemas.openxmlformats.org/drawingml/2006/main" xmlns:r="http://schemas.openxmlformats.org/officeDocument/2006/relationships" xmlns:p="http://schemas.openxmlformats.org/presentationml/2006/main">
  <p:tag name="AUDIO_ID" val="616"/>
  <p:tag name="ARTICULATE_NAV_LEVEL" val="3"/>
  <p:tag name="ARTICULATE_SLIDE_PRESENTER_GUID" val="307a848c-1770-46a4-a103-93419fb13eaa"/>
  <p:tag name="ARTICULATE_SLIDE_PAUSE" val="0"/>
  <p:tag name="ARTICULATE_LOCK_SLIDE" val="0"/>
  <p:tag name="ARTICULATE_HIDE_SLIDE" val="1"/>
  <p:tag name="ARTICULATE_PLAYER_CONTROL_PREVIOUS" val="True"/>
  <p:tag name="ARTICULATE_PLAYER_CONTROL_NEXT" val="True"/>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13.xml><?xml version="1.0" encoding="utf-8"?>
<p:tagLst xmlns:a="http://schemas.openxmlformats.org/drawingml/2006/main" xmlns:r="http://schemas.openxmlformats.org/officeDocument/2006/relationships" xmlns:p="http://schemas.openxmlformats.org/presentationml/2006/main">
  <p:tag name="AUDIO_ID" val="521"/>
  <p:tag name="ORIGINAL_AUDIO_FILEPATH" val="C:\Users\princej\Desktop\HR Law\Sound files\008.wav"/>
  <p:tag name="ELAPSEDTIME" val="8.25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597"/>
  <p:tag name="ORIGINAL_AUDIO_FILEPATH" val="C:\Users\princej\Desktop\HR Law\Sound files\009.wav"/>
  <p:tag name="ELAPSEDTIME" val="49.87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5.xml><?xml version="1.0" encoding="utf-8"?>
<p:tagLst xmlns:a="http://schemas.openxmlformats.org/drawingml/2006/main" xmlns:r="http://schemas.openxmlformats.org/officeDocument/2006/relationships" xmlns:p="http://schemas.openxmlformats.org/presentationml/2006/main">
  <p:tag name="AUDIO_ID" val="596"/>
  <p:tag name="ORIGINAL_AUDIO_FILEPATH" val="C:\Users\princej\Desktop\HR Law\Sound files\010.wav"/>
  <p:tag name="ELAPSEDTIME" val="45.50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bac71836-ab3c-4369-be82-e0607bc389fa.png"/>
  <p:tag name="ARTICULATE_CHARACTER_TYPE" val="photographic"/>
  <p:tag name="ARTICULATE_CHARACTER_ID" val="Ron"/>
  <p:tag name="ARTICULATE_CHARACTER_CROP" val="_E5D6876a"/>
</p:tagLst>
</file>

<file path=ppt/tags/tag17.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FLSA One.quiz"/>
  <p:tag name="AUDIO_ID" val="607"/>
  <p:tag name="OVERRIDE" val="QUIZMAKER_QUIZ_SLIDE"/>
  <p:tag name="QUIZMAKER_QUIZ_TITLE" val="Review Question FLSA One"/>
  <p:tag name="ARTICULATE_DESCRIPTION" val="Quiz - 1 question"/>
  <p:tag name="QUIZMAKER_QUIZ_SLIDE_ID" val="607"/>
  <p:tag name="QUIZMAKER_QUIZ_FORCE_UPDATE" val="0"/>
  <p:tag name="AQP_PASS_SCORE" val="80"/>
  <p:tag name="QUIZMAKER_LAST_MODIFY_DATE" val="42639.4216435185"/>
  <p:tag name="EMBEDDEDCONTENT_LASTWRITETIMEUTC" val="2016-09-26 16:07:10Z"/>
  <p:tag name="ELAPSEDTIME" val="0"/>
  <p:tag name="AQP_PASS_ACTION" val="2"/>
  <p:tag name="AQP_FAIL_ACTION" val="2"/>
  <p:tag name="ARTICULATE_SHOW_IN_MENU" val="multipleitems"/>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9.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xml><?xml version="1.0" encoding="utf-8"?>
<p:tagLst xmlns:a="http://schemas.openxmlformats.org/drawingml/2006/main" xmlns:r="http://schemas.openxmlformats.org/officeDocument/2006/relationships" xmlns:p="http://schemas.openxmlformats.org/presentationml/2006/main">
  <p:tag name="AUDIO_ID" val="560"/>
  <p:tag name="ORIGINAL_AUDIO_FILEPATH" val="C:\Users\princej\Desktop\HR Law\Sound files\001.wav"/>
  <p:tag name="ELAPSEDTIME" val="11.712"/>
  <p:tag name="ARTICULATE_NAV_LEVEL" val="1"/>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Who is Responsible for FLSA.intr"/>
  <p:tag name="AUDIO_ID" val="608"/>
  <p:tag name="ENGAGE_INTERACTION_FINISH_MESSAGE" val="Next Slide"/>
  <p:tag name="ENGAGE_INTERACTION_FINISH" val="2"/>
  <p:tag name="ARTICULATE_SHOW_IN_MENU" val="multipleitems"/>
  <p:tag name="OVERRIDE" val="ENGAGE_INTERACTION_SLIDE"/>
  <p:tag name="ENGAGE_INTERACTION_TITLE" val="Who is Responsible for FLSA"/>
  <p:tag name="ARTICULATE_DESCRIPTION" val="FAQ - 4 Questions (Including Introduction)"/>
  <p:tag name="ENGAGE_INTERACTION_SLIDE_ID" val="608"/>
  <p:tag name="ENGAGE_INTERACTION_FORCE_UPDATE" val="0"/>
  <p:tag name="ENGAGE_LAST_MODIFY_DATE" val="42647.4842013889"/>
  <p:tag name="EMBEDDEDCONTENT_LASTWRITETIMEUTC" val="2016-10-04 17:37:15Z"/>
  <p:tag name="ELAPSEDTIME" val="99"/>
  <p:tag name="ENGAGE_PRESENTATION_MODE" val="interactive"/>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ANNOTATION_TYPE_1" val="0"/>
  <p:tag name="ANNOTATION_START_1" val="12.6"/>
  <p:tag name="ANNOTATION_TOP_1" val="439"/>
  <p:tag name="ANNOTATION_LEFT_1" val="344"/>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COUNT" val="1"/>
  <p:tag name="AUDIO_ID" val="600"/>
  <p:tag name="ORIGINAL_AUDIO_FILEPATH" val="C:\Users\princej\Desktop\HR Law\Sound files\013.wav"/>
  <p:tag name="ELAPSEDTIME" val="43.76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10"/>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27.xml><?xml version="1.0" encoding="utf-8"?>
<p:tagLst xmlns:a="http://schemas.openxmlformats.org/drawingml/2006/main" xmlns:r="http://schemas.openxmlformats.org/officeDocument/2006/relationships" xmlns:p="http://schemas.openxmlformats.org/presentationml/2006/main">
  <p:tag name="AUDIO_ID" val="599"/>
  <p:tag name="ORIGINAL_AUDIO_FILEPATH" val="C:\Users\princej\Desktop\HR Law\Sound files\014.wav"/>
  <p:tag name="ELAPSEDTIME" val="55.15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603"/>
  <p:tag name="ORIGINAL_AUDIO_FILEPATH" val="C:\Users\princej\Desktop\HR Law\Sound files\015.wav"/>
  <p:tag name="ELAPSEDTIME" val="55.84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FLSA Two.quiz"/>
  <p:tag name="AQP_PASS_ACTION" val="2"/>
  <p:tag name="AQP_FAIL_ACTION" val="2"/>
  <p:tag name="ARTICULATE_SHOW_IN_MENU" val="multipleitems"/>
  <p:tag name="AUDIO_ID" val="609"/>
  <p:tag name="OVERRIDE" val="QUIZMAKER_QUIZ_SLIDE"/>
  <p:tag name="QUIZMAKER_QUIZ_TITLE" val="Review Question FLSA Two"/>
  <p:tag name="ARTICULATE_DESCRIPTION" val="Quiz - 1 question"/>
  <p:tag name="QUIZMAKER_QUIZ_SLIDE_ID" val="609"/>
  <p:tag name="QUIZMAKER_QUIZ_FORCE_UPDATE" val="0"/>
  <p:tag name="AQP_PASS_SCORE" val="80"/>
  <p:tag name="QUIZMAKER_LAST_MODIFY_DATE" val="42647.4189699074"/>
  <p:tag name="EMBEDDEDCONTENT_LASTWRITETIMEUTC" val="2016-10-04 16:03:19Z"/>
  <p:tag name="ELAPSEDTIME" val="0"/>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AUDIO_ID" val="625"/>
  <p:tag name="ORIGINAL_AUDIO_FILEPATH" val="C:\Users\princej\Desktop\HR Law\Sound files\017.wav"/>
  <p:tag name="ELAPSEDTIME" val="93.05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604"/>
  <p:tag name="ORIGINAL_AUDIO_FILEPATH" val="C:\Users\princej\Desktop\HR Law\Sound files\018.wav"/>
  <p:tag name="ELAPSEDTIME" val="42.70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602"/>
  <p:tag name="ORIGINAL_AUDIO_FILEPATH" val="C:\Users\princej\Desktop\HR Law\Sound files\019.wav"/>
  <p:tag name="ELAPSEDTIME" val="25.20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8"/>
</p:tagLst>
</file>

<file path=ppt/tags/tag36.xml><?xml version="1.0" encoding="utf-8"?>
<p:tagLst xmlns:a="http://schemas.openxmlformats.org/drawingml/2006/main" xmlns:r="http://schemas.openxmlformats.org/officeDocument/2006/relationships" xmlns:p="http://schemas.openxmlformats.org/presentationml/2006/main">
  <p:tag name="AUDIO_ID" val="605"/>
  <p:tag name="ORIGINAL_AUDIO_FILEPATH" val="C:\Users\princej\Desktop\HR Law\Sound files\020.wav"/>
  <p:tag name="ELAPSEDTIME" val="32.27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9"/>
</p:tagLst>
</file>

<file path=ppt/tags/tag37.xml><?xml version="1.0" encoding="utf-8"?>
<p:tagLst xmlns:a="http://schemas.openxmlformats.org/drawingml/2006/main" xmlns:r="http://schemas.openxmlformats.org/officeDocument/2006/relationships" xmlns:p="http://schemas.openxmlformats.org/presentationml/2006/main">
  <p:tag name="AUDIO_ID" val="626"/>
  <p:tag name="ORIGINAL_AUDIO_FILEPATH" val="C:\Users\princej\Desktop\HR Law\Sound files\021.wav"/>
  <p:tag name="ELAPSEDTIME" val="10.35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13"/>
</p:tagLst>
</file>

<file path=ppt/tags/tag38.xml><?xml version="1.0" encoding="utf-8"?>
<p:tagLst xmlns:a="http://schemas.openxmlformats.org/drawingml/2006/main" xmlns:r="http://schemas.openxmlformats.org/officeDocument/2006/relationships" xmlns:p="http://schemas.openxmlformats.org/presentationml/2006/main">
  <p:tag name="AUDIO_ID" val="610"/>
  <p:tag name="ORIGINAL_AUDIO_FILEPATH" val="C:\Users\princej\Desktop\HR Law\Sound files\022.wav"/>
  <p:tag name="ELAPSEDTIME" val="16.64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13"/>
</p:tagLst>
</file>

<file path=ppt/tags/tag39.xml><?xml version="1.0" encoding="utf-8"?>
<p:tagLst xmlns:a="http://schemas.openxmlformats.org/drawingml/2006/main" xmlns:r="http://schemas.openxmlformats.org/officeDocument/2006/relationships" xmlns:p="http://schemas.openxmlformats.org/presentationml/2006/main">
  <p:tag name="AUDIO_ID" val="571"/>
  <p:tag name="ORIGINAL_AUDIO_FILEPATH" val="C:\Users\princej\Desktop\HR Law\Sound files\023.wav"/>
  <p:tag name="ELAPSEDTIME" val="29.74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12"/>
</p:tagLst>
</file>

<file path=ppt/tags/tag4.xml><?xml version="1.0" encoding="utf-8"?>
<p:tagLst xmlns:a="http://schemas.openxmlformats.org/drawingml/2006/main" xmlns:r="http://schemas.openxmlformats.org/officeDocument/2006/relationships" xmlns:p="http://schemas.openxmlformats.org/presentationml/2006/main">
  <p:tag name="AUDIO_ID" val="561"/>
  <p:tag name="ORIGINAL_AUDIO_FILEPATH" val="C:\Users\princej\Desktop\HR Law\Sound files\002.wav"/>
  <p:tag name="ELAPSEDTIME" val="19.56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12"/>
</p:tagLst>
</file>

<file path=ppt/tags/tag40.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41.xml><?xml version="1.0" encoding="utf-8"?>
<p:tagLst xmlns:a="http://schemas.openxmlformats.org/drawingml/2006/main" xmlns:r="http://schemas.openxmlformats.org/officeDocument/2006/relationships" xmlns:p="http://schemas.openxmlformats.org/presentationml/2006/main">
  <p:tag name="AUDIO_ID" val="572"/>
  <p:tag name="ORIGINAL_AUDIO_FILEPATH" val="C:\Users\princej\Desktop\HR Law\Sound files\024.wav"/>
  <p:tag name="ELAPSEDTIME" val="9.24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576"/>
  <p:tag name="ORIGINAL_AUDIO_FILEPATH" val="C:\Users\princej\Desktop\HR Law\Sound files\025.wav"/>
  <p:tag name="ELAPSEDTIME" val="75.08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593"/>
  <p:tag name="ORIGINAL_AUDIO_FILEPATH" val="C:\Users\princej\Desktop\HR Law\Sound files\026.wav"/>
  <p:tag name="ELAPSEDTIME" val="44.592"/>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USED_LAYOUT" val="8"/>
</p:tagLst>
</file>

<file path=ppt/tags/tag44.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FML One.quiz"/>
  <p:tag name="AUDIO_ID" val="594"/>
  <p:tag name="AQP_PASS_ACTION" val="2"/>
  <p:tag name="AQP_FAIL_ACTION" val="2"/>
  <p:tag name="ARTICULATE_SHOW_IN_MENU" val="multipleitems"/>
  <p:tag name="OVERRIDE" val="QUIZMAKER_QUIZ_SLIDE"/>
  <p:tag name="QUIZMAKER_QUIZ_TITLE" val="Review Question FML One"/>
  <p:tag name="ARTICULATE_DESCRIPTION" val="Quiz - 1 question"/>
  <p:tag name="QUIZMAKER_QUIZ_SLIDE_ID" val="594"/>
  <p:tag name="QUIZMAKER_QUIZ_FORCE_UPDATE" val="0"/>
  <p:tag name="AQP_PASS_SCORE" val="80"/>
  <p:tag name="QUIZMAKER_LAST_MODIFY_DATE" val="42647.4390856481"/>
  <p:tag name="EMBEDDEDCONTENT_LASTWRITETIMEUTC" val="2016-10-04 16:32:17Z"/>
  <p:tag name="ELAPSEDTIME" val="0"/>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6.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8.xml><?xml version="1.0" encoding="utf-8"?>
<p:tagLst xmlns:a="http://schemas.openxmlformats.org/drawingml/2006/main" xmlns:r="http://schemas.openxmlformats.org/officeDocument/2006/relationships" xmlns:p="http://schemas.openxmlformats.org/presentationml/2006/main">
  <p:tag name="AUDIO_ID" val="582"/>
  <p:tag name="ORIGINAL_AUDIO_FILEPATH" val="C:\Users\princej\Desktop\HR Law\Sound files\028.wav"/>
  <p:tag name="ELAPSEDTIME" val="39.66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Qualifications.intr"/>
  <p:tag name="ENGAGE_INTERACTION_FINISH" val="2"/>
  <p:tag name="ENGAGE_INTERACTION_FINISH_MESSAGE" val="Next Slide"/>
  <p:tag name="AUDIO_ID" val="590"/>
  <p:tag name="ARTICULATE_SHOW_IN_MENU" val="multipleitems"/>
  <p:tag name="OVERRIDE" val="ENGAGE_INTERACTION_SLIDE"/>
  <p:tag name="ENGAGE_INTERACTION_TITLE" val="Qualifications"/>
  <p:tag name="ARTICULATE_DESCRIPTION" val="Accordion - 4 Panels (Including Introduction)"/>
  <p:tag name="ENGAGE_INTERACTION_SLIDE_ID" val="590"/>
  <p:tag name="ENGAGE_INTERACTION_FORCE_UPDATE" val="0"/>
  <p:tag name="ENGAGE_LAST_MODIFY_DATE" val="42648.3649421296"/>
  <p:tag name="EMBEDDEDCONTENT_LASTWRITETIMEUTC" val="2016-10-05 14:45:31Z"/>
  <p:tag name="ELAPSEDTIME" val="99"/>
  <p:tag name="ENGAGE_PRESENTATION_MODE" val="interactive"/>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5.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5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3.xml><?xml version="1.0" encoding="utf-8"?>
<p:tagLst xmlns:a="http://schemas.openxmlformats.org/drawingml/2006/main" xmlns:r="http://schemas.openxmlformats.org/officeDocument/2006/relationships" xmlns:p="http://schemas.openxmlformats.org/presentationml/2006/main">
  <p:tag name="AUDIO_ID" val="578"/>
  <p:tag name="ORIGINAL_AUDIO_FILEPATH" val="C:\Users\princej\Desktop\HR Law\Sound files\030.wav"/>
  <p:tag name="ELAPSEDTIME" val="41.30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4.xml><?xml version="1.0" encoding="utf-8"?>
<p:tagLst xmlns:a="http://schemas.openxmlformats.org/drawingml/2006/main" xmlns:r="http://schemas.openxmlformats.org/officeDocument/2006/relationships" xmlns:p="http://schemas.openxmlformats.org/presentationml/2006/main">
  <p:tag name="ARTICULATE_CHARACTER_FILE" val=".\characters\1da9f64e-5081-4e73-8b9c-2500b4217b7b.png"/>
  <p:tag name="ARTICULATE_CHARACTER_TYPE" val="photographic"/>
  <p:tag name="ARTICULATE_CHARACTER_ID" val="Rhonda"/>
  <p:tag name="ARTICULATE_CHARACTER_CROP" val="_E5D5699a"/>
</p:tagLst>
</file>

<file path=ppt/tags/tag55.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FML Two.quiz"/>
  <p:tag name="AQP_PASS_ACTION" val="2"/>
  <p:tag name="AQP_FAIL_ACTION" val="2"/>
  <p:tag name="ARTICULATE_SHOW_IN_MENU" val="multipleitems"/>
  <p:tag name="AUDIO_ID" val="595"/>
  <p:tag name="OVERRIDE" val="QUIZMAKER_QUIZ_SLIDE"/>
  <p:tag name="QUIZMAKER_QUIZ_TITLE" val="Review Question FML Two"/>
  <p:tag name="ARTICULATE_DESCRIPTION" val="Quiz - 1 question"/>
  <p:tag name="QUIZMAKER_QUIZ_SLIDE_ID" val="595"/>
  <p:tag name="QUIZMAKER_QUIZ_FORCE_UPDATE" val="0"/>
  <p:tag name="AQP_PASS_SCORE" val="80"/>
  <p:tag name="QUIZMAKER_LAST_MODIFY_DATE" val="42647.4622106481"/>
  <p:tag name="EMBEDDEDCONTENT_LASTWRITETIMEUTC" val="2016-10-04 17:05:35Z"/>
  <p:tag name="ELAPSEDTIME" val="0"/>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5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5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9.xml><?xml version="1.0" encoding="utf-8"?>
<p:tagLst xmlns:a="http://schemas.openxmlformats.org/drawingml/2006/main" xmlns:r="http://schemas.openxmlformats.org/officeDocument/2006/relationships" xmlns:p="http://schemas.openxmlformats.org/presentationml/2006/main">
  <p:tag name="AUDIO_ID" val="592"/>
  <p:tag name="ORIGINAL_AUDIO_FILEPATH" val="C:\Users\princej\Desktop\HR Law\Sound files\032.wav"/>
  <p:tag name="ELAPSEDTIME" val="16.06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1"/>
</p:tagLst>
</file>

<file path=ppt/tags/tag6.xml><?xml version="1.0" encoding="utf-8"?>
<p:tagLst xmlns:a="http://schemas.openxmlformats.org/drawingml/2006/main" xmlns:r="http://schemas.openxmlformats.org/officeDocument/2006/relationships" xmlns:p="http://schemas.openxmlformats.org/presentationml/2006/main">
  <p:tag name="AUDIO_ID" val="562"/>
  <p:tag name="ORIGINAL_AUDIO_FILEPATH" val="C:\Users\princej\Desktop\HR Law\Sound files\003.wav"/>
  <p:tag name="ELAPSEDTIME" val="8.642"/>
  <p:tag name="ARTICULATE_NAV_LEVEL" val="3"/>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CHILD_ITEM_TEXT1" val="Trigger Event Occurs"/>
  <p:tag name="CHILD_ITEM_TEXT3" val="Supervisor or Employee Notifies FML Liaison"/>
  <p:tag name="CHILD_ITEM_TEXT5" val="FML Forms Sent to Employee by FML Liaison"/>
  <p:tag name="CHILD_ITEM_TEXT7" val="Employee Sends Forms Back within 15 Days"/>
  <p:tag name="CHILD_ITEM_TEXT9" val="FML Coverage is Approved or Rejected"/>
  <p:tag name="CHILD_ITEM_TEXT11" val="FML Liaison Sends Designation Notice and Letter "/>
  <p:tag name="CHILD_ITEM_TEXT13" val="If Approved, FML can be Applied to Leave and Approved By Supervisor"/>
  <p:tag name="CHILD_ITEM_TEXT15" val="Renewal at the End of One Year if Applicable"/>
</p:tagLst>
</file>

<file path=ppt/tags/tag61.xml><?xml version="1.0" encoding="utf-8"?>
<p:tagLst xmlns:a="http://schemas.openxmlformats.org/drawingml/2006/main" xmlns:r="http://schemas.openxmlformats.org/officeDocument/2006/relationships" xmlns:p="http://schemas.openxmlformats.org/presentationml/2006/main">
  <p:tag name="AUDIO_ID" val="591"/>
  <p:tag name="ORIGINAL_AUDIO_FILEPATH" val="C:\Users\princej\Desktop\HR Law\Sound files\033.wav"/>
  <p:tag name="ELAPSEDTIME" val="21.52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2.xml><?xml version="1.0" encoding="utf-8"?>
<p:tagLst xmlns:a="http://schemas.openxmlformats.org/drawingml/2006/main" xmlns:r="http://schemas.openxmlformats.org/officeDocument/2006/relationships" xmlns:p="http://schemas.openxmlformats.org/presentationml/2006/main">
  <p:tag name="AUDIO_ID" val="579"/>
  <p:tag name="ORIGINAL_AUDIO_FILEPATH" val="C:\Users\princej\Desktop\HR Law\Sound files\034.wav"/>
  <p:tag name="ELAPSEDTIME" val="30.40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3"/>
</p:tagLst>
</file>

<file path=ppt/tags/tag63.xml><?xml version="1.0" encoding="utf-8"?>
<p:tagLst xmlns:a="http://schemas.openxmlformats.org/drawingml/2006/main" xmlns:r="http://schemas.openxmlformats.org/officeDocument/2006/relationships" xmlns:p="http://schemas.openxmlformats.org/presentationml/2006/main">
  <p:tag name="AUDIO_ID" val="573"/>
  <p:tag name="ORIGINAL_AUDIO_FILEPATH" val="C:\Users\princej\Desktop\HR Law\Sound files\035.wav"/>
  <p:tag name="ELAPSEDTIME" val="17.26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12"/>
</p:tagLst>
</file>

<file path=ppt/tags/tag64.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65.xml><?xml version="1.0" encoding="utf-8"?>
<p:tagLst xmlns:a="http://schemas.openxmlformats.org/drawingml/2006/main" xmlns:r="http://schemas.openxmlformats.org/officeDocument/2006/relationships" xmlns:p="http://schemas.openxmlformats.org/presentationml/2006/main">
  <p:tag name="AUDIO_ID" val="526"/>
  <p:tag name="ORIGINAL_AUDIO_FILEPATH" val="C:\Users\princej\Desktop\HR Law\Sound files\036.wav"/>
  <p:tag name="ELAPSEDTIME" val="8.73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6.xml><?xml version="1.0" encoding="utf-8"?>
<p:tagLst xmlns:a="http://schemas.openxmlformats.org/drawingml/2006/main" xmlns:r="http://schemas.openxmlformats.org/officeDocument/2006/relationships" xmlns:p="http://schemas.openxmlformats.org/presentationml/2006/main">
  <p:tag name="AUDIO_ID" val="611"/>
  <p:tag name="ORIGINAL_AUDIO_FILEPATH" val="C:\Users\princej\Desktop\HR Law\Sound files\037.wav"/>
  <p:tag name="ELAPSEDTIME" val="34.61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67.xml><?xml version="1.0" encoding="utf-8"?>
<p:tagLst xmlns:a="http://schemas.openxmlformats.org/drawingml/2006/main" xmlns:r="http://schemas.openxmlformats.org/officeDocument/2006/relationships" xmlns:p="http://schemas.openxmlformats.org/presentationml/2006/main">
  <p:tag name="AUDIO_ID" val="613"/>
  <p:tag name="ORIGINAL_AUDIO_FILEPATH" val="C:\Users\princej\Desktop\HR Law\Sound files\038.wav"/>
  <p:tag name="ELAPSEDTIME" val="31.24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8"/>
</p:tagLst>
</file>

<file path=ppt/tags/tag6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One Workers Compensation.quiz"/>
  <p:tag name="AQP_PASS_ACTION" val="2"/>
  <p:tag name="AQP_FAIL_ACTION" val="2"/>
  <p:tag name="ARTICULATE_SHOW_IN_MENU" val="multipleitems"/>
  <p:tag name="OVERRIDE" val="QUIZMAKER_QUIZ_SLIDE"/>
  <p:tag name="QUIZMAKER_QUIZ_SLIDE_ID" val="621"/>
  <p:tag name="QUIZMAKER_QUIZ_FORCE_UPDATE" val="0"/>
  <p:tag name="AQP_PASS_SCORE" val="80"/>
  <p:tag name="ELAPSEDTIME" val="0"/>
  <p:tag name="AUDIO_ID" val="621"/>
  <p:tag name="EMBEDDEDCONTENT_LASTWRITETIMEUTC" val="2016-09-21 18:10:38Z"/>
  <p:tag name="QUIZMAKER_QUIZ_TITLE" val="Review Question One Workers Compensation"/>
  <p:tag name="ARTICULATE_DESCRIPTION" val="Quiz - 1 question"/>
  <p:tag name="QUIZMAKER_LAST_MODIFY_DATE" val="42634.5073842593"/>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6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UDIO_ID" val="638"/>
  <p:tag name="ORIGINAL_AUDIO_FILEPATH" val="C:\Users\princej\Desktop\Expectations of a Supervisor\Sound Files\004.wav"/>
  <p:tag name="ELAPSEDTIME" val="56.26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7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2.xml><?xml version="1.0" encoding="utf-8"?>
<p:tagLst xmlns:a="http://schemas.openxmlformats.org/drawingml/2006/main" xmlns:r="http://schemas.openxmlformats.org/officeDocument/2006/relationships" xmlns:p="http://schemas.openxmlformats.org/presentationml/2006/main">
  <p:tag name="AUDIO_ID" val="614"/>
  <p:tag name="ORIGINAL_AUDIO_FILEPATH" val="C:\Users\princej\Desktop\HR Law\Sound files\040.wav"/>
  <p:tag name="ELAPSEDTIME" val="37.34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3.xml><?xml version="1.0" encoding="utf-8"?>
<p:tagLst xmlns:a="http://schemas.openxmlformats.org/drawingml/2006/main" xmlns:r="http://schemas.openxmlformats.org/officeDocument/2006/relationships" xmlns:p="http://schemas.openxmlformats.org/presentationml/2006/main">
  <p:tag name="AUDIO_ID" val="617"/>
  <p:tag name="ORIGINAL_AUDIO_FILEPATH" val="C:\Users\princej\Desktop\HR Law\Sound files\041.wav"/>
  <p:tag name="ELAPSEDTIME" val="43.65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4.xml><?xml version="1.0" encoding="utf-8"?>
<p:tagLst xmlns:a="http://schemas.openxmlformats.org/drawingml/2006/main" xmlns:r="http://schemas.openxmlformats.org/officeDocument/2006/relationships" xmlns:p="http://schemas.openxmlformats.org/presentationml/2006/main">
  <p:tag name="ARTICULATE_CHARACTER_FILE" val=".\characters\e46e662b-6437-4af2-b4a9-113eeeb1d478.png"/>
  <p:tag name="ARTICULATE_CHARACTER_TYPE" val="photographic"/>
  <p:tag name="ARTICULATE_CHARACTER_ID" val="Nicky"/>
  <p:tag name="ARTICULATE_CHARACTER_CROP" val="_E5D6785a"/>
</p:tagLst>
</file>

<file path=ppt/tags/tag75.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Employee Responsibilities.intr"/>
  <p:tag name="ARTICULATE_SHOW_IN_MENU" val="multipleitems"/>
  <p:tag name="ENGAGE_INTERACTION_FINISH" val="2"/>
  <p:tag name="ENGAGE_INTERACTION_FINISH_MESSAGE" val="Next Slide"/>
  <p:tag name="ENGAGE_INTERACTION_BRANCHING" val="slideinpresentation"/>
  <p:tag name="AUDIO_ID" val="619"/>
  <p:tag name="OVERRIDE" val="ENGAGE_INTERACTION_SLIDE"/>
  <p:tag name="ENGAGE_INTERACTION_TITLE" val="Employee Responsibilities"/>
  <p:tag name="ARTICULATE_DESCRIPTION" val="Image Zoom - 8 Zoom Regions (Including Introduction)"/>
  <p:tag name="ENGAGE_INTERACTION_SLIDE_ID" val="619"/>
  <p:tag name="ENGAGE_INTERACTION_FORCE_UPDATE" val="0"/>
  <p:tag name="ENGAGE_LAST_MODIFY_DATE" val="42646.6786921296"/>
  <p:tag name="EMBEDDEDCONTENT_LASTWRITETIMEUTC" val="2016-10-03 22:17:19Z"/>
  <p:tag name="ELAPSEDTIME" val="140"/>
  <p:tag name="ENGAGE_PRESENTATION_MODE" val="interactive"/>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7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Supervisor Responsibilities.intr"/>
  <p:tag name="ARTICULATE_SHOW_IN_MENU" val="multipleitems"/>
  <p:tag name="ENGAGE_INTERACTION_FINISH" val="2"/>
  <p:tag name="ENGAGE_INTERACTION_FINISH_MESSAGE" val="Next Slide"/>
  <p:tag name="ENGAGE_INTERACTION_BRANCHING" val="slideinpresentation"/>
  <p:tag name="AUDIO_ID" val="620"/>
  <p:tag name="OVERRIDE" val="ENGAGE_INTERACTION_SLIDE"/>
  <p:tag name="ENGAGE_INTERACTION_TITLE" val="Supervisor Responsibilities"/>
  <p:tag name="ARTICULATE_DESCRIPTION" val="Image Zoom - 10 Zoom Regions (Including Introduction)"/>
  <p:tag name="ENGAGE_INTERACTION_SLIDE_ID" val="620"/>
  <p:tag name="ENGAGE_INTERACTION_FORCE_UPDATE" val="0"/>
  <p:tag name="ENGAGE_LAST_MODIFY_DATE" val="42646.697025463"/>
  <p:tag name="EMBEDDEDCONTENT_LASTWRITETIMEUTC" val="2016-10-03 22:43:43Z"/>
  <p:tag name="ELAPSEDTIME" val="188"/>
  <p:tag name="ENGAGE_PRESENTATION_MODE" val="interactive"/>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8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Two Workers Compensation.quiz"/>
  <p:tag name="AQP_PASS_ACTION" val="2"/>
  <p:tag name="AQP_FAIL_ACTION" val="2"/>
  <p:tag name="ARTICULATE_SHOW_IN_MENU" val="multipleitems"/>
  <p:tag name="AUDIO_ID" val="623"/>
  <p:tag name="OVERRIDE" val="QUIZMAKER_QUIZ_SLIDE"/>
  <p:tag name="QUIZMAKER_QUIZ_TITLE" val="Review Question Two Workers Compensation"/>
  <p:tag name="ARTICULATE_DESCRIPTION" val="Quiz - 1 question"/>
  <p:tag name="QUIZMAKER_QUIZ_SLIDE_ID" val="623"/>
  <p:tag name="QUIZMAKER_QUIZ_FORCE_UPDATE" val="0"/>
  <p:tag name="AQP_PASS_SCORE" val="80"/>
  <p:tag name="QUIZMAKER_LAST_MODIFY_DATE" val="42642.4475925926"/>
  <p:tag name="EMBEDDEDCONTENT_LASTWRITETIMEUTC" val="2016-09-29 16:44:32Z"/>
  <p:tag name="ELAPSEDTIME" val="0"/>
  <p:tag name="ARTICULATE_NAV_LEVEL" val="3"/>
  <p:tag name="ARTICULATE_SLIDE_PRESENTER_GUID" val="307a848c-1770-46a4-a103-93419fb13ea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8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8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7.xml><?xml version="1.0" encoding="utf-8"?>
<p:tagLst xmlns:a="http://schemas.openxmlformats.org/drawingml/2006/main" xmlns:r="http://schemas.openxmlformats.org/officeDocument/2006/relationships" xmlns:p="http://schemas.openxmlformats.org/presentationml/2006/main">
  <p:tag name="AUDIO_ID" val="622"/>
  <p:tag name="ORIGINAL_AUDIO_FILEPATH" val="C:\Users\princej\Desktop\HR Law\Sound files\045.wav"/>
  <p:tag name="ELAPSEDTIME" val="36.83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88.xml><?xml version="1.0" encoding="utf-8"?>
<p:tagLst xmlns:a="http://schemas.openxmlformats.org/drawingml/2006/main" xmlns:r="http://schemas.openxmlformats.org/officeDocument/2006/relationships" xmlns:p="http://schemas.openxmlformats.org/presentationml/2006/main">
  <p:tag name="AUDIO_ID" val="618"/>
  <p:tag name="ORIGINAL_AUDIO_FILEPATH" val="C:\Users\princej\Desktop\HR Law\Sound files\046.wav"/>
  <p:tag name="ELAPSEDTIME" val="26.90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3"/>
</p:tagLst>
</file>

<file path=ppt/tags/tag89.xml><?xml version="1.0" encoding="utf-8"?>
<p:tagLst xmlns:a="http://schemas.openxmlformats.org/drawingml/2006/main" xmlns:r="http://schemas.openxmlformats.org/officeDocument/2006/relationships" xmlns:p="http://schemas.openxmlformats.org/presentationml/2006/main">
  <p:tag name="AUDIO_ID" val="574"/>
  <p:tag name="ORIGINAL_AUDIO_FILEPATH" val="C:\Users\princej\Desktop\HR Law\Sound files\047.wav"/>
  <p:tag name="ELAPSEDTIME" val="30.002"/>
  <p:tag name="ARTICULATE_NAV_LEVEL" val="2"/>
  <p:tag name="ARTICULATE_SLIDE_PRESENTER_GUID" val="307a848c-1770-46a4-a103-93419fb13eaa"/>
  <p:tag name="ARTICULATE_SLIDE_PAUSE" val="1"/>
  <p:tag name="ARTICULATE_LOCK_SLIDE" val="0"/>
  <p:tag name="ARTICULATE_HIDE_SLIDE" val="0"/>
  <p:tag name="ARTICULATE_PLAYER_CONTROL_PREVIOUS" val="False"/>
  <p:tag name="ARTICULATE_PLAYER_CONTROL_NEXT" val="True"/>
  <p:tag name="ARTICULATE_USED_LAYOUT" val="12"/>
</p:tagLst>
</file>

<file path=ppt/tags/tag9.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HR Law\Sound files\005.wav"/>
  <p:tag name="ELAPSEDTIME" val="14.18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0.xml><?xml version="1.0" encoding="utf-8"?>
<p:tagLst xmlns:a="http://schemas.openxmlformats.org/drawingml/2006/main" xmlns:r="http://schemas.openxmlformats.org/officeDocument/2006/relationships" xmlns:p="http://schemas.openxmlformats.org/presentationml/2006/main">
  <p:tag name="CHILD_ITEM_TEXT2" val=" Introduction"/>
  <p:tag name="CHILD_ITEM_TEXT4" val=" FLSA – Fair Labor Standards Act"/>
  <p:tag name="CHILD_ITEM_TEXT6" val=" FML – Family Medical Leave"/>
  <p:tag name="CHILD_ITEM_TEXT8" val=" Workers’ Compensation"/>
  <p:tag name="CHILD_ITEM_TEXT10" val=" Civil Rights Legislation"/>
  <p:tag name="CHILD_ITEM_TEXT12" val=" Conclusion"/>
</p:tagLst>
</file>

<file path=ppt/tags/tag91.xml><?xml version="1.0" encoding="utf-8"?>
<p:tagLst xmlns:a="http://schemas.openxmlformats.org/drawingml/2006/main" xmlns:r="http://schemas.openxmlformats.org/officeDocument/2006/relationships" xmlns:p="http://schemas.openxmlformats.org/presentationml/2006/main">
  <p:tag name="AUDIO_ID" val="575"/>
  <p:tag name="ORIGINAL_AUDIO_FILEPATH" val="C:\Users\princej\Desktop\HR Law\Sound files\048.wav"/>
  <p:tag name="ELAPSEDTIME" val="8.50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EEO Laws.intr"/>
  <p:tag name="ARTICULATE_SHOW_IN_MENU" val="multipleitems"/>
  <p:tag name="ENGAGE_INTERACTION_FINISH" val="2"/>
  <p:tag name="ENGAGE_INTERACTION_FINISH_MESSAGE" val="Next Slide"/>
  <p:tag name="AUDIO_ID" val="630"/>
  <p:tag name="OVERRIDE" val="ENGAGE_INTERACTION_SLIDE"/>
  <p:tag name="ENGAGE_INTERACTION_TITLE" val="Equal Employment Opportunity Laws"/>
  <p:tag name="ARTICULATE_DESCRIPTION" val="FAQ - 6 Questions (Including Introduction)"/>
  <p:tag name="ENGAGE_INTERACTION_SLIDE_ID" val="630"/>
  <p:tag name="ENGAGE_INTERACTION_FORCE_UPDATE" val="0"/>
  <p:tag name="ENGAGE_LAST_MODIFY_DATE" val="42648.4696527778"/>
  <p:tag name="EMBEDDEDCONTENT_LASTWRITETIMEUTC" val="2016-10-05 17:16:18Z"/>
  <p:tag name="ELAPSEDTIME" val="52"/>
  <p:tag name="ENGAGE_PRESENTATION_MODE" val="interactive"/>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9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6.xml><?xml version="1.0" encoding="utf-8"?>
<p:tagLst xmlns:a="http://schemas.openxmlformats.org/drawingml/2006/main" xmlns:r="http://schemas.openxmlformats.org/officeDocument/2006/relationships" xmlns:p="http://schemas.openxmlformats.org/presentationml/2006/main">
  <p:tag name="AUDIO_ID" val="632"/>
  <p:tag name="ORIGINAL_AUDIO_FILEPATH" val="C:\Users\princej\Desktop\HR Law\Sound files\050.wav"/>
  <p:tag name="ELAPSEDTIME" val="23.88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1"/>
</p:tagLst>
</file>

<file path=ppt/tags/tag97.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HR Law\Sound files\051.wav"/>
  <p:tag name="ELAPSEDTIME" val="15.22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98.xml><?xml version="1.0" encoding="utf-8"?>
<p:tagLst xmlns:a="http://schemas.openxmlformats.org/drawingml/2006/main" xmlns:r="http://schemas.openxmlformats.org/officeDocument/2006/relationships" xmlns:p="http://schemas.openxmlformats.org/presentationml/2006/main">
  <p:tag name="ARTICULATE_CHARACTER_FILE" val=".\characters\4375f0d3-c9b7-41a2-b265-16882eafd2b8.png"/>
  <p:tag name="ARTICULATE_CHARACTER_TYPE" val="photographic"/>
  <p:tag name="ARTICULATE_CHARACTER_ID" val="Christian"/>
  <p:tag name="ARTICULATE_CHARACTER_CROP" val="_E5D6069a"/>
</p:tagLst>
</file>

<file path=ppt/tags/tag99.xml><?xml version="1.0" encoding="utf-8"?>
<p:tagLst xmlns:a="http://schemas.openxmlformats.org/drawingml/2006/main" xmlns:r="http://schemas.openxmlformats.org/officeDocument/2006/relationships" xmlns:p="http://schemas.openxmlformats.org/presentationml/2006/main">
  <p:tag name="AUDIO_ID" val="634"/>
  <p:tag name="ORIGINAL_AUDIO_FILEPATH" val="C:\Users\princej\Desktop\HR Law\Sound files\052.wav"/>
  <p:tag name="ELAPSEDTIME" val="73.302"/>
  <p:tag name="ARTICULATE_NAV_LEVEL" val="3"/>
  <p:tag name="ARTICULATE_SLIDE_PRESENTER_GUID" val="307a848c-1770-46a4-a103-93419fb13eaa"/>
  <p:tag name="ARTICULATE_SLIDE_PAUSE" val="0"/>
  <p:tag name="ARTICULATE_LOCK_SLIDE" val="0"/>
  <p:tag name="ARTICULATE_HIDE_SLIDE" val="0"/>
  <p:tag name="ARTICULATE_PLAYER_CONTROL_PREVIOUS" val="True"/>
  <p:tag name="ARTICULATE_PLAYER_CONTROL_NEXT" val="True"/>
  <p:tag name="ARTICULATE_USED_LAYOUT" val="1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Law_09052016</Template>
  <TotalTime>11677</TotalTime>
  <Words>8175</Words>
  <Application>Microsoft Office PowerPoint</Application>
  <PresentationFormat>On-screen Show (4:3)</PresentationFormat>
  <Paragraphs>712</Paragraphs>
  <Slides>64</Slides>
  <Notes>64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MS PGothic</vt:lpstr>
      <vt:lpstr>Arial</vt:lpstr>
      <vt:lpstr>Arial Rounded MT Bold</vt:lpstr>
      <vt:lpstr>Calibri</vt:lpstr>
      <vt:lpstr>Lucida Grande</vt:lpstr>
      <vt:lpstr>Museo 300</vt:lpstr>
      <vt:lpstr>Museo Slab 500</vt:lpstr>
      <vt:lpstr>Template2</vt:lpstr>
      <vt:lpstr>Introduction to Employment Law</vt:lpstr>
      <vt:lpstr>Introduction</vt:lpstr>
      <vt:lpstr>Section Objectives</vt:lpstr>
      <vt:lpstr>Navigation, Resources and Glossary</vt:lpstr>
      <vt:lpstr>Course Learning Objectives</vt:lpstr>
      <vt:lpstr>Course Assessment</vt:lpstr>
      <vt:lpstr>FLSA – Fair Labor Standards Act</vt:lpstr>
      <vt:lpstr>Section 1 Learning Objectives</vt:lpstr>
      <vt:lpstr>What is FLSA?</vt:lpstr>
      <vt:lpstr>Exempt and Non-Exempt</vt:lpstr>
      <vt:lpstr>Review Question FLSA One</vt:lpstr>
      <vt:lpstr>Who is Responsible for FLSA</vt:lpstr>
      <vt:lpstr>Hours of Work</vt:lpstr>
      <vt:lpstr>Overtime</vt:lpstr>
      <vt:lpstr>Compensatory Time</vt:lpstr>
      <vt:lpstr>Review Question FLSA Two</vt:lpstr>
      <vt:lpstr>Essential Position / Overtime</vt:lpstr>
      <vt:lpstr>FLSA and Shift Differential</vt:lpstr>
      <vt:lpstr>FLSA and On-Call Time</vt:lpstr>
      <vt:lpstr>Workplace Breastfeeding Rights</vt:lpstr>
      <vt:lpstr>Guidance and Assistance</vt:lpstr>
      <vt:lpstr>Guidance and Assistance</vt:lpstr>
      <vt:lpstr>FML – Family Medical Leave</vt:lpstr>
      <vt:lpstr>Section 2 Learning Objectives</vt:lpstr>
      <vt:lpstr>What is FMLA?</vt:lpstr>
      <vt:lpstr>What is NOT FMLA</vt:lpstr>
      <vt:lpstr>Review Question FML One</vt:lpstr>
      <vt:lpstr>FML Initiation Triggers</vt:lpstr>
      <vt:lpstr>Qualifications</vt:lpstr>
      <vt:lpstr>Supervisor Responsibilities</vt:lpstr>
      <vt:lpstr>Review Question FML Two</vt:lpstr>
      <vt:lpstr>How does FML Work</vt:lpstr>
      <vt:lpstr>Questions not to ask your Employee</vt:lpstr>
      <vt:lpstr>Guidance and Assistance</vt:lpstr>
      <vt:lpstr>Workers’ Compensation</vt:lpstr>
      <vt:lpstr>Section 3 Learning Objectives</vt:lpstr>
      <vt:lpstr>What is Workers’ Compensation?</vt:lpstr>
      <vt:lpstr>What does Workers’ Compensation Cover?</vt:lpstr>
      <vt:lpstr>Review Question One Workers Compensation</vt:lpstr>
      <vt:lpstr>What Triggers a Workers’ Compensation Claim</vt:lpstr>
      <vt:lpstr>Reporting an Injury/Emergency</vt:lpstr>
      <vt:lpstr>Employee Responsibilities</vt:lpstr>
      <vt:lpstr>Supervisor Responsibilities</vt:lpstr>
      <vt:lpstr>Review Question Two Workers Compensation</vt:lpstr>
      <vt:lpstr>Let Risk know if…</vt:lpstr>
      <vt:lpstr>Guidance and Assistance</vt:lpstr>
      <vt:lpstr>Civil Rights Legislation</vt:lpstr>
      <vt:lpstr>Section 4 Learning Objectives</vt:lpstr>
      <vt:lpstr>Equal Employment Opportunity Laws</vt:lpstr>
      <vt:lpstr>Americans with Disabilities Act</vt:lpstr>
      <vt:lpstr>What is a Disability According to ADA</vt:lpstr>
      <vt:lpstr>Program Areas under ADA</vt:lpstr>
      <vt:lpstr>Pregnancy Workers Fairness Act</vt:lpstr>
      <vt:lpstr>The Duty to Act</vt:lpstr>
      <vt:lpstr>Review Question One Civil Rights</vt:lpstr>
      <vt:lpstr>Retaliation</vt:lpstr>
      <vt:lpstr>Where Can I Get Help (People) </vt:lpstr>
      <vt:lpstr>Conclusion</vt:lpstr>
      <vt:lpstr>Section Objectives</vt:lpstr>
      <vt:lpstr>Course Learning Objectives</vt:lpstr>
      <vt:lpstr>Where can I get help (People)</vt:lpstr>
      <vt:lpstr>Course Complete</vt:lpstr>
      <vt:lpstr>Employee Responsibilities</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603</cp:revision>
  <cp:lastPrinted>2016-09-26T14:09:11Z</cp:lastPrinted>
  <dcterms:created xsi:type="dcterms:W3CDTF">2016-09-08T13:49:14Z</dcterms:created>
  <dcterms:modified xsi:type="dcterms:W3CDTF">2017-05-08T15:58:00Z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20BF000B-1626-456C-82DD-964A0EDE4F61</vt:lpwstr>
  </property>
  <property fmtid="{D5CDD505-2E9C-101B-9397-08002B2CF9AE}" pid="6" name="ArticulateProjectFull">
    <vt:lpwstr>C:\Users\princej\Desktop\Old Deliverables\HR Law\Introduction to Employment Law 10052016.ppta</vt:lpwstr>
  </property>
</Properties>
</file>