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
  </p:notesMasterIdLst>
  <p:sldIdLst>
    <p:sldId id="340" r:id="rId2"/>
    <p:sldId id="342" r:id="rId3"/>
    <p:sldId id="341" r:id="rId4"/>
    <p:sldId id="343" r:id="rId5"/>
  </p:sldIdLst>
  <p:sldSz cx="12192000" cy="6858000"/>
  <p:notesSz cx="7023100" cy="9309100"/>
  <p:custDataLst>
    <p:tags r:id="rId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6" autoAdjust="0"/>
    <p:restoredTop sz="87747" autoAdjust="0"/>
  </p:normalViewPr>
  <p:slideViewPr>
    <p:cSldViewPr snapToGrid="0">
      <p:cViewPr varScale="1">
        <p:scale>
          <a:sx n="107" d="100"/>
          <a:sy n="107" d="100"/>
        </p:scale>
        <p:origin x="426" y="96"/>
      </p:cViewPr>
      <p:guideLst/>
    </p:cSldViewPr>
  </p:slideViewPr>
  <p:outlineViewPr>
    <p:cViewPr>
      <p:scale>
        <a:sx n="33" d="100"/>
        <a:sy n="33" d="100"/>
      </p:scale>
      <p:origin x="0" y="-81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6" d="100"/>
          <a:sy n="96" d="100"/>
        </p:scale>
        <p:origin x="358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tags" Target="tags/tag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71E357-C79F-4CD4-B969-59E39695E84C}" type="datetimeFigureOut">
              <a:rPr lang="en-US" smtClean="0"/>
              <a:t>10/6/2016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2473EAD-B307-463E-901E-01664043AA96}" type="slidenum">
              <a:rPr lang="en-US" smtClean="0"/>
              <a:t>‹#›</a:t>
            </a:fld>
            <a:endParaRPr lang="en-US"/>
          </a:p>
        </p:txBody>
      </p:sp>
    </p:spTree>
    <p:extLst>
      <p:ext uri="{BB962C8B-B14F-4D97-AF65-F5344CB8AC3E}">
        <p14:creationId xmlns:p14="http://schemas.microsoft.com/office/powerpoint/2010/main" val="9480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custDataLst>
              <p:tags r:id="rId1"/>
            </p:custDataLst>
          </p:nvPr>
        </p:nvSpPr>
        <p:spPr/>
        <p:txBody>
          <a:bodyPr/>
          <a:lstStyle/>
          <a:p>
            <a:endParaRPr lang="en-US" baseline="0" dirty="0" smtClean="0"/>
          </a:p>
          <a:p>
            <a:endParaRPr lang="en-US" baseline="0" dirty="0" smtClean="0"/>
          </a:p>
          <a:p>
            <a:r>
              <a:rPr lang="en-US" dirty="0" smtClean="0"/>
              <a:t>Narrator: </a:t>
            </a:r>
          </a:p>
          <a:p>
            <a:r>
              <a:rPr lang="en-US" dirty="0" smtClean="0"/>
              <a:t>“In fulfilling that purpose, we</a:t>
            </a:r>
            <a:r>
              <a:rPr lang="en-US" baseline="0" dirty="0" smtClean="0"/>
              <a:t> are climbing the summit to be the </a:t>
            </a:r>
            <a:r>
              <a:rPr lang="en-US" sz="1200" b="0" i="0" kern="1200" dirty="0" smtClean="0">
                <a:solidFill>
                  <a:schemeClr val="tx1"/>
                </a:solidFill>
                <a:effectLst/>
                <a:latin typeface="+mn-lt"/>
                <a:ea typeface="+mn-ea"/>
                <a:cs typeface="+mn-cs"/>
              </a:rPr>
              <a:t>Best Department of Transportation in the Country for all of our Customers.“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2</a:t>
            </a:fld>
            <a:endParaRPr lang="en-US"/>
          </a:p>
        </p:txBody>
      </p:sp>
    </p:spTree>
    <p:extLst>
      <p:ext uri="{BB962C8B-B14F-4D97-AF65-F5344CB8AC3E}">
        <p14:creationId xmlns:p14="http://schemas.microsoft.com/office/powerpoint/2010/main" val="349100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dirty="0" smtClean="0"/>
              <a:t>Narrator: </a:t>
            </a:r>
          </a:p>
          <a:p>
            <a:r>
              <a:rPr lang="en-US" dirty="0" smtClean="0"/>
              <a:t>“In fulfilling that purpose, we</a:t>
            </a:r>
            <a:r>
              <a:rPr lang="en-US" baseline="0" dirty="0" smtClean="0"/>
              <a:t> are climbing the summit to be the </a:t>
            </a:r>
            <a:r>
              <a:rPr lang="en-US" sz="1200" b="0" i="0" kern="1200" dirty="0" smtClean="0">
                <a:solidFill>
                  <a:schemeClr val="tx1"/>
                </a:solidFill>
                <a:effectLst/>
                <a:latin typeface="+mn-lt"/>
                <a:ea typeface="+mn-ea"/>
                <a:cs typeface="+mn-cs"/>
              </a:rPr>
              <a:t>Best Department of Transportation in the Country for all of our Customers.“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3</a:t>
            </a:fld>
            <a:endParaRPr lang="en-US"/>
          </a:p>
        </p:txBody>
      </p:sp>
    </p:spTree>
    <p:extLst>
      <p:ext uri="{BB962C8B-B14F-4D97-AF65-F5344CB8AC3E}">
        <p14:creationId xmlns:p14="http://schemas.microsoft.com/office/powerpoint/2010/main" val="9129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Narrator: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Every year, and in every season, one of the most visible things that CDOT does is plow</a:t>
            </a:r>
            <a:r>
              <a:rPr lang="en-US" baseline="0" dirty="0" smtClean="0"/>
              <a:t> roads and coming</a:t>
            </a:r>
            <a:r>
              <a:rPr lang="en-US" dirty="0" smtClean="0"/>
              <a:t> to the aid of drivers in distress. </a:t>
            </a:r>
          </a:p>
          <a:p>
            <a:endParaRPr lang="en-US" dirty="0" smtClean="0"/>
          </a:p>
          <a:p>
            <a:r>
              <a:rPr lang="en-US" dirty="0" smtClean="0"/>
              <a:t>Here is a typical scenario:</a:t>
            </a:r>
          </a:p>
          <a:p>
            <a:endParaRPr lang="en-US" dirty="0" smtClean="0"/>
          </a:p>
          <a:p>
            <a:r>
              <a:rPr lang="en-US" dirty="0" smtClean="0"/>
              <a:t>Mother’s voice:</a:t>
            </a:r>
          </a:p>
          <a:p>
            <a:endParaRPr lang="en-US" dirty="0" smtClean="0"/>
          </a:p>
          <a:p>
            <a:r>
              <a:rPr lang="en-US" dirty="0" smtClean="0"/>
              <a:t> Dear CDOT</a:t>
            </a:r>
          </a:p>
          <a:p>
            <a:endParaRPr lang="en-US" dirty="0" smtClean="0"/>
          </a:p>
          <a:p>
            <a:r>
              <a:rPr lang="en-US" dirty="0" smtClean="0"/>
              <a:t>I am writing to you because one of your drivers got my family out of a really bad situation and I wanted to make sure that you knew what that great employee did for us. I was heading down the highway with two very young children. We hit some black ice and completely slid off the road and down a hill into some trees. A CDOT driver came along and noticed</a:t>
            </a:r>
            <a:r>
              <a:rPr lang="en-US" baseline="0" dirty="0" smtClean="0"/>
              <a:t> the </a:t>
            </a:r>
            <a:r>
              <a:rPr lang="en-US" dirty="0" smtClean="0"/>
              <a:t>tracks left</a:t>
            </a:r>
            <a:r>
              <a:rPr lang="en-US" baseline="0" dirty="0" smtClean="0"/>
              <a:t> by my truck</a:t>
            </a:r>
            <a:r>
              <a:rPr lang="en-US" dirty="0" smtClean="0"/>
              <a:t> going off the road and investigated. Had he not stopped, I honestly don’t even want to think what would have happened.  Our truck was not visible from the road and I could not climb that icy slope to flag down help in the freezing cold, much less with two infants. That</a:t>
            </a:r>
            <a:r>
              <a:rPr lang="en-US" baseline="0" dirty="0" smtClean="0"/>
              <a:t> CDOT driver</a:t>
            </a:r>
            <a:r>
              <a:rPr lang="en-US" dirty="0" smtClean="0"/>
              <a:t> actually pulled both all of us out of the wrecked car and up that slope and in our state of shock, he got us in his vehicle with heat. He contacted</a:t>
            </a:r>
            <a:r>
              <a:rPr lang="en-US" baseline="0" dirty="0" smtClean="0"/>
              <a:t> the state</a:t>
            </a:r>
            <a:r>
              <a:rPr lang="en-US" dirty="0" smtClean="0"/>
              <a:t> patrol and he stood out in the cold and waited for a</a:t>
            </a:r>
            <a:r>
              <a:rPr lang="en-US" baseline="0" dirty="0" smtClean="0"/>
              <a:t> tow truck</a:t>
            </a:r>
            <a:r>
              <a:rPr lang="en-US" dirty="0" smtClean="0"/>
              <a:t> and the</a:t>
            </a:r>
            <a:r>
              <a:rPr lang="en-US" baseline="0" dirty="0" smtClean="0"/>
              <a:t> trooper</a:t>
            </a:r>
            <a:r>
              <a:rPr lang="en-US" dirty="0" smtClean="0"/>
              <a:t> to arrive, which took quite a while! Without</a:t>
            </a:r>
            <a:r>
              <a:rPr lang="en-US" baseline="0" dirty="0" smtClean="0"/>
              <a:t> his help, I think we could have frozen to death on that hill side.</a:t>
            </a:r>
            <a:r>
              <a:rPr lang="en-US" dirty="0" smtClean="0"/>
              <a:t> He didn't leave until our family came to get us. He made sure we were safe and sound. We are so fortunate to have upstanding people like him keeping our roads safe!”</a:t>
            </a:r>
          </a:p>
          <a:p>
            <a:endParaRPr lang="en-US" dirty="0" smtClean="0"/>
          </a:p>
          <a:p>
            <a:r>
              <a:rPr lang="en-US" dirty="0" smtClean="0"/>
              <a:t>Narrator:</a:t>
            </a:r>
          </a:p>
          <a:p>
            <a:r>
              <a:rPr lang="en-US" dirty="0" smtClean="0"/>
              <a:t>That</a:t>
            </a:r>
            <a:r>
              <a:rPr lang="en-US" baseline="0" dirty="0" smtClean="0"/>
              <a:t> was a happy ending to what could have been a tragic event, had that CDOT driver not been there.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have you ever stopped to consider what it takes to get that CDOT driver to that motorist in trouble?</a:t>
            </a:r>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4</a:t>
            </a:fld>
            <a:endParaRPr lang="en-US"/>
          </a:p>
        </p:txBody>
      </p:sp>
    </p:spTree>
    <p:extLst>
      <p:ext uri="{BB962C8B-B14F-4D97-AF65-F5344CB8AC3E}">
        <p14:creationId xmlns:p14="http://schemas.microsoft.com/office/powerpoint/2010/main" val="100128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91437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404018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92261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67953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EF08DF-89BC-4045-9C2A-FAF41A4DDC16}" type="datetimeFigureOut">
              <a:rPr lang="en-US" smtClean="0"/>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55979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EF08DF-89BC-4045-9C2A-FAF41A4DDC16}" type="datetimeFigureOut">
              <a:rPr lang="en-US" smtClean="0"/>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89100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EF08DF-89BC-4045-9C2A-FAF41A4DDC16}" type="datetimeFigureOut">
              <a:rPr lang="en-US" smtClean="0"/>
              <a:t>10/6/2016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35770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EF08DF-89BC-4045-9C2A-FAF41A4DDC16}" type="datetimeFigureOut">
              <a:rPr lang="en-US" smtClean="0"/>
              <a:t>10/6/2016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2910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F08DF-89BC-4045-9C2A-FAF41A4DDC16}" type="datetimeFigureOut">
              <a:rPr lang="en-US" smtClean="0"/>
              <a:t>10/6/2016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6042002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76175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42728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F08DF-89BC-4045-9C2A-FAF41A4DDC16}" type="datetimeFigureOut">
              <a:rPr lang="en-US" smtClean="0"/>
              <a:t>10/6/2016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71ACB-5CF6-4EB6-86B6-933EAA815A28}" type="slidenum">
              <a:rPr lang="en-US" smtClean="0"/>
              <a:t>‹#›</a:t>
            </a:fld>
            <a:endParaRPr lang="en-US"/>
          </a:p>
        </p:txBody>
      </p:sp>
    </p:spTree>
    <p:extLst>
      <p:ext uri="{BB962C8B-B14F-4D97-AF65-F5344CB8AC3E}">
        <p14:creationId xmlns:p14="http://schemas.microsoft.com/office/powerpoint/2010/main" val="2668863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video" Target="../media/media1.mp4"/><Relationship Id="rId7" Type="http://schemas.openxmlformats.org/officeDocument/2006/relationships/audio" Target="../media/media3.wav"/><Relationship Id="rId2" Type="http://schemas.microsoft.com/office/2007/relationships/media" Target="../media/media1.mp4"/><Relationship Id="rId1" Type="http://schemas.openxmlformats.org/officeDocument/2006/relationships/tags" Target="../tags/tag2.xml"/><Relationship Id="rId6" Type="http://schemas.microsoft.com/office/2007/relationships/media" Target="../media/media3.wav"/><Relationship Id="rId11" Type="http://schemas.openxmlformats.org/officeDocument/2006/relationships/image" Target="../media/image3.png"/><Relationship Id="rId5" Type="http://schemas.openxmlformats.org/officeDocument/2006/relationships/audio" Target="../media/media2.wav"/><Relationship Id="rId10" Type="http://schemas.openxmlformats.org/officeDocument/2006/relationships/image" Target="../media/image2.png"/><Relationship Id="rId4" Type="http://schemas.microsoft.com/office/2007/relationships/media" Target="../media/media2.wav"/><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wav"/><Relationship Id="rId7" Type="http://schemas.openxmlformats.org/officeDocument/2006/relationships/image" Target="../media/image5.png"/><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notesSlide" Target="../notesSlides/notesSlide1.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3.png"/><Relationship Id="rId3" Type="http://schemas.openxmlformats.org/officeDocument/2006/relationships/audio" Target="../media/media5.wav"/><Relationship Id="rId7" Type="http://schemas.openxmlformats.org/officeDocument/2006/relationships/slideLayout" Target="../slideLayouts/slideLayout7.xml"/><Relationship Id="rId12" Type="http://schemas.openxmlformats.org/officeDocument/2006/relationships/image" Target="../media/image8.png"/><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tags" Target="../tags/tag8.xml"/><Relationship Id="rId11" Type="http://schemas.openxmlformats.org/officeDocument/2006/relationships/image" Target="../media/image7.png"/><Relationship Id="rId5" Type="http://schemas.openxmlformats.org/officeDocument/2006/relationships/tags" Target="../tags/tag7.xml"/><Relationship Id="rId10" Type="http://schemas.openxmlformats.org/officeDocument/2006/relationships/image" Target="../media/image6.png"/><Relationship Id="rId4" Type="http://schemas.openxmlformats.org/officeDocument/2006/relationships/tags" Target="../tags/tag6.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wav"/><Relationship Id="rId7" Type="http://schemas.openxmlformats.org/officeDocument/2006/relationships/image" Target="../media/image10.png"/><Relationship Id="rId2" Type="http://schemas.microsoft.com/office/2007/relationships/media" Target="../media/media6.wav"/><Relationship Id="rId1" Type="http://schemas.openxmlformats.org/officeDocument/2006/relationships/tags" Target="../tags/tag9.xml"/><Relationship Id="rId6" Type="http://schemas.openxmlformats.org/officeDocument/2006/relationships/image" Target="../media/image9.JP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owingD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lum bright="3000"/>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10"/>
          <a:srcRect b="12601"/>
          <a:stretch/>
        </p:blipFill>
        <p:spPr>
          <a:xfrm>
            <a:off x="2454" y="2412265"/>
            <a:ext cx="12189546" cy="197510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4" name="00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flipV="1">
            <a:off x="11905128" y="6405281"/>
            <a:ext cx="286871" cy="286871"/>
          </a:xfrm>
          <a:prstGeom prst="rect">
            <a:avLst/>
          </a:prstGeom>
        </p:spPr>
      </p:pic>
      <p:pic>
        <p:nvPicPr>
          <p:cNvPr id="5" name="001">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124304" y="6359563"/>
            <a:ext cx="45719" cy="45719"/>
          </a:xfrm>
          <a:prstGeom prst="rect">
            <a:avLst/>
          </a:prstGeom>
        </p:spPr>
      </p:pic>
    </p:spTree>
    <p:custDataLst>
      <p:tags r:id="rId1"/>
    </p:custDataLst>
    <p:extLst>
      <p:ext uri="{BB962C8B-B14F-4D97-AF65-F5344CB8AC3E}">
        <p14:creationId xmlns:p14="http://schemas.microsoft.com/office/powerpoint/2010/main" val="398727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1500"/>
                                  </p:stCondLst>
                                  <p:childTnLst>
                                    <p:animEffect transition="out" filter="fade">
                                      <p:cBhvr>
                                        <p:cTn id="10" dur="2500"/>
                                        <p:tgtEl>
                                          <p:spTgt spid="3"/>
                                        </p:tgtEl>
                                      </p:cBhvr>
                                    </p:animEffect>
                                    <p:set>
                                      <p:cBhvr>
                                        <p:cTn id="11" dur="1" fill="hold">
                                          <p:stCondLst>
                                            <p:cond delay="2499"/>
                                          </p:stCondLst>
                                        </p:cTn>
                                        <p:tgtEl>
                                          <p:spTgt spid="3"/>
                                        </p:tgtEl>
                                        <p:attrNameLst>
                                          <p:attrName>style.visibility</p:attrName>
                                        </p:attrNameLst>
                                      </p:cBhvr>
                                      <p:to>
                                        <p:strVal val="hidden"/>
                                      </p:to>
                                    </p:set>
                                  </p:childTnLst>
                                </p:cTn>
                              </p:par>
                              <p:par>
                                <p:cTn id="12" presetID="1" presetClass="mediacall" presetSubtype="0" fill="hold" nodeType="withEffect">
                                  <p:stCondLst>
                                    <p:cond delay="2000"/>
                                  </p:stCondLst>
                                  <p:childTnLst>
                                    <p:cmd type="call" cmd="playFrom(0.0)">
                                      <p:cBhvr>
                                        <p:cTn id="13"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6970">
                <p:cTn id="14" fill="hold" display="0">
                  <p:stCondLst>
                    <p:cond delay="indefinite"/>
                  </p:stCondLst>
                </p:cTn>
                <p:tgtEl>
                  <p:spTgt spid="2"/>
                </p:tgtEl>
              </p:cMediaNode>
            </p:video>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205"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59" y="-7086"/>
            <a:ext cx="12209118" cy="8064499"/>
            <a:chOff x="-8559" y="-7086"/>
            <a:chExt cx="12209118" cy="8064499"/>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4874"/>
            <a:stretch/>
          </p:blipFill>
          <p:spPr>
            <a:xfrm>
              <a:off x="-8559" y="-7086"/>
              <a:ext cx="12200559" cy="8064499"/>
            </a:xfrm>
            <a:prstGeom prst="rect">
              <a:avLst/>
            </a:prstGeom>
          </p:spPr>
        </p:pic>
        <p:pic>
          <p:nvPicPr>
            <p:cNvPr id="5" name="Picture 4"/>
            <p:cNvPicPr>
              <a:picLocks noChangeAspect="1"/>
            </p:cNvPicPr>
            <p:nvPr/>
          </p:nvPicPr>
          <p:blipFill>
            <a:blip r:embed="rId7"/>
            <a:stretch>
              <a:fillRect/>
            </a:stretch>
          </p:blipFill>
          <p:spPr>
            <a:xfrm>
              <a:off x="3056776" y="520787"/>
              <a:ext cx="6921500" cy="470434"/>
            </a:xfrm>
            <a:prstGeom prst="rect">
              <a:avLst/>
            </a:prstGeom>
          </p:spPr>
        </p:pic>
        <p:pic>
          <p:nvPicPr>
            <p:cNvPr id="10" name="Picture 9"/>
            <p:cNvPicPr>
              <a:picLocks noChangeAspect="1"/>
            </p:cNvPicPr>
            <p:nvPr/>
          </p:nvPicPr>
          <p:blipFill rotWithShape="1">
            <a:blip r:embed="rId8"/>
            <a:srcRect l="565" b="4700"/>
            <a:stretch/>
          </p:blipFill>
          <p:spPr>
            <a:xfrm>
              <a:off x="0" y="1519094"/>
              <a:ext cx="12200559" cy="1392135"/>
            </a:xfrm>
            <a:prstGeom prst="rect">
              <a:avLst/>
            </a:prstGeom>
          </p:spPr>
        </p:pic>
        <p:sp>
          <p:nvSpPr>
            <p:cNvPr id="6" name="Rectangle 5"/>
            <p:cNvSpPr/>
            <p:nvPr/>
          </p:nvSpPr>
          <p:spPr>
            <a:xfrm>
              <a:off x="3358559" y="517872"/>
              <a:ext cx="5655010" cy="400110"/>
            </a:xfrm>
            <a:prstGeom prst="rect">
              <a:avLst/>
            </a:prstGeom>
          </p:spPr>
          <p:txBody>
            <a:bodyPr wrap="none">
              <a:spAutoFit/>
            </a:bodyPr>
            <a:lstStyle/>
            <a:p>
              <a:r>
                <a:rPr lang="en-US" sz="2000" dirty="0">
                  <a:solidFill>
                    <a:schemeClr val="tx1">
                      <a:lumMod val="75000"/>
                      <a:lumOff val="25000"/>
                    </a:schemeClr>
                  </a:solidFill>
                  <a:latin typeface="Trebuchet MS" panose="020B0603020202020204" pitchFamily="34" charset="0"/>
                </a:rPr>
                <a:t>To Save Lives and to Make People's Lives Better</a:t>
              </a:r>
              <a:r>
                <a:rPr lang="en-US" dirty="0"/>
                <a:t> </a:t>
              </a:r>
            </a:p>
          </p:txBody>
        </p:sp>
      </p:grpSp>
      <p:pic>
        <p:nvPicPr>
          <p:cNvPr id="12" name="Picture 11"/>
          <p:cNvPicPr>
            <a:picLocks noChangeAspect="1"/>
          </p:cNvPicPr>
          <p:nvPr/>
        </p:nvPicPr>
        <p:blipFill rotWithShape="1">
          <a:blip r:embed="rId9"/>
          <a:srcRect l="1587" t="8393" r="5022" b="14601"/>
          <a:stretch/>
        </p:blipFill>
        <p:spPr>
          <a:xfrm>
            <a:off x="822960" y="1853738"/>
            <a:ext cx="2410691" cy="498764"/>
          </a:xfrm>
          <a:prstGeom prst="rect">
            <a:avLst/>
          </a:prstGeom>
        </p:spPr>
      </p:pic>
      <p:sp>
        <p:nvSpPr>
          <p:cNvPr id="13" name="Rectangle 12"/>
          <p:cNvSpPr/>
          <p:nvPr/>
        </p:nvSpPr>
        <p:spPr>
          <a:xfrm>
            <a:off x="3358559" y="2015106"/>
            <a:ext cx="7982570" cy="400110"/>
          </a:xfrm>
          <a:prstGeom prst="rect">
            <a:avLst/>
          </a:prstGeom>
        </p:spPr>
        <p:txBody>
          <a:bodyPr wrap="none">
            <a:spAutoFit/>
          </a:bodyPr>
          <a:lstStyle/>
          <a:p>
            <a:r>
              <a:rPr lang="en-US" sz="2000" dirty="0" smtClean="0">
                <a:solidFill>
                  <a:srgbClr val="1C94CD"/>
                </a:solidFill>
                <a:latin typeface="Trebuchet MS" panose="020B0603020202020204" pitchFamily="34" charset="0"/>
              </a:rPr>
              <a:t>Best Department of Transportation in the Country for all Customers</a:t>
            </a:r>
            <a:r>
              <a:rPr lang="en-US" dirty="0"/>
              <a:t> </a:t>
            </a:r>
          </a:p>
        </p:txBody>
      </p:sp>
      <p:pic>
        <p:nvPicPr>
          <p:cNvPr id="16" name="Picture 15"/>
          <p:cNvPicPr>
            <a:picLocks noChangeAspect="1"/>
          </p:cNvPicPr>
          <p:nvPr/>
        </p:nvPicPr>
        <p:blipFill rotWithShape="1">
          <a:blip r:embed="rId10"/>
          <a:srcRect l="10311" t="400"/>
          <a:stretch/>
        </p:blipFill>
        <p:spPr>
          <a:xfrm>
            <a:off x="-8560" y="2909454"/>
            <a:ext cx="12200805" cy="5758510"/>
          </a:xfrm>
          <a:prstGeom prst="rect">
            <a:avLst/>
          </a:prstGeom>
        </p:spPr>
      </p:pic>
      <p:pic>
        <p:nvPicPr>
          <p:cNvPr id="3" name="00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1816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560" y="23669"/>
            <a:ext cx="12209119" cy="7148870"/>
            <a:chOff x="-8560" y="23669"/>
            <a:chExt cx="12209119" cy="7148870"/>
          </a:xfrm>
        </p:grpSpPr>
        <p:grpSp>
          <p:nvGrpSpPr>
            <p:cNvPr id="11" name="Group 10"/>
            <p:cNvGrpSpPr/>
            <p:nvPr/>
          </p:nvGrpSpPr>
          <p:grpSpPr>
            <a:xfrm>
              <a:off x="0" y="23669"/>
              <a:ext cx="12200559" cy="1392135"/>
              <a:chOff x="0" y="23669"/>
              <a:chExt cx="12200559" cy="1392135"/>
            </a:xfrm>
          </p:grpSpPr>
          <p:pic>
            <p:nvPicPr>
              <p:cNvPr id="5" name="Picture 4"/>
              <p:cNvPicPr>
                <a:picLocks noChangeAspect="1"/>
              </p:cNvPicPr>
              <p:nvPr/>
            </p:nvPicPr>
            <p:blipFill>
              <a:blip r:embed="rId9"/>
              <a:stretch>
                <a:fillRect/>
              </a:stretch>
            </p:blipFill>
            <p:spPr>
              <a:xfrm>
                <a:off x="3056776" y="520787"/>
                <a:ext cx="6921500" cy="470434"/>
              </a:xfrm>
              <a:prstGeom prst="rect">
                <a:avLst/>
              </a:prstGeom>
            </p:spPr>
          </p:pic>
          <p:pic>
            <p:nvPicPr>
              <p:cNvPr id="10" name="Picture 9"/>
              <p:cNvPicPr>
                <a:picLocks noChangeAspect="1"/>
              </p:cNvPicPr>
              <p:nvPr/>
            </p:nvPicPr>
            <p:blipFill rotWithShape="1">
              <a:blip r:embed="rId10"/>
              <a:srcRect l="565" b="4700"/>
              <a:stretch/>
            </p:blipFill>
            <p:spPr>
              <a:xfrm>
                <a:off x="0" y="23669"/>
                <a:ext cx="12200559" cy="1392135"/>
              </a:xfrm>
              <a:prstGeom prst="rect">
                <a:avLst/>
              </a:prstGeom>
            </p:spPr>
          </p:pic>
        </p:grpSp>
        <p:pic>
          <p:nvPicPr>
            <p:cNvPr id="12" name="Picture 11"/>
            <p:cNvPicPr>
              <a:picLocks noChangeAspect="1"/>
            </p:cNvPicPr>
            <p:nvPr>
              <p:custDataLst>
                <p:tags r:id="rId4"/>
              </p:custDataLst>
            </p:nvPr>
          </p:nvPicPr>
          <p:blipFill rotWithShape="1">
            <a:blip r:embed="rId11"/>
            <a:srcRect l="1587" t="8393" r="5022" b="14601"/>
            <a:stretch/>
          </p:blipFill>
          <p:spPr>
            <a:xfrm>
              <a:off x="822960" y="358313"/>
              <a:ext cx="2410691" cy="498764"/>
            </a:xfrm>
            <a:prstGeom prst="rect">
              <a:avLst/>
            </a:prstGeom>
          </p:spPr>
        </p:pic>
        <p:sp>
          <p:nvSpPr>
            <p:cNvPr id="13" name="Rectangle 12"/>
            <p:cNvSpPr/>
            <p:nvPr>
              <p:custDataLst>
                <p:tags r:id="rId5"/>
              </p:custDataLst>
            </p:nvPr>
          </p:nvSpPr>
          <p:spPr>
            <a:xfrm>
              <a:off x="3358559" y="519681"/>
              <a:ext cx="7982570" cy="400110"/>
            </a:xfrm>
            <a:prstGeom prst="rect">
              <a:avLst/>
            </a:prstGeom>
          </p:spPr>
          <p:txBody>
            <a:bodyPr wrap="none">
              <a:spAutoFit/>
            </a:bodyPr>
            <a:lstStyle/>
            <a:p>
              <a:r>
                <a:rPr lang="en-US" sz="2000" dirty="0" smtClean="0">
                  <a:solidFill>
                    <a:srgbClr val="1C94CD"/>
                  </a:solidFill>
                  <a:latin typeface="Trebuchet MS" panose="020B0603020202020204" pitchFamily="34" charset="0"/>
                </a:rPr>
                <a:t>Best Department of Transportation in the Country for all Customers</a:t>
              </a:r>
              <a:r>
                <a:rPr lang="en-US" dirty="0"/>
                <a:t> </a:t>
              </a:r>
            </a:p>
          </p:txBody>
        </p:sp>
        <p:pic>
          <p:nvPicPr>
            <p:cNvPr id="16" name="Picture 15"/>
            <p:cNvPicPr>
              <a:picLocks noChangeAspect="1"/>
            </p:cNvPicPr>
            <p:nvPr>
              <p:custDataLst>
                <p:tags r:id="rId6"/>
              </p:custDataLst>
            </p:nvPr>
          </p:nvPicPr>
          <p:blipFill rotWithShape="1">
            <a:blip r:embed="rId12"/>
            <a:srcRect l="10311" t="400"/>
            <a:stretch/>
          </p:blipFill>
          <p:spPr>
            <a:xfrm>
              <a:off x="-8560" y="1414029"/>
              <a:ext cx="12200805" cy="5758510"/>
            </a:xfrm>
            <a:prstGeom prst="rect">
              <a:avLst/>
            </a:prstGeom>
          </p:spPr>
        </p:pic>
      </p:grpSp>
      <p:pic>
        <p:nvPicPr>
          <p:cNvPr id="4" name="00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791200" y="3124200"/>
            <a:ext cx="609600" cy="609600"/>
          </a:xfrm>
          <a:prstGeom prst="rect">
            <a:avLst/>
          </a:prstGeom>
        </p:spPr>
      </p:pic>
      <p:pic>
        <p:nvPicPr>
          <p:cNvPr id="2" name="00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78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70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4300" y="0"/>
            <a:ext cx="12370777" cy="6858000"/>
            <a:chOff x="-114300" y="-61547"/>
            <a:chExt cx="12370777" cy="6919547"/>
          </a:xfrm>
        </p:grpSpPr>
        <p:pic>
          <p:nvPicPr>
            <p:cNvPr id="2"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84" t="6890" r="-576" b="1742"/>
            <a:stretch/>
          </p:blipFill>
          <p:spPr>
            <a:xfrm>
              <a:off x="-114300" y="-61546"/>
              <a:ext cx="12370777" cy="6919546"/>
            </a:xfrm>
            <a:prstGeom prst="rect">
              <a:avLst/>
            </a:prstGeom>
          </p:spPr>
        </p:pic>
        <p:pic>
          <p:nvPicPr>
            <p:cNvPr id="4" name="Picture 3"/>
            <p:cNvPicPr>
              <a:picLocks noChangeAspect="1"/>
            </p:cNvPicPr>
            <p:nvPr/>
          </p:nvPicPr>
          <p:blipFill>
            <a:blip r:embed="rId7"/>
            <a:stretch>
              <a:fillRect/>
            </a:stretch>
          </p:blipFill>
          <p:spPr>
            <a:xfrm>
              <a:off x="9762432" y="-61546"/>
              <a:ext cx="514350" cy="523875"/>
            </a:xfrm>
            <a:prstGeom prst="rect">
              <a:avLst/>
            </a:prstGeom>
          </p:spPr>
        </p:pic>
        <p:pic>
          <p:nvPicPr>
            <p:cNvPr id="5" name="Picture 4"/>
            <p:cNvPicPr>
              <a:picLocks noChangeAspect="1"/>
            </p:cNvPicPr>
            <p:nvPr/>
          </p:nvPicPr>
          <p:blipFill>
            <a:blip r:embed="rId7"/>
            <a:stretch>
              <a:fillRect/>
            </a:stretch>
          </p:blipFill>
          <p:spPr>
            <a:xfrm>
              <a:off x="10276782" y="200391"/>
              <a:ext cx="514350" cy="523875"/>
            </a:xfrm>
            <a:prstGeom prst="rect">
              <a:avLst/>
            </a:prstGeom>
          </p:spPr>
        </p:pic>
        <p:pic>
          <p:nvPicPr>
            <p:cNvPr id="6" name="Picture 5"/>
            <p:cNvPicPr>
              <a:picLocks noChangeAspect="1"/>
            </p:cNvPicPr>
            <p:nvPr/>
          </p:nvPicPr>
          <p:blipFill>
            <a:blip r:embed="rId7"/>
            <a:stretch>
              <a:fillRect/>
            </a:stretch>
          </p:blipFill>
          <p:spPr>
            <a:xfrm>
              <a:off x="10276782" y="-61546"/>
              <a:ext cx="514350" cy="523875"/>
            </a:xfrm>
            <a:prstGeom prst="rect">
              <a:avLst/>
            </a:prstGeom>
          </p:spPr>
        </p:pic>
        <p:pic>
          <p:nvPicPr>
            <p:cNvPr id="7" name="Picture 6"/>
            <p:cNvPicPr>
              <a:picLocks noChangeAspect="1"/>
            </p:cNvPicPr>
            <p:nvPr/>
          </p:nvPicPr>
          <p:blipFill>
            <a:blip r:embed="rId7"/>
            <a:stretch>
              <a:fillRect/>
            </a:stretch>
          </p:blipFill>
          <p:spPr>
            <a:xfrm>
              <a:off x="10730138" y="-61547"/>
              <a:ext cx="514350" cy="523875"/>
            </a:xfrm>
            <a:prstGeom prst="rect">
              <a:avLst/>
            </a:prstGeom>
          </p:spPr>
        </p:pic>
        <p:pic>
          <p:nvPicPr>
            <p:cNvPr id="8" name="Picture 7"/>
            <p:cNvPicPr>
              <a:picLocks noChangeAspect="1"/>
            </p:cNvPicPr>
            <p:nvPr/>
          </p:nvPicPr>
          <p:blipFill>
            <a:blip r:embed="rId7"/>
            <a:stretch>
              <a:fillRect/>
            </a:stretch>
          </p:blipFill>
          <p:spPr>
            <a:xfrm>
              <a:off x="11236132" y="-61547"/>
              <a:ext cx="514350" cy="523875"/>
            </a:xfrm>
            <a:prstGeom prst="rect">
              <a:avLst/>
            </a:prstGeom>
          </p:spPr>
        </p:pic>
        <p:pic>
          <p:nvPicPr>
            <p:cNvPr id="9" name="Picture 8"/>
            <p:cNvPicPr>
              <a:picLocks noChangeAspect="1"/>
            </p:cNvPicPr>
            <p:nvPr/>
          </p:nvPicPr>
          <p:blipFill>
            <a:blip r:embed="rId7"/>
            <a:stretch>
              <a:fillRect/>
            </a:stretch>
          </p:blipFill>
          <p:spPr>
            <a:xfrm>
              <a:off x="11667347" y="-61547"/>
              <a:ext cx="514350" cy="523875"/>
            </a:xfrm>
            <a:prstGeom prst="rect">
              <a:avLst/>
            </a:prstGeom>
          </p:spPr>
        </p:pic>
        <p:pic>
          <p:nvPicPr>
            <p:cNvPr id="12" name="Picture 11"/>
            <p:cNvPicPr>
              <a:picLocks noChangeAspect="1"/>
            </p:cNvPicPr>
            <p:nvPr/>
          </p:nvPicPr>
          <p:blipFill>
            <a:blip r:embed="rId7"/>
            <a:stretch>
              <a:fillRect/>
            </a:stretch>
          </p:blipFill>
          <p:spPr>
            <a:xfrm>
              <a:off x="10782776" y="200390"/>
              <a:ext cx="514350" cy="523875"/>
            </a:xfrm>
            <a:prstGeom prst="rect">
              <a:avLst/>
            </a:prstGeom>
          </p:spPr>
        </p:pic>
        <p:pic>
          <p:nvPicPr>
            <p:cNvPr id="13" name="Picture 12"/>
            <p:cNvPicPr>
              <a:picLocks noChangeAspect="1"/>
            </p:cNvPicPr>
            <p:nvPr/>
          </p:nvPicPr>
          <p:blipFill>
            <a:blip r:embed="rId7"/>
            <a:stretch>
              <a:fillRect/>
            </a:stretch>
          </p:blipFill>
          <p:spPr>
            <a:xfrm>
              <a:off x="11198743" y="173772"/>
              <a:ext cx="514350" cy="523875"/>
            </a:xfrm>
            <a:prstGeom prst="rect">
              <a:avLst/>
            </a:prstGeom>
          </p:spPr>
        </p:pic>
        <p:pic>
          <p:nvPicPr>
            <p:cNvPr id="14" name="Picture 13"/>
            <p:cNvPicPr>
              <a:picLocks noChangeAspect="1"/>
            </p:cNvPicPr>
            <p:nvPr/>
          </p:nvPicPr>
          <p:blipFill>
            <a:blip r:embed="rId7"/>
            <a:stretch>
              <a:fillRect/>
            </a:stretch>
          </p:blipFill>
          <p:spPr>
            <a:xfrm>
              <a:off x="11674275" y="213700"/>
              <a:ext cx="514350" cy="523875"/>
            </a:xfrm>
            <a:prstGeom prst="rect">
              <a:avLst/>
            </a:prstGeom>
          </p:spPr>
        </p:pic>
      </p:grpSp>
      <p:pic>
        <p:nvPicPr>
          <p:cNvPr id="3" name="00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85248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
  <p:tag name="ARTICULATE_REFERENCE_ID" val="9d2fe0a6-4aa7-452a-bff2-01edbbdf48d0"/>
  <p:tag name="TAG_BACKING_FORM_KEY" val="13043818-c:\users\princej\desktop\faces of cdot\faces of cdot cover.pptx"/>
  <p:tag name="ARTICULATE_PRESENTER_VERSION" val="7"/>
  <p:tag name="ARTICULATE_USED_PAGE_ORIENTATION" val="1"/>
  <p:tag name="ARTICULATE_USED_PAGE_SIZE" val="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UDIO_ID" val="340"/>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342"/>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UDIO_ID" val="341"/>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UPLICATEID" val="c4d17dcea93841c68acd2afd03ead792"/>
</p:tagLst>
</file>

<file path=ppt/tags/tag7.xml><?xml version="1.0" encoding="utf-8"?>
<p:tagLst xmlns:a="http://schemas.openxmlformats.org/drawingml/2006/main" xmlns:r="http://schemas.openxmlformats.org/officeDocument/2006/relationships" xmlns:p="http://schemas.openxmlformats.org/presentationml/2006/main">
  <p:tag name="DUPLICATEID" val="bf99bcbd0838457c89791cb0c2ea63b5"/>
</p:tagLst>
</file>

<file path=ppt/tags/tag8.xml><?xml version="1.0" encoding="utf-8"?>
<p:tagLst xmlns:a="http://schemas.openxmlformats.org/drawingml/2006/main" xmlns:r="http://schemas.openxmlformats.org/officeDocument/2006/relationships" xmlns:p="http://schemas.openxmlformats.org/presentationml/2006/main">
  <p:tag name="DUPLICATEID" val="1773639dae0149a781bb180582638b43"/>
</p:tagLst>
</file>

<file path=ppt/tags/tag9.xml><?xml version="1.0" encoding="utf-8"?>
<p:tagLst xmlns:a="http://schemas.openxmlformats.org/drawingml/2006/main" xmlns:r="http://schemas.openxmlformats.org/officeDocument/2006/relationships" xmlns:p="http://schemas.openxmlformats.org/presentationml/2006/main">
  <p:tag name="AUDIO_ID" val="343"/>
  <p:tag name="ARTICULATE_USED_LAYOUT" val="7"/>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1917</TotalTime>
  <Words>431</Words>
  <Application>Microsoft Office PowerPoint</Application>
  <PresentationFormat>Widescreen</PresentationFormat>
  <Paragraphs>29</Paragraphs>
  <Slides>4</Slides>
  <Notes>3</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vector>
  </TitlesOfParts>
  <Company>CDOT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Faces of CDOT</dc:title>
  <dc:creator>Muszynski, Michael J</dc:creator>
  <cp:lastModifiedBy>Prince, Jason M</cp:lastModifiedBy>
  <cp:revision>177</cp:revision>
  <cp:lastPrinted>2016-09-28T16:22:30Z</cp:lastPrinted>
  <dcterms:created xsi:type="dcterms:W3CDTF">2016-08-25T13:06:15Z</dcterms:created>
  <dcterms:modified xsi:type="dcterms:W3CDTF">2016-10-06T15:05:27Z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D32D8124-7839-4A19-88C3-B4FFC2D7E86D</vt:lpwstr>
  </property>
  <property fmtid="{D5CDD505-2E9C-101B-9397-08002B2CF9AE}" pid="3" name="ArticulatePath">
    <vt:lpwstr>Faces of CDOT</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C:\Users\princej\Desktop\Faces of CDOT\Faces of CDOT cover.ppta</vt:lpwstr>
  </property>
</Properties>
</file>