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6.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7.xml" ContentType="application/vnd.openxmlformats-officedocument.presentationml.tags+xml"/>
  <Override PartName="/ppt/notesSlides/notesSlide78.xml" ContentType="application/vnd.openxmlformats-officedocument.presentationml.notesSlide+xml"/>
  <Override PartName="/ppt/tags/tag8.xml" ContentType="application/vnd.openxmlformats-officedocument.presentationml.tags+xml"/>
  <Override PartName="/ppt/notesSlides/notesSlide79.xml" ContentType="application/vnd.openxmlformats-officedocument.presentationml.notesSlide+xml"/>
  <Override PartName="/ppt/tags/tag9.xml" ContentType="application/vnd.openxmlformats-officedocument.presentationml.tags+xml"/>
  <Override PartName="/ppt/notesSlides/notesSlide80.xml" ContentType="application/vnd.openxmlformats-officedocument.presentationml.notesSlide+xml"/>
  <Override PartName="/ppt/tags/tag10.xml" ContentType="application/vnd.openxmlformats-officedocument.presentationml.tags+xml"/>
  <Override PartName="/ppt/notesSlides/notesSlide81.xml" ContentType="application/vnd.openxmlformats-officedocument.presentationml.notesSlide+xml"/>
  <Override PartName="/ppt/tags/tag11.xml" ContentType="application/vnd.openxmlformats-officedocument.presentationml.tags+xml"/>
  <Override PartName="/ppt/notesSlides/notesSlide82.xml" ContentType="application/vnd.openxmlformats-officedocument.presentationml.notesSlide+xml"/>
  <Override PartName="/ppt/tags/tag12.xml" ContentType="application/vnd.openxmlformats-officedocument.presentationml.tags+xml"/>
  <Override PartName="/ppt/notesSlides/notesSlide83.xml" ContentType="application/vnd.openxmlformats-officedocument.presentationml.notesSlide+xml"/>
  <Override PartName="/ppt/tags/tag13.xml" ContentType="application/vnd.openxmlformats-officedocument.presentationml.tags+xml"/>
  <Override PartName="/ppt/notesSlides/notesSlide84.xml" ContentType="application/vnd.openxmlformats-officedocument.presentationml.notesSlide+xml"/>
  <Override PartName="/ppt/tags/tag14.xml" ContentType="application/vnd.openxmlformats-officedocument.presentationml.tags+xml"/>
  <Override PartName="/ppt/notesSlides/notesSlide85.xml" ContentType="application/vnd.openxmlformats-officedocument.presentationml.notesSlide+xml"/>
  <Override PartName="/ppt/tags/tag15.xml" ContentType="application/vnd.openxmlformats-officedocument.presentationml.tags+xml"/>
  <Override PartName="/ppt/notesSlides/notesSlide86.xml" ContentType="application/vnd.openxmlformats-officedocument.presentationml.notesSlide+xml"/>
  <Override PartName="/ppt/tags/tag16.xml" ContentType="application/vnd.openxmlformats-officedocument.presentationml.tags+xml"/>
  <Override PartName="/ppt/notesSlides/notesSlide87.xml" ContentType="application/vnd.openxmlformats-officedocument.presentationml.notesSlide+xml"/>
  <Override PartName="/ppt/tags/tag17.xml" ContentType="application/vnd.openxmlformats-officedocument.presentationml.tags+xml"/>
  <Override PartName="/ppt/notesSlides/notesSlide88.xml" ContentType="application/vnd.openxmlformats-officedocument.presentationml.notesSlide+xml"/>
  <Override PartName="/ppt/tags/tag18.xml" ContentType="application/vnd.openxmlformats-officedocument.presentationml.tags+xml"/>
  <Override PartName="/ppt/notesSlides/notesSlide89.xml" ContentType="application/vnd.openxmlformats-officedocument.presentationml.notesSlide+xml"/>
  <Override PartName="/ppt/tags/tag19.xml" ContentType="application/vnd.openxmlformats-officedocument.presentationml.tags+xml"/>
  <Override PartName="/ppt/notesSlides/notesSlide90.xml" ContentType="application/vnd.openxmlformats-officedocument.presentationml.notesSlide+xml"/>
  <Override PartName="/ppt/tags/tag20.xml" ContentType="application/vnd.openxmlformats-officedocument.presentationml.tags+xml"/>
  <Override PartName="/ppt/notesSlides/notesSlide91.xml" ContentType="application/vnd.openxmlformats-officedocument.presentationml.notesSlide+xml"/>
  <Override PartName="/ppt/tags/tag21.xml" ContentType="application/vnd.openxmlformats-officedocument.presentationml.tags+xml"/>
  <Override PartName="/ppt/notesSlides/notesSlide92.xml" ContentType="application/vnd.openxmlformats-officedocument.presentationml.notesSlide+xml"/>
  <Override PartName="/ppt/tags/tag22.xml" ContentType="application/vnd.openxmlformats-officedocument.presentationml.tags+xml"/>
  <Override PartName="/ppt/notesSlides/notesSlide93.xml" ContentType="application/vnd.openxmlformats-officedocument.presentationml.notesSlide+xml"/>
  <Override PartName="/ppt/tags/tag23.xml" ContentType="application/vnd.openxmlformats-officedocument.presentationml.tags+xml"/>
  <Override PartName="/ppt/notesSlides/notesSlide94.xml" ContentType="application/vnd.openxmlformats-officedocument.presentationml.notesSlide+xml"/>
  <Override PartName="/ppt/tags/tag24.xml" ContentType="application/vnd.openxmlformats-officedocument.presentationml.tags+xml"/>
  <Override PartName="/ppt/notesSlides/notesSlide95.xml" ContentType="application/vnd.openxmlformats-officedocument.presentationml.notesSlide+xml"/>
  <Override PartName="/ppt/tags/tag25.xml" ContentType="application/vnd.openxmlformats-officedocument.presentationml.tags+xml"/>
  <Override PartName="/ppt/notesSlides/notesSlide96.xml" ContentType="application/vnd.openxmlformats-officedocument.presentationml.notesSlide+xml"/>
  <Override PartName="/ppt/tags/tag26.xml" ContentType="application/vnd.openxmlformats-officedocument.presentationml.tags+xml"/>
  <Override PartName="/ppt/notesSlides/notesSlide97.xml" ContentType="application/vnd.openxmlformats-officedocument.presentationml.notesSlide+xml"/>
  <Override PartName="/ppt/tags/tag27.xml" ContentType="application/vnd.openxmlformats-officedocument.presentationml.tags+xml"/>
  <Override PartName="/ppt/notesSlides/notesSlide98.xml" ContentType="application/vnd.openxmlformats-officedocument.presentationml.notesSlide+xml"/>
  <Override PartName="/ppt/tags/tag28.xml" ContentType="application/vnd.openxmlformats-officedocument.presentationml.tags+xml"/>
  <Override PartName="/ppt/notesSlides/notesSlide99.xml" ContentType="application/vnd.openxmlformats-officedocument.presentationml.notesSlide+xml"/>
  <Override PartName="/ppt/tags/tag29.xml" ContentType="application/vnd.openxmlformats-officedocument.presentationml.tags+xml"/>
  <Override PartName="/ppt/notesSlides/notesSlide100.xml" ContentType="application/vnd.openxmlformats-officedocument.presentationml.notesSlide+xml"/>
  <Override PartName="/ppt/tags/tag30.xml" ContentType="application/vnd.openxmlformats-officedocument.presentationml.tags+xml"/>
  <Override PartName="/ppt/notesSlides/notesSlide101.xml" ContentType="application/vnd.openxmlformats-officedocument.presentationml.notesSlide+xml"/>
  <Override PartName="/ppt/tags/tag31.xml" ContentType="application/vnd.openxmlformats-officedocument.presentationml.tags+xml"/>
  <Override PartName="/ppt/notesSlides/notesSlide102.xml" ContentType="application/vnd.openxmlformats-officedocument.presentationml.notesSlide+xml"/>
  <Override PartName="/ppt/tags/tag32.xml" ContentType="application/vnd.openxmlformats-officedocument.presentationml.tags+xml"/>
  <Override PartName="/ppt/notesSlides/notesSlide103.xml" ContentType="application/vnd.openxmlformats-officedocument.presentationml.notesSlide+xml"/>
  <Override PartName="/ppt/tags/tag33.xml" ContentType="application/vnd.openxmlformats-officedocument.presentationml.tags+xml"/>
  <Override PartName="/ppt/notesSlides/notesSlide104.xml" ContentType="application/vnd.openxmlformats-officedocument.presentationml.notesSlide+xml"/>
  <Override PartName="/ppt/tags/tag34.xml" ContentType="application/vnd.openxmlformats-officedocument.presentationml.tags+xml"/>
  <Override PartName="/ppt/notesSlides/notesSlide105.xml" ContentType="application/vnd.openxmlformats-officedocument.presentationml.notesSlide+xml"/>
  <Override PartName="/ppt/tags/tag35.xml" ContentType="application/vnd.openxmlformats-officedocument.presentationml.tags+xml"/>
  <Override PartName="/ppt/notesSlides/notesSlide106.xml" ContentType="application/vnd.openxmlformats-officedocument.presentationml.notesSlide+xml"/>
  <Override PartName="/ppt/tags/tag36.xml" ContentType="application/vnd.openxmlformats-officedocument.presentationml.tags+xml"/>
  <Override PartName="/ppt/notesSlides/notesSlide107.xml" ContentType="application/vnd.openxmlformats-officedocument.presentationml.notesSlide+xml"/>
  <Override PartName="/ppt/tags/tag37.xml" ContentType="application/vnd.openxmlformats-officedocument.presentationml.tags+xml"/>
  <Override PartName="/ppt/notesSlides/notesSlide108.xml" ContentType="application/vnd.openxmlformats-officedocument.presentationml.notesSlide+xml"/>
  <Override PartName="/ppt/tags/tag38.xml" ContentType="application/vnd.openxmlformats-officedocument.presentationml.tags+xml"/>
  <Override PartName="/ppt/notesSlides/notesSlide109.xml" ContentType="application/vnd.openxmlformats-officedocument.presentationml.notesSlide+xml"/>
  <Override PartName="/ppt/tags/tag39.xml" ContentType="application/vnd.openxmlformats-officedocument.presentationml.tags+xml"/>
  <Override PartName="/ppt/notesSlides/notesSlide110.xml" ContentType="application/vnd.openxmlformats-officedocument.presentationml.notesSlide+xml"/>
  <Override PartName="/ppt/tags/tag40.xml" ContentType="application/vnd.openxmlformats-officedocument.presentationml.tags+xml"/>
  <Override PartName="/ppt/notesSlides/notesSlide111.xml" ContentType="application/vnd.openxmlformats-officedocument.presentationml.notesSlide+xml"/>
  <Override PartName="/ppt/tags/tag41.xml" ContentType="application/vnd.openxmlformats-officedocument.presentationml.tags+xml"/>
  <Override PartName="/ppt/notesSlides/notesSlide112.xml" ContentType="application/vnd.openxmlformats-officedocument.presentationml.notesSlide+xml"/>
  <Override PartName="/ppt/tags/tag42.xml" ContentType="application/vnd.openxmlformats-officedocument.presentationml.tags+xml"/>
  <Override PartName="/ppt/notesSlides/notesSlide113.xml" ContentType="application/vnd.openxmlformats-officedocument.presentationml.notesSlide+xml"/>
  <Override PartName="/ppt/tags/tag43.xml" ContentType="application/vnd.openxmlformats-officedocument.presentationml.tags+xml"/>
  <Override PartName="/ppt/notesSlides/notesSlide114.xml" ContentType="application/vnd.openxmlformats-officedocument.presentationml.notesSlide+xml"/>
  <Override PartName="/ppt/tags/tag44.xml" ContentType="application/vnd.openxmlformats-officedocument.presentationml.tags+xml"/>
  <Override PartName="/ppt/notesSlides/notesSlide115.xml" ContentType="application/vnd.openxmlformats-officedocument.presentationml.notesSlide+xml"/>
  <Override PartName="/ppt/tags/tag45.xml" ContentType="application/vnd.openxmlformats-officedocument.presentationml.tags+xml"/>
  <Override PartName="/ppt/notesSlides/notesSlide116.xml" ContentType="application/vnd.openxmlformats-officedocument.presentationml.notesSlide+xml"/>
  <Override PartName="/ppt/tags/tag46.xml" ContentType="application/vnd.openxmlformats-officedocument.presentationml.tags+xml"/>
  <Override PartName="/ppt/notesSlides/notesSlide117.xml" ContentType="application/vnd.openxmlformats-officedocument.presentationml.notesSlide+xml"/>
  <Override PartName="/ppt/tags/tag47.xml" ContentType="application/vnd.openxmlformats-officedocument.presentationml.tags+xml"/>
  <Override PartName="/ppt/notesSlides/notesSlide118.xml" ContentType="application/vnd.openxmlformats-officedocument.presentationml.notesSlide+xml"/>
  <Override PartName="/ppt/tags/tag48.xml" ContentType="application/vnd.openxmlformats-officedocument.presentationml.tags+xml"/>
  <Override PartName="/ppt/notesSlides/notesSlide119.xml" ContentType="application/vnd.openxmlformats-officedocument.presentationml.notesSlide+xml"/>
  <Override PartName="/ppt/tags/tag49.xml" ContentType="application/vnd.openxmlformats-officedocument.presentationml.tags+xml"/>
  <Override PartName="/ppt/notesSlides/notesSlide120.xml" ContentType="application/vnd.openxmlformats-officedocument.presentationml.notesSlide+xml"/>
  <Override PartName="/ppt/tags/tag50.xml" ContentType="application/vnd.openxmlformats-officedocument.presentationml.tags+xml"/>
  <Override PartName="/ppt/notesSlides/notesSlide121.xml" ContentType="application/vnd.openxmlformats-officedocument.presentationml.notesSlide+xml"/>
  <Override PartName="/ppt/tags/tag51.xml" ContentType="application/vnd.openxmlformats-officedocument.presentationml.tags+xml"/>
  <Override PartName="/ppt/notesSlides/notesSlide122.xml" ContentType="application/vnd.openxmlformats-officedocument.presentationml.notesSlide+xml"/>
  <Override PartName="/ppt/tags/tag52.xml" ContentType="application/vnd.openxmlformats-officedocument.presentationml.tags+xml"/>
  <Override PartName="/ppt/notesSlides/notesSlide123.xml" ContentType="application/vnd.openxmlformats-officedocument.presentationml.notesSlide+xml"/>
  <Override PartName="/ppt/tags/tag53.xml" ContentType="application/vnd.openxmlformats-officedocument.presentationml.tags+xml"/>
  <Override PartName="/ppt/notesSlides/notesSlide124.xml" ContentType="application/vnd.openxmlformats-officedocument.presentationml.notesSlide+xml"/>
  <Override PartName="/ppt/comments/comment1.xml" ContentType="application/vnd.openxmlformats-officedocument.presentationml.comments+xml"/>
  <Override PartName="/ppt/tags/tag54.xml" ContentType="application/vnd.openxmlformats-officedocument.presentationml.tags+xml"/>
  <Override PartName="/ppt/notesSlides/notesSlide125.xml" ContentType="application/vnd.openxmlformats-officedocument.presentationml.notesSlide+xml"/>
  <Override PartName="/ppt/tags/tag55.xml" ContentType="application/vnd.openxmlformats-officedocument.presentationml.tags+xml"/>
  <Override PartName="/ppt/notesSlides/notesSlide126.xml" ContentType="application/vnd.openxmlformats-officedocument.presentationml.notesSlide+xml"/>
  <Override PartName="/ppt/tags/tag56.xml" ContentType="application/vnd.openxmlformats-officedocument.presentationml.tags+xml"/>
  <Override PartName="/ppt/notesSlides/notesSlide127.xml" ContentType="application/vnd.openxmlformats-officedocument.presentationml.notesSlide+xml"/>
  <Override PartName="/ppt/tags/tag57.xml" ContentType="application/vnd.openxmlformats-officedocument.presentationml.tags+xml"/>
  <Override PartName="/ppt/notesSlides/notesSlide128.xml" ContentType="application/vnd.openxmlformats-officedocument.presentationml.notesSlide+xml"/>
  <Override PartName="/ppt/tags/tag58.xml" ContentType="application/vnd.openxmlformats-officedocument.presentationml.tags+xml"/>
  <Override PartName="/ppt/notesSlides/notesSlide129.xml" ContentType="application/vnd.openxmlformats-officedocument.presentationml.notesSlide+xml"/>
  <Override PartName="/ppt/tags/tag59.xml" ContentType="application/vnd.openxmlformats-officedocument.presentationml.tags+xml"/>
  <Override PartName="/ppt/notesSlides/notesSlide130.xml" ContentType="application/vnd.openxmlformats-officedocument.presentationml.notesSlide+xml"/>
  <Override PartName="/ppt/tags/tag60.xml" ContentType="application/vnd.openxmlformats-officedocument.presentationml.tags+xml"/>
  <Override PartName="/ppt/notesSlides/notesSlide131.xml" ContentType="application/vnd.openxmlformats-officedocument.presentationml.notesSlide+xml"/>
  <Override PartName="/ppt/tags/tag61.xml" ContentType="application/vnd.openxmlformats-officedocument.presentationml.tags+xml"/>
  <Override PartName="/ppt/notesSlides/notesSlide132.xml" ContentType="application/vnd.openxmlformats-officedocument.presentationml.notesSlide+xml"/>
  <Override PartName="/ppt/tags/tag62.xml" ContentType="application/vnd.openxmlformats-officedocument.presentationml.tags+xml"/>
  <Override PartName="/ppt/notesSlides/notesSlide133.xml" ContentType="application/vnd.openxmlformats-officedocument.presentationml.notesSlide+xml"/>
  <Override PartName="/ppt/tags/tag63.xml" ContentType="application/vnd.openxmlformats-officedocument.presentationml.tags+xml"/>
  <Override PartName="/ppt/notesSlides/notesSlide134.xml" ContentType="application/vnd.openxmlformats-officedocument.presentationml.notesSlide+xml"/>
  <Override PartName="/ppt/tags/tag64.xml" ContentType="application/vnd.openxmlformats-officedocument.presentationml.tags+xml"/>
  <Override PartName="/ppt/notesSlides/notesSlide135.xml" ContentType="application/vnd.openxmlformats-officedocument.presentationml.notesSlide+xml"/>
  <Override PartName="/ppt/tags/tag65.xml" ContentType="application/vnd.openxmlformats-officedocument.presentationml.tags+xml"/>
  <Override PartName="/ppt/notesSlides/notesSlide136.xml" ContentType="application/vnd.openxmlformats-officedocument.presentationml.notesSlide+xml"/>
  <Override PartName="/ppt/tags/tag66.xml" ContentType="application/vnd.openxmlformats-officedocument.presentationml.tags+xml"/>
  <Override PartName="/ppt/notesSlides/notesSlide137.xml" ContentType="application/vnd.openxmlformats-officedocument.presentationml.notesSlide+xml"/>
  <Override PartName="/ppt/tags/tag67.xml" ContentType="application/vnd.openxmlformats-officedocument.presentationml.tags+xml"/>
  <Override PartName="/ppt/notesSlides/notesSlide138.xml" ContentType="application/vnd.openxmlformats-officedocument.presentationml.notesSlide+xml"/>
  <Override PartName="/ppt/comments/comment2.xml" ContentType="application/vnd.openxmlformats-officedocument.presentationml.comments+xml"/>
  <Override PartName="/ppt/tags/tag68.xml" ContentType="application/vnd.openxmlformats-officedocument.presentationml.tags+xml"/>
  <Override PartName="/ppt/notesSlides/notesSlide139.xml" ContentType="application/vnd.openxmlformats-officedocument.presentationml.notesSlide+xml"/>
  <Override PartName="/ppt/tags/tag69.xml" ContentType="application/vnd.openxmlformats-officedocument.presentationml.tags+xml"/>
  <Override PartName="/ppt/notesSlides/notesSlide140.xml" ContentType="application/vnd.openxmlformats-officedocument.presentationml.notesSlide+xml"/>
  <Override PartName="/ppt/tags/tag70.xml" ContentType="application/vnd.openxmlformats-officedocument.presentationml.tags+xml"/>
  <Override PartName="/ppt/notesSlides/notesSlide141.xml" ContentType="application/vnd.openxmlformats-officedocument.presentationml.notesSlide+xml"/>
  <Override PartName="/ppt/tags/tag71.xml" ContentType="application/vnd.openxmlformats-officedocument.presentationml.tags+xml"/>
  <Override PartName="/ppt/notesSlides/notesSlide142.xml" ContentType="application/vnd.openxmlformats-officedocument.presentationml.notesSlide+xml"/>
  <Override PartName="/ppt/tags/tag72.xml" ContentType="application/vnd.openxmlformats-officedocument.presentationml.tags+xml"/>
  <Override PartName="/ppt/notesSlides/notesSlide143.xml" ContentType="application/vnd.openxmlformats-officedocument.presentationml.notesSlide+xml"/>
  <Override PartName="/ppt/tags/tag73.xml" ContentType="application/vnd.openxmlformats-officedocument.presentationml.tags+xml"/>
  <Override PartName="/ppt/notesSlides/notesSlide144.xml" ContentType="application/vnd.openxmlformats-officedocument.presentationml.notesSlide+xml"/>
  <Override PartName="/ppt/tags/tag74.xml" ContentType="application/vnd.openxmlformats-officedocument.presentationml.tags+xml"/>
  <Override PartName="/ppt/notesSlides/notesSlide145.xml" ContentType="application/vnd.openxmlformats-officedocument.presentationml.notesSlide+xml"/>
  <Override PartName="/ppt/tags/tag75.xml" ContentType="application/vnd.openxmlformats-officedocument.presentationml.tags+xml"/>
  <Override PartName="/ppt/notesSlides/notesSlide146.xml" ContentType="application/vnd.openxmlformats-officedocument.presentationml.notesSlide+xml"/>
  <Override PartName="/ppt/tags/tag76.xml" ContentType="application/vnd.openxmlformats-officedocument.presentationml.tags+xml"/>
  <Override PartName="/ppt/notesSlides/notesSlide147.xml" ContentType="application/vnd.openxmlformats-officedocument.presentationml.notesSlide+xml"/>
  <Override PartName="/ppt/tags/tag77.xml" ContentType="application/vnd.openxmlformats-officedocument.presentationml.tags+xml"/>
  <Override PartName="/ppt/notesSlides/notesSlide148.xml" ContentType="application/vnd.openxmlformats-officedocument.presentationml.notesSlide+xml"/>
  <Override PartName="/ppt/tags/tag78.xml" ContentType="application/vnd.openxmlformats-officedocument.presentationml.tags+xml"/>
  <Override PartName="/ppt/notesSlides/notesSlide149.xml" ContentType="application/vnd.openxmlformats-officedocument.presentationml.notesSlide+xml"/>
  <Override PartName="/ppt/tags/tag79.xml" ContentType="application/vnd.openxmlformats-officedocument.presentationml.tags+xml"/>
  <Override PartName="/ppt/notesSlides/notesSlide150.xml" ContentType="application/vnd.openxmlformats-officedocument.presentationml.notesSlide+xml"/>
  <Override PartName="/ppt/tags/tag80.xml" ContentType="application/vnd.openxmlformats-officedocument.presentationml.tags+xml"/>
  <Override PartName="/ppt/notesSlides/notesSlide151.xml" ContentType="application/vnd.openxmlformats-officedocument.presentationml.notesSlide+xml"/>
  <Override PartName="/ppt/tags/tag81.xml" ContentType="application/vnd.openxmlformats-officedocument.presentationml.tags+xml"/>
  <Override PartName="/ppt/notesSlides/notesSlide152.xml" ContentType="application/vnd.openxmlformats-officedocument.presentationml.notesSlide+xml"/>
  <Override PartName="/ppt/tags/tag82.xml" ContentType="application/vnd.openxmlformats-officedocument.presentationml.tags+xml"/>
  <Override PartName="/ppt/notesSlides/notesSlide153.xml" ContentType="application/vnd.openxmlformats-officedocument.presentationml.notesSlide+xml"/>
  <Override PartName="/ppt/tags/tag83.xml" ContentType="application/vnd.openxmlformats-officedocument.presentationml.tags+xml"/>
  <Override PartName="/ppt/notesSlides/notesSlide154.xml" ContentType="application/vnd.openxmlformats-officedocument.presentationml.notesSlide+xml"/>
  <Override PartName="/ppt/tags/tag84.xml" ContentType="application/vnd.openxmlformats-officedocument.presentationml.tags+xml"/>
  <Override PartName="/ppt/notesSlides/notesSlide155.xml" ContentType="application/vnd.openxmlformats-officedocument.presentationml.notesSlide+xml"/>
  <Override PartName="/ppt/tags/tag85.xml" ContentType="application/vnd.openxmlformats-officedocument.presentationml.tags+xml"/>
  <Override PartName="/ppt/notesSlides/notesSlide156.xml" ContentType="application/vnd.openxmlformats-officedocument.presentationml.notesSlide+xml"/>
  <Override PartName="/ppt/tags/tag86.xml" ContentType="application/vnd.openxmlformats-officedocument.presentationml.tags+xml"/>
  <Override PartName="/ppt/notesSlides/notesSlide157.xml" ContentType="application/vnd.openxmlformats-officedocument.presentationml.notesSlide+xml"/>
  <Override PartName="/ppt/tags/tag87.xml" ContentType="application/vnd.openxmlformats-officedocument.presentationml.tags+xml"/>
  <Override PartName="/ppt/notesSlides/notesSlide158.xml" ContentType="application/vnd.openxmlformats-officedocument.presentationml.notesSlide+xml"/>
  <Override PartName="/ppt/tags/tag88.xml" ContentType="application/vnd.openxmlformats-officedocument.presentationml.tags+xml"/>
  <Override PartName="/ppt/notesSlides/notesSlide159.xml" ContentType="application/vnd.openxmlformats-officedocument.presentationml.notesSlide+xml"/>
  <Override PartName="/ppt/tags/tag89.xml" ContentType="application/vnd.openxmlformats-officedocument.presentationml.tags+xml"/>
  <Override PartName="/ppt/notesSlides/notesSlide160.xml" ContentType="application/vnd.openxmlformats-officedocument.presentationml.notesSlide+xml"/>
  <Override PartName="/ppt/tags/tag90.xml" ContentType="application/vnd.openxmlformats-officedocument.presentationml.tags+xml"/>
  <Override PartName="/ppt/notesSlides/notesSlide161.xml" ContentType="application/vnd.openxmlformats-officedocument.presentationml.notesSlide+xml"/>
  <Override PartName="/ppt/tags/tag91.xml" ContentType="application/vnd.openxmlformats-officedocument.presentationml.tags+xml"/>
  <Override PartName="/ppt/notesSlides/notesSlide162.xml" ContentType="application/vnd.openxmlformats-officedocument.presentationml.notesSlide+xml"/>
  <Override PartName="/ppt/tags/tag92.xml" ContentType="application/vnd.openxmlformats-officedocument.presentationml.tags+xml"/>
  <Override PartName="/ppt/notesSlides/notesSlide163.xml" ContentType="application/vnd.openxmlformats-officedocument.presentationml.notesSlide+xml"/>
  <Override PartName="/ppt/tags/tag93.xml" ContentType="application/vnd.openxmlformats-officedocument.presentationml.tags+xml"/>
  <Override PartName="/ppt/notesSlides/notesSlide164.xml" ContentType="application/vnd.openxmlformats-officedocument.presentationml.notesSlide+xml"/>
  <Override PartName="/ppt/tags/tag94.xml" ContentType="application/vnd.openxmlformats-officedocument.presentationml.tags+xml"/>
  <Override PartName="/ppt/notesSlides/notesSlide165.xml" ContentType="application/vnd.openxmlformats-officedocument.presentationml.notesSlide+xml"/>
  <Override PartName="/ppt/tags/tag95.xml" ContentType="application/vnd.openxmlformats-officedocument.presentationml.tags+xml"/>
  <Override PartName="/ppt/notesSlides/notesSlide166.xml" ContentType="application/vnd.openxmlformats-officedocument.presentationml.notesSlide+xml"/>
  <Override PartName="/ppt/tags/tag96.xml" ContentType="application/vnd.openxmlformats-officedocument.presentationml.tags+xml"/>
  <Override PartName="/ppt/notesSlides/notesSlide167.xml" ContentType="application/vnd.openxmlformats-officedocument.presentationml.notesSlide+xml"/>
  <Override PartName="/ppt/tags/tag97.xml" ContentType="application/vnd.openxmlformats-officedocument.presentationml.tags+xml"/>
  <Override PartName="/ppt/notesSlides/notesSlide168.xml" ContentType="application/vnd.openxmlformats-officedocument.presentationml.notesSlide+xml"/>
  <Override PartName="/ppt/tags/tag98.xml" ContentType="application/vnd.openxmlformats-officedocument.presentationml.tags+xml"/>
  <Override PartName="/ppt/notesSlides/notesSlide169.xml" ContentType="application/vnd.openxmlformats-officedocument.presentationml.notesSlide+xml"/>
  <Override PartName="/ppt/tags/tag99.xml" ContentType="application/vnd.openxmlformats-officedocument.presentationml.tags+xml"/>
  <Override PartName="/ppt/notesSlides/notesSlide170.xml" ContentType="application/vnd.openxmlformats-officedocument.presentationml.notesSlide+xml"/>
  <Override PartName="/ppt/tags/tag100.xml" ContentType="application/vnd.openxmlformats-officedocument.presentationml.tags+xml"/>
  <Override PartName="/ppt/notesSlides/notesSlide171.xml" ContentType="application/vnd.openxmlformats-officedocument.presentationml.notesSlide+xml"/>
  <Override PartName="/ppt/tags/tag101.xml" ContentType="application/vnd.openxmlformats-officedocument.presentationml.tags+xml"/>
  <Override PartName="/ppt/notesSlides/notesSlide172.xml" ContentType="application/vnd.openxmlformats-officedocument.presentationml.notesSlide+xml"/>
  <Override PartName="/ppt/tags/tag102.xml" ContentType="application/vnd.openxmlformats-officedocument.presentationml.tags+xml"/>
  <Override PartName="/ppt/notesSlides/notesSlide173.xml" ContentType="application/vnd.openxmlformats-officedocument.presentationml.notesSlide+xml"/>
  <Override PartName="/ppt/tags/tag103.xml" ContentType="application/vnd.openxmlformats-officedocument.presentationml.tags+xml"/>
  <Override PartName="/ppt/notesSlides/notesSlide174.xml" ContentType="application/vnd.openxmlformats-officedocument.presentationml.notesSlide+xml"/>
  <Override PartName="/ppt/tags/tag104.xml" ContentType="application/vnd.openxmlformats-officedocument.presentationml.tags+xml"/>
  <Override PartName="/ppt/notesSlides/notesSlide175.xml" ContentType="application/vnd.openxmlformats-officedocument.presentationml.notesSlide+xml"/>
  <Override PartName="/ppt/tags/tag105.xml" ContentType="application/vnd.openxmlformats-officedocument.presentationml.tags+xml"/>
  <Override PartName="/ppt/notesSlides/notesSlide176.xml" ContentType="application/vnd.openxmlformats-officedocument.presentationml.notesSlide+xml"/>
  <Override PartName="/ppt/tags/tag106.xml" ContentType="application/vnd.openxmlformats-officedocument.presentationml.tags+xml"/>
  <Override PartName="/ppt/notesSlides/notesSlide177.xml" ContentType="application/vnd.openxmlformats-officedocument.presentationml.notesSlide+xml"/>
  <Override PartName="/ppt/tags/tag107.xml" ContentType="application/vnd.openxmlformats-officedocument.presentationml.tags+xml"/>
  <Override PartName="/ppt/notesSlides/notesSlide178.xml" ContentType="application/vnd.openxmlformats-officedocument.presentationml.notesSlide+xml"/>
  <Override PartName="/ppt/tags/tag108.xml" ContentType="application/vnd.openxmlformats-officedocument.presentationml.tags+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1"/>
  </p:notesMasterIdLst>
  <p:handoutMasterIdLst>
    <p:handoutMasterId r:id="rId182"/>
  </p:handoutMasterIdLst>
  <p:sldIdLst>
    <p:sldId id="690" r:id="rId2"/>
    <p:sldId id="801" r:id="rId3"/>
    <p:sldId id="802" r:id="rId4"/>
    <p:sldId id="803" r:id="rId5"/>
    <p:sldId id="804" r:id="rId6"/>
    <p:sldId id="691" r:id="rId7"/>
    <p:sldId id="778" r:id="rId8"/>
    <p:sldId id="545" r:id="rId9"/>
    <p:sldId id="546" r:id="rId10"/>
    <p:sldId id="547" r:id="rId11"/>
    <p:sldId id="548" r:id="rId12"/>
    <p:sldId id="549" r:id="rId13"/>
    <p:sldId id="550" r:id="rId14"/>
    <p:sldId id="551" r:id="rId15"/>
    <p:sldId id="552" r:id="rId16"/>
    <p:sldId id="553" r:id="rId17"/>
    <p:sldId id="692" r:id="rId18"/>
    <p:sldId id="766" r:id="rId19"/>
    <p:sldId id="779" r:id="rId20"/>
    <p:sldId id="555" r:id="rId21"/>
    <p:sldId id="556" r:id="rId22"/>
    <p:sldId id="694" r:id="rId23"/>
    <p:sldId id="557" r:id="rId24"/>
    <p:sldId id="558" r:id="rId25"/>
    <p:sldId id="559" r:id="rId26"/>
    <p:sldId id="561" r:id="rId27"/>
    <p:sldId id="560" r:id="rId28"/>
    <p:sldId id="765" r:id="rId29"/>
    <p:sldId id="780" r:id="rId30"/>
    <p:sldId id="563" r:id="rId31"/>
    <p:sldId id="567" r:id="rId32"/>
    <p:sldId id="564" r:id="rId33"/>
    <p:sldId id="565" r:id="rId34"/>
    <p:sldId id="566" r:id="rId35"/>
    <p:sldId id="730" r:id="rId36"/>
    <p:sldId id="568" r:id="rId37"/>
    <p:sldId id="702" r:id="rId38"/>
    <p:sldId id="703" r:id="rId39"/>
    <p:sldId id="705" r:id="rId40"/>
    <p:sldId id="731" r:id="rId41"/>
    <p:sldId id="571" r:id="rId42"/>
    <p:sldId id="572" r:id="rId43"/>
    <p:sldId id="799" r:id="rId44"/>
    <p:sldId id="573" r:id="rId45"/>
    <p:sldId id="577" r:id="rId46"/>
    <p:sldId id="578" r:id="rId47"/>
    <p:sldId id="579" r:id="rId48"/>
    <p:sldId id="580" r:id="rId49"/>
    <p:sldId id="581" r:id="rId50"/>
    <p:sldId id="586" r:id="rId51"/>
    <p:sldId id="767" r:id="rId52"/>
    <p:sldId id="781" r:id="rId53"/>
    <p:sldId id="588" r:id="rId54"/>
    <p:sldId id="589" r:id="rId55"/>
    <p:sldId id="590" r:id="rId56"/>
    <p:sldId id="696" r:id="rId57"/>
    <p:sldId id="591" r:id="rId58"/>
    <p:sldId id="698" r:id="rId59"/>
    <p:sldId id="592" r:id="rId60"/>
    <p:sldId id="594" r:id="rId61"/>
    <p:sldId id="699" r:id="rId62"/>
    <p:sldId id="595" r:id="rId63"/>
    <p:sldId id="596" r:id="rId64"/>
    <p:sldId id="597" r:id="rId65"/>
    <p:sldId id="598" r:id="rId66"/>
    <p:sldId id="700" r:id="rId67"/>
    <p:sldId id="701" r:id="rId68"/>
    <p:sldId id="599" r:id="rId69"/>
    <p:sldId id="600" r:id="rId70"/>
    <p:sldId id="602" r:id="rId71"/>
    <p:sldId id="603" r:id="rId72"/>
    <p:sldId id="604" r:id="rId73"/>
    <p:sldId id="605" r:id="rId74"/>
    <p:sldId id="768" r:id="rId75"/>
    <p:sldId id="782" r:id="rId76"/>
    <p:sldId id="607" r:id="rId77"/>
    <p:sldId id="709" r:id="rId78"/>
    <p:sldId id="608" r:id="rId79"/>
    <p:sldId id="710" r:id="rId80"/>
    <p:sldId id="609" r:id="rId81"/>
    <p:sldId id="714" r:id="rId82"/>
    <p:sldId id="610" r:id="rId83"/>
    <p:sldId id="713" r:id="rId84"/>
    <p:sldId id="611" r:id="rId85"/>
    <p:sldId id="612" r:id="rId86"/>
    <p:sldId id="711" r:id="rId87"/>
    <p:sldId id="613" r:id="rId88"/>
    <p:sldId id="769" r:id="rId89"/>
    <p:sldId id="783" r:id="rId90"/>
    <p:sldId id="615" r:id="rId91"/>
    <p:sldId id="616" r:id="rId92"/>
    <p:sldId id="715" r:id="rId93"/>
    <p:sldId id="617" r:id="rId94"/>
    <p:sldId id="618" r:id="rId95"/>
    <p:sldId id="619" r:id="rId96"/>
    <p:sldId id="770" r:id="rId97"/>
    <p:sldId id="784" r:id="rId98"/>
    <p:sldId id="621" r:id="rId99"/>
    <p:sldId id="622" r:id="rId100"/>
    <p:sldId id="718" r:id="rId101"/>
    <p:sldId id="719" r:id="rId102"/>
    <p:sldId id="624" r:id="rId103"/>
    <p:sldId id="720" r:id="rId104"/>
    <p:sldId id="717" r:id="rId105"/>
    <p:sldId id="625" r:id="rId106"/>
    <p:sldId id="771" r:id="rId107"/>
    <p:sldId id="785" r:id="rId108"/>
    <p:sldId id="627" r:id="rId109"/>
    <p:sldId id="628" r:id="rId110"/>
    <p:sldId id="629" r:id="rId111"/>
    <p:sldId id="630" r:id="rId112"/>
    <p:sldId id="722" r:id="rId113"/>
    <p:sldId id="763" r:id="rId114"/>
    <p:sldId id="761" r:id="rId115"/>
    <p:sldId id="762" r:id="rId116"/>
    <p:sldId id="796" r:id="rId117"/>
    <p:sldId id="772" r:id="rId118"/>
    <p:sldId id="786" r:id="rId119"/>
    <p:sldId id="633" r:id="rId120"/>
    <p:sldId id="637" r:id="rId121"/>
    <p:sldId id="638" r:id="rId122"/>
    <p:sldId id="639" r:id="rId123"/>
    <p:sldId id="640" r:id="rId124"/>
    <p:sldId id="641" r:id="rId125"/>
    <p:sldId id="724" r:id="rId126"/>
    <p:sldId id="643" r:id="rId127"/>
    <p:sldId id="773" r:id="rId128"/>
    <p:sldId id="787" r:id="rId129"/>
    <p:sldId id="654" r:id="rId130"/>
    <p:sldId id="655" r:id="rId131"/>
    <p:sldId id="656" r:id="rId132"/>
    <p:sldId id="725" r:id="rId133"/>
    <p:sldId id="657" r:id="rId134"/>
    <p:sldId id="726" r:id="rId135"/>
    <p:sldId id="727" r:id="rId136"/>
    <p:sldId id="658" r:id="rId137"/>
    <p:sldId id="728" r:id="rId138"/>
    <p:sldId id="662" r:id="rId139"/>
    <p:sldId id="729" r:id="rId140"/>
    <p:sldId id="666" r:id="rId141"/>
    <p:sldId id="800" r:id="rId142"/>
    <p:sldId id="793" r:id="rId143"/>
    <p:sldId id="774" r:id="rId144"/>
    <p:sldId id="788" r:id="rId145"/>
    <p:sldId id="733" r:id="rId146"/>
    <p:sldId id="755" r:id="rId147"/>
    <p:sldId id="753" r:id="rId148"/>
    <p:sldId id="798" r:id="rId149"/>
    <p:sldId id="754" r:id="rId150"/>
    <p:sldId id="751" r:id="rId151"/>
    <p:sldId id="756" r:id="rId152"/>
    <p:sldId id="757" r:id="rId153"/>
    <p:sldId id="764" r:id="rId154"/>
    <p:sldId id="758" r:id="rId155"/>
    <p:sldId id="738" r:id="rId156"/>
    <p:sldId id="744" r:id="rId157"/>
    <p:sldId id="739" r:id="rId158"/>
    <p:sldId id="741" r:id="rId159"/>
    <p:sldId id="742" r:id="rId160"/>
    <p:sldId id="746" r:id="rId161"/>
    <p:sldId id="775" r:id="rId162"/>
    <p:sldId id="789" r:id="rId163"/>
    <p:sldId id="669" r:id="rId164"/>
    <p:sldId id="670" r:id="rId165"/>
    <p:sldId id="672" r:id="rId166"/>
    <p:sldId id="675" r:id="rId167"/>
    <p:sldId id="721" r:id="rId168"/>
    <p:sldId id="676" r:id="rId169"/>
    <p:sldId id="677" r:id="rId170"/>
    <p:sldId id="776" r:id="rId171"/>
    <p:sldId id="790" r:id="rId172"/>
    <p:sldId id="679" r:id="rId173"/>
    <p:sldId id="777" r:id="rId174"/>
    <p:sldId id="791" r:id="rId175"/>
    <p:sldId id="683" r:id="rId176"/>
    <p:sldId id="684" r:id="rId177"/>
    <p:sldId id="685" r:id="rId178"/>
    <p:sldId id="794" r:id="rId179"/>
    <p:sldId id="687" r:id="rId180"/>
  </p:sldIdLst>
  <p:sldSz cx="9144000" cy="6858000" type="screen4x3"/>
  <p:notesSz cx="7023100" cy="9309100"/>
  <p:custDataLst>
    <p:tags r:id="rId183"/>
  </p:custDataLst>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2161">
          <p15:clr>
            <a:srgbClr val="A4A3A4"/>
          </p15:clr>
        </p15:guide>
        <p15:guide id="3"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ziuk, Len" initials="KL" lastIdx="70" clrIdx="0"/>
  <p:cmAuthor id="2" name="Jason Prince" initials="JP" lastIdx="29" clrIdx="1"/>
  <p:cmAuthor id="3" name="Grafton, Rachel" initials="GR" lastIdx="132" clrIdx="2"/>
  <p:cmAuthor id="4" name="Murphy, Morgan" initials="MM" lastIdx="8"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EEB500"/>
    <a:srgbClr val="926F00"/>
    <a:srgbClr val="FFCD2D"/>
    <a:srgbClr val="B08600"/>
    <a:srgbClr val="531E1D"/>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5442" autoAdjust="0"/>
    <p:restoredTop sz="61427" autoAdjust="0"/>
  </p:normalViewPr>
  <p:slideViewPr>
    <p:cSldViewPr snapToGrid="0">
      <p:cViewPr varScale="1">
        <p:scale>
          <a:sx n="74" d="100"/>
          <a:sy n="74" d="100"/>
        </p:scale>
        <p:origin x="900" y="66"/>
      </p:cViewPr>
      <p:guideLst>
        <p:guide orient="horz" pos="2160"/>
        <p:guide orient="horz" pos="2161"/>
        <p:guide pos="2880"/>
      </p:guideLst>
    </p:cSldViewPr>
  </p:slideViewPr>
  <p:outlineViewPr>
    <p:cViewPr>
      <p:scale>
        <a:sx n="33" d="100"/>
        <a:sy n="33" d="100"/>
      </p:scale>
      <p:origin x="0" y="-660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Lst>
  </p:outlineViewPr>
  <p:notesTextViewPr>
    <p:cViewPr>
      <p:scale>
        <a:sx n="125" d="100"/>
        <a:sy n="125" d="100"/>
      </p:scale>
      <p:origin x="0" y="0"/>
    </p:cViewPr>
  </p:notesTextViewPr>
  <p:sorterViewPr>
    <p:cViewPr>
      <p:scale>
        <a:sx n="163" d="100"/>
        <a:sy n="163" d="100"/>
      </p:scale>
      <p:origin x="0" y="13408"/>
    </p:cViewPr>
  </p:sorterViewPr>
  <p:notesViewPr>
    <p:cSldViewPr snapToGrid="0">
      <p:cViewPr varScale="1">
        <p:scale>
          <a:sx n="90" d="100"/>
          <a:sy n="90" d="100"/>
        </p:scale>
        <p:origin x="2118" y="102"/>
      </p:cViewPr>
      <p:guideLst>
        <p:guide orient="horz" pos="2932"/>
        <p:guide pos="2212"/>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notesMaster" Target="notesMasters/notesMaster1.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handoutMaster" Target="handoutMasters/handoutMaster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_rels/viewProps.xml.rels><?xml version="1.0" encoding="UTF-8" standalone="yes"?>
<Relationships xmlns="http://schemas.openxmlformats.org/package/2006/relationships"><Relationship Id="rId26" Type="http://schemas.openxmlformats.org/officeDocument/2006/relationships/slide" Target="slides/slide31.xml"/><Relationship Id="rId117" Type="http://schemas.openxmlformats.org/officeDocument/2006/relationships/slide" Target="slides/slide131.xml"/><Relationship Id="rId21" Type="http://schemas.openxmlformats.org/officeDocument/2006/relationships/slide" Target="slides/slide26.xml"/><Relationship Id="rId42" Type="http://schemas.openxmlformats.org/officeDocument/2006/relationships/slide" Target="slides/slide51.xml"/><Relationship Id="rId47" Type="http://schemas.openxmlformats.org/officeDocument/2006/relationships/slide" Target="slides/slide56.xml"/><Relationship Id="rId63" Type="http://schemas.openxmlformats.org/officeDocument/2006/relationships/slide" Target="slides/slide72.xml"/><Relationship Id="rId68" Type="http://schemas.openxmlformats.org/officeDocument/2006/relationships/slide" Target="slides/slide78.xml"/><Relationship Id="rId84" Type="http://schemas.openxmlformats.org/officeDocument/2006/relationships/slide" Target="slides/slide94.xml"/><Relationship Id="rId89" Type="http://schemas.openxmlformats.org/officeDocument/2006/relationships/slide" Target="slides/slide99.xml"/><Relationship Id="rId112" Type="http://schemas.openxmlformats.org/officeDocument/2006/relationships/slide" Target="slides/slide126.xml"/><Relationship Id="rId133" Type="http://schemas.openxmlformats.org/officeDocument/2006/relationships/slide" Target="slides/slide150.xml"/><Relationship Id="rId138" Type="http://schemas.openxmlformats.org/officeDocument/2006/relationships/slide" Target="slides/slide164.xml"/><Relationship Id="rId16" Type="http://schemas.openxmlformats.org/officeDocument/2006/relationships/slide" Target="slides/slide21.xml"/><Relationship Id="rId107" Type="http://schemas.openxmlformats.org/officeDocument/2006/relationships/slide" Target="slides/slide120.xml"/><Relationship Id="rId11" Type="http://schemas.openxmlformats.org/officeDocument/2006/relationships/slide" Target="slides/slide16.xml"/><Relationship Id="rId32" Type="http://schemas.openxmlformats.org/officeDocument/2006/relationships/slide" Target="slides/slide41.xml"/><Relationship Id="rId37" Type="http://schemas.openxmlformats.org/officeDocument/2006/relationships/slide" Target="slides/slide46.xml"/><Relationship Id="rId53" Type="http://schemas.openxmlformats.org/officeDocument/2006/relationships/slide" Target="slides/slide62.xml"/><Relationship Id="rId58" Type="http://schemas.openxmlformats.org/officeDocument/2006/relationships/slide" Target="slides/slide67.xml"/><Relationship Id="rId74" Type="http://schemas.openxmlformats.org/officeDocument/2006/relationships/slide" Target="slides/slide84.xml"/><Relationship Id="rId79" Type="http://schemas.openxmlformats.org/officeDocument/2006/relationships/slide" Target="slides/slide89.xml"/><Relationship Id="rId102" Type="http://schemas.openxmlformats.org/officeDocument/2006/relationships/slide" Target="slides/slide115.xml"/><Relationship Id="rId123" Type="http://schemas.openxmlformats.org/officeDocument/2006/relationships/slide" Target="slides/slide137.xml"/><Relationship Id="rId128" Type="http://schemas.openxmlformats.org/officeDocument/2006/relationships/slide" Target="slides/slide142.xml"/><Relationship Id="rId144" Type="http://schemas.openxmlformats.org/officeDocument/2006/relationships/slide" Target="slides/slide170.xml"/><Relationship Id="rId149" Type="http://schemas.openxmlformats.org/officeDocument/2006/relationships/slide" Target="slides/slide175.xml"/><Relationship Id="rId5" Type="http://schemas.openxmlformats.org/officeDocument/2006/relationships/slide" Target="slides/slide10.xml"/><Relationship Id="rId90" Type="http://schemas.openxmlformats.org/officeDocument/2006/relationships/slide" Target="slides/slide102.xml"/><Relationship Id="rId95" Type="http://schemas.openxmlformats.org/officeDocument/2006/relationships/slide" Target="slides/slide108.xml"/><Relationship Id="rId22" Type="http://schemas.openxmlformats.org/officeDocument/2006/relationships/slide" Target="slides/slide27.xml"/><Relationship Id="rId27" Type="http://schemas.openxmlformats.org/officeDocument/2006/relationships/slide" Target="slides/slide32.xml"/><Relationship Id="rId43" Type="http://schemas.openxmlformats.org/officeDocument/2006/relationships/slide" Target="slides/slide52.xml"/><Relationship Id="rId48" Type="http://schemas.openxmlformats.org/officeDocument/2006/relationships/slide" Target="slides/slide57.xml"/><Relationship Id="rId64" Type="http://schemas.openxmlformats.org/officeDocument/2006/relationships/slide" Target="slides/slide73.xml"/><Relationship Id="rId69" Type="http://schemas.openxmlformats.org/officeDocument/2006/relationships/slide" Target="slides/slide79.xml"/><Relationship Id="rId113" Type="http://schemas.openxmlformats.org/officeDocument/2006/relationships/slide" Target="slides/slide127.xml"/><Relationship Id="rId118" Type="http://schemas.openxmlformats.org/officeDocument/2006/relationships/slide" Target="slides/slide132.xml"/><Relationship Id="rId134" Type="http://schemas.openxmlformats.org/officeDocument/2006/relationships/slide" Target="slides/slide152.xml"/><Relationship Id="rId139" Type="http://schemas.openxmlformats.org/officeDocument/2006/relationships/slide" Target="slides/slide165.xml"/><Relationship Id="rId80" Type="http://schemas.openxmlformats.org/officeDocument/2006/relationships/slide" Target="slides/slide90.xml"/><Relationship Id="rId85" Type="http://schemas.openxmlformats.org/officeDocument/2006/relationships/slide" Target="slides/slide95.xml"/><Relationship Id="rId150" Type="http://schemas.openxmlformats.org/officeDocument/2006/relationships/slide" Target="slides/slide176.xml"/><Relationship Id="rId12" Type="http://schemas.openxmlformats.org/officeDocument/2006/relationships/slide" Target="slides/slide17.xml"/><Relationship Id="rId17" Type="http://schemas.openxmlformats.org/officeDocument/2006/relationships/slide" Target="slides/slide22.xml"/><Relationship Id="rId25" Type="http://schemas.openxmlformats.org/officeDocument/2006/relationships/slide" Target="slides/slide30.xml"/><Relationship Id="rId33" Type="http://schemas.openxmlformats.org/officeDocument/2006/relationships/slide" Target="slides/slide42.xml"/><Relationship Id="rId38" Type="http://schemas.openxmlformats.org/officeDocument/2006/relationships/slide" Target="slides/slide47.xml"/><Relationship Id="rId46" Type="http://schemas.openxmlformats.org/officeDocument/2006/relationships/slide" Target="slides/slide55.xml"/><Relationship Id="rId59" Type="http://schemas.openxmlformats.org/officeDocument/2006/relationships/slide" Target="slides/slide68.xml"/><Relationship Id="rId67" Type="http://schemas.openxmlformats.org/officeDocument/2006/relationships/slide" Target="slides/slide76.xml"/><Relationship Id="rId103" Type="http://schemas.openxmlformats.org/officeDocument/2006/relationships/slide" Target="slides/slide116.xml"/><Relationship Id="rId108" Type="http://schemas.openxmlformats.org/officeDocument/2006/relationships/slide" Target="slides/slide121.xml"/><Relationship Id="rId116" Type="http://schemas.openxmlformats.org/officeDocument/2006/relationships/slide" Target="slides/slide130.xml"/><Relationship Id="rId124" Type="http://schemas.openxmlformats.org/officeDocument/2006/relationships/slide" Target="slides/slide138.xml"/><Relationship Id="rId129" Type="http://schemas.openxmlformats.org/officeDocument/2006/relationships/slide" Target="slides/slide143.xml"/><Relationship Id="rId137" Type="http://schemas.openxmlformats.org/officeDocument/2006/relationships/slide" Target="slides/slide163.xml"/><Relationship Id="rId20" Type="http://schemas.openxmlformats.org/officeDocument/2006/relationships/slide" Target="slides/slide25.xml"/><Relationship Id="rId41" Type="http://schemas.openxmlformats.org/officeDocument/2006/relationships/slide" Target="slides/slide50.xml"/><Relationship Id="rId54" Type="http://schemas.openxmlformats.org/officeDocument/2006/relationships/slide" Target="slides/slide63.xml"/><Relationship Id="rId62" Type="http://schemas.openxmlformats.org/officeDocument/2006/relationships/slide" Target="slides/slide71.xml"/><Relationship Id="rId70" Type="http://schemas.openxmlformats.org/officeDocument/2006/relationships/slide" Target="slides/slide80.xml"/><Relationship Id="rId75" Type="http://schemas.openxmlformats.org/officeDocument/2006/relationships/slide" Target="slides/slide85.xml"/><Relationship Id="rId83" Type="http://schemas.openxmlformats.org/officeDocument/2006/relationships/slide" Target="slides/slide93.xml"/><Relationship Id="rId88" Type="http://schemas.openxmlformats.org/officeDocument/2006/relationships/slide" Target="slides/slide98.xml"/><Relationship Id="rId91" Type="http://schemas.openxmlformats.org/officeDocument/2006/relationships/slide" Target="slides/slide104.xml"/><Relationship Id="rId96" Type="http://schemas.openxmlformats.org/officeDocument/2006/relationships/slide" Target="slides/slide109.xml"/><Relationship Id="rId111" Type="http://schemas.openxmlformats.org/officeDocument/2006/relationships/slide" Target="slides/slide124.xml"/><Relationship Id="rId132" Type="http://schemas.openxmlformats.org/officeDocument/2006/relationships/slide" Target="slides/slide149.xml"/><Relationship Id="rId140" Type="http://schemas.openxmlformats.org/officeDocument/2006/relationships/slide" Target="slides/slide166.xml"/><Relationship Id="rId145" Type="http://schemas.openxmlformats.org/officeDocument/2006/relationships/slide" Target="slides/slide171.xml"/><Relationship Id="rId153" Type="http://schemas.openxmlformats.org/officeDocument/2006/relationships/slide" Target="slides/slide179.xml"/><Relationship Id="rId1" Type="http://schemas.openxmlformats.org/officeDocument/2006/relationships/slide" Target="slides/slide1.xml"/><Relationship Id="rId6" Type="http://schemas.openxmlformats.org/officeDocument/2006/relationships/slide" Target="slides/slide11.xml"/><Relationship Id="rId15" Type="http://schemas.openxmlformats.org/officeDocument/2006/relationships/slide" Target="slides/slide20.xml"/><Relationship Id="rId23" Type="http://schemas.openxmlformats.org/officeDocument/2006/relationships/slide" Target="slides/slide28.xml"/><Relationship Id="rId28" Type="http://schemas.openxmlformats.org/officeDocument/2006/relationships/slide" Target="slides/slide33.xml"/><Relationship Id="rId36" Type="http://schemas.openxmlformats.org/officeDocument/2006/relationships/slide" Target="slides/slide45.xml"/><Relationship Id="rId49" Type="http://schemas.openxmlformats.org/officeDocument/2006/relationships/slide" Target="slides/slide58.xml"/><Relationship Id="rId57" Type="http://schemas.openxmlformats.org/officeDocument/2006/relationships/slide" Target="slides/slide66.xml"/><Relationship Id="rId106" Type="http://schemas.openxmlformats.org/officeDocument/2006/relationships/slide" Target="slides/slide119.xml"/><Relationship Id="rId114" Type="http://schemas.openxmlformats.org/officeDocument/2006/relationships/slide" Target="slides/slide128.xml"/><Relationship Id="rId119" Type="http://schemas.openxmlformats.org/officeDocument/2006/relationships/slide" Target="slides/slide133.xml"/><Relationship Id="rId127" Type="http://schemas.openxmlformats.org/officeDocument/2006/relationships/slide" Target="slides/slide141.xml"/><Relationship Id="rId10" Type="http://schemas.openxmlformats.org/officeDocument/2006/relationships/slide" Target="slides/slide15.xml"/><Relationship Id="rId31" Type="http://schemas.openxmlformats.org/officeDocument/2006/relationships/slide" Target="slides/slide36.xml"/><Relationship Id="rId44" Type="http://schemas.openxmlformats.org/officeDocument/2006/relationships/slide" Target="slides/slide53.xml"/><Relationship Id="rId52" Type="http://schemas.openxmlformats.org/officeDocument/2006/relationships/slide" Target="slides/slide61.xml"/><Relationship Id="rId60" Type="http://schemas.openxmlformats.org/officeDocument/2006/relationships/slide" Target="slides/slide69.xml"/><Relationship Id="rId65" Type="http://schemas.openxmlformats.org/officeDocument/2006/relationships/slide" Target="slides/slide74.xml"/><Relationship Id="rId73" Type="http://schemas.openxmlformats.org/officeDocument/2006/relationships/slide" Target="slides/slide83.xml"/><Relationship Id="rId78" Type="http://schemas.openxmlformats.org/officeDocument/2006/relationships/slide" Target="slides/slide88.xml"/><Relationship Id="rId81" Type="http://schemas.openxmlformats.org/officeDocument/2006/relationships/slide" Target="slides/slide91.xml"/><Relationship Id="rId86" Type="http://schemas.openxmlformats.org/officeDocument/2006/relationships/slide" Target="slides/slide96.xml"/><Relationship Id="rId94" Type="http://schemas.openxmlformats.org/officeDocument/2006/relationships/slide" Target="slides/slide107.xml"/><Relationship Id="rId99" Type="http://schemas.openxmlformats.org/officeDocument/2006/relationships/slide" Target="slides/slide112.xml"/><Relationship Id="rId101" Type="http://schemas.openxmlformats.org/officeDocument/2006/relationships/slide" Target="slides/slide114.xml"/><Relationship Id="rId122" Type="http://schemas.openxmlformats.org/officeDocument/2006/relationships/slide" Target="slides/slide136.xml"/><Relationship Id="rId130" Type="http://schemas.openxmlformats.org/officeDocument/2006/relationships/slide" Target="slides/slide144.xml"/><Relationship Id="rId135" Type="http://schemas.openxmlformats.org/officeDocument/2006/relationships/slide" Target="slides/slide161.xml"/><Relationship Id="rId143" Type="http://schemas.openxmlformats.org/officeDocument/2006/relationships/slide" Target="slides/slide169.xml"/><Relationship Id="rId148" Type="http://schemas.openxmlformats.org/officeDocument/2006/relationships/slide" Target="slides/slide174.xml"/><Relationship Id="rId151" Type="http://schemas.openxmlformats.org/officeDocument/2006/relationships/slide" Target="slides/slide177.xml"/><Relationship Id="rId4" Type="http://schemas.openxmlformats.org/officeDocument/2006/relationships/slide" Target="slides/slide9.xml"/><Relationship Id="rId9" Type="http://schemas.openxmlformats.org/officeDocument/2006/relationships/slide" Target="slides/slide14.xml"/><Relationship Id="rId13" Type="http://schemas.openxmlformats.org/officeDocument/2006/relationships/slide" Target="slides/slide18.xml"/><Relationship Id="rId18" Type="http://schemas.openxmlformats.org/officeDocument/2006/relationships/slide" Target="slides/slide23.xml"/><Relationship Id="rId39" Type="http://schemas.openxmlformats.org/officeDocument/2006/relationships/slide" Target="slides/slide48.xml"/><Relationship Id="rId109" Type="http://schemas.openxmlformats.org/officeDocument/2006/relationships/slide" Target="slides/slide122.xml"/><Relationship Id="rId34" Type="http://schemas.openxmlformats.org/officeDocument/2006/relationships/slide" Target="slides/slide43.xml"/><Relationship Id="rId50" Type="http://schemas.openxmlformats.org/officeDocument/2006/relationships/slide" Target="slides/slide59.xml"/><Relationship Id="rId55" Type="http://schemas.openxmlformats.org/officeDocument/2006/relationships/slide" Target="slides/slide64.xml"/><Relationship Id="rId76" Type="http://schemas.openxmlformats.org/officeDocument/2006/relationships/slide" Target="slides/slide86.xml"/><Relationship Id="rId97" Type="http://schemas.openxmlformats.org/officeDocument/2006/relationships/slide" Target="slides/slide110.xml"/><Relationship Id="rId104" Type="http://schemas.openxmlformats.org/officeDocument/2006/relationships/slide" Target="slides/slide117.xml"/><Relationship Id="rId120" Type="http://schemas.openxmlformats.org/officeDocument/2006/relationships/slide" Target="slides/slide134.xml"/><Relationship Id="rId125" Type="http://schemas.openxmlformats.org/officeDocument/2006/relationships/slide" Target="slides/slide139.xml"/><Relationship Id="rId141" Type="http://schemas.openxmlformats.org/officeDocument/2006/relationships/slide" Target="slides/slide167.xml"/><Relationship Id="rId146" Type="http://schemas.openxmlformats.org/officeDocument/2006/relationships/slide" Target="slides/slide172.xml"/><Relationship Id="rId7" Type="http://schemas.openxmlformats.org/officeDocument/2006/relationships/slide" Target="slides/slide12.xml"/><Relationship Id="rId71" Type="http://schemas.openxmlformats.org/officeDocument/2006/relationships/slide" Target="slides/slide81.xml"/><Relationship Id="rId92" Type="http://schemas.openxmlformats.org/officeDocument/2006/relationships/slide" Target="slides/slide105.xml"/><Relationship Id="rId2" Type="http://schemas.openxmlformats.org/officeDocument/2006/relationships/slide" Target="slides/slide7.xml"/><Relationship Id="rId29" Type="http://schemas.openxmlformats.org/officeDocument/2006/relationships/slide" Target="slides/slide34.xml"/><Relationship Id="rId24" Type="http://schemas.openxmlformats.org/officeDocument/2006/relationships/slide" Target="slides/slide29.xml"/><Relationship Id="rId40" Type="http://schemas.openxmlformats.org/officeDocument/2006/relationships/slide" Target="slides/slide49.xml"/><Relationship Id="rId45" Type="http://schemas.openxmlformats.org/officeDocument/2006/relationships/slide" Target="slides/slide54.xml"/><Relationship Id="rId66" Type="http://schemas.openxmlformats.org/officeDocument/2006/relationships/slide" Target="slides/slide75.xml"/><Relationship Id="rId87" Type="http://schemas.openxmlformats.org/officeDocument/2006/relationships/slide" Target="slides/slide97.xml"/><Relationship Id="rId110" Type="http://schemas.openxmlformats.org/officeDocument/2006/relationships/slide" Target="slides/slide123.xml"/><Relationship Id="rId115" Type="http://schemas.openxmlformats.org/officeDocument/2006/relationships/slide" Target="slides/slide129.xml"/><Relationship Id="rId131" Type="http://schemas.openxmlformats.org/officeDocument/2006/relationships/slide" Target="slides/slide145.xml"/><Relationship Id="rId136" Type="http://schemas.openxmlformats.org/officeDocument/2006/relationships/slide" Target="slides/slide162.xml"/><Relationship Id="rId61" Type="http://schemas.openxmlformats.org/officeDocument/2006/relationships/slide" Target="slides/slide70.xml"/><Relationship Id="rId82" Type="http://schemas.openxmlformats.org/officeDocument/2006/relationships/slide" Target="slides/slide92.xml"/><Relationship Id="rId152" Type="http://schemas.openxmlformats.org/officeDocument/2006/relationships/slide" Target="slides/slide178.xml"/><Relationship Id="rId19" Type="http://schemas.openxmlformats.org/officeDocument/2006/relationships/slide" Target="slides/slide24.xml"/><Relationship Id="rId14" Type="http://schemas.openxmlformats.org/officeDocument/2006/relationships/slide" Target="slides/slide19.xml"/><Relationship Id="rId30" Type="http://schemas.openxmlformats.org/officeDocument/2006/relationships/slide" Target="slides/slide35.xml"/><Relationship Id="rId35" Type="http://schemas.openxmlformats.org/officeDocument/2006/relationships/slide" Target="slides/slide44.xml"/><Relationship Id="rId56" Type="http://schemas.openxmlformats.org/officeDocument/2006/relationships/slide" Target="slides/slide65.xml"/><Relationship Id="rId77" Type="http://schemas.openxmlformats.org/officeDocument/2006/relationships/slide" Target="slides/slide87.xml"/><Relationship Id="rId100" Type="http://schemas.openxmlformats.org/officeDocument/2006/relationships/slide" Target="slides/slide113.xml"/><Relationship Id="rId105" Type="http://schemas.openxmlformats.org/officeDocument/2006/relationships/slide" Target="slides/slide118.xml"/><Relationship Id="rId126" Type="http://schemas.openxmlformats.org/officeDocument/2006/relationships/slide" Target="slides/slide140.xml"/><Relationship Id="rId147" Type="http://schemas.openxmlformats.org/officeDocument/2006/relationships/slide" Target="slides/slide173.xml"/><Relationship Id="rId8" Type="http://schemas.openxmlformats.org/officeDocument/2006/relationships/slide" Target="slides/slide13.xml"/><Relationship Id="rId51" Type="http://schemas.openxmlformats.org/officeDocument/2006/relationships/slide" Target="slides/slide60.xml"/><Relationship Id="rId72" Type="http://schemas.openxmlformats.org/officeDocument/2006/relationships/slide" Target="slides/slide82.xml"/><Relationship Id="rId93" Type="http://schemas.openxmlformats.org/officeDocument/2006/relationships/slide" Target="slides/slide106.xml"/><Relationship Id="rId98" Type="http://schemas.openxmlformats.org/officeDocument/2006/relationships/slide" Target="slides/slide111.xml"/><Relationship Id="rId121" Type="http://schemas.openxmlformats.org/officeDocument/2006/relationships/slide" Target="slides/slide135.xml"/><Relationship Id="rId142" Type="http://schemas.openxmlformats.org/officeDocument/2006/relationships/slide" Target="slides/slide168.xml"/><Relationship Id="rId3"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5-08-30T12:12:27.110" idx="7">
    <p:pos x="10" y="10"/>
    <p:text>Should the L in "Order of leave" be capital?</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5-08-30T12:20:48.573" idx="8">
    <p:pos x="3938" y="232"/>
    <p:text>Typo - once the 90 occurrences HAVE been exhausted.</p:text>
    <p:extLst mod="1">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12.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12.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3317" tIns="46659" rIns="93317" bIns="46659" rtlCol="0"/>
          <a:lstStyle>
            <a:lvl1pPr algn="l" defTabSz="915566" eaLnBrk="1" fontAlgn="auto" hangingPunct="1">
              <a:spcBef>
                <a:spcPts val="0"/>
              </a:spcBef>
              <a:spcAft>
                <a:spcPts val="0"/>
              </a:spcAft>
              <a:defRPr sz="1200">
                <a:latin typeface="+mn-lt"/>
                <a:ea typeface="+mn-ea"/>
              </a:defRPr>
            </a:lvl1pPr>
          </a:lstStyle>
          <a:p>
            <a:pPr>
              <a:defRPr/>
            </a:pPr>
            <a:r>
              <a:rPr lang="en-US" dirty="0"/>
              <a:t>Colorado Department of Transportation</a:t>
            </a:r>
          </a:p>
        </p:txBody>
      </p:sp>
      <p:sp>
        <p:nvSpPr>
          <p:cNvPr id="3" name="Date Placeholder 2"/>
          <p:cNvSpPr>
            <a:spLocks noGrp="1"/>
          </p:cNvSpPr>
          <p:nvPr>
            <p:ph type="dt" sz="quarter" idx="1"/>
          </p:nvPr>
        </p:nvSpPr>
        <p:spPr>
          <a:xfrm>
            <a:off x="3977531" y="0"/>
            <a:ext cx="3043979" cy="465773"/>
          </a:xfrm>
          <a:prstGeom prst="rect">
            <a:avLst/>
          </a:prstGeom>
        </p:spPr>
        <p:txBody>
          <a:bodyPr vert="horz" wrap="square" lIns="93317" tIns="46659" rIns="93317" bIns="46659" numCol="1" anchor="t" anchorCtr="0" compatLnSpc="1">
            <a:prstTxWarp prst="textNoShape">
              <a:avLst/>
            </a:prstTxWarp>
          </a:bodyPr>
          <a:lstStyle>
            <a:lvl1pPr algn="r" eaLnBrk="1" hangingPunct="1">
              <a:defRPr sz="1200"/>
            </a:lvl1pPr>
          </a:lstStyle>
          <a:p>
            <a:pPr>
              <a:defRPr/>
            </a:pPr>
            <a:fld id="{9480452D-EB02-40A4-BFD4-6480F64363A7}" type="datetimeFigureOut">
              <a:rPr lang="en-US" altLang="en-US"/>
              <a:pPr>
                <a:defRPr/>
              </a:pPr>
              <a:t>3/30/2017</a:t>
            </a:fld>
            <a:endParaRPr lang="en-US" altLang="en-US" dirty="0"/>
          </a:p>
        </p:txBody>
      </p:sp>
      <p:sp>
        <p:nvSpPr>
          <p:cNvPr id="4" name="Footer Placeholder 3"/>
          <p:cNvSpPr>
            <a:spLocks noGrp="1"/>
          </p:cNvSpPr>
          <p:nvPr>
            <p:ph type="ftr" sz="quarter" idx="2"/>
          </p:nvPr>
        </p:nvSpPr>
        <p:spPr>
          <a:xfrm>
            <a:off x="1" y="8841738"/>
            <a:ext cx="3043979" cy="465773"/>
          </a:xfrm>
          <a:prstGeom prst="rect">
            <a:avLst/>
          </a:prstGeom>
        </p:spPr>
        <p:txBody>
          <a:bodyPr vert="horz" lIns="93317" tIns="46659" rIns="93317" bIns="46659" rtlCol="0" anchor="b"/>
          <a:lstStyle>
            <a:lvl1pPr algn="l" defTabSz="915566" eaLnBrk="1" fontAlgn="auto" hangingPunct="1">
              <a:spcBef>
                <a:spcPts val="0"/>
              </a:spcBef>
              <a:spcAft>
                <a:spcPts val="0"/>
              </a:spcAft>
              <a:defRPr sz="120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wrap="square" lIns="93317" tIns="46659" rIns="93317" bIns="46659" numCol="1" anchor="b" anchorCtr="0" compatLnSpc="1">
            <a:prstTxWarp prst="textNoShape">
              <a:avLst/>
            </a:prstTxWarp>
          </a:bodyPr>
          <a:lstStyle>
            <a:lvl1pPr algn="r" eaLnBrk="1" hangingPunct="1">
              <a:defRPr sz="1200"/>
            </a:lvl1pPr>
          </a:lstStyle>
          <a:p>
            <a:pPr>
              <a:defRPr/>
            </a:pPr>
            <a:fld id="{457C3AAF-CB88-49AB-868A-B1BBE3352B5D}" type="slidenum">
              <a:rPr lang="en-US" altLang="en-US"/>
              <a:pPr>
                <a:defRPr/>
              </a:pPr>
              <a:t>‹#›</a:t>
            </a:fld>
            <a:endParaRPr lang="en-US" altLang="en-US" dirty="0"/>
          </a:p>
        </p:txBody>
      </p:sp>
    </p:spTree>
    <p:extLst>
      <p:ext uri="{BB962C8B-B14F-4D97-AF65-F5344CB8AC3E}">
        <p14:creationId xmlns:p14="http://schemas.microsoft.com/office/powerpoint/2010/main" val="29294208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335421"/>
          </a:xfrm>
          <a:prstGeom prst="rect">
            <a:avLst/>
          </a:prstGeom>
        </p:spPr>
        <p:txBody>
          <a:bodyPr vert="horz" lIns="93317" tIns="46659" rIns="93317" bIns="46659" rtlCol="0"/>
          <a:lstStyle>
            <a:lvl1pPr algn="l" defTabSz="915566" eaLnBrk="1" fontAlgn="auto" hangingPunct="1">
              <a:spcBef>
                <a:spcPts val="0"/>
              </a:spcBef>
              <a:spcAft>
                <a:spcPts val="0"/>
              </a:spcAft>
              <a:defRPr sz="1200">
                <a:latin typeface="+mn-lt"/>
                <a:ea typeface="+mn-ea"/>
              </a:defRPr>
            </a:lvl1pPr>
          </a:lstStyle>
          <a:p>
            <a:pPr>
              <a:defRPr/>
            </a:pPr>
            <a:r>
              <a:rPr lang="en-US" dirty="0"/>
              <a:t> Colorado Department of Transportation</a:t>
            </a:r>
          </a:p>
        </p:txBody>
      </p:sp>
      <p:sp>
        <p:nvSpPr>
          <p:cNvPr id="3" name="Date Placeholder 2"/>
          <p:cNvSpPr>
            <a:spLocks noGrp="1"/>
          </p:cNvSpPr>
          <p:nvPr>
            <p:ph type="dt" idx="1"/>
          </p:nvPr>
        </p:nvSpPr>
        <p:spPr>
          <a:xfrm>
            <a:off x="3824855" y="0"/>
            <a:ext cx="3043979" cy="335421"/>
          </a:xfrm>
          <a:prstGeom prst="rect">
            <a:avLst/>
          </a:prstGeom>
        </p:spPr>
        <p:txBody>
          <a:bodyPr vert="horz" wrap="square" lIns="93317" tIns="46659" rIns="93317" bIns="46659" numCol="1" anchor="t" anchorCtr="0" compatLnSpc="1">
            <a:prstTxWarp prst="textNoShape">
              <a:avLst/>
            </a:prstTxWarp>
          </a:bodyPr>
          <a:lstStyle>
            <a:lvl1pPr algn="r" eaLnBrk="1" hangingPunct="1">
              <a:defRPr sz="1200"/>
            </a:lvl1pPr>
          </a:lstStyle>
          <a:p>
            <a:pPr>
              <a:defRPr/>
            </a:pPr>
            <a:fld id="{8DE44AAD-4424-4EFF-B60D-7C90126564FD}" type="datetimeFigureOut">
              <a:rPr lang="en-US" altLang="en-US"/>
              <a:pPr>
                <a:defRPr/>
              </a:pPr>
              <a:t>3/30/2017</a:t>
            </a:fld>
            <a:r>
              <a:rPr lang="en-US" altLang="en-US" dirty="0"/>
              <a:t> </a:t>
            </a:r>
          </a:p>
        </p:txBody>
      </p:sp>
      <p:sp>
        <p:nvSpPr>
          <p:cNvPr id="4" name="Slide Image Placeholder 3"/>
          <p:cNvSpPr>
            <a:spLocks noGrp="1" noRot="1" noChangeAspect="1"/>
          </p:cNvSpPr>
          <p:nvPr>
            <p:ph type="sldImg" idx="2"/>
          </p:nvPr>
        </p:nvSpPr>
        <p:spPr>
          <a:xfrm>
            <a:off x="144463" y="433388"/>
            <a:ext cx="4656137" cy="3490912"/>
          </a:xfrm>
          <a:prstGeom prst="rect">
            <a:avLst/>
          </a:prstGeom>
          <a:noFill/>
          <a:ln w="12700">
            <a:solidFill>
              <a:prstClr val="black"/>
            </a:solidFill>
          </a:ln>
        </p:spPr>
        <p:txBody>
          <a:bodyPr vert="horz" wrap="square" lIns="93317" tIns="46659" rIns="93317" bIns="46659" numCol="1" anchor="ctr" anchorCtr="0" compatLnSpc="1">
            <a:prstTxWarp prst="textNoShape">
              <a:avLst/>
            </a:prstTxWarp>
          </a:bodyPr>
          <a:lstStyle/>
          <a:p>
            <a:pPr lvl="0"/>
            <a:endParaRPr lang="en-US" altLang="en-US" noProof="0" dirty="0" smtClean="0"/>
          </a:p>
        </p:txBody>
      </p:sp>
      <p:sp>
        <p:nvSpPr>
          <p:cNvPr id="5" name="Notes Placeholder 4"/>
          <p:cNvSpPr>
            <a:spLocks noGrp="1"/>
          </p:cNvSpPr>
          <p:nvPr>
            <p:ph type="body" sz="quarter" idx="3"/>
          </p:nvPr>
        </p:nvSpPr>
        <p:spPr>
          <a:xfrm>
            <a:off x="143134" y="4039349"/>
            <a:ext cx="4661392" cy="4923204"/>
          </a:xfrm>
          <a:prstGeom prst="rect">
            <a:avLst/>
          </a:prstGeom>
          <a:ln w="12700" cmpd="sng"/>
        </p:spPr>
        <p:style>
          <a:lnRef idx="2">
            <a:schemeClr val="dk1"/>
          </a:lnRef>
          <a:fillRef idx="1">
            <a:schemeClr val="lt1"/>
          </a:fillRef>
          <a:effectRef idx="0">
            <a:schemeClr val="dk1"/>
          </a:effectRef>
          <a:fontRef idx="none"/>
        </p:style>
        <p:txBody>
          <a:bodyPr vert="horz" lIns="93317" tIns="46659" rIns="93317" bIns="46659" rtlCol="0"/>
          <a:lstStyle/>
          <a:p>
            <a:pPr lvl="1"/>
            <a:r>
              <a:rPr lang="en-US" noProof="0" dirty="0" smtClean="0"/>
              <a:t>Second level</a:t>
            </a:r>
          </a:p>
          <a:p>
            <a:pPr lvl="2"/>
            <a:r>
              <a:rPr lang="en-US" noProof="0" dirty="0" smtClean="0"/>
              <a:t>Third level</a:t>
            </a:r>
          </a:p>
          <a:p>
            <a:pPr lvl="3"/>
            <a:r>
              <a:rPr lang="en-US" noProof="0" dirty="0" smtClean="0"/>
              <a:t>Fourth level</a:t>
            </a:r>
          </a:p>
          <a:p>
            <a:pPr lvl="3"/>
            <a:endParaRPr lang="en-US" noProof="0" dirty="0" smtClean="0"/>
          </a:p>
        </p:txBody>
      </p:sp>
      <p:sp>
        <p:nvSpPr>
          <p:cNvPr id="7" name="Slide Number Placeholder 6"/>
          <p:cNvSpPr>
            <a:spLocks noGrp="1"/>
          </p:cNvSpPr>
          <p:nvPr>
            <p:ph type="sldNum" sz="quarter" idx="5"/>
          </p:nvPr>
        </p:nvSpPr>
        <p:spPr>
          <a:xfrm>
            <a:off x="5068528" y="9075420"/>
            <a:ext cx="1952982" cy="232092"/>
          </a:xfrm>
          <a:prstGeom prst="rect">
            <a:avLst/>
          </a:prstGeom>
        </p:spPr>
        <p:txBody>
          <a:bodyPr vert="horz" wrap="square" lIns="93317" tIns="46659" rIns="93317" bIns="46659" numCol="1" anchor="b" anchorCtr="0" compatLnSpc="1">
            <a:prstTxWarp prst="textNoShape">
              <a:avLst/>
            </a:prstTxWarp>
          </a:bodyPr>
          <a:lstStyle>
            <a:lvl1pPr algn="r" eaLnBrk="1" hangingPunct="1">
              <a:defRPr sz="1000"/>
            </a:lvl1pPr>
          </a:lstStyle>
          <a:p>
            <a:pPr>
              <a:defRPr/>
            </a:pPr>
            <a:fld id="{A533B3C5-49EC-47DD-A984-AC1C00C5E132}" type="slidenum">
              <a:rPr lang="en-US" altLang="en-US"/>
              <a:pPr>
                <a:defRPr/>
              </a:pPr>
              <a:t>‹#›</a:t>
            </a:fld>
            <a:endParaRPr lang="en-US" altLang="en-US" dirty="0"/>
          </a:p>
        </p:txBody>
      </p:sp>
      <p:sp>
        <p:nvSpPr>
          <p:cNvPr id="8" name="Notes Placeholder 4"/>
          <p:cNvSpPr txBox="1">
            <a:spLocks/>
          </p:cNvSpPr>
          <p:nvPr/>
        </p:nvSpPr>
        <p:spPr>
          <a:xfrm>
            <a:off x="4926985" y="443518"/>
            <a:ext cx="1943439" cy="8519034"/>
          </a:xfrm>
          <a:prstGeom prst="rect">
            <a:avLst/>
          </a:prstGeom>
          <a:ln w="12700">
            <a:solidFill>
              <a:schemeClr val="tx1"/>
            </a:solidFill>
          </a:ln>
        </p:spPr>
        <p:txBody>
          <a:bodyPr lIns="93317" tIns="46659" rIns="93317" bIns="46659"/>
          <a:lstStyle>
            <a:lvl1pPr marL="0" algn="l" defTabSz="914400" rtl="0" eaLnBrk="1" latinLnBrk="0" hangingPunct="1">
              <a:defRPr sz="1200" b="1" kern="1200">
                <a:solidFill>
                  <a:schemeClr val="tx1"/>
                </a:solidFill>
                <a:latin typeface="+mn-lt"/>
                <a:ea typeface="+mn-ea"/>
                <a:cs typeface="+mn-cs"/>
              </a:defRPr>
            </a:lvl1pPr>
            <a:lvl2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6842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defRPr/>
            </a:pPr>
            <a:r>
              <a:rPr lang="en-US" u="sng" dirty="0" smtClean="0"/>
              <a:t>Training Notes:</a:t>
            </a:r>
          </a:p>
          <a:p>
            <a:pPr fontAlgn="auto">
              <a:spcBef>
                <a:spcPts val="0"/>
              </a:spcBef>
              <a:spcAft>
                <a:spcPts val="0"/>
              </a:spcAft>
              <a:defRPr/>
            </a:pPr>
            <a:endParaRPr lang="en-US" dirty="0" smtClean="0"/>
          </a:p>
        </p:txBody>
      </p:sp>
    </p:spTree>
    <p:extLst>
      <p:ext uri="{BB962C8B-B14F-4D97-AF65-F5344CB8AC3E}">
        <p14:creationId xmlns:p14="http://schemas.microsoft.com/office/powerpoint/2010/main" val="3014075137"/>
      </p:ext>
    </p:extLst>
  </p:cSld>
  <p:clrMap bg1="lt1" tx1="dk1" bg2="lt2" tx2="dk2" accent1="accent1" accent2="accent2" accent3="accent3" accent4="accent4" accent5="accent5" accent6="accent6" hlink="hlink" folHlink="folHlink"/>
  <p:hf hdr="0" ftr="0" dt="0"/>
  <p:notes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s/slide1.xml"/><Relationship Id="rId7" Type="http://schemas.openxmlformats.org/officeDocument/2006/relationships/image" Target="../media/image13.emf"/><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package" Target="../embeddings/Microsoft_Word_Document2.docx"/><Relationship Id="rId5" Type="http://schemas.openxmlformats.org/officeDocument/2006/relationships/image" Target="../media/image12.emf"/><Relationship Id="rId4" Type="http://schemas.openxmlformats.org/officeDocument/2006/relationships/package" Target="../embeddings/Microsoft_Word_Document1.docx"/></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slide" Target="../slides/slide106.xml"/><Relationship Id="rId7" Type="http://schemas.openxmlformats.org/officeDocument/2006/relationships/image" Target="../media/image62.emf"/><Relationship Id="rId2" Type="http://schemas.openxmlformats.org/officeDocument/2006/relationships/notesMaster" Target="../notesMasters/notesMaster1.xml"/><Relationship Id="rId1" Type="http://schemas.openxmlformats.org/officeDocument/2006/relationships/vmlDrawing" Target="../drawings/vmlDrawing9.vml"/><Relationship Id="rId6" Type="http://schemas.openxmlformats.org/officeDocument/2006/relationships/package" Target="../embeddings/Microsoft_Word_Document18.docx"/><Relationship Id="rId5" Type="http://schemas.openxmlformats.org/officeDocument/2006/relationships/image" Target="../media/image12.emf"/><Relationship Id="rId4" Type="http://schemas.openxmlformats.org/officeDocument/2006/relationships/package" Target="../embeddings/Microsoft_Word_Document17.docx"/></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117.xml"/><Relationship Id="rId7" Type="http://schemas.openxmlformats.org/officeDocument/2006/relationships/image" Target="../media/image64.emf"/><Relationship Id="rId2" Type="http://schemas.openxmlformats.org/officeDocument/2006/relationships/notesMaster" Target="../notesMasters/notesMaster1.xml"/><Relationship Id="rId1" Type="http://schemas.openxmlformats.org/officeDocument/2006/relationships/vmlDrawing" Target="../drawings/vmlDrawing10.vml"/><Relationship Id="rId6" Type="http://schemas.openxmlformats.org/officeDocument/2006/relationships/package" Target="../embeddings/Microsoft_Word_Document20.docx"/><Relationship Id="rId5" Type="http://schemas.openxmlformats.org/officeDocument/2006/relationships/image" Target="../media/image12.emf"/><Relationship Id="rId4" Type="http://schemas.openxmlformats.org/officeDocument/2006/relationships/package" Target="../embeddings/Microsoft_Word_Document19.docx"/></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intranet/employees/time-and-leave/leave-calculation-page"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image" Target="../media/image67.emf"/><Relationship Id="rId2" Type="http://schemas.openxmlformats.org/officeDocument/2006/relationships/notesMaster" Target="../notesMasters/notesMaster1.xml"/><Relationship Id="rId1" Type="http://schemas.openxmlformats.org/officeDocument/2006/relationships/vmlDrawing" Target="../drawings/vmlDrawing11.vml"/><Relationship Id="rId6" Type="http://schemas.openxmlformats.org/officeDocument/2006/relationships/package" Target="../embeddings/Microsoft_Word_Document22.docx"/><Relationship Id="rId5" Type="http://schemas.openxmlformats.org/officeDocument/2006/relationships/image" Target="../media/image12.emf"/><Relationship Id="rId4" Type="http://schemas.openxmlformats.org/officeDocument/2006/relationships/package" Target="../embeddings/Microsoft_Word_Document21.docx"/></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intranet/business/risk-management/policy-procedural-directives-and-forms"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143.xml"/><Relationship Id="rId7" Type="http://schemas.openxmlformats.org/officeDocument/2006/relationships/image" Target="../media/image73.emf"/><Relationship Id="rId2" Type="http://schemas.openxmlformats.org/officeDocument/2006/relationships/notesMaster" Target="../notesMasters/notesMaster1.xml"/><Relationship Id="rId1" Type="http://schemas.openxmlformats.org/officeDocument/2006/relationships/vmlDrawing" Target="../drawings/vmlDrawing12.vml"/><Relationship Id="rId6" Type="http://schemas.openxmlformats.org/officeDocument/2006/relationships/package" Target="../embeddings/Microsoft_Word_Document24.docx"/><Relationship Id="rId5" Type="http://schemas.openxmlformats.org/officeDocument/2006/relationships/image" Target="../media/image12.emf"/><Relationship Id="rId4" Type="http://schemas.openxmlformats.org/officeDocument/2006/relationships/package" Target="../embeddings/Microsoft_Word_Document23.docx"/></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ationalpartnership.org/research-library/work-family/fmla/dol-fmla-survey-key-findings-2012.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slide" Target="../slides/slide161.xml"/><Relationship Id="rId7" Type="http://schemas.openxmlformats.org/officeDocument/2006/relationships/image" Target="../media/image76.emf"/><Relationship Id="rId2" Type="http://schemas.openxmlformats.org/officeDocument/2006/relationships/notesMaster" Target="../notesMasters/notesMaster1.xml"/><Relationship Id="rId1" Type="http://schemas.openxmlformats.org/officeDocument/2006/relationships/vmlDrawing" Target="../drawings/vmlDrawing13.vml"/><Relationship Id="rId6" Type="http://schemas.openxmlformats.org/officeDocument/2006/relationships/package" Target="../embeddings/Microsoft_Word_Document26.docx"/><Relationship Id="rId5" Type="http://schemas.openxmlformats.org/officeDocument/2006/relationships/image" Target="../media/image12.emf"/><Relationship Id="rId4" Type="http://schemas.openxmlformats.org/officeDocument/2006/relationships/package" Target="../embeddings/Microsoft_Word_Document25.docx"/></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170.xml"/><Relationship Id="rId7" Type="http://schemas.openxmlformats.org/officeDocument/2006/relationships/image" Target="../media/image79.emf"/><Relationship Id="rId2" Type="http://schemas.openxmlformats.org/officeDocument/2006/relationships/notesMaster" Target="../notesMasters/notesMaster1.xml"/><Relationship Id="rId1" Type="http://schemas.openxmlformats.org/officeDocument/2006/relationships/vmlDrawing" Target="../drawings/vmlDrawing14.vml"/><Relationship Id="rId6" Type="http://schemas.openxmlformats.org/officeDocument/2006/relationships/package" Target="../embeddings/Microsoft_Word_Document28.docx"/><Relationship Id="rId5" Type="http://schemas.openxmlformats.org/officeDocument/2006/relationships/image" Target="../media/image12.emf"/><Relationship Id="rId4" Type="http://schemas.openxmlformats.org/officeDocument/2006/relationships/package" Target="../embeddings/Microsoft_Word_Document27.docx"/></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3.xml"/><Relationship Id="rId7" Type="http://schemas.openxmlformats.org/officeDocument/2006/relationships/image" Target="../media/image80.emf"/><Relationship Id="rId2" Type="http://schemas.openxmlformats.org/officeDocument/2006/relationships/notesMaster" Target="../notesMasters/notesMaster1.xml"/><Relationship Id="rId1" Type="http://schemas.openxmlformats.org/officeDocument/2006/relationships/vmlDrawing" Target="../drawings/vmlDrawing15.vml"/><Relationship Id="rId6" Type="http://schemas.openxmlformats.org/officeDocument/2006/relationships/package" Target="../embeddings/Microsoft_Word_Document30.docx"/><Relationship Id="rId5" Type="http://schemas.openxmlformats.org/officeDocument/2006/relationships/image" Target="../media/image12.emf"/><Relationship Id="rId4" Type="http://schemas.openxmlformats.org/officeDocument/2006/relationships/package" Target="../embeddings/Microsoft_Word_Document29.docx"/></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7" Type="http://schemas.openxmlformats.org/officeDocument/2006/relationships/image" Target="../media/image22.emf"/><Relationship Id="rId2" Type="http://schemas.openxmlformats.org/officeDocument/2006/relationships/notesMaster" Target="../notesMasters/notesMaster1.xml"/><Relationship Id="rId1" Type="http://schemas.openxmlformats.org/officeDocument/2006/relationships/vmlDrawing" Target="../drawings/vmlDrawing3.vml"/><Relationship Id="rId6" Type="http://schemas.openxmlformats.org/officeDocument/2006/relationships/package" Target="../embeddings/Microsoft_Word_Document6.docx"/><Relationship Id="rId5" Type="http://schemas.openxmlformats.org/officeDocument/2006/relationships/image" Target="../media/image12.emf"/><Relationship Id="rId4" Type="http://schemas.openxmlformats.org/officeDocument/2006/relationships/package" Target="../embeddings/Microsoft_Word_Document5.docx"/></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intranet.dot.state.co.us/business/center-for-human-resources-management/humanresources-contacts" TargetMode="External"/><Relationship Id="rId4" Type="http://schemas.openxmlformats.org/officeDocument/2006/relationships/hyperlink" Target="http://connectsp/sites/workforce/FML/SitePages/Home.aspx"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7" Type="http://schemas.openxmlformats.org/officeDocument/2006/relationships/image" Target="../media/image29.emf"/><Relationship Id="rId2" Type="http://schemas.openxmlformats.org/officeDocument/2006/relationships/notesMaster" Target="../notesMasters/notesMaster1.xml"/><Relationship Id="rId1" Type="http://schemas.openxmlformats.org/officeDocument/2006/relationships/vmlDrawing" Target="../drawings/vmlDrawing4.vml"/><Relationship Id="rId6" Type="http://schemas.openxmlformats.org/officeDocument/2006/relationships/package" Target="../embeddings/Microsoft_Word_Document8.docx"/><Relationship Id="rId5" Type="http://schemas.openxmlformats.org/officeDocument/2006/relationships/image" Target="../media/image12.emf"/><Relationship Id="rId4" Type="http://schemas.openxmlformats.org/officeDocument/2006/relationships/package" Target="../embeddings/Microsoft_Word_Document7.docx"/></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dot_benefits@state.co.u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intranet.dot.state.co.us/employees/benefit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vupweb.dot.state.co.us/gm/folder-1.11.34800?originalContext=1.11.29914" TargetMode="External"/><Relationship Id="rId4" Type="http://schemas.openxmlformats.org/officeDocument/2006/relationships/hyperlink" Target="http://vupweb.dot.state.co.us/gm/folder-1.11.29889"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apprdep.dot.state.co.us:50000/irj/porta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7" Type="http://schemas.openxmlformats.org/officeDocument/2006/relationships/image" Target="../media/image41.emf"/><Relationship Id="rId2" Type="http://schemas.openxmlformats.org/officeDocument/2006/relationships/notesMaster" Target="../notesMasters/notesMaster1.xml"/><Relationship Id="rId1" Type="http://schemas.openxmlformats.org/officeDocument/2006/relationships/vmlDrawing" Target="../drawings/vmlDrawing5.vml"/><Relationship Id="rId6" Type="http://schemas.openxmlformats.org/officeDocument/2006/relationships/package" Target="../embeddings/Microsoft_Word_Document10.docx"/><Relationship Id="rId5" Type="http://schemas.openxmlformats.org/officeDocument/2006/relationships/image" Target="../media/image12.emf"/><Relationship Id="rId4" Type="http://schemas.openxmlformats.org/officeDocument/2006/relationships/package" Target="../embeddings/Microsoft_Word_Document9.docx"/></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nnectsp/sites/workforce/FML/SitePages/Home.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www.colorado.gov/pacific/dhr/dhrforms" TargetMode="External"/><Relationship Id="rId4" Type="http://schemas.openxmlformats.org/officeDocument/2006/relationships/hyperlink" Target="http://vupweb.dot.state.co.us/gm/folder-1.11.34800?originalContext=1.11.29914"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connectsp/sites/workforce/FML/SitePages/Home.aspx"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7" Type="http://schemas.openxmlformats.org/officeDocument/2006/relationships/image" Target="../media/image15.emf"/><Relationship Id="rId2" Type="http://schemas.openxmlformats.org/officeDocument/2006/relationships/notesMaster" Target="../notesMasters/notesMaster1.xml"/><Relationship Id="rId1" Type="http://schemas.openxmlformats.org/officeDocument/2006/relationships/vmlDrawing" Target="../drawings/vmlDrawing2.vml"/><Relationship Id="rId6" Type="http://schemas.openxmlformats.org/officeDocument/2006/relationships/package" Target="../embeddings/Microsoft_Word_Document4.docx"/><Relationship Id="rId5" Type="http://schemas.openxmlformats.org/officeDocument/2006/relationships/image" Target="../media/image12.emf"/><Relationship Id="rId4" Type="http://schemas.openxmlformats.org/officeDocument/2006/relationships/package" Target="../embeddings/Microsoft_Word_Document3.docx"/></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8" Type="http://schemas.openxmlformats.org/officeDocument/2006/relationships/hyperlink" Target="http://intranet/resources/CDOT-forms/documents/cdot-0963.pdf" TargetMode="External"/><Relationship Id="rId3" Type="http://schemas.openxmlformats.org/officeDocument/2006/relationships/hyperlink" Target="http://intranet.dot.state.co.us/employees/time-and-leave/short-term-disability?searchterm=short+term+disability" TargetMode="External"/><Relationship Id="rId7" Type="http://schemas.openxmlformats.org/officeDocument/2006/relationships/hyperlink" Target="http://intranet/resources/policy-procedure/documents/1204-1"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intranet/resources/policy-procedure/documents/0602.1/view" TargetMode="External"/><Relationship Id="rId5" Type="http://schemas.openxmlformats.org/officeDocument/2006/relationships/hyperlink" Target="https://www.copera.org/PDF/5/5-12.pdf" TargetMode="External"/><Relationship Id="rId4" Type="http://schemas.openxmlformats.org/officeDocument/2006/relationships/hyperlink" Target="https://www.colorado.gov/pacific/dhr/search/site/disability"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7" Type="http://schemas.openxmlformats.org/officeDocument/2006/relationships/image" Target="../media/image50.emf"/><Relationship Id="rId2" Type="http://schemas.openxmlformats.org/officeDocument/2006/relationships/notesMaster" Target="../notesMasters/notesMaster1.xml"/><Relationship Id="rId1" Type="http://schemas.openxmlformats.org/officeDocument/2006/relationships/vmlDrawing" Target="../drawings/vmlDrawing6.vml"/><Relationship Id="rId6" Type="http://schemas.openxmlformats.org/officeDocument/2006/relationships/package" Target="../embeddings/Microsoft_Word_Document12.docx"/><Relationship Id="rId5" Type="http://schemas.openxmlformats.org/officeDocument/2006/relationships/image" Target="../media/image12.emf"/><Relationship Id="rId4" Type="http://schemas.openxmlformats.org/officeDocument/2006/relationships/package" Target="../embeddings/Microsoft_Word_Document11.docx"/></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connectsp/sites/workforce/FML/SitePages/Home.aspx"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7" Type="http://schemas.openxmlformats.org/officeDocument/2006/relationships/image" Target="../media/image55.emf"/><Relationship Id="rId2" Type="http://schemas.openxmlformats.org/officeDocument/2006/relationships/notesMaster" Target="../notesMasters/notesMaster1.xml"/><Relationship Id="rId1" Type="http://schemas.openxmlformats.org/officeDocument/2006/relationships/vmlDrawing" Target="../drawings/vmlDrawing7.vml"/><Relationship Id="rId6" Type="http://schemas.openxmlformats.org/officeDocument/2006/relationships/package" Target="../embeddings/Microsoft_Word_Document14.docx"/><Relationship Id="rId5" Type="http://schemas.openxmlformats.org/officeDocument/2006/relationships/image" Target="../media/image12.emf"/><Relationship Id="rId4" Type="http://schemas.openxmlformats.org/officeDocument/2006/relationships/package" Target="../embeddings/Microsoft_Word_Document13.docx"/></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96.xml"/><Relationship Id="rId7" Type="http://schemas.openxmlformats.org/officeDocument/2006/relationships/image" Target="../media/image57.emf"/><Relationship Id="rId2" Type="http://schemas.openxmlformats.org/officeDocument/2006/relationships/notesMaster" Target="../notesMasters/notesMaster1.xml"/><Relationship Id="rId1" Type="http://schemas.openxmlformats.org/officeDocument/2006/relationships/vmlDrawing" Target="../drawings/vmlDrawing8.vml"/><Relationship Id="rId6" Type="http://schemas.openxmlformats.org/officeDocument/2006/relationships/package" Target="../embeddings/Microsoft_Word_Document16.docx"/><Relationship Id="rId5" Type="http://schemas.openxmlformats.org/officeDocument/2006/relationships/image" Target="../media/image12.emf"/><Relationship Id="rId4" Type="http://schemas.openxmlformats.org/officeDocument/2006/relationships/package" Target="../embeddings/Microsoft_Word_Document15.docx"/></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BAFE40-7A0C-47B7-912E-1F3681E6EB18}" type="slidenum">
              <a:rPr lang="en-US" altLang="en-US" smtClean="0"/>
              <a:pPr/>
              <a:t>1</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44036"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44568" name="Document" r:id="rId4" imgW="5257800" imgH="177800" progId="Word.Document.12">
                  <p:embed/>
                </p:oleObj>
              </mc:Choice>
              <mc:Fallback>
                <p:oleObj name="Document" r:id="rId4" imgW="5257800" imgH="177800" progId="Word.Document.1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7" name="Object 6"/>
          <p:cNvGraphicFramePr>
            <a:graphicFrameLocks noChangeAspect="1"/>
          </p:cNvGraphicFramePr>
          <p:nvPr>
            <p:extLst>
              <p:ext uri="{D42A27DB-BD31-4B8C-83A1-F6EECF244321}">
                <p14:modId xmlns:p14="http://schemas.microsoft.com/office/powerpoint/2010/main" val="1787764976"/>
              </p:ext>
            </p:extLst>
          </p:nvPr>
        </p:nvGraphicFramePr>
        <p:xfrm>
          <a:off x="0" y="0"/>
          <a:ext cx="7021510" cy="9307512"/>
        </p:xfrm>
        <a:graphic>
          <a:graphicData uri="http://schemas.openxmlformats.org/presentationml/2006/ole">
            <mc:AlternateContent xmlns:mc="http://schemas.openxmlformats.org/markup-compatibility/2006">
              <mc:Choice xmlns:v="urn:schemas-microsoft-com:vml" Requires="v">
                <p:oleObj spid="_x0000_s44569" name="Document" r:id="rId6" imgW="8157062" imgH="10597372" progId="Word.Document.12">
                  <p:embed/>
                </p:oleObj>
              </mc:Choice>
              <mc:Fallback>
                <p:oleObj name="Document" r:id="rId6" imgW="8157062" imgH="10597372" progId="Word.Document.12">
                  <p:embed/>
                  <p:pic>
                    <p:nvPicPr>
                      <p:cNvPr id="0" name="Object 6"/>
                      <p:cNvPicPr>
                        <a:picLocks noChangeAspect="1" noChangeArrowheads="1"/>
                      </p:cNvPicPr>
                      <p:nvPr/>
                    </p:nvPicPr>
                    <p:blipFill>
                      <a:blip r:embed="rId7"/>
                      <a:srcRect/>
                      <a:stretch>
                        <a:fillRect/>
                      </a:stretch>
                    </p:blipFill>
                    <p:spPr bwMode="auto">
                      <a:xfrm>
                        <a:off x="0" y="0"/>
                        <a:ext cx="7021510" cy="930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p:cNvPicPr>
            <a:picLocks noChangeAspect="1"/>
          </p:cNvPicPr>
          <p:nvPr/>
        </p:nvPicPr>
        <p:blipFill>
          <a:blip r:embed="rId8"/>
          <a:stretch>
            <a:fillRect/>
          </a:stretch>
        </p:blipFill>
        <p:spPr>
          <a:xfrm>
            <a:off x="6735760" y="9099550"/>
            <a:ext cx="285750" cy="209550"/>
          </a:xfrm>
          <a:prstGeom prst="rect">
            <a:avLst/>
          </a:prstGeom>
        </p:spPr>
      </p:pic>
    </p:spTree>
    <p:extLst>
      <p:ext uri="{BB962C8B-B14F-4D97-AF65-F5344CB8AC3E}">
        <p14:creationId xmlns:p14="http://schemas.microsoft.com/office/powerpoint/2010/main" val="3556102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If you have not taken the courses above and are concerned about your ability to effectively participate in this class, let the instructor know at the first available break.  The instructor will work with you to get additional training on the above courses, or will reschedule the course for another time, after you have completed the above courses.</a:t>
            </a:r>
          </a:p>
          <a:p>
            <a:pPr marL="0" indent="0" eaLnBrk="1" hangingPunct="1">
              <a:spcBef>
                <a:spcPct val="0"/>
              </a:spcBef>
            </a:pPr>
            <a:endParaRPr lang="en-US" altLang="en-US" b="0" dirty="0" smtClean="0"/>
          </a:p>
          <a:p>
            <a:pPr marL="0" indent="0" eaLnBrk="1" hangingPunct="1">
              <a:spcBef>
                <a:spcPct val="0"/>
              </a:spcBef>
            </a:pPr>
            <a:endParaRPr lang="en-US" altLang="en-US" b="0" dirty="0" smtClean="0"/>
          </a:p>
        </p:txBody>
      </p:sp>
      <p:sp>
        <p:nvSpPr>
          <p:cNvPr id="522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A7E3764-A73D-4A56-973F-E76644030820}" type="slidenum">
              <a:rPr lang="en-US" altLang="en-US" smtClean="0"/>
              <a:pPr/>
              <a:t>10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9193505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24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a:t>
            </a:r>
            <a:r>
              <a:rPr lang="en-US" altLang="en-US" dirty="0" smtClean="0"/>
              <a:t>28 </a:t>
            </a:r>
            <a:r>
              <a:rPr lang="en-US" altLang="en-US" b="0" dirty="0" smtClean="0"/>
              <a:t>- Sample Designation Communication</a:t>
            </a:r>
          </a:p>
          <a:p>
            <a:pPr marL="0" indent="0" eaLnBrk="1" hangingPunct="1">
              <a:spcBef>
                <a:spcPct val="0"/>
              </a:spcBef>
            </a:pPr>
            <a:endParaRPr lang="en-US" altLang="en-US" b="0" dirty="0" smtClean="0"/>
          </a:p>
          <a:p>
            <a:pPr marL="0" indent="0" eaLnBrk="1" hangingPunct="1">
              <a:spcBef>
                <a:spcPct val="0"/>
              </a:spcBef>
            </a:pPr>
            <a:r>
              <a:rPr lang="en-US" altLang="en-US" b="1" dirty="0" smtClean="0"/>
              <a:t>Use of CDOT</a:t>
            </a:r>
            <a:r>
              <a:rPr lang="en-US" altLang="en-US" b="1" baseline="0" dirty="0" smtClean="0"/>
              <a:t> </a:t>
            </a:r>
            <a:r>
              <a:rPr lang="en-US" altLang="en-US" b="1" dirty="0" smtClean="0"/>
              <a:t>FML Designation Notice</a:t>
            </a:r>
          </a:p>
          <a:p>
            <a:pPr marL="0" indent="0" eaLnBrk="1" hangingPunct="1">
              <a:spcBef>
                <a:spcPct val="0"/>
              </a:spcBef>
            </a:pPr>
            <a:endParaRPr lang="en-US" altLang="en-US" b="1" dirty="0" smtClean="0"/>
          </a:p>
          <a:p>
            <a:pPr marL="171707" indent="-171707" eaLnBrk="1" hangingPunct="1">
              <a:spcBef>
                <a:spcPct val="0"/>
              </a:spcBef>
              <a:buFont typeface="Arial"/>
              <a:buChar char="•"/>
            </a:pPr>
            <a:r>
              <a:rPr lang="en-US" altLang="en-US" b="0" dirty="0" smtClean="0"/>
              <a:t>Designation is not an option and must be completed each time the employee is requested to provide certification for FML</a:t>
            </a:r>
          </a:p>
          <a:p>
            <a:pPr marL="171707" indent="-171707" eaLnBrk="1" hangingPunct="1">
              <a:spcBef>
                <a:spcPct val="0"/>
              </a:spcBef>
              <a:buFont typeface="Arial"/>
              <a:buChar char="•"/>
            </a:pPr>
            <a:r>
              <a:rPr lang="en-US" altLang="en-US" b="0" dirty="0" smtClean="0"/>
              <a:t>Leave request for a properly certified FML condition or event cannot be denied if FML hours remain</a:t>
            </a:r>
          </a:p>
          <a:p>
            <a:pPr marL="171707" indent="-171707" eaLnBrk="1" hangingPunct="1">
              <a:spcBef>
                <a:spcPct val="0"/>
              </a:spcBef>
              <a:buFont typeface="Arial"/>
              <a:buChar char="•"/>
            </a:pPr>
            <a:r>
              <a:rPr lang="en-US" altLang="en-US" b="0" dirty="0" smtClean="0"/>
              <a:t>After the Certification is completed and all the supporting documentation is received, the Designation Notice must be issued within 5 BUSINESS DAYS to authorize usage of FML </a:t>
            </a:r>
          </a:p>
          <a:p>
            <a:pPr marL="171707" indent="-171707" eaLnBrk="1" hangingPunct="1">
              <a:spcBef>
                <a:spcPct val="0"/>
              </a:spcBef>
              <a:buFont typeface="Arial"/>
              <a:buChar char="•"/>
            </a:pPr>
            <a:r>
              <a:rPr lang="en-US" altLang="en-US" b="0" dirty="0" smtClean="0"/>
              <a:t>No conditional designations are allowed</a:t>
            </a:r>
          </a:p>
          <a:p>
            <a:pPr marL="171707" indent="-171707" eaLnBrk="1" hangingPunct="1">
              <a:spcBef>
                <a:spcPct val="0"/>
              </a:spcBef>
              <a:buFont typeface="Arial"/>
              <a:buChar char="•"/>
            </a:pPr>
            <a:r>
              <a:rPr lang="en-US" altLang="en-US" b="0" dirty="0" smtClean="0"/>
              <a:t>Designation notice needed each time a condition is recertified</a:t>
            </a:r>
          </a:p>
          <a:p>
            <a:pPr marL="171707" indent="-171707" eaLnBrk="1" hangingPunct="1">
              <a:spcBef>
                <a:spcPct val="0"/>
              </a:spcBef>
              <a:buFont typeface="Arial"/>
              <a:buChar char="•"/>
            </a:pPr>
            <a:r>
              <a:rPr lang="en-US" altLang="en-US" b="0" dirty="0" smtClean="0"/>
              <a:t>If FML usage is denied, must state the reason why it is to be denied. </a:t>
            </a:r>
          </a:p>
          <a:p>
            <a:pPr marL="171707" indent="-171707" eaLnBrk="1" hangingPunct="1">
              <a:spcBef>
                <a:spcPct val="0"/>
              </a:spcBef>
              <a:buFont typeface="Arial"/>
              <a:buChar char="•"/>
            </a:pPr>
            <a:r>
              <a:rPr lang="en-US" altLang="en-US" b="0" dirty="0" smtClean="0"/>
              <a:t>Before denial, the FML Liaison must first consult with FML Program Manager in Employee</a:t>
            </a:r>
            <a:r>
              <a:rPr lang="en-US" altLang="en-US" b="0" baseline="0" dirty="0" smtClean="0"/>
              <a:t> Relations</a:t>
            </a:r>
            <a:r>
              <a:rPr lang="en-US" altLang="en-US" b="0" dirty="0" smtClean="0"/>
              <a:t>.</a:t>
            </a:r>
          </a:p>
          <a:p>
            <a:pPr marL="171707" indent="-171707" eaLnBrk="1" hangingPunct="1">
              <a:spcBef>
                <a:spcPct val="0"/>
              </a:spcBef>
              <a:buFont typeface="Arial"/>
              <a:buChar char="•"/>
            </a:pPr>
            <a:r>
              <a:rPr lang="en-US" altLang="en-US" b="0" dirty="0" smtClean="0"/>
              <a:t>Decision to designate must be based only on information received from the employee, employee’s representative and information contained in the certification form</a:t>
            </a:r>
          </a:p>
          <a:p>
            <a:pPr marL="171707" indent="-171707" eaLnBrk="1" hangingPunct="1">
              <a:spcBef>
                <a:spcPct val="0"/>
              </a:spcBef>
              <a:buFont typeface="Arial"/>
              <a:buChar char="•"/>
            </a:pPr>
            <a:r>
              <a:rPr lang="en-US" altLang="en-US" b="0" dirty="0" smtClean="0"/>
              <a:t>Retroactive designation allowed, but may not cause harm or injury to employee  </a:t>
            </a:r>
          </a:p>
          <a:p>
            <a:pPr marL="340235" lvl="3" indent="-171707" eaLnBrk="1" hangingPunct="1">
              <a:spcBef>
                <a:spcPct val="0"/>
              </a:spcBef>
              <a:buFont typeface="Arial"/>
              <a:buChar char="•"/>
            </a:pPr>
            <a:r>
              <a:rPr lang="en-US" altLang="en-US" b="0" dirty="0" smtClean="0"/>
              <a:t>Must be mutually agreed to by the</a:t>
            </a:r>
            <a:r>
              <a:rPr lang="en-US" altLang="en-US" b="0" baseline="0" dirty="0" smtClean="0"/>
              <a:t> E</a:t>
            </a:r>
            <a:r>
              <a:rPr lang="en-US" altLang="en-US" b="0" dirty="0" smtClean="0"/>
              <a:t>mployee and CDOT</a:t>
            </a:r>
          </a:p>
          <a:p>
            <a:pPr marL="171707" indent="-171707" eaLnBrk="1" hangingPunct="1">
              <a:spcBef>
                <a:spcPct val="0"/>
              </a:spcBef>
              <a:buFont typeface="Arial"/>
              <a:buChar char="•"/>
            </a:pPr>
            <a:r>
              <a:rPr lang="en-US" altLang="en-US" b="0" dirty="0" smtClean="0"/>
              <a:t>Employee cannot waive FMLA rights</a:t>
            </a:r>
          </a:p>
          <a:p>
            <a:pPr marL="171707" indent="-171707" eaLnBrk="1" hangingPunct="1">
              <a:spcBef>
                <a:spcPct val="0"/>
              </a:spcBef>
            </a:pPr>
            <a:endParaRPr lang="en-US" altLang="en-US" dirty="0" smtClean="0"/>
          </a:p>
        </p:txBody>
      </p:sp>
      <p:sp>
        <p:nvSpPr>
          <p:cNvPr id="2324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597A0E7-4C8D-41CC-9F56-E2636C2EE616}" type="slidenum">
              <a:rPr lang="en-US" altLang="en-US" smtClean="0"/>
              <a:pPr/>
              <a:t>100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4238841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449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27 </a:t>
            </a:r>
            <a:r>
              <a:rPr lang="en-US" altLang="en-US" b="0" dirty="0" smtClean="0"/>
              <a:t>–</a:t>
            </a:r>
            <a:r>
              <a:rPr lang="en-US" altLang="en-US" baseline="0" dirty="0" smtClean="0"/>
              <a:t> </a:t>
            </a:r>
            <a:r>
              <a:rPr lang="en-US" altLang="en-US" b="0" baseline="0" dirty="0" smtClean="0"/>
              <a:t>CDOT</a:t>
            </a:r>
            <a:r>
              <a:rPr lang="en-US" altLang="en-US" baseline="0" dirty="0" smtClean="0"/>
              <a:t> </a:t>
            </a:r>
            <a:r>
              <a:rPr lang="en-US" altLang="en-US" b="0" dirty="0" smtClean="0"/>
              <a:t>FML Designation Notice Form</a:t>
            </a:r>
          </a:p>
          <a:p>
            <a:pPr marL="0" indent="0" eaLnBrk="1" hangingPunct="1">
              <a:spcBef>
                <a:spcPct val="0"/>
              </a:spcBef>
            </a:pPr>
            <a:r>
              <a:rPr lang="en-US" altLang="en-US" dirty="0" smtClean="0"/>
              <a:t>TAB </a:t>
            </a:r>
            <a:r>
              <a:rPr lang="en-US" altLang="en-US" dirty="0" smtClean="0"/>
              <a:t>28 </a:t>
            </a:r>
            <a:r>
              <a:rPr lang="en-US" altLang="en-US" b="0" dirty="0" smtClean="0"/>
              <a:t>– Sample FML Designation Communication</a:t>
            </a:r>
            <a:endParaRPr lang="en-US" altLang="en-US" dirty="0" smtClean="0"/>
          </a:p>
          <a:p>
            <a:pPr marL="171707" indent="-171707" eaLnBrk="1" hangingPunct="1">
              <a:spcBef>
                <a:spcPct val="0"/>
              </a:spcBef>
            </a:pPr>
            <a:endParaRPr lang="en-US" altLang="en-US" dirty="0" smtClean="0"/>
          </a:p>
          <a:p>
            <a:pPr marL="171707" indent="-171707" eaLnBrk="1" hangingPunct="1">
              <a:spcBef>
                <a:spcPct val="0"/>
              </a:spcBef>
            </a:pPr>
            <a:r>
              <a:rPr lang="en-US" altLang="en-US" dirty="0" smtClean="0"/>
              <a:t>CDOT FML Designation Notice Approval Actions</a:t>
            </a:r>
          </a:p>
          <a:p>
            <a:pPr marL="171707" indent="-171707" eaLnBrk="1" hangingPunct="1">
              <a:spcBef>
                <a:spcPct val="0"/>
              </a:spcBef>
            </a:pPr>
            <a:endParaRPr lang="en-US" altLang="en-US" dirty="0" smtClean="0"/>
          </a:p>
          <a:p>
            <a:pPr marL="0" indent="0" eaLnBrk="1" hangingPunct="1">
              <a:spcBef>
                <a:spcPct val="0"/>
              </a:spcBef>
            </a:pPr>
            <a:r>
              <a:rPr lang="en-US" altLang="en-US" b="0" dirty="0" smtClean="0"/>
              <a:t>The FML Liaison is responsible for recommending the course of action and preparing Designation Notice for signature of Appointing Authority (or designee).  The FML Liaison is also responsible for:</a:t>
            </a:r>
          </a:p>
          <a:p>
            <a:pPr marL="171707" indent="-171707" eaLnBrk="1" hangingPunct="1">
              <a:spcBef>
                <a:spcPct val="0"/>
              </a:spcBef>
              <a:buFont typeface="Arial"/>
              <a:buChar char="•"/>
            </a:pPr>
            <a:r>
              <a:rPr lang="en-US" altLang="en-US" b="0" dirty="0" smtClean="0"/>
              <a:t>Issuing the Designation Notice to employee – within 5 BUSINESS DAYS after receiving all required information and documentation</a:t>
            </a:r>
          </a:p>
          <a:p>
            <a:pPr marL="171707" indent="-171707" eaLnBrk="1" hangingPunct="1">
              <a:spcBef>
                <a:spcPct val="0"/>
              </a:spcBef>
              <a:buFont typeface="Arial"/>
              <a:buChar char="•"/>
            </a:pPr>
            <a:r>
              <a:rPr lang="en-US" altLang="en-US" b="0" dirty="0" smtClean="0"/>
              <a:t>Providing information to Appointing Authorities and supervisory</a:t>
            </a:r>
            <a:r>
              <a:rPr lang="en-US" altLang="en-US" b="0" baseline="0" dirty="0" smtClean="0"/>
              <a:t> chain</a:t>
            </a:r>
            <a:r>
              <a:rPr lang="en-US" altLang="en-US" b="0" dirty="0" smtClean="0"/>
              <a:t> only in regards to the FML qualifying event as disclosed by the employee </a:t>
            </a:r>
          </a:p>
          <a:p>
            <a:pPr marL="327388" lvl="3" indent="-171707" eaLnBrk="1" hangingPunct="1">
              <a:spcBef>
                <a:spcPct val="0"/>
              </a:spcBef>
              <a:buFont typeface="Arial"/>
              <a:buChar char="•"/>
            </a:pPr>
            <a:r>
              <a:rPr lang="en-US" altLang="en-US" dirty="0" smtClean="0"/>
              <a:t>Supervisory</a:t>
            </a:r>
            <a:r>
              <a:rPr lang="en-US" altLang="en-US" baseline="0" dirty="0" smtClean="0"/>
              <a:t> chain</a:t>
            </a:r>
            <a:r>
              <a:rPr lang="en-US" altLang="en-US" dirty="0" smtClean="0"/>
              <a:t> </a:t>
            </a:r>
            <a:r>
              <a:rPr lang="en-US" altLang="en-US" dirty="0"/>
              <a:t>must be informed of relevant information including anticipated duration of absence and/or need for intermittent leave usage, reduced work schedule and/or work restrictions to accommodate the approved FML </a:t>
            </a:r>
            <a:r>
              <a:rPr lang="en-US" altLang="en-US" dirty="0" smtClean="0"/>
              <a:t>usage</a:t>
            </a:r>
          </a:p>
          <a:p>
            <a:pPr marL="327388" lvl="3" indent="-171707" eaLnBrk="1" hangingPunct="1">
              <a:spcBef>
                <a:spcPct val="0"/>
              </a:spcBef>
              <a:buFont typeface="Arial"/>
              <a:buChar char="•"/>
            </a:pPr>
            <a:r>
              <a:rPr lang="en-US" altLang="en-US" dirty="0"/>
              <a:t>Information regarding diagnosis, treatment, medical history, and other details found on the medical certification shall not be disclosed. </a:t>
            </a:r>
          </a:p>
          <a:p>
            <a:pPr marL="0" indent="0" eaLnBrk="1" hangingPunct="1">
              <a:spcBef>
                <a:spcPct val="0"/>
              </a:spcBef>
            </a:pPr>
            <a:endParaRPr lang="en-US" altLang="en-US" b="0" dirty="0" smtClean="0"/>
          </a:p>
          <a:p>
            <a:pPr marL="171707" lvl="1" indent="-171707" eaLnBrk="1" hangingPunct="1">
              <a:spcBef>
                <a:spcPct val="0"/>
              </a:spcBef>
              <a:buFont typeface="Arial" panose="020B0604020202020204" pitchFamily="34" charset="0"/>
              <a:buChar char="•"/>
            </a:pPr>
            <a:r>
              <a:rPr lang="en-US" altLang="en-US" dirty="0" smtClean="0"/>
              <a:t>See sample CDOT FML Designation Communication </a:t>
            </a:r>
            <a:r>
              <a:rPr lang="en-US" altLang="en-US" b="0" dirty="0" smtClean="0"/>
              <a:t> </a:t>
            </a:r>
          </a:p>
          <a:p>
            <a:pPr marL="171707" indent="-171707" eaLnBrk="1" hangingPunct="1">
              <a:spcBef>
                <a:spcPct val="0"/>
              </a:spcBef>
            </a:pPr>
            <a:endParaRPr lang="en-US" altLang="en-US" dirty="0" smtClean="0"/>
          </a:p>
        </p:txBody>
      </p:sp>
      <p:sp>
        <p:nvSpPr>
          <p:cNvPr id="234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40D2F8D-E802-43D2-9D0D-2C573ABF4CAE}" type="slidenum">
              <a:rPr lang="en-US" altLang="en-US" smtClean="0"/>
              <a:pPr/>
              <a:t>101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5721544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85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Handout </a:t>
            </a:r>
            <a:r>
              <a:rPr lang="en-US" altLang="en-US" b="0" dirty="0" smtClean="0"/>
              <a:t>- Blank Copy of CDOT FML Designation Notice</a:t>
            </a:r>
          </a:p>
          <a:p>
            <a:pPr marL="0" indent="0" eaLnBrk="1" hangingPunct="1">
              <a:spcBef>
                <a:spcPct val="0"/>
              </a:spcBef>
            </a:pPr>
            <a:r>
              <a:rPr lang="en-US" altLang="en-US" b="1" dirty="0" smtClean="0"/>
              <a:t>Handout</a:t>
            </a:r>
            <a:r>
              <a:rPr lang="en-US" altLang="en-US" b="1" baseline="0" dirty="0" smtClean="0"/>
              <a:t> </a:t>
            </a:r>
            <a:r>
              <a:rPr lang="en-US" altLang="en-US" b="0" baseline="0" dirty="0" smtClean="0"/>
              <a:t>- </a:t>
            </a:r>
            <a:r>
              <a:rPr lang="en-US" altLang="en-US" b="0" dirty="0" smtClean="0"/>
              <a:t>Revised</a:t>
            </a:r>
            <a:r>
              <a:rPr lang="en-US" altLang="en-US" b="0" baseline="0" dirty="0" smtClean="0"/>
              <a:t> med cert</a:t>
            </a:r>
            <a:endParaRPr lang="en-US" altLang="en-US" b="0" dirty="0" smtClean="0"/>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Review the details of the slide above and use the blank copy of the CDOT FML Designation Notice</a:t>
            </a:r>
            <a:r>
              <a:rPr lang="en-US" altLang="en-US" b="0" baseline="0" dirty="0" smtClean="0"/>
              <a:t> </a:t>
            </a:r>
            <a:r>
              <a:rPr lang="en-US" altLang="en-US" b="0" dirty="0" smtClean="0"/>
              <a:t>to complete the exercise</a:t>
            </a:r>
          </a:p>
          <a:p>
            <a:pPr marL="171707" indent="-171707" eaLnBrk="1" hangingPunct="1">
              <a:spcBef>
                <a:spcPct val="0"/>
              </a:spcBef>
              <a:buFontTx/>
              <a:buChar char="•"/>
            </a:pPr>
            <a:endParaRPr lang="en-US" altLang="en-US" b="0" dirty="0" smtClean="0"/>
          </a:p>
          <a:p>
            <a:pPr marL="171707" indent="-171707" eaLnBrk="1" hangingPunct="1">
              <a:spcBef>
                <a:spcPct val="0"/>
              </a:spcBef>
            </a:pPr>
            <a:endParaRPr lang="en-US" altLang="en-US" dirty="0" smtClean="0"/>
          </a:p>
          <a:p>
            <a:pPr marL="171707" indent="-171707" eaLnBrk="1" hangingPunct="1">
              <a:spcBef>
                <a:spcPct val="0"/>
              </a:spcBef>
            </a:pPr>
            <a:endParaRPr lang="en-US" altLang="en-US" dirty="0" smtClean="0"/>
          </a:p>
        </p:txBody>
      </p:sp>
      <p:sp>
        <p:nvSpPr>
          <p:cNvPr id="2385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9F4937C-9381-403C-A46C-A835CF21538C}" type="slidenum">
              <a:rPr lang="en-US" altLang="en-US" smtClean="0">
                <a:solidFill>
                  <a:srgbClr val="000000"/>
                </a:solidFill>
              </a:rPr>
              <a:pPr/>
              <a:t>102</a:t>
            </a:fld>
            <a:endParaRPr lang="en-US" altLang="en-US" dirty="0" smtClean="0">
              <a:solidFill>
                <a:srgbClr val="000000"/>
              </a:solidFill>
            </a:endParaRPr>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6143862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06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Post CDOT</a:t>
            </a:r>
            <a:r>
              <a:rPr lang="en-US" altLang="en-US" baseline="0" dirty="0" smtClean="0"/>
              <a:t> </a:t>
            </a:r>
            <a:r>
              <a:rPr lang="en-US" altLang="en-US" dirty="0" smtClean="0"/>
              <a:t>FML Designation Notice Actions</a:t>
            </a:r>
          </a:p>
          <a:p>
            <a:pPr marL="0" indent="0" eaLnBrk="1" hangingPunct="1">
              <a:spcBef>
                <a:spcPct val="0"/>
              </a:spcBef>
            </a:pPr>
            <a:endParaRPr lang="en-US" altLang="en-US" b="0" u="none" dirty="0" smtClean="0"/>
          </a:p>
          <a:p>
            <a:pPr marL="0" indent="0" eaLnBrk="1" hangingPunct="1">
              <a:spcBef>
                <a:spcPct val="0"/>
              </a:spcBef>
            </a:pPr>
            <a:r>
              <a:rPr lang="en-US" altLang="en-US" b="0" u="none" dirty="0" smtClean="0"/>
              <a:t>The following</a:t>
            </a:r>
            <a:r>
              <a:rPr lang="en-US" altLang="en-US" b="0" u="none" baseline="0" dirty="0" smtClean="0"/>
              <a:t> are the actions to take after the CDOT FML Designation Notice has been submitted.</a:t>
            </a:r>
            <a:endParaRPr lang="en-US" altLang="en-US" b="0" u="none" dirty="0" smtClean="0"/>
          </a:p>
          <a:p>
            <a:pPr marL="171707" indent="-171707" eaLnBrk="1" hangingPunct="1">
              <a:spcBef>
                <a:spcPct val="0"/>
              </a:spcBef>
              <a:buFont typeface="Arial"/>
              <a:buChar char="•"/>
            </a:pPr>
            <a:r>
              <a:rPr lang="en-US" altLang="en-US" b="0" dirty="0" smtClean="0"/>
              <a:t>If FML designated, establish qualifying event in PTFMLA Workbench in SAP  </a:t>
            </a:r>
          </a:p>
          <a:p>
            <a:pPr marL="171707" indent="-171707" eaLnBrk="1" hangingPunct="1">
              <a:spcBef>
                <a:spcPct val="0"/>
              </a:spcBef>
              <a:buFont typeface="Arial"/>
              <a:buChar char="•"/>
            </a:pPr>
            <a:r>
              <a:rPr lang="en-US" altLang="en-US" b="0" dirty="0" smtClean="0"/>
              <a:t>Establish new PTFMLA Workbench in new twelve month period</a:t>
            </a:r>
          </a:p>
          <a:p>
            <a:pPr marL="171707" indent="-171707" eaLnBrk="1" hangingPunct="1">
              <a:spcBef>
                <a:spcPct val="0"/>
              </a:spcBef>
              <a:buFont typeface="Arial"/>
              <a:buChar char="•"/>
            </a:pPr>
            <a:r>
              <a:rPr lang="en-US" altLang="en-US" b="0" dirty="0" smtClean="0"/>
              <a:t>If employee is on continuous leave or unavailable, enter FML usage on timesheet</a:t>
            </a:r>
          </a:p>
          <a:p>
            <a:pPr marL="171707" indent="-171707" eaLnBrk="1" hangingPunct="1">
              <a:spcBef>
                <a:spcPct val="0"/>
              </a:spcBef>
              <a:buFont typeface="Arial"/>
              <a:buChar char="•"/>
            </a:pPr>
            <a:r>
              <a:rPr lang="en-US" altLang="en-US" b="0" dirty="0" smtClean="0"/>
              <a:t>Monitor employee’s timesheet for approval of FML absences to</a:t>
            </a:r>
            <a:r>
              <a:rPr lang="en-US" altLang="en-US" b="0" baseline="0" dirty="0" smtClean="0"/>
              <a:t> ensure accuracy of FML Balance reports</a:t>
            </a:r>
            <a:endParaRPr lang="en-US" altLang="en-US" b="0" dirty="0" smtClean="0"/>
          </a:p>
          <a:p>
            <a:pPr marL="171707" indent="-171707" eaLnBrk="1" hangingPunct="1">
              <a:spcBef>
                <a:spcPct val="0"/>
              </a:spcBef>
              <a:buFont typeface="Arial"/>
              <a:buChar char="•"/>
            </a:pPr>
            <a:r>
              <a:rPr lang="en-US" altLang="en-US" b="0" dirty="0" smtClean="0"/>
              <a:t>Monitor appropriate usage of FML A/A types on the timesheet </a:t>
            </a:r>
          </a:p>
          <a:p>
            <a:pPr marL="345704" lvl="2" indent="-171707" eaLnBrk="1" hangingPunct="1">
              <a:spcBef>
                <a:spcPct val="0"/>
              </a:spcBef>
              <a:buFont typeface="Arial"/>
              <a:buChar char="•"/>
            </a:pPr>
            <a:r>
              <a:rPr lang="en-US" altLang="en-US" dirty="0" smtClean="0"/>
              <a:t>Monitor for appropriate usage of regular FML vs. Military Family Caregiver Leave on the timesheet</a:t>
            </a:r>
          </a:p>
          <a:p>
            <a:pPr marL="171707" indent="-171707" eaLnBrk="1" hangingPunct="1">
              <a:spcBef>
                <a:spcPct val="0"/>
              </a:spcBef>
              <a:buFont typeface="Arial"/>
              <a:buChar char="•"/>
            </a:pPr>
            <a:r>
              <a:rPr lang="en-US" altLang="en-US" b="0" dirty="0" smtClean="0"/>
              <a:t>If the employee is using LWOP, notify Payroll  by the 15th of the month so Payroll adjustments can be made</a:t>
            </a:r>
          </a:p>
          <a:p>
            <a:pPr marL="171707" indent="-171707" eaLnBrk="1" hangingPunct="1">
              <a:spcBef>
                <a:spcPct val="0"/>
              </a:spcBef>
              <a:buFont typeface="Arial" panose="020B0604020202020204" pitchFamily="34" charset="0"/>
              <a:buChar char="•"/>
            </a:pPr>
            <a:r>
              <a:rPr lang="en-US" altLang="en-US" b="0" dirty="0"/>
              <a:t>Utilize approval letters from Risk Management to monitor concurrence of Injury Leave and FML and ensure all injury leave is accurately reflected on the timesheet.  This includes revision of timesheet once Risk approves the first 24 hours of lost time as FML injury leave (See Section </a:t>
            </a:r>
            <a:r>
              <a:rPr lang="en-US" altLang="en-US" b="0" dirty="0" smtClean="0"/>
              <a:t>9)</a:t>
            </a:r>
            <a:endParaRPr lang="en-US" altLang="en-US" b="0" dirty="0"/>
          </a:p>
          <a:p>
            <a:pPr marL="171707" indent="-171707" eaLnBrk="1" hangingPunct="1">
              <a:spcBef>
                <a:spcPct val="0"/>
              </a:spcBef>
              <a:buFont typeface="Arial" panose="020B0604020202020204" pitchFamily="34" charset="0"/>
              <a:buChar char="•"/>
            </a:pPr>
            <a:r>
              <a:rPr lang="en-US" altLang="en-US" b="0" dirty="0"/>
              <a:t>Utilize STD approval emails from Benefits Administrator as authorization to code FML LWOP once FML sick leave is exhausted.  </a:t>
            </a:r>
            <a:r>
              <a:rPr lang="en-US" altLang="en-US" b="0" i="1" dirty="0"/>
              <a:t>Once STD benefits begin, use of accrued annual leave is not required before coding LWOP</a:t>
            </a:r>
            <a:r>
              <a:rPr lang="en-US" altLang="en-US" b="0" dirty="0" smtClean="0"/>
              <a:t>.</a:t>
            </a:r>
          </a:p>
          <a:p>
            <a:pPr marL="0" indent="0" eaLnBrk="1" hangingPunct="1">
              <a:spcBef>
                <a:spcPct val="0"/>
              </a:spcBef>
            </a:pPr>
            <a:endParaRPr lang="en-US" altLang="en-US" b="0" dirty="0" smtClean="0"/>
          </a:p>
          <a:p>
            <a:pPr marL="0" indent="0" eaLnBrk="1" hangingPunct="1">
              <a:spcBef>
                <a:spcPct val="0"/>
              </a:spcBef>
            </a:pPr>
            <a:r>
              <a:rPr lang="en-US" altLang="en-US" dirty="0" smtClean="0"/>
              <a:t>Continued on next page</a:t>
            </a:r>
          </a:p>
          <a:p>
            <a:pPr marL="0" indent="0" eaLnBrk="1" hangingPunct="1">
              <a:spcBef>
                <a:spcPct val="0"/>
              </a:spcBef>
            </a:pPr>
            <a:endParaRPr lang="en-US" altLang="en-US" b="0" dirty="0" smtClean="0"/>
          </a:p>
          <a:p>
            <a:pPr marL="0" indent="0" eaLnBrk="1" hangingPunct="1">
              <a:spcBef>
                <a:spcPct val="0"/>
              </a:spcBef>
            </a:pPr>
            <a:endParaRPr lang="en-US" altLang="en-US" dirty="0" smtClean="0"/>
          </a:p>
        </p:txBody>
      </p:sp>
      <p:sp>
        <p:nvSpPr>
          <p:cNvPr id="2406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03231A0-3B99-454A-B574-C45D0AC65CE3}" type="slidenum">
              <a:rPr lang="en-US" altLang="en-US" smtClean="0"/>
              <a:pPr/>
              <a:t>103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1632999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Notes Placeholder 2"/>
          <p:cNvSpPr>
            <a:spLocks noGrp="1"/>
          </p:cNvSpPr>
          <p:nvPr>
            <p:ph type="body" idx="1"/>
          </p:nvPr>
        </p:nvSpPr>
        <p:spPr bwMode="auto">
          <a:xfrm>
            <a:off x="143134" y="448286"/>
            <a:ext cx="4661392" cy="8514266"/>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  </a:t>
            </a:r>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Receive Fitness to Return certification (or Work Status Report from ATP for a Workers’ Comp case)</a:t>
            </a:r>
          </a:p>
          <a:p>
            <a:pPr marL="366309" lvl="2" indent="-173997" eaLnBrk="1" hangingPunct="1">
              <a:spcBef>
                <a:spcPct val="0"/>
              </a:spcBef>
              <a:buFont typeface="Arial"/>
              <a:buChar char="•"/>
            </a:pPr>
            <a:r>
              <a:rPr lang="en-US" altLang="en-US" dirty="0" smtClean="0"/>
              <a:t>Evaluate</a:t>
            </a:r>
          </a:p>
          <a:p>
            <a:pPr marL="366309" lvl="2" indent="-173997" eaLnBrk="1" hangingPunct="1">
              <a:spcBef>
                <a:spcPct val="0"/>
              </a:spcBef>
              <a:buFont typeface="Arial"/>
              <a:buChar char="•"/>
            </a:pPr>
            <a:r>
              <a:rPr lang="en-US" altLang="en-US" dirty="0" smtClean="0"/>
              <a:t>Notify all concerned parties</a:t>
            </a:r>
          </a:p>
          <a:p>
            <a:pPr marL="171707" indent="-171707" eaLnBrk="1" hangingPunct="1">
              <a:spcBef>
                <a:spcPct val="0"/>
              </a:spcBef>
              <a:buFont typeface="Arial" panose="020B0604020202020204" pitchFamily="34" charset="0"/>
              <a:buChar char="•"/>
            </a:pPr>
            <a:r>
              <a:rPr lang="en-US" altLang="en-US" b="0" dirty="0" smtClean="0"/>
              <a:t>Advise employee and supervisor of low FML balance </a:t>
            </a:r>
          </a:p>
          <a:p>
            <a:pPr marL="366309" lvl="1" indent="-164839" eaLnBrk="1" hangingPunct="1">
              <a:spcBef>
                <a:spcPct val="0"/>
              </a:spcBef>
              <a:buFont typeface="Arial" panose="020B0604020202020204" pitchFamily="34" charset="0"/>
              <a:buChar char="•"/>
            </a:pPr>
            <a:r>
              <a:rPr lang="en-US" altLang="en-US" dirty="0"/>
              <a:t>See Section 10 for discussion of monthly low balance reports</a:t>
            </a:r>
          </a:p>
          <a:p>
            <a:pPr marL="171707" indent="-171707" eaLnBrk="1" hangingPunct="1">
              <a:spcBef>
                <a:spcPct val="0"/>
              </a:spcBef>
              <a:buFont typeface="Arial"/>
              <a:buChar char="•"/>
            </a:pPr>
            <a:r>
              <a:rPr lang="en-US" altLang="en-US" b="0" dirty="0" smtClean="0"/>
              <a:t>Inform supervisory</a:t>
            </a:r>
            <a:r>
              <a:rPr lang="en-US" altLang="en-US" b="0" baseline="0" dirty="0" smtClean="0"/>
              <a:t> chain</a:t>
            </a:r>
            <a:r>
              <a:rPr lang="en-US" altLang="en-US" b="0" dirty="0" smtClean="0"/>
              <a:t>, appointing authority and Civil Rights Manager/ADA Coordinator of employee’s FML status</a:t>
            </a:r>
          </a:p>
          <a:p>
            <a:pPr marL="366309" lvl="2" indent="-171707" eaLnBrk="1" hangingPunct="1">
              <a:spcBef>
                <a:spcPct val="0"/>
              </a:spcBef>
            </a:pPr>
            <a:r>
              <a:rPr lang="en-US" altLang="en-US" dirty="0" smtClean="0"/>
              <a:t>Work restrictions</a:t>
            </a:r>
          </a:p>
          <a:p>
            <a:pPr marL="366309" lvl="2" indent="-171707" eaLnBrk="1" hangingPunct="1">
              <a:spcBef>
                <a:spcPct val="0"/>
              </a:spcBef>
            </a:pPr>
            <a:r>
              <a:rPr lang="en-US" altLang="en-US" dirty="0" smtClean="0"/>
              <a:t>Exhaustion of leave protections</a:t>
            </a:r>
          </a:p>
          <a:p>
            <a:pPr marL="171707" indent="-171707" eaLnBrk="1" hangingPunct="1">
              <a:spcBef>
                <a:spcPct val="0"/>
              </a:spcBef>
              <a:buFont typeface="Arial"/>
              <a:buChar char="•"/>
            </a:pPr>
            <a:r>
              <a:rPr lang="en-US" altLang="en-US" b="0" dirty="0" smtClean="0"/>
              <a:t>Cooperate with Civil rights Manager/ ADA Coordinator to share pertinent medical information</a:t>
            </a:r>
          </a:p>
          <a:p>
            <a:pPr marL="171707" indent="-171707" eaLnBrk="1" hangingPunct="1">
              <a:spcBef>
                <a:spcPct val="0"/>
              </a:spcBef>
              <a:buFont typeface="Arial"/>
              <a:buChar char="•"/>
            </a:pPr>
            <a:r>
              <a:rPr lang="en-US" altLang="en-US" b="0" dirty="0" smtClean="0"/>
              <a:t>Consult with Employee</a:t>
            </a:r>
            <a:r>
              <a:rPr lang="en-US" altLang="en-US" b="0" baseline="0" dirty="0" smtClean="0"/>
              <a:t> Relations</a:t>
            </a:r>
            <a:r>
              <a:rPr lang="en-US" altLang="en-US" b="0" dirty="0" smtClean="0"/>
              <a:t> on status of STD protection and advise employee and Appointing Authority (or designee) of exhaustion</a:t>
            </a:r>
          </a:p>
          <a:p>
            <a:pPr marL="171707" indent="-171707" eaLnBrk="1" hangingPunct="1">
              <a:spcBef>
                <a:spcPct val="0"/>
              </a:spcBef>
              <a:buFont typeface="Arial" panose="020B0604020202020204" pitchFamily="34" charset="0"/>
              <a:buChar char="•"/>
            </a:pPr>
            <a:endParaRPr lang="en-US" altLang="en-US" b="0" dirty="0" smtClean="0"/>
          </a:p>
        </p:txBody>
      </p:sp>
      <p:sp>
        <p:nvSpPr>
          <p:cNvPr id="2426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5ED6A00-087E-4A10-A2C4-68FFDF41EA13}" type="slidenum">
              <a:rPr lang="en-US" altLang="en-US" smtClean="0"/>
              <a:pPr/>
              <a:t>104</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308286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566" eaLnBrk="1" fontAlgn="auto" hangingPunct="1">
              <a:spcBef>
                <a:spcPts val="0"/>
              </a:spcBef>
              <a:spcAft>
                <a:spcPts val="0"/>
              </a:spcAft>
              <a:defRPr/>
            </a:pPr>
            <a:r>
              <a:rPr lang="en-US" dirty="0" smtClean="0">
                <a:ea typeface="+mn-ea"/>
              </a:rPr>
              <a:t>Question 1:</a:t>
            </a:r>
          </a:p>
          <a:p>
            <a:pPr marL="0" indent="0" defTabSz="915566" eaLnBrk="1" fontAlgn="auto" hangingPunct="1">
              <a:spcBef>
                <a:spcPts val="0"/>
              </a:spcBef>
              <a:spcAft>
                <a:spcPts val="0"/>
              </a:spcAft>
              <a:defRPr/>
            </a:pPr>
            <a:r>
              <a:rPr lang="en-US" b="0" dirty="0" smtClean="0">
                <a:ea typeface="+mn-ea"/>
              </a:rPr>
              <a:t>Who signs the FML Designation Notice?</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dirty="0" smtClean="0">
                <a:ea typeface="+mn-ea"/>
              </a:rPr>
              <a:t>Answer:</a:t>
            </a:r>
          </a:p>
          <a:p>
            <a:pPr marL="171707" indent="-171707" defTabSz="915566" eaLnBrk="1" fontAlgn="auto" hangingPunct="1">
              <a:spcBef>
                <a:spcPts val="0"/>
              </a:spcBef>
              <a:spcAft>
                <a:spcPts val="0"/>
              </a:spcAft>
              <a:buFont typeface="Arial"/>
              <a:buChar char="•"/>
              <a:defRPr/>
            </a:pPr>
            <a:r>
              <a:rPr lang="en-US" b="0" dirty="0" smtClean="0">
                <a:ea typeface="+mn-ea"/>
              </a:rPr>
              <a:t>The Appointing Authority or Designee</a:t>
            </a:r>
          </a:p>
          <a:p>
            <a:pPr marL="0" indent="0" defTabSz="915566" eaLnBrk="1" fontAlgn="auto" hangingPunct="1">
              <a:spcBef>
                <a:spcPts val="0"/>
              </a:spcBef>
              <a:spcAft>
                <a:spcPts val="0"/>
              </a:spcAft>
              <a:defRPr/>
            </a:pPr>
            <a:endParaRPr lang="en-US" b="0" dirty="0" smtClean="0">
              <a:ea typeface="+mn-ea"/>
            </a:endParaRPr>
          </a:p>
          <a:p>
            <a:pPr marL="0" indent="0" defTabSz="915566" eaLnBrk="1" fontAlgn="auto" hangingPunct="1">
              <a:spcBef>
                <a:spcPts val="0"/>
              </a:spcBef>
              <a:spcAft>
                <a:spcPts val="0"/>
              </a:spcAft>
              <a:defRPr/>
            </a:pPr>
            <a:endParaRPr lang="en-US" dirty="0">
              <a:ea typeface="+mn-ea"/>
            </a:endParaRPr>
          </a:p>
        </p:txBody>
      </p:sp>
      <p:sp>
        <p:nvSpPr>
          <p:cNvPr id="2447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046B028-C823-4112-95ED-B0E07EC2F51F}" type="slidenum">
              <a:rPr lang="en-US" altLang="en-US" smtClean="0"/>
              <a:pPr/>
              <a:t>105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2228350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106</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7511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2132948088"/>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75112"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b="0" dirty="0"/>
              <a:t>The course is broken out into 12 sections.  Sections 7 through 12 and the conclusion are described below: </a:t>
            </a:r>
          </a:p>
          <a:p>
            <a:r>
              <a:rPr lang="en-US" dirty="0"/>
              <a:t> </a:t>
            </a:r>
          </a:p>
          <a:p>
            <a:pPr marL="171707" lvl="1" indent="-171707">
              <a:buFont typeface="Arial"/>
              <a:buChar char="•"/>
            </a:pPr>
            <a:r>
              <a:rPr lang="en-US" b="1" dirty="0"/>
              <a:t>Section Seven – </a:t>
            </a:r>
            <a:r>
              <a:rPr lang="en-US" dirty="0"/>
              <a:t>Provides you with an overview of the FML Workbench and how to create and maintain a workbench</a:t>
            </a:r>
          </a:p>
          <a:p>
            <a:pPr marL="171707" lvl="1" indent="-171707">
              <a:buFont typeface="Arial"/>
              <a:buChar char="•"/>
            </a:pPr>
            <a:r>
              <a:rPr lang="en-US" b="1" dirty="0"/>
              <a:t>Section Eight - </a:t>
            </a:r>
            <a:r>
              <a:rPr lang="en-US" dirty="0"/>
              <a:t>Discusses how to maintain the timesheet for FML qualifying Employees, resolving errors, and entering holidays</a:t>
            </a:r>
          </a:p>
          <a:p>
            <a:pPr marL="171707" lvl="1" indent="-171707">
              <a:buFont typeface="Arial"/>
              <a:buChar char="•"/>
            </a:pPr>
            <a:r>
              <a:rPr lang="en-US" b="1" dirty="0"/>
              <a:t>Section Nine - </a:t>
            </a:r>
            <a:r>
              <a:rPr lang="en-US" dirty="0"/>
              <a:t>Explains the connection between FML and Workers’ Comp</a:t>
            </a:r>
          </a:p>
          <a:p>
            <a:pPr marL="171707" lvl="1" indent="-171707">
              <a:buFont typeface="Arial"/>
              <a:buChar char="•"/>
            </a:pPr>
            <a:r>
              <a:rPr lang="en-US" b="1" dirty="0"/>
              <a:t>Section Ten – </a:t>
            </a:r>
            <a:r>
              <a:rPr lang="en-US" dirty="0"/>
              <a:t>Provides an explanation of how FML is monitored through Leave approval, entitlement remaining, re-certification and low and exhausted balances</a:t>
            </a:r>
          </a:p>
          <a:p>
            <a:pPr marL="171707" lvl="1" indent="-171707">
              <a:buFont typeface="Arial"/>
              <a:buChar char="•"/>
            </a:pPr>
            <a:r>
              <a:rPr lang="en-US" b="1" dirty="0"/>
              <a:t>Section Eleven – </a:t>
            </a:r>
            <a:r>
              <a:rPr lang="en-US" dirty="0"/>
              <a:t>Covers the actions of the FML Liaison once the Employee no longer is taking FML leave</a:t>
            </a:r>
          </a:p>
          <a:p>
            <a:pPr marL="171707" lvl="1" indent="-171707">
              <a:buFont typeface="Arial"/>
              <a:buChar char="•"/>
            </a:pPr>
            <a:r>
              <a:rPr lang="en-US" b="1" dirty="0"/>
              <a:t>Section Twelve - </a:t>
            </a:r>
            <a:r>
              <a:rPr lang="en-US" dirty="0"/>
              <a:t>Consists of case studies used to practice what you have learned in the course</a:t>
            </a:r>
          </a:p>
          <a:p>
            <a:pPr marL="171707" lvl="1" indent="-171707">
              <a:buFont typeface="Arial"/>
              <a:buChar char="•"/>
            </a:pPr>
            <a:r>
              <a:rPr lang="en-US" b="1" dirty="0"/>
              <a:t>Conclusion - </a:t>
            </a:r>
            <a:r>
              <a:rPr lang="en-US" dirty="0"/>
              <a:t>At the end of this course you will have the opportunity to evaluate the course and identify where to get help </a:t>
            </a:r>
          </a:p>
          <a:p>
            <a:endParaRPr lang="en-US" altLang="en-US" dirty="0"/>
          </a:p>
          <a:p>
            <a:endParaRPr lang="en-US" altLang="en-US" b="0" dirty="0" smtClean="0"/>
          </a:p>
          <a:p>
            <a:pPr marL="523071" lvl="2" indent="-174887" defTabSz="930081" eaLnBrk="1" hangingPunct="1">
              <a:spcBef>
                <a:spcPct val="0"/>
              </a:spcBef>
            </a:pPr>
            <a:endParaRPr lang="en-US" altLang="en-US" dirty="0" smtClean="0"/>
          </a:p>
          <a:p>
            <a:pPr marL="0" indent="0" defTabSz="930081"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107</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942712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2488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147A6F5-04BB-48C9-85D0-877279B77ADB}" type="slidenum">
              <a:rPr lang="en-US" altLang="en-US" smtClean="0"/>
              <a:pPr/>
              <a:t>108</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2206835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088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lnSpc>
                <a:spcPct val="90000"/>
              </a:lnSpc>
              <a:spcBef>
                <a:spcPct val="0"/>
              </a:spcBef>
            </a:pPr>
            <a:r>
              <a:rPr lang="en-US" altLang="en-US" dirty="0" smtClean="0"/>
              <a:t>What is the FML Workbench</a:t>
            </a:r>
          </a:p>
          <a:p>
            <a:pPr marL="0" indent="0" eaLnBrk="1" hangingPunct="1">
              <a:lnSpc>
                <a:spcPct val="90000"/>
              </a:lnSpc>
              <a:spcBef>
                <a:spcPct val="0"/>
              </a:spcBef>
            </a:pPr>
            <a:endParaRPr lang="en-US" altLang="en-US" b="0" dirty="0" smtClean="0"/>
          </a:p>
          <a:p>
            <a:pPr marL="171707" indent="-171707" eaLnBrk="1" hangingPunct="1">
              <a:lnSpc>
                <a:spcPct val="90000"/>
              </a:lnSpc>
              <a:spcBef>
                <a:spcPct val="0"/>
              </a:spcBef>
              <a:buFont typeface="Arial" panose="020B0604020202020204" pitchFamily="34" charset="0"/>
              <a:buChar char="•"/>
            </a:pPr>
            <a:r>
              <a:rPr lang="en-US" altLang="en-US" b="0" dirty="0" smtClean="0"/>
              <a:t>SAP functionality used to track employee FML events </a:t>
            </a:r>
          </a:p>
          <a:p>
            <a:pPr marL="171707" indent="-171707" eaLnBrk="1" hangingPunct="1">
              <a:lnSpc>
                <a:spcPct val="90000"/>
              </a:lnSpc>
              <a:spcBef>
                <a:spcPct val="0"/>
              </a:spcBef>
              <a:buFont typeface="Arial" panose="020B0604020202020204" pitchFamily="34" charset="0"/>
              <a:buChar char="•"/>
            </a:pPr>
            <a:r>
              <a:rPr lang="en-US" altLang="en-US" b="0" dirty="0" smtClean="0"/>
              <a:t>A workbench is created for each approved FML event</a:t>
            </a:r>
          </a:p>
          <a:p>
            <a:pPr marL="171707" indent="-171707" eaLnBrk="1" hangingPunct="1">
              <a:lnSpc>
                <a:spcPct val="90000"/>
              </a:lnSpc>
              <a:spcBef>
                <a:spcPct val="0"/>
              </a:spcBef>
              <a:buFont typeface="Arial" panose="020B0604020202020204" pitchFamily="34" charset="0"/>
              <a:buChar char="•"/>
            </a:pPr>
            <a:r>
              <a:rPr lang="en-US" altLang="en-US" b="0" dirty="0" smtClean="0"/>
              <a:t>An employee may have multiple active workbenches at the same time</a:t>
            </a:r>
          </a:p>
          <a:p>
            <a:pPr marL="0" indent="0" eaLnBrk="1" hangingPunct="1">
              <a:lnSpc>
                <a:spcPct val="90000"/>
              </a:lnSpc>
              <a:spcBef>
                <a:spcPct val="0"/>
              </a:spcBef>
            </a:pPr>
            <a:r>
              <a:rPr lang="en-US" altLang="en-US" u="sng" dirty="0" smtClean="0"/>
              <a:t> </a:t>
            </a:r>
          </a:p>
          <a:p>
            <a:pPr marL="0" indent="0" eaLnBrk="1" hangingPunct="1">
              <a:lnSpc>
                <a:spcPct val="90000"/>
              </a:lnSpc>
              <a:spcBef>
                <a:spcPct val="0"/>
              </a:spcBef>
            </a:pPr>
            <a:r>
              <a:rPr lang="en-US" altLang="en-US" dirty="0" smtClean="0"/>
              <a:t>Purpose and Benefits of the Workbench</a:t>
            </a:r>
          </a:p>
          <a:p>
            <a:pPr marL="0" indent="0" eaLnBrk="1" hangingPunct="1">
              <a:lnSpc>
                <a:spcPct val="90000"/>
              </a:lnSpc>
              <a:spcBef>
                <a:spcPct val="0"/>
              </a:spcBef>
            </a:pPr>
            <a:endParaRPr lang="en-US" altLang="en-US" dirty="0" smtClean="0"/>
          </a:p>
          <a:p>
            <a:pPr marL="171707" indent="-171707" eaLnBrk="1" hangingPunct="1">
              <a:lnSpc>
                <a:spcPct val="90000"/>
              </a:lnSpc>
              <a:spcBef>
                <a:spcPct val="0"/>
              </a:spcBef>
              <a:buFont typeface="Arial" panose="020B0604020202020204" pitchFamily="34" charset="0"/>
              <a:buChar char="•"/>
            </a:pPr>
            <a:r>
              <a:rPr lang="en-US" altLang="en-US" b="0" dirty="0" smtClean="0"/>
              <a:t>When</a:t>
            </a:r>
            <a:r>
              <a:rPr lang="en-US" altLang="en-US" b="0" baseline="0" dirty="0" smtClean="0"/>
              <a:t> workbench established, FML absence/attendance types can be coded on timesheet</a:t>
            </a:r>
          </a:p>
          <a:p>
            <a:pPr marL="171707" indent="-171707" eaLnBrk="1" hangingPunct="1">
              <a:lnSpc>
                <a:spcPct val="90000"/>
              </a:lnSpc>
              <a:spcBef>
                <a:spcPct val="0"/>
              </a:spcBef>
              <a:buFont typeface="Arial" panose="020B0604020202020204" pitchFamily="34" charset="0"/>
              <a:buChar char="•"/>
            </a:pPr>
            <a:r>
              <a:rPr lang="en-US" altLang="en-US" b="0" baseline="0" dirty="0" smtClean="0"/>
              <a:t>Specifies the start and end date when FML A/A types can be used</a:t>
            </a:r>
            <a:endParaRPr lang="en-US" altLang="en-US" b="0" dirty="0" smtClean="0"/>
          </a:p>
          <a:p>
            <a:pPr marL="171707" indent="-171707" eaLnBrk="1" hangingPunct="1">
              <a:lnSpc>
                <a:spcPct val="90000"/>
              </a:lnSpc>
              <a:spcBef>
                <a:spcPct val="0"/>
              </a:spcBef>
              <a:buFont typeface="Arial" panose="020B0604020202020204" pitchFamily="34" charset="0"/>
              <a:buChar char="•"/>
            </a:pPr>
            <a:r>
              <a:rPr lang="en-US" altLang="en-US" b="0" dirty="0" smtClean="0"/>
              <a:t>Records FML history </a:t>
            </a:r>
          </a:p>
          <a:p>
            <a:pPr marL="171707" indent="-171707" eaLnBrk="1" hangingPunct="1">
              <a:lnSpc>
                <a:spcPct val="90000"/>
              </a:lnSpc>
              <a:spcBef>
                <a:spcPct val="0"/>
              </a:spcBef>
              <a:buFont typeface="Arial" panose="020B0604020202020204" pitchFamily="34" charset="0"/>
              <a:buChar char="•"/>
            </a:pPr>
            <a:r>
              <a:rPr lang="en-US" altLang="en-US" b="0" dirty="0" smtClean="0"/>
              <a:t>Data integrity. Employee Relations uses the workbench for Federal reporting of FML usage and investigating for legal purposes</a:t>
            </a:r>
          </a:p>
          <a:p>
            <a:pPr marL="0" indent="0" eaLnBrk="1" hangingPunct="1">
              <a:lnSpc>
                <a:spcPct val="90000"/>
              </a:lnSpc>
              <a:spcBef>
                <a:spcPct val="0"/>
              </a:spcBef>
            </a:pPr>
            <a:endParaRPr lang="en-US" altLang="en-US" u="sng" dirty="0" smtClean="0"/>
          </a:p>
          <a:p>
            <a:pPr marL="0" indent="0" eaLnBrk="1" hangingPunct="1">
              <a:lnSpc>
                <a:spcPct val="90000"/>
              </a:lnSpc>
              <a:spcBef>
                <a:spcPct val="0"/>
              </a:spcBef>
            </a:pPr>
            <a:r>
              <a:rPr lang="en-US" altLang="en-US" dirty="0" smtClean="0"/>
              <a:t>CAT2 and the Workbench</a:t>
            </a:r>
          </a:p>
          <a:p>
            <a:pPr marL="0" indent="0" eaLnBrk="1" hangingPunct="1">
              <a:lnSpc>
                <a:spcPct val="90000"/>
              </a:lnSpc>
              <a:spcBef>
                <a:spcPct val="0"/>
              </a:spcBef>
            </a:pPr>
            <a:endParaRPr lang="en-US" altLang="en-US" dirty="0" smtClean="0"/>
          </a:p>
          <a:p>
            <a:pPr marL="171707" indent="-171707" eaLnBrk="1" hangingPunct="1">
              <a:lnSpc>
                <a:spcPct val="90000"/>
              </a:lnSpc>
              <a:spcBef>
                <a:spcPct val="0"/>
              </a:spcBef>
              <a:buFont typeface="Arial" panose="020B0604020202020204" pitchFamily="34" charset="0"/>
              <a:buChar char="•"/>
            </a:pPr>
            <a:r>
              <a:rPr lang="en-US" altLang="en-US" b="0" dirty="0" smtClean="0"/>
              <a:t>The employee timesheet (CAT2) tracks when the employee is absent due to an FML event</a:t>
            </a:r>
          </a:p>
          <a:p>
            <a:pPr marL="171707" indent="-171707" eaLnBrk="1" hangingPunct="1">
              <a:lnSpc>
                <a:spcPct val="90000"/>
              </a:lnSpc>
              <a:spcBef>
                <a:spcPct val="0"/>
              </a:spcBef>
              <a:buFont typeface="Arial" panose="020B0604020202020204" pitchFamily="34" charset="0"/>
              <a:buChar char="•"/>
            </a:pPr>
            <a:r>
              <a:rPr lang="en-US" altLang="en-US" b="0" dirty="0" smtClean="0"/>
              <a:t>The workbench is created using PTFMLA to track eligibility and FML</a:t>
            </a:r>
            <a:r>
              <a:rPr lang="en-US" altLang="en-US" b="0" baseline="0" dirty="0" smtClean="0"/>
              <a:t> events</a:t>
            </a:r>
            <a:endParaRPr lang="en-US" altLang="en-US" b="0" dirty="0" smtClean="0"/>
          </a:p>
          <a:p>
            <a:pPr marL="171707" indent="-171707" eaLnBrk="1" hangingPunct="1">
              <a:lnSpc>
                <a:spcPct val="90000"/>
              </a:lnSpc>
              <a:spcBef>
                <a:spcPct val="0"/>
              </a:spcBef>
              <a:buFont typeface="Arial" panose="020B0604020202020204" pitchFamily="34" charset="0"/>
              <a:buChar char="•"/>
            </a:pPr>
            <a:r>
              <a:rPr lang="en-US" altLang="en-US" b="0" dirty="0" smtClean="0"/>
              <a:t>Designated absence types (A/A) types need to be used for leave related to an FML event</a:t>
            </a:r>
          </a:p>
          <a:p>
            <a:pPr marL="171707" indent="-171707" eaLnBrk="1" hangingPunct="1">
              <a:lnSpc>
                <a:spcPct val="90000"/>
              </a:lnSpc>
              <a:spcBef>
                <a:spcPct val="0"/>
              </a:spcBef>
              <a:buFont typeface="Arial" panose="020B0604020202020204" pitchFamily="34" charset="0"/>
              <a:buChar char="•"/>
            </a:pPr>
            <a:r>
              <a:rPr lang="en-US" altLang="en-US" b="0" i="1" dirty="0" smtClean="0"/>
              <a:t>In order to use the FML A/A types, an approved workbench must be created for the employee</a:t>
            </a:r>
          </a:p>
          <a:p>
            <a:pPr marL="0" indent="0" eaLnBrk="1" hangingPunct="1">
              <a:lnSpc>
                <a:spcPct val="90000"/>
              </a:lnSpc>
              <a:spcBef>
                <a:spcPct val="0"/>
              </a:spcBef>
            </a:pPr>
            <a:endParaRPr lang="en-US" altLang="en-US" dirty="0" smtClean="0"/>
          </a:p>
        </p:txBody>
      </p:sp>
      <p:sp>
        <p:nvSpPr>
          <p:cNvPr id="2508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729AD4-D1BF-4B10-9E6A-890082805369}" type="slidenum">
              <a:rPr lang="en-US" altLang="en-US" smtClean="0"/>
              <a:pPr/>
              <a:t>109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871253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01 – </a:t>
            </a:r>
            <a:r>
              <a:rPr lang="en-US" altLang="en-US" b="0" dirty="0" smtClean="0"/>
              <a:t>CDOT Procedural Directive 1206.1</a:t>
            </a:r>
          </a:p>
          <a:p>
            <a:pPr marL="171707" indent="-171707" eaLnBrk="1" hangingPunct="1">
              <a:spcBef>
                <a:spcPct val="0"/>
              </a:spcBef>
            </a:pPr>
            <a:endParaRPr lang="en-US" altLang="en-US" dirty="0" smtClean="0"/>
          </a:p>
          <a:p>
            <a:pPr marL="171707" indent="-171707" eaLnBrk="1" hangingPunct="1">
              <a:spcBef>
                <a:spcPct val="0"/>
              </a:spcBef>
              <a:buFontTx/>
              <a:buChar char="•"/>
            </a:pPr>
            <a:r>
              <a:rPr lang="en-US" altLang="en-US" b="0" dirty="0" smtClean="0"/>
              <a:t>The slide above contains the high-level learning objectives from the course.  At the end of this course you should be able to complete and/or describe each of the items bulleted above.  At the end of this course the instructors will review the list and confirm your understanding.</a:t>
            </a:r>
          </a:p>
          <a:p>
            <a:pPr marL="171707" indent="-171707" eaLnBrk="1" hangingPunct="1">
              <a:spcBef>
                <a:spcPct val="0"/>
              </a:spcBef>
              <a:buFontTx/>
              <a:buChar char="•"/>
            </a:pPr>
            <a:r>
              <a:rPr lang="en-US" altLang="en-US" b="0" dirty="0" smtClean="0"/>
              <a:t>The procedural directive describes the FML Program and process that is taught in this course.  </a:t>
            </a:r>
            <a:endParaRPr lang="en-US" altLang="en-US" dirty="0" smtClean="0"/>
          </a:p>
          <a:p>
            <a:pPr marL="171707" indent="-171707" eaLnBrk="1" hangingPunct="1">
              <a:spcBef>
                <a:spcPct val="0"/>
              </a:spcBef>
            </a:pPr>
            <a:endParaRPr lang="en-US" altLang="en-US" dirty="0" smtClean="0"/>
          </a:p>
          <a:p>
            <a:pPr marL="171707" indent="-171707" eaLnBrk="1" hangingPunct="1">
              <a:spcBef>
                <a:spcPct val="0"/>
              </a:spcBef>
            </a:pPr>
            <a:endParaRPr lang="en-US" altLang="en-US" dirty="0" smtClean="0"/>
          </a:p>
          <a:p>
            <a:pPr marL="171707" indent="-171707" eaLnBrk="1" hangingPunct="1">
              <a:spcBef>
                <a:spcPct val="0"/>
              </a:spcBef>
            </a:pPr>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4E6C85-9711-459F-9237-53571CCB8D3B}" type="slidenum">
              <a:rPr lang="en-US" altLang="en-US" smtClean="0"/>
              <a:pPr/>
              <a:t>11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498499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29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Creating the FML Workbench</a:t>
            </a:r>
          </a:p>
          <a:p>
            <a:pPr marL="0" indent="0" eaLnBrk="1" hangingPunct="1">
              <a:spcBef>
                <a:spcPct val="0"/>
              </a:spcBef>
            </a:pPr>
            <a:r>
              <a:rPr lang="en-US" altLang="en-US" dirty="0" smtClean="0"/>
              <a:t> </a:t>
            </a:r>
          </a:p>
          <a:p>
            <a:pPr marL="171707" indent="-171707" eaLnBrk="1" hangingPunct="1">
              <a:spcBef>
                <a:spcPct val="0"/>
              </a:spcBef>
              <a:buFont typeface="Arial" panose="020B0604020202020204" pitchFamily="34" charset="0"/>
              <a:buChar char="•"/>
            </a:pPr>
            <a:r>
              <a:rPr lang="en-US" altLang="en-US" b="0" dirty="0" smtClean="0"/>
              <a:t>Once eligibility is approved and the designation form is signed by the Appointing Authority (or designee), the  workbench should be created</a:t>
            </a:r>
          </a:p>
          <a:p>
            <a:pPr marL="0" indent="0" eaLnBrk="1" hangingPunct="1">
              <a:spcBef>
                <a:spcPct val="0"/>
              </a:spcBef>
            </a:pPr>
            <a:endParaRPr lang="en-US" altLang="en-US" dirty="0" smtClean="0"/>
          </a:p>
          <a:p>
            <a:pPr marL="171707" indent="-171707" eaLnBrk="1" hangingPunct="1">
              <a:spcBef>
                <a:spcPct val="0"/>
              </a:spcBef>
              <a:buFont typeface="Arial" panose="020B0604020202020204" pitchFamily="34" charset="0"/>
              <a:buChar char="•"/>
            </a:pPr>
            <a:r>
              <a:rPr lang="en-US" altLang="en-US" dirty="0" smtClean="0"/>
              <a:t>Note</a:t>
            </a:r>
            <a:r>
              <a:rPr lang="en-US" altLang="en-US" b="0" dirty="0" smtClean="0"/>
              <a:t>:</a:t>
            </a:r>
            <a:r>
              <a:rPr lang="en-US" altLang="en-US" b="0" i="1" dirty="0" smtClean="0"/>
              <a:t> </a:t>
            </a:r>
            <a:r>
              <a:rPr lang="en-US" altLang="en-US" b="0" dirty="0" smtClean="0"/>
              <a:t>The workbench will also check employee eligibility based on the CDOT begin date and the number of hours an employee has worked in the past year.  This eligibility check may not be accurate if:</a:t>
            </a:r>
          </a:p>
          <a:p>
            <a:pPr marL="511942" lvl="3" indent="-343414" eaLnBrk="1" hangingPunct="1">
              <a:spcBef>
                <a:spcPct val="0"/>
              </a:spcBef>
            </a:pPr>
            <a:r>
              <a:rPr lang="en-US" altLang="en-US" b="0" dirty="0" smtClean="0"/>
              <a:t>The employee is still probationary with CDOT, but has previous state service</a:t>
            </a:r>
          </a:p>
          <a:p>
            <a:pPr marL="0" indent="0" eaLnBrk="1" hangingPunct="1">
              <a:spcBef>
                <a:spcPct val="0"/>
              </a:spcBef>
            </a:pPr>
            <a:endParaRPr lang="en-US" altLang="en-US" b="0" dirty="0" smtClean="0"/>
          </a:p>
          <a:p>
            <a:pPr marL="171707" indent="-171707" eaLnBrk="1" hangingPunct="1">
              <a:spcBef>
                <a:spcPct val="0"/>
              </a:spcBef>
              <a:buFont typeface="Arial" panose="020B0604020202020204" pitchFamily="34" charset="0"/>
              <a:buChar char="•"/>
            </a:pPr>
            <a:r>
              <a:rPr lang="en-US" altLang="en-US" b="0" dirty="0" smtClean="0"/>
              <a:t>An ineligible determination in PTFMLA can be over-ridden to grant the employee FML eligibility, with approval from the FML Program Manager only.</a:t>
            </a:r>
          </a:p>
          <a:p>
            <a:pPr marL="171707" indent="-171707" eaLnBrk="1" hangingPunct="1">
              <a:spcBef>
                <a:spcPct val="0"/>
              </a:spcBef>
              <a:buFont typeface="Arial" panose="020B0604020202020204" pitchFamily="34" charset="0"/>
              <a:buChar char="•"/>
            </a:pPr>
            <a:r>
              <a:rPr lang="en-US" altLang="en-US" b="0" dirty="0" smtClean="0"/>
              <a:t>For PPT employees, the workbench will automatically prorate the FML hours the employee is entitled to according to the employee’s planned working hours.</a:t>
            </a:r>
          </a:p>
          <a:p>
            <a:pPr marL="171707" indent="-171707" eaLnBrk="1" hangingPunct="1">
              <a:spcBef>
                <a:spcPct val="0"/>
              </a:spcBef>
              <a:buFont typeface="Arial" panose="020B0604020202020204" pitchFamily="34" charset="0"/>
              <a:buChar char="•"/>
            </a:pPr>
            <a:r>
              <a:rPr lang="en-US" altLang="en-US" b="0" dirty="0" smtClean="0"/>
              <a:t>The validity date for the FMLA workbench is determined by the date approved on the designation form</a:t>
            </a:r>
          </a:p>
          <a:p>
            <a:pPr marL="171707" indent="-171707" eaLnBrk="1" hangingPunct="1">
              <a:spcBef>
                <a:spcPct val="0"/>
              </a:spcBef>
              <a:buFont typeface="Arial" panose="020B0604020202020204" pitchFamily="34" charset="0"/>
              <a:buChar char="•"/>
            </a:pPr>
            <a:r>
              <a:rPr lang="en-US" altLang="en-US" b="0" dirty="0" smtClean="0"/>
              <a:t>If the FMLA event extends more</a:t>
            </a:r>
            <a:r>
              <a:rPr lang="en-US" altLang="en-US" b="0" baseline="0" dirty="0" smtClean="0"/>
              <a:t> than 12 months</a:t>
            </a:r>
            <a:r>
              <a:rPr lang="en-US" altLang="en-US" b="0" dirty="0" smtClean="0"/>
              <a:t>, multiple workbenches will need to be created.</a:t>
            </a:r>
          </a:p>
        </p:txBody>
      </p:sp>
      <p:sp>
        <p:nvSpPr>
          <p:cNvPr id="2529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154CBF-8453-4195-A955-FE5047D8D28C}" type="slidenum">
              <a:rPr lang="en-US" altLang="en-US" smtClean="0"/>
              <a:pPr/>
              <a:t>110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8104694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497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29 </a:t>
            </a:r>
            <a:r>
              <a:rPr lang="en-US" altLang="en-US" b="0" dirty="0" smtClean="0"/>
              <a:t>– PTFMLA Create FML Workbench</a:t>
            </a:r>
          </a:p>
          <a:p>
            <a:pPr marL="171707" indent="-171707" eaLnBrk="1" hangingPunct="1">
              <a:spcBef>
                <a:spcPct val="0"/>
              </a:spcBef>
              <a:buBlip>
                <a:blip r:embed="rId3"/>
              </a:buBlip>
            </a:pPr>
            <a:endParaRPr lang="en-US" altLang="en-US" dirty="0" smtClean="0"/>
          </a:p>
          <a:p>
            <a:pPr marL="0" indent="0" eaLnBrk="1" hangingPunct="1">
              <a:spcBef>
                <a:spcPct val="0"/>
              </a:spcBef>
            </a:pPr>
            <a:r>
              <a:rPr lang="en-US" altLang="en-US" b="0" dirty="0" smtClean="0"/>
              <a:t>Perform this transaction when there is a need to create a request for FMLA workbench for an employee.</a:t>
            </a:r>
          </a:p>
          <a:p>
            <a:pPr marL="0" indent="0" eaLnBrk="1" hangingPunct="1">
              <a:spcBef>
                <a:spcPct val="0"/>
              </a:spcBef>
            </a:pPr>
            <a:endParaRPr lang="en-US" altLang="en-US" b="0" dirty="0" smtClean="0"/>
          </a:p>
          <a:p>
            <a:pPr marL="171707" indent="-171707" eaLnBrk="1" hangingPunct="1">
              <a:spcBef>
                <a:spcPct val="0"/>
              </a:spcBef>
            </a:pPr>
            <a:r>
              <a:rPr lang="en-US" altLang="en-US" b="0" dirty="0" smtClean="0"/>
              <a:t>Required workbench components:</a:t>
            </a:r>
          </a:p>
          <a:p>
            <a:pPr marL="171707" indent="-171707" eaLnBrk="1" hangingPunct="1">
              <a:spcBef>
                <a:spcPct val="0"/>
              </a:spcBef>
              <a:buFontTx/>
              <a:buChar char="•"/>
            </a:pPr>
            <a:r>
              <a:rPr lang="en-US" altLang="en-US" b="0" dirty="0" smtClean="0"/>
              <a:t>Personnel Number</a:t>
            </a:r>
          </a:p>
          <a:p>
            <a:pPr marL="171707" indent="-171707" eaLnBrk="1" hangingPunct="1">
              <a:spcBef>
                <a:spcPct val="0"/>
              </a:spcBef>
              <a:buFontTx/>
              <a:buChar char="•"/>
            </a:pPr>
            <a:r>
              <a:rPr lang="en-US" altLang="en-US" b="0" dirty="0" smtClean="0"/>
              <a:t>FMLA Reason</a:t>
            </a:r>
          </a:p>
          <a:p>
            <a:pPr marL="171707" indent="-171707" eaLnBrk="1" hangingPunct="1">
              <a:spcBef>
                <a:spcPct val="0"/>
              </a:spcBef>
              <a:buFontTx/>
              <a:buChar char="•"/>
            </a:pPr>
            <a:r>
              <a:rPr lang="en-US" altLang="en-US" b="0" dirty="0" smtClean="0"/>
              <a:t>Validity Dates</a:t>
            </a:r>
          </a:p>
          <a:p>
            <a:pPr marL="171707" indent="-171707" eaLnBrk="1" hangingPunct="1">
              <a:spcBef>
                <a:spcPct val="0"/>
              </a:spcBef>
              <a:buFontTx/>
              <a:buChar char="•"/>
            </a:pPr>
            <a:r>
              <a:rPr lang="en-US" altLang="en-US" b="0" dirty="0" smtClean="0"/>
              <a:t>Continuous or Intermittent (including planned hours) indicator </a:t>
            </a:r>
          </a:p>
          <a:p>
            <a:pPr marL="171707" indent="-171707" eaLnBrk="1" hangingPunct="1">
              <a:spcBef>
                <a:spcPct val="0"/>
              </a:spcBef>
              <a:buFontTx/>
              <a:buChar char="•"/>
            </a:pPr>
            <a:r>
              <a:rPr lang="en-US" altLang="en-US" b="0" dirty="0" smtClean="0"/>
              <a:t>Certificate Provided indicator</a:t>
            </a:r>
          </a:p>
          <a:p>
            <a:pPr marL="171707" indent="-171707" eaLnBrk="1" hangingPunct="1">
              <a:spcBef>
                <a:spcPct val="0"/>
              </a:spcBef>
              <a:buFontTx/>
              <a:buChar char="•"/>
            </a:pPr>
            <a:r>
              <a:rPr lang="en-US" altLang="en-US" b="0" dirty="0" smtClean="0"/>
              <a:t>Status</a:t>
            </a:r>
          </a:p>
          <a:p>
            <a:pPr marL="171707" indent="-171707" eaLnBrk="1" hangingPunct="1">
              <a:spcBef>
                <a:spcPct val="0"/>
              </a:spcBef>
            </a:pPr>
            <a:r>
              <a:rPr lang="en-US" altLang="en-US" b="0" dirty="0" smtClean="0"/>
              <a:t> </a:t>
            </a:r>
          </a:p>
          <a:p>
            <a:pPr marL="171707" indent="-171707" eaLnBrk="1" hangingPunct="1">
              <a:spcBef>
                <a:spcPct val="0"/>
              </a:spcBef>
            </a:pPr>
            <a:r>
              <a:rPr lang="en-US" altLang="en-US" dirty="0" smtClean="0"/>
              <a:t>NOTE</a:t>
            </a:r>
            <a:r>
              <a:rPr lang="en-US" altLang="en-US" b="0" dirty="0" smtClean="0"/>
              <a:t>: </a:t>
            </a:r>
            <a:r>
              <a:rPr lang="en-US" altLang="en-US" b="0" i="1" dirty="0" smtClean="0"/>
              <a:t> </a:t>
            </a:r>
            <a:r>
              <a:rPr lang="en-US" altLang="en-US" b="0" dirty="0" smtClean="0"/>
              <a:t>If the selection window appears, pick CDOT_FMLA_ADMIN.  New users may see this window in PRD</a:t>
            </a:r>
            <a:r>
              <a:rPr lang="en-US" altLang="en-US" dirty="0" smtClean="0"/>
              <a:t>.</a:t>
            </a:r>
          </a:p>
          <a:p>
            <a:pPr marL="171707" indent="-171707" eaLnBrk="1" hangingPunct="1">
              <a:spcBef>
                <a:spcPct val="0"/>
              </a:spcBef>
            </a:pPr>
            <a:endParaRPr lang="en-US" altLang="en-US" b="0" dirty="0" smtClean="0"/>
          </a:p>
        </p:txBody>
      </p:sp>
      <p:sp>
        <p:nvSpPr>
          <p:cNvPr id="2549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A82506-58DC-4F6B-9F3A-CB7FE5FEEFFA}" type="slidenum">
              <a:rPr lang="en-US" altLang="en-US" smtClean="0"/>
              <a:pPr/>
              <a:t>111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8491430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70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29 </a:t>
            </a:r>
            <a:r>
              <a:rPr lang="en-US" altLang="en-US" b="0" dirty="0" smtClean="0"/>
              <a:t>– PTFMLA Create FML Workbench</a:t>
            </a:r>
          </a:p>
          <a:p>
            <a:pPr marL="171707" indent="-171707" eaLnBrk="1" hangingPunct="1">
              <a:spcBef>
                <a:spcPct val="0"/>
              </a:spcBef>
              <a:buBlip>
                <a:blip r:embed="rId3"/>
              </a:buBlip>
            </a:pPr>
            <a:endParaRPr lang="en-US" altLang="en-US" dirty="0" smtClean="0"/>
          </a:p>
          <a:p>
            <a:pPr marL="0" indent="0" eaLnBrk="1" hangingPunct="1">
              <a:spcBef>
                <a:spcPct val="0"/>
              </a:spcBef>
            </a:pPr>
            <a:r>
              <a:rPr lang="en-US" altLang="en-US" b="0" dirty="0" smtClean="0"/>
              <a:t>Perform this transaction when there is a need to create a request for FMLA workbench for an employee</a:t>
            </a:r>
          </a:p>
          <a:p>
            <a:pPr marL="171707" indent="-171707" eaLnBrk="1" hangingPunct="1">
              <a:spcBef>
                <a:spcPct val="0"/>
              </a:spcBef>
            </a:pPr>
            <a:r>
              <a:rPr lang="en-US" altLang="en-US" b="0" dirty="0" smtClean="0"/>
              <a:t>Required workbench components:</a:t>
            </a:r>
          </a:p>
          <a:p>
            <a:pPr marL="171707" indent="-171707" eaLnBrk="1" hangingPunct="1">
              <a:spcBef>
                <a:spcPct val="0"/>
              </a:spcBef>
              <a:buFontTx/>
              <a:buChar char="•"/>
            </a:pPr>
            <a:r>
              <a:rPr lang="en-US" altLang="en-US" b="0" dirty="0" smtClean="0"/>
              <a:t>Personnel Number</a:t>
            </a:r>
          </a:p>
          <a:p>
            <a:pPr marL="171707" indent="-171707" eaLnBrk="1" hangingPunct="1">
              <a:spcBef>
                <a:spcPct val="0"/>
              </a:spcBef>
              <a:buFontTx/>
              <a:buChar char="•"/>
            </a:pPr>
            <a:r>
              <a:rPr lang="en-US" altLang="en-US" b="0" dirty="0" smtClean="0"/>
              <a:t>FMLA Reason</a:t>
            </a:r>
          </a:p>
          <a:p>
            <a:pPr marL="171707" indent="-171707" eaLnBrk="1" hangingPunct="1">
              <a:spcBef>
                <a:spcPct val="0"/>
              </a:spcBef>
              <a:buFontTx/>
              <a:buChar char="•"/>
            </a:pPr>
            <a:r>
              <a:rPr lang="en-US" altLang="en-US" b="0" dirty="0" smtClean="0"/>
              <a:t>Validity Dates</a:t>
            </a:r>
          </a:p>
          <a:p>
            <a:pPr marL="171707" indent="-171707" eaLnBrk="1" hangingPunct="1">
              <a:spcBef>
                <a:spcPct val="0"/>
              </a:spcBef>
              <a:buFontTx/>
              <a:buChar char="•"/>
            </a:pPr>
            <a:r>
              <a:rPr lang="en-US" altLang="en-US" b="0" dirty="0" smtClean="0"/>
              <a:t>Continuous or Intermittent (including planned hours) indicator </a:t>
            </a:r>
          </a:p>
          <a:p>
            <a:pPr marL="171707" indent="-171707" eaLnBrk="1" hangingPunct="1">
              <a:spcBef>
                <a:spcPct val="0"/>
              </a:spcBef>
              <a:buFontTx/>
              <a:buChar char="•"/>
            </a:pPr>
            <a:r>
              <a:rPr lang="en-US" altLang="en-US" b="0" dirty="0" smtClean="0"/>
              <a:t>Certificate Provided indicator</a:t>
            </a:r>
          </a:p>
          <a:p>
            <a:pPr marL="171707" indent="-171707" eaLnBrk="1" hangingPunct="1">
              <a:spcBef>
                <a:spcPct val="0"/>
              </a:spcBef>
              <a:buFontTx/>
              <a:buChar char="•"/>
            </a:pPr>
            <a:r>
              <a:rPr lang="en-US" altLang="en-US" b="0" dirty="0" smtClean="0"/>
              <a:t>Status</a:t>
            </a:r>
          </a:p>
          <a:p>
            <a:pPr marL="171707" indent="-171707" eaLnBrk="1" hangingPunct="1">
              <a:spcBef>
                <a:spcPct val="0"/>
              </a:spcBef>
            </a:pPr>
            <a:r>
              <a:rPr lang="en-US" altLang="en-US" b="0" dirty="0" smtClean="0"/>
              <a:t> </a:t>
            </a:r>
          </a:p>
          <a:p>
            <a:pPr marL="0" indent="0" eaLnBrk="1" hangingPunct="1">
              <a:spcBef>
                <a:spcPct val="0"/>
              </a:spcBef>
            </a:pPr>
            <a:r>
              <a:rPr lang="en-US" altLang="en-US" dirty="0" smtClean="0"/>
              <a:t>NOTE</a:t>
            </a:r>
            <a:r>
              <a:rPr lang="en-US" altLang="en-US" b="0" dirty="0" smtClean="0"/>
              <a:t>: </a:t>
            </a:r>
            <a:r>
              <a:rPr lang="en-US" altLang="en-US" b="0" i="1" dirty="0" smtClean="0"/>
              <a:t> </a:t>
            </a:r>
            <a:r>
              <a:rPr lang="en-US" altLang="en-US" b="0" dirty="0" smtClean="0"/>
              <a:t>If the selection window appears, pick CDOT_FMLA_ADMIN.  New users may see this window in PRD</a:t>
            </a:r>
            <a:r>
              <a:rPr lang="en-US" altLang="en-US" dirty="0" smtClean="0"/>
              <a:t>.</a:t>
            </a:r>
          </a:p>
          <a:p>
            <a:pPr marL="171707" indent="-171707" eaLnBrk="1" hangingPunct="1">
              <a:spcBef>
                <a:spcPct val="0"/>
              </a:spcBef>
            </a:pPr>
            <a:endParaRPr lang="en-US" altLang="en-US" b="0" dirty="0" smtClean="0"/>
          </a:p>
        </p:txBody>
      </p:sp>
      <p:sp>
        <p:nvSpPr>
          <p:cNvPr id="2570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DF344CB-5550-431C-A11D-70B28AEDECC5}" type="slidenum">
              <a:rPr lang="en-US" altLang="en-US" smtClean="0"/>
              <a:pPr/>
              <a:t>112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0972965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29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Editing the FML Workbench</a:t>
            </a:r>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Change FML workbench data (i.e. validity period, status)</a:t>
            </a:r>
          </a:p>
          <a:p>
            <a:pPr marL="171707" indent="-171707" eaLnBrk="1" hangingPunct="1">
              <a:spcBef>
                <a:spcPct val="0"/>
              </a:spcBef>
              <a:buFont typeface="Arial"/>
              <a:buChar char="•"/>
            </a:pPr>
            <a:r>
              <a:rPr lang="en-US" altLang="en-US" b="0" dirty="0" smtClean="0"/>
              <a:t>Add comments</a:t>
            </a:r>
          </a:p>
          <a:p>
            <a:pPr lvl="2" eaLnBrk="1" hangingPunct="1">
              <a:spcBef>
                <a:spcPct val="0"/>
              </a:spcBef>
            </a:pPr>
            <a:r>
              <a:rPr lang="en-US" altLang="en-US" dirty="0" smtClean="0"/>
              <a:t>For temps and PPT and Family Care Act, indicate file path to any tracking documents used outside of SAP</a:t>
            </a:r>
          </a:p>
          <a:p>
            <a:pPr lvl="2" eaLnBrk="1" hangingPunct="1">
              <a:spcBef>
                <a:spcPct val="0"/>
              </a:spcBef>
            </a:pPr>
            <a:r>
              <a:rPr lang="en-US" altLang="en-US" dirty="0" smtClean="0"/>
              <a:t>Tracking status of recertification</a:t>
            </a:r>
          </a:p>
          <a:p>
            <a:pPr lvl="2" eaLnBrk="1" hangingPunct="1">
              <a:spcBef>
                <a:spcPct val="0"/>
              </a:spcBef>
            </a:pPr>
            <a:r>
              <a:rPr lang="en-US" altLang="en-US" dirty="0" smtClean="0"/>
              <a:t>Continuation of condition from a previous twelve</a:t>
            </a:r>
            <a:r>
              <a:rPr lang="en-US" altLang="en-US" baseline="0" dirty="0" smtClean="0"/>
              <a:t> month period</a:t>
            </a:r>
            <a:endParaRPr lang="en-US" altLang="en-US" dirty="0" smtClean="0"/>
          </a:p>
          <a:p>
            <a:pPr lvl="2" eaLnBrk="1" hangingPunct="1">
              <a:spcBef>
                <a:spcPct val="0"/>
              </a:spcBef>
            </a:pPr>
            <a:r>
              <a:rPr lang="en-US" altLang="en-US" dirty="0" smtClean="0"/>
              <a:t>Comments should not detail the health condition or details regarding the event </a:t>
            </a:r>
          </a:p>
          <a:p>
            <a:pPr lvl="2" eaLnBrk="1" hangingPunct="1">
              <a:spcBef>
                <a:spcPct val="0"/>
              </a:spcBef>
            </a:pPr>
            <a:r>
              <a:rPr lang="en-US" altLang="en-US" dirty="0" smtClean="0"/>
              <a:t>Use to cross-reference Workers’ Comp claim number</a:t>
            </a:r>
          </a:p>
          <a:p>
            <a:pPr lvl="2" eaLnBrk="1" hangingPunct="1">
              <a:spcBef>
                <a:spcPct val="0"/>
              </a:spcBef>
            </a:pPr>
            <a:r>
              <a:rPr lang="en-US" altLang="en-US" dirty="0" smtClean="0"/>
              <a:t>Note STD approval dates</a:t>
            </a:r>
          </a:p>
          <a:p>
            <a:pPr lvl="2" eaLnBrk="1" hangingPunct="1">
              <a:spcBef>
                <a:spcPct val="0"/>
              </a:spcBef>
            </a:pPr>
            <a:endParaRPr lang="en-US" altLang="en-US" dirty="0" smtClean="0"/>
          </a:p>
          <a:p>
            <a:pPr marL="171707" indent="-171707" eaLnBrk="1" hangingPunct="1">
              <a:spcBef>
                <a:spcPct val="0"/>
              </a:spcBef>
            </a:pPr>
            <a:r>
              <a:rPr lang="en-US" altLang="en-US" dirty="0" smtClean="0"/>
              <a:t>When </a:t>
            </a:r>
            <a:r>
              <a:rPr lang="en-US" altLang="en-US" dirty="0"/>
              <a:t>to </a:t>
            </a:r>
            <a:r>
              <a:rPr lang="en-US" altLang="en-US" dirty="0" smtClean="0"/>
              <a:t>Delete Workbenches  </a:t>
            </a:r>
          </a:p>
          <a:p>
            <a:pPr marL="171707" indent="-171707" eaLnBrk="1" hangingPunct="1">
              <a:spcBef>
                <a:spcPct val="0"/>
              </a:spcBef>
            </a:pPr>
            <a:endParaRPr lang="en-US" altLang="en-US" dirty="0" smtClean="0"/>
          </a:p>
          <a:p>
            <a:pPr lvl="1" eaLnBrk="1" hangingPunct="1">
              <a:spcBef>
                <a:spcPct val="0"/>
              </a:spcBef>
            </a:pPr>
            <a:r>
              <a:rPr lang="en-US" altLang="en-US" dirty="0" smtClean="0"/>
              <a:t>FML Workbenches should only be deleted when:</a:t>
            </a:r>
          </a:p>
          <a:p>
            <a:pPr marL="171707" lvl="1" indent="-171707" eaLnBrk="1" hangingPunct="1">
              <a:spcBef>
                <a:spcPct val="0"/>
              </a:spcBef>
              <a:buFont typeface="Arial"/>
              <a:buChar char="•"/>
            </a:pPr>
            <a:r>
              <a:rPr lang="en-US" altLang="en-US" dirty="0" smtClean="0"/>
              <a:t>A workbench was set up prematurely (before medical certification approved) and situation is not FML qualified</a:t>
            </a:r>
          </a:p>
          <a:p>
            <a:pPr marL="171707" lvl="1" indent="-171707" eaLnBrk="1" hangingPunct="1">
              <a:spcBef>
                <a:spcPct val="0"/>
              </a:spcBef>
              <a:buFont typeface="Arial"/>
              <a:buChar char="•"/>
            </a:pPr>
            <a:r>
              <a:rPr lang="en-US" altLang="en-US" dirty="0" smtClean="0"/>
              <a:t>Multiple workbenches exist for the same event</a:t>
            </a:r>
          </a:p>
          <a:p>
            <a:pPr marL="171707" lvl="1" indent="-171707" eaLnBrk="1" hangingPunct="1">
              <a:spcBef>
                <a:spcPct val="0"/>
              </a:spcBef>
              <a:buFont typeface="Arial"/>
              <a:buChar char="•"/>
            </a:pPr>
            <a:r>
              <a:rPr lang="en-US" altLang="en-US" dirty="0" smtClean="0"/>
              <a:t>A workbench was created for the wrong employee</a:t>
            </a:r>
            <a:endParaRPr lang="en-US" altLang="en-US" b="0" dirty="0" smtClean="0"/>
          </a:p>
          <a:p>
            <a:pPr marL="171707" indent="-171707" eaLnBrk="1" hangingPunct="1">
              <a:spcBef>
                <a:spcPct val="0"/>
              </a:spcBef>
              <a:buFont typeface="Arial"/>
              <a:buChar char="•"/>
            </a:pPr>
            <a:r>
              <a:rPr lang="en-US" altLang="en-US" b="0" i="1" dirty="0" smtClean="0"/>
              <a:t>To delete a workbench, select the desired workbench and click the trashcan icon TWICE</a:t>
            </a:r>
          </a:p>
          <a:p>
            <a:pPr marL="170117" lvl="2" indent="0" eaLnBrk="1" hangingPunct="1">
              <a:spcBef>
                <a:spcPct val="0"/>
              </a:spcBef>
              <a:buNone/>
            </a:pPr>
            <a:endParaRPr lang="en-US" altLang="en-US" dirty="0" smtClean="0"/>
          </a:p>
          <a:p>
            <a:pPr marL="0" indent="0" eaLnBrk="1" hangingPunct="1">
              <a:spcBef>
                <a:spcPct val="0"/>
              </a:spcBef>
            </a:pPr>
            <a:endParaRPr lang="en-US" altLang="en-US" b="0" dirty="0" smtClean="0"/>
          </a:p>
        </p:txBody>
      </p:sp>
      <p:sp>
        <p:nvSpPr>
          <p:cNvPr id="2529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154CBF-8453-4195-A955-FE5047D8D28C}" type="slidenum">
              <a:rPr lang="en-US" altLang="en-US" smtClean="0"/>
              <a:pPr/>
              <a:t>113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3516686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18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30 </a:t>
            </a:r>
            <a:r>
              <a:rPr lang="en-US" altLang="en-US" b="0" dirty="0" smtClean="0"/>
              <a:t>– PTFMLA Change FML Workbench</a:t>
            </a:r>
            <a:endParaRPr lang="en-US" altLang="en-US" dirty="0" smtClean="0"/>
          </a:p>
          <a:p>
            <a:pPr marL="171707" indent="-171707" eaLnBrk="1" hangingPunct="1">
              <a:spcBef>
                <a:spcPct val="0"/>
              </a:spcBef>
            </a:pPr>
            <a:endParaRPr lang="en-US" altLang="en-US" dirty="0" smtClean="0"/>
          </a:p>
          <a:p>
            <a:pPr marL="171707" indent="-171707" eaLnBrk="1" hangingPunct="1">
              <a:spcBef>
                <a:spcPct val="0"/>
              </a:spcBef>
            </a:pPr>
            <a:endParaRPr lang="en-US" altLang="en-US" dirty="0" smtClean="0"/>
          </a:p>
        </p:txBody>
      </p:sp>
      <p:sp>
        <p:nvSpPr>
          <p:cNvPr id="2918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C283CA8-1E78-4689-97FE-5A0E321E9BB4}" type="slidenum">
              <a:rPr lang="en-US" altLang="en-US" smtClean="0"/>
              <a:pPr/>
              <a:t>114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9352233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389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31 </a:t>
            </a:r>
            <a:r>
              <a:rPr lang="en-US" altLang="en-US" b="0" dirty="0" smtClean="0"/>
              <a:t>– PTFMLA Delete FML Workbench</a:t>
            </a:r>
          </a:p>
          <a:p>
            <a:pPr marL="171707" indent="-171707" eaLnBrk="1" hangingPunct="1">
              <a:spcBef>
                <a:spcPct val="0"/>
              </a:spcBef>
            </a:pPr>
            <a:endParaRPr lang="en-US" altLang="en-US" dirty="0" smtClean="0"/>
          </a:p>
          <a:p>
            <a:pPr marL="171707" indent="-171707" eaLnBrk="1" hangingPunct="1">
              <a:spcBef>
                <a:spcPct val="0"/>
              </a:spcBef>
            </a:pPr>
            <a:endParaRPr lang="en-US" altLang="en-US" dirty="0" smtClean="0"/>
          </a:p>
        </p:txBody>
      </p:sp>
      <p:sp>
        <p:nvSpPr>
          <p:cNvPr id="2938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C16C759-BB7F-4B52-89C0-B6E4DA551048}" type="slidenum">
              <a:rPr lang="en-US" altLang="en-US" smtClean="0"/>
              <a:pPr/>
              <a:t>115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2417955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49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566" eaLnBrk="1" fontAlgn="auto" hangingPunct="1">
              <a:spcBef>
                <a:spcPts val="0"/>
              </a:spcBef>
              <a:spcAft>
                <a:spcPts val="0"/>
              </a:spcAft>
              <a:defRPr/>
            </a:pPr>
            <a:r>
              <a:rPr lang="en-US" sz="1200" dirty="0"/>
              <a:t>True or False: A new FML workbench must be created </a:t>
            </a:r>
          </a:p>
          <a:p>
            <a:pPr marL="0" indent="0" defTabSz="915566" eaLnBrk="1" fontAlgn="auto" hangingPunct="1">
              <a:spcBef>
                <a:spcPts val="0"/>
              </a:spcBef>
              <a:spcAft>
                <a:spcPts val="0"/>
              </a:spcAft>
              <a:defRPr/>
            </a:pPr>
            <a:endParaRPr lang="en-US" sz="1200" dirty="0"/>
          </a:p>
          <a:p>
            <a:pPr marL="0" indent="0" defTabSz="915566" eaLnBrk="1" fontAlgn="auto" hangingPunct="1">
              <a:spcBef>
                <a:spcPts val="0"/>
              </a:spcBef>
              <a:spcAft>
                <a:spcPts val="0"/>
              </a:spcAft>
              <a:defRPr/>
            </a:pPr>
            <a:r>
              <a:rPr lang="en-US" sz="1200" dirty="0"/>
              <a:t>Question 1:</a:t>
            </a:r>
          </a:p>
          <a:p>
            <a:pPr marL="0" indent="0" defTabSz="915566" eaLnBrk="1" fontAlgn="auto" hangingPunct="1">
              <a:spcBef>
                <a:spcPts val="0"/>
              </a:spcBef>
              <a:spcAft>
                <a:spcPts val="0"/>
              </a:spcAft>
              <a:defRPr/>
            </a:pPr>
            <a:r>
              <a:rPr lang="en-US" sz="1200" b="0" dirty="0"/>
              <a:t>Always at the beginning of the fiscal year</a:t>
            </a:r>
          </a:p>
          <a:p>
            <a:pPr marL="0" indent="0" defTabSz="915566" eaLnBrk="1" fontAlgn="auto" hangingPunct="1">
              <a:spcBef>
                <a:spcPts val="0"/>
              </a:spcBef>
              <a:spcAft>
                <a:spcPts val="0"/>
              </a:spcAft>
              <a:defRPr/>
            </a:pPr>
            <a:endParaRPr lang="en-US" sz="1200" b="0" dirty="0"/>
          </a:p>
          <a:p>
            <a:pPr marL="0" indent="0" defTabSz="915566" eaLnBrk="1" fontAlgn="auto" hangingPunct="1">
              <a:spcBef>
                <a:spcPts val="0"/>
              </a:spcBef>
              <a:spcAft>
                <a:spcPts val="0"/>
              </a:spcAft>
              <a:defRPr/>
            </a:pPr>
            <a:r>
              <a:rPr lang="en-US" sz="1200" dirty="0"/>
              <a:t>Answer:</a:t>
            </a:r>
          </a:p>
          <a:p>
            <a:pPr marL="171707" indent="-171707" defTabSz="915566" eaLnBrk="1" fontAlgn="auto" hangingPunct="1">
              <a:spcBef>
                <a:spcPts val="0"/>
              </a:spcBef>
              <a:spcAft>
                <a:spcPts val="0"/>
              </a:spcAft>
              <a:buFont typeface="Arial"/>
              <a:buChar char="•"/>
              <a:defRPr/>
            </a:pPr>
            <a:r>
              <a:rPr lang="en-US" sz="1200" b="0" dirty="0"/>
              <a:t>False</a:t>
            </a:r>
          </a:p>
          <a:p>
            <a:pPr marL="0" indent="0" defTabSz="915566" eaLnBrk="1" fontAlgn="auto" hangingPunct="1">
              <a:spcBef>
                <a:spcPts val="0"/>
              </a:spcBef>
              <a:spcAft>
                <a:spcPts val="0"/>
              </a:spcAft>
              <a:defRPr/>
            </a:pPr>
            <a:endParaRPr lang="en-US" sz="1200" b="0" dirty="0"/>
          </a:p>
          <a:p>
            <a:pPr marL="0" indent="0" defTabSz="915566" eaLnBrk="1" fontAlgn="auto" hangingPunct="1">
              <a:spcBef>
                <a:spcPts val="0"/>
              </a:spcBef>
              <a:spcAft>
                <a:spcPts val="0"/>
              </a:spcAft>
              <a:defRPr/>
            </a:pPr>
            <a:r>
              <a:rPr lang="en-US" sz="1200" dirty="0"/>
              <a:t>Question 2:</a:t>
            </a:r>
          </a:p>
          <a:p>
            <a:pPr marL="0" indent="0" defTabSz="915566" eaLnBrk="1" fontAlgn="auto" hangingPunct="1">
              <a:spcBef>
                <a:spcPts val="0"/>
              </a:spcBef>
              <a:spcAft>
                <a:spcPts val="0"/>
              </a:spcAft>
              <a:defRPr/>
            </a:pPr>
            <a:r>
              <a:rPr lang="en-US" sz="1200" b="0" dirty="0"/>
              <a:t>When the designation notice is approved</a:t>
            </a:r>
          </a:p>
          <a:p>
            <a:pPr marL="0" indent="0" defTabSz="915566" eaLnBrk="1" fontAlgn="auto" hangingPunct="1">
              <a:spcBef>
                <a:spcPts val="0"/>
              </a:spcBef>
              <a:spcAft>
                <a:spcPts val="0"/>
              </a:spcAft>
              <a:defRPr/>
            </a:pPr>
            <a:endParaRPr lang="en-US" sz="1200" b="0" dirty="0"/>
          </a:p>
          <a:p>
            <a:pPr marL="0" indent="0" defTabSz="915566" eaLnBrk="1" fontAlgn="auto" hangingPunct="1">
              <a:spcBef>
                <a:spcPts val="0"/>
              </a:spcBef>
              <a:spcAft>
                <a:spcPts val="0"/>
              </a:spcAft>
              <a:defRPr/>
            </a:pPr>
            <a:r>
              <a:rPr lang="en-US" sz="1200" dirty="0"/>
              <a:t>Answer: </a:t>
            </a:r>
          </a:p>
          <a:p>
            <a:pPr marL="171707" indent="-171707" defTabSz="915566" eaLnBrk="1" fontAlgn="auto" hangingPunct="1">
              <a:spcBef>
                <a:spcPts val="0"/>
              </a:spcBef>
              <a:spcAft>
                <a:spcPts val="0"/>
              </a:spcAft>
              <a:buFont typeface="Arial"/>
              <a:buChar char="•"/>
              <a:defRPr/>
            </a:pPr>
            <a:r>
              <a:rPr lang="en-US" sz="1200" b="0" dirty="0"/>
              <a:t>True</a:t>
            </a:r>
          </a:p>
          <a:p>
            <a:pPr marL="0" indent="0" eaLnBrk="1" hangingPunct="1">
              <a:spcBef>
                <a:spcPct val="0"/>
              </a:spcBef>
            </a:pPr>
            <a:endParaRPr lang="en-US" altLang="en-US" sz="1200" dirty="0"/>
          </a:p>
          <a:p>
            <a:pPr marL="0" indent="0" defTabSz="915566" eaLnBrk="1" fontAlgn="auto" hangingPunct="1">
              <a:spcBef>
                <a:spcPts val="0"/>
              </a:spcBef>
              <a:spcAft>
                <a:spcPts val="0"/>
              </a:spcAft>
              <a:defRPr/>
            </a:pPr>
            <a:r>
              <a:rPr lang="en-US" sz="1200" dirty="0"/>
              <a:t>Question 3:</a:t>
            </a:r>
          </a:p>
          <a:p>
            <a:pPr marL="0" indent="0" defTabSz="915566" eaLnBrk="1" fontAlgn="auto" hangingPunct="1">
              <a:spcBef>
                <a:spcPts val="0"/>
              </a:spcBef>
              <a:spcAft>
                <a:spcPts val="0"/>
              </a:spcAft>
              <a:defRPr/>
            </a:pPr>
            <a:r>
              <a:rPr lang="en-US" sz="1200" b="0" dirty="0"/>
              <a:t>When the same event exceeds 12 months</a:t>
            </a:r>
          </a:p>
          <a:p>
            <a:pPr marL="0" indent="0" defTabSz="915566" eaLnBrk="1" fontAlgn="auto" hangingPunct="1">
              <a:spcBef>
                <a:spcPts val="0"/>
              </a:spcBef>
              <a:spcAft>
                <a:spcPts val="0"/>
              </a:spcAft>
              <a:defRPr/>
            </a:pPr>
            <a:endParaRPr lang="en-US" sz="1200" b="0" dirty="0"/>
          </a:p>
          <a:p>
            <a:pPr marL="0" indent="0" defTabSz="915566" eaLnBrk="1" fontAlgn="auto" hangingPunct="1">
              <a:spcBef>
                <a:spcPts val="0"/>
              </a:spcBef>
              <a:spcAft>
                <a:spcPts val="0"/>
              </a:spcAft>
              <a:defRPr/>
            </a:pPr>
            <a:r>
              <a:rPr lang="en-US" sz="1200" dirty="0"/>
              <a:t>Answer:</a:t>
            </a:r>
          </a:p>
          <a:p>
            <a:pPr marL="171707" indent="-171707" defTabSz="915566" eaLnBrk="1" fontAlgn="auto" hangingPunct="1">
              <a:spcBef>
                <a:spcPts val="0"/>
              </a:spcBef>
              <a:spcAft>
                <a:spcPts val="0"/>
              </a:spcAft>
              <a:buFont typeface="Arial"/>
              <a:buChar char="•"/>
              <a:defRPr/>
            </a:pPr>
            <a:r>
              <a:rPr lang="en-US" sz="1200" b="0" dirty="0"/>
              <a:t>True</a:t>
            </a:r>
          </a:p>
          <a:p>
            <a:pPr marL="0" indent="0" defTabSz="915566" eaLnBrk="1" fontAlgn="auto" hangingPunct="1">
              <a:spcBef>
                <a:spcPts val="0"/>
              </a:spcBef>
              <a:spcAft>
                <a:spcPts val="0"/>
              </a:spcAft>
              <a:defRPr/>
            </a:pPr>
            <a:endParaRPr lang="en-US" sz="1200" b="0" dirty="0"/>
          </a:p>
          <a:p>
            <a:pPr marL="0" indent="0" defTabSz="915566" eaLnBrk="1" fontAlgn="auto" hangingPunct="1">
              <a:spcBef>
                <a:spcPts val="0"/>
              </a:spcBef>
              <a:spcAft>
                <a:spcPts val="0"/>
              </a:spcAft>
              <a:defRPr/>
            </a:pPr>
            <a:r>
              <a:rPr lang="en-US" sz="1200" dirty="0"/>
              <a:t>Question 4:</a:t>
            </a:r>
          </a:p>
          <a:p>
            <a:pPr marL="0" indent="0" defTabSz="915566" eaLnBrk="1" fontAlgn="auto" hangingPunct="1">
              <a:spcBef>
                <a:spcPts val="0"/>
              </a:spcBef>
              <a:spcAft>
                <a:spcPts val="0"/>
              </a:spcAft>
              <a:defRPr/>
            </a:pPr>
            <a:r>
              <a:rPr lang="en-US" sz="1200" b="0" dirty="0"/>
              <a:t>When FML is exhausted, restored and used within two weeks</a:t>
            </a:r>
          </a:p>
          <a:p>
            <a:pPr marL="0" indent="0" defTabSz="915566" eaLnBrk="1" fontAlgn="auto" hangingPunct="1">
              <a:spcBef>
                <a:spcPts val="0"/>
              </a:spcBef>
              <a:spcAft>
                <a:spcPts val="0"/>
              </a:spcAft>
              <a:defRPr/>
            </a:pPr>
            <a:endParaRPr lang="en-US" sz="1200" b="0" dirty="0"/>
          </a:p>
          <a:p>
            <a:pPr marL="0" indent="0" defTabSz="915566" eaLnBrk="1" fontAlgn="auto" hangingPunct="1">
              <a:spcBef>
                <a:spcPts val="0"/>
              </a:spcBef>
              <a:spcAft>
                <a:spcPts val="0"/>
              </a:spcAft>
              <a:defRPr/>
            </a:pPr>
            <a:r>
              <a:rPr lang="en-US" sz="1200" dirty="0"/>
              <a:t>Answer: </a:t>
            </a:r>
          </a:p>
          <a:p>
            <a:pPr marL="171707" indent="-171707" defTabSz="915566" eaLnBrk="1" fontAlgn="auto" hangingPunct="1">
              <a:spcBef>
                <a:spcPts val="0"/>
              </a:spcBef>
              <a:spcAft>
                <a:spcPts val="0"/>
              </a:spcAft>
              <a:buFont typeface="Arial"/>
              <a:buChar char="•"/>
              <a:defRPr/>
            </a:pPr>
            <a:r>
              <a:rPr lang="en-US" sz="1200" b="0" dirty="0"/>
              <a:t>False</a:t>
            </a:r>
          </a:p>
          <a:p>
            <a:pPr marL="0" indent="0" eaLnBrk="1" hangingPunct="1">
              <a:spcBef>
                <a:spcPct val="0"/>
              </a:spcBef>
            </a:pPr>
            <a:endParaRPr lang="en-US" altLang="en-US" sz="1200" dirty="0"/>
          </a:p>
        </p:txBody>
      </p:sp>
      <p:sp>
        <p:nvSpPr>
          <p:cNvPr id="849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02763D7-0E6C-481A-A751-294464EDCA39}" type="slidenum">
              <a:rPr lang="en-US" altLang="en-US" smtClean="0"/>
              <a:pPr/>
              <a:t>116</a:t>
            </a:fld>
            <a:endParaRPr lang="en-US" altLang="en-US" dirty="0" smtClean="0"/>
          </a:p>
        </p:txBody>
      </p:sp>
      <p:sp>
        <p:nvSpPr>
          <p:cNvPr id="5" name="Rectangle 4"/>
          <p:cNvSpPr/>
          <p:nvPr/>
        </p:nvSpPr>
        <p:spPr>
          <a:xfrm>
            <a:off x="3613335" y="1678689"/>
            <a:ext cx="1102661" cy="1627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577" tIns="45789" rIns="91577" bIns="45789" rtlCol="0" anchor="ctr"/>
          <a:lstStyle/>
          <a:p>
            <a:pPr algn="ctr"/>
            <a:endParaRPr lang="en-US" dirty="0"/>
          </a:p>
        </p:txBody>
      </p:sp>
      <p:sp>
        <p:nvSpPr>
          <p:cNvPr id="6"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8222426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117</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7613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949269636"/>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76132"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b="0" dirty="0"/>
              <a:t>The course is broken out into 12 sections.  Sections 7 through 12 and the conclusion are described below: </a:t>
            </a:r>
          </a:p>
          <a:p>
            <a:r>
              <a:rPr lang="en-US" dirty="0"/>
              <a:t> </a:t>
            </a:r>
          </a:p>
          <a:p>
            <a:pPr marL="171707" lvl="1" indent="-171707">
              <a:buFont typeface="Arial"/>
              <a:buChar char="•"/>
            </a:pPr>
            <a:r>
              <a:rPr lang="en-US" b="1" dirty="0"/>
              <a:t>Section Seven – </a:t>
            </a:r>
            <a:r>
              <a:rPr lang="en-US" dirty="0"/>
              <a:t>Provides you with an overview of the FML Workbench and how to create and maintain a workbench</a:t>
            </a:r>
          </a:p>
          <a:p>
            <a:pPr marL="171707" lvl="1" indent="-171707">
              <a:buFont typeface="Arial"/>
              <a:buChar char="•"/>
            </a:pPr>
            <a:r>
              <a:rPr lang="en-US" b="1" dirty="0"/>
              <a:t>Section Eight - </a:t>
            </a:r>
            <a:r>
              <a:rPr lang="en-US" dirty="0"/>
              <a:t>Discusses how to maintain the timesheet for FML qualifying Employees, resolving errors, and entering holidays</a:t>
            </a:r>
          </a:p>
          <a:p>
            <a:pPr marL="171707" lvl="1" indent="-171707">
              <a:buFont typeface="Arial"/>
              <a:buChar char="•"/>
            </a:pPr>
            <a:r>
              <a:rPr lang="en-US" b="1" dirty="0"/>
              <a:t>Section Nine - </a:t>
            </a:r>
            <a:r>
              <a:rPr lang="en-US" dirty="0"/>
              <a:t>Explains the connection between FML and Workers’ Comp</a:t>
            </a:r>
          </a:p>
          <a:p>
            <a:pPr marL="171707" lvl="1" indent="-171707">
              <a:buFont typeface="Arial"/>
              <a:buChar char="•"/>
            </a:pPr>
            <a:r>
              <a:rPr lang="en-US" b="1" dirty="0"/>
              <a:t>Section Ten – </a:t>
            </a:r>
            <a:r>
              <a:rPr lang="en-US" dirty="0"/>
              <a:t>Provides an explanation of how FML is monitored through Leave approval, entitlement remaining, re-certification and low and exhausted balances</a:t>
            </a:r>
          </a:p>
          <a:p>
            <a:pPr marL="171707" lvl="1" indent="-171707">
              <a:buFont typeface="Arial"/>
              <a:buChar char="•"/>
            </a:pPr>
            <a:r>
              <a:rPr lang="en-US" b="1" dirty="0"/>
              <a:t>Section Eleven – </a:t>
            </a:r>
            <a:r>
              <a:rPr lang="en-US" dirty="0"/>
              <a:t>Covers the actions of the FML Liaison once the Employee no longer is taking FML leave</a:t>
            </a:r>
          </a:p>
          <a:p>
            <a:pPr marL="171707" lvl="1" indent="-171707">
              <a:buFont typeface="Arial"/>
              <a:buChar char="•"/>
            </a:pPr>
            <a:r>
              <a:rPr lang="en-US" b="1" dirty="0"/>
              <a:t>Section Twelve - </a:t>
            </a:r>
            <a:r>
              <a:rPr lang="en-US" dirty="0"/>
              <a:t>Consists of case studies used to practice what you have learned in the course</a:t>
            </a:r>
          </a:p>
          <a:p>
            <a:pPr marL="171707" lvl="1" indent="-171707">
              <a:buFont typeface="Arial"/>
              <a:buChar char="•"/>
            </a:pPr>
            <a:r>
              <a:rPr lang="en-US" b="1" dirty="0"/>
              <a:t>Conclusion - </a:t>
            </a:r>
            <a:r>
              <a:rPr lang="en-US" dirty="0"/>
              <a:t>At the end of this course you will have the opportunity to evaluate the course and identify where to get help </a:t>
            </a:r>
          </a:p>
          <a:p>
            <a:endParaRPr lang="en-US" altLang="en-US" dirty="0"/>
          </a:p>
          <a:p>
            <a:endParaRPr lang="en-US" altLang="en-US" b="0" dirty="0" smtClean="0"/>
          </a:p>
          <a:p>
            <a:pPr marL="523071" lvl="2" indent="-174887" defTabSz="930081" eaLnBrk="1" hangingPunct="1">
              <a:spcBef>
                <a:spcPct val="0"/>
              </a:spcBef>
            </a:pPr>
            <a:endParaRPr lang="en-US" altLang="en-US" dirty="0" smtClean="0"/>
          </a:p>
          <a:p>
            <a:pPr marL="0" indent="0" defTabSz="930081"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118</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942712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261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A98F709-C83B-4BFF-BEED-9A0C1710275A}" type="slidenum">
              <a:rPr lang="en-US" altLang="en-US" smtClean="0"/>
              <a:pPr/>
              <a:t>119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70686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632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228943" indent="-228943" eaLnBrk="1" hangingPunct="1">
              <a:spcBef>
                <a:spcPct val="0"/>
              </a:spcBef>
              <a:buFontTx/>
              <a:buChar char="•"/>
            </a:pPr>
            <a:r>
              <a:rPr lang="en-US" altLang="en-US" b="0" dirty="0" smtClean="0"/>
              <a:t>Introduce yourself, and briefly tell us why you are the taking this course, your experience with CDOT, your expertise with the subject matter and SAP.</a:t>
            </a:r>
          </a:p>
          <a:p>
            <a:pPr marL="228943" indent="-228943" eaLnBrk="1" hangingPunct="1">
              <a:spcBef>
                <a:spcPct val="0"/>
              </a:spcBef>
              <a:buFontTx/>
              <a:buChar char="•"/>
            </a:pPr>
            <a:r>
              <a:rPr lang="en-US" altLang="en-US" b="0" dirty="0" smtClean="0"/>
              <a:t>The expectations you state about the course will be used by the instructors to stress the content you want to get from the course. </a:t>
            </a:r>
          </a:p>
          <a:p>
            <a:pPr marL="340235" lvl="2" indent="-343414" eaLnBrk="1" hangingPunct="1">
              <a:spcBef>
                <a:spcPct val="0"/>
              </a:spcBef>
              <a:buFontTx/>
              <a:buChar char="•"/>
            </a:pPr>
            <a:endParaRPr lang="en-US" altLang="en-US" b="0" dirty="0" smtClean="0"/>
          </a:p>
        </p:txBody>
      </p:sp>
      <p:sp>
        <p:nvSpPr>
          <p:cNvPr id="563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D165CC3-8806-490D-9649-5B99B497107A}" type="slidenum">
              <a:rPr lang="en-US" altLang="en-US" smtClean="0"/>
              <a:pPr/>
              <a:t>12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1846149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317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32 – </a:t>
            </a:r>
            <a:r>
              <a:rPr lang="en-US" altLang="en-US" b="0" dirty="0" smtClean="0"/>
              <a:t>CAT2 Maintain Timesheet – General</a:t>
            </a:r>
          </a:p>
          <a:p>
            <a:pPr marL="0" indent="0" eaLnBrk="1" hangingPunct="1">
              <a:spcBef>
                <a:spcPct val="0"/>
              </a:spcBef>
            </a:pPr>
            <a:r>
              <a:rPr lang="en-US" altLang="en-US" b="1" dirty="0" smtClean="0"/>
              <a:t>TAB</a:t>
            </a:r>
            <a:r>
              <a:rPr lang="en-US" altLang="en-US" b="1" baseline="0" dirty="0" smtClean="0"/>
              <a:t> 33 – </a:t>
            </a:r>
            <a:r>
              <a:rPr lang="en-US" altLang="en-US" b="0" baseline="0" dirty="0" smtClean="0"/>
              <a:t>Attendance Absence Types</a:t>
            </a:r>
          </a:p>
          <a:p>
            <a:pPr marL="0" indent="0" eaLnBrk="1" hangingPunct="1">
              <a:spcBef>
                <a:spcPct val="0"/>
              </a:spcBef>
            </a:pPr>
            <a:endParaRPr lang="en-US" altLang="en-US" b="0" baseline="0" dirty="0" smtClean="0"/>
          </a:p>
          <a:p>
            <a:pPr marL="0" indent="0" eaLnBrk="1" hangingPunct="1">
              <a:spcBef>
                <a:spcPct val="0"/>
              </a:spcBef>
            </a:pPr>
            <a:r>
              <a:rPr lang="en-US" altLang="en-US" dirty="0" smtClean="0"/>
              <a:t>FML Leave Entry on the Timesheet</a:t>
            </a:r>
          </a:p>
          <a:p>
            <a:pPr marL="0" indent="0" eaLnBrk="1" hangingPunct="1">
              <a:spcBef>
                <a:spcPct val="0"/>
              </a:spcBef>
            </a:pPr>
            <a:endParaRPr lang="en-US" altLang="en-US" baseline="0" dirty="0" smtClean="0"/>
          </a:p>
          <a:p>
            <a:pPr marL="0" indent="0"/>
            <a:r>
              <a:rPr lang="en-US" b="0" dirty="0"/>
              <a:t>FML is entered in the timesheet like any other leave, but special A/A type codes must be used to designate the FML status.  For absences the following fields must be completed on the timesheet: </a:t>
            </a:r>
          </a:p>
          <a:p>
            <a:pPr marL="329678" lvl="2" indent="-171707"/>
            <a:r>
              <a:rPr lang="en-US" dirty="0"/>
              <a:t>A/A type </a:t>
            </a:r>
          </a:p>
          <a:p>
            <a:pPr marL="540305" lvl="4" indent="-171707">
              <a:buFont typeface="Arial" panose="020B0604020202020204" pitchFamily="34" charset="0"/>
              <a:buChar char="•"/>
            </a:pPr>
            <a:r>
              <a:rPr lang="en-US" dirty="0"/>
              <a:t>P = Paid</a:t>
            </a:r>
          </a:p>
          <a:p>
            <a:pPr marL="540305" lvl="4" indent="-171707">
              <a:buFont typeface="Arial" panose="020B0604020202020204" pitchFamily="34" charset="0"/>
              <a:buChar char="•"/>
            </a:pPr>
            <a:r>
              <a:rPr lang="en-US" dirty="0"/>
              <a:t>U = Unpaid</a:t>
            </a:r>
          </a:p>
          <a:p>
            <a:pPr marL="329678" lvl="2" indent="-171707"/>
            <a:r>
              <a:rPr lang="en-US" dirty="0"/>
              <a:t>Total hours</a:t>
            </a:r>
          </a:p>
          <a:p>
            <a:pPr marL="329678" lvl="2" indent="-171707"/>
            <a:r>
              <a:rPr lang="en-US" dirty="0"/>
              <a:t>Start and end time (if less than 8 hours is charged to the A/A type)</a:t>
            </a:r>
          </a:p>
          <a:p>
            <a:pPr marL="171707" indent="-171707">
              <a:buFont typeface="Arial" panose="020B0604020202020204" pitchFamily="34" charset="0"/>
              <a:buChar char="•"/>
            </a:pPr>
            <a:r>
              <a:rPr lang="en-US" b="0" dirty="0"/>
              <a:t>Must code 40 hours per week, paid or unpaid for monthly paid employees</a:t>
            </a:r>
          </a:p>
          <a:p>
            <a:pPr marL="171707" indent="-171707">
              <a:buFont typeface="Arial" panose="020B0604020202020204" pitchFamily="34" charset="0"/>
              <a:buChar char="•"/>
            </a:pPr>
            <a:r>
              <a:rPr lang="en-US" b="0" dirty="0"/>
              <a:t>Only leave currently accrued in employee’s leave bank can be requested</a:t>
            </a:r>
          </a:p>
          <a:p>
            <a:pPr marL="171707" indent="-171707">
              <a:buFont typeface="Arial" panose="020B0604020202020204" pitchFamily="34" charset="0"/>
              <a:buChar char="•"/>
            </a:pPr>
            <a:r>
              <a:rPr lang="en-US" b="0" dirty="0"/>
              <a:t>Approved leave is deducted from the employee’s leave balance at the time it is approved</a:t>
            </a:r>
          </a:p>
          <a:p>
            <a:pPr marL="357151" lvl="2" indent="-171707"/>
            <a:r>
              <a:rPr lang="en-US" dirty="0"/>
              <a:t>If an employee requests leave in the future and it has been approved, leave balances are deducted immediately, NOT when the requested leave date arrives!</a:t>
            </a:r>
          </a:p>
          <a:p>
            <a:pPr marL="357151" lvl="2" indent="-171707"/>
            <a:r>
              <a:rPr lang="en-US" dirty="0"/>
              <a:t>If leave has been approved and then changed, the hours are not credited back to available balance until change has been approved, including zero time entries, and processed through Time Evaluation.</a:t>
            </a:r>
          </a:p>
          <a:p>
            <a:pPr marL="171707" indent="-171707">
              <a:buFont typeface="Arial" panose="020B0604020202020204" pitchFamily="34" charset="0"/>
              <a:buChar char="•"/>
            </a:pPr>
            <a:r>
              <a:rPr lang="en-US" b="0" dirty="0"/>
              <a:t>More complex when other types of leave are involved</a:t>
            </a:r>
          </a:p>
          <a:p>
            <a:pPr marL="345704" lvl="2" indent="-171707"/>
            <a:r>
              <a:rPr lang="en-US" dirty="0"/>
              <a:t>Worker’s Compensation, Make Whole, LWOP, Holiday Leave, etc.</a:t>
            </a:r>
          </a:p>
          <a:p>
            <a:pPr marL="171707" indent="-171707" eaLnBrk="1" hangingPunct="1">
              <a:spcBef>
                <a:spcPct val="0"/>
              </a:spcBef>
              <a:buFont typeface="Arial" panose="020B0604020202020204" pitchFamily="34" charset="0"/>
              <a:buChar char="•"/>
            </a:pPr>
            <a:endParaRPr lang="en-US" altLang="en-US" dirty="0" smtClean="0"/>
          </a:p>
        </p:txBody>
      </p:sp>
      <p:sp>
        <p:nvSpPr>
          <p:cNvPr id="263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C6FF378-5C58-4014-9328-955C2B605F78}" type="slidenum">
              <a:rPr lang="en-US" altLang="en-US" smtClean="0"/>
              <a:pPr/>
              <a:t>120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0674474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52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32 – </a:t>
            </a:r>
            <a:r>
              <a:rPr lang="en-US" altLang="en-US" b="0" dirty="0" smtClean="0"/>
              <a:t>CAT2 Maintain Timesheet - General</a:t>
            </a:r>
            <a:endParaRPr lang="en-US" altLang="en-US" dirty="0" smtClean="0"/>
          </a:p>
          <a:p>
            <a:pPr marL="171707" indent="-171707" eaLnBrk="1" hangingPunct="1">
              <a:spcBef>
                <a:spcPct val="0"/>
              </a:spcBef>
            </a:pPr>
            <a:endParaRPr lang="en-US" altLang="en-US" dirty="0" smtClean="0"/>
          </a:p>
        </p:txBody>
      </p:sp>
      <p:sp>
        <p:nvSpPr>
          <p:cNvPr id="2652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9D9A935-B230-45E9-B2DF-D0C6854E2154}" type="slidenum">
              <a:rPr lang="en-US" altLang="en-US" smtClean="0"/>
              <a:pPr/>
              <a:t>121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1442087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726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32 – </a:t>
            </a:r>
            <a:r>
              <a:rPr lang="en-US" altLang="en-US" b="0" dirty="0" smtClean="0"/>
              <a:t>CAT2 Maintain Timesheet - General</a:t>
            </a:r>
            <a:endParaRPr lang="en-US" altLang="en-US" dirty="0" smtClean="0"/>
          </a:p>
          <a:p>
            <a:pPr marL="171707" indent="-171707" eaLnBrk="1" hangingPunct="1">
              <a:spcBef>
                <a:spcPct val="0"/>
              </a:spcBef>
            </a:pPr>
            <a:endParaRPr lang="en-US" altLang="en-US" sz="1200" dirty="0"/>
          </a:p>
        </p:txBody>
      </p:sp>
      <p:sp>
        <p:nvSpPr>
          <p:cNvPr id="2672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9A5AFF0-FC6A-474C-A66B-10C763B479DD}" type="slidenum">
              <a:rPr lang="en-US" altLang="en-US" smtClean="0"/>
              <a:pPr/>
              <a:t>122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2085909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931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FML Errors on the Timesheet </a:t>
            </a:r>
          </a:p>
          <a:p>
            <a:pPr marL="0" indent="0" eaLnBrk="1" hangingPunct="1">
              <a:spcBef>
                <a:spcPct val="0"/>
              </a:spcBef>
            </a:pPr>
            <a:endParaRPr lang="en-US" altLang="en-US" dirty="0" smtClean="0"/>
          </a:p>
          <a:p>
            <a:pPr marL="0" indent="0" eaLnBrk="1" hangingPunct="1">
              <a:spcBef>
                <a:spcPct val="0"/>
              </a:spcBef>
            </a:pPr>
            <a:r>
              <a:rPr lang="en-US" altLang="en-US" b="0" dirty="0" smtClean="0"/>
              <a:t>For all FML absences entered in the timesheet, a valid FML workbench MUST be created in PTFMLA in order to enter FML Attendance/Absence types (A/A types) into a timesheet. If a workbench is not in “Approved” status and valid for the date the FML leave is being entered on, an error will be generated and the leave cannot be saved on the timesheet. </a:t>
            </a:r>
          </a:p>
          <a:p>
            <a:pPr marL="0" indent="0" eaLnBrk="1" hangingPunct="1">
              <a:spcBef>
                <a:spcPct val="0"/>
              </a:spcBef>
            </a:pPr>
            <a:r>
              <a:rPr lang="en-US" altLang="en-US" b="0" dirty="0" smtClean="0"/>
              <a:t> </a:t>
            </a:r>
          </a:p>
          <a:p>
            <a:pPr marL="0" indent="0" eaLnBrk="1" hangingPunct="1">
              <a:spcBef>
                <a:spcPct val="0"/>
              </a:spcBef>
            </a:pPr>
            <a:r>
              <a:rPr lang="en-US" altLang="en-US" b="0" dirty="0" smtClean="0"/>
              <a:t>If an error is generated, verify that the FML absence entered on the timesheet is appropriate. If employee has not been approved for FML, the entry must be changed to a non-FML leave type (i.e. Annual leave, sick leave, etc.). This may require the FML entry to be zeroed out and reapproved.</a:t>
            </a:r>
          </a:p>
          <a:p>
            <a:pPr marL="0" indent="0" eaLnBrk="1" hangingPunct="1">
              <a:spcBef>
                <a:spcPct val="0"/>
              </a:spcBef>
            </a:pPr>
            <a:r>
              <a:rPr lang="en-US" altLang="en-US" b="0" dirty="0" smtClean="0"/>
              <a:t> </a:t>
            </a:r>
          </a:p>
          <a:p>
            <a:pPr marL="0" indent="0" eaLnBrk="1" hangingPunct="1">
              <a:spcBef>
                <a:spcPct val="0"/>
              </a:spcBef>
            </a:pPr>
            <a:r>
              <a:rPr lang="en-US" altLang="en-US" dirty="0" smtClean="0"/>
              <a:t>Error #1:  </a:t>
            </a:r>
            <a:r>
              <a:rPr lang="en-US" altLang="en-US" b="0" dirty="0" smtClean="0"/>
              <a:t>“An FML workbench must exist to use this A/A type. Contact your FML liaison for more information.”</a:t>
            </a:r>
          </a:p>
          <a:p>
            <a:pPr marL="0" indent="0" eaLnBrk="1" hangingPunct="1">
              <a:spcBef>
                <a:spcPct val="0"/>
              </a:spcBef>
            </a:pPr>
            <a:endParaRPr lang="en-US" altLang="en-US" b="0" dirty="0" smtClean="0"/>
          </a:p>
          <a:p>
            <a:pPr marL="0" indent="0" eaLnBrk="1" hangingPunct="1">
              <a:spcBef>
                <a:spcPct val="0"/>
              </a:spcBef>
            </a:pPr>
            <a:r>
              <a:rPr lang="en-US" altLang="en-US" dirty="0" smtClean="0"/>
              <a:t>Solution: </a:t>
            </a:r>
            <a:r>
              <a:rPr lang="en-US" altLang="en-US" b="0" dirty="0" smtClean="0"/>
              <a:t>If the FML absence entered is correct and FML has been designated by the Appointing Authority, create a workbench in PTFMLA, indicating the reason, validity dates, and approved status. An FML workbench should only be created once all FML documentation is completed approved, and FML is designated by the Appointing Authority (or designee). </a:t>
            </a:r>
          </a:p>
          <a:p>
            <a:pPr marL="0" indent="0" eaLnBrk="1" hangingPunct="1">
              <a:spcBef>
                <a:spcPct val="0"/>
              </a:spcBef>
            </a:pPr>
            <a:r>
              <a:rPr lang="en-US" altLang="en-US" dirty="0" smtClean="0"/>
              <a:t> </a:t>
            </a:r>
          </a:p>
          <a:p>
            <a:pPr marL="0" indent="0" eaLnBrk="1" hangingPunct="1">
              <a:spcBef>
                <a:spcPct val="0"/>
              </a:spcBef>
            </a:pPr>
            <a:r>
              <a:rPr lang="en-US" altLang="en-US" dirty="0"/>
              <a:t>Error #2: </a:t>
            </a:r>
            <a:r>
              <a:rPr lang="en-US" altLang="en-US" b="0" dirty="0"/>
              <a:t>"FML workbench request is not in Approved status.  Contact your FML liaison for more info.”</a:t>
            </a:r>
          </a:p>
          <a:p>
            <a:pPr marL="0" indent="0" eaLnBrk="1" hangingPunct="1">
              <a:spcBef>
                <a:spcPct val="0"/>
              </a:spcBef>
            </a:pPr>
            <a:endParaRPr lang="en-US" altLang="en-US" b="0" dirty="0"/>
          </a:p>
          <a:p>
            <a:pPr marL="0" indent="0" eaLnBrk="1" hangingPunct="1">
              <a:spcBef>
                <a:spcPct val="0"/>
              </a:spcBef>
            </a:pPr>
            <a:r>
              <a:rPr lang="en-US" altLang="en-US" dirty="0"/>
              <a:t>Solution: </a:t>
            </a:r>
            <a:r>
              <a:rPr lang="en-US" altLang="en-US" b="0" dirty="0"/>
              <a:t>Confirm FML request has been approved and designated by the Appointing Authority (or designee). If it has, change the status from Pending to Approved in PTFMLA. If not, remove the FML A/A types from the timesheet. This may require the FML entry to be zeroed out and reapproved</a:t>
            </a:r>
            <a:r>
              <a:rPr lang="en-US" altLang="en-US" b="0" dirty="0" smtClean="0"/>
              <a:t>.</a:t>
            </a:r>
            <a:endParaRPr lang="en-US" altLang="en-US" b="0" dirty="0"/>
          </a:p>
        </p:txBody>
      </p:sp>
      <p:sp>
        <p:nvSpPr>
          <p:cNvPr id="2693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CE28688-9487-4711-962A-33651153BDCF}" type="slidenum">
              <a:rPr lang="en-US" altLang="en-US" smtClean="0"/>
              <a:pPr/>
              <a:t>123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6760922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34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Order of Leave Usage by A/A Types:</a:t>
            </a:r>
          </a:p>
          <a:p>
            <a:pPr marL="0" indent="0" eaLnBrk="1" hangingPunct="1">
              <a:spcBef>
                <a:spcPct val="0"/>
              </a:spcBef>
            </a:pPr>
            <a:endParaRPr lang="en-US" altLang="en-US" b="0" dirty="0" smtClean="0"/>
          </a:p>
          <a:p>
            <a:pPr marL="0" indent="0" eaLnBrk="1" hangingPunct="1">
              <a:spcBef>
                <a:spcPct val="0"/>
              </a:spcBef>
            </a:pPr>
            <a:r>
              <a:rPr lang="en-US" altLang="en-US" b="0" dirty="0" smtClean="0"/>
              <a:t>Employees must use their  leave in the following order: </a:t>
            </a:r>
          </a:p>
          <a:p>
            <a:pPr marL="0" indent="0" eaLnBrk="1" hangingPunct="1">
              <a:spcBef>
                <a:spcPct val="0"/>
              </a:spcBef>
            </a:pPr>
            <a:endParaRPr lang="en-US" altLang="en-US" b="0" dirty="0" smtClean="0"/>
          </a:p>
          <a:p>
            <a:pPr marL="0" indent="0" eaLnBrk="1" hangingPunct="1">
              <a:spcBef>
                <a:spcPct val="0"/>
              </a:spcBef>
              <a:buFont typeface="Calibri" panose="020F0502020204030204" pitchFamily="34" charset="0"/>
              <a:buAutoNum type="arabicPeriod"/>
            </a:pPr>
            <a:r>
              <a:rPr lang="en-US" altLang="en-US" dirty="0" smtClean="0"/>
              <a:t>  Qualified FML leave </a:t>
            </a:r>
            <a:endParaRPr lang="en-US" altLang="en-US" b="0" dirty="0" smtClean="0"/>
          </a:p>
          <a:p>
            <a:pPr marL="171707" indent="-171707" eaLnBrk="1" hangingPunct="1">
              <a:spcBef>
                <a:spcPct val="0"/>
              </a:spcBef>
              <a:buFont typeface="Arial"/>
              <a:buChar char="•"/>
            </a:pPr>
            <a:r>
              <a:rPr lang="en-US" altLang="en-US" b="0" dirty="0" smtClean="0"/>
              <a:t>Injury, Make whole, Bereavement, Jury, Administrative, Military</a:t>
            </a:r>
          </a:p>
          <a:p>
            <a:pPr marL="0" indent="0" eaLnBrk="1" hangingPunct="1">
              <a:spcBef>
                <a:spcPct val="0"/>
              </a:spcBef>
            </a:pPr>
            <a:r>
              <a:rPr lang="en-US" altLang="en-US" b="0" dirty="0" smtClean="0"/>
              <a:t> </a:t>
            </a:r>
          </a:p>
          <a:p>
            <a:pPr marL="0" indent="0" eaLnBrk="1" hangingPunct="1">
              <a:spcBef>
                <a:spcPct val="0"/>
              </a:spcBef>
              <a:buFont typeface="Calibri" panose="020F0502020204030204" pitchFamily="34" charset="0"/>
              <a:buAutoNum type="arabicPeriod" startAt="2"/>
            </a:pPr>
            <a:r>
              <a:rPr lang="en-US" altLang="en-US" dirty="0" smtClean="0"/>
              <a:t>  Available FML </a:t>
            </a:r>
            <a:r>
              <a:rPr lang="en-US" altLang="en-US" b="0" dirty="0" smtClean="0"/>
              <a:t>- Comp time,  FML - Alternate holiday, and/or FML- sick leave</a:t>
            </a:r>
          </a:p>
          <a:p>
            <a:pPr marL="171707" lvl="1" indent="-171707" eaLnBrk="1" hangingPunct="1">
              <a:spcBef>
                <a:spcPct val="0"/>
              </a:spcBef>
              <a:buFont typeface="Arial"/>
              <a:buChar char="•"/>
            </a:pPr>
            <a:r>
              <a:rPr lang="en-US" altLang="en-US" dirty="0" smtClean="0"/>
              <a:t>For leaves related to employee health condition, family health condition, or military caregiver leave, sick leave must be used before annual leave except in a use or lose situation </a:t>
            </a:r>
          </a:p>
          <a:p>
            <a:pPr lvl="2" eaLnBrk="1" hangingPunct="1">
              <a:spcBef>
                <a:spcPct val="0"/>
              </a:spcBef>
            </a:pPr>
            <a:r>
              <a:rPr lang="en-US" altLang="en-US" dirty="0" smtClean="0"/>
              <a:t>Use Transaction ZH47T for use or lose report</a:t>
            </a:r>
          </a:p>
          <a:p>
            <a:pPr marL="171707" lvl="1" indent="-171707" eaLnBrk="1" hangingPunct="1">
              <a:spcBef>
                <a:spcPct val="0"/>
              </a:spcBef>
              <a:buFont typeface="Arial"/>
              <a:buChar char="•"/>
            </a:pPr>
            <a:r>
              <a:rPr lang="en-US" altLang="en-US" dirty="0" smtClean="0"/>
              <a:t>For FML related to addition of a child, sick leave can only be used for the prenatal and recovery period. Annual leave must be used for bonding period</a:t>
            </a:r>
          </a:p>
          <a:p>
            <a:pPr lvl="2" eaLnBrk="1" hangingPunct="1">
              <a:spcBef>
                <a:spcPct val="0"/>
              </a:spcBef>
            </a:pPr>
            <a:r>
              <a:rPr lang="en-US" altLang="en-US" dirty="0" smtClean="0"/>
              <a:t>FML sick leave is not applicable for leave related to adoption and foster care </a:t>
            </a:r>
          </a:p>
          <a:p>
            <a:pPr lvl="2" eaLnBrk="1" hangingPunct="1">
              <a:spcBef>
                <a:spcPct val="0"/>
              </a:spcBef>
            </a:pPr>
            <a:r>
              <a:rPr lang="en-US" altLang="en-US" dirty="0" smtClean="0"/>
              <a:t>Comp time and Alternate Holiday should be used within the same fiscal year it is earned</a:t>
            </a:r>
          </a:p>
          <a:p>
            <a:pPr marL="0" indent="0" eaLnBrk="1" hangingPunct="1">
              <a:spcBef>
                <a:spcPct val="0"/>
              </a:spcBef>
            </a:pPr>
            <a:r>
              <a:rPr lang="en-US" altLang="en-US" b="0" dirty="0" smtClean="0"/>
              <a:t> </a:t>
            </a:r>
          </a:p>
          <a:p>
            <a:pPr marL="0" indent="0" eaLnBrk="1" hangingPunct="1">
              <a:spcBef>
                <a:spcPct val="0"/>
              </a:spcBef>
              <a:buFont typeface="Calibri" panose="020F0502020204030204" pitchFamily="34" charset="0"/>
              <a:buAutoNum type="arabicPeriod" startAt="3"/>
            </a:pPr>
            <a:r>
              <a:rPr lang="en-US" altLang="en-US" dirty="0" smtClean="0"/>
              <a:t>  FML - Annual</a:t>
            </a:r>
          </a:p>
          <a:p>
            <a:pPr marL="171707" lvl="1" indent="-171707" eaLnBrk="1" hangingPunct="1">
              <a:spcBef>
                <a:spcPct val="0"/>
              </a:spcBef>
              <a:buFont typeface="Arial" panose="020B0604020202020204" pitchFamily="34" charset="0"/>
              <a:buChar char="•"/>
            </a:pPr>
            <a:r>
              <a:rPr lang="en-US" altLang="en-US" dirty="0" smtClean="0"/>
              <a:t>Annual leave is carried over each fiscal year based on accrual maximums</a:t>
            </a:r>
          </a:p>
          <a:p>
            <a:pPr marL="0" indent="0" eaLnBrk="1" hangingPunct="1">
              <a:spcBef>
                <a:spcPct val="0"/>
              </a:spcBef>
            </a:pPr>
            <a:r>
              <a:rPr lang="en-US" altLang="en-US" b="0" dirty="0" smtClean="0"/>
              <a:t> </a:t>
            </a:r>
          </a:p>
          <a:p>
            <a:pPr marL="0" indent="0" eaLnBrk="1" hangingPunct="1">
              <a:spcBef>
                <a:spcPct val="0"/>
              </a:spcBef>
              <a:buFont typeface="Calibri" panose="020F0502020204030204" pitchFamily="34" charset="0"/>
              <a:buAutoNum type="arabicPeriod" startAt="4"/>
            </a:pPr>
            <a:r>
              <a:rPr lang="en-US" altLang="en-US" dirty="0" smtClean="0"/>
              <a:t>  FML Leave without Pay (LWOP) </a:t>
            </a:r>
            <a:r>
              <a:rPr lang="en-US" altLang="en-US" b="0" dirty="0" smtClean="0"/>
              <a:t>– must be approved by Appointing Authority (cannot be denied)</a:t>
            </a:r>
          </a:p>
          <a:p>
            <a:pPr marL="171707" lvl="1" indent="-171707" eaLnBrk="1" hangingPunct="1">
              <a:spcBef>
                <a:spcPct val="0"/>
              </a:spcBef>
              <a:buFont typeface="Arial" panose="020B0604020202020204" pitchFamily="34" charset="0"/>
              <a:buChar char="•"/>
            </a:pPr>
            <a:r>
              <a:rPr lang="en-US" altLang="en-US" dirty="0" smtClean="0"/>
              <a:t>All other leave must be exhausted before LWOP can be used </a:t>
            </a:r>
          </a:p>
          <a:p>
            <a:pPr marL="171707" lvl="1" indent="-171707" eaLnBrk="1" hangingPunct="1">
              <a:spcBef>
                <a:spcPct val="0"/>
              </a:spcBef>
              <a:buFont typeface="Arial" panose="020B0604020202020204" pitchFamily="34" charset="0"/>
              <a:buChar char="•"/>
            </a:pPr>
            <a:r>
              <a:rPr lang="en-US" altLang="en-US" dirty="0" smtClean="0"/>
              <a:t>Must be entered by the 15th of every month and reported to Payroll</a:t>
            </a:r>
          </a:p>
        </p:txBody>
      </p:sp>
      <p:sp>
        <p:nvSpPr>
          <p:cNvPr id="2734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4CE25ED-8547-410A-8B8A-761F41FE5FED}" type="slidenum">
              <a:rPr lang="en-US" altLang="en-US" smtClean="0"/>
              <a:pPr/>
              <a:t>124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6994738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545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r>
              <a:rPr lang="en-US" dirty="0"/>
              <a:t>Calculation Tool</a:t>
            </a:r>
          </a:p>
          <a:p>
            <a:endParaRPr lang="en-US" dirty="0"/>
          </a:p>
          <a:p>
            <a:pPr marL="171707" indent="-171707">
              <a:buFont typeface="Arial"/>
              <a:buChar char="•"/>
            </a:pPr>
            <a:r>
              <a:rPr lang="en-US" b="0" dirty="0"/>
              <a:t>Prorated holiday – prorate holiday if LWOP is used during the month or for PPT employees</a:t>
            </a:r>
          </a:p>
          <a:p>
            <a:endParaRPr lang="en-US" dirty="0"/>
          </a:p>
          <a:p>
            <a:r>
              <a:rPr lang="en-US" dirty="0"/>
              <a:t>Calculation Tool is Located at: </a:t>
            </a:r>
          </a:p>
          <a:p>
            <a:endParaRPr lang="en-US" dirty="0"/>
          </a:p>
          <a:p>
            <a:pPr marL="171707" indent="-171707">
              <a:buFont typeface="Arial"/>
              <a:buChar char="•"/>
            </a:pPr>
            <a:r>
              <a:rPr lang="en-US" b="0" dirty="0"/>
              <a:t>Employees </a:t>
            </a:r>
            <a:r>
              <a:rPr lang="en-US" b="0" dirty="0">
                <a:sym typeface="Wingdings" panose="05000000000000000000" pitchFamily="2" charset="2"/>
              </a:rPr>
              <a:t></a:t>
            </a:r>
            <a:r>
              <a:rPr lang="en-US" b="0" dirty="0"/>
              <a:t> Time and Leave </a:t>
            </a:r>
            <a:r>
              <a:rPr lang="en-US" b="0" dirty="0">
                <a:sym typeface="Wingdings" panose="05000000000000000000" pitchFamily="2" charset="2"/>
              </a:rPr>
              <a:t> Calculating Leave Manually</a:t>
            </a:r>
            <a:endParaRPr lang="en-US" b="0" dirty="0"/>
          </a:p>
          <a:p>
            <a:r>
              <a:rPr lang="en-US" b="0" u="sng" dirty="0">
                <a:hlinkClick r:id="rId3"/>
              </a:rPr>
              <a:t>http://intranet/employees/time-and-leave/leave-calculation-page</a:t>
            </a:r>
            <a:r>
              <a:rPr lang="en-US" b="0" u="sng" dirty="0"/>
              <a:t> </a:t>
            </a:r>
            <a:endParaRPr lang="en-US" altLang="en-US" b="0" dirty="0" smtClean="0"/>
          </a:p>
        </p:txBody>
      </p:sp>
      <p:sp>
        <p:nvSpPr>
          <p:cNvPr id="2754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54BB601-C3F2-44C3-BC2E-6C32FFB94B05}" type="slidenum">
              <a:rPr lang="en-US" altLang="en-US" smtClean="0"/>
              <a:pPr/>
              <a:t>125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8939595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566" eaLnBrk="1" fontAlgn="auto" hangingPunct="1">
              <a:spcBef>
                <a:spcPts val="0"/>
              </a:spcBef>
              <a:spcAft>
                <a:spcPts val="0"/>
              </a:spcAft>
              <a:defRPr/>
            </a:pPr>
            <a:r>
              <a:rPr lang="en-US" dirty="0" smtClean="0">
                <a:ea typeface="+mn-ea"/>
              </a:rPr>
              <a:t>Question 1:</a:t>
            </a:r>
          </a:p>
          <a:p>
            <a:pPr marL="0" indent="0" defTabSz="915566" eaLnBrk="1" fontAlgn="auto" hangingPunct="1">
              <a:spcBef>
                <a:spcPts val="0"/>
              </a:spcBef>
              <a:spcAft>
                <a:spcPts val="0"/>
              </a:spcAft>
              <a:defRPr/>
            </a:pPr>
            <a:r>
              <a:rPr lang="en-US" b="0" dirty="0" smtClean="0">
                <a:ea typeface="+mn-ea"/>
              </a:rPr>
              <a:t>What leave must the employee use first when using FML Leave?</a:t>
            </a:r>
          </a:p>
          <a:p>
            <a:pPr marL="0" indent="0" defTabSz="915566" eaLnBrk="1" fontAlgn="auto" hangingPunct="1">
              <a:spcBef>
                <a:spcPts val="0"/>
              </a:spcBef>
              <a:spcAft>
                <a:spcPts val="0"/>
              </a:spcAft>
              <a:defRPr/>
            </a:pPr>
            <a:endParaRPr lang="en-US" b="0" dirty="0" smtClean="0">
              <a:ea typeface="+mn-ea"/>
            </a:endParaRPr>
          </a:p>
          <a:p>
            <a:pPr marL="0" indent="0" defTabSz="915566" eaLnBrk="1" fontAlgn="auto" hangingPunct="1">
              <a:spcBef>
                <a:spcPts val="0"/>
              </a:spcBef>
              <a:spcAft>
                <a:spcPts val="0"/>
              </a:spcAft>
              <a:defRPr/>
            </a:pPr>
            <a:r>
              <a:rPr lang="en-US" dirty="0" smtClean="0">
                <a:ea typeface="+mn-ea"/>
              </a:rPr>
              <a:t>Answer:</a:t>
            </a:r>
          </a:p>
          <a:p>
            <a:pPr marL="171707" indent="-171707" defTabSz="915566" eaLnBrk="1" fontAlgn="auto" hangingPunct="1">
              <a:spcBef>
                <a:spcPts val="0"/>
              </a:spcBef>
              <a:spcAft>
                <a:spcPts val="0"/>
              </a:spcAft>
              <a:buFont typeface="Arial"/>
              <a:buChar char="•"/>
              <a:defRPr/>
            </a:pPr>
            <a:r>
              <a:rPr lang="en-US" b="0" dirty="0" smtClean="0">
                <a:ea typeface="+mn-ea"/>
              </a:rPr>
              <a:t>Qualified FML Leave</a:t>
            </a:r>
          </a:p>
          <a:p>
            <a:pPr marL="0" indent="0" defTabSz="915566" eaLnBrk="1" fontAlgn="auto" hangingPunct="1">
              <a:spcBef>
                <a:spcPts val="0"/>
              </a:spcBef>
              <a:spcAft>
                <a:spcPts val="0"/>
              </a:spcAft>
              <a:defRPr/>
            </a:pPr>
            <a:endParaRPr lang="en-US" b="0" dirty="0" smtClean="0">
              <a:ea typeface="+mn-ea"/>
            </a:endParaRPr>
          </a:p>
          <a:p>
            <a:pPr marL="0" indent="0" defTabSz="915566" eaLnBrk="1" fontAlgn="auto" hangingPunct="1">
              <a:spcBef>
                <a:spcPts val="0"/>
              </a:spcBef>
              <a:spcAft>
                <a:spcPts val="0"/>
              </a:spcAft>
              <a:defRPr/>
            </a:pPr>
            <a:r>
              <a:rPr lang="en-US" dirty="0" smtClean="0">
                <a:ea typeface="+mn-ea"/>
              </a:rPr>
              <a:t>Question 2:</a:t>
            </a:r>
          </a:p>
          <a:p>
            <a:pPr marL="0" indent="0" defTabSz="915566" eaLnBrk="1" fontAlgn="auto" hangingPunct="1">
              <a:spcBef>
                <a:spcPts val="0"/>
              </a:spcBef>
              <a:spcAft>
                <a:spcPts val="0"/>
              </a:spcAft>
              <a:defRPr/>
            </a:pPr>
            <a:r>
              <a:rPr lang="en-US" b="0" dirty="0" smtClean="0">
                <a:ea typeface="+mn-ea"/>
              </a:rPr>
              <a:t>What transaction is used to enter FML coded time</a:t>
            </a:r>
          </a:p>
          <a:p>
            <a:pPr marL="0" indent="0" defTabSz="915566" eaLnBrk="1" fontAlgn="auto" hangingPunct="1">
              <a:spcBef>
                <a:spcPts val="0"/>
              </a:spcBef>
              <a:spcAft>
                <a:spcPts val="0"/>
              </a:spcAft>
              <a:defRPr/>
            </a:pPr>
            <a:endParaRPr lang="en-US" b="0" dirty="0" smtClean="0">
              <a:ea typeface="+mn-ea"/>
            </a:endParaRPr>
          </a:p>
          <a:p>
            <a:pPr marL="0" indent="0" defTabSz="915566" eaLnBrk="1" fontAlgn="auto" hangingPunct="1">
              <a:spcBef>
                <a:spcPts val="0"/>
              </a:spcBef>
              <a:spcAft>
                <a:spcPts val="0"/>
              </a:spcAft>
              <a:defRPr/>
            </a:pPr>
            <a:r>
              <a:rPr lang="en-US" dirty="0" smtClean="0">
                <a:ea typeface="+mn-ea"/>
              </a:rPr>
              <a:t>Answer: </a:t>
            </a:r>
          </a:p>
          <a:p>
            <a:pPr marL="171707" indent="-171707" defTabSz="915566" eaLnBrk="1" fontAlgn="auto" hangingPunct="1">
              <a:spcBef>
                <a:spcPts val="0"/>
              </a:spcBef>
              <a:spcAft>
                <a:spcPts val="0"/>
              </a:spcAft>
              <a:buFont typeface="Arial"/>
              <a:buChar char="•"/>
              <a:defRPr/>
            </a:pPr>
            <a:r>
              <a:rPr lang="en-US" b="0" dirty="0" smtClean="0">
                <a:ea typeface="+mn-ea"/>
              </a:rPr>
              <a:t>CAT2</a:t>
            </a:r>
          </a:p>
          <a:p>
            <a:pPr marL="0" indent="0" defTabSz="915566" eaLnBrk="1" fontAlgn="auto" hangingPunct="1">
              <a:spcBef>
                <a:spcPts val="0"/>
              </a:spcBef>
              <a:spcAft>
                <a:spcPts val="0"/>
              </a:spcAft>
              <a:defRPr/>
            </a:pPr>
            <a:endParaRPr lang="en-US" dirty="0">
              <a:ea typeface="+mn-ea"/>
            </a:endParaRPr>
          </a:p>
        </p:txBody>
      </p:sp>
      <p:sp>
        <p:nvSpPr>
          <p:cNvPr id="2795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92575F3-D10E-4C21-999D-F1F0E0D9E392}" type="slidenum">
              <a:rPr lang="en-US" altLang="en-US" smtClean="0"/>
              <a:pPr/>
              <a:t>126</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676595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127</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7715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2839344063"/>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77156"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b="0" dirty="0"/>
              <a:t>The course is broken out into 12 sections.  Sections 7 through 12 and the conclusion are described below: </a:t>
            </a:r>
          </a:p>
          <a:p>
            <a:r>
              <a:rPr lang="en-US" dirty="0"/>
              <a:t> </a:t>
            </a:r>
          </a:p>
          <a:p>
            <a:pPr marL="171707" lvl="1" indent="-171707">
              <a:buFont typeface="Arial"/>
              <a:buChar char="•"/>
            </a:pPr>
            <a:r>
              <a:rPr lang="en-US" b="1" dirty="0"/>
              <a:t>Section Seven – </a:t>
            </a:r>
            <a:r>
              <a:rPr lang="en-US" dirty="0"/>
              <a:t>Provides you with an overview of the FML Workbench and how to create and maintain a workbench</a:t>
            </a:r>
          </a:p>
          <a:p>
            <a:pPr marL="171707" lvl="1" indent="-171707">
              <a:buFont typeface="Arial"/>
              <a:buChar char="•"/>
            </a:pPr>
            <a:r>
              <a:rPr lang="en-US" b="1" dirty="0"/>
              <a:t>Section Eight - </a:t>
            </a:r>
            <a:r>
              <a:rPr lang="en-US" dirty="0"/>
              <a:t>Discusses how to maintain the timesheet for FML qualifying Employees, resolving errors, and entering holidays</a:t>
            </a:r>
          </a:p>
          <a:p>
            <a:pPr marL="171707" lvl="1" indent="-171707">
              <a:buFont typeface="Arial"/>
              <a:buChar char="•"/>
            </a:pPr>
            <a:r>
              <a:rPr lang="en-US" b="1" dirty="0"/>
              <a:t>Section Nine - </a:t>
            </a:r>
            <a:r>
              <a:rPr lang="en-US" dirty="0"/>
              <a:t>Explains the connection between FML and Workers’ Comp</a:t>
            </a:r>
          </a:p>
          <a:p>
            <a:pPr marL="171707" lvl="1" indent="-171707">
              <a:buFont typeface="Arial"/>
              <a:buChar char="•"/>
            </a:pPr>
            <a:r>
              <a:rPr lang="en-US" b="1" dirty="0"/>
              <a:t>Section Ten – </a:t>
            </a:r>
            <a:r>
              <a:rPr lang="en-US" dirty="0"/>
              <a:t>Provides an explanation of how FML is monitored through Leave approval, entitlement remaining, re-certification and low and exhausted balances</a:t>
            </a:r>
          </a:p>
          <a:p>
            <a:pPr marL="171707" lvl="1" indent="-171707">
              <a:buFont typeface="Arial"/>
              <a:buChar char="•"/>
            </a:pPr>
            <a:r>
              <a:rPr lang="en-US" b="1" dirty="0"/>
              <a:t>Section Eleven – </a:t>
            </a:r>
            <a:r>
              <a:rPr lang="en-US" dirty="0"/>
              <a:t>Covers the actions of the FML Liaison once the Employee no longer is taking FML leave</a:t>
            </a:r>
          </a:p>
          <a:p>
            <a:pPr marL="171707" lvl="1" indent="-171707">
              <a:buFont typeface="Arial"/>
              <a:buChar char="•"/>
            </a:pPr>
            <a:r>
              <a:rPr lang="en-US" b="1" dirty="0"/>
              <a:t>Section Twelve - </a:t>
            </a:r>
            <a:r>
              <a:rPr lang="en-US" dirty="0"/>
              <a:t>Consists of case studies used to practice what you have learned in the course</a:t>
            </a:r>
          </a:p>
          <a:p>
            <a:pPr marL="171707" lvl="1" indent="-171707">
              <a:buFont typeface="Arial"/>
              <a:buChar char="•"/>
            </a:pPr>
            <a:r>
              <a:rPr lang="en-US" b="1" dirty="0"/>
              <a:t>Conclusion - </a:t>
            </a:r>
            <a:r>
              <a:rPr lang="en-US" dirty="0"/>
              <a:t>At the end of this course you will have the opportunity to evaluate the course and identify where to get help </a:t>
            </a:r>
          </a:p>
          <a:p>
            <a:endParaRPr lang="en-US" b="0" dirty="0"/>
          </a:p>
          <a:p>
            <a:pPr marL="0" indent="0"/>
            <a:r>
              <a:rPr lang="en-US" b="0" dirty="0"/>
              <a:t>There is an open work session at the end of this course where you can practice and ask additional questions.</a:t>
            </a:r>
          </a:p>
          <a:p>
            <a:endParaRPr lang="en-US" altLang="en-US" dirty="0"/>
          </a:p>
          <a:p>
            <a:endParaRPr lang="en-US" altLang="en-US" b="0" dirty="0" smtClean="0"/>
          </a:p>
          <a:p>
            <a:pPr marL="523071" lvl="2" indent="-174887" defTabSz="930081" eaLnBrk="1" hangingPunct="1">
              <a:spcBef>
                <a:spcPct val="0"/>
              </a:spcBef>
            </a:pPr>
            <a:endParaRPr lang="en-US" altLang="en-US" dirty="0" smtClean="0"/>
          </a:p>
          <a:p>
            <a:pPr marL="0" indent="0" defTabSz="930081"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128</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942712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3000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9AF6C6D-54EF-4F39-9AF5-7940AAD10F24}" type="slidenum">
              <a:rPr lang="en-US" altLang="en-US" smtClean="0"/>
              <a:pPr/>
              <a:t>129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09011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1" name="Notes Placeholder 2"/>
          <p:cNvSpPr>
            <a:spLocks noGrp="1"/>
          </p:cNvSpPr>
          <p:nvPr>
            <p:ph type="body" idx="1"/>
          </p:nvPr>
        </p:nvSpPr>
        <p:spPr bwMode="auto"/>
        <p:txBody>
          <a:bodyPr wrap="square" numCol="1" anchor="t" anchorCtr="0" compatLnSpc="1">
            <a:prstTxWarp prst="textNoShape">
              <a:avLst/>
            </a:prstTxWarp>
          </a:bodyPr>
          <a:lstStyle/>
          <a:p>
            <a:pPr marL="171707" indent="-171707" defTabSz="915566" eaLnBrk="1" fontAlgn="auto" hangingPunct="1">
              <a:spcBef>
                <a:spcPts val="0"/>
              </a:spcBef>
              <a:spcAft>
                <a:spcPts val="0"/>
              </a:spcAft>
              <a:buFont typeface="Arial"/>
              <a:buChar char="•"/>
              <a:defRPr/>
            </a:pPr>
            <a:r>
              <a:rPr lang="en-US" b="0" dirty="0" smtClean="0">
                <a:ea typeface="+mn-ea"/>
              </a:rPr>
              <a:t>The above are the expectations for all of the participants in the course.  </a:t>
            </a:r>
          </a:p>
          <a:p>
            <a:pPr marL="171707" indent="-171707" defTabSz="915566" eaLnBrk="1" fontAlgn="auto" hangingPunct="1">
              <a:spcBef>
                <a:spcPts val="0"/>
              </a:spcBef>
              <a:spcAft>
                <a:spcPts val="0"/>
              </a:spcAft>
              <a:buFont typeface="Arial"/>
              <a:buChar char="•"/>
              <a:defRPr/>
            </a:pPr>
            <a:r>
              <a:rPr lang="en-US" b="0" dirty="0" smtClean="0">
                <a:ea typeface="+mn-ea"/>
              </a:rPr>
              <a:t>Actively participating in the course and sharing your experience is greatly encouraged as the whole class benefits.</a:t>
            </a:r>
          </a:p>
          <a:p>
            <a:pPr marL="171707" indent="-171707" defTabSz="915566" eaLnBrk="1" fontAlgn="auto" hangingPunct="1">
              <a:spcBef>
                <a:spcPts val="0"/>
              </a:spcBef>
              <a:spcAft>
                <a:spcPts val="0"/>
              </a:spcAft>
              <a:buFont typeface="Arial"/>
              <a:buChar char="•"/>
              <a:defRPr/>
            </a:pPr>
            <a:r>
              <a:rPr lang="en-US" b="0" dirty="0" smtClean="0">
                <a:ea typeface="+mn-ea"/>
              </a:rPr>
              <a:t>Any parking lot questions not directly answered during the course will be answered via email to the participants within two weeks of completing the course.</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583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3D32584-AFC8-4CFC-BE0A-0A5FFA257D78}" type="slidenum">
              <a:rPr lang="en-US" altLang="en-US" smtClean="0"/>
              <a:pPr/>
              <a:t>13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6303874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indent="0" eaLnBrk="1" hangingPunct="1">
              <a:spcBef>
                <a:spcPct val="0"/>
              </a:spcBef>
              <a:defRPr/>
            </a:pPr>
            <a:r>
              <a:rPr lang="en-US" altLang="en-US" dirty="0" smtClean="0"/>
              <a:t>FML and Workers’ Comp</a:t>
            </a:r>
          </a:p>
          <a:p>
            <a:pPr marL="0" indent="0" eaLnBrk="1" hangingPunct="1">
              <a:spcBef>
                <a:spcPct val="0"/>
              </a:spcBef>
              <a:defRPr/>
            </a:pPr>
            <a:endParaRPr lang="en-US" altLang="en-US" dirty="0" smtClean="0"/>
          </a:p>
          <a:p>
            <a:pPr marL="0" indent="0" eaLnBrk="1" hangingPunct="1">
              <a:spcBef>
                <a:spcPct val="0"/>
              </a:spcBef>
              <a:defRPr/>
            </a:pPr>
            <a:r>
              <a:rPr lang="en-US" altLang="en-US" b="0" dirty="0" smtClean="0"/>
              <a:t>Most on-the-job injuries covered under Workers’ Compensation will also qualify for the protection of the FMLA.  Some exceptions include:</a:t>
            </a:r>
          </a:p>
          <a:p>
            <a:pPr marL="171707" indent="-171707" eaLnBrk="1" hangingPunct="1">
              <a:spcBef>
                <a:spcPct val="0"/>
              </a:spcBef>
              <a:buFont typeface="Arial" panose="020B0604020202020204" pitchFamily="34" charset="0"/>
              <a:buChar char="•"/>
              <a:defRPr/>
            </a:pPr>
            <a:r>
              <a:rPr lang="en-US" altLang="en-US" b="0" dirty="0" smtClean="0"/>
              <a:t>No ongoing treatment</a:t>
            </a:r>
          </a:p>
          <a:p>
            <a:pPr marL="171707" indent="-171707" eaLnBrk="1" hangingPunct="1">
              <a:spcBef>
                <a:spcPct val="0"/>
              </a:spcBef>
              <a:buFont typeface="Arial" panose="020B0604020202020204" pitchFamily="34" charset="0"/>
              <a:buChar char="•"/>
              <a:defRPr/>
            </a:pPr>
            <a:r>
              <a:rPr lang="en-US" altLang="en-US" b="0" dirty="0" smtClean="0"/>
              <a:t>FML entitlement exhausted for the twelve month period</a:t>
            </a:r>
          </a:p>
          <a:p>
            <a:pPr marL="171707" indent="-171707" eaLnBrk="1" hangingPunct="1">
              <a:spcBef>
                <a:spcPct val="0"/>
              </a:spcBef>
              <a:buFont typeface="Arial" panose="020B0604020202020204" pitchFamily="34" charset="0"/>
              <a:buChar char="•"/>
              <a:defRPr/>
            </a:pPr>
            <a:r>
              <a:rPr lang="en-US" altLang="en-US" b="0" dirty="0" smtClean="0"/>
              <a:t>Employee lacks length of service to be eligible for FML</a:t>
            </a:r>
          </a:p>
          <a:p>
            <a:pPr marL="171707" indent="-171707" eaLnBrk="1" hangingPunct="1">
              <a:spcBef>
                <a:spcPct val="0"/>
              </a:spcBef>
              <a:buFont typeface="Arial" panose="020B0604020202020204" pitchFamily="34" charset="0"/>
              <a:buChar char="•"/>
              <a:defRPr/>
            </a:pPr>
            <a:r>
              <a:rPr lang="en-US" altLang="en-US" b="0" dirty="0" smtClean="0"/>
              <a:t>Continuing medical treatment after Maximum Medical Improvement (MMI), but the doctor does not certify FML</a:t>
            </a:r>
          </a:p>
          <a:p>
            <a:pPr marL="0" indent="0" eaLnBrk="1" hangingPunct="1">
              <a:spcBef>
                <a:spcPct val="0"/>
              </a:spcBef>
              <a:defRPr/>
            </a:pPr>
            <a:endParaRPr lang="en-US" altLang="en-US" b="0" dirty="0" smtClean="0"/>
          </a:p>
          <a:p>
            <a:pPr marL="0" indent="0" eaLnBrk="1" hangingPunct="1">
              <a:spcBef>
                <a:spcPct val="0"/>
              </a:spcBef>
              <a:defRPr/>
            </a:pPr>
            <a:r>
              <a:rPr lang="en-US" altLang="en-US" b="0" dirty="0" smtClean="0"/>
              <a:t>Like all other FML cases, leave related to Workers’ Compensation must be reviewed and approved for FML eligibility. This requires:</a:t>
            </a:r>
          </a:p>
          <a:p>
            <a:pPr marL="171707" indent="-171707" eaLnBrk="1" hangingPunct="1">
              <a:spcBef>
                <a:spcPct val="0"/>
              </a:spcBef>
              <a:buFont typeface="Arial" panose="020B0604020202020204" pitchFamily="34" charset="0"/>
              <a:buChar char="•"/>
              <a:defRPr/>
            </a:pPr>
            <a:r>
              <a:rPr lang="en-US" altLang="en-US" b="0" dirty="0" smtClean="0"/>
              <a:t>Notice of Eligibility</a:t>
            </a:r>
          </a:p>
          <a:p>
            <a:pPr marL="171707" indent="-171707" eaLnBrk="1" hangingPunct="1">
              <a:spcBef>
                <a:spcPct val="0"/>
              </a:spcBef>
              <a:buFont typeface="Arial" panose="020B0604020202020204" pitchFamily="34" charset="0"/>
              <a:buChar char="•"/>
              <a:defRPr/>
            </a:pPr>
            <a:r>
              <a:rPr lang="en-US" altLang="en-US" b="0" dirty="0" smtClean="0"/>
              <a:t>Medical Certification (The Work Status Report substitutes for the SOC Medical Certification)</a:t>
            </a:r>
          </a:p>
          <a:p>
            <a:pPr marL="171707" indent="-171707" eaLnBrk="1" hangingPunct="1">
              <a:spcBef>
                <a:spcPct val="0"/>
              </a:spcBef>
              <a:buFont typeface="Arial" panose="020B0604020202020204" pitchFamily="34" charset="0"/>
              <a:buChar char="•"/>
              <a:defRPr/>
            </a:pPr>
            <a:r>
              <a:rPr lang="en-US" altLang="en-US" b="0" dirty="0" smtClean="0"/>
              <a:t>Designation Notice</a:t>
            </a:r>
          </a:p>
          <a:p>
            <a:pPr marL="0" indent="0" eaLnBrk="1" hangingPunct="1">
              <a:spcBef>
                <a:spcPct val="0"/>
              </a:spcBef>
              <a:defRPr/>
            </a:pPr>
            <a:endParaRPr lang="en-US" altLang="en-US" b="0" dirty="0" smtClean="0"/>
          </a:p>
          <a:p>
            <a:pPr marL="0" indent="0" eaLnBrk="1" hangingPunct="1">
              <a:spcBef>
                <a:spcPct val="0"/>
              </a:spcBef>
              <a:defRPr/>
            </a:pPr>
            <a:r>
              <a:rPr lang="en-US" altLang="en-US" b="0" dirty="0" smtClean="0"/>
              <a:t>Although employees are not eligible for paid Injury Leave under Workers’ Compensation until after using their own paid leave for the first 24 hours of lost time, the date of FML eligibility is typically the first hour of lost time.</a:t>
            </a:r>
          </a:p>
          <a:p>
            <a:pPr marL="0" indent="0" eaLnBrk="1" hangingPunct="1">
              <a:spcBef>
                <a:spcPct val="0"/>
              </a:spcBef>
              <a:defRPr/>
            </a:pPr>
            <a:endParaRPr lang="en-US" altLang="en-US" b="0" dirty="0" smtClean="0"/>
          </a:p>
          <a:p>
            <a:pPr marL="0" indent="0" eaLnBrk="1" hangingPunct="1">
              <a:spcBef>
                <a:spcPct val="0"/>
              </a:spcBef>
              <a:defRPr/>
            </a:pPr>
            <a:r>
              <a:rPr lang="en-US" altLang="en-US" dirty="0" smtClean="0"/>
              <a:t>NOTE</a:t>
            </a:r>
            <a:r>
              <a:rPr lang="en-US" altLang="en-US" b="0" dirty="0" smtClean="0"/>
              <a:t>: The date the injury occurs is work time, not lost time.</a:t>
            </a:r>
          </a:p>
          <a:p>
            <a:pPr marL="0" indent="0" eaLnBrk="1" hangingPunct="1">
              <a:spcBef>
                <a:spcPct val="0"/>
              </a:spcBef>
              <a:defRPr/>
            </a:pPr>
            <a:endParaRPr lang="en-US" altLang="en-US" b="0" dirty="0" smtClean="0"/>
          </a:p>
          <a:p>
            <a:pPr marL="0" indent="0" eaLnBrk="1" hangingPunct="1">
              <a:spcBef>
                <a:spcPct val="0"/>
              </a:spcBef>
              <a:defRPr/>
            </a:pPr>
            <a:r>
              <a:rPr lang="en-US" altLang="en-US" b="0" dirty="0" smtClean="0"/>
              <a:t>Once Injury Leave is </a:t>
            </a:r>
            <a:r>
              <a:rPr lang="en-US" altLang="en-US" b="0" dirty="0" smtClean="0">
                <a:effectLst>
                  <a:outerShdw blurRad="38100" dist="38100" dir="2700000" algn="tl">
                    <a:srgbClr val="C0C0C0"/>
                  </a:outerShdw>
                </a:effectLst>
              </a:rPr>
              <a:t>authorized</a:t>
            </a:r>
            <a:r>
              <a:rPr lang="en-US" altLang="en-US" b="0" dirty="0" smtClean="0"/>
              <a:t> by Risk Management, it runs concurrently with the FML entitlement, just as any other type of paid leave. FML may be exhausted during the course of the workers’ compensation claim, but entitlement may be restored in a new rolling twelve month period.</a:t>
            </a:r>
          </a:p>
        </p:txBody>
      </p:sp>
      <p:sp>
        <p:nvSpPr>
          <p:cNvPr id="302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A6E09CD-A89C-48AB-AF16-37471E8AF0B2}" type="slidenum">
              <a:rPr lang="en-US" altLang="en-US" smtClean="0"/>
              <a:pPr/>
              <a:t>130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6062034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41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FML and Workers’ Comp for Maintenance Section Liaisons:</a:t>
            </a:r>
          </a:p>
          <a:p>
            <a:pPr marL="0" indent="0" eaLnBrk="1" hangingPunct="1">
              <a:spcBef>
                <a:spcPct val="0"/>
              </a:spcBef>
            </a:pPr>
            <a:endParaRPr lang="en-US" altLang="en-US" dirty="0" smtClean="0"/>
          </a:p>
          <a:p>
            <a:pPr marL="171707" indent="-171707" eaLnBrk="1" hangingPunct="1">
              <a:spcBef>
                <a:spcPct val="0"/>
              </a:spcBef>
              <a:buFont typeface="Arial" panose="020B0604020202020204" pitchFamily="34" charset="0"/>
              <a:buChar char="•"/>
            </a:pPr>
            <a:r>
              <a:rPr lang="en-US" altLang="en-US" b="0" dirty="0" smtClean="0"/>
              <a:t>Workers’ Compensation (WC) timekeeping, including completion of the Claim Status Update Form</a:t>
            </a:r>
            <a:r>
              <a:rPr lang="en-US" altLang="en-US" b="0" baseline="0" dirty="0" smtClean="0"/>
              <a:t> 975</a:t>
            </a:r>
            <a:r>
              <a:rPr lang="en-US" altLang="en-US" b="0" dirty="0" smtClean="0"/>
              <a:t> and maintaining Workers’ Comp files may continue to be performed by Admin support staff who have been trained to do so and in sections where that has been the practice.</a:t>
            </a:r>
          </a:p>
          <a:p>
            <a:pPr marL="357151" lvl="2" indent="-171707" eaLnBrk="1" hangingPunct="1">
              <a:spcBef>
                <a:spcPct val="0"/>
              </a:spcBef>
            </a:pPr>
            <a:r>
              <a:rPr lang="en-US" altLang="en-US" dirty="0" smtClean="0"/>
              <a:t>The Appointing Authority is responsible to ensure that a current signed confidentiality agreement is contained in the official personnel file of all employees who handle WC and FML.</a:t>
            </a:r>
          </a:p>
          <a:p>
            <a:pPr marL="171707" indent="-171707" eaLnBrk="1" hangingPunct="1">
              <a:spcBef>
                <a:spcPct val="0"/>
              </a:spcBef>
              <a:buFont typeface="Arial" panose="020B0604020202020204" pitchFamily="34" charset="0"/>
              <a:buChar char="•"/>
            </a:pPr>
            <a:r>
              <a:rPr lang="en-US" altLang="en-US" b="0" dirty="0" smtClean="0"/>
              <a:t>FML Liaison Office Managers and Program Assistants who supervise that support staff must communicate the expectation for accuracy on the Claim Status Update Form</a:t>
            </a:r>
            <a:r>
              <a:rPr lang="en-US" altLang="en-US" b="0" baseline="0" dirty="0" smtClean="0"/>
              <a:t> 975</a:t>
            </a:r>
            <a:r>
              <a:rPr lang="en-US" altLang="en-US" b="0" dirty="0" smtClean="0"/>
              <a:t>. </a:t>
            </a:r>
          </a:p>
          <a:p>
            <a:pPr marL="171707" indent="-171707" eaLnBrk="1" hangingPunct="1">
              <a:spcBef>
                <a:spcPct val="0"/>
              </a:spcBef>
              <a:buFont typeface="Arial" panose="020B0604020202020204" pitchFamily="34" charset="0"/>
              <a:buChar char="•"/>
            </a:pPr>
            <a:r>
              <a:rPr lang="en-US" altLang="en-US" b="0" dirty="0" smtClean="0"/>
              <a:t>In Maintenance Sections where regular timekeepers continue to prepare and submit the Claim Status Update to Risk Management, a copy must be provided to the FML Liaison.</a:t>
            </a:r>
          </a:p>
          <a:p>
            <a:pPr marL="171707" indent="-171707" eaLnBrk="1" hangingPunct="1">
              <a:spcBef>
                <a:spcPct val="0"/>
              </a:spcBef>
              <a:buFont typeface="Arial" panose="020B0604020202020204" pitchFamily="34" charset="0"/>
              <a:buChar char="•"/>
            </a:pPr>
            <a:r>
              <a:rPr lang="en-US" altLang="en-US" b="0" dirty="0" smtClean="0"/>
              <a:t>FML Liaison Office Managers and Program Assistants remain responsible for quality control of the Claim Status Update Form</a:t>
            </a:r>
            <a:r>
              <a:rPr lang="en-US" altLang="en-US" b="0" baseline="0" dirty="0" smtClean="0"/>
              <a:t> 975</a:t>
            </a:r>
            <a:r>
              <a:rPr lang="en-US" altLang="en-US" b="0" dirty="0" smtClean="0"/>
              <a:t>.</a:t>
            </a:r>
          </a:p>
          <a:p>
            <a:pPr marL="171707" indent="-171707" eaLnBrk="1" hangingPunct="1">
              <a:spcBef>
                <a:spcPct val="0"/>
              </a:spcBef>
              <a:buFont typeface="Arial" panose="020B0604020202020204" pitchFamily="34" charset="0"/>
              <a:buChar char="•"/>
            </a:pPr>
            <a:r>
              <a:rPr lang="en-US" altLang="en-US" b="0" dirty="0" smtClean="0"/>
              <a:t>Only FML Liaisons will manage the FML part of the process/paperwork/files in Workers’ Comp cases and maintain the FML documents separately from WC files.</a:t>
            </a:r>
          </a:p>
          <a:p>
            <a:pPr marL="0" indent="0" eaLnBrk="1" hangingPunct="1">
              <a:spcBef>
                <a:spcPct val="0"/>
              </a:spcBef>
            </a:pPr>
            <a:endParaRPr lang="en-US" altLang="en-US" dirty="0" smtClean="0"/>
          </a:p>
          <a:p>
            <a:pPr marL="0" indent="0" eaLnBrk="1" hangingPunct="1">
              <a:spcBef>
                <a:spcPct val="0"/>
              </a:spcBef>
            </a:pPr>
            <a:r>
              <a:rPr lang="en-US" altLang="en-US" dirty="0" smtClean="0"/>
              <a:t>Continued on next page</a:t>
            </a:r>
          </a:p>
          <a:p>
            <a:pPr marL="0" indent="0" eaLnBrk="1" hangingPunct="1">
              <a:spcBef>
                <a:spcPct val="0"/>
              </a:spcBef>
            </a:pPr>
            <a:endParaRPr lang="en-US" altLang="en-US" dirty="0" smtClean="0"/>
          </a:p>
        </p:txBody>
      </p:sp>
      <p:sp>
        <p:nvSpPr>
          <p:cNvPr id="3041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F0CB688-5C35-47CE-825C-C58C756FA696}" type="slidenum">
              <a:rPr lang="en-US" altLang="en-US" smtClean="0"/>
              <a:pPr/>
              <a:t>131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19302476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Notes Placeholder 2"/>
          <p:cNvSpPr>
            <a:spLocks noGrp="1"/>
          </p:cNvSpPr>
          <p:nvPr>
            <p:ph type="body" idx="1"/>
          </p:nvPr>
        </p:nvSpPr>
        <p:spPr bwMode="auto">
          <a:xfrm>
            <a:off x="143134" y="430801"/>
            <a:ext cx="4661392" cy="8531751"/>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r>
              <a:rPr lang="en-US" altLang="en-US" dirty="0" smtClean="0"/>
              <a:t>.</a:t>
            </a:r>
            <a:endParaRPr lang="en-US" altLang="en-US" dirty="0"/>
          </a:p>
          <a:p>
            <a:pPr marL="0" indent="0" eaLnBrk="1" hangingPunct="1">
              <a:spcBef>
                <a:spcPct val="0"/>
              </a:spcBef>
            </a:pPr>
            <a:r>
              <a:rPr lang="en-US" altLang="en-US" dirty="0" smtClean="0"/>
              <a:t>TAB 34 – </a:t>
            </a:r>
            <a:r>
              <a:rPr lang="en-US" altLang="en-US" b="0" dirty="0" smtClean="0"/>
              <a:t>Claim</a:t>
            </a:r>
            <a:r>
              <a:rPr lang="en-US" altLang="en-US" b="0" baseline="0" dirty="0" smtClean="0"/>
              <a:t> </a:t>
            </a:r>
            <a:r>
              <a:rPr lang="en-US" altLang="en-US" b="0" dirty="0" smtClean="0"/>
              <a:t>Status Update Form 975</a:t>
            </a:r>
          </a:p>
          <a:p>
            <a:pPr marL="0" indent="0" eaLnBrk="1" hangingPunct="1">
              <a:spcBef>
                <a:spcPct val="0"/>
              </a:spcBef>
            </a:pPr>
            <a:endParaRPr lang="en-US" altLang="en-US" b="0" dirty="0" smtClean="0"/>
          </a:p>
          <a:p>
            <a:pPr marL="171707" indent="-171707" eaLnBrk="1" hangingPunct="1">
              <a:spcBef>
                <a:spcPct val="0"/>
              </a:spcBef>
              <a:buFont typeface="Arial"/>
              <a:buChar char="•"/>
            </a:pPr>
            <a:r>
              <a:rPr lang="en-US" altLang="en-US" b="0" dirty="0" smtClean="0"/>
              <a:t>FML Liaisons will remain responsible for reconciliation of timesheet, even in Workers’ Comp cases.  </a:t>
            </a:r>
          </a:p>
          <a:p>
            <a:pPr marL="357151" lvl="2" indent="-171707" eaLnBrk="1" hangingPunct="1">
              <a:spcBef>
                <a:spcPct val="0"/>
              </a:spcBef>
            </a:pPr>
            <a:r>
              <a:rPr lang="en-US" altLang="en-US" dirty="0" smtClean="0"/>
              <a:t>Liaisons must ensure that Approval Letters from Risk Management are accurately reflected on the timesheet.</a:t>
            </a:r>
          </a:p>
          <a:p>
            <a:pPr marL="357151" lvl="2" indent="-171707" eaLnBrk="1" hangingPunct="1">
              <a:spcBef>
                <a:spcPct val="0"/>
              </a:spcBef>
            </a:pPr>
            <a:r>
              <a:rPr lang="en-US" altLang="en-US" dirty="0" smtClean="0"/>
              <a:t>When FML ends or is exhausted, the Liaison is expected to do a final reconciliation,</a:t>
            </a:r>
            <a:r>
              <a:rPr lang="en-US" altLang="en-US" baseline="0" dirty="0" smtClean="0"/>
              <a:t> </a:t>
            </a:r>
            <a:r>
              <a:rPr lang="en-US" altLang="en-US" dirty="0" smtClean="0"/>
              <a:t>and then return timekeeping duties to the regular timekeeper.</a:t>
            </a:r>
          </a:p>
          <a:p>
            <a:pPr marL="357151" lvl="2" indent="-171707" eaLnBrk="1" hangingPunct="1">
              <a:spcBef>
                <a:spcPct val="0"/>
              </a:spcBef>
            </a:pPr>
            <a:r>
              <a:rPr lang="en-US" altLang="en-US" dirty="0" smtClean="0"/>
              <a:t>Approval Letters from Risk can be sent to whomever the Regions/Divisions decide.  Personnel to receive the letters should be listed on Supervisory Investigation Report from #1403 as well as Claim</a:t>
            </a:r>
            <a:r>
              <a:rPr lang="en-US" altLang="en-US" baseline="0" dirty="0" smtClean="0"/>
              <a:t> </a:t>
            </a:r>
            <a:r>
              <a:rPr lang="en-US" altLang="en-US" dirty="0" smtClean="0"/>
              <a:t>Status Update form 975.  The Regional/Divisional Liaison must be listed.</a:t>
            </a:r>
          </a:p>
          <a:p>
            <a:pPr marL="11447" lvl="1" eaLnBrk="1" hangingPunct="1">
              <a:spcBef>
                <a:spcPct val="0"/>
              </a:spcBef>
            </a:pPr>
            <a:endParaRPr lang="en-US" altLang="en-US" dirty="0" smtClean="0"/>
          </a:p>
          <a:p>
            <a:pPr marL="0" indent="0" eaLnBrk="1" hangingPunct="1">
              <a:spcBef>
                <a:spcPct val="0"/>
              </a:spcBef>
            </a:pPr>
            <a:r>
              <a:rPr lang="en-US" altLang="en-US" dirty="0" smtClean="0"/>
              <a:t>Pertaining to HIPAA and Workers’ Compensation Cases and Regional distribution practices of the Work Status Report (WSR)</a:t>
            </a:r>
          </a:p>
          <a:p>
            <a:pPr marL="0" indent="0" eaLnBrk="1" hangingPunct="1">
              <a:spcBef>
                <a:spcPct val="0"/>
              </a:spcBef>
            </a:pPr>
            <a:endParaRPr lang="en-US" altLang="en-US" dirty="0" smtClean="0"/>
          </a:p>
          <a:p>
            <a:pPr lvl="3" eaLnBrk="1" hangingPunct="1">
              <a:spcBef>
                <a:spcPct val="0"/>
              </a:spcBef>
            </a:pPr>
            <a:r>
              <a:rPr lang="en-US" altLang="en-US" dirty="0" smtClean="0"/>
              <a:t>WC law allows a “need to know” basis. </a:t>
            </a:r>
          </a:p>
          <a:p>
            <a:pPr lvl="3" eaLnBrk="1" hangingPunct="1">
              <a:spcBef>
                <a:spcPct val="0"/>
              </a:spcBef>
            </a:pPr>
            <a:r>
              <a:rPr lang="en-US" altLang="en-US" dirty="0" smtClean="0"/>
              <a:t>Accepting that there are varying Regional/Divisional practices concerning to whom the employee delivers a WSR (Admin, first or second level supervisor, etc.), all recipients will need a signed confidentiality agreement on file.</a:t>
            </a:r>
          </a:p>
          <a:p>
            <a:pPr lvl="3" eaLnBrk="1" hangingPunct="1">
              <a:spcBef>
                <a:spcPct val="0"/>
              </a:spcBef>
            </a:pPr>
            <a:r>
              <a:rPr lang="en-US" altLang="en-US" dirty="0" smtClean="0"/>
              <a:t>The confidentiality agreement must be signed by both supervisor and employee and then forwarded to CHRM for inclusion in the employee’s official personnel file.</a:t>
            </a:r>
          </a:p>
          <a:p>
            <a:pPr lvl="3" eaLnBrk="1" hangingPunct="1">
              <a:spcBef>
                <a:spcPct val="0"/>
              </a:spcBef>
            </a:pPr>
            <a:r>
              <a:rPr lang="en-US" altLang="en-US" dirty="0" smtClean="0"/>
              <a:t>FML Liaisons have already signed the confidentiality agreement during training. The confidentiality agreement has been co-signed by the FML Program Manager. </a:t>
            </a:r>
          </a:p>
          <a:p>
            <a:pPr lvl="3" eaLnBrk="1" hangingPunct="1">
              <a:spcBef>
                <a:spcPct val="0"/>
              </a:spcBef>
            </a:pPr>
            <a:endParaRPr lang="en-US" altLang="en-US" dirty="0" smtClean="0"/>
          </a:p>
          <a:p>
            <a:pPr marL="0" indent="0" eaLnBrk="1" hangingPunct="1">
              <a:spcBef>
                <a:spcPct val="0"/>
              </a:spcBef>
            </a:pPr>
            <a:r>
              <a:rPr lang="en-US" altLang="en-US" dirty="0" smtClean="0"/>
              <a:t>Check-in Procedures for Employees on Extended Leave </a:t>
            </a:r>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Concerning check-in procedures while an employee is out on extended leave:</a:t>
            </a:r>
          </a:p>
          <a:p>
            <a:pPr marL="357151" lvl="2" indent="-171707" eaLnBrk="1" hangingPunct="1">
              <a:spcBef>
                <a:spcPct val="0"/>
              </a:spcBef>
            </a:pPr>
            <a:r>
              <a:rPr lang="en-US" altLang="en-US" dirty="0" smtClean="0"/>
              <a:t>FML cases will need to check-in with the Liaison according to the agreed upon schedule.</a:t>
            </a:r>
          </a:p>
          <a:p>
            <a:pPr marL="357151" lvl="2" indent="-171707" eaLnBrk="1" hangingPunct="1">
              <a:spcBef>
                <a:spcPct val="0"/>
              </a:spcBef>
            </a:pPr>
            <a:r>
              <a:rPr lang="en-US" altLang="en-US" dirty="0" smtClean="0"/>
              <a:t>When the FML case is also a WC case, the employee will also need to check-in with supervisors per Region practice.</a:t>
            </a:r>
          </a:p>
        </p:txBody>
      </p:sp>
      <p:sp>
        <p:nvSpPr>
          <p:cNvPr id="306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108EB79-1AF8-476B-AA72-1C2C6F9955E9}" type="slidenum">
              <a:rPr lang="en-US" altLang="en-US" smtClean="0"/>
              <a:pPr/>
              <a:t>132</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11541189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82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34 </a:t>
            </a:r>
            <a:r>
              <a:rPr lang="en-US" altLang="en-US" b="0" dirty="0" smtClean="0"/>
              <a:t>- Claim Status Update Form 975</a:t>
            </a:r>
          </a:p>
          <a:p>
            <a:pPr marL="171707" indent="-171707" eaLnBrk="1" hangingPunct="1">
              <a:spcBef>
                <a:spcPct val="0"/>
              </a:spcBef>
            </a:pPr>
            <a:endParaRPr lang="en-US" altLang="en-US" u="sng" dirty="0" smtClean="0"/>
          </a:p>
          <a:p>
            <a:pPr marL="171707" indent="-171707" eaLnBrk="1" hangingPunct="1">
              <a:spcBef>
                <a:spcPct val="0"/>
              </a:spcBef>
            </a:pPr>
            <a:r>
              <a:rPr lang="en-US" altLang="en-US" dirty="0" smtClean="0"/>
              <a:t>Non-Lost Time Claim</a:t>
            </a:r>
          </a:p>
          <a:p>
            <a:pPr marL="171707" indent="-171707"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Employee is off work less than 24 hours due to injury</a:t>
            </a:r>
          </a:p>
          <a:p>
            <a:pPr marL="366309" lvl="1" indent="-173997" eaLnBrk="1" hangingPunct="1">
              <a:spcBef>
                <a:spcPct val="0"/>
              </a:spcBef>
              <a:buFont typeface="Arial"/>
              <a:buChar char="•"/>
            </a:pPr>
            <a:r>
              <a:rPr lang="en-US" altLang="en-US" b="0" dirty="0" smtClean="0"/>
              <a:t>24 work hours – not clock hours </a:t>
            </a:r>
          </a:p>
          <a:p>
            <a:pPr marL="171707" indent="-171707" eaLnBrk="1" hangingPunct="1">
              <a:spcBef>
                <a:spcPct val="0"/>
              </a:spcBef>
              <a:buFont typeface="Arial"/>
              <a:buChar char="•"/>
            </a:pPr>
            <a:r>
              <a:rPr lang="en-US" altLang="en-US" b="0" dirty="0" smtClean="0"/>
              <a:t>May be eligible for FML, but not eligible for paid Injury leave</a:t>
            </a:r>
          </a:p>
          <a:p>
            <a:pPr marL="171707" indent="-171707" eaLnBrk="1" hangingPunct="1">
              <a:spcBef>
                <a:spcPct val="0"/>
              </a:spcBef>
              <a:buFont typeface="Arial"/>
              <a:buChar char="•"/>
            </a:pPr>
            <a:r>
              <a:rPr lang="en-US" altLang="en-US" b="0" dirty="0" smtClean="0"/>
              <a:t>Time is charged to employee’s own Sick Leave, Annual Leave, Comp Time, Alt. Holiday, LWOP</a:t>
            </a:r>
          </a:p>
          <a:p>
            <a:pPr marL="171707" indent="-171707" eaLnBrk="1" hangingPunct="1">
              <a:spcBef>
                <a:spcPct val="0"/>
              </a:spcBef>
              <a:buFont typeface="Arial"/>
              <a:buChar char="•"/>
            </a:pPr>
            <a:r>
              <a:rPr lang="en-US" altLang="en-US" b="0" dirty="0" smtClean="0"/>
              <a:t>Time may be consecutive or intermittent</a:t>
            </a:r>
          </a:p>
          <a:p>
            <a:pPr marL="171707" indent="-171707" eaLnBrk="1" hangingPunct="1">
              <a:spcBef>
                <a:spcPct val="0"/>
              </a:spcBef>
              <a:buFont typeface="Arial"/>
              <a:buChar char="•"/>
            </a:pPr>
            <a:r>
              <a:rPr lang="en-US" altLang="en-US" b="0" dirty="0" smtClean="0"/>
              <a:t>All time is recorded on the Claim Status Update Form 975 by the FML Liaison for the employee. The claim status update must be submitted to Risk Management.  Remember to include:</a:t>
            </a:r>
          </a:p>
          <a:p>
            <a:pPr marL="357151" lvl="2" indent="-171707" eaLnBrk="1" hangingPunct="1">
              <a:spcBef>
                <a:spcPct val="0"/>
              </a:spcBef>
            </a:pPr>
            <a:r>
              <a:rPr lang="en-US" altLang="en-US" dirty="0" smtClean="0"/>
              <a:t>Leave Balances</a:t>
            </a:r>
          </a:p>
          <a:p>
            <a:pPr marL="357151" lvl="2" indent="-171707" eaLnBrk="1" hangingPunct="1">
              <a:spcBef>
                <a:spcPct val="0"/>
              </a:spcBef>
            </a:pPr>
            <a:r>
              <a:rPr lang="en-US" altLang="en-US" dirty="0" smtClean="0"/>
              <a:t>Occurrence</a:t>
            </a:r>
            <a:r>
              <a:rPr lang="en-US" altLang="en-US" baseline="0" dirty="0" smtClean="0"/>
              <a:t> Count</a:t>
            </a:r>
            <a:endParaRPr lang="en-US" altLang="en-US" dirty="0" smtClean="0"/>
          </a:p>
          <a:p>
            <a:pPr marL="357151" lvl="2" indent="-171707" eaLnBrk="1" hangingPunct="1">
              <a:spcBef>
                <a:spcPct val="0"/>
              </a:spcBef>
            </a:pPr>
            <a:r>
              <a:rPr lang="en-US" altLang="en-US" dirty="0" smtClean="0"/>
              <a:t>FMLA start and end dates</a:t>
            </a:r>
          </a:p>
          <a:p>
            <a:pPr marL="171707" indent="-171707" eaLnBrk="1" hangingPunct="1">
              <a:spcBef>
                <a:spcPct val="0"/>
              </a:spcBef>
              <a:buFontTx/>
              <a:buChar char="•"/>
            </a:pPr>
            <a:endParaRPr lang="en-US" altLang="en-US" b="0" dirty="0" smtClean="0"/>
          </a:p>
          <a:p>
            <a:pPr marL="171707" indent="-171707" eaLnBrk="1" hangingPunct="1">
              <a:spcBef>
                <a:spcPct val="0"/>
              </a:spcBef>
            </a:pPr>
            <a:r>
              <a:rPr lang="en-US" altLang="en-US" b="0" dirty="0" smtClean="0"/>
              <a:t>Claim Status Update Form 975 can also be found at:</a:t>
            </a:r>
          </a:p>
          <a:p>
            <a:pPr marL="171707" indent="-171707" eaLnBrk="1" hangingPunct="1">
              <a:spcBef>
                <a:spcPct val="0"/>
              </a:spcBef>
              <a:buFont typeface="Arial"/>
              <a:buChar char="•"/>
            </a:pPr>
            <a:r>
              <a:rPr lang="en-US" altLang="en-US" b="0" u="sng" dirty="0" smtClean="0">
                <a:hlinkClick r:id="rId3"/>
              </a:rPr>
              <a:t>http://intranet/business/risk-management/policy-procedural-directives-and-forms</a:t>
            </a:r>
            <a:r>
              <a:rPr lang="en-US" altLang="en-US" b="0" u="sng" dirty="0" smtClean="0"/>
              <a:t> </a:t>
            </a:r>
            <a:endParaRPr lang="en-US" altLang="en-US" b="0" dirty="0" smtClean="0"/>
          </a:p>
          <a:p>
            <a:pPr marL="171707" indent="-171707" eaLnBrk="1" hangingPunct="1">
              <a:spcBef>
                <a:spcPct val="0"/>
              </a:spcBef>
            </a:pPr>
            <a:endParaRPr lang="en-US" altLang="en-US" b="0" dirty="0" smtClean="0"/>
          </a:p>
          <a:p>
            <a:pPr marL="171707" indent="-171707" eaLnBrk="1" hangingPunct="1">
              <a:spcBef>
                <a:spcPct val="0"/>
              </a:spcBef>
            </a:pPr>
            <a:r>
              <a:rPr lang="en-US" altLang="en-US" dirty="0" smtClean="0"/>
              <a:t>Continued on the next page</a:t>
            </a:r>
          </a:p>
        </p:txBody>
      </p:sp>
      <p:sp>
        <p:nvSpPr>
          <p:cNvPr id="3082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A7F6F0-AE8D-476E-8693-BC6B7A286A2F}" type="slidenum">
              <a:rPr lang="en-US" altLang="en-US" smtClean="0"/>
              <a:pPr/>
              <a:t>133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6070613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Notes Placeholder 2"/>
          <p:cNvSpPr>
            <a:spLocks noGrp="1"/>
          </p:cNvSpPr>
          <p:nvPr>
            <p:ph type="body" idx="1"/>
          </p:nvPr>
        </p:nvSpPr>
        <p:spPr bwMode="auto">
          <a:xfrm>
            <a:off x="143134" y="449877"/>
            <a:ext cx="4661392" cy="8512675"/>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buFontTx/>
              <a:buChar char="•"/>
            </a:pPr>
            <a:endParaRPr lang="en-US" altLang="en-US" b="0" dirty="0" smtClean="0"/>
          </a:p>
          <a:p>
            <a:pPr marL="0" indent="0" eaLnBrk="1" hangingPunct="1">
              <a:spcBef>
                <a:spcPct val="0"/>
              </a:spcBef>
            </a:pPr>
            <a:r>
              <a:rPr lang="en-US" altLang="en-US" dirty="0" smtClean="0"/>
              <a:t>Lost Time Claim</a:t>
            </a:r>
          </a:p>
          <a:p>
            <a:pPr marL="0" indent="0" eaLnBrk="1" hangingPunct="1">
              <a:spcBef>
                <a:spcPct val="0"/>
              </a:spcBef>
            </a:pPr>
            <a:endParaRPr lang="en-US" altLang="en-US" sz="1800" b="0" dirty="0"/>
          </a:p>
          <a:p>
            <a:pPr marL="171707" indent="-171707" eaLnBrk="1" hangingPunct="1">
              <a:spcBef>
                <a:spcPct val="0"/>
              </a:spcBef>
              <a:buFont typeface="Arial"/>
              <a:buChar char="•"/>
            </a:pPr>
            <a:r>
              <a:rPr lang="en-US" altLang="en-US" b="0" dirty="0" smtClean="0"/>
              <a:t>More than 24 hours off work (25th hour)</a:t>
            </a:r>
          </a:p>
          <a:p>
            <a:pPr marL="171707" indent="-171707" eaLnBrk="1" hangingPunct="1">
              <a:spcBef>
                <a:spcPct val="0"/>
              </a:spcBef>
              <a:buFont typeface="Arial"/>
              <a:buChar char="•"/>
            </a:pPr>
            <a:r>
              <a:rPr lang="en-US" altLang="en-US" b="0" dirty="0" smtClean="0"/>
              <a:t>First 24 hours of leave will not be designated as injury leave unless the lost time exceeds 80 hours (81st hour)</a:t>
            </a:r>
          </a:p>
          <a:p>
            <a:pPr marL="171707" indent="-171707" eaLnBrk="1" hangingPunct="1">
              <a:spcBef>
                <a:spcPct val="0"/>
              </a:spcBef>
              <a:buFont typeface="Arial"/>
              <a:buChar char="•"/>
            </a:pPr>
            <a:r>
              <a:rPr lang="en-US" altLang="en-US" b="0" dirty="0" smtClean="0"/>
              <a:t>Approval letter issued by Risk Management authorizes lost time claim. Once the letter is received, time after the 24</a:t>
            </a:r>
            <a:r>
              <a:rPr lang="en-US" altLang="en-US" b="0" baseline="30000" dirty="0" smtClean="0"/>
              <a:t>th</a:t>
            </a:r>
            <a:r>
              <a:rPr lang="en-US" altLang="en-US" b="0" dirty="0" smtClean="0"/>
              <a:t> hour is charged to Injury Leave as approved.</a:t>
            </a:r>
          </a:p>
          <a:p>
            <a:pPr marL="361030" lvl="2" indent="-171707" eaLnBrk="1" hangingPunct="1">
              <a:spcBef>
                <a:spcPct val="0"/>
              </a:spcBef>
            </a:pPr>
            <a:r>
              <a:rPr lang="en-US" altLang="en-US" dirty="0" smtClean="0"/>
              <a:t>Risk Management has up to twenty days to take a position whether a claim is compensable or not</a:t>
            </a:r>
          </a:p>
          <a:p>
            <a:pPr marL="171707" indent="-171707" eaLnBrk="1" hangingPunct="1">
              <a:spcBef>
                <a:spcPct val="0"/>
              </a:spcBef>
              <a:buFont typeface="Arial"/>
              <a:buChar char="•"/>
            </a:pPr>
            <a:r>
              <a:rPr lang="en-US" altLang="en-US" b="0" dirty="0" smtClean="0"/>
              <a:t>Record all time on Claim</a:t>
            </a:r>
            <a:r>
              <a:rPr lang="en-US" altLang="en-US" b="0" baseline="0" dirty="0" smtClean="0"/>
              <a:t> </a:t>
            </a:r>
            <a:r>
              <a:rPr lang="en-US" altLang="en-US" b="0" dirty="0" smtClean="0"/>
              <a:t>Status Update Form 975 every two weeks or when a critical event occurs. Critical events include:</a:t>
            </a:r>
          </a:p>
          <a:p>
            <a:pPr marL="337945" lvl="1" indent="-171707" eaLnBrk="1" hangingPunct="1">
              <a:spcBef>
                <a:spcPct val="0"/>
              </a:spcBef>
              <a:buFont typeface="Arial"/>
              <a:buChar char="•"/>
            </a:pPr>
            <a:r>
              <a:rPr lang="en-US" altLang="en-US" dirty="0" smtClean="0"/>
              <a:t>First 24 hours and entering into the 25th hour</a:t>
            </a:r>
          </a:p>
          <a:p>
            <a:pPr marL="337945" lvl="1" indent="-171707" eaLnBrk="1" hangingPunct="1">
              <a:spcBef>
                <a:spcPct val="0"/>
              </a:spcBef>
              <a:buFont typeface="Arial"/>
              <a:buChar char="•"/>
            </a:pPr>
            <a:r>
              <a:rPr lang="en-US" altLang="en-US" dirty="0" smtClean="0"/>
              <a:t>Entering into the 81st hour – first 24 hours is converted from employee’s own leave to paid Injury Leave</a:t>
            </a:r>
          </a:p>
          <a:p>
            <a:pPr marL="337945" lvl="1" indent="-171707" eaLnBrk="1" hangingPunct="1">
              <a:spcBef>
                <a:spcPct val="0"/>
              </a:spcBef>
              <a:buFont typeface="Arial"/>
              <a:buChar char="•"/>
            </a:pPr>
            <a:r>
              <a:rPr lang="en-US" altLang="en-US" dirty="0" smtClean="0"/>
              <a:t>90 Occurrences Injury Leave expires/ Make Whole begins</a:t>
            </a:r>
          </a:p>
          <a:p>
            <a:pPr marL="337945" lvl="1" indent="-171707" eaLnBrk="1" hangingPunct="1">
              <a:spcBef>
                <a:spcPct val="0"/>
              </a:spcBef>
              <a:buFont typeface="Arial"/>
              <a:buChar char="•"/>
            </a:pPr>
            <a:r>
              <a:rPr lang="en-US" altLang="en-US" dirty="0" smtClean="0"/>
              <a:t>Change in employee health status – Surgery, Modified Duty, Regular Duty</a:t>
            </a:r>
          </a:p>
          <a:p>
            <a:pPr marL="0" indent="0" eaLnBrk="1" hangingPunct="1">
              <a:spcBef>
                <a:spcPct val="0"/>
              </a:spcBef>
            </a:pPr>
            <a:endParaRPr lang="en-US" altLang="en-US" b="0" dirty="0" smtClean="0"/>
          </a:p>
          <a:p>
            <a:pPr marL="0" indent="0" eaLnBrk="1" hangingPunct="1">
              <a:spcBef>
                <a:spcPct val="0"/>
              </a:spcBef>
            </a:pPr>
            <a:endParaRPr lang="en-US" altLang="en-US" b="0" dirty="0" smtClean="0"/>
          </a:p>
        </p:txBody>
      </p:sp>
      <p:sp>
        <p:nvSpPr>
          <p:cNvPr id="310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24CBF8-BC8A-40D3-B09D-DFA82FDF1801}" type="slidenum">
              <a:rPr lang="en-US" altLang="en-US" smtClean="0"/>
              <a:pPr/>
              <a:t>134</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59829353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p:txBody>
          <a:bodyPr wrap="square" numCol="1" anchor="t" anchorCtr="0" compatLnSpc="1">
            <a:prstTxWarp prst="textNoShape">
              <a:avLst/>
            </a:prstTxWarp>
          </a:bodyPr>
          <a:lstStyle/>
          <a:p>
            <a:pPr marL="0" indent="0" defTabSz="915566" eaLnBrk="1" fontAlgn="auto" hangingPunct="1">
              <a:spcBef>
                <a:spcPts val="0"/>
              </a:spcBef>
              <a:spcAft>
                <a:spcPts val="0"/>
              </a:spcAft>
              <a:defRPr/>
            </a:pPr>
            <a:r>
              <a:rPr lang="en-US" dirty="0" smtClean="0">
                <a:ea typeface="+mn-ea"/>
              </a:rPr>
              <a:t>TAB 34 </a:t>
            </a:r>
            <a:r>
              <a:rPr lang="en-US" b="0" dirty="0" smtClean="0">
                <a:ea typeface="+mn-ea"/>
              </a:rPr>
              <a:t>– Claim Status Update Form 975</a:t>
            </a:r>
          </a:p>
          <a:p>
            <a:pPr marL="171707" indent="-171707" defTabSz="915566" eaLnBrk="1" fontAlgn="auto" hangingPunct="1">
              <a:spcBef>
                <a:spcPts val="0"/>
              </a:spcBef>
              <a:spcAft>
                <a:spcPts val="0"/>
              </a:spcAft>
              <a:buFont typeface="Arial"/>
              <a:buChar char="•"/>
              <a:defRPr/>
            </a:pPr>
            <a:endParaRPr lang="en-US" b="0" dirty="0" smtClean="0">
              <a:ea typeface="+mn-ea"/>
            </a:endParaRPr>
          </a:p>
          <a:p>
            <a:pPr marL="171707" indent="-171707" defTabSz="915566" eaLnBrk="1" fontAlgn="auto" hangingPunct="1">
              <a:spcBef>
                <a:spcPts val="0"/>
              </a:spcBef>
              <a:spcAft>
                <a:spcPts val="0"/>
              </a:spcAft>
              <a:buFont typeface="Arial"/>
              <a:buChar char="•"/>
              <a:defRPr/>
            </a:pPr>
            <a:r>
              <a:rPr lang="en-US" b="0" dirty="0" smtClean="0">
                <a:ea typeface="+mn-ea"/>
              </a:rPr>
              <a:t>All time is recorded on the Claim Status Update form (CDOT Form 975) by the FML Liaison for the employee. The claim status update must be submitted to Risk Management.  Remember to include:</a:t>
            </a:r>
          </a:p>
          <a:p>
            <a:pPr marL="513456" lvl="2" indent="-171707" defTabSz="915566" eaLnBrk="1" fontAlgn="auto" hangingPunct="1">
              <a:spcAft>
                <a:spcPts val="0"/>
              </a:spcAft>
              <a:buFont typeface="Arial"/>
              <a:buChar char="•"/>
              <a:defRPr/>
            </a:pPr>
            <a:r>
              <a:rPr lang="en-US" dirty="0" smtClean="0">
                <a:ea typeface="+mn-ea"/>
              </a:rPr>
              <a:t>Leave Balances</a:t>
            </a:r>
          </a:p>
          <a:p>
            <a:pPr marL="513456" lvl="2" indent="-171707" defTabSz="915566" eaLnBrk="1" fontAlgn="auto" hangingPunct="1">
              <a:spcAft>
                <a:spcPts val="0"/>
              </a:spcAft>
              <a:buFont typeface="Arial"/>
              <a:buChar char="•"/>
              <a:defRPr/>
            </a:pPr>
            <a:r>
              <a:rPr lang="en-US" dirty="0" smtClean="0">
                <a:ea typeface="+mn-ea"/>
              </a:rPr>
              <a:t>FMLA start and end dates</a:t>
            </a:r>
          </a:p>
          <a:p>
            <a:pPr marL="171707" indent="-171707" defTabSz="915566" eaLnBrk="1" fontAlgn="auto" hangingPunct="1">
              <a:spcBef>
                <a:spcPts val="0"/>
              </a:spcBef>
              <a:spcAft>
                <a:spcPts val="0"/>
              </a:spcAft>
              <a:buFont typeface="Arial"/>
              <a:buChar char="•"/>
              <a:defRPr/>
            </a:pPr>
            <a:endParaRPr lang="en-US" b="0"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3123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D683A74-E75F-4AC1-A22D-B619EC8DA7EF}" type="slidenum">
              <a:rPr lang="en-US" altLang="en-US" smtClean="0"/>
              <a:pPr/>
              <a:t>135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345521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35 – </a:t>
            </a:r>
            <a:r>
              <a:rPr lang="en-US" altLang="en-US" b="0" dirty="0" smtClean="0"/>
              <a:t>Approval Letter for Injury Leave</a:t>
            </a:r>
          </a:p>
          <a:p>
            <a:pPr marL="0" indent="0" eaLnBrk="1" hangingPunct="1">
              <a:spcBef>
                <a:spcPct val="0"/>
              </a:spcBef>
            </a:pPr>
            <a:endParaRPr lang="en-US" altLang="en-US" b="0" dirty="0" smtClean="0"/>
          </a:p>
          <a:p>
            <a:pPr marL="171707" indent="-171707" eaLnBrk="1" hangingPunct="1">
              <a:spcBef>
                <a:spcPct val="0"/>
              </a:spcBef>
            </a:pPr>
            <a:r>
              <a:rPr lang="en-US" altLang="en-US" dirty="0" smtClean="0"/>
              <a:t>Injury Leave</a:t>
            </a:r>
          </a:p>
          <a:p>
            <a:pPr marL="171707" indent="-171707" eaLnBrk="1" hangingPunct="1">
              <a:spcBef>
                <a:spcPct val="0"/>
              </a:spcBef>
              <a:buFont typeface="Arial"/>
              <a:buChar char="•"/>
            </a:pPr>
            <a:r>
              <a:rPr lang="en-US" altLang="en-US" b="0" dirty="0" smtClean="0"/>
              <a:t>Injury leave is PAID LEAVE allotted to the employee because of a compensable lost time claim. The employee is covered by CDOT’s workers’ compensation program (Broadspire) once approved by Risk Management.  </a:t>
            </a:r>
          </a:p>
          <a:p>
            <a:pPr marL="171707" indent="-171707" eaLnBrk="1" hangingPunct="1">
              <a:spcBef>
                <a:spcPct val="0"/>
              </a:spcBef>
              <a:buFont typeface="Arial"/>
              <a:buChar char="•"/>
            </a:pPr>
            <a:r>
              <a:rPr lang="en-US" altLang="en-US" b="0" dirty="0" smtClean="0"/>
              <a:t>Injury leave allows for a maximum of 90 paid occurrences </a:t>
            </a:r>
          </a:p>
          <a:p>
            <a:pPr marL="171707" lvl="1" indent="-171707" eaLnBrk="1" hangingPunct="1">
              <a:spcBef>
                <a:spcPct val="0"/>
              </a:spcBef>
              <a:buFont typeface="Arial"/>
              <a:buChar char="•"/>
            </a:pPr>
            <a:r>
              <a:rPr lang="en-US" altLang="en-US" dirty="0" smtClean="0"/>
              <a:t>1 occurrence = any injury related leave encompassed in one work day. Examples:</a:t>
            </a:r>
          </a:p>
          <a:p>
            <a:pPr marL="337945" lvl="1" indent="-171707" eaLnBrk="1" hangingPunct="1">
              <a:spcBef>
                <a:spcPct val="0"/>
              </a:spcBef>
              <a:buFont typeface="Arial"/>
              <a:buChar char="•"/>
            </a:pPr>
            <a:r>
              <a:rPr lang="en-US" altLang="en-US" dirty="0" smtClean="0"/>
              <a:t>1-2hr doctor appointment</a:t>
            </a:r>
          </a:p>
          <a:p>
            <a:pPr marL="337945" lvl="1" indent="-171707" eaLnBrk="1" hangingPunct="1">
              <a:spcBef>
                <a:spcPct val="0"/>
              </a:spcBef>
              <a:buFont typeface="Arial"/>
              <a:buChar char="•"/>
            </a:pPr>
            <a:r>
              <a:rPr lang="en-US" altLang="en-US" dirty="0" smtClean="0"/>
              <a:t>1 single day dedicated to recovery</a:t>
            </a:r>
          </a:p>
          <a:p>
            <a:pPr marL="337945" lvl="1" indent="-171707" eaLnBrk="1" hangingPunct="1">
              <a:spcBef>
                <a:spcPct val="0"/>
              </a:spcBef>
              <a:buFont typeface="Arial"/>
              <a:buChar char="•"/>
            </a:pPr>
            <a:r>
              <a:rPr lang="en-US" altLang="en-US" dirty="0" smtClean="0"/>
              <a:t>Multiple separate doctor or treatment appointments in a single day</a:t>
            </a:r>
          </a:p>
          <a:p>
            <a:pPr marL="171707" lvl="1" indent="-171707" eaLnBrk="1" hangingPunct="1">
              <a:spcBef>
                <a:spcPct val="0"/>
              </a:spcBef>
              <a:buFont typeface="Arial"/>
              <a:buChar char="•"/>
            </a:pPr>
            <a:r>
              <a:rPr lang="en-US" altLang="en-US" dirty="0" smtClean="0"/>
              <a:t>Employee is not entitled to take the entire day off if the leave related to the injury does not warrant it. </a:t>
            </a:r>
          </a:p>
          <a:p>
            <a:pPr marL="171707" indent="-171707" eaLnBrk="1" hangingPunct="1">
              <a:spcBef>
                <a:spcPct val="0"/>
              </a:spcBef>
              <a:buFont typeface="Arial"/>
              <a:buChar char="•"/>
            </a:pPr>
            <a:r>
              <a:rPr lang="en-US" altLang="en-US" b="0" dirty="0" smtClean="0"/>
              <a:t>An employee on intermittent use of FML/Injury Leave is only entitled to declare the actual time of the medical appointment plus round trip travel.  If the employee wants additional time off that day, he or she must use annual leave.</a:t>
            </a:r>
          </a:p>
          <a:p>
            <a:pPr marL="171707" indent="-171707" eaLnBrk="1" hangingPunct="1">
              <a:spcBef>
                <a:spcPct val="0"/>
              </a:spcBef>
              <a:buFont typeface="Arial"/>
              <a:buChar char="•"/>
            </a:pPr>
            <a:r>
              <a:rPr lang="en-US" altLang="en-US" b="0" dirty="0" smtClean="0"/>
              <a:t>An employee is not allowed to “make-up” time taken for Workers’ Compensation medical appointments in order to save declared occurrences</a:t>
            </a:r>
          </a:p>
          <a:p>
            <a:pPr marL="171707" indent="-171707" eaLnBrk="1" hangingPunct="1">
              <a:spcBef>
                <a:spcPct val="0"/>
              </a:spcBef>
              <a:buFont typeface="Arial"/>
              <a:buChar char="•"/>
            </a:pPr>
            <a:r>
              <a:rPr lang="en-US" altLang="en-US" b="0" dirty="0" smtClean="0"/>
              <a:t>Employee receives regular pay from CDOT</a:t>
            </a:r>
          </a:p>
          <a:p>
            <a:pPr marL="171707" indent="-171707" eaLnBrk="1" hangingPunct="1">
              <a:spcBef>
                <a:spcPct val="0"/>
              </a:spcBef>
            </a:pPr>
            <a:endParaRPr lang="en-US" altLang="en-US" dirty="0" smtClean="0"/>
          </a:p>
        </p:txBody>
      </p:sp>
      <p:sp>
        <p:nvSpPr>
          <p:cNvPr id="3143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E7007E9-A27D-416A-934A-559FAC31C252}" type="slidenum">
              <a:rPr lang="en-US" altLang="en-US" smtClean="0"/>
              <a:pPr/>
              <a:t>136</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492302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64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35 - </a:t>
            </a:r>
            <a:r>
              <a:rPr lang="en-US" altLang="en-US" b="0" dirty="0" smtClean="0"/>
              <a:t> Approval Letter for Injury Leave</a:t>
            </a:r>
          </a:p>
          <a:p>
            <a:pPr marL="0" indent="0" eaLnBrk="1" hangingPunct="1">
              <a:spcBef>
                <a:spcPct val="0"/>
              </a:spcBef>
            </a:pPr>
            <a:endParaRPr lang="en-US" altLang="en-US" b="0" dirty="0" smtClean="0"/>
          </a:p>
          <a:p>
            <a:pPr marL="171707" indent="-171707" defTabSz="914182" eaLnBrk="1" hangingPunct="1">
              <a:spcBef>
                <a:spcPct val="0"/>
              </a:spcBef>
              <a:buFont typeface="Arial"/>
              <a:buChar char="•"/>
              <a:defRPr/>
            </a:pPr>
            <a:r>
              <a:rPr lang="en-US" altLang="en-US" b="0" dirty="0"/>
              <a:t>Injury leave is the paid leave allotted to the employee required because of a compensable lost time claim. The employee is covered by CDOT’s workers’ compensation program (Broadspire) once approved by Risk Management. </a:t>
            </a:r>
          </a:p>
          <a:p>
            <a:pPr marL="171707" indent="-171707" eaLnBrk="1" hangingPunct="1">
              <a:spcBef>
                <a:spcPct val="0"/>
              </a:spcBef>
              <a:buFont typeface="Arial"/>
              <a:buChar char="•"/>
            </a:pPr>
            <a:endParaRPr lang="en-US" altLang="en-US" b="0" dirty="0" smtClean="0"/>
          </a:p>
          <a:p>
            <a:pPr marL="171707" indent="-171707" eaLnBrk="1" hangingPunct="1">
              <a:spcBef>
                <a:spcPct val="0"/>
              </a:spcBef>
            </a:pPr>
            <a:endParaRPr lang="en-US" altLang="en-US" dirty="0" smtClean="0"/>
          </a:p>
        </p:txBody>
      </p:sp>
      <p:sp>
        <p:nvSpPr>
          <p:cNvPr id="3164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F5136C1-2313-47A4-A2A8-F66E20BE269F}" type="slidenum">
              <a:rPr lang="en-US" altLang="en-US" smtClean="0"/>
              <a:pPr/>
              <a:t>137</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6477150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46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566" eaLnBrk="1" fontAlgn="auto" hangingPunct="1">
              <a:spcBef>
                <a:spcPts val="0"/>
              </a:spcBef>
              <a:spcAft>
                <a:spcPts val="0"/>
              </a:spcAft>
              <a:buSzPct val="100000"/>
              <a:defRPr/>
            </a:pPr>
            <a:r>
              <a:rPr lang="en-US" dirty="0"/>
              <a:t>TAB </a:t>
            </a:r>
            <a:r>
              <a:rPr lang="en-US" dirty="0" smtClean="0"/>
              <a:t>36 </a:t>
            </a:r>
            <a:r>
              <a:rPr lang="en-US" dirty="0"/>
              <a:t>- </a:t>
            </a:r>
            <a:r>
              <a:rPr lang="en-US" b="0" dirty="0"/>
              <a:t>Approval Letter for Injury Make Whole or Leave Without Pay </a:t>
            </a:r>
          </a:p>
          <a:p>
            <a:pPr marL="0" indent="0" defTabSz="915772" eaLnBrk="1" hangingPunct="1">
              <a:spcBef>
                <a:spcPct val="0"/>
              </a:spcBef>
            </a:pPr>
            <a:endParaRPr lang="en-US" altLang="en-US" b="0" i="1" dirty="0" smtClean="0"/>
          </a:p>
          <a:p>
            <a:pPr marL="171707" indent="-171707" defTabSz="915772" eaLnBrk="1" hangingPunct="1">
              <a:spcBef>
                <a:spcPct val="0"/>
              </a:spcBef>
            </a:pPr>
            <a:r>
              <a:rPr lang="en-US" altLang="en-US" dirty="0" smtClean="0"/>
              <a:t>Make Whole</a:t>
            </a:r>
          </a:p>
          <a:p>
            <a:pPr marL="171707" indent="-171707" defTabSz="915772" eaLnBrk="1" hangingPunct="1">
              <a:spcBef>
                <a:spcPct val="0"/>
              </a:spcBef>
            </a:pPr>
            <a:endParaRPr lang="en-US" altLang="en-US" dirty="0" smtClean="0"/>
          </a:p>
          <a:p>
            <a:pPr marL="171707" indent="-171707" defTabSz="915772" eaLnBrk="1" hangingPunct="1">
              <a:spcBef>
                <a:spcPct val="0"/>
              </a:spcBef>
              <a:buFont typeface="Arial"/>
              <a:buChar char="•"/>
            </a:pPr>
            <a:r>
              <a:rPr lang="en-US" altLang="en-US" b="0" dirty="0" smtClean="0"/>
              <a:t>If the employee has not reached MMI once the 90 occurrences has been exhausted, Make-Whole will be applied</a:t>
            </a:r>
          </a:p>
          <a:p>
            <a:pPr marL="171707" indent="-171707" defTabSz="915772" eaLnBrk="1" hangingPunct="1">
              <a:spcBef>
                <a:spcPct val="0"/>
              </a:spcBef>
              <a:buFont typeface="Arial"/>
              <a:buChar char="•"/>
            </a:pPr>
            <a:r>
              <a:rPr lang="en-US" altLang="en-US" b="0" dirty="0" smtClean="0"/>
              <a:t>Under Make-Whole, the employee is paid approximately two-thirds of their Average Weekly Wage (AWW) directly from Broadspire every two weeks</a:t>
            </a:r>
          </a:p>
          <a:p>
            <a:pPr marL="171707" indent="-171707" defTabSz="915772" eaLnBrk="1" hangingPunct="1">
              <a:spcBef>
                <a:spcPct val="0"/>
              </a:spcBef>
              <a:buFont typeface="Arial"/>
              <a:buChar char="•"/>
            </a:pPr>
            <a:r>
              <a:rPr lang="en-US" altLang="en-US" b="0" dirty="0" smtClean="0"/>
              <a:t>The additional one-third must be “made-whole” by the employee using work time, accrued paid leave, and/or LWOP</a:t>
            </a:r>
          </a:p>
          <a:p>
            <a:pPr marL="337945" lvl="1" indent="-171707" defTabSz="915772" eaLnBrk="1" hangingPunct="1">
              <a:spcBef>
                <a:spcPct val="0"/>
              </a:spcBef>
              <a:buFont typeface="Arial"/>
              <a:buChar char="•"/>
            </a:pPr>
            <a:r>
              <a:rPr lang="en-US" altLang="en-US" dirty="0" smtClean="0"/>
              <a:t>Amount of leave an employee is required to use depends on salary</a:t>
            </a:r>
          </a:p>
          <a:p>
            <a:pPr marL="337945" lvl="1" indent="-171707" defTabSz="915772" eaLnBrk="1" hangingPunct="1">
              <a:spcBef>
                <a:spcPct val="0"/>
              </a:spcBef>
              <a:buFont typeface="Arial"/>
              <a:buChar char="•"/>
            </a:pPr>
            <a:r>
              <a:rPr lang="en-US" altLang="en-US" dirty="0" smtClean="0"/>
              <a:t>Employee exhausts leave then LWOP</a:t>
            </a:r>
          </a:p>
          <a:p>
            <a:pPr marL="337945" lvl="1" indent="-171707" defTabSz="915772" eaLnBrk="1" hangingPunct="1">
              <a:spcBef>
                <a:spcPct val="0"/>
              </a:spcBef>
              <a:buFont typeface="Arial"/>
              <a:buChar char="•"/>
            </a:pPr>
            <a:r>
              <a:rPr lang="en-US" altLang="en-US" dirty="0" smtClean="0"/>
              <a:t>If LWOP is used, notify Payroll AND Risk Management </a:t>
            </a:r>
          </a:p>
          <a:p>
            <a:pPr marL="171707" indent="-171707" defTabSz="915772" eaLnBrk="1" hangingPunct="1">
              <a:spcBef>
                <a:spcPct val="0"/>
              </a:spcBef>
              <a:buFont typeface="Arial"/>
              <a:buChar char="•"/>
            </a:pPr>
            <a:r>
              <a:rPr lang="en-US" altLang="en-US" b="0" dirty="0" smtClean="0"/>
              <a:t>If the employee has been approved for Make-Whole leave, Risk Management will issue a letter outlining the employee’s entitlement. Make-Whole should not be used until this letter is received. </a:t>
            </a:r>
          </a:p>
          <a:p>
            <a:pPr marL="171707" indent="-171707" defTabSz="915772" eaLnBrk="1" hangingPunct="1">
              <a:spcBef>
                <a:spcPct val="0"/>
              </a:spcBef>
              <a:buFont typeface="Arial"/>
              <a:buChar char="•"/>
            </a:pPr>
            <a:r>
              <a:rPr lang="en-US" altLang="en-US" b="0" dirty="0" smtClean="0"/>
              <a:t>FML CONTINUES on Make Whole</a:t>
            </a:r>
          </a:p>
          <a:p>
            <a:pPr marL="171707" indent="-171707" defTabSz="915772" eaLnBrk="1" hangingPunct="1">
              <a:spcBef>
                <a:spcPct val="0"/>
              </a:spcBef>
              <a:buFont typeface="Arial"/>
              <a:buChar char="•"/>
            </a:pPr>
            <a:r>
              <a:rPr lang="en-US" altLang="en-US" b="0" dirty="0" smtClean="0"/>
              <a:t>Claim Status Update Form</a:t>
            </a:r>
            <a:r>
              <a:rPr lang="en-US" altLang="en-US" b="0" baseline="0" dirty="0" smtClean="0"/>
              <a:t> 975</a:t>
            </a:r>
            <a:r>
              <a:rPr lang="en-US" altLang="en-US" b="0" dirty="0" smtClean="0"/>
              <a:t>, including leave balances, is required every two weeks</a:t>
            </a:r>
          </a:p>
          <a:p>
            <a:pPr marL="171707" indent="-171707" defTabSz="915772" eaLnBrk="1" hangingPunct="1">
              <a:spcBef>
                <a:spcPct val="0"/>
              </a:spcBef>
            </a:pPr>
            <a:endParaRPr lang="en-US" altLang="en-US" b="0" dirty="0" smtClean="0"/>
          </a:p>
        </p:txBody>
      </p:sp>
      <p:sp>
        <p:nvSpPr>
          <p:cNvPr id="3246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C4B470B-2FBB-4E4A-A657-7CD1CFA86107}" type="slidenum">
              <a:rPr lang="en-US" altLang="en-US" smtClean="0"/>
              <a:pPr/>
              <a:t>138</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0728583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p:txBody>
          <a:bodyPr wrap="square" numCol="1" anchor="t" anchorCtr="0" compatLnSpc="1">
            <a:prstTxWarp prst="textNoShape">
              <a:avLst/>
            </a:prstTxWarp>
          </a:bodyPr>
          <a:lstStyle/>
          <a:p>
            <a:pPr marL="0" indent="0" defTabSz="915566" eaLnBrk="1" fontAlgn="auto" hangingPunct="1">
              <a:spcBef>
                <a:spcPts val="0"/>
              </a:spcBef>
              <a:spcAft>
                <a:spcPts val="0"/>
              </a:spcAft>
              <a:buSzPct val="100000"/>
              <a:defRPr/>
            </a:pPr>
            <a:r>
              <a:rPr lang="en-US" dirty="0" smtClean="0">
                <a:ea typeface="+mn-ea"/>
              </a:rPr>
              <a:t>TAB 36 - </a:t>
            </a:r>
            <a:r>
              <a:rPr lang="en-US" b="0" dirty="0" smtClean="0">
                <a:ea typeface="+mn-ea"/>
              </a:rPr>
              <a:t>Approval Letter for Injury Make Whole or Leave Without Pay </a:t>
            </a:r>
          </a:p>
        </p:txBody>
      </p:sp>
      <p:sp>
        <p:nvSpPr>
          <p:cNvPr id="3266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8B0FC13-C008-4342-90C0-F1E65E5CCFC5}" type="slidenum">
              <a:rPr lang="en-US" altLang="en-US" smtClean="0"/>
              <a:pPr/>
              <a:t>139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94280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4515" name="Notes Placeholder 2"/>
          <p:cNvSpPr>
            <a:spLocks noGrp="1"/>
          </p:cNvSpPr>
          <p:nvPr>
            <p:ph type="body" idx="1"/>
          </p:nvPr>
        </p:nvSpPr>
        <p:spPr bwMode="auto"/>
        <p:txBody>
          <a:bodyPr wrap="square" numCol="1" anchor="t" anchorCtr="0" compatLnSpc="1">
            <a:prstTxWarp prst="textNoShape">
              <a:avLst/>
            </a:prstTxWarp>
          </a:bodyPr>
          <a:lstStyle/>
          <a:p>
            <a:pPr marL="229467" indent="-229467" defTabSz="915566" eaLnBrk="1" fontAlgn="auto" hangingPunct="1">
              <a:spcBef>
                <a:spcPts val="0"/>
              </a:spcBef>
              <a:spcAft>
                <a:spcPts val="0"/>
              </a:spcAft>
              <a:buFont typeface="Arial" pitchFamily="34" charset="0"/>
              <a:buChar char="•"/>
              <a:defRPr/>
            </a:pPr>
            <a:r>
              <a:rPr lang="en-US" b="0" dirty="0" smtClean="0">
                <a:ea typeface="+mn-ea"/>
              </a:rPr>
              <a:t>Please turn off or silence any electronic devices.</a:t>
            </a:r>
          </a:p>
          <a:p>
            <a:pPr marL="229467" indent="-229467" defTabSz="915566" eaLnBrk="1" fontAlgn="auto" hangingPunct="1">
              <a:spcBef>
                <a:spcPts val="0"/>
              </a:spcBef>
              <a:spcAft>
                <a:spcPts val="0"/>
              </a:spcAft>
              <a:buFont typeface="Arial" pitchFamily="34" charset="0"/>
              <a:buChar char="•"/>
              <a:defRPr/>
            </a:pPr>
            <a:r>
              <a:rPr lang="en-US" b="0" dirty="0" smtClean="0">
                <a:ea typeface="+mn-ea"/>
              </a:rPr>
              <a:t>Refrain from browsing the Internet, sending/reading text messages, or sending/reading e-mails during the course.</a:t>
            </a:r>
          </a:p>
          <a:p>
            <a:pPr marL="229467" indent="-229467" defTabSz="915566" eaLnBrk="1" fontAlgn="auto" hangingPunct="1">
              <a:spcBef>
                <a:spcPts val="0"/>
              </a:spcBef>
              <a:spcAft>
                <a:spcPts val="0"/>
              </a:spcAft>
              <a:buFont typeface="Arial" pitchFamily="34" charset="0"/>
              <a:buChar char="•"/>
              <a:defRPr/>
            </a:pPr>
            <a:r>
              <a:rPr lang="en-US" b="0" dirty="0" smtClean="0">
                <a:ea typeface="+mn-ea"/>
              </a:rPr>
              <a:t>Multiple conversations going on concurrently do not contribute to a good learning environment.</a:t>
            </a:r>
          </a:p>
          <a:p>
            <a:pPr marL="229467" indent="-229467" defTabSz="915566" eaLnBrk="1" fontAlgn="auto" hangingPunct="1">
              <a:spcBef>
                <a:spcPts val="0"/>
              </a:spcBef>
              <a:spcAft>
                <a:spcPts val="0"/>
              </a:spcAft>
              <a:buFont typeface="Arial" pitchFamily="34" charset="0"/>
              <a:buChar char="•"/>
              <a:defRPr/>
            </a:pPr>
            <a:r>
              <a:rPr lang="en-US" b="0" dirty="0" smtClean="0">
                <a:ea typeface="+mn-ea"/>
              </a:rPr>
              <a:t>You must attend the entire class to get credit for the cours</a:t>
            </a:r>
            <a:r>
              <a:rPr lang="en-US" b="0" i="0" dirty="0" smtClean="0">
                <a:ea typeface="+mn-ea"/>
              </a:rPr>
              <a:t>e; if more than 30 minutes missed you will  not get credit for attending the course</a:t>
            </a:r>
          </a:p>
          <a:p>
            <a:pPr marL="229467" indent="-229467" defTabSz="915566" eaLnBrk="1" fontAlgn="auto" hangingPunct="1">
              <a:spcBef>
                <a:spcPts val="0"/>
              </a:spcBef>
              <a:spcAft>
                <a:spcPts val="0"/>
              </a:spcAft>
              <a:buFont typeface="Arial" pitchFamily="34" charset="0"/>
              <a:buChar char="•"/>
              <a:defRPr/>
            </a:pPr>
            <a:r>
              <a:rPr lang="en-US" b="0" i="0" dirty="0" smtClean="0">
                <a:ea typeface="+mn-ea"/>
              </a:rPr>
              <a:t>Ask questions and actively participate in the course.</a:t>
            </a:r>
          </a:p>
          <a:p>
            <a:pPr marL="0" indent="0" defTabSz="915566" eaLnBrk="1" fontAlgn="auto" hangingPunct="1">
              <a:spcBef>
                <a:spcPts val="0"/>
              </a:spcBef>
              <a:spcAft>
                <a:spcPts val="0"/>
              </a:spcAft>
              <a:defRPr/>
            </a:pPr>
            <a:endParaRPr lang="en-US" dirty="0" smtClean="0">
              <a:ea typeface="+mn-ea"/>
            </a:endParaRPr>
          </a:p>
        </p:txBody>
      </p:sp>
      <p:sp>
        <p:nvSpPr>
          <p:cNvPr id="604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A52CF6D-044E-494D-8F2E-721B72AA0BF5}" type="slidenum">
              <a:rPr lang="en-US" altLang="en-US" smtClean="0"/>
              <a:pPr/>
              <a:t>14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891001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48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37 </a:t>
            </a:r>
            <a:r>
              <a:rPr lang="en-US" altLang="en-US" b="0" dirty="0" smtClean="0"/>
              <a:t>– Maximum Medical Improvement Letter </a:t>
            </a:r>
          </a:p>
          <a:p>
            <a:pPr marL="171707" indent="-171707" eaLnBrk="1" hangingPunct="1">
              <a:spcBef>
                <a:spcPct val="0"/>
              </a:spcBef>
            </a:pPr>
            <a:endParaRPr lang="en-US" altLang="en-US" b="0" dirty="0" smtClean="0"/>
          </a:p>
          <a:p>
            <a:pPr marL="171707" indent="-171707" eaLnBrk="1" hangingPunct="1">
              <a:spcBef>
                <a:spcPct val="0"/>
              </a:spcBef>
            </a:pPr>
            <a:r>
              <a:rPr lang="en-US" altLang="en-US" dirty="0" smtClean="0"/>
              <a:t>At the End of Workers’ Compensation</a:t>
            </a:r>
          </a:p>
          <a:p>
            <a:pPr marL="171707" indent="-171707" eaLnBrk="1" hangingPunct="1">
              <a:spcBef>
                <a:spcPct val="0"/>
              </a:spcBef>
            </a:pPr>
            <a:endParaRPr lang="en-US" altLang="en-US" dirty="0" smtClean="0"/>
          </a:p>
          <a:p>
            <a:pPr marL="171707" indent="-171707" eaLnBrk="1" hangingPunct="1">
              <a:spcBef>
                <a:spcPct val="0"/>
              </a:spcBef>
            </a:pPr>
            <a:r>
              <a:rPr lang="en-US" altLang="en-US" b="0" dirty="0" smtClean="0"/>
              <a:t>The MMI letter is created by Risk Management and is sent to:</a:t>
            </a:r>
          </a:p>
          <a:p>
            <a:pPr marL="171707" indent="-171707" eaLnBrk="1" hangingPunct="1">
              <a:spcBef>
                <a:spcPct val="0"/>
              </a:spcBef>
              <a:buFont typeface="Arial"/>
              <a:buChar char="•"/>
            </a:pPr>
            <a:r>
              <a:rPr lang="en-US" altLang="en-US" b="0" dirty="0" smtClean="0"/>
              <a:t>The Employee</a:t>
            </a:r>
          </a:p>
          <a:p>
            <a:pPr marL="171707" indent="-171707" eaLnBrk="1" hangingPunct="1">
              <a:spcBef>
                <a:spcPct val="0"/>
              </a:spcBef>
              <a:buFont typeface="Arial"/>
              <a:buChar char="•"/>
            </a:pPr>
            <a:r>
              <a:rPr lang="en-US" altLang="en-US" b="0" dirty="0" smtClean="0"/>
              <a:t>Employee’s Supervisor</a:t>
            </a:r>
          </a:p>
          <a:p>
            <a:pPr marL="171707" indent="-171707" eaLnBrk="1" hangingPunct="1">
              <a:spcBef>
                <a:spcPct val="0"/>
              </a:spcBef>
              <a:buFont typeface="Arial"/>
              <a:buChar char="•"/>
            </a:pPr>
            <a:r>
              <a:rPr lang="en-US" altLang="en-US" b="0" dirty="0" smtClean="0"/>
              <a:t>Employee’s Timekeeper</a:t>
            </a:r>
          </a:p>
          <a:p>
            <a:pPr marL="171707" indent="-171707" eaLnBrk="1" hangingPunct="1">
              <a:spcBef>
                <a:spcPct val="0"/>
              </a:spcBef>
              <a:buFont typeface="Arial"/>
              <a:buChar char="•"/>
            </a:pPr>
            <a:r>
              <a:rPr lang="en-US" altLang="en-US" b="0" dirty="0" smtClean="0"/>
              <a:t>Employee’s FML Liaison </a:t>
            </a:r>
          </a:p>
          <a:p>
            <a:pPr marL="171707" indent="-171707" eaLnBrk="1" hangingPunct="1">
              <a:spcBef>
                <a:spcPct val="0"/>
              </a:spcBef>
              <a:buFont typeface="Arial"/>
              <a:buChar char="•"/>
            </a:pPr>
            <a:endParaRPr lang="en-US" altLang="en-US" b="0" dirty="0" smtClean="0"/>
          </a:p>
          <a:p>
            <a:pPr marL="0" indent="0" eaLnBrk="1" hangingPunct="1">
              <a:spcBef>
                <a:spcPct val="0"/>
              </a:spcBef>
            </a:pPr>
            <a:r>
              <a:rPr lang="en-US" altLang="en-US" b="0" dirty="0" smtClean="0"/>
              <a:t>MMI concludes</a:t>
            </a:r>
            <a:r>
              <a:rPr lang="en-US" altLang="en-US" b="0" baseline="0" dirty="0" smtClean="0"/>
              <a:t> eligibility for FML unless maintenance care is authorized as part of the WC claim; or the employee is receiving private treatment</a:t>
            </a:r>
          </a:p>
          <a:p>
            <a:pPr marL="171707" lvl="1" indent="-171707" eaLnBrk="1" hangingPunct="1">
              <a:spcBef>
                <a:spcPct val="0"/>
              </a:spcBef>
              <a:buFont typeface="Arial"/>
              <a:buChar char="•"/>
            </a:pPr>
            <a:r>
              <a:rPr lang="en-US" altLang="en-US" b="0" baseline="0" dirty="0" smtClean="0"/>
              <a:t>Private treatment requires medical certification</a:t>
            </a:r>
          </a:p>
          <a:p>
            <a:pPr marL="171707" lvl="1" indent="-171707" defTabSz="914182" eaLnBrk="1" hangingPunct="1">
              <a:spcBef>
                <a:spcPct val="0"/>
              </a:spcBef>
              <a:buFont typeface="Arial"/>
              <a:buChar char="•"/>
              <a:defRPr/>
            </a:pPr>
            <a:r>
              <a:rPr lang="en-US" altLang="en-US" dirty="0"/>
              <a:t>FML can be used on the date the employee reaches MMI </a:t>
            </a:r>
          </a:p>
        </p:txBody>
      </p:sp>
      <p:sp>
        <p:nvSpPr>
          <p:cNvPr id="3348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A2FD30D-FA84-4EC6-B587-9560D0A20BA8}" type="slidenum">
              <a:rPr lang="en-US" altLang="en-US" smtClean="0"/>
              <a:pPr/>
              <a:t>140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1767983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p:txBody>
          <a:bodyPr wrap="square" numCol="1" anchor="t" anchorCtr="0" compatLnSpc="1">
            <a:prstTxWarp prst="textNoShape">
              <a:avLst/>
            </a:prstTxWarp>
          </a:bodyPr>
          <a:lstStyle/>
          <a:p>
            <a:pPr marL="0" indent="0" eaLnBrk="1" hangingPunct="1">
              <a:spcBef>
                <a:spcPct val="0"/>
              </a:spcBef>
            </a:pPr>
            <a:r>
              <a:rPr lang="en-US" altLang="en-US" dirty="0" smtClean="0"/>
              <a:t>TAB 37 </a:t>
            </a:r>
            <a:r>
              <a:rPr lang="en-US" altLang="en-US" b="0" dirty="0" smtClean="0"/>
              <a:t>– Maximum Medical Improvement Letter </a:t>
            </a:r>
          </a:p>
        </p:txBody>
      </p:sp>
      <p:sp>
        <p:nvSpPr>
          <p:cNvPr id="3266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8B0FC13-C008-4342-90C0-F1E65E5CCFC5}" type="slidenum">
              <a:rPr lang="en-US" altLang="en-US" smtClean="0"/>
              <a:pPr/>
              <a:t>141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9428005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566" eaLnBrk="1" fontAlgn="auto" hangingPunct="1">
              <a:spcBef>
                <a:spcPts val="0"/>
              </a:spcBef>
              <a:spcAft>
                <a:spcPts val="0"/>
              </a:spcAft>
              <a:defRPr/>
            </a:pPr>
            <a:r>
              <a:rPr lang="en-US" dirty="0" smtClean="0">
                <a:ea typeface="+mn-ea"/>
              </a:rPr>
              <a:t>Question 1:</a:t>
            </a:r>
          </a:p>
          <a:p>
            <a:pPr marL="0" indent="0" eaLnBrk="1" hangingPunct="1"/>
            <a:r>
              <a:rPr lang="en-US" altLang="en-US" b="0" dirty="0"/>
              <a:t>During Make Whole, the insurer pays the employee two-thirds salary.  Where does the other one-third come from?</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dirty="0" smtClean="0">
                <a:ea typeface="+mn-ea"/>
              </a:rPr>
              <a:t>Answer:</a:t>
            </a:r>
            <a:endParaRPr lang="en-US" b="0" dirty="0" smtClean="0">
              <a:ea typeface="+mn-ea"/>
            </a:endParaRPr>
          </a:p>
          <a:p>
            <a:pPr marL="0" indent="0" defTabSz="915566" eaLnBrk="1" fontAlgn="auto" hangingPunct="1">
              <a:spcBef>
                <a:spcPts val="0"/>
              </a:spcBef>
              <a:spcAft>
                <a:spcPts val="0"/>
              </a:spcAft>
              <a:defRPr/>
            </a:pPr>
            <a:r>
              <a:rPr lang="en-US" b="0" dirty="0" smtClean="0">
                <a:ea typeface="+mn-ea"/>
              </a:rPr>
              <a:t>The Employee pays themselves</a:t>
            </a:r>
            <a:r>
              <a:rPr lang="en-US" b="0" baseline="0" dirty="0" smtClean="0">
                <a:ea typeface="+mn-ea"/>
              </a:rPr>
              <a:t> with leave if available.  Otherwise, LWOP must be coded.</a:t>
            </a:r>
            <a:endParaRPr lang="en-US" b="0" dirty="0">
              <a:ea typeface="+mn-ea"/>
            </a:endParaRPr>
          </a:p>
        </p:txBody>
      </p:sp>
      <p:sp>
        <p:nvSpPr>
          <p:cNvPr id="2447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046B028-C823-4112-95ED-B0E07EC2F51F}" type="slidenum">
              <a:rPr lang="en-US" altLang="en-US" smtClean="0"/>
              <a:pPr/>
              <a:t>142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2228350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143</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78179"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1898419120"/>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78180"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b="0" dirty="0"/>
              <a:t>The course is broken out into 12 sections.  Sections 7 through 12 and the conclusion are described below: </a:t>
            </a:r>
          </a:p>
          <a:p>
            <a:r>
              <a:rPr lang="en-US" dirty="0"/>
              <a:t> </a:t>
            </a:r>
          </a:p>
          <a:p>
            <a:pPr marL="171707" lvl="1" indent="-171707">
              <a:buFont typeface="Arial"/>
              <a:buChar char="•"/>
            </a:pPr>
            <a:r>
              <a:rPr lang="en-US" b="1" dirty="0"/>
              <a:t>Section Seven – </a:t>
            </a:r>
            <a:r>
              <a:rPr lang="en-US" dirty="0"/>
              <a:t>Provides you with an overview of the FML Workbench and how create and maintain a workbench</a:t>
            </a:r>
          </a:p>
          <a:p>
            <a:pPr marL="171707" lvl="1" indent="-171707">
              <a:buFont typeface="Arial"/>
              <a:buChar char="•"/>
            </a:pPr>
            <a:r>
              <a:rPr lang="en-US" b="1" dirty="0"/>
              <a:t>Section Eight - </a:t>
            </a:r>
            <a:r>
              <a:rPr lang="en-US" dirty="0"/>
              <a:t>Discusses how to maintain the timesheet for FML qualifying Employees, resolving errors, and entering holidays</a:t>
            </a:r>
          </a:p>
          <a:p>
            <a:pPr marL="171707" lvl="1" indent="-171707">
              <a:buFont typeface="Arial"/>
              <a:buChar char="•"/>
            </a:pPr>
            <a:r>
              <a:rPr lang="en-US" b="1" dirty="0"/>
              <a:t>Section Nine - </a:t>
            </a:r>
            <a:r>
              <a:rPr lang="en-US" dirty="0"/>
              <a:t>Explains the connection between FML and Workers’ Comp</a:t>
            </a:r>
          </a:p>
          <a:p>
            <a:pPr marL="171707" lvl="1" indent="-171707">
              <a:buFont typeface="Arial"/>
              <a:buChar char="•"/>
            </a:pPr>
            <a:r>
              <a:rPr lang="en-US" b="1" dirty="0"/>
              <a:t>Section Ten – </a:t>
            </a:r>
            <a:r>
              <a:rPr lang="en-US" dirty="0"/>
              <a:t>Provides an explanation of how FML is monitored through Leave approval, entitlement remaining, re-certification and low and exhausted balances</a:t>
            </a:r>
          </a:p>
          <a:p>
            <a:pPr marL="171707" lvl="1" indent="-171707">
              <a:buFont typeface="Arial"/>
              <a:buChar char="•"/>
            </a:pPr>
            <a:r>
              <a:rPr lang="en-US" b="1" dirty="0"/>
              <a:t>Section Eleven – </a:t>
            </a:r>
            <a:r>
              <a:rPr lang="en-US" dirty="0"/>
              <a:t>Covers the actions of the FML Liaison once the Employee no longer is taking FML leave</a:t>
            </a:r>
          </a:p>
          <a:p>
            <a:pPr marL="171707" lvl="1" indent="-171707">
              <a:buFont typeface="Arial"/>
              <a:buChar char="•"/>
            </a:pPr>
            <a:r>
              <a:rPr lang="en-US" b="1" dirty="0"/>
              <a:t>Section Twelve - </a:t>
            </a:r>
            <a:r>
              <a:rPr lang="en-US" dirty="0"/>
              <a:t>Consists of case studies used to practice what you have learned in the course</a:t>
            </a:r>
          </a:p>
          <a:p>
            <a:pPr marL="171707" lvl="1" indent="-171707">
              <a:buFont typeface="Arial"/>
              <a:buChar char="•"/>
            </a:pPr>
            <a:r>
              <a:rPr lang="en-US" b="1" dirty="0"/>
              <a:t>Conclusion - </a:t>
            </a:r>
            <a:r>
              <a:rPr lang="en-US" dirty="0"/>
              <a:t>At the end of this course you will have the opportunity to evaluate the course and identify where to get help </a:t>
            </a:r>
          </a:p>
          <a:p>
            <a:endParaRPr lang="en-US" altLang="en-US" b="0" dirty="0" smtClean="0"/>
          </a:p>
          <a:p>
            <a:pPr marL="523071" lvl="2" indent="-174887" defTabSz="930081" eaLnBrk="1" hangingPunct="1">
              <a:spcBef>
                <a:spcPct val="0"/>
              </a:spcBef>
            </a:pPr>
            <a:endParaRPr lang="en-US" altLang="en-US" dirty="0" smtClean="0"/>
          </a:p>
          <a:p>
            <a:pPr marL="0" indent="0" defTabSz="930081"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144</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942712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3000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9AF6C6D-54EF-4F39-9AF5-7940AAD10F24}" type="slidenum">
              <a:rPr lang="en-US" altLang="en-US" smtClean="0"/>
              <a:pPr/>
              <a:t>145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090111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Monitoring FML</a:t>
            </a:r>
          </a:p>
          <a:p>
            <a:pPr marL="0" indent="0"/>
            <a:endParaRPr lang="en-US" b="0" dirty="0" smtClean="0"/>
          </a:p>
          <a:p>
            <a:pPr marL="0" indent="0"/>
            <a:r>
              <a:rPr lang="en-US" b="0" dirty="0" smtClean="0"/>
              <a:t>The FML Liaison is responsible for tracking and managing the FML process.  This includes leave approval, entitlement remaining to the Employee, re-certifications and low and exhausted balances.</a:t>
            </a:r>
            <a:endParaRPr lang="en-US" b="0"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146</a:t>
            </a:fld>
            <a:endParaRPr lang="en-US" alt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609411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 08 </a:t>
            </a:r>
            <a:r>
              <a:rPr lang="en-US" b="0" dirty="0"/>
              <a:t>– CADO Display Time Entry Status with a Variant </a:t>
            </a:r>
          </a:p>
          <a:p>
            <a:endParaRPr lang="en-US" b="0" kern="1200" dirty="0" smtClean="0">
              <a:solidFill>
                <a:schemeClr val="tx1"/>
              </a:solidFill>
              <a:effectLst/>
            </a:endParaRPr>
          </a:p>
          <a:p>
            <a:r>
              <a:rPr lang="en-US" kern="1200" dirty="0" smtClean="0">
                <a:solidFill>
                  <a:schemeClr val="tx1"/>
                </a:solidFill>
                <a:effectLst/>
              </a:rPr>
              <a:t>Leave Approval</a:t>
            </a:r>
          </a:p>
          <a:p>
            <a:endParaRPr lang="en-US" b="1" kern="1200" dirty="0" smtClean="0">
              <a:solidFill>
                <a:schemeClr val="tx1"/>
              </a:solidFill>
              <a:effectLst/>
            </a:endParaRPr>
          </a:p>
          <a:p>
            <a:pPr marL="171707" indent="-171707">
              <a:buFont typeface="Arial"/>
              <a:buChar char="•"/>
            </a:pPr>
            <a:r>
              <a:rPr lang="en-US" b="0" kern="1200" dirty="0" smtClean="0">
                <a:solidFill>
                  <a:schemeClr val="tx1"/>
                </a:solidFill>
                <a:effectLst/>
              </a:rPr>
              <a:t>Supervisors use CAPP to approve time. A similar transaction, CADO, allows you to view all time and leave entries and their statuses</a:t>
            </a:r>
          </a:p>
          <a:p>
            <a:pPr marL="171707" indent="-171707">
              <a:buFont typeface="Arial"/>
              <a:buChar char="•"/>
            </a:pPr>
            <a:r>
              <a:rPr lang="en-US" b="0" kern="1200" dirty="0" smtClean="0">
                <a:solidFill>
                  <a:schemeClr val="tx1"/>
                </a:solidFill>
                <a:effectLst/>
              </a:rPr>
              <a:t>Determine if time has been approved using CADO or CAT2</a:t>
            </a:r>
          </a:p>
          <a:p>
            <a:endParaRPr lang="en-US" b="1" kern="1200" dirty="0" smtClean="0">
              <a:solidFill>
                <a:schemeClr val="tx1"/>
              </a:solidFill>
              <a:effectLst/>
            </a:endParaRPr>
          </a:p>
          <a:p>
            <a:r>
              <a:rPr lang="en-US" b="1" kern="1200" dirty="0" smtClean="0">
                <a:solidFill>
                  <a:schemeClr val="tx1"/>
                </a:solidFill>
                <a:effectLst/>
              </a:rPr>
              <a:t>Using CADO </a:t>
            </a:r>
            <a:r>
              <a:rPr lang="en-US" dirty="0" smtClean="0"/>
              <a:t>to</a:t>
            </a:r>
            <a:r>
              <a:rPr lang="en-US" b="1" kern="1200" baseline="0" dirty="0" smtClean="0">
                <a:solidFill>
                  <a:schemeClr val="tx1"/>
                </a:solidFill>
                <a:effectLst/>
              </a:rPr>
              <a:t> </a:t>
            </a:r>
            <a:r>
              <a:rPr lang="en-US" b="1" kern="1200" dirty="0" smtClean="0">
                <a:solidFill>
                  <a:schemeClr val="tx1"/>
                </a:solidFill>
                <a:effectLst/>
              </a:rPr>
              <a:t>Display Approved FML Leave Entries</a:t>
            </a:r>
            <a:r>
              <a:rPr lang="en-US" b="1" i="1" kern="1200" dirty="0" smtClean="0">
                <a:solidFill>
                  <a:schemeClr val="tx1"/>
                </a:solidFill>
                <a:effectLst/>
              </a:rPr>
              <a:t> </a:t>
            </a:r>
          </a:p>
          <a:p>
            <a:endParaRPr lang="en-US" b="1" kern="1200" dirty="0" smtClean="0">
              <a:solidFill>
                <a:schemeClr val="tx1"/>
              </a:solidFill>
              <a:effectLst/>
            </a:endParaRPr>
          </a:p>
          <a:p>
            <a:pPr marL="228943" lvl="1" indent="-228943">
              <a:buFont typeface="+mj-lt"/>
              <a:buAutoNum type="arabicPeriod"/>
            </a:pPr>
            <a:r>
              <a:rPr lang="en-US" kern="1200" dirty="0" smtClean="0">
                <a:solidFill>
                  <a:schemeClr val="tx1"/>
                </a:solidFill>
                <a:effectLst/>
              </a:rPr>
              <a:t>Use FMLA (ALL) variant to view approved FML entries for an employee</a:t>
            </a:r>
          </a:p>
          <a:p>
            <a:pPr marL="228943" lvl="1" indent="-228943">
              <a:buFont typeface="+mj-lt"/>
              <a:buAutoNum type="arabicPeriod"/>
            </a:pPr>
            <a:r>
              <a:rPr lang="en-US" kern="1200" dirty="0" smtClean="0">
                <a:solidFill>
                  <a:schemeClr val="tx1"/>
                </a:solidFill>
                <a:effectLst/>
              </a:rPr>
              <a:t>Enter PERNRs you would like to report on</a:t>
            </a:r>
          </a:p>
          <a:p>
            <a:pPr marL="228943" lvl="1" indent="-228943">
              <a:buFont typeface="+mj-lt"/>
              <a:buAutoNum type="arabicPeriod"/>
            </a:pPr>
            <a:r>
              <a:rPr lang="en-US" kern="1200" dirty="0" smtClean="0">
                <a:solidFill>
                  <a:schemeClr val="tx1"/>
                </a:solidFill>
                <a:effectLst/>
              </a:rPr>
              <a:t>Variant defaults to approved status: leave blank or enter additional statuses as needed</a:t>
            </a:r>
          </a:p>
          <a:p>
            <a:pPr marL="228943" lvl="1" indent="-228943">
              <a:buFont typeface="+mj-lt"/>
              <a:buAutoNum type="arabicPeriod"/>
            </a:pPr>
            <a:r>
              <a:rPr lang="en-US" kern="1200" dirty="0" smtClean="0">
                <a:solidFill>
                  <a:schemeClr val="tx1"/>
                </a:solidFill>
                <a:effectLst/>
              </a:rPr>
              <a:t>Variant defaults to current month; change the date specification as needed</a:t>
            </a:r>
            <a:r>
              <a:rPr lang="en-US" kern="1200" baseline="0" dirty="0" smtClean="0">
                <a:solidFill>
                  <a:schemeClr val="tx1"/>
                </a:solidFill>
                <a:effectLst/>
              </a:rPr>
              <a:t> </a:t>
            </a:r>
            <a:r>
              <a:rPr lang="en-US" kern="1200" dirty="0" smtClean="0">
                <a:solidFill>
                  <a:schemeClr val="tx1"/>
                </a:solidFill>
                <a:effectLst/>
              </a:rPr>
              <a:t>SAP roles are available to give managers additional time approval authority</a:t>
            </a:r>
            <a:r>
              <a:rPr lang="en-US" kern="1200" baseline="0" dirty="0" smtClean="0">
                <a:solidFill>
                  <a:schemeClr val="tx1"/>
                </a:solidFill>
                <a:effectLst/>
              </a:rPr>
              <a:t> when appropriate. </a:t>
            </a:r>
          </a:p>
          <a:p>
            <a:pPr lvl="1"/>
            <a:endParaRPr lang="en-US" dirty="0" smtClean="0"/>
          </a:p>
          <a:p>
            <a:pPr lvl="1"/>
            <a:r>
              <a:rPr lang="en-US" b="1" dirty="0" smtClean="0"/>
              <a:t>Continued on next page</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147</a:t>
            </a:fld>
            <a:endParaRPr lang="en-US" alt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60941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3134" y="451756"/>
            <a:ext cx="4661392" cy="8510797"/>
          </a:xfrm>
        </p:spPr>
        <p:txBody>
          <a:bodyPr/>
          <a:lstStyle/>
          <a:p>
            <a:r>
              <a:rPr lang="en-US" dirty="0"/>
              <a:t>Continued from previous page</a:t>
            </a:r>
            <a:endParaRPr lang="en-US" b="0" dirty="0"/>
          </a:p>
          <a:p>
            <a:endParaRPr lang="en-US" b="0" kern="1200" dirty="0" smtClean="0">
              <a:solidFill>
                <a:schemeClr val="tx1"/>
              </a:solidFill>
              <a:effectLst/>
            </a:endParaRPr>
          </a:p>
          <a:p>
            <a:r>
              <a:rPr lang="en-US" dirty="0" smtClean="0"/>
              <a:t>CADO and CAT2 Status Codes</a:t>
            </a:r>
          </a:p>
          <a:p>
            <a:endParaRPr lang="en-US" kern="1200" dirty="0" smtClean="0">
              <a:solidFill>
                <a:schemeClr val="tx1"/>
              </a:solidFill>
              <a:effectLst/>
            </a:endParaRPr>
          </a:p>
          <a:p>
            <a:pPr marL="0" indent="0"/>
            <a:r>
              <a:rPr lang="en-US" b="0" dirty="0" smtClean="0"/>
              <a:t>CADO and CAT2 use status codes to indicate where time is in the time approval process.  The following table describes the status codes fields.  Each of the columns are described after the table.</a:t>
            </a:r>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smtClean="0"/>
          </a:p>
          <a:p>
            <a:pPr marL="0" indent="0"/>
            <a:endParaRPr lang="en-US" b="0" dirty="0" smtClean="0"/>
          </a:p>
          <a:p>
            <a:pPr marL="0" indent="0"/>
            <a:r>
              <a:rPr lang="en-US" b="0" dirty="0" smtClean="0"/>
              <a:t>The bulleted list below describe the table columns.</a:t>
            </a:r>
          </a:p>
          <a:p>
            <a:pPr marL="171707" indent="-171707">
              <a:buFont typeface="Arial"/>
              <a:buChar char="•"/>
            </a:pPr>
            <a:r>
              <a:rPr lang="en-US" dirty="0" smtClean="0"/>
              <a:t>Status Code </a:t>
            </a:r>
            <a:r>
              <a:rPr lang="en-US" b="0" dirty="0" smtClean="0"/>
              <a:t>- Displays where the entered time is in the time approval process</a:t>
            </a:r>
          </a:p>
          <a:p>
            <a:pPr marL="171707" indent="-171707">
              <a:buFont typeface="Arial"/>
              <a:buChar char="•"/>
            </a:pPr>
            <a:r>
              <a:rPr lang="en-US" dirty="0" smtClean="0"/>
              <a:t>Status Text </a:t>
            </a:r>
            <a:r>
              <a:rPr lang="en-US" b="0" dirty="0" smtClean="0"/>
              <a:t>– provided an explanation of the Status Code field</a:t>
            </a:r>
          </a:p>
          <a:p>
            <a:pPr marL="171707" indent="-171707">
              <a:buFont typeface="Arial"/>
              <a:buChar char="•"/>
            </a:pPr>
            <a:r>
              <a:rPr lang="en-US" dirty="0" smtClean="0"/>
              <a:t>Status Indicator Bar </a:t>
            </a:r>
            <a:r>
              <a:rPr lang="en-US" b="0" dirty="0" smtClean="0"/>
              <a:t>– Provides a visual indicator of the status of the time</a:t>
            </a:r>
          </a:p>
          <a:p>
            <a:pPr marL="171707" indent="-171707">
              <a:buFont typeface="Arial"/>
              <a:buChar char="•"/>
            </a:pPr>
            <a:r>
              <a:rPr lang="en-US" dirty="0" smtClean="0"/>
              <a:t>Action needed </a:t>
            </a:r>
            <a:r>
              <a:rPr lang="en-US" b="0" dirty="0" smtClean="0"/>
              <a:t>– Describes the action the roles or roles need to take in order to continue the time approval process</a:t>
            </a:r>
          </a:p>
          <a:p>
            <a:pPr marL="171707" indent="-171707">
              <a:buFont typeface="Arial"/>
              <a:buChar char="•"/>
            </a:pPr>
            <a:endParaRPr lang="en-US" b="0" kern="1200" dirty="0" smtClean="0">
              <a:solidFill>
                <a:schemeClr val="tx1"/>
              </a:solidFill>
              <a:effectLst/>
            </a:endParaRP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148</a:t>
            </a:fld>
            <a:endParaRPr lang="en-US" altLang="en-US" dirty="0"/>
          </a:p>
        </p:txBody>
      </p:sp>
      <p:pic>
        <p:nvPicPr>
          <p:cNvPr id="2" name="Picture 1"/>
          <p:cNvPicPr>
            <a:picLocks noChangeAspect="1"/>
          </p:cNvPicPr>
          <p:nvPr/>
        </p:nvPicPr>
        <p:blipFill>
          <a:blip r:embed="rId3"/>
          <a:stretch>
            <a:fillRect/>
          </a:stretch>
        </p:blipFill>
        <p:spPr>
          <a:xfrm>
            <a:off x="284148" y="1941515"/>
            <a:ext cx="4172682" cy="3348902"/>
          </a:xfrm>
          <a:prstGeom prst="rect">
            <a:avLst/>
          </a:prstGeom>
        </p:spPr>
      </p:pic>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60941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7747" name="Notes Placeholder 2"/>
          <p:cNvSpPr>
            <a:spLocks noGrp="1"/>
          </p:cNvSpPr>
          <p:nvPr>
            <p:ph type="body" idx="1"/>
          </p:nvPr>
        </p:nvSpPr>
        <p:spPr bwMode="auto">
          <a:xfrm>
            <a:off x="143134" y="4039349"/>
            <a:ext cx="4661392" cy="4931152"/>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171707" indent="-171707" eaLnBrk="1" hangingPunct="1">
              <a:spcBef>
                <a:spcPct val="0"/>
              </a:spcBef>
            </a:pPr>
            <a:endParaRPr lang="en-US" altLang="en-US" dirty="0" smtClean="0"/>
          </a:p>
          <a:p>
            <a:pPr marL="171707" indent="-171707" eaLnBrk="1" hangingPunct="1">
              <a:spcBef>
                <a:spcPct val="0"/>
              </a:spcBef>
            </a:pPr>
            <a:r>
              <a:rPr lang="en-US" altLang="en-US" dirty="0" smtClean="0"/>
              <a:t>TAB 08 – </a:t>
            </a:r>
            <a:r>
              <a:rPr lang="en-US" altLang="en-US" b="0" dirty="0" smtClean="0"/>
              <a:t>CADO Display Timesheet Status with a Variant </a:t>
            </a:r>
            <a:r>
              <a:rPr lang="en-US" altLang="en-US" dirty="0" smtClean="0"/>
              <a:t> </a:t>
            </a:r>
          </a:p>
        </p:txBody>
      </p:sp>
      <p:sp>
        <p:nvSpPr>
          <p:cNvPr id="2877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5C53ACF-EC1B-4877-BDC4-3EA31680E588}" type="slidenum">
              <a:rPr lang="en-US" altLang="en-US" smtClean="0"/>
              <a:pPr/>
              <a:t>149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643924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Source</a:t>
            </a:r>
            <a:r>
              <a:rPr lang="en-US" altLang="en-US" b="0" dirty="0" smtClean="0"/>
              <a:t>: A Look at the U.S. Departments of Labor’s 2012 Family and Medical Leave Act Employee and Worksite Survey:</a:t>
            </a:r>
          </a:p>
          <a:p>
            <a:pPr marL="0" indent="0" eaLnBrk="1" hangingPunct="1">
              <a:spcBef>
                <a:spcPct val="0"/>
              </a:spcBef>
            </a:pPr>
            <a:r>
              <a:rPr lang="en-US" altLang="en-US" b="0" dirty="0" smtClean="0"/>
              <a:t> </a:t>
            </a:r>
          </a:p>
          <a:p>
            <a:pPr marL="171707" indent="-171707" eaLnBrk="1" hangingPunct="1">
              <a:spcBef>
                <a:spcPct val="0"/>
              </a:spcBef>
              <a:buFont typeface="Arial"/>
              <a:buChar char="•"/>
            </a:pPr>
            <a:r>
              <a:rPr lang="en-US" altLang="en-US" b="0" dirty="0" smtClean="0">
                <a:hlinkClick r:id="rId3"/>
              </a:rPr>
              <a:t>http://www.nationalpartnership.org/research-library/work-family/fmla/dol-fmla-survey-key-findings-2012.pdf</a:t>
            </a:r>
            <a:r>
              <a:rPr lang="en-US" altLang="en-US" b="0" dirty="0" smtClean="0"/>
              <a:t>  </a:t>
            </a:r>
          </a:p>
        </p:txBody>
      </p:sp>
      <p:sp>
        <p:nvSpPr>
          <p:cNvPr id="624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4E0766E-30DB-4B8E-A9A6-5A743CEBDDF1}" type="slidenum">
              <a:rPr lang="en-US" altLang="en-US" smtClean="0"/>
              <a:pPr/>
              <a:t>15</a:t>
            </a:fld>
            <a:endParaRPr lang="en-US" altLang="en-US" dirty="0" smtClean="0"/>
          </a:p>
        </p:txBody>
      </p:sp>
      <p:sp>
        <p:nvSpPr>
          <p:cNvPr id="62468"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287788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97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1" dirty="0" smtClean="0"/>
              <a:t>TAB 32 </a:t>
            </a:r>
            <a:r>
              <a:rPr lang="en-US" altLang="en-US" b="0" dirty="0" smtClean="0"/>
              <a:t>– CAT2</a:t>
            </a:r>
            <a:r>
              <a:rPr lang="en-US" altLang="en-US" b="0" baseline="0" dirty="0" smtClean="0"/>
              <a:t> Maintain Timesheet - General</a:t>
            </a:r>
            <a:endParaRPr lang="en-US" altLang="en-US" b="0" dirty="0" smtClean="0"/>
          </a:p>
          <a:p>
            <a:pPr marL="0" indent="0" eaLnBrk="1" hangingPunct="1">
              <a:spcBef>
                <a:spcPct val="0"/>
              </a:spcBef>
            </a:pPr>
            <a:endParaRPr lang="en-US" altLang="en-US" b="0" dirty="0" smtClean="0"/>
          </a:p>
          <a:p>
            <a:pPr marL="228943" indent="-228943" eaLnBrk="1" hangingPunct="1">
              <a:spcBef>
                <a:spcPct val="0"/>
              </a:spcBef>
              <a:buFont typeface="+mj-lt"/>
              <a:buAutoNum type="arabicPeriod"/>
            </a:pPr>
            <a:r>
              <a:rPr lang="en-US" altLang="en-US" b="0" dirty="0" smtClean="0"/>
              <a:t>Variable View – Choose Approved; approved entries appear in blue </a:t>
            </a:r>
          </a:p>
          <a:p>
            <a:pPr marL="228943" indent="-228943" eaLnBrk="1" hangingPunct="1">
              <a:spcBef>
                <a:spcPct val="0"/>
              </a:spcBef>
              <a:buFont typeface="+mj-lt"/>
              <a:buAutoNum type="arabicPeriod"/>
            </a:pPr>
            <a:r>
              <a:rPr lang="en-US" altLang="en-US" b="0" dirty="0" smtClean="0"/>
              <a:t>Double click in Hours cell</a:t>
            </a:r>
          </a:p>
          <a:p>
            <a:pPr marL="0" indent="0" eaLnBrk="1" hangingPunct="1">
              <a:spcBef>
                <a:spcPct val="0"/>
              </a:spcBef>
            </a:pPr>
            <a:endParaRPr lang="en-US" altLang="en-US" b="0" dirty="0" smtClean="0"/>
          </a:p>
        </p:txBody>
      </p:sp>
      <p:sp>
        <p:nvSpPr>
          <p:cNvPr id="289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0779032-76E5-46C5-8742-D4E4C99A83D7}" type="slidenum">
              <a:rPr lang="en-US" altLang="en-US" smtClean="0"/>
              <a:pPr/>
              <a:t>150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7971321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Entitlement Remaining </a:t>
            </a:r>
          </a:p>
          <a:p>
            <a:pPr marL="0" indent="0"/>
            <a:endParaRPr lang="en-US" dirty="0" smtClean="0"/>
          </a:p>
          <a:p>
            <a:pPr marL="0" indent="0"/>
            <a:r>
              <a:rPr lang="en-US" b="0" dirty="0" smtClean="0"/>
              <a:t>The following actions are taken by the FML Liaison to monitor entitlement remaining.</a:t>
            </a:r>
          </a:p>
          <a:p>
            <a:pPr marL="171707" indent="-171707">
              <a:buFont typeface="Arial"/>
              <a:buChar char="•"/>
            </a:pPr>
            <a:r>
              <a:rPr lang="en-US" b="0" dirty="0" smtClean="0"/>
              <a:t>Use</a:t>
            </a:r>
            <a:r>
              <a:rPr lang="en-US" b="0" baseline="0" dirty="0" smtClean="0"/>
              <a:t> ZH62 to monitor current and future balances.</a:t>
            </a:r>
          </a:p>
          <a:p>
            <a:pPr marL="171707" indent="-171707">
              <a:buFont typeface="Arial"/>
              <a:buChar char="•"/>
            </a:pPr>
            <a:r>
              <a:rPr lang="en-US" b="0" baseline="0" dirty="0" smtClean="0"/>
              <a:t>Anticipate when entitlement will be restored and exhausted. </a:t>
            </a:r>
          </a:p>
          <a:p>
            <a:pPr marL="171707" indent="-171707">
              <a:buFont typeface="Arial"/>
              <a:buChar char="•"/>
            </a:pPr>
            <a:r>
              <a:rPr lang="en-US" b="0" baseline="0" dirty="0" smtClean="0"/>
              <a:t>Determine when employees need to be notified regarding remaining entitlement</a:t>
            </a:r>
          </a:p>
          <a:p>
            <a:pPr marL="171707" indent="-171707">
              <a:buFont typeface="Arial"/>
              <a:buChar char="•"/>
            </a:pPr>
            <a:r>
              <a:rPr lang="en-US" b="0" baseline="0" dirty="0" smtClean="0"/>
              <a:t>Track when/if employees will need to use unpaid leave</a:t>
            </a:r>
          </a:p>
          <a:p>
            <a:pPr>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151</a:t>
            </a:fld>
            <a:endParaRPr lang="en-US" alt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609411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00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11 – </a:t>
            </a:r>
            <a:r>
              <a:rPr lang="en-US" altLang="en-US" b="0" dirty="0" smtClean="0"/>
              <a:t>ZH62 FML Forecast Report</a:t>
            </a:r>
          </a:p>
          <a:p>
            <a:pPr marL="0" indent="0" eaLnBrk="1" hangingPunct="1">
              <a:spcBef>
                <a:spcPct val="0"/>
              </a:spcBef>
            </a:pPr>
            <a:endParaRPr lang="en-US" altLang="en-US" b="0" dirty="0" smtClean="0"/>
          </a:p>
          <a:p>
            <a:pPr marL="171707" indent="-171707" eaLnBrk="1" hangingPunct="1">
              <a:spcBef>
                <a:spcPct val="0"/>
              </a:spcBef>
              <a:buFont typeface="Arial"/>
              <a:buChar char="•"/>
            </a:pPr>
            <a:endParaRPr lang="en-US" altLang="en-US" dirty="0" smtClean="0"/>
          </a:p>
          <a:p>
            <a:pPr marL="171707" indent="-171707" eaLnBrk="1" hangingPunct="1">
              <a:spcBef>
                <a:spcPct val="0"/>
              </a:spcBef>
            </a:pPr>
            <a:endParaRPr lang="en-US" altLang="en-US" dirty="0" smtClean="0"/>
          </a:p>
        </p:txBody>
      </p:sp>
      <p:sp>
        <p:nvSpPr>
          <p:cNvPr id="1300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4C0AC6-074A-4E97-ABB1-EEA493DB8B58}" type="slidenum">
              <a:rPr lang="en-US" altLang="en-US" smtClean="0"/>
              <a:pPr/>
              <a:t>152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
        <p:nvSpPr>
          <p:cNvPr id="6" name="Notes Placeholder 2"/>
          <p:cNvSpPr txBox="1">
            <a:spLocks/>
          </p:cNvSpPr>
          <p:nvPr/>
        </p:nvSpPr>
        <p:spPr bwMode="auto">
          <a:xfrm>
            <a:off x="4923805" y="648585"/>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587588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Recertification Scenarios</a:t>
            </a:r>
          </a:p>
          <a:p>
            <a:pPr marL="0" indent="0"/>
            <a:endParaRPr lang="en-US" b="0" dirty="0" smtClean="0"/>
          </a:p>
          <a:p>
            <a:pPr marL="171707" indent="-171707">
              <a:buFont typeface="Arial" panose="020B0604020202020204" pitchFamily="34" charset="0"/>
              <a:buChar char="•"/>
            </a:pPr>
            <a:r>
              <a:rPr lang="en-US" b="0" dirty="0" smtClean="0"/>
              <a:t>Liaison</a:t>
            </a:r>
            <a:r>
              <a:rPr lang="en-US" b="0" baseline="0" dirty="0" smtClean="0"/>
              <a:t> needs to ensure timesheet is complete and approved immediately upon exhaustion</a:t>
            </a:r>
          </a:p>
          <a:p>
            <a:pPr marL="171707" indent="-171707">
              <a:buFont typeface="Arial" panose="020B0604020202020204" pitchFamily="34" charset="0"/>
              <a:buChar char="•"/>
            </a:pPr>
            <a:r>
              <a:rPr lang="en-US" b="0" dirty="0" smtClean="0"/>
              <a:t>Timeliness is critical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153</a:t>
            </a:fld>
            <a:endParaRPr 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
        <p:nvSpPr>
          <p:cNvPr id="6"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70892606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What is Considered a Low Balance and Communication</a:t>
            </a:r>
          </a:p>
          <a:p>
            <a:pPr marL="0" indent="0"/>
            <a:endParaRPr lang="en-US" dirty="0" smtClean="0"/>
          </a:p>
          <a:p>
            <a:pPr marL="171707" indent="-171707">
              <a:buFont typeface="Arial"/>
              <a:buChar char="•"/>
            </a:pPr>
            <a:r>
              <a:rPr lang="en-US" b="0" dirty="0" smtClean="0"/>
              <a:t>Low and exhausted balances must be monitored closely because employees are at risk of losing job protection</a:t>
            </a:r>
          </a:p>
          <a:p>
            <a:pPr marL="345704" lvl="2" indent="-171707">
              <a:buFont typeface="Arial"/>
              <a:buChar char="•"/>
            </a:pPr>
            <a:r>
              <a:rPr lang="en-US" dirty="0" smtClean="0"/>
              <a:t>For Continuous FML, low balance </a:t>
            </a:r>
            <a:r>
              <a:rPr lang="en-US" dirty="0"/>
              <a:t>is  less than 120 hours of entitlement remaining </a:t>
            </a:r>
          </a:p>
          <a:p>
            <a:pPr marL="345704" lvl="2" indent="-171707">
              <a:buFont typeface="Arial"/>
              <a:buChar char="•"/>
            </a:pPr>
            <a:r>
              <a:rPr lang="en-US" dirty="0" smtClean="0"/>
              <a:t>For Intermittent FML, low balance is </a:t>
            </a:r>
            <a:r>
              <a:rPr lang="en-US" dirty="0"/>
              <a:t>less than 40 hours of entitlement remaining </a:t>
            </a:r>
            <a:endParaRPr lang="en-US" dirty="0" smtClean="0"/>
          </a:p>
          <a:p>
            <a:pPr marL="171707" indent="-171707">
              <a:buFont typeface="Arial"/>
              <a:buChar char="•"/>
            </a:pPr>
            <a:r>
              <a:rPr lang="en-US" b="0" dirty="0" smtClean="0"/>
              <a:t>Low balance must be communicated to the:</a:t>
            </a:r>
          </a:p>
          <a:p>
            <a:pPr marL="357151" lvl="1" indent="-173997">
              <a:buFont typeface="Arial"/>
              <a:buChar char="•"/>
            </a:pPr>
            <a:r>
              <a:rPr lang="en-US" dirty="0"/>
              <a:t>Employee</a:t>
            </a:r>
          </a:p>
          <a:p>
            <a:pPr marL="357151" lvl="1" indent="-173997">
              <a:buFont typeface="Arial"/>
              <a:buChar char="•"/>
            </a:pPr>
            <a:r>
              <a:rPr lang="en-US" dirty="0"/>
              <a:t>1</a:t>
            </a:r>
            <a:r>
              <a:rPr lang="en-US" baseline="30000" dirty="0"/>
              <a:t>st</a:t>
            </a:r>
            <a:r>
              <a:rPr lang="en-US" dirty="0"/>
              <a:t> and 2</a:t>
            </a:r>
            <a:r>
              <a:rPr lang="en-US" baseline="30000" dirty="0"/>
              <a:t>nd</a:t>
            </a:r>
            <a:r>
              <a:rPr lang="en-US" dirty="0"/>
              <a:t> level supervisor</a:t>
            </a:r>
          </a:p>
          <a:p>
            <a:pPr marL="357151" lvl="1" indent="-173997">
              <a:buFont typeface="Arial"/>
              <a:buChar char="•"/>
            </a:pPr>
            <a:r>
              <a:rPr lang="en-US" dirty="0"/>
              <a:t>Regional Civil Rights Managers</a:t>
            </a:r>
          </a:p>
          <a:p>
            <a:pPr marL="357151" lvl="1" indent="-173997">
              <a:buFont typeface="Arial"/>
              <a:buChar char="•"/>
            </a:pPr>
            <a:r>
              <a:rPr lang="en-US" dirty="0"/>
              <a:t>Appointing </a:t>
            </a:r>
            <a:r>
              <a:rPr lang="en-US" dirty="0" smtClean="0"/>
              <a:t>Authority</a:t>
            </a:r>
          </a:p>
          <a:p>
            <a:pPr marL="171707" lvl="2" indent="-171707"/>
            <a:r>
              <a:rPr lang="en-US" dirty="0" smtClean="0"/>
              <a:t>Employees may restore and use entitlement simultaneously resulting in chronic low balance</a:t>
            </a:r>
          </a:p>
          <a:p>
            <a:pPr marL="171707" lvl="2" indent="-171707"/>
            <a:r>
              <a:rPr lang="en-US" dirty="0" smtClean="0"/>
              <a:t>Low balance report and notification letters are generated monthly</a:t>
            </a:r>
          </a:p>
          <a:p>
            <a:pPr marL="327388" lvl="3" indent="-171707"/>
            <a:r>
              <a:rPr lang="en-US" dirty="0" smtClean="0"/>
              <a:t>If you need to send this prior to the run the template is available on </a:t>
            </a:r>
            <a:r>
              <a:rPr lang="en-US" dirty="0" err="1" smtClean="0"/>
              <a:t>i</a:t>
            </a:r>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154</a:t>
            </a:fld>
            <a:endParaRPr lang="en-US" alt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609411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TAB 38 – Example of FML Low Balance Report and</a:t>
            </a:r>
            <a:r>
              <a:rPr lang="en-US" baseline="0" dirty="0" smtClean="0"/>
              <a:t> Letter</a:t>
            </a:r>
            <a:endParaRPr lang="en-US" dirty="0" smtClean="0"/>
          </a:p>
          <a:p>
            <a:pPr marL="0" indent="0"/>
            <a:endParaRPr lang="en-US" dirty="0" smtClean="0"/>
          </a:p>
          <a:p>
            <a:pPr marL="0" indent="0"/>
            <a:r>
              <a:rPr lang="en-US" dirty="0" smtClean="0"/>
              <a:t>The FML Low Balance Report</a:t>
            </a:r>
          </a:p>
          <a:p>
            <a:pPr marL="0" indent="0"/>
            <a:endParaRPr lang="en-US" dirty="0" smtClean="0"/>
          </a:p>
          <a:p>
            <a:pPr marL="171707" lvl="1" indent="-171707">
              <a:buFont typeface="Arial"/>
              <a:buChar char="•"/>
            </a:pPr>
            <a:r>
              <a:rPr lang="en-US" dirty="0" smtClean="0"/>
              <a:t>An automatically generated system report emailed to all FML Liaisons on the 5</a:t>
            </a:r>
            <a:r>
              <a:rPr lang="en-US" baseline="30000" dirty="0" smtClean="0"/>
              <a:t>th</a:t>
            </a:r>
            <a:r>
              <a:rPr lang="en-US" dirty="0" smtClean="0"/>
              <a:t> of every month</a:t>
            </a:r>
          </a:p>
          <a:p>
            <a:pPr marL="171707" lvl="1" indent="-171707">
              <a:buFont typeface="Arial"/>
              <a:buChar char="•"/>
            </a:pPr>
            <a:r>
              <a:rPr lang="en-US" dirty="0" smtClean="0"/>
              <a:t>Includes all affected employees for the FML Liaison’s region or division </a:t>
            </a:r>
          </a:p>
          <a:p>
            <a:pPr marL="357850" lvl="2" indent="-171707">
              <a:defRPr/>
            </a:pPr>
            <a:r>
              <a:rPr lang="en-US" baseline="0" dirty="0" smtClean="0"/>
              <a:t>Liaisons will have to coordinate who contacts which employees</a:t>
            </a:r>
            <a:endParaRPr lang="en-US" dirty="0" smtClean="0"/>
          </a:p>
          <a:p>
            <a:pPr marL="171707" lvl="1" indent="-171707">
              <a:buFont typeface="Arial"/>
              <a:buChar char="•"/>
            </a:pPr>
            <a:r>
              <a:rPr lang="en-US" dirty="0" smtClean="0"/>
              <a:t>Includes permanent full-time employees who have used FML in the previous month and meet thresholds</a:t>
            </a:r>
          </a:p>
          <a:p>
            <a:pPr marL="171707" lvl="1" indent="-171707">
              <a:buFont typeface="Arial"/>
              <a:buChar char="•"/>
            </a:pPr>
            <a:r>
              <a:rPr lang="en-US" dirty="0" smtClean="0"/>
              <a:t>Reported out as a Microsoft Excel file and a Word document that includes merged employee letters</a:t>
            </a:r>
          </a:p>
          <a:p>
            <a:pPr marL="171707" indent="-171707">
              <a:buFont typeface="Arial"/>
              <a:buChar char="•"/>
            </a:pPr>
            <a:r>
              <a:rPr lang="en-US" b="0" baseline="0" dirty="0" smtClean="0"/>
              <a:t>Email will be sent out to all FML Liaisons every month even if no employees in your area are on the report.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155</a:t>
            </a:fld>
            <a:endParaRPr 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25417561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Low Balance</a:t>
            </a:r>
            <a:r>
              <a:rPr lang="en-US" dirty="0" smtClean="0"/>
              <a:t> Notifications</a:t>
            </a:r>
          </a:p>
          <a:p>
            <a:endParaRPr lang="en-US" baseline="0" dirty="0" smtClean="0"/>
          </a:p>
          <a:p>
            <a:pPr marL="171707" indent="-171707">
              <a:buFont typeface="Arial" panose="020B0604020202020204" pitchFamily="34" charset="0"/>
              <a:buChar char="•"/>
            </a:pPr>
            <a:r>
              <a:rPr lang="en-US" b="0" i="0" kern="1200" dirty="0" smtClean="0">
                <a:solidFill>
                  <a:schemeClr val="tx1"/>
                </a:solidFill>
                <a:effectLst/>
              </a:rPr>
              <a:t>Notification by CDOT email or hand delivery is appropriate for employees on intermittent FML. </a:t>
            </a:r>
          </a:p>
          <a:p>
            <a:pPr marL="171707" indent="-171707">
              <a:buFont typeface="Arial" panose="020B0604020202020204" pitchFamily="34" charset="0"/>
              <a:buChar char="•"/>
            </a:pPr>
            <a:r>
              <a:rPr lang="en-US" b="0" i="0" kern="1200" dirty="0" smtClean="0">
                <a:solidFill>
                  <a:schemeClr val="tx1"/>
                </a:solidFill>
                <a:effectLst/>
              </a:rPr>
              <a:t>Certified and regular</a:t>
            </a:r>
            <a:r>
              <a:rPr lang="en-US" b="0" i="0" kern="1200" baseline="0" dirty="0" smtClean="0">
                <a:solidFill>
                  <a:schemeClr val="tx1"/>
                </a:solidFill>
                <a:effectLst/>
              </a:rPr>
              <a:t> </a:t>
            </a:r>
            <a:r>
              <a:rPr lang="en-US" b="0" i="0" kern="1200" dirty="0" smtClean="0">
                <a:solidFill>
                  <a:schemeClr val="tx1"/>
                </a:solidFill>
                <a:effectLst/>
              </a:rPr>
              <a:t>postal mail is necessary for employees on continuous FML.</a:t>
            </a:r>
            <a:endParaRPr lang="en-US" b="0" dirty="0" smtClean="0"/>
          </a:p>
          <a:p>
            <a:pPr marL="171707" indent="-171707">
              <a:buFont typeface="Arial"/>
              <a:buChar char="•"/>
            </a:pPr>
            <a:r>
              <a:rPr lang="en-US" b="0" dirty="0" smtClean="0"/>
              <a:t>Low Balance reports are </a:t>
            </a:r>
            <a:r>
              <a:rPr lang="en-US" b="0" dirty="0"/>
              <a:t>e</a:t>
            </a:r>
            <a:r>
              <a:rPr lang="en-US" b="0" dirty="0" smtClean="0"/>
              <a:t>ssential</a:t>
            </a:r>
            <a:r>
              <a:rPr lang="en-US" b="0" baseline="0" dirty="0" smtClean="0"/>
              <a:t> to closely monitor all employees on the low balance report</a:t>
            </a:r>
          </a:p>
          <a:p>
            <a:endParaRPr lang="en-US" b="0" baseline="0" dirty="0" smtClean="0"/>
          </a:p>
          <a:p>
            <a:pPr marL="343414" indent="-343414" defTabSz="914182">
              <a:defRPr/>
            </a:pPr>
            <a:r>
              <a:rPr lang="en-US" b="0" i="1" dirty="0" smtClean="0"/>
              <a:t>The tracking process continues until all FML Leave is exhausted</a:t>
            </a:r>
          </a:p>
          <a:p>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156</a:t>
            </a:fld>
            <a:endParaRPr lang="en-US" alt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278489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dirty="0" smtClean="0"/>
              <a:t>TAB 38 – Example of FML Low Balance Report and</a:t>
            </a:r>
            <a:r>
              <a:rPr lang="en-US" baseline="0" dirty="0" smtClean="0"/>
              <a:t> Letter</a:t>
            </a:r>
          </a:p>
          <a:p>
            <a:pPr marL="0" indent="0"/>
            <a:r>
              <a:rPr lang="en-US" baseline="0" dirty="0" smtClean="0"/>
              <a:t>TAB 40 – (Print a Single Letter from the FML Leave Balance Report)</a:t>
            </a:r>
          </a:p>
          <a:p>
            <a:pPr marL="0" indent="0"/>
            <a:endParaRPr lang="en-US" dirty="0" smtClean="0"/>
          </a:p>
          <a:p>
            <a:pPr>
              <a:buFont typeface="Arial"/>
              <a:buChar char="•"/>
              <a:defRPr/>
            </a:pPr>
            <a:r>
              <a:rPr lang="en-US" b="0" dirty="0" smtClean="0"/>
              <a:t>Email Text</a:t>
            </a:r>
          </a:p>
          <a:p>
            <a:pPr>
              <a:buFont typeface="Arial"/>
              <a:buChar char="•"/>
              <a:defRPr/>
            </a:pPr>
            <a:r>
              <a:rPr lang="en-US" b="0" baseline="0" dirty="0" smtClean="0"/>
              <a:t>Excel Report</a:t>
            </a:r>
          </a:p>
          <a:p>
            <a:pPr>
              <a:buFont typeface="Arial"/>
              <a:buChar char="•"/>
              <a:defRPr/>
            </a:pPr>
            <a:r>
              <a:rPr lang="en-US" b="0" baseline="0" dirty="0" smtClean="0"/>
              <a:t>Merged Letters</a:t>
            </a:r>
          </a:p>
          <a:p>
            <a:pPr>
              <a:buFont typeface="Arial"/>
              <a:buChar char="•"/>
              <a:defRPr/>
            </a:pPr>
            <a:endParaRPr lang="en-US" dirty="0"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E097A2-5EF7-4849-A5AB-49FBDCD3E451}" type="slidenum">
              <a:rPr lang="en-US" smtClean="0"/>
              <a:pPr/>
              <a:t>157</a:t>
            </a:fld>
            <a:endParaRPr 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7580907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FML Exhaustion</a:t>
            </a:r>
          </a:p>
          <a:p>
            <a:pPr marL="0" indent="0"/>
            <a:endParaRPr lang="en-US" dirty="0" smtClean="0"/>
          </a:p>
          <a:p>
            <a:pPr marL="0" indent="0"/>
            <a:r>
              <a:rPr lang="en-US" b="0" dirty="0" smtClean="0"/>
              <a:t>The table above describes the required notification, form and SAP actions required.  </a:t>
            </a:r>
          </a:p>
          <a:p>
            <a:pPr marL="0" indent="0"/>
            <a:endParaRPr lang="en-US" b="0" dirty="0"/>
          </a:p>
          <a:p>
            <a:pPr marL="0" indent="0"/>
            <a:r>
              <a:rPr lang="en-US" b="0" dirty="0" smtClean="0"/>
              <a:t>The following apply when leave is exhausted:</a:t>
            </a:r>
          </a:p>
          <a:p>
            <a:pPr marL="171707" indent="-171707">
              <a:buFont typeface="Arial"/>
              <a:buChar char="•"/>
            </a:pPr>
            <a:r>
              <a:rPr lang="en-US" b="0" dirty="0" smtClean="0"/>
              <a:t>Exhaustion of FML ends job protection</a:t>
            </a:r>
          </a:p>
          <a:p>
            <a:pPr marL="171707" indent="-171707">
              <a:buFont typeface="Arial"/>
              <a:buChar char="•"/>
            </a:pPr>
            <a:r>
              <a:rPr lang="en-US" b="0" dirty="0" smtClean="0"/>
              <a:t>Short term disability and ADA may offer alternate resources for job protection</a:t>
            </a:r>
          </a:p>
          <a:p>
            <a:pPr marL="171707" indent="-171707">
              <a:buFont typeface="Arial"/>
              <a:buChar char="•"/>
            </a:pPr>
            <a:r>
              <a:rPr lang="en-US" b="0" dirty="0" smtClean="0"/>
              <a:t>Identify if employee will restore job protection prior to designation period ending</a:t>
            </a:r>
          </a:p>
          <a:p>
            <a:pPr marL="357151" lvl="1" indent="-173997">
              <a:buFont typeface="Arial"/>
              <a:buChar char="•"/>
            </a:pPr>
            <a:r>
              <a:rPr lang="en-US" b="0" baseline="0" dirty="0" smtClean="0"/>
              <a:t>needs to ensure timesheet is complete and approved immediately upon exhaustion</a:t>
            </a:r>
          </a:p>
          <a:p>
            <a:pPr marL="357151" lvl="1" indent="-173997">
              <a:buFont typeface="Arial"/>
              <a:buChar char="•"/>
            </a:pPr>
            <a:r>
              <a:rPr lang="en-US" b="0" dirty="0" smtClean="0"/>
              <a:t>Timeliness is critical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158</a:t>
            </a:fld>
            <a:endParaRPr 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69269618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FML Exhaustion Process</a:t>
            </a:r>
          </a:p>
          <a:p>
            <a:pPr marL="0" indent="0"/>
            <a:endParaRPr lang="en-US" dirty="0" smtClean="0"/>
          </a:p>
          <a:p>
            <a:pPr marL="0" indent="0"/>
            <a:r>
              <a:rPr lang="en-US" b="0" dirty="0" smtClean="0"/>
              <a:t>The slide above describes the FML exhaustion process, additionally:</a:t>
            </a:r>
          </a:p>
          <a:p>
            <a:pPr marL="171707" indent="-171707">
              <a:buFont typeface="Arial" panose="020B0604020202020204" pitchFamily="34" charset="0"/>
              <a:buChar char="•"/>
            </a:pPr>
            <a:r>
              <a:rPr lang="en-US" b="0" dirty="0" smtClean="0"/>
              <a:t>Liaison</a:t>
            </a:r>
            <a:r>
              <a:rPr lang="en-US" b="0" baseline="0" dirty="0" smtClean="0"/>
              <a:t> needs to ensure timesheet is complete and approved immediately upon exhaustion</a:t>
            </a:r>
          </a:p>
          <a:p>
            <a:pPr marL="171707" indent="-171707">
              <a:buFont typeface="Arial" panose="020B0604020202020204" pitchFamily="34" charset="0"/>
              <a:buChar char="•"/>
            </a:pPr>
            <a:r>
              <a:rPr lang="en-US" b="0" dirty="0" smtClean="0"/>
              <a:t>Timeliness is critical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159</a:t>
            </a:fld>
            <a:endParaRPr 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8412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a:solidFill>
                  <a:srgbClr val="333333"/>
                </a:solidFill>
              </a:rPr>
              <a:t>TAB 01 </a:t>
            </a:r>
            <a:r>
              <a:rPr lang="en-US" altLang="en-US" b="0" dirty="0">
                <a:solidFill>
                  <a:srgbClr val="333333"/>
                </a:solidFill>
              </a:rPr>
              <a:t>- CDOT Procedural Directive 1206.1 </a:t>
            </a:r>
          </a:p>
          <a:p>
            <a:pPr marL="0" indent="0" defTabSz="915772" eaLnBrk="1" hangingPunct="1">
              <a:spcBef>
                <a:spcPct val="0"/>
              </a:spcBef>
            </a:pPr>
            <a:r>
              <a:rPr lang="en-US" altLang="en-US" dirty="0" smtClean="0"/>
              <a:t>TAB 02 </a:t>
            </a:r>
            <a:r>
              <a:rPr lang="en-US" altLang="en-US" b="0" dirty="0" smtClean="0"/>
              <a:t>– </a:t>
            </a:r>
            <a:r>
              <a:rPr lang="en-US" altLang="en-US" b="0" dirty="0" smtClean="0">
                <a:solidFill>
                  <a:srgbClr val="333333"/>
                </a:solidFill>
              </a:rPr>
              <a:t>State Personnel Board Rules Chapter 5 </a:t>
            </a:r>
          </a:p>
          <a:p>
            <a:pPr marL="171707" indent="-171707" defTabSz="915772" eaLnBrk="1" hangingPunct="1">
              <a:spcBef>
                <a:spcPct val="0"/>
              </a:spcBef>
            </a:pPr>
            <a:endParaRPr lang="en-US" altLang="en-US" dirty="0" smtClean="0">
              <a:solidFill>
                <a:srgbClr val="333333"/>
              </a:solidFill>
            </a:endParaRPr>
          </a:p>
          <a:p>
            <a:pPr marL="171707" indent="-171707" defTabSz="915772" eaLnBrk="1" hangingPunct="1">
              <a:spcBef>
                <a:spcPct val="0"/>
              </a:spcBef>
            </a:pPr>
            <a:r>
              <a:rPr lang="en-US" altLang="en-US" dirty="0" smtClean="0">
                <a:solidFill>
                  <a:srgbClr val="333333"/>
                </a:solidFill>
              </a:rPr>
              <a:t>What is FMLA?  </a:t>
            </a:r>
          </a:p>
          <a:p>
            <a:pPr marL="171707" indent="-171707" defTabSz="915772" eaLnBrk="1" hangingPunct="1">
              <a:spcBef>
                <a:spcPct val="0"/>
              </a:spcBef>
            </a:pPr>
            <a:endParaRPr lang="en-US" altLang="en-US" dirty="0" smtClean="0">
              <a:solidFill>
                <a:srgbClr val="333333"/>
              </a:solidFill>
            </a:endParaRPr>
          </a:p>
          <a:p>
            <a:pPr marL="0" indent="0" defTabSz="915772" eaLnBrk="1" hangingPunct="1">
              <a:spcBef>
                <a:spcPct val="0"/>
              </a:spcBef>
            </a:pPr>
            <a:r>
              <a:rPr lang="en-US" altLang="en-US" b="0" dirty="0" smtClean="0">
                <a:solidFill>
                  <a:srgbClr val="333333"/>
                </a:solidFill>
              </a:rPr>
              <a:t>The Family and Medical Leave Act (FMLA) 1993 is a federal law that permits employees to take up to 12 weeks of </a:t>
            </a:r>
            <a:r>
              <a:rPr lang="en-US" altLang="en-US" b="0" i="1" dirty="0" smtClean="0">
                <a:solidFill>
                  <a:srgbClr val="333333"/>
                </a:solidFill>
              </a:rPr>
              <a:t>unpaid leave with job protection</a:t>
            </a:r>
            <a:r>
              <a:rPr lang="en-US" altLang="en-US" b="0" dirty="0" smtClean="0">
                <a:solidFill>
                  <a:srgbClr val="333333"/>
                </a:solidFill>
              </a:rPr>
              <a:t>.  Colorado has an additional week.  Previously there was no federal job protection for personal illness, pregnancy or family medical conditions.  As the name suggests, the reason for the leave must be related to family and medical issues.</a:t>
            </a:r>
            <a:br>
              <a:rPr lang="en-US" altLang="en-US" b="0" dirty="0" smtClean="0">
                <a:solidFill>
                  <a:srgbClr val="333333"/>
                </a:solidFill>
              </a:rPr>
            </a:br>
            <a:r>
              <a:rPr lang="en-US" altLang="en-US" b="0" dirty="0" smtClean="0">
                <a:solidFill>
                  <a:srgbClr val="333333"/>
                </a:solidFill>
              </a:rPr>
              <a:t/>
            </a:r>
            <a:br>
              <a:rPr lang="en-US" altLang="en-US" b="0" dirty="0" smtClean="0">
                <a:solidFill>
                  <a:srgbClr val="333333"/>
                </a:solidFill>
              </a:rPr>
            </a:br>
            <a:r>
              <a:rPr lang="en-US" altLang="en-US" dirty="0" smtClean="0">
                <a:solidFill>
                  <a:srgbClr val="333333"/>
                </a:solidFill>
              </a:rPr>
              <a:t>Job Protection</a:t>
            </a:r>
          </a:p>
          <a:p>
            <a:pPr marL="0" indent="0" defTabSz="915772" eaLnBrk="1" hangingPunct="1">
              <a:spcBef>
                <a:spcPct val="0"/>
              </a:spcBef>
            </a:pPr>
            <a:endParaRPr lang="en-US" altLang="en-US" dirty="0" smtClean="0">
              <a:solidFill>
                <a:srgbClr val="333333"/>
              </a:solidFill>
            </a:endParaRPr>
          </a:p>
          <a:p>
            <a:pPr marL="0" indent="0" defTabSz="915772" eaLnBrk="1" hangingPunct="1">
              <a:spcBef>
                <a:spcPct val="0"/>
              </a:spcBef>
            </a:pPr>
            <a:r>
              <a:rPr lang="en-US" altLang="en-US" b="0" dirty="0" smtClean="0">
                <a:solidFill>
                  <a:srgbClr val="333333"/>
                </a:solidFill>
              </a:rPr>
              <a:t>One of the primary benefits of FMLA is job protection it offers to an employee who uses the leave. Upon returning to work, the employee must be restored to their original job or an equivalent position. This prevents employers from demoting someone as “punishment” for using the leave.</a:t>
            </a:r>
          </a:p>
          <a:p>
            <a:pPr marL="0" indent="0" defTabSz="915772" eaLnBrk="1" hangingPunct="1">
              <a:spcBef>
                <a:spcPct val="0"/>
              </a:spcBef>
            </a:pPr>
            <a:endParaRPr lang="en-US" altLang="en-US" b="0" dirty="0" smtClean="0">
              <a:solidFill>
                <a:srgbClr val="333333"/>
              </a:solidFill>
            </a:endParaRPr>
          </a:p>
          <a:p>
            <a:pPr marL="0" indent="0" defTabSz="915772" eaLnBrk="1" hangingPunct="1">
              <a:spcBef>
                <a:spcPct val="0"/>
              </a:spcBef>
            </a:pPr>
            <a:r>
              <a:rPr lang="en-US" altLang="en-US" b="0" dirty="0" smtClean="0">
                <a:solidFill>
                  <a:srgbClr val="333333"/>
                </a:solidFill>
              </a:rPr>
              <a:t>State Personnel Director’s Administrative Procedures Chapter 5 determine the usage of Family Medical Leave in the State Personnel System.</a:t>
            </a:r>
          </a:p>
          <a:p>
            <a:pPr marL="0" indent="0" defTabSz="915772" eaLnBrk="1" hangingPunct="1">
              <a:spcBef>
                <a:spcPct val="0"/>
              </a:spcBef>
            </a:pPr>
            <a:endParaRPr lang="en-US" altLang="en-US" b="0" dirty="0" smtClean="0">
              <a:solidFill>
                <a:srgbClr val="333333"/>
              </a:solidFill>
            </a:endParaRPr>
          </a:p>
          <a:p>
            <a:pPr marL="0" indent="0" defTabSz="915772" eaLnBrk="1" hangingPunct="1">
              <a:spcBef>
                <a:spcPct val="0"/>
              </a:spcBef>
            </a:pPr>
            <a:r>
              <a:rPr lang="en-US" altLang="en-US" b="0" dirty="0" smtClean="0">
                <a:solidFill>
                  <a:srgbClr val="333333"/>
                </a:solidFill>
              </a:rPr>
              <a:t>CDOT Procedural Directive 1206.1 details the implementation of the Family and Medical Leave Program for this Department.</a:t>
            </a:r>
            <a:br>
              <a:rPr lang="en-US" altLang="en-US" b="0" dirty="0" smtClean="0">
                <a:solidFill>
                  <a:srgbClr val="333333"/>
                </a:solidFill>
              </a:rPr>
            </a:br>
            <a:endParaRPr lang="en-US" altLang="en-US" b="0" dirty="0" smtClean="0">
              <a:solidFill>
                <a:srgbClr val="333333"/>
              </a:solidFill>
            </a:endParaRPr>
          </a:p>
          <a:p>
            <a:pPr marL="171707" indent="-171707" defTabSz="915772" eaLnBrk="1" hangingPunct="1">
              <a:spcBef>
                <a:spcPct val="0"/>
              </a:spcBef>
            </a:pPr>
            <a:r>
              <a:rPr lang="en-US" altLang="en-US" dirty="0" smtClean="0">
                <a:solidFill>
                  <a:srgbClr val="333333"/>
                </a:solidFill>
                <a:ea typeface="MS Gothic" panose="020B0609070205080204" pitchFamily="49" charset="-128"/>
              </a:rPr>
              <a:t>Continued on next page</a:t>
            </a:r>
            <a:endParaRPr lang="en-US" altLang="en-US" dirty="0" smtClean="0">
              <a:solidFill>
                <a:srgbClr val="4F81BD"/>
              </a:solidFill>
              <a:ea typeface="MS Gothic" panose="020B0609070205080204" pitchFamily="49" charset="-128"/>
            </a:endParaRPr>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0F37E08-9879-4557-A6F0-F5451856B33F}" type="slidenum">
              <a:rPr lang="en-US" altLang="en-US" smtClean="0"/>
              <a:pPr/>
              <a:t>16</a:t>
            </a:fld>
            <a:endParaRPr lang="en-US" altLang="en-US" dirty="0" smtClean="0"/>
          </a:p>
        </p:txBody>
      </p:sp>
      <p:sp>
        <p:nvSpPr>
          <p:cNvPr id="64516"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46919132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Question 1:</a:t>
            </a:r>
            <a:r>
              <a:rPr lang="en-US" b="1" baseline="0" dirty="0" smtClean="0"/>
              <a:t> </a:t>
            </a:r>
          </a:p>
          <a:p>
            <a:r>
              <a:rPr lang="en-US" b="0" dirty="0" smtClean="0"/>
              <a:t>The FML Low Balance report and letters are distributed on the ___ of every month.</a:t>
            </a:r>
          </a:p>
          <a:p>
            <a:pPr marL="171707" lvl="1" indent="-171707"/>
            <a:endParaRPr lang="en-US" b="0" dirty="0" smtClean="0"/>
          </a:p>
          <a:p>
            <a:pPr marL="171707" lvl="1" indent="-171707"/>
            <a:r>
              <a:rPr lang="en-US" b="1" dirty="0" smtClean="0"/>
              <a:t>Answer</a:t>
            </a:r>
            <a:r>
              <a:rPr lang="en-US" b="0" dirty="0" smtClean="0"/>
              <a:t>:</a:t>
            </a:r>
            <a:r>
              <a:rPr lang="en-US" b="0" baseline="0" dirty="0" smtClean="0"/>
              <a:t> </a:t>
            </a:r>
          </a:p>
          <a:p>
            <a:pPr marL="171707" lvl="1" indent="-171707">
              <a:buFont typeface="Arial"/>
              <a:buChar char="•"/>
            </a:pPr>
            <a:r>
              <a:rPr lang="en-US" b="0" dirty="0" smtClean="0"/>
              <a:t>Fifth</a:t>
            </a:r>
          </a:p>
          <a:p>
            <a:endParaRPr lang="en-US" b="1" dirty="0" smtClean="0"/>
          </a:p>
          <a:p>
            <a:r>
              <a:rPr lang="en-US" b="1" dirty="0" smtClean="0"/>
              <a:t>Question 2: </a:t>
            </a:r>
          </a:p>
          <a:p>
            <a:r>
              <a:rPr lang="en-US" b="0" dirty="0" smtClean="0"/>
              <a:t>To whom should the FML Liaison send the FML Low Balance letter?</a:t>
            </a:r>
          </a:p>
          <a:p>
            <a:pPr marL="171707" lvl="1" indent="-171707"/>
            <a:endParaRPr lang="en-US" b="0" dirty="0" smtClean="0"/>
          </a:p>
          <a:p>
            <a:pPr marL="171707" lvl="1" indent="-171707"/>
            <a:r>
              <a:rPr lang="en-US" b="1" dirty="0" smtClean="0"/>
              <a:t>Answer:</a:t>
            </a:r>
            <a:r>
              <a:rPr lang="en-US" b="1" baseline="0" dirty="0" smtClean="0"/>
              <a:t> </a:t>
            </a:r>
          </a:p>
          <a:p>
            <a:pPr marL="171707" lvl="1" indent="-171707">
              <a:buFont typeface="Arial"/>
              <a:buChar char="•"/>
            </a:pPr>
            <a:r>
              <a:rPr lang="en-US" b="0" dirty="0" smtClean="0"/>
              <a:t>The Employee and the Employee’s first and second level supervisor</a:t>
            </a:r>
          </a:p>
          <a:p>
            <a:pPr marL="171707" lvl="1" indent="-171707">
              <a:buFont typeface="Arial"/>
              <a:buChar char="•"/>
            </a:pPr>
            <a:endParaRPr lang="en-US" b="0" dirty="0" smtClean="0"/>
          </a:p>
          <a:p>
            <a:r>
              <a:rPr lang="en-US" b="1" dirty="0" smtClean="0"/>
              <a:t>Question 3: </a:t>
            </a:r>
          </a:p>
          <a:p>
            <a:r>
              <a:rPr lang="en-US" b="0" dirty="0" smtClean="0"/>
              <a:t>Why is it necessary to end date the workbench when FML entitlement is exhausted?</a:t>
            </a:r>
          </a:p>
          <a:p>
            <a:pPr marL="171707" lvl="1" indent="-171707"/>
            <a:endParaRPr lang="en-US" b="0" dirty="0" smtClean="0"/>
          </a:p>
          <a:p>
            <a:pPr marL="171707" lvl="1" indent="-171707"/>
            <a:r>
              <a:rPr lang="en-US" b="1" dirty="0" smtClean="0"/>
              <a:t>Answer:</a:t>
            </a:r>
            <a:r>
              <a:rPr lang="en-US" b="1" baseline="0" dirty="0" smtClean="0"/>
              <a:t> </a:t>
            </a:r>
          </a:p>
          <a:p>
            <a:pPr marL="171707" lvl="1" indent="-171707">
              <a:buFont typeface="Arial"/>
              <a:buChar char="•"/>
            </a:pPr>
            <a:r>
              <a:rPr lang="en-US" b="0" dirty="0" smtClean="0"/>
              <a:t>To prevent further coding of FML absence types on the timesheet</a:t>
            </a:r>
          </a:p>
          <a:p>
            <a:endParaRPr lang="en-US" dirty="0" smtClean="0"/>
          </a:p>
          <a:p>
            <a:pPr marL="171707" lvl="1" indent="-171707">
              <a:buFont typeface="Arial"/>
              <a:buChar char="•"/>
            </a:pP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160</a:t>
            </a:fld>
            <a:endParaRPr lang="en-US" altLang="en-US" dirty="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6064145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161</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79203"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620470718"/>
              </p:ext>
            </p:extLst>
          </p:nvPr>
        </p:nvGraphicFramePr>
        <p:xfrm>
          <a:off x="0" y="0"/>
          <a:ext cx="7054850" cy="9132888"/>
        </p:xfrm>
        <a:graphic>
          <a:graphicData uri="http://schemas.openxmlformats.org/presentationml/2006/ole">
            <mc:AlternateContent xmlns:mc="http://schemas.openxmlformats.org/markup-compatibility/2006">
              <mc:Choice xmlns:v="urn:schemas-microsoft-com:vml" Requires="v">
                <p:oleObj spid="_x0000_s79204" name="Document" r:id="rId6" imgW="8158501" imgH="10581509" progId="Word.Document.12">
                  <p:embed/>
                </p:oleObj>
              </mc:Choice>
              <mc:Fallback>
                <p:oleObj name="Document" r:id="rId6" imgW="8158501" imgH="10581509" progId="Word.Document.12">
                  <p:embed/>
                  <p:pic>
                    <p:nvPicPr>
                      <p:cNvPr id="0" name=""/>
                      <p:cNvPicPr>
                        <a:picLocks noChangeAspect="1" noChangeArrowheads="1"/>
                      </p:cNvPicPr>
                      <p:nvPr/>
                    </p:nvPicPr>
                    <p:blipFill>
                      <a:blip r:embed="rId7"/>
                      <a:srcRect/>
                      <a:stretch>
                        <a:fillRect/>
                      </a:stretch>
                    </p:blipFill>
                    <p:spPr bwMode="auto">
                      <a:xfrm>
                        <a:off x="0" y="0"/>
                        <a:ext cx="7054850" cy="913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b="0" dirty="0"/>
              <a:t>The course is broken out into 12 sections.  Sections 7 through 12 and the conclusion are described below: </a:t>
            </a:r>
          </a:p>
          <a:p>
            <a:r>
              <a:rPr lang="en-US" dirty="0"/>
              <a:t> </a:t>
            </a:r>
          </a:p>
          <a:p>
            <a:pPr marL="171707" lvl="1" indent="-171707">
              <a:buFont typeface="Arial"/>
              <a:buChar char="•"/>
            </a:pPr>
            <a:r>
              <a:rPr lang="en-US" b="1" dirty="0"/>
              <a:t>Section Seven – </a:t>
            </a:r>
            <a:r>
              <a:rPr lang="en-US" dirty="0"/>
              <a:t>Provides you with an overview of the FML Workbench and how create and maintain a workbench</a:t>
            </a:r>
          </a:p>
          <a:p>
            <a:pPr marL="171707" lvl="1" indent="-171707">
              <a:buFont typeface="Arial"/>
              <a:buChar char="•"/>
            </a:pPr>
            <a:r>
              <a:rPr lang="en-US" b="1" dirty="0"/>
              <a:t>Section Eight - </a:t>
            </a:r>
            <a:r>
              <a:rPr lang="en-US" dirty="0"/>
              <a:t>Discusses how to maintain the timesheet for FML qualifying Employees, resolving errors, and entering holidays</a:t>
            </a:r>
          </a:p>
          <a:p>
            <a:pPr marL="171707" lvl="1" indent="-171707">
              <a:buFont typeface="Arial"/>
              <a:buChar char="•"/>
            </a:pPr>
            <a:r>
              <a:rPr lang="en-US" b="1" dirty="0"/>
              <a:t>Section Nine - </a:t>
            </a:r>
            <a:r>
              <a:rPr lang="en-US" dirty="0"/>
              <a:t>Explains the connection between FML and Workers’ Comp</a:t>
            </a:r>
          </a:p>
          <a:p>
            <a:pPr marL="171707" lvl="1" indent="-171707">
              <a:buFont typeface="Arial"/>
              <a:buChar char="•"/>
            </a:pPr>
            <a:r>
              <a:rPr lang="en-US" b="1" dirty="0"/>
              <a:t>Section Ten – </a:t>
            </a:r>
            <a:r>
              <a:rPr lang="en-US" dirty="0"/>
              <a:t>Provides an explanation of how FML is monitored through Leave approval, entitlement remaining, re-certification and low and exhausted balances</a:t>
            </a:r>
          </a:p>
          <a:p>
            <a:pPr marL="171707" lvl="1" indent="-171707">
              <a:buFont typeface="Arial"/>
              <a:buChar char="•"/>
            </a:pPr>
            <a:r>
              <a:rPr lang="en-US" b="1" dirty="0"/>
              <a:t>Section Eleven – </a:t>
            </a:r>
            <a:r>
              <a:rPr lang="en-US" dirty="0"/>
              <a:t>Covers the actions of the FML Liaison once the Employee no longer is taking FML leave</a:t>
            </a:r>
          </a:p>
          <a:p>
            <a:pPr marL="171707" lvl="1" indent="-171707">
              <a:buFont typeface="Arial"/>
              <a:buChar char="•"/>
            </a:pPr>
            <a:r>
              <a:rPr lang="en-US" b="1" dirty="0"/>
              <a:t>Section Twelve - </a:t>
            </a:r>
            <a:r>
              <a:rPr lang="en-US" dirty="0"/>
              <a:t>Consists of case studies used to practice what you have learned in the course</a:t>
            </a:r>
          </a:p>
          <a:p>
            <a:pPr marL="171707" lvl="1" indent="-171707">
              <a:buFont typeface="Arial"/>
              <a:buChar char="•"/>
            </a:pPr>
            <a:r>
              <a:rPr lang="en-US" b="1" dirty="0"/>
              <a:t>Conclusion - </a:t>
            </a:r>
            <a:r>
              <a:rPr lang="en-US" dirty="0"/>
              <a:t>At the end of this course you will have the opportunity to evaluate the course and identify where to get help </a:t>
            </a:r>
          </a:p>
          <a:p>
            <a:endParaRPr lang="en-US" altLang="en-US" dirty="0"/>
          </a:p>
          <a:p>
            <a:endParaRPr lang="en-US" altLang="en-US" b="0" dirty="0" smtClean="0"/>
          </a:p>
          <a:p>
            <a:pPr marL="523071" lvl="2" indent="-174887" defTabSz="930081" eaLnBrk="1" hangingPunct="1">
              <a:spcBef>
                <a:spcPct val="0"/>
              </a:spcBef>
            </a:pPr>
            <a:endParaRPr lang="en-US" altLang="en-US" dirty="0" smtClean="0"/>
          </a:p>
          <a:p>
            <a:pPr marL="0" indent="0" defTabSz="930081"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162</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942712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3409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A6C5FBC-EBB4-4618-8FA3-B75C93D723A8}" type="slidenum">
              <a:rPr lang="en-US" altLang="en-US" smtClean="0"/>
              <a:pPr/>
              <a:t>163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16787795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30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a:t>F</a:t>
            </a:r>
            <a:r>
              <a:rPr lang="en-US" altLang="en-US" dirty="0" smtClean="0"/>
              <a:t>actors Ending FML Leave</a:t>
            </a:r>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Duration of leave specified in medical certification  is met and employee does not request additional leave</a:t>
            </a:r>
          </a:p>
          <a:p>
            <a:pPr marL="171707" indent="-171707" eaLnBrk="1" hangingPunct="1">
              <a:spcBef>
                <a:spcPct val="0"/>
              </a:spcBef>
              <a:buFont typeface="Arial"/>
              <a:buChar char="•"/>
            </a:pPr>
            <a:r>
              <a:rPr lang="en-US" altLang="en-US" b="0" dirty="0" smtClean="0"/>
              <a:t>Employee presents a Fitness To Return (or Work Status Report) allowing full duty/no restrictions/no continuing treatment</a:t>
            </a:r>
          </a:p>
          <a:p>
            <a:pPr marL="171707" indent="-171707" eaLnBrk="1" hangingPunct="1">
              <a:spcBef>
                <a:spcPct val="0"/>
              </a:spcBef>
              <a:buFont typeface="Arial"/>
              <a:buChar char="•"/>
            </a:pPr>
            <a:r>
              <a:rPr lang="en-US" altLang="en-US" b="0" dirty="0" smtClean="0"/>
              <a:t>Employee under Workers’ Compensation is determined to reach MMI with no Workers’ Compensation maintenance care; and no continuing treatment from personal medical providers</a:t>
            </a:r>
          </a:p>
          <a:p>
            <a:pPr marL="171707" indent="-171707" eaLnBrk="1" hangingPunct="1">
              <a:spcBef>
                <a:spcPct val="0"/>
              </a:spcBef>
              <a:buFont typeface="Arial"/>
              <a:buChar char="•"/>
            </a:pPr>
            <a:r>
              <a:rPr lang="en-US" altLang="en-US" b="0" dirty="0" smtClean="0"/>
              <a:t>Employee exhausts entitlement of 520 hours for regular FML in 12 month period</a:t>
            </a:r>
            <a:endParaRPr lang="en-US" altLang="en-US" sz="1800" b="0" dirty="0"/>
          </a:p>
          <a:p>
            <a:pPr marL="171707" indent="-171707" eaLnBrk="1" hangingPunct="1">
              <a:spcBef>
                <a:spcPct val="0"/>
              </a:spcBef>
              <a:buFont typeface="Arial"/>
              <a:buChar char="•"/>
            </a:pPr>
            <a:r>
              <a:rPr lang="en-US" altLang="en-US" b="0" dirty="0" smtClean="0"/>
              <a:t>Employee exhausts 12 month entitlement of 1,040 hours for Military Caregiver Leave or 12 month period expires before Military Caregiver entitlement exhausted </a:t>
            </a:r>
          </a:p>
          <a:p>
            <a:pPr lvl="3" eaLnBrk="1" hangingPunct="1">
              <a:spcBef>
                <a:spcPct val="0"/>
              </a:spcBef>
            </a:pPr>
            <a:r>
              <a:rPr lang="en-US" altLang="en-US" dirty="0" smtClean="0"/>
              <a:t>no re-certifications permitted</a:t>
            </a:r>
          </a:p>
          <a:p>
            <a:pPr marL="171707" indent="-171707" eaLnBrk="1" hangingPunct="1">
              <a:spcBef>
                <a:spcPct val="0"/>
              </a:spcBef>
              <a:buFont typeface="Arial"/>
              <a:buChar char="•"/>
            </a:pPr>
            <a:r>
              <a:rPr lang="en-US" altLang="en-US" b="0" dirty="0" smtClean="0"/>
              <a:t>Termination of the Employee for any reason</a:t>
            </a:r>
          </a:p>
          <a:p>
            <a:pPr marL="171707" indent="-171707" eaLnBrk="1" hangingPunct="1">
              <a:spcBef>
                <a:spcPct val="0"/>
              </a:spcBef>
              <a:buFont typeface="Arial"/>
              <a:buChar char="•"/>
            </a:pPr>
            <a:r>
              <a:rPr lang="en-US" altLang="en-US" b="0" dirty="0" smtClean="0"/>
              <a:t>Death of the Employee on FML leave</a:t>
            </a:r>
          </a:p>
          <a:p>
            <a:pPr marL="0" indent="0" eaLnBrk="1" hangingPunct="1">
              <a:spcBef>
                <a:spcPct val="0"/>
              </a:spcBef>
            </a:pPr>
            <a:endParaRPr lang="en-US" altLang="en-US" b="0" dirty="0" smtClean="0"/>
          </a:p>
        </p:txBody>
      </p:sp>
      <p:sp>
        <p:nvSpPr>
          <p:cNvPr id="3430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BBAB4F6-6136-47D6-A391-0DF9A989E141}" type="slidenum">
              <a:rPr lang="en-US" altLang="en-US" smtClean="0"/>
              <a:pPr/>
              <a:t>164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62988150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509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41 </a:t>
            </a:r>
            <a:r>
              <a:rPr lang="en-US" altLang="en-US" b="0" dirty="0" smtClean="0"/>
              <a:t>- State of Colorado Fitness To</a:t>
            </a:r>
            <a:r>
              <a:rPr lang="en-US" altLang="en-US" b="0" baseline="0" dirty="0" smtClean="0"/>
              <a:t> </a:t>
            </a:r>
            <a:r>
              <a:rPr lang="en-US" altLang="en-US" b="0" dirty="0" smtClean="0"/>
              <a:t>Return Certification</a:t>
            </a:r>
          </a:p>
          <a:p>
            <a:pPr marL="0" indent="0" eaLnBrk="1" hangingPunct="1">
              <a:spcBef>
                <a:spcPct val="0"/>
              </a:spcBef>
            </a:pPr>
            <a:endParaRPr lang="en-US" altLang="en-US" b="0" dirty="0" smtClean="0"/>
          </a:p>
          <a:p>
            <a:pPr marL="0" indent="0" eaLnBrk="1" hangingPunct="1">
              <a:spcBef>
                <a:spcPct val="0"/>
              </a:spcBef>
            </a:pPr>
            <a:r>
              <a:rPr lang="en-US" altLang="en-US" dirty="0" smtClean="0"/>
              <a:t>Evaluating Fitness to Return and Work Status Report</a:t>
            </a:r>
          </a:p>
          <a:p>
            <a:pPr marL="0" indent="0" eaLnBrk="1" hangingPunct="1">
              <a:spcBef>
                <a:spcPct val="0"/>
              </a:spcBef>
            </a:pPr>
            <a:endParaRPr lang="en-US" altLang="en-US" dirty="0" smtClean="0"/>
          </a:p>
          <a:p>
            <a:pPr marL="171707" indent="-171707" eaLnBrk="1" hangingPunct="1">
              <a:spcBef>
                <a:spcPct val="0"/>
              </a:spcBef>
            </a:pPr>
            <a:r>
              <a:rPr lang="en-US" altLang="en-US" b="0" dirty="0" smtClean="0"/>
              <a:t>Restrictions must be evaluated in relationship to the job duty statements from the employee’s PDQ</a:t>
            </a:r>
          </a:p>
          <a:p>
            <a:pPr marL="171707" lvl="1" indent="-171707" eaLnBrk="1" hangingPunct="1">
              <a:spcBef>
                <a:spcPct val="0"/>
              </a:spcBef>
              <a:buFont typeface="Arial" panose="020B0604020202020204" pitchFamily="34" charset="0"/>
              <a:buChar char="•"/>
            </a:pPr>
            <a:r>
              <a:rPr lang="en-US" altLang="en-US" dirty="0" smtClean="0"/>
              <a:t>In Workers’ Compensation cases, CDOT Procedural Directive 89.3 on Modified Duty governs return to work with temporary accommodations lasting no longer than six months from the time a modified duty offer is made by the Appointing Authority</a:t>
            </a:r>
          </a:p>
          <a:p>
            <a:pPr marL="171707" lvl="1" indent="-171707" eaLnBrk="1" hangingPunct="1">
              <a:spcBef>
                <a:spcPct val="0"/>
              </a:spcBef>
              <a:buFont typeface="Arial" panose="020B0604020202020204" pitchFamily="34" charset="0"/>
              <a:buChar char="•"/>
            </a:pPr>
            <a:r>
              <a:rPr lang="en-US" altLang="en-US" dirty="0" smtClean="0"/>
              <a:t>CDOT has no formal modified duty program outside Workers’ Comp</a:t>
            </a:r>
          </a:p>
          <a:p>
            <a:pPr lvl="2" eaLnBrk="1" hangingPunct="1">
              <a:spcBef>
                <a:spcPct val="0"/>
              </a:spcBef>
            </a:pPr>
            <a:r>
              <a:rPr lang="en-US" altLang="en-US" dirty="0" smtClean="0"/>
              <a:t>The Appointing Authority must evaluate restrictions on a case-by-case basis in comparison to the business needs of the organization</a:t>
            </a:r>
          </a:p>
          <a:p>
            <a:pPr marL="171707" lvl="1" indent="-171707" eaLnBrk="1" hangingPunct="1">
              <a:spcBef>
                <a:spcPct val="0"/>
              </a:spcBef>
              <a:buFont typeface="Arial" panose="020B0604020202020204" pitchFamily="34" charset="0"/>
              <a:buChar char="•"/>
            </a:pPr>
            <a:r>
              <a:rPr lang="en-US" altLang="en-US" dirty="0" smtClean="0"/>
              <a:t>Nothing in rule or law requires accommodation of temporary work restrictions</a:t>
            </a:r>
          </a:p>
          <a:p>
            <a:pPr marL="171707" indent="-171707" eaLnBrk="1" hangingPunct="1">
              <a:spcBef>
                <a:spcPct val="0"/>
              </a:spcBef>
              <a:buFontTx/>
              <a:buChar char="•"/>
            </a:pPr>
            <a:r>
              <a:rPr lang="en-US" altLang="en-US" b="0" dirty="0" smtClean="0"/>
              <a:t>FML Liaison must consult with Appointing Authority (or designee) and Risk Management concerning temporary work restrictions in Worker’s Compensation cases</a:t>
            </a:r>
          </a:p>
          <a:p>
            <a:pPr marL="171707" indent="-171707" eaLnBrk="1" hangingPunct="1">
              <a:spcBef>
                <a:spcPct val="0"/>
              </a:spcBef>
              <a:buFontTx/>
              <a:buChar char="•"/>
            </a:pPr>
            <a:r>
              <a:rPr lang="en-US" altLang="en-US" b="0" dirty="0" smtClean="0"/>
              <a:t>FML Liaison must consult with Appointing Authority (or designee)  and FML Program Manager concerning temporary work restrictions in all other cases</a:t>
            </a:r>
          </a:p>
          <a:p>
            <a:pPr marL="171707" indent="-171707" eaLnBrk="1" hangingPunct="1">
              <a:spcBef>
                <a:spcPct val="0"/>
              </a:spcBef>
              <a:buFontTx/>
              <a:buChar char="•"/>
            </a:pPr>
            <a:r>
              <a:rPr lang="en-US" altLang="en-US" b="0" dirty="0" smtClean="0"/>
              <a:t>In all cases, permanent work restrictions will trigger referral to the Civil Rights Manager or ADA Coordinator. </a:t>
            </a:r>
          </a:p>
          <a:p>
            <a:pPr marL="171707" indent="-171707" eaLnBrk="1" hangingPunct="1">
              <a:spcBef>
                <a:spcPct val="0"/>
              </a:spcBef>
            </a:pPr>
            <a:endParaRPr lang="en-US" altLang="en-US" b="0" dirty="0" smtClean="0"/>
          </a:p>
        </p:txBody>
      </p:sp>
      <p:sp>
        <p:nvSpPr>
          <p:cNvPr id="3450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CDBD3-64DA-429F-968E-69EC1D69BF00}" type="slidenum">
              <a:rPr lang="en-US" altLang="en-US" smtClean="0"/>
              <a:pPr/>
              <a:t>165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10166909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713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End of FML Notification</a:t>
            </a:r>
          </a:p>
          <a:p>
            <a:pPr marL="0" indent="0" eaLnBrk="1" hangingPunct="1">
              <a:spcBef>
                <a:spcPct val="0"/>
              </a:spcBef>
            </a:pPr>
            <a:endParaRPr lang="en-US" altLang="en-US" dirty="0" smtClean="0"/>
          </a:p>
          <a:p>
            <a:pPr marL="0" indent="0" eaLnBrk="1" hangingPunct="1">
              <a:spcBef>
                <a:spcPct val="0"/>
              </a:spcBef>
            </a:pPr>
            <a:r>
              <a:rPr lang="en-US" altLang="en-US" b="0" dirty="0" smtClean="0"/>
              <a:t>The following is a list of the stakeholders that need to be notified when an FML case is closed and what they need to be told.  Remember, you need to protect the Employee’s right to privacy.</a:t>
            </a:r>
          </a:p>
          <a:p>
            <a:pPr marL="0" indent="0" eaLnBrk="1" hangingPunct="1">
              <a:spcBef>
                <a:spcPct val="0"/>
              </a:spcBef>
            </a:pPr>
            <a:endParaRPr lang="en-US" altLang="en-US" b="0" dirty="0" smtClean="0"/>
          </a:p>
          <a:p>
            <a:pPr marL="0" indent="0" eaLnBrk="1" hangingPunct="1">
              <a:spcBef>
                <a:spcPct val="0"/>
              </a:spcBef>
            </a:pPr>
            <a:r>
              <a:rPr lang="en-US" altLang="en-US" b="0" i="1" dirty="0" smtClean="0"/>
              <a:t>Notify Supervisory</a:t>
            </a:r>
            <a:r>
              <a:rPr lang="en-US" altLang="en-US" b="0" i="1" baseline="0" dirty="0" smtClean="0"/>
              <a:t> Chain</a:t>
            </a:r>
            <a:r>
              <a:rPr lang="en-US" altLang="en-US" b="0" i="1" dirty="0" smtClean="0"/>
              <a:t> and Appointing </a:t>
            </a:r>
            <a:r>
              <a:rPr lang="en-US" altLang="en-US" b="0" i="1" dirty="0"/>
              <a:t>A</a:t>
            </a:r>
            <a:r>
              <a:rPr lang="en-US" altLang="en-US" b="0" i="1" dirty="0" smtClean="0"/>
              <a:t>uthority </a:t>
            </a:r>
          </a:p>
          <a:p>
            <a:pPr marL="171707" lvl="1" indent="-171707" eaLnBrk="1" hangingPunct="1">
              <a:spcBef>
                <a:spcPct val="0"/>
              </a:spcBef>
              <a:buFont typeface="Arial" panose="020B0604020202020204" pitchFamily="34" charset="0"/>
              <a:buChar char="•"/>
            </a:pPr>
            <a:r>
              <a:rPr lang="en-US" altLang="en-US" dirty="0" smtClean="0"/>
              <a:t>Employee’s anticipated return date if returning to work</a:t>
            </a:r>
          </a:p>
          <a:p>
            <a:pPr marL="171707" lvl="1" indent="-171707" eaLnBrk="1" hangingPunct="1">
              <a:spcBef>
                <a:spcPct val="0"/>
              </a:spcBef>
              <a:buFont typeface="Arial" panose="020B0604020202020204" pitchFamily="34" charset="0"/>
              <a:buChar char="•"/>
            </a:pPr>
            <a:r>
              <a:rPr lang="en-US" altLang="en-US" dirty="0" smtClean="0"/>
              <a:t>Employee’s inability to return</a:t>
            </a:r>
          </a:p>
          <a:p>
            <a:pPr marL="0" indent="0" eaLnBrk="1" hangingPunct="1">
              <a:spcBef>
                <a:spcPct val="0"/>
              </a:spcBef>
            </a:pPr>
            <a:r>
              <a:rPr lang="en-US" altLang="en-US" dirty="0" smtClean="0"/>
              <a:t> </a:t>
            </a:r>
          </a:p>
          <a:p>
            <a:pPr marL="0" indent="0" eaLnBrk="1" hangingPunct="1">
              <a:spcBef>
                <a:spcPct val="0"/>
              </a:spcBef>
            </a:pPr>
            <a:r>
              <a:rPr lang="en-US" altLang="en-US" b="0" i="1" dirty="0" smtClean="0"/>
              <a:t>Notify the FML Program Manager </a:t>
            </a:r>
          </a:p>
          <a:p>
            <a:pPr marL="171707" lvl="1" indent="-171707" eaLnBrk="1" hangingPunct="1">
              <a:spcBef>
                <a:spcPct val="0"/>
              </a:spcBef>
              <a:buFont typeface="Arial" panose="020B0604020202020204" pitchFamily="34" charset="0"/>
              <a:buChar char="•"/>
            </a:pPr>
            <a:r>
              <a:rPr lang="en-US" altLang="en-US" dirty="0" smtClean="0"/>
              <a:t>Employee has exhausted FML, but still cannot return to work</a:t>
            </a:r>
          </a:p>
          <a:p>
            <a:pPr marL="171707" lvl="1" indent="-171707" eaLnBrk="1" hangingPunct="1">
              <a:spcBef>
                <a:spcPct val="0"/>
              </a:spcBef>
              <a:buFont typeface="Arial" panose="020B0604020202020204" pitchFamily="34" charset="0"/>
              <a:buChar char="•"/>
            </a:pPr>
            <a:r>
              <a:rPr lang="en-US" altLang="en-US" dirty="0" smtClean="0"/>
              <a:t>Request STD balance remaining, if applicable</a:t>
            </a:r>
          </a:p>
          <a:p>
            <a:pPr lvl="1" eaLnBrk="1" hangingPunct="1">
              <a:spcBef>
                <a:spcPct val="0"/>
              </a:spcBef>
            </a:pPr>
            <a:r>
              <a:rPr lang="en-US" altLang="en-US" dirty="0" smtClean="0"/>
              <a:t> </a:t>
            </a:r>
          </a:p>
          <a:p>
            <a:pPr marL="0" indent="0" eaLnBrk="1" hangingPunct="1">
              <a:spcBef>
                <a:spcPct val="0"/>
              </a:spcBef>
            </a:pPr>
            <a:r>
              <a:rPr lang="en-US" altLang="en-US" b="0" i="1" dirty="0" smtClean="0"/>
              <a:t>Notify Employee:  Use Low Balance Report Letter</a:t>
            </a:r>
          </a:p>
          <a:p>
            <a:pPr marL="171707" lvl="1" indent="-171707" eaLnBrk="1" hangingPunct="1">
              <a:spcBef>
                <a:spcPct val="0"/>
              </a:spcBef>
              <a:buFont typeface="Arial" panose="020B0604020202020204" pitchFamily="34" charset="0"/>
              <a:buChar char="•"/>
            </a:pPr>
            <a:r>
              <a:rPr lang="en-US" altLang="en-US" dirty="0" smtClean="0"/>
              <a:t>FML exhausted</a:t>
            </a:r>
          </a:p>
          <a:p>
            <a:pPr marL="171707" lvl="1" indent="-171707" eaLnBrk="1" hangingPunct="1">
              <a:spcBef>
                <a:spcPct val="0"/>
              </a:spcBef>
              <a:buFont typeface="Arial" panose="020B0604020202020204" pitchFamily="34" charset="0"/>
              <a:buChar char="•"/>
            </a:pPr>
            <a:r>
              <a:rPr lang="en-US" altLang="en-US" dirty="0" smtClean="0"/>
              <a:t>Paid leave balances remaining</a:t>
            </a:r>
          </a:p>
          <a:p>
            <a:pPr marL="171707" lvl="1" indent="-171707" eaLnBrk="1" hangingPunct="1">
              <a:spcBef>
                <a:spcPct val="0"/>
              </a:spcBef>
              <a:buFont typeface="Arial" panose="020B0604020202020204" pitchFamily="34" charset="0"/>
              <a:buChar char="•"/>
            </a:pPr>
            <a:r>
              <a:rPr lang="en-US" altLang="en-US" dirty="0" smtClean="0"/>
              <a:t>Paid leave exhausted, but unpaid FML remaining</a:t>
            </a:r>
          </a:p>
          <a:p>
            <a:pPr marL="0" indent="0" eaLnBrk="1" hangingPunct="1">
              <a:spcBef>
                <a:spcPct val="0"/>
              </a:spcBef>
            </a:pPr>
            <a:r>
              <a:rPr lang="en-US" altLang="en-US" dirty="0" smtClean="0"/>
              <a:t> </a:t>
            </a:r>
          </a:p>
          <a:p>
            <a:pPr marL="0" indent="0" eaLnBrk="1" hangingPunct="1">
              <a:spcBef>
                <a:spcPct val="0"/>
              </a:spcBef>
            </a:pPr>
            <a:r>
              <a:rPr lang="en-US" altLang="en-US" dirty="0" smtClean="0"/>
              <a:t>Continued on next page</a:t>
            </a:r>
          </a:p>
        </p:txBody>
      </p:sp>
      <p:sp>
        <p:nvSpPr>
          <p:cNvPr id="3471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D88FAF-2A6A-4007-A306-B835E52644F8}" type="slidenum">
              <a:rPr lang="en-US" altLang="en-US" smtClean="0"/>
              <a:pPr/>
              <a:t>166</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1679803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Notes Placeholder 2"/>
          <p:cNvSpPr>
            <a:spLocks noGrp="1"/>
          </p:cNvSpPr>
          <p:nvPr>
            <p:ph type="body" idx="1"/>
          </p:nvPr>
        </p:nvSpPr>
        <p:spPr bwMode="auto">
          <a:xfrm>
            <a:off x="143134" y="459415"/>
            <a:ext cx="4661392" cy="8503137"/>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0" indent="0" eaLnBrk="1" hangingPunct="1">
              <a:spcBef>
                <a:spcPct val="0"/>
              </a:spcBef>
            </a:pPr>
            <a:r>
              <a:rPr lang="en-US" altLang="en-US" b="0" i="1" dirty="0" smtClean="0"/>
              <a:t>Notify regular timekeeper if other than yourself</a:t>
            </a:r>
          </a:p>
          <a:p>
            <a:pPr lvl="1" eaLnBrk="1" hangingPunct="1">
              <a:spcBef>
                <a:spcPct val="0"/>
              </a:spcBef>
            </a:pPr>
            <a:r>
              <a:rPr lang="en-US" altLang="en-US" dirty="0" smtClean="0"/>
              <a:t>FML and/or Make Whole is completed</a:t>
            </a:r>
          </a:p>
          <a:p>
            <a:pPr lvl="2" eaLnBrk="1" hangingPunct="1">
              <a:spcBef>
                <a:spcPct val="0"/>
              </a:spcBef>
            </a:pPr>
            <a:r>
              <a:rPr lang="en-US" altLang="en-US" dirty="0" smtClean="0"/>
              <a:t>Regular timekeeper resumes maintenance of the time sheet</a:t>
            </a:r>
          </a:p>
          <a:p>
            <a:pPr marL="0" indent="0" eaLnBrk="1" hangingPunct="1">
              <a:spcBef>
                <a:spcPct val="0"/>
              </a:spcBef>
            </a:pPr>
            <a:endParaRPr lang="en-US" altLang="en-US" dirty="0" smtClean="0"/>
          </a:p>
          <a:p>
            <a:pPr marL="0" indent="0" eaLnBrk="1" hangingPunct="1">
              <a:spcBef>
                <a:spcPct val="0"/>
              </a:spcBef>
            </a:pPr>
            <a:r>
              <a:rPr lang="en-US" altLang="en-US" b="0" i="1" dirty="0" smtClean="0"/>
              <a:t>If the FML is also a Workers’ Compensation case</a:t>
            </a:r>
          </a:p>
          <a:p>
            <a:pPr lvl="1" eaLnBrk="1" hangingPunct="1">
              <a:spcBef>
                <a:spcPct val="0"/>
              </a:spcBef>
            </a:pPr>
            <a:r>
              <a:rPr lang="en-US" altLang="en-US" dirty="0" smtClean="0"/>
              <a:t>Submit a </a:t>
            </a:r>
            <a:r>
              <a:rPr lang="en-US" altLang="en-US" b="0" dirty="0" smtClean="0"/>
              <a:t>Claim Status Update Form</a:t>
            </a:r>
            <a:r>
              <a:rPr lang="en-US" altLang="en-US" b="0" baseline="0" dirty="0" smtClean="0"/>
              <a:t> 975 </a:t>
            </a:r>
            <a:r>
              <a:rPr lang="en-US" altLang="en-US" dirty="0" smtClean="0"/>
              <a:t>to Risk Management noting</a:t>
            </a:r>
          </a:p>
          <a:p>
            <a:pPr lvl="2" eaLnBrk="1" hangingPunct="1">
              <a:spcBef>
                <a:spcPct val="0"/>
              </a:spcBef>
            </a:pPr>
            <a:r>
              <a:rPr lang="en-US" altLang="en-US" dirty="0" smtClean="0"/>
              <a:t>MMI if applicable</a:t>
            </a:r>
          </a:p>
          <a:p>
            <a:pPr lvl="2" eaLnBrk="1" hangingPunct="1">
              <a:spcBef>
                <a:spcPct val="0"/>
              </a:spcBef>
            </a:pPr>
            <a:r>
              <a:rPr lang="en-US" altLang="en-US" dirty="0" smtClean="0"/>
              <a:t>Employee returned to work with no additional lost time anticipated</a:t>
            </a:r>
          </a:p>
          <a:p>
            <a:pPr lvl="2" eaLnBrk="1" hangingPunct="1">
              <a:spcBef>
                <a:spcPct val="0"/>
              </a:spcBef>
            </a:pPr>
            <a:r>
              <a:rPr lang="en-US" altLang="en-US" dirty="0" smtClean="0"/>
              <a:t>Employee returned to work , but additional lost time is anticipated</a:t>
            </a:r>
          </a:p>
          <a:p>
            <a:pPr lvl="2" eaLnBrk="1" hangingPunct="1">
              <a:spcBef>
                <a:spcPct val="0"/>
              </a:spcBef>
            </a:pPr>
            <a:r>
              <a:rPr lang="en-US" altLang="en-US" dirty="0" smtClean="0"/>
              <a:t>Occurrence count</a:t>
            </a:r>
          </a:p>
          <a:p>
            <a:pPr lvl="2" eaLnBrk="1" hangingPunct="1">
              <a:spcBef>
                <a:spcPct val="0"/>
              </a:spcBef>
            </a:pPr>
            <a:r>
              <a:rPr lang="en-US" altLang="en-US" dirty="0" smtClean="0"/>
              <a:t>FML remaining or exhausted</a:t>
            </a:r>
          </a:p>
          <a:p>
            <a:pPr marL="0" indent="0" eaLnBrk="1" hangingPunct="1">
              <a:spcBef>
                <a:spcPct val="0"/>
              </a:spcBef>
            </a:pPr>
            <a:endParaRPr lang="en-US" altLang="en-US" dirty="0" smtClean="0"/>
          </a:p>
        </p:txBody>
      </p:sp>
      <p:sp>
        <p:nvSpPr>
          <p:cNvPr id="3491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ECD0C9-9DAA-41BF-9874-D75FEB7BFD96}" type="slidenum">
              <a:rPr lang="en-US" altLang="en-US" smtClean="0"/>
              <a:pPr/>
              <a:t>167</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0701073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123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End of FML Actions</a:t>
            </a:r>
          </a:p>
          <a:p>
            <a:pPr marL="0" indent="0" eaLnBrk="1" hangingPunct="1">
              <a:spcBef>
                <a:spcPct val="0"/>
              </a:spcBef>
            </a:pPr>
            <a:endParaRPr lang="en-US" altLang="en-US" b="0" dirty="0"/>
          </a:p>
          <a:p>
            <a:pPr marL="0" indent="0" eaLnBrk="1" hangingPunct="1">
              <a:spcBef>
                <a:spcPct val="0"/>
              </a:spcBef>
            </a:pPr>
            <a:r>
              <a:rPr lang="en-US" altLang="en-US" b="0" dirty="0" smtClean="0"/>
              <a:t>As the FML Liaison you must complete all of the hardcopy files and verify they are complete.  The files are confidential and must be stored in a secured location.</a:t>
            </a:r>
          </a:p>
        </p:txBody>
      </p:sp>
      <p:sp>
        <p:nvSpPr>
          <p:cNvPr id="3512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1BCCB0B-D925-4452-9469-E2E3471C6920}" type="slidenum">
              <a:rPr lang="en-US" altLang="en-US" smtClean="0"/>
              <a:pPr/>
              <a:t>168</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356830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566" eaLnBrk="1" fontAlgn="auto" hangingPunct="1">
              <a:spcBef>
                <a:spcPts val="0"/>
              </a:spcBef>
              <a:spcAft>
                <a:spcPts val="0"/>
              </a:spcAft>
              <a:defRPr/>
            </a:pPr>
            <a:r>
              <a:rPr lang="en-US" dirty="0" smtClean="0">
                <a:ea typeface="+mn-ea"/>
              </a:rPr>
              <a:t>Question 1:</a:t>
            </a:r>
          </a:p>
          <a:p>
            <a:pPr marL="171707" indent="-171707" defTabSz="915566" eaLnBrk="1" fontAlgn="auto" hangingPunct="1">
              <a:spcBef>
                <a:spcPts val="0"/>
              </a:spcBef>
              <a:spcAft>
                <a:spcPts val="0"/>
              </a:spcAft>
              <a:buFont typeface="Arial"/>
              <a:buChar char="•"/>
              <a:defRPr/>
            </a:pPr>
            <a:r>
              <a:rPr lang="en-US" b="0" dirty="0" smtClean="0">
                <a:ea typeface="+mn-ea"/>
              </a:rPr>
              <a:t>What are the seven factors that end FML?</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dirty="0" smtClean="0">
                <a:ea typeface="+mn-ea"/>
              </a:rPr>
              <a:t>Answer:</a:t>
            </a:r>
          </a:p>
          <a:p>
            <a:pPr marL="173997" indent="-173997" eaLnBrk="1" hangingPunct="1">
              <a:buFont typeface="+mj-lt"/>
              <a:buAutoNum type="arabicPeriod"/>
              <a:defRPr/>
            </a:pPr>
            <a:r>
              <a:rPr lang="en-US" b="0" dirty="0"/>
              <a:t>Duration of leave in medical certification is met </a:t>
            </a:r>
          </a:p>
          <a:p>
            <a:pPr marL="173997" indent="-173997" eaLnBrk="1" hangingPunct="1">
              <a:buFont typeface="+mj-lt"/>
              <a:buAutoNum type="arabicPeriod"/>
              <a:defRPr/>
            </a:pPr>
            <a:r>
              <a:rPr lang="en-US" b="0" dirty="0"/>
              <a:t>Employee presents a fitness to return </a:t>
            </a:r>
          </a:p>
          <a:p>
            <a:pPr marL="173997" indent="-173997" eaLnBrk="1" hangingPunct="1">
              <a:buFont typeface="+mj-lt"/>
              <a:buAutoNum type="arabicPeriod"/>
              <a:defRPr/>
            </a:pPr>
            <a:r>
              <a:rPr lang="en-US" b="0" dirty="0"/>
              <a:t>Employee under Workers’ Comp reaches MMI </a:t>
            </a:r>
          </a:p>
          <a:p>
            <a:pPr marL="173997" indent="-173997" eaLnBrk="1" hangingPunct="1">
              <a:buFont typeface="+mj-lt"/>
              <a:buAutoNum type="arabicPeriod"/>
              <a:defRPr/>
            </a:pPr>
            <a:r>
              <a:rPr lang="en-US" b="0" dirty="0"/>
              <a:t>Employee exhausts entitlement of 520 hours</a:t>
            </a:r>
          </a:p>
          <a:p>
            <a:pPr marL="173997" indent="-173997" eaLnBrk="1" hangingPunct="1">
              <a:buFont typeface="+mj-lt"/>
              <a:buAutoNum type="arabicPeriod" startAt="5"/>
              <a:defRPr/>
            </a:pPr>
            <a:r>
              <a:rPr lang="en-US" b="0" dirty="0"/>
              <a:t>Employee exhausts entitlement of 1,040 hours for Military Caregiver Leave or 12 month expires</a:t>
            </a:r>
          </a:p>
          <a:p>
            <a:pPr marL="173997" indent="-173997" eaLnBrk="1" hangingPunct="1">
              <a:buFont typeface="+mj-lt"/>
              <a:buAutoNum type="arabicPeriod" startAt="5"/>
              <a:defRPr/>
            </a:pPr>
            <a:r>
              <a:rPr lang="en-US" b="0" dirty="0"/>
              <a:t>Termination</a:t>
            </a:r>
          </a:p>
          <a:p>
            <a:pPr marL="173997" indent="-173997" eaLnBrk="1" hangingPunct="1">
              <a:buFont typeface="+mj-lt"/>
              <a:buAutoNum type="arabicPeriod" startAt="5"/>
              <a:defRPr/>
            </a:pPr>
            <a:r>
              <a:rPr lang="en-US" b="0" dirty="0"/>
              <a:t>Death</a:t>
            </a: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dirty="0" smtClean="0">
                <a:ea typeface="+mn-ea"/>
              </a:rPr>
              <a:t>Question 2:</a:t>
            </a:r>
          </a:p>
          <a:p>
            <a:pPr marL="171707" indent="-171707" defTabSz="915566" eaLnBrk="1" fontAlgn="auto" hangingPunct="1">
              <a:spcBef>
                <a:spcPts val="0"/>
              </a:spcBef>
              <a:spcAft>
                <a:spcPts val="0"/>
              </a:spcAft>
              <a:buFont typeface="Arial"/>
              <a:buChar char="•"/>
              <a:defRPr/>
            </a:pPr>
            <a:r>
              <a:rPr lang="en-US" b="0" dirty="0" smtClean="0">
                <a:ea typeface="+mn-ea"/>
              </a:rPr>
              <a:t>How many years must the hardcopy of the FML File be kept?</a:t>
            </a:r>
          </a:p>
          <a:p>
            <a:pPr marL="0" indent="0" defTabSz="915566" eaLnBrk="1" fontAlgn="auto" hangingPunct="1">
              <a:spcBef>
                <a:spcPts val="0"/>
              </a:spcBef>
              <a:spcAft>
                <a:spcPts val="0"/>
              </a:spcAft>
              <a:defRPr/>
            </a:pPr>
            <a:endParaRPr lang="en-US" b="0" dirty="0" smtClean="0">
              <a:ea typeface="+mn-ea"/>
            </a:endParaRPr>
          </a:p>
          <a:p>
            <a:pPr marL="0" indent="0" defTabSz="915566" eaLnBrk="1" fontAlgn="auto" hangingPunct="1">
              <a:spcBef>
                <a:spcPts val="0"/>
              </a:spcBef>
              <a:spcAft>
                <a:spcPts val="0"/>
              </a:spcAft>
              <a:defRPr/>
            </a:pPr>
            <a:r>
              <a:rPr lang="en-US" dirty="0" smtClean="0">
                <a:ea typeface="+mn-ea"/>
              </a:rPr>
              <a:t>Answer:</a:t>
            </a:r>
          </a:p>
          <a:p>
            <a:pPr marL="171707" indent="-171707" defTabSz="915566" eaLnBrk="1" fontAlgn="auto" hangingPunct="1">
              <a:spcBef>
                <a:spcPts val="0"/>
              </a:spcBef>
              <a:spcAft>
                <a:spcPts val="0"/>
              </a:spcAft>
              <a:buFont typeface="Arial"/>
              <a:buChar char="•"/>
              <a:defRPr/>
            </a:pPr>
            <a:r>
              <a:rPr lang="en-US" b="0" dirty="0" smtClean="0">
                <a:ea typeface="+mn-ea"/>
              </a:rPr>
              <a:t>Three years</a:t>
            </a:r>
          </a:p>
          <a:p>
            <a:pPr marL="0" indent="0" defTabSz="915566" eaLnBrk="1" fontAlgn="auto" hangingPunct="1">
              <a:spcBef>
                <a:spcPts val="0"/>
              </a:spcBef>
              <a:spcAft>
                <a:spcPts val="0"/>
              </a:spcAft>
              <a:defRPr/>
            </a:pPr>
            <a:endParaRPr lang="en-US" dirty="0">
              <a:ea typeface="+mn-ea"/>
            </a:endParaRPr>
          </a:p>
        </p:txBody>
      </p:sp>
      <p:sp>
        <p:nvSpPr>
          <p:cNvPr id="353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6C53B38-C4B0-4E79-9634-64BA10C8CBCA}" type="slidenum">
              <a:rPr lang="en-US" altLang="en-US" smtClean="0"/>
              <a:pPr/>
              <a:t>169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89011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otes Placeholder 2"/>
          <p:cNvSpPr>
            <a:spLocks noGrp="1"/>
          </p:cNvSpPr>
          <p:nvPr>
            <p:ph type="body" idx="1"/>
          </p:nvPr>
        </p:nvSpPr>
        <p:spPr bwMode="auto">
          <a:xfrm>
            <a:off x="143134" y="448286"/>
            <a:ext cx="4661392" cy="8514266"/>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solidFill>
                  <a:srgbClr val="333333"/>
                </a:solidFill>
              </a:rPr>
              <a:t>Continued from previous page</a:t>
            </a:r>
          </a:p>
          <a:p>
            <a:pPr marL="0" indent="0" eaLnBrk="1" hangingPunct="1">
              <a:spcBef>
                <a:spcPct val="0"/>
              </a:spcBef>
              <a:buFontTx/>
              <a:buChar char="•"/>
            </a:pPr>
            <a:endParaRPr lang="en-US" altLang="en-US" b="0" dirty="0" smtClean="0"/>
          </a:p>
          <a:p>
            <a:pPr marL="0" indent="0" eaLnBrk="1" hangingPunct="1">
              <a:spcBef>
                <a:spcPct val="0"/>
              </a:spcBef>
            </a:pPr>
            <a:r>
              <a:rPr lang="en-US" altLang="en-US" dirty="0" smtClean="0">
                <a:solidFill>
                  <a:srgbClr val="333333"/>
                </a:solidFill>
              </a:rPr>
              <a:t>TAB 03 </a:t>
            </a:r>
            <a:r>
              <a:rPr lang="en-US" altLang="en-US" b="0" dirty="0" smtClean="0">
                <a:solidFill>
                  <a:srgbClr val="333333"/>
                </a:solidFill>
              </a:rPr>
              <a:t>- </a:t>
            </a:r>
            <a:r>
              <a:rPr lang="en-US" altLang="en-US" b="0" dirty="0" smtClean="0"/>
              <a:t>Employee Rights and Responsibilities Under the Family and Medical Leave Act (The Poster)</a:t>
            </a:r>
            <a:endParaRPr lang="en-US" altLang="en-US" b="0" dirty="0" smtClean="0">
              <a:solidFill>
                <a:srgbClr val="333333"/>
              </a:solidFill>
            </a:endParaRPr>
          </a:p>
          <a:p>
            <a:pPr marL="0" indent="0" eaLnBrk="1" hangingPunct="1">
              <a:spcBef>
                <a:spcPct val="0"/>
              </a:spcBef>
            </a:pPr>
            <a:endParaRPr lang="en-US" altLang="en-US" dirty="0" smtClean="0">
              <a:solidFill>
                <a:srgbClr val="333333"/>
              </a:solidFill>
            </a:endParaRPr>
          </a:p>
          <a:p>
            <a:pPr marL="0" indent="0" eaLnBrk="1" hangingPunct="1">
              <a:spcBef>
                <a:spcPct val="0"/>
              </a:spcBef>
            </a:pPr>
            <a:r>
              <a:rPr lang="en-US" altLang="en-US" dirty="0" smtClean="0">
                <a:solidFill>
                  <a:srgbClr val="333333"/>
                </a:solidFill>
              </a:rPr>
              <a:t>Employee Rights and Responsibilities</a:t>
            </a:r>
          </a:p>
          <a:p>
            <a:pPr marL="0" indent="0" eaLnBrk="1" hangingPunct="1">
              <a:spcBef>
                <a:spcPct val="0"/>
              </a:spcBef>
            </a:pPr>
            <a:endParaRPr lang="en-US" altLang="en-US" dirty="0" smtClean="0">
              <a:solidFill>
                <a:srgbClr val="333333"/>
              </a:solidFill>
            </a:endParaRPr>
          </a:p>
          <a:p>
            <a:pPr marL="0" indent="0" eaLnBrk="1" hangingPunct="1">
              <a:spcBef>
                <a:spcPct val="0"/>
              </a:spcBef>
            </a:pPr>
            <a:r>
              <a:rPr lang="en-US" altLang="en-US" b="0" dirty="0" smtClean="0">
                <a:solidFill>
                  <a:srgbClr val="333333"/>
                </a:solidFill>
              </a:rPr>
              <a:t>The </a:t>
            </a:r>
            <a:r>
              <a:rPr lang="en-US" altLang="en-US" dirty="0" smtClean="0">
                <a:solidFill>
                  <a:srgbClr val="000000"/>
                </a:solidFill>
              </a:rPr>
              <a:t>“</a:t>
            </a:r>
            <a:r>
              <a:rPr lang="en-US" altLang="ja-JP" b="0" dirty="0" smtClean="0">
                <a:ea typeface="MS Gothic" panose="020B0609070205080204" pitchFamily="49" charset="-128"/>
              </a:rPr>
              <a:t>Employee Rights And Responsibilities Under The Family And Medical Leave Act</a:t>
            </a:r>
            <a:r>
              <a:rPr lang="en-US" altLang="en-US" dirty="0" smtClean="0">
                <a:solidFill>
                  <a:srgbClr val="000000"/>
                </a:solidFill>
                <a:ea typeface="MS Gothic" panose="020B0609070205080204" pitchFamily="49" charset="-128"/>
              </a:rPr>
              <a:t>”</a:t>
            </a:r>
            <a:r>
              <a:rPr lang="en-US" altLang="ja-JP" dirty="0" smtClean="0">
                <a:solidFill>
                  <a:srgbClr val="000000"/>
                </a:solidFill>
                <a:ea typeface="MS Gothic" panose="020B0609070205080204" pitchFamily="49" charset="-128"/>
              </a:rPr>
              <a:t> </a:t>
            </a:r>
            <a:r>
              <a:rPr lang="en-US" altLang="ja-JP" b="0" dirty="0" smtClean="0">
                <a:solidFill>
                  <a:srgbClr val="000000"/>
                </a:solidFill>
                <a:ea typeface="MS Gothic" panose="020B0609070205080204" pitchFamily="49" charset="-128"/>
              </a:rPr>
              <a:t>[English and Spanish versions] “The </a:t>
            </a:r>
            <a:r>
              <a:rPr lang="en-US" altLang="ja-JP" dirty="0" smtClean="0">
                <a:solidFill>
                  <a:srgbClr val="000000"/>
                </a:solidFill>
                <a:ea typeface="MS Gothic" panose="020B0609070205080204" pitchFamily="49" charset="-128"/>
              </a:rPr>
              <a:t>Poster”</a:t>
            </a:r>
            <a:r>
              <a:rPr lang="en-US" altLang="ja-JP" b="0" dirty="0" smtClean="0">
                <a:solidFill>
                  <a:srgbClr val="000000"/>
                </a:solidFill>
                <a:ea typeface="MS Gothic" panose="020B0609070205080204" pitchFamily="49" charset="-128"/>
              </a:rPr>
              <a:t> is located on the state web site:</a:t>
            </a:r>
            <a:endParaRPr lang="en-US" altLang="en-US" b="0" dirty="0" smtClean="0">
              <a:solidFill>
                <a:srgbClr val="000000"/>
              </a:solidFill>
              <a:latin typeface="Arial" panose="020B0604020202020204" pitchFamily="34" charset="0"/>
              <a:ea typeface="MS Gothic" panose="020B0609070205080204" pitchFamily="49" charset="-128"/>
            </a:endParaRPr>
          </a:p>
          <a:p>
            <a:pPr marL="171707" indent="-171707" eaLnBrk="1" hangingPunct="1">
              <a:spcBef>
                <a:spcPct val="0"/>
              </a:spcBef>
              <a:buFont typeface="Arial"/>
              <a:buChar char="•"/>
            </a:pPr>
            <a:r>
              <a:rPr lang="en-US" altLang="en-US" b="0" u="sng" dirty="0" smtClean="0">
                <a:solidFill>
                  <a:srgbClr val="0000FF"/>
                </a:solidFill>
                <a:latin typeface="Arial" panose="020B0604020202020204" pitchFamily="34" charset="0"/>
                <a:hlinkClick r:id="rId3"/>
              </a:rPr>
              <a:t>https://www.colorado.gov/pacific/dhr/dhrforms</a:t>
            </a:r>
            <a:r>
              <a:rPr lang="en-US" altLang="en-US" b="0" dirty="0" smtClean="0">
                <a:solidFill>
                  <a:srgbClr val="000000"/>
                </a:solidFill>
                <a:latin typeface="Arial" panose="020B0604020202020204" pitchFamily="34" charset="0"/>
              </a:rPr>
              <a:t> </a:t>
            </a:r>
            <a:endParaRPr lang="en-US" altLang="en-US" dirty="0" smtClean="0">
              <a:solidFill>
                <a:srgbClr val="000000"/>
              </a:solidFill>
            </a:endParaRPr>
          </a:p>
          <a:p>
            <a:pPr marL="171707" lvl="1" indent="-171707" eaLnBrk="1" hangingPunct="1">
              <a:spcBef>
                <a:spcPct val="0"/>
              </a:spcBef>
              <a:buFont typeface="Arial"/>
              <a:buChar char="•"/>
            </a:pPr>
            <a:r>
              <a:rPr lang="en-US" altLang="en-US" dirty="0" smtClean="0">
                <a:solidFill>
                  <a:srgbClr val="000000"/>
                </a:solidFill>
              </a:rPr>
              <a:t>By law the Employee Rights and Responsibilities poster must be displayed in conspicuous places accessible to both applicants and employees</a:t>
            </a:r>
          </a:p>
          <a:p>
            <a:pPr marL="171707" indent="-171707" eaLnBrk="1" hangingPunct="1">
              <a:spcBef>
                <a:spcPct val="0"/>
              </a:spcBef>
              <a:buFont typeface="Arial"/>
              <a:buChar char="•"/>
            </a:pPr>
            <a:r>
              <a:rPr lang="en-US" altLang="en-US" b="0" dirty="0" smtClean="0">
                <a:solidFill>
                  <a:srgbClr val="000000"/>
                </a:solidFill>
              </a:rPr>
              <a:t>Was emailed to all current CDOT employees in January 2009</a:t>
            </a:r>
          </a:p>
          <a:p>
            <a:pPr marL="171707" indent="-171707" eaLnBrk="1" hangingPunct="1">
              <a:spcBef>
                <a:spcPct val="0"/>
              </a:spcBef>
              <a:buFont typeface="Arial"/>
              <a:buChar char="•"/>
            </a:pPr>
            <a:r>
              <a:rPr lang="en-US" altLang="en-US" b="0" dirty="0" smtClean="0">
                <a:solidFill>
                  <a:srgbClr val="000000"/>
                </a:solidFill>
              </a:rPr>
              <a:t>Copy must be provided to all new hires</a:t>
            </a:r>
          </a:p>
          <a:p>
            <a:pPr marL="171707" indent="-171707" eaLnBrk="1" hangingPunct="1">
              <a:spcBef>
                <a:spcPct val="0"/>
              </a:spcBef>
              <a:buFont typeface="Arial"/>
              <a:buChar char="•"/>
            </a:pPr>
            <a:r>
              <a:rPr lang="en-US" altLang="en-US" b="0" dirty="0" smtClean="0">
                <a:solidFill>
                  <a:srgbClr val="000000"/>
                </a:solidFill>
              </a:rPr>
              <a:t>Provided to employee at start of FML paperwork process</a:t>
            </a:r>
            <a:endParaRPr lang="en-US" altLang="en-US" b="0" dirty="0" smtClean="0"/>
          </a:p>
        </p:txBody>
      </p:sp>
      <p:sp>
        <p:nvSpPr>
          <p:cNvPr id="665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A117D3A-609A-4E71-9A10-B86AC731D4F1}" type="slidenum">
              <a:rPr lang="en-US" altLang="en-US" smtClean="0"/>
              <a:pPr/>
              <a:t>17</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46940761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170</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80227"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4165100915"/>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80228"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b="0" dirty="0"/>
              <a:t>The course is broken out into 12 sections.  Sections 7 through 12 and the conclusion are described below: </a:t>
            </a:r>
          </a:p>
          <a:p>
            <a:r>
              <a:rPr lang="en-US" dirty="0"/>
              <a:t> </a:t>
            </a:r>
          </a:p>
          <a:p>
            <a:pPr marL="171707" lvl="1" indent="-171707">
              <a:buFont typeface="Arial"/>
              <a:buChar char="•"/>
            </a:pPr>
            <a:r>
              <a:rPr lang="en-US" b="1" dirty="0"/>
              <a:t>Section Seven – </a:t>
            </a:r>
            <a:r>
              <a:rPr lang="en-US" dirty="0"/>
              <a:t>Provides you with an overview of the FML Workbench and how create and maintain a workbench</a:t>
            </a:r>
          </a:p>
          <a:p>
            <a:pPr marL="171707" lvl="1" indent="-171707">
              <a:buFont typeface="Arial"/>
              <a:buChar char="•"/>
            </a:pPr>
            <a:r>
              <a:rPr lang="en-US" b="1" dirty="0"/>
              <a:t>Section Eight - </a:t>
            </a:r>
            <a:r>
              <a:rPr lang="en-US" dirty="0"/>
              <a:t>Discusses how to maintain the timesheet for FML qualifying Employees, resolving errors, and entering holidays</a:t>
            </a:r>
          </a:p>
          <a:p>
            <a:pPr marL="171707" lvl="1" indent="-171707">
              <a:buFont typeface="Arial"/>
              <a:buChar char="•"/>
            </a:pPr>
            <a:r>
              <a:rPr lang="en-US" b="1" dirty="0"/>
              <a:t>Section Nine - </a:t>
            </a:r>
            <a:r>
              <a:rPr lang="en-US" dirty="0"/>
              <a:t>Explains the connection between FML and Workers’ Comp</a:t>
            </a:r>
          </a:p>
          <a:p>
            <a:pPr marL="171707" lvl="1" indent="-171707">
              <a:buFont typeface="Arial"/>
              <a:buChar char="•"/>
            </a:pPr>
            <a:r>
              <a:rPr lang="en-US" b="1" dirty="0"/>
              <a:t>Section Ten – </a:t>
            </a:r>
            <a:r>
              <a:rPr lang="en-US" dirty="0"/>
              <a:t>Provides an explanation of how FML is monitored through Leave approval, entitlement remaining, re-certification and low and exhausted balances</a:t>
            </a:r>
          </a:p>
          <a:p>
            <a:pPr marL="171707" lvl="1" indent="-171707">
              <a:buFont typeface="Arial"/>
              <a:buChar char="•"/>
            </a:pPr>
            <a:r>
              <a:rPr lang="en-US" b="1" dirty="0"/>
              <a:t>Section Eleven – </a:t>
            </a:r>
            <a:r>
              <a:rPr lang="en-US" dirty="0"/>
              <a:t>Covers the actions of the FML Liaison once the Employee no longer is taking FML leave</a:t>
            </a:r>
          </a:p>
          <a:p>
            <a:pPr marL="171707" lvl="1" indent="-171707">
              <a:buFont typeface="Arial"/>
              <a:buChar char="•"/>
            </a:pPr>
            <a:r>
              <a:rPr lang="en-US" b="1" dirty="0"/>
              <a:t>Section Twelve - </a:t>
            </a:r>
            <a:r>
              <a:rPr lang="en-US" dirty="0"/>
              <a:t>Consists of case studies used to practice what you have learned in the course</a:t>
            </a:r>
          </a:p>
          <a:p>
            <a:pPr marL="171707" lvl="1" indent="-171707">
              <a:buFont typeface="Arial"/>
              <a:buChar char="•"/>
            </a:pPr>
            <a:r>
              <a:rPr lang="en-US" b="1" dirty="0"/>
              <a:t>Conclusion - </a:t>
            </a:r>
            <a:r>
              <a:rPr lang="en-US" dirty="0"/>
              <a:t>At the end of this course you will have the opportunity to evaluate the course and identify where to get help </a:t>
            </a:r>
          </a:p>
          <a:p>
            <a:endParaRPr lang="en-US" b="0" dirty="0"/>
          </a:p>
          <a:p>
            <a:endParaRPr lang="en-US" altLang="en-US" b="0" dirty="0" smtClean="0"/>
          </a:p>
          <a:p>
            <a:pPr marL="523071" lvl="2" indent="-174887" defTabSz="930081" eaLnBrk="1" hangingPunct="1">
              <a:spcBef>
                <a:spcPct val="0"/>
              </a:spcBef>
            </a:pPr>
            <a:endParaRPr lang="en-US" altLang="en-US" dirty="0" smtClean="0"/>
          </a:p>
          <a:p>
            <a:pPr marL="0" indent="0" defTabSz="930081"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171</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9427121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737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707" indent="-171707" eaLnBrk="1" hangingPunct="1">
              <a:spcBef>
                <a:spcPct val="0"/>
              </a:spcBef>
              <a:buFontTx/>
              <a:buChar char="•"/>
            </a:pPr>
            <a:r>
              <a:rPr lang="en-US" altLang="en-US" b="0" dirty="0" smtClean="0"/>
              <a:t>Now is the time to practice what you have been learning. Refer to the slides in this section for the case studies and the details of each.</a:t>
            </a:r>
          </a:p>
        </p:txBody>
      </p:sp>
      <p:sp>
        <p:nvSpPr>
          <p:cNvPr id="357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FB5E07A-7D36-45BE-A074-B245154BB772}" type="slidenum">
              <a:rPr lang="en-US" altLang="en-US" smtClean="0"/>
              <a:pPr/>
              <a:t>172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68045713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173</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81253"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1100017034"/>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81254"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b="0" dirty="0"/>
              <a:t>The course is broken out into 12 sections.  Sections 7 through 12 and the conclusion are described below: </a:t>
            </a:r>
          </a:p>
          <a:p>
            <a:r>
              <a:rPr lang="en-US" dirty="0"/>
              <a:t> </a:t>
            </a:r>
          </a:p>
          <a:p>
            <a:pPr marL="171707" lvl="1" indent="-171707">
              <a:buFont typeface="Arial"/>
              <a:buChar char="•"/>
            </a:pPr>
            <a:r>
              <a:rPr lang="en-US" b="1" dirty="0"/>
              <a:t>Section Seven – </a:t>
            </a:r>
            <a:r>
              <a:rPr lang="en-US" dirty="0"/>
              <a:t>Provides you with an overview of the FML Workbench and how create and maintain a workbench</a:t>
            </a:r>
          </a:p>
          <a:p>
            <a:pPr marL="171707" lvl="1" indent="-171707">
              <a:buFont typeface="Arial"/>
              <a:buChar char="•"/>
            </a:pPr>
            <a:r>
              <a:rPr lang="en-US" b="1" dirty="0"/>
              <a:t>Section Eight - </a:t>
            </a:r>
            <a:r>
              <a:rPr lang="en-US" dirty="0"/>
              <a:t>Discusses how to maintain the timesheet for FML qualifying Employees, resolving errors, and entering holidays</a:t>
            </a:r>
          </a:p>
          <a:p>
            <a:pPr marL="171707" lvl="1" indent="-171707">
              <a:buFont typeface="Arial"/>
              <a:buChar char="•"/>
            </a:pPr>
            <a:r>
              <a:rPr lang="en-US" b="1" dirty="0"/>
              <a:t>Section Nine - </a:t>
            </a:r>
            <a:r>
              <a:rPr lang="en-US" dirty="0"/>
              <a:t>Explains the connection between FML and Workers’ Comp</a:t>
            </a:r>
          </a:p>
          <a:p>
            <a:pPr marL="171707" lvl="1" indent="-171707">
              <a:buFont typeface="Arial"/>
              <a:buChar char="•"/>
            </a:pPr>
            <a:r>
              <a:rPr lang="en-US" b="1" dirty="0"/>
              <a:t>Section Ten – </a:t>
            </a:r>
            <a:r>
              <a:rPr lang="en-US" dirty="0"/>
              <a:t>Provides an explanation of how FML is monitored through Leave approval, entitlement remaining, re-certification and low and exhausted balances</a:t>
            </a:r>
          </a:p>
          <a:p>
            <a:pPr marL="171707" lvl="1" indent="-171707">
              <a:buFont typeface="Arial"/>
              <a:buChar char="•"/>
            </a:pPr>
            <a:r>
              <a:rPr lang="en-US" b="1" dirty="0"/>
              <a:t>Section Eleven – </a:t>
            </a:r>
            <a:r>
              <a:rPr lang="en-US" dirty="0"/>
              <a:t>Covers the actions of the FML Liaison once the Employee no longer is taking FML leave</a:t>
            </a:r>
          </a:p>
          <a:p>
            <a:pPr marL="171707" lvl="1" indent="-171707">
              <a:buFont typeface="Arial"/>
              <a:buChar char="•"/>
            </a:pPr>
            <a:r>
              <a:rPr lang="en-US" b="1" dirty="0"/>
              <a:t>Section Twelve - </a:t>
            </a:r>
            <a:r>
              <a:rPr lang="en-US" dirty="0"/>
              <a:t>Consists of case studies used to practice what you have learned in the course</a:t>
            </a:r>
          </a:p>
          <a:p>
            <a:pPr marL="171707" lvl="1" indent="-171707">
              <a:buFont typeface="Arial"/>
              <a:buChar char="•"/>
            </a:pPr>
            <a:r>
              <a:rPr lang="en-US" b="1" dirty="0"/>
              <a:t>Conclusion - </a:t>
            </a:r>
            <a:r>
              <a:rPr lang="en-US" dirty="0"/>
              <a:t>At the end of this course you will have the opportunity to evaluate the course and identify where to get help </a:t>
            </a:r>
          </a:p>
          <a:p>
            <a:endParaRPr lang="en-US" altLang="en-US" dirty="0"/>
          </a:p>
          <a:p>
            <a:endParaRPr lang="en-US" altLang="en-US" b="0" dirty="0" smtClean="0"/>
          </a:p>
          <a:p>
            <a:pPr marL="523071" lvl="2" indent="-174887" defTabSz="930081" eaLnBrk="1" hangingPunct="1">
              <a:spcBef>
                <a:spcPct val="0"/>
              </a:spcBef>
            </a:pPr>
            <a:endParaRPr lang="en-US" altLang="en-US" dirty="0" smtClean="0"/>
          </a:p>
          <a:p>
            <a:pPr marL="0" indent="0" defTabSz="930081"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174</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9427121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557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707" indent="-171707" eaLnBrk="1" hangingPunct="1">
              <a:spcBef>
                <a:spcPct val="0"/>
              </a:spcBef>
              <a:buFontTx/>
              <a:buChar char="•"/>
            </a:pPr>
            <a:r>
              <a:rPr lang="en-US" altLang="en-US" b="0" dirty="0" smtClean="0"/>
              <a:t>You should be able complete and/or describe each of the items bulleted above.  </a:t>
            </a:r>
          </a:p>
          <a:p>
            <a:pPr marL="171707" indent="-171707" eaLnBrk="1" hangingPunct="1">
              <a:spcBef>
                <a:spcPct val="0"/>
              </a:spcBef>
              <a:buFontTx/>
              <a:buChar char="•"/>
            </a:pPr>
            <a:r>
              <a:rPr lang="en-US" altLang="en-US" b="0" dirty="0" smtClean="0"/>
              <a:t>If you have any questions about the list on this slide ask the instructor for more information.</a:t>
            </a:r>
          </a:p>
          <a:p>
            <a:pPr marL="171707" indent="-171707" eaLnBrk="1" hangingPunct="1">
              <a:spcBef>
                <a:spcPct val="0"/>
              </a:spcBef>
            </a:pPr>
            <a:endParaRPr lang="en-US" altLang="en-US" b="0" dirty="0" smtClean="0">
              <a:solidFill>
                <a:srgbClr val="FF0000"/>
              </a:solidFill>
            </a:endParaRPr>
          </a:p>
          <a:p>
            <a:pPr marL="171707" indent="-171707" eaLnBrk="1" hangingPunct="1">
              <a:spcBef>
                <a:spcPct val="0"/>
              </a:spcBef>
            </a:pPr>
            <a:endParaRPr lang="en-US" altLang="en-US" dirty="0" smtClean="0"/>
          </a:p>
        </p:txBody>
      </p:sp>
      <p:sp>
        <p:nvSpPr>
          <p:cNvPr id="365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953F6AE-6FFF-40B3-8609-0ADAD17C899E}" type="slidenum">
              <a:rPr lang="en-US" altLang="en-US" smtClean="0"/>
              <a:pPr/>
              <a:t>175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66931046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76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707" indent="-171707" eaLnBrk="1" hangingPunct="1">
              <a:spcBef>
                <a:spcPct val="0"/>
              </a:spcBef>
              <a:buFont typeface="Arial"/>
              <a:buChar char="•"/>
            </a:pPr>
            <a:r>
              <a:rPr lang="en-US" altLang="en-US" b="0" dirty="0" smtClean="0"/>
              <a:t>The Survey will appear on</a:t>
            </a:r>
            <a:r>
              <a:rPr lang="en-US" altLang="en-US" b="0" baseline="0" dirty="0" smtClean="0"/>
              <a:t> My Learning tab in the SAP portal. You will have 2 weeks to complete it.</a:t>
            </a:r>
            <a:endParaRPr lang="en-US" altLang="en-US" b="0" dirty="0" smtClean="0"/>
          </a:p>
        </p:txBody>
      </p:sp>
      <p:sp>
        <p:nvSpPr>
          <p:cNvPr id="3676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E19843F-D89E-4703-9807-7FAF2E2DC11B}" type="slidenum">
              <a:rPr lang="en-US" altLang="en-US" smtClean="0"/>
              <a:pPr/>
              <a:t>176</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4895572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966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If you run into problems while working with the new FML process, you can contact:</a:t>
            </a:r>
          </a:p>
          <a:p>
            <a:pPr marL="171707" lvl="1" indent="-171707" defTabSz="914182" eaLnBrk="1" hangingPunct="1">
              <a:spcBef>
                <a:spcPct val="0"/>
              </a:spcBef>
              <a:buFont typeface="Arial"/>
              <a:buChar char="•"/>
              <a:defRPr/>
            </a:pPr>
            <a:r>
              <a:rPr lang="en-US" altLang="en-US" dirty="0" smtClean="0"/>
              <a:t>Christine</a:t>
            </a:r>
            <a:r>
              <a:rPr lang="en-US" altLang="en-US" baseline="0" dirty="0" smtClean="0"/>
              <a:t> </a:t>
            </a:r>
            <a:r>
              <a:rPr lang="en-US" altLang="en-US" dirty="0" smtClean="0"/>
              <a:t>for help with the process and website questions</a:t>
            </a:r>
          </a:p>
          <a:p>
            <a:pPr marL="171707" lvl="1" indent="-171707" defTabSz="914182" eaLnBrk="1" hangingPunct="1">
              <a:spcBef>
                <a:spcPct val="0"/>
              </a:spcBef>
              <a:buFont typeface="Arial"/>
              <a:buChar char="•"/>
              <a:defRPr/>
            </a:pPr>
            <a:r>
              <a:rPr lang="en-US" altLang="en-US" dirty="0" smtClean="0"/>
              <a:t>Rachel for SAP technical and reporting assistance</a:t>
            </a:r>
          </a:p>
          <a:p>
            <a:pPr marL="171707" lvl="1" indent="-171707" defTabSz="914182" eaLnBrk="1" hangingPunct="1">
              <a:spcBef>
                <a:spcPct val="0"/>
              </a:spcBef>
              <a:buFont typeface="Arial"/>
              <a:buChar char="•"/>
              <a:defRPr/>
            </a:pPr>
            <a:endParaRPr lang="en-US" altLang="en-US" dirty="0" smtClean="0"/>
          </a:p>
          <a:p>
            <a:pPr marL="171707" indent="-171707" eaLnBrk="1" hangingPunct="1">
              <a:spcBef>
                <a:spcPct val="0"/>
              </a:spcBef>
              <a:buFont typeface="Arial"/>
              <a:buChar char="•"/>
            </a:pPr>
            <a:endParaRPr lang="en-US" altLang="en-US" b="0" dirty="0" smtClean="0"/>
          </a:p>
        </p:txBody>
      </p:sp>
      <p:sp>
        <p:nvSpPr>
          <p:cNvPr id="3696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97445DE-44D3-413B-B327-1C93FF1E2E7C}" type="slidenum">
              <a:rPr lang="en-US" altLang="en-US" smtClean="0"/>
              <a:pPr/>
              <a:t>177</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88995497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707" indent="-171707" defTabSz="915772" eaLnBrk="1" fontAlgn="auto" hangingPunct="1">
              <a:spcBef>
                <a:spcPts val="0"/>
              </a:spcBef>
              <a:spcAft>
                <a:spcPts val="0"/>
              </a:spcAft>
              <a:buFont typeface="Arial"/>
              <a:buChar char="•"/>
              <a:defRPr/>
            </a:pPr>
            <a:r>
              <a:rPr lang="en-US" b="0" dirty="0" smtClean="0">
                <a:ea typeface="+mn-ea"/>
              </a:rPr>
              <a:t>All of the documentation including this manual are housed on the FML forms SharePoint site listed on the above slide</a:t>
            </a:r>
          </a:p>
          <a:p>
            <a:pPr marL="171707" indent="-171707" defTabSz="915772" eaLnBrk="1" fontAlgn="auto" hangingPunct="1">
              <a:spcBef>
                <a:spcPts val="0"/>
              </a:spcBef>
              <a:spcAft>
                <a:spcPts val="0"/>
              </a:spcAft>
              <a:buFont typeface="Arial"/>
              <a:buChar char="•"/>
              <a:defRPr/>
            </a:pPr>
            <a:r>
              <a:rPr lang="en-US" sz="1200" b="0" dirty="0">
                <a:ea typeface="+mn-ea"/>
              </a:rPr>
              <a:t>It is always best to pull all forms from the SharePoint site to ensure you have the most recent version of the form</a:t>
            </a:r>
          </a:p>
          <a:p>
            <a:pPr marL="171707" indent="-171707" defTabSz="915772" eaLnBrk="1" fontAlgn="auto" hangingPunct="1">
              <a:spcBef>
                <a:spcPts val="0"/>
              </a:spcBef>
              <a:spcAft>
                <a:spcPts val="0"/>
              </a:spcAft>
              <a:buFont typeface="Arial"/>
              <a:buChar char="•"/>
              <a:defRPr/>
            </a:pPr>
            <a:r>
              <a:rPr lang="en-US" sz="1200" b="0" dirty="0">
                <a:ea typeface="+mn-ea"/>
              </a:rPr>
              <a:t>It also contains all FML related documents</a:t>
            </a:r>
            <a:endParaRPr lang="en-US" sz="1200" dirty="0">
              <a:ea typeface="+mn-ea"/>
            </a:endParaRPr>
          </a:p>
          <a:p>
            <a:pPr marL="0" indent="0" defTabSz="915772" eaLnBrk="1" fontAlgn="auto" hangingPunct="1">
              <a:spcBef>
                <a:spcPts val="0"/>
              </a:spcBef>
              <a:spcAft>
                <a:spcPts val="0"/>
              </a:spcAft>
              <a:defRPr/>
            </a:pPr>
            <a:endParaRPr lang="en-US" sz="1200" dirty="0">
              <a:ea typeface="+mn-ea"/>
            </a:endParaRPr>
          </a:p>
          <a:p>
            <a:pPr marL="0" indent="0" defTabSz="915772" eaLnBrk="1" fontAlgn="auto" hangingPunct="1">
              <a:spcBef>
                <a:spcPts val="0"/>
              </a:spcBef>
              <a:spcAft>
                <a:spcPts val="0"/>
              </a:spcAft>
              <a:defRPr/>
            </a:pPr>
            <a:endParaRPr lang="en-US" sz="1200" dirty="0">
              <a:ea typeface="+mn-ea"/>
            </a:endParaRPr>
          </a:p>
          <a:p>
            <a:pPr marL="0" indent="0" defTabSz="915566" eaLnBrk="1" fontAlgn="auto" hangingPunct="1">
              <a:spcBef>
                <a:spcPts val="0"/>
              </a:spcBef>
              <a:spcAft>
                <a:spcPts val="0"/>
              </a:spcAft>
              <a:defRPr/>
            </a:pPr>
            <a:endParaRPr lang="en-US" b="0" dirty="0">
              <a:ea typeface="+mn-ea"/>
            </a:endParaRPr>
          </a:p>
        </p:txBody>
      </p:sp>
      <p:sp>
        <p:nvSpPr>
          <p:cNvPr id="160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E3E4F14-E519-4F40-B5F6-FB691E1DEAA8}" type="slidenum">
              <a:rPr lang="en-US" altLang="en-US" smtClean="0"/>
              <a:pPr/>
              <a:t>178</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9317945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3763" name="Notes Placeholder 2"/>
          <p:cNvSpPr>
            <a:spLocks noGrp="1"/>
          </p:cNvSpPr>
          <p:nvPr>
            <p:ph type="body" idx="1"/>
          </p:nvPr>
        </p:nvSpPr>
        <p:spPr bwMode="auto">
          <a:noFill/>
          <a:ln>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square" numCol="1" anchor="t" anchorCtr="0" compatLnSpc="1">
            <a:prstTxWarp prst="textNoShape">
              <a:avLst/>
            </a:prstTxWarp>
          </a:bodyPr>
          <a:lstStyle/>
          <a:p>
            <a:pPr marL="0" indent="0" eaLnBrk="1" hangingPunct="1">
              <a:spcBef>
                <a:spcPct val="0"/>
              </a:spcBef>
            </a:pPr>
            <a:r>
              <a:rPr lang="en-US" altLang="en-US" b="0" dirty="0" smtClean="0"/>
              <a:t>If you have any questions after the course, please contact the course instructors</a:t>
            </a:r>
          </a:p>
        </p:txBody>
      </p:sp>
      <p:sp>
        <p:nvSpPr>
          <p:cNvPr id="3737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4E2091F-51E2-47FD-84AA-8D0F9EF9F59F}" type="slidenum">
              <a:rPr lang="en-US" altLang="en-US" smtClean="0"/>
              <a:pPr/>
              <a:t>179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122093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18</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69987"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3573352110"/>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69988"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837" lvl="1" indent="-174887"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837" lvl="1" indent="-174887"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837" lvl="1" indent="-174887"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837" lvl="1" indent="-174887"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837" lvl="1" indent="-174887"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837" lvl="1" indent="-174887"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837" lvl="1" indent="-174887" eaLnBrk="1" hangingPunct="1">
              <a:spcBef>
                <a:spcPct val="0"/>
              </a:spcBef>
              <a:buFont typeface="Arial"/>
              <a:buChar char="•"/>
            </a:pPr>
            <a:r>
              <a:rPr lang="en-US" altLang="en-US" b="1" dirty="0" smtClean="0"/>
              <a:t>Section Six </a:t>
            </a:r>
            <a:r>
              <a:rPr lang="en-US" altLang="en-US" dirty="0" smtClean="0"/>
              <a:t>– Identifies the requirements of the FML Designation form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19</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13918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Notes Placeholder 2"/>
          <p:cNvSpPr>
            <a:spLocks noGrp="1"/>
          </p:cNvSpPr>
          <p:nvPr>
            <p:ph type="body" idx="1"/>
          </p:nvPr>
        </p:nvSpPr>
        <p:spPr bwMode="auto">
          <a:xfrm>
            <a:off x="143134" y="441032"/>
            <a:ext cx="4661392" cy="8521521"/>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lgn="ctr" eaLnBrk="1" hangingPunct="1">
              <a:spcBef>
                <a:spcPct val="0"/>
              </a:spcBef>
            </a:pPr>
            <a:r>
              <a:rPr lang="en-US" sz="1400" i="1" dirty="0"/>
              <a:t>Table of Contents</a:t>
            </a:r>
          </a:p>
          <a:p>
            <a:pPr marL="0" indent="0" eaLnBrk="1" hangingPunct="1">
              <a:spcBef>
                <a:spcPct val="0"/>
              </a:spcBef>
            </a:pPr>
            <a:endParaRPr lang="en-US" altLang="en-US" b="0" dirty="0" smtClean="0"/>
          </a:p>
          <a:p>
            <a:pPr marL="0" indent="0" eaLnBrk="1" hangingPunct="1">
              <a:spcBef>
                <a:spcPct val="0"/>
              </a:spcBef>
            </a:pPr>
            <a:endParaRPr lang="en-US" altLang="en-US" b="0" dirty="0" smtClean="0"/>
          </a:p>
        </p:txBody>
      </p:sp>
      <p:sp>
        <p:nvSpPr>
          <p:cNvPr id="46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2</a:t>
            </a:fld>
            <a:endParaRPr lang="en-US" altLang="en-US" dirty="0" smtClean="0"/>
          </a:p>
        </p:txBody>
      </p:sp>
      <p:graphicFrame>
        <p:nvGraphicFramePr>
          <p:cNvPr id="3" name="Table 2"/>
          <p:cNvGraphicFramePr>
            <a:graphicFrameLocks noGrp="1"/>
          </p:cNvGraphicFramePr>
          <p:nvPr>
            <p:extLst>
              <p:ext uri="{D42A27DB-BD31-4B8C-83A1-F6EECF244321}">
                <p14:modId xmlns:p14="http://schemas.microsoft.com/office/powerpoint/2010/main" val="1500828726"/>
              </p:ext>
            </p:extLst>
          </p:nvPr>
        </p:nvGraphicFramePr>
        <p:xfrm>
          <a:off x="287283" y="766316"/>
          <a:ext cx="4391363" cy="8023537"/>
        </p:xfrm>
        <a:graphic>
          <a:graphicData uri="http://schemas.openxmlformats.org/drawingml/2006/table">
            <a:tbl>
              <a:tblPr firstRow="1" bandRow="1">
                <a:tableStyleId>{2D5ABB26-0587-4C30-8999-92F81FD0307C}</a:tableStyleId>
              </a:tblPr>
              <a:tblGrid>
                <a:gridCol w="3550028"/>
                <a:gridCol w="841335"/>
              </a:tblGrid>
              <a:tr h="227710">
                <a:tc>
                  <a:txBody>
                    <a:bodyPr/>
                    <a:lstStyle/>
                    <a:p>
                      <a:pPr marL="0" marR="0">
                        <a:spcBef>
                          <a:spcPts val="0"/>
                        </a:spcBef>
                        <a:spcAft>
                          <a:spcPts val="0"/>
                        </a:spcAft>
                      </a:pPr>
                      <a:r>
                        <a:rPr lang="en-US" sz="1100" b="1" dirty="0" smtClean="0">
                          <a:effectLst/>
                          <a:latin typeface="+mn-lt"/>
                          <a:ea typeface="ＭＳ 明朝"/>
                          <a:cs typeface="Times New Roman"/>
                        </a:rPr>
                        <a:t>Title</a:t>
                      </a:r>
                      <a:endParaRPr lang="en-US" sz="1100" b="1" dirty="0">
                        <a:effectLst/>
                        <a:latin typeface="+mn-lt"/>
                        <a:ea typeface="ＭＳ 明朝"/>
                        <a:cs typeface="Times New Roman"/>
                      </a:endParaRPr>
                    </a:p>
                  </a:txBody>
                  <a:tcPr marL="68704" marR="68704" marT="0" marB="0">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latin typeface="+mn-lt"/>
                          <a:ea typeface="ＭＳ 明朝"/>
                          <a:cs typeface="Times New Roman"/>
                        </a:rPr>
                        <a:t>Page</a:t>
                      </a:r>
                    </a:p>
                  </a:txBody>
                  <a:tcPr marL="68704" marR="68704" marT="0" marB="0">
                    <a:lnB w="12700" cap="flat" cmpd="sng" algn="ctr">
                      <a:solidFill>
                        <a:scrgbClr r="0" g="0" b="0"/>
                      </a:solidFill>
                      <a:prstDash val="solid"/>
                      <a:round/>
                      <a:headEnd type="none" w="med" len="med"/>
                      <a:tailEnd type="none" w="med" len="med"/>
                    </a:lnB>
                  </a:tcPr>
                </a:tc>
              </a:tr>
              <a:tr h="194141">
                <a:tc>
                  <a:txBody>
                    <a:bodyPr/>
                    <a:lstStyle/>
                    <a:p>
                      <a:pPr marL="0" marR="0">
                        <a:spcBef>
                          <a:spcPts val="0"/>
                        </a:spcBef>
                        <a:spcAft>
                          <a:spcPts val="0"/>
                        </a:spcAft>
                      </a:pPr>
                      <a:r>
                        <a:rPr lang="en-US" sz="1100" b="1" i="1" dirty="0">
                          <a:effectLst/>
                          <a:latin typeface="+mn-lt"/>
                          <a:ea typeface="ＭＳ 明朝"/>
                          <a:cs typeface="Times New Roman"/>
                        </a:rPr>
                        <a:t>Introduction</a:t>
                      </a:r>
                    </a:p>
                  </a:txBody>
                  <a:tcPr marL="68704" marR="68704" marT="0" marB="0">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1100" dirty="0">
                          <a:effectLst/>
                          <a:latin typeface="+mn-lt"/>
                          <a:ea typeface="ＭＳ 明朝"/>
                          <a:cs typeface="Times New Roman"/>
                        </a:rPr>
                        <a:t> </a:t>
                      </a:r>
                      <a:r>
                        <a:rPr lang="en-US" sz="1100" dirty="0" smtClean="0">
                          <a:effectLst/>
                          <a:latin typeface="+mn-lt"/>
                          <a:ea typeface="ＭＳ 明朝"/>
                          <a:cs typeface="Times New Roman"/>
                        </a:rPr>
                        <a:t>7</a:t>
                      </a:r>
                      <a:endParaRPr lang="en-US" sz="1100" dirty="0">
                        <a:effectLst/>
                        <a:latin typeface="+mn-lt"/>
                        <a:ea typeface="ＭＳ 明朝"/>
                        <a:cs typeface="Times New Roman"/>
                      </a:endParaRPr>
                    </a:p>
                  </a:txBody>
                  <a:tcPr marL="68704" marR="68704" marT="0" marB="0">
                    <a:lnT w="12700" cap="flat" cmpd="sng" algn="ctr">
                      <a:solidFill>
                        <a:scrgbClr r="0" g="0" b="0"/>
                      </a:solidFill>
                      <a:prstDash val="solid"/>
                      <a:round/>
                      <a:headEnd type="none" w="med" len="med"/>
                      <a:tailEnd type="none" w="med" len="med"/>
                    </a:lnT>
                  </a:tcPr>
                </a:tc>
              </a:tr>
              <a:tr h="224287">
                <a:tc>
                  <a:txBody>
                    <a:bodyPr/>
                    <a:lstStyle/>
                    <a:p>
                      <a:pPr marL="91440" marR="0" lvl="0">
                        <a:spcBef>
                          <a:spcPts val="0"/>
                        </a:spcBef>
                        <a:spcAft>
                          <a:spcPts val="0"/>
                        </a:spcAft>
                      </a:pPr>
                      <a:r>
                        <a:rPr lang="en-US" sz="1100" dirty="0">
                          <a:effectLst/>
                          <a:latin typeface="+mn-lt"/>
                          <a:ea typeface="ＭＳ 明朝"/>
                          <a:cs typeface="Times New Roman"/>
                        </a:rPr>
                        <a:t>What is FMLA?</a:t>
                      </a: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16</a:t>
                      </a:r>
                      <a:endParaRPr lang="en-US" sz="1200" dirty="0">
                        <a:effectLst/>
                        <a:latin typeface="Cambria"/>
                        <a:ea typeface="ＭＳ 明朝"/>
                        <a:cs typeface="Times New Roman"/>
                      </a:endParaRPr>
                    </a:p>
                  </a:txBody>
                  <a:tcPr marL="68704" marR="68704" marT="0" marB="0"/>
                </a:tc>
              </a:tr>
              <a:tr h="224287">
                <a:tc>
                  <a:txBody>
                    <a:bodyPr/>
                    <a:lstStyle/>
                    <a:p>
                      <a:pPr marL="91440" marR="0" lvl="0">
                        <a:spcBef>
                          <a:spcPts val="0"/>
                        </a:spcBef>
                        <a:spcAft>
                          <a:spcPts val="0"/>
                        </a:spcAft>
                      </a:pPr>
                      <a:r>
                        <a:rPr lang="en-US" sz="1100" dirty="0">
                          <a:effectLst/>
                          <a:latin typeface="+mn-lt"/>
                          <a:ea typeface="ＭＳ 明朝"/>
                          <a:cs typeface="Times New Roman"/>
                        </a:rPr>
                        <a:t>Job Protection</a:t>
                      </a: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16</a:t>
                      </a:r>
                      <a:endParaRPr lang="en-US" sz="1200" dirty="0">
                        <a:effectLst/>
                        <a:latin typeface="Cambria"/>
                        <a:ea typeface="ＭＳ 明朝"/>
                        <a:cs typeface="Times New Roman"/>
                      </a:endParaRPr>
                    </a:p>
                  </a:txBody>
                  <a:tcPr marL="68704" marR="68704" marT="0" marB="0"/>
                </a:tc>
              </a:tr>
              <a:tr h="224287">
                <a:tc>
                  <a:txBody>
                    <a:bodyPr/>
                    <a:lstStyle/>
                    <a:p>
                      <a:pPr marL="91440" marR="0" lvl="0">
                        <a:spcBef>
                          <a:spcPts val="0"/>
                        </a:spcBef>
                        <a:spcAft>
                          <a:spcPts val="0"/>
                        </a:spcAft>
                      </a:pPr>
                      <a:r>
                        <a:rPr lang="en-US" sz="1100" dirty="0">
                          <a:effectLst/>
                          <a:latin typeface="+mn-lt"/>
                          <a:ea typeface="ＭＳ 明朝"/>
                          <a:cs typeface="Times New Roman"/>
                        </a:rPr>
                        <a:t>Employee Rights and Responsibilities</a:t>
                      </a: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17</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1 Roles and Responsibilities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18</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Liaison Responsibilities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21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Supervisor Responsibilities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23</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Employee Responsibilities Include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24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Guidance and Assistance Information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25</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High level Overview of FML Process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27</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2 FML Entitlement and Eligibility</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28</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Leave Entitlements and Use of Leave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31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Calculation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32</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tabLst>
                          <a:tab pos="1033780" algn="l"/>
                        </a:tabLst>
                      </a:pPr>
                      <a:r>
                        <a:rPr lang="en-US" sz="1100" dirty="0">
                          <a:effectLst/>
                          <a:latin typeface="Calibri"/>
                          <a:ea typeface="ＭＳ 明朝"/>
                          <a:cs typeface="Times New Roman"/>
                        </a:rPr>
                        <a:t>Pay and Benefits	</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35</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Eligibility for FML Leave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36</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PA20 Display HR Master Data</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37</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CADO Display Time Entry Status with a Variant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37</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Checking for FML Entitlement in SAP</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40</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Balance Report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41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Forecast Report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45</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Comparison of the FML Forecast and FML Balance Report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48</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3 Qualifying Circumstances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Triggers that Initiate FML Program</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Qualifying Individuals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55</a:t>
                      </a:r>
                      <a:endParaRPr lang="en-US" sz="1200" dirty="0">
                        <a:effectLst/>
                        <a:latin typeface="Cambria"/>
                        <a:ea typeface="ＭＳ 明朝"/>
                        <a:cs typeface="Times New Roman"/>
                      </a:endParaRPr>
                    </a:p>
                  </a:txBody>
                  <a:tcPr marL="68704" marR="68704" marT="0" marB="0"/>
                </a:tc>
              </a:tr>
              <a:tr h="224287">
                <a:tc>
                  <a:txBody>
                    <a:bodyPr/>
                    <a:lstStyle/>
                    <a:p>
                      <a:pPr marL="182880" marR="0">
                        <a:spcBef>
                          <a:spcPts val="0"/>
                        </a:spcBef>
                        <a:spcAft>
                          <a:spcPts val="0"/>
                        </a:spcAft>
                      </a:pPr>
                      <a:r>
                        <a:rPr lang="en-US" sz="1100" dirty="0">
                          <a:effectLst/>
                          <a:latin typeface="Calibri"/>
                          <a:ea typeface="ＭＳ 明朝"/>
                          <a:cs typeface="Times New Roman"/>
                        </a:rPr>
                        <a:t>Child</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55</a:t>
                      </a:r>
                      <a:endParaRPr lang="en-US" sz="1200" dirty="0">
                        <a:effectLst/>
                        <a:latin typeface="Cambria"/>
                        <a:ea typeface="ＭＳ 明朝"/>
                        <a:cs typeface="Times New Roman"/>
                      </a:endParaRPr>
                    </a:p>
                  </a:txBody>
                  <a:tcPr marL="68704" marR="68704" marT="0" marB="0"/>
                </a:tc>
              </a:tr>
              <a:tr h="224287">
                <a:tc>
                  <a:txBody>
                    <a:bodyPr/>
                    <a:lstStyle/>
                    <a:p>
                      <a:pPr marL="182880" marR="0">
                        <a:spcBef>
                          <a:spcPts val="0"/>
                        </a:spcBef>
                        <a:spcAft>
                          <a:spcPts val="0"/>
                        </a:spcAft>
                      </a:pPr>
                      <a:r>
                        <a:rPr lang="en-US" sz="1100" dirty="0">
                          <a:effectLst/>
                          <a:latin typeface="Calibri"/>
                          <a:ea typeface="ＭＳ 明朝"/>
                          <a:cs typeface="Times New Roman"/>
                        </a:rPr>
                        <a:t>Parent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56</a:t>
                      </a:r>
                      <a:endParaRPr lang="en-US" sz="1200" dirty="0">
                        <a:effectLst/>
                        <a:latin typeface="Cambria"/>
                        <a:ea typeface="ＭＳ 明朝"/>
                        <a:cs typeface="Times New Roman"/>
                      </a:endParaRPr>
                    </a:p>
                  </a:txBody>
                  <a:tcPr marL="68704" marR="68704" marT="0" marB="0"/>
                </a:tc>
              </a:tr>
              <a:tr h="224287">
                <a:tc>
                  <a:txBody>
                    <a:bodyPr/>
                    <a:lstStyle/>
                    <a:p>
                      <a:pPr marL="182880" marR="0">
                        <a:spcBef>
                          <a:spcPts val="0"/>
                        </a:spcBef>
                        <a:spcAft>
                          <a:spcPts val="0"/>
                        </a:spcAft>
                      </a:pPr>
                      <a:r>
                        <a:rPr lang="en-US" sz="1100" dirty="0">
                          <a:effectLst/>
                          <a:latin typeface="Calibri"/>
                          <a:ea typeface="ＭＳ 明朝"/>
                          <a:cs typeface="Times New Roman"/>
                        </a:rPr>
                        <a:t>Spouse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56</a:t>
                      </a:r>
                      <a:endParaRPr lang="en-US" sz="1200" dirty="0">
                        <a:effectLst/>
                        <a:latin typeface="Cambria"/>
                        <a:ea typeface="ＭＳ 明朝"/>
                        <a:cs typeface="Times New Roman"/>
                      </a:endParaRPr>
                    </a:p>
                  </a:txBody>
                  <a:tcPr marL="68704" marR="68704" marT="0" marB="0"/>
                </a:tc>
              </a:tr>
              <a:tr h="224287">
                <a:tc>
                  <a:txBody>
                    <a:bodyPr/>
                    <a:lstStyle/>
                    <a:p>
                      <a:pPr marL="182880" marR="0">
                        <a:spcBef>
                          <a:spcPts val="0"/>
                        </a:spcBef>
                        <a:spcAft>
                          <a:spcPts val="0"/>
                        </a:spcAft>
                      </a:pPr>
                      <a:r>
                        <a:rPr lang="en-US" sz="1100" dirty="0">
                          <a:effectLst/>
                          <a:latin typeface="Calibri"/>
                          <a:ea typeface="ＭＳ 明朝"/>
                          <a:cs typeface="Times New Roman"/>
                        </a:rPr>
                        <a:t>Qualified Military Service Member for Military Caregiver</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56</a:t>
                      </a:r>
                      <a:endParaRPr lang="en-US" sz="1200" dirty="0">
                        <a:effectLst/>
                        <a:latin typeface="Cambria"/>
                        <a:ea typeface="ＭＳ 明朝"/>
                        <a:cs typeface="Times New Roman"/>
                      </a:endParaRPr>
                    </a:p>
                  </a:txBody>
                  <a:tcPr marL="68704" marR="68704" marT="0" marB="0"/>
                </a:tc>
              </a:tr>
              <a:tr h="224287">
                <a:tc>
                  <a:txBody>
                    <a:bodyPr/>
                    <a:lstStyle/>
                    <a:p>
                      <a:pPr marL="182880" marR="0">
                        <a:spcBef>
                          <a:spcPts val="0"/>
                        </a:spcBef>
                        <a:spcAft>
                          <a:spcPts val="0"/>
                        </a:spcAft>
                      </a:pPr>
                      <a:r>
                        <a:rPr lang="en-US" sz="1100" dirty="0">
                          <a:effectLst/>
                          <a:latin typeface="Calibri"/>
                          <a:ea typeface="ＭＳ 明朝"/>
                          <a:cs typeface="Times New Roman"/>
                        </a:rPr>
                        <a:t>Legal Guardian/Ward</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56</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Qualifying Conditions </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57</a:t>
                      </a:r>
                      <a:endParaRPr lang="en-US" sz="1200" dirty="0">
                        <a:effectLst/>
                        <a:latin typeface="Cambria"/>
                        <a:ea typeface="ＭＳ 明朝"/>
                        <a:cs typeface="Times New Roman"/>
                      </a:endParaRPr>
                    </a:p>
                  </a:txBody>
                  <a:tcPr marL="68704" marR="68704" marT="0" marB="0"/>
                </a:tc>
              </a:tr>
              <a:tr h="224287">
                <a:tc>
                  <a:txBody>
                    <a:bodyPr/>
                    <a:lstStyle/>
                    <a:p>
                      <a:pPr marL="182880" marR="0">
                        <a:spcBef>
                          <a:spcPts val="0"/>
                        </a:spcBef>
                        <a:spcAft>
                          <a:spcPts val="0"/>
                        </a:spcAft>
                      </a:pPr>
                      <a:r>
                        <a:rPr lang="en-US" sz="1100" kern="1200" dirty="0">
                          <a:solidFill>
                            <a:schemeClr val="tx1"/>
                          </a:solidFill>
                          <a:effectLst/>
                          <a:latin typeface="Calibri"/>
                          <a:ea typeface="ＭＳ 明朝"/>
                          <a:cs typeface="Times New Roman"/>
                        </a:rPr>
                        <a:t>Serious</a:t>
                      </a:r>
                      <a:r>
                        <a:rPr lang="en-US" sz="1100" dirty="0">
                          <a:effectLst/>
                          <a:latin typeface="Calibri"/>
                          <a:ea typeface="ＭＳ 明朝"/>
                          <a:cs typeface="Times New Roman"/>
                        </a:rPr>
                        <a:t> Health Condition / Care of a Family Member</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57</a:t>
                      </a:r>
                      <a:endParaRPr lang="en-US" sz="1200" dirty="0">
                        <a:effectLst/>
                        <a:latin typeface="Cambria"/>
                        <a:ea typeface="ＭＳ 明朝"/>
                        <a:cs typeface="Times New Roman"/>
                      </a:endParaRPr>
                    </a:p>
                  </a:txBody>
                  <a:tcPr marL="68704" marR="68704" marT="0" marB="0"/>
                </a:tc>
              </a:tr>
              <a:tr h="224287">
                <a:tc>
                  <a:txBody>
                    <a:bodyPr/>
                    <a:lstStyle/>
                    <a:p>
                      <a:pPr marL="182880" marR="0">
                        <a:spcBef>
                          <a:spcPts val="0"/>
                        </a:spcBef>
                        <a:spcAft>
                          <a:spcPts val="0"/>
                        </a:spcAft>
                      </a:pPr>
                      <a:r>
                        <a:rPr lang="en-US" sz="1100" dirty="0">
                          <a:effectLst/>
                          <a:latin typeface="Calibri"/>
                          <a:ea typeface="ＭＳ 明朝"/>
                          <a:cs typeface="Times New Roman"/>
                        </a:rPr>
                        <a:t>Addition of a Child and Care for a Newborn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58</a:t>
                      </a:r>
                      <a:endParaRPr lang="en-US" sz="1200" dirty="0">
                        <a:effectLst/>
                        <a:latin typeface="Cambria"/>
                        <a:ea typeface="ＭＳ 明朝"/>
                        <a:cs typeface="Times New Roman"/>
                      </a:endParaRPr>
                    </a:p>
                  </a:txBody>
                  <a:tcPr marL="68704" marR="68704" marT="0" marB="0"/>
                </a:tc>
              </a:tr>
              <a:tr h="224287">
                <a:tc>
                  <a:txBody>
                    <a:bodyPr/>
                    <a:lstStyle/>
                    <a:p>
                      <a:pPr marL="182880" marR="0">
                        <a:spcBef>
                          <a:spcPts val="0"/>
                        </a:spcBef>
                        <a:spcAft>
                          <a:spcPts val="0"/>
                        </a:spcAft>
                      </a:pPr>
                      <a:r>
                        <a:rPr lang="en-US" sz="1100" dirty="0">
                          <a:effectLst/>
                          <a:latin typeface="Calibri"/>
                          <a:ea typeface="ＭＳ 明朝"/>
                          <a:cs typeface="Times New Roman"/>
                        </a:rPr>
                        <a:t>Active Duty Family Leave (Non-Medical)</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58</a:t>
                      </a:r>
                      <a:endParaRPr lang="en-US" sz="1200" dirty="0">
                        <a:effectLst/>
                        <a:latin typeface="Cambria"/>
                        <a:ea typeface="ＭＳ 明朝"/>
                        <a:cs typeface="Times New Roman"/>
                      </a:endParaRPr>
                    </a:p>
                  </a:txBody>
                  <a:tcPr marL="68704" marR="68704" marT="0" marB="0"/>
                </a:tc>
              </a:tr>
              <a:tr h="200215">
                <a:tc>
                  <a:txBody>
                    <a:bodyPr/>
                    <a:lstStyle/>
                    <a:p>
                      <a:pPr marL="182880" marR="0">
                        <a:spcBef>
                          <a:spcPts val="0"/>
                        </a:spcBef>
                        <a:spcAft>
                          <a:spcPts val="0"/>
                        </a:spcAft>
                      </a:pPr>
                      <a:r>
                        <a:rPr lang="en-US" sz="1100" dirty="0">
                          <a:effectLst/>
                          <a:latin typeface="Calibri"/>
                          <a:ea typeface="ＭＳ 明朝"/>
                          <a:cs typeface="Times New Roman"/>
                        </a:rPr>
                        <a:t>Military Caregiver Leave (Medical)</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58</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Communicating with the Employee </a:t>
                      </a:r>
                      <a:endParaRPr lang="en-US" sz="1200" dirty="0">
                        <a:effectLst/>
                        <a:latin typeface="Cambria"/>
                        <a:ea typeface="ＭＳ 明朝"/>
                        <a:cs typeface="Times New Roman"/>
                      </a:endParaRPr>
                    </a:p>
                  </a:txBody>
                  <a:tcPr marL="68704" marR="68704" marT="0" marB="0">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alibri"/>
                          <a:ea typeface="ＭＳ 明朝"/>
                          <a:cs typeface="Times New Roman"/>
                        </a:rPr>
                        <a:t>60</a:t>
                      </a:r>
                      <a:endParaRPr lang="en-US" sz="1200" dirty="0">
                        <a:effectLst/>
                        <a:latin typeface="Cambria"/>
                        <a:ea typeface="ＭＳ 明朝"/>
                        <a:cs typeface="Times New Roman"/>
                      </a:endParaRPr>
                    </a:p>
                  </a:txBody>
                  <a:tcPr marL="68704" marR="68704" marT="0" marB="0">
                    <a:lnB w="12700" cap="flat" cmpd="sng" algn="ctr">
                      <a:no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7509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smtClean="0">
                <a:ea typeface="+mn-ea"/>
              </a:rPr>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smtClean="0">
                <a:ea typeface="+mn-ea"/>
              </a:rPr>
              <a:t>At the end of the section there will be some high-level questions to reinforce the learning objectives.</a:t>
            </a:r>
            <a:endParaRPr lang="en-US" b="0" dirty="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727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C19797A-83DC-46F5-B360-DBE57F4939F0}" type="slidenum">
              <a:rPr lang="en-US" altLang="en-US" smtClean="0"/>
              <a:pPr/>
              <a:t>20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755465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475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04 - </a:t>
            </a:r>
            <a:r>
              <a:rPr lang="en-US" altLang="en-US" b="0" dirty="0" smtClean="0"/>
              <a:t>Confidentiality Agreement Form</a:t>
            </a:r>
          </a:p>
          <a:p>
            <a:pPr marL="0" indent="0" defTabSz="915772" eaLnBrk="1" hangingPunct="1">
              <a:spcBef>
                <a:spcPct val="0"/>
              </a:spcBef>
            </a:pPr>
            <a:r>
              <a:rPr lang="en-US" altLang="en-US" dirty="0" smtClean="0"/>
              <a:t>TAB 01 </a:t>
            </a:r>
            <a:r>
              <a:rPr lang="en-US" altLang="en-US" b="0" dirty="0" smtClean="0"/>
              <a:t>– CDOT Procedural Directive 1206.1</a:t>
            </a:r>
          </a:p>
          <a:p>
            <a:pPr marL="171707" indent="-171707" defTabSz="915772" eaLnBrk="1" hangingPunct="1">
              <a:spcBef>
                <a:spcPct val="0"/>
              </a:spcBef>
              <a:buBlip>
                <a:blip r:embed="rId3"/>
              </a:buBlip>
            </a:pPr>
            <a:endParaRPr lang="en-US" altLang="en-US" b="0" dirty="0" smtClean="0"/>
          </a:p>
          <a:p>
            <a:pPr marL="171707" indent="-171707" defTabSz="915772" eaLnBrk="1" hangingPunct="1">
              <a:spcBef>
                <a:spcPct val="0"/>
              </a:spcBef>
            </a:pPr>
            <a:r>
              <a:rPr lang="en-US" altLang="en-US" dirty="0" smtClean="0"/>
              <a:t>FML Liaison Responsibilities</a:t>
            </a:r>
          </a:p>
          <a:p>
            <a:pPr marL="171707" indent="-171707" defTabSz="915772" eaLnBrk="1" hangingPunct="1">
              <a:spcBef>
                <a:spcPct val="0"/>
              </a:spcBef>
            </a:pPr>
            <a:endParaRPr lang="en-US" altLang="en-US" dirty="0" smtClean="0"/>
          </a:p>
          <a:p>
            <a:pPr marL="0" indent="0" defTabSz="915772" eaLnBrk="1" hangingPunct="1">
              <a:spcBef>
                <a:spcPct val="0"/>
              </a:spcBef>
            </a:pPr>
            <a:r>
              <a:rPr lang="en-US" altLang="en-US" b="0" dirty="0" smtClean="0"/>
              <a:t>One of the most critical components of this role is to maintain confidentiality concerning an employee’s </a:t>
            </a:r>
            <a:r>
              <a:rPr lang="en-US" altLang="en-US" b="0" dirty="0" smtClean="0">
                <a:solidFill>
                  <a:srgbClr val="000000"/>
                </a:solidFill>
              </a:rPr>
              <a:t>condition.   To ensure confidentiality, only the FML Liaison will have knowledge of the medical condition involved.  The FML Liaison will inform the Appointing Authority (or designee) and supervisory chain only that an employee has provided documentation certifying a qualifying condition under FMLA.  Additionally, the FML Liaison will share information concerning the anticipated duration of absence and/or need for intermittent leave usage, reduced work schedule and/or work restrictions. </a:t>
            </a:r>
          </a:p>
          <a:p>
            <a:pPr marL="171707" indent="-171707" defTabSz="915772" eaLnBrk="1" hangingPunct="1">
              <a:spcBef>
                <a:spcPct val="0"/>
              </a:spcBef>
            </a:pPr>
            <a:endParaRPr lang="en-US" altLang="en-US" b="0" dirty="0" smtClean="0">
              <a:solidFill>
                <a:srgbClr val="000000"/>
              </a:solidFill>
            </a:endParaRPr>
          </a:p>
          <a:p>
            <a:pPr marL="171707" indent="-171707" defTabSz="915772" eaLnBrk="1" hangingPunct="1">
              <a:spcBef>
                <a:spcPct val="0"/>
              </a:spcBef>
            </a:pPr>
            <a:r>
              <a:rPr lang="en-US" altLang="en-US" b="1" dirty="0" smtClean="0">
                <a:solidFill>
                  <a:srgbClr val="000000"/>
                </a:solidFill>
              </a:rPr>
              <a:t>Responsibilities include:</a:t>
            </a:r>
          </a:p>
          <a:p>
            <a:pPr marL="171707" indent="-171707" defTabSz="915772" eaLnBrk="1" hangingPunct="1">
              <a:spcBef>
                <a:spcPct val="0"/>
              </a:spcBef>
            </a:pPr>
            <a:endParaRPr lang="en-US" altLang="en-US" b="1" dirty="0" smtClean="0">
              <a:solidFill>
                <a:srgbClr val="000000"/>
              </a:solidFill>
            </a:endParaRPr>
          </a:p>
          <a:p>
            <a:pPr marL="171707" lvl="1" indent="-171707" defTabSz="915772" eaLnBrk="1" hangingPunct="1">
              <a:spcBef>
                <a:spcPct val="0"/>
              </a:spcBef>
              <a:buFont typeface="Arial" panose="020B0604020202020204" pitchFamily="34" charset="0"/>
              <a:buChar char="•"/>
            </a:pPr>
            <a:r>
              <a:rPr lang="en-US" altLang="en-US" dirty="0" smtClean="0">
                <a:solidFill>
                  <a:srgbClr val="000000"/>
                </a:solidFill>
              </a:rPr>
              <a:t>Sign a confidentiality agreement which becomes a part of the FML Liaison’s official personnel file</a:t>
            </a:r>
          </a:p>
          <a:p>
            <a:pPr marL="171707" lvl="1" indent="-171707" defTabSz="915772" eaLnBrk="1" hangingPunct="1">
              <a:spcBef>
                <a:spcPct val="0"/>
              </a:spcBef>
              <a:buFont typeface="Arial" panose="020B0604020202020204" pitchFamily="34" charset="0"/>
              <a:buChar char="•"/>
            </a:pPr>
            <a:r>
              <a:rPr lang="en-US" altLang="en-US" dirty="0" smtClean="0">
                <a:solidFill>
                  <a:srgbClr val="000000"/>
                </a:solidFill>
              </a:rPr>
              <a:t>Act as the contact point to initiate the FML intake and paperwork process</a:t>
            </a:r>
          </a:p>
          <a:p>
            <a:pPr marL="171707" lvl="1" indent="-171707" defTabSz="915772" eaLnBrk="1" hangingPunct="1">
              <a:spcBef>
                <a:spcPct val="0"/>
              </a:spcBef>
              <a:buFont typeface="Arial" panose="020B0604020202020204" pitchFamily="34" charset="0"/>
              <a:buChar char="•"/>
            </a:pPr>
            <a:r>
              <a:rPr lang="en-US" altLang="en-US" dirty="0" smtClean="0">
                <a:solidFill>
                  <a:srgbClr val="000000"/>
                </a:solidFill>
              </a:rPr>
              <a:t>Initiate the FML paperwork process when notified of a Workers’ Comp case</a:t>
            </a:r>
          </a:p>
          <a:p>
            <a:pPr marL="171707" lvl="1" indent="-171707" defTabSz="915772" eaLnBrk="1" hangingPunct="1">
              <a:spcBef>
                <a:spcPct val="0"/>
              </a:spcBef>
              <a:buFont typeface="Arial" panose="020B0604020202020204" pitchFamily="34" charset="0"/>
              <a:buChar char="•"/>
            </a:pPr>
            <a:r>
              <a:rPr lang="en-US" altLang="en-US" dirty="0" smtClean="0">
                <a:solidFill>
                  <a:srgbClr val="000000"/>
                </a:solidFill>
              </a:rPr>
              <a:t>Issue the Short Term Disability (STD) information letter</a:t>
            </a:r>
          </a:p>
          <a:p>
            <a:pPr marL="171707" lvl="1" indent="-171707" defTabSz="915772" eaLnBrk="1" hangingPunct="1">
              <a:spcBef>
                <a:spcPct val="0"/>
              </a:spcBef>
              <a:buFont typeface="Arial" panose="020B0604020202020204" pitchFamily="34" charset="0"/>
              <a:buChar char="•"/>
            </a:pPr>
            <a:r>
              <a:rPr lang="en-US" altLang="en-US" dirty="0" smtClean="0">
                <a:solidFill>
                  <a:srgbClr val="000000"/>
                </a:solidFill>
              </a:rPr>
              <a:t>Receive and evaluate medical certification forms</a:t>
            </a:r>
          </a:p>
          <a:p>
            <a:pPr marL="171707" lvl="1" indent="-171707" defTabSz="915772" eaLnBrk="1" hangingPunct="1">
              <a:spcBef>
                <a:spcPct val="0"/>
              </a:spcBef>
              <a:buFont typeface="Arial" panose="020B0604020202020204" pitchFamily="34" charset="0"/>
              <a:buChar char="•"/>
            </a:pPr>
            <a:r>
              <a:rPr lang="en-US" altLang="en-US" dirty="0" smtClean="0">
                <a:solidFill>
                  <a:srgbClr val="000000"/>
                </a:solidFill>
              </a:rPr>
              <a:t>Facilitate completion of the FML Designation form by the Appointing Authority (or designee)</a:t>
            </a:r>
          </a:p>
          <a:p>
            <a:pPr marL="171707" lvl="1" indent="-171707" defTabSz="915772" eaLnBrk="1" hangingPunct="1">
              <a:spcBef>
                <a:spcPct val="0"/>
              </a:spcBef>
              <a:buFont typeface="Arial" panose="020B0604020202020204" pitchFamily="34" charset="0"/>
              <a:buChar char="•"/>
            </a:pPr>
            <a:r>
              <a:rPr lang="en-US" altLang="en-US" dirty="0" smtClean="0">
                <a:solidFill>
                  <a:srgbClr val="000000"/>
                </a:solidFill>
              </a:rPr>
              <a:t>Establish and maintain accuracy of PTFMLA workbench in SAP</a:t>
            </a:r>
          </a:p>
          <a:p>
            <a:pPr marL="171707" indent="-171707" defTabSz="915772" eaLnBrk="1" hangingPunct="1">
              <a:spcBef>
                <a:spcPct val="0"/>
              </a:spcBef>
            </a:pPr>
            <a:endParaRPr lang="en-US" altLang="en-US" dirty="0" smtClean="0"/>
          </a:p>
          <a:p>
            <a:pPr marL="171707" indent="-171707" defTabSz="915772" eaLnBrk="1" hangingPunct="1">
              <a:spcBef>
                <a:spcPct val="0"/>
              </a:spcBef>
            </a:pPr>
            <a:r>
              <a:rPr lang="en-US" altLang="en-US" dirty="0" smtClean="0"/>
              <a:t>Continued on next page</a:t>
            </a:r>
          </a:p>
          <a:p>
            <a:pPr marL="171707" indent="-171707" defTabSz="915772" eaLnBrk="1" hangingPunct="1">
              <a:spcBef>
                <a:spcPct val="0"/>
              </a:spcBef>
            </a:pPr>
            <a:endParaRPr lang="en-US" altLang="en-US" dirty="0" smtClean="0"/>
          </a:p>
        </p:txBody>
      </p:sp>
      <p:sp>
        <p:nvSpPr>
          <p:cNvPr id="747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9239C3D-C0E1-43A8-9CAF-6F607A78FA1C}" type="slidenum">
              <a:rPr lang="en-US" altLang="en-US" smtClean="0"/>
              <a:pPr/>
              <a:t>21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8293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2"/>
          <p:cNvSpPr>
            <a:spLocks noGrp="1"/>
          </p:cNvSpPr>
          <p:nvPr>
            <p:ph type="body" idx="1"/>
          </p:nvPr>
        </p:nvSpPr>
        <p:spPr bwMode="auto">
          <a:xfrm>
            <a:off x="143134" y="478492"/>
            <a:ext cx="4661392" cy="8484061"/>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171707" indent="-171707" eaLnBrk="1" hangingPunct="1">
              <a:spcBef>
                <a:spcPct val="0"/>
              </a:spcBef>
              <a:buFont typeface="Arial"/>
              <a:buChar char="•"/>
            </a:pPr>
            <a:endParaRPr lang="en-US" altLang="en-US" dirty="0" smtClean="0"/>
          </a:p>
          <a:p>
            <a:pPr marL="171707" lvl="1" indent="-171707" defTabSz="914182" eaLnBrk="1" hangingPunct="1">
              <a:spcBef>
                <a:spcPct val="0"/>
              </a:spcBef>
              <a:buFont typeface="Arial"/>
              <a:buChar char="•"/>
              <a:defRPr/>
            </a:pPr>
            <a:r>
              <a:rPr lang="en-US" altLang="en-US" dirty="0" smtClean="0"/>
              <a:t>Assist employee with completing his/her time sheet</a:t>
            </a:r>
          </a:p>
          <a:p>
            <a:pPr marL="171707" lvl="1" indent="-171707" defTabSz="914182" eaLnBrk="1" hangingPunct="1">
              <a:spcBef>
                <a:spcPct val="0"/>
              </a:spcBef>
              <a:buFont typeface="Arial"/>
              <a:buChar char="•"/>
              <a:defRPr/>
            </a:pPr>
            <a:r>
              <a:rPr lang="en-US" altLang="en-US" dirty="0" smtClean="0"/>
              <a:t>Notify Payroll by the 15</a:t>
            </a:r>
            <a:r>
              <a:rPr lang="en-US" altLang="en-US" baseline="30000" dirty="0" smtClean="0"/>
              <a:t>th</a:t>
            </a:r>
            <a:r>
              <a:rPr lang="en-US" altLang="en-US" dirty="0" smtClean="0"/>
              <a:t> of any month when there is Leave Without Pay (LWOP)</a:t>
            </a:r>
          </a:p>
          <a:p>
            <a:pPr marL="171707" lvl="1" indent="-171707" defTabSz="914182" eaLnBrk="1" hangingPunct="1">
              <a:spcBef>
                <a:spcPct val="0"/>
              </a:spcBef>
              <a:buFont typeface="Arial"/>
              <a:buChar char="•"/>
              <a:defRPr/>
            </a:pPr>
            <a:r>
              <a:rPr lang="en-US" altLang="en-US" dirty="0" smtClean="0"/>
              <a:t>Monitor usage of the FML year entitlement and keep employee as well as supervisory chain apprised regarding the employee’s FML status</a:t>
            </a:r>
          </a:p>
          <a:p>
            <a:pPr marL="171707" lvl="1" indent="-171707" defTabSz="914182" eaLnBrk="1" hangingPunct="1">
              <a:spcBef>
                <a:spcPct val="0"/>
              </a:spcBef>
              <a:buFont typeface="Arial"/>
              <a:buChar char="•"/>
              <a:defRPr/>
            </a:pPr>
            <a:r>
              <a:rPr lang="en-US" altLang="en-US" dirty="0" smtClean="0"/>
              <a:t>Request recertification of FML documents as appropriate/necessary from employee</a:t>
            </a:r>
          </a:p>
          <a:p>
            <a:pPr marL="171707" lvl="1" indent="-171707" defTabSz="914182" eaLnBrk="1" hangingPunct="1">
              <a:spcBef>
                <a:spcPct val="0"/>
              </a:spcBef>
              <a:buFont typeface="Arial"/>
              <a:buChar char="•"/>
              <a:defRPr/>
            </a:pPr>
            <a:r>
              <a:rPr lang="en-US" altLang="en-US" dirty="0" smtClean="0"/>
              <a:t>Reconcile timesheets of employees on FML, including concurrent usage of Injury Leave/Make Whole for employees on Workers’ Compensation </a:t>
            </a:r>
          </a:p>
          <a:p>
            <a:pPr marL="171707" lvl="1" indent="-171707" defTabSz="914182" eaLnBrk="1" hangingPunct="1">
              <a:spcBef>
                <a:spcPct val="0"/>
              </a:spcBef>
              <a:buFont typeface="Arial"/>
              <a:buChar char="•"/>
              <a:defRPr/>
            </a:pPr>
            <a:r>
              <a:rPr lang="en-US" altLang="en-US" dirty="0" smtClean="0"/>
              <a:t>Provide an employee’s FML files to the ADA Coordinator in the event of a potential evaluation under the ADA</a:t>
            </a:r>
          </a:p>
          <a:p>
            <a:pPr marL="171707" indent="-171707" eaLnBrk="1" hangingPunct="1">
              <a:spcBef>
                <a:spcPct val="0"/>
              </a:spcBef>
              <a:buFont typeface="Arial"/>
              <a:buChar char="•"/>
            </a:pPr>
            <a:endParaRPr lang="en-US" altLang="en-US" dirty="0" smtClean="0"/>
          </a:p>
          <a:p>
            <a:pPr marL="343414" lvl="1" indent="-171707" eaLnBrk="1" hangingPunct="1">
              <a:spcBef>
                <a:spcPct val="0"/>
              </a:spcBef>
              <a:buFont typeface="Arial" panose="020B0604020202020204" pitchFamily="34" charset="0"/>
              <a:buChar char="•"/>
            </a:pPr>
            <a:endParaRPr lang="en-US" altLang="en-US" dirty="0" smtClean="0"/>
          </a:p>
        </p:txBody>
      </p:sp>
      <p:sp>
        <p:nvSpPr>
          <p:cNvPr id="768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53F3FEC-250C-413B-9383-FAF848E0D720}" type="slidenum">
              <a:rPr lang="en-US" altLang="en-US" smtClean="0"/>
              <a:pPr/>
              <a:t>22</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046310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88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01 </a:t>
            </a:r>
            <a:r>
              <a:rPr lang="en-US" altLang="en-US" b="0" dirty="0" smtClean="0"/>
              <a:t>– CDOT Procedural Directive 1206.1</a:t>
            </a:r>
            <a:endParaRPr lang="en-US" altLang="en-US" b="0" dirty="0" smtClean="0">
              <a:solidFill>
                <a:srgbClr val="FF0000"/>
              </a:solidFill>
            </a:endParaRPr>
          </a:p>
          <a:p>
            <a:pPr marL="171707" indent="-171707" defTabSz="915772" eaLnBrk="1" hangingPunct="1">
              <a:lnSpc>
                <a:spcPct val="120000"/>
              </a:lnSpc>
              <a:spcBef>
                <a:spcPct val="0"/>
              </a:spcBef>
            </a:pPr>
            <a:endParaRPr lang="en-US" altLang="en-US" b="0" dirty="0" smtClean="0"/>
          </a:p>
          <a:p>
            <a:pPr marL="171707" indent="-171707" defTabSz="915772" eaLnBrk="1" hangingPunct="1">
              <a:spcBef>
                <a:spcPct val="0"/>
              </a:spcBef>
            </a:pPr>
            <a:r>
              <a:rPr lang="en-US" altLang="en-US" u="none" dirty="0" smtClean="0"/>
              <a:t>Supervisor Responsibilities</a:t>
            </a:r>
          </a:p>
          <a:p>
            <a:pPr marL="171707" indent="-171707" defTabSz="915772" eaLnBrk="1" hangingPunct="1">
              <a:spcBef>
                <a:spcPct val="0"/>
              </a:spcBef>
            </a:pPr>
            <a:endParaRPr lang="en-US" altLang="en-US" u="none" dirty="0" smtClean="0"/>
          </a:p>
          <a:p>
            <a:pPr marL="0" indent="0" defTabSz="915772" eaLnBrk="1" hangingPunct="1">
              <a:spcBef>
                <a:spcPct val="0"/>
              </a:spcBef>
            </a:pPr>
            <a:r>
              <a:rPr lang="en-US" altLang="en-US" b="0" dirty="0" smtClean="0"/>
              <a:t>If an employee notifies the supervisor of the incident, the supervisor is to notify the FML Liaison immediately.  </a:t>
            </a:r>
          </a:p>
          <a:p>
            <a:pPr marL="171707" indent="-171707" defTabSz="915772" eaLnBrk="1" hangingPunct="1">
              <a:spcBef>
                <a:spcPct val="0"/>
              </a:spcBef>
            </a:pPr>
            <a:endParaRPr lang="en-US" altLang="en-US" b="0" dirty="0" smtClean="0"/>
          </a:p>
          <a:p>
            <a:pPr marL="171707" indent="-171707" defTabSz="915772" eaLnBrk="1" hangingPunct="1">
              <a:spcBef>
                <a:spcPct val="0"/>
              </a:spcBef>
            </a:pPr>
            <a:r>
              <a:rPr lang="en-US" altLang="en-US" b="1" dirty="0" smtClean="0"/>
              <a:t>Supervisor Responsibilities include:</a:t>
            </a:r>
          </a:p>
          <a:p>
            <a:pPr marL="171707" indent="-171707" defTabSz="915772" eaLnBrk="1" hangingPunct="1">
              <a:spcBef>
                <a:spcPct val="0"/>
              </a:spcBef>
            </a:pPr>
            <a:endParaRPr lang="en-US" altLang="en-US" b="1" dirty="0" smtClean="0"/>
          </a:p>
          <a:p>
            <a:pPr marL="171707" indent="-171707" defTabSz="915772" eaLnBrk="1" hangingPunct="1">
              <a:spcBef>
                <a:spcPct val="0"/>
              </a:spcBef>
              <a:buFont typeface="Arial"/>
              <a:buChar char="•"/>
            </a:pPr>
            <a:r>
              <a:rPr lang="en-US" altLang="en-US" b="0" dirty="0" smtClean="0"/>
              <a:t>Protect the confidentiality of the employee and reason for using FMLA</a:t>
            </a:r>
          </a:p>
          <a:p>
            <a:pPr marL="171707" indent="-171707" defTabSz="915772" eaLnBrk="1" hangingPunct="1">
              <a:spcBef>
                <a:spcPct val="0"/>
              </a:spcBef>
              <a:buFont typeface="Arial"/>
              <a:buChar char="•"/>
            </a:pPr>
            <a:r>
              <a:rPr lang="en-US" altLang="en-US" b="0" dirty="0" smtClean="0"/>
              <a:t>Communicate with the FML Liaison regarding employee FML needs</a:t>
            </a:r>
          </a:p>
          <a:p>
            <a:pPr marL="171707" indent="-171707" defTabSz="915772" eaLnBrk="1" hangingPunct="1">
              <a:spcBef>
                <a:spcPct val="0"/>
              </a:spcBef>
              <a:buFont typeface="Arial"/>
              <a:buChar char="•"/>
            </a:pPr>
            <a:r>
              <a:rPr lang="en-US" altLang="en-US" b="0" dirty="0" smtClean="0"/>
              <a:t>Refer the employee to the FML Liaison to initiate the FML process and to ensure the employee is notified of their rights under the FMLA</a:t>
            </a:r>
          </a:p>
          <a:p>
            <a:pPr marL="171707" indent="-171707" defTabSz="915772" eaLnBrk="1" hangingPunct="1">
              <a:spcBef>
                <a:spcPct val="0"/>
              </a:spcBef>
              <a:buFont typeface="Arial"/>
              <a:buChar char="•"/>
            </a:pPr>
            <a:r>
              <a:rPr lang="en-US" altLang="en-US" b="0" dirty="0" smtClean="0"/>
              <a:t>Interact with their employees to accommodate work schedule needs and leave related to FML</a:t>
            </a:r>
          </a:p>
          <a:p>
            <a:pPr marL="171707" indent="-171707" defTabSz="915772" eaLnBrk="1" hangingPunct="1">
              <a:spcBef>
                <a:spcPct val="0"/>
              </a:spcBef>
              <a:buFont typeface="Arial"/>
              <a:buChar char="•"/>
            </a:pPr>
            <a:r>
              <a:rPr lang="en-US" altLang="en-US" b="0" dirty="0" smtClean="0"/>
              <a:t>Notify the FML Liaison if an employee has used sick leave for more than 3 consecutive days</a:t>
            </a:r>
          </a:p>
          <a:p>
            <a:pPr marL="171707" indent="-171707" defTabSz="915772" eaLnBrk="1" hangingPunct="1">
              <a:spcBef>
                <a:spcPct val="0"/>
              </a:spcBef>
              <a:buFont typeface="Arial"/>
              <a:buChar char="•"/>
            </a:pPr>
            <a:r>
              <a:rPr lang="en-US" altLang="en-US" b="0" dirty="0" smtClean="0"/>
              <a:t>Approve time sheet, including FML absences weekly to ensure accurate calculation of FML balances</a:t>
            </a:r>
          </a:p>
          <a:p>
            <a:pPr marL="171707" indent="-171707" defTabSz="915772" eaLnBrk="1" hangingPunct="1">
              <a:spcBef>
                <a:spcPct val="0"/>
              </a:spcBef>
              <a:buFont typeface="Arial"/>
              <a:buChar char="•"/>
            </a:pPr>
            <a:r>
              <a:rPr lang="en-US" altLang="en-US" b="0" dirty="0" smtClean="0"/>
              <a:t>Notify the FML Liaison when an injury on the job occurs </a:t>
            </a:r>
          </a:p>
          <a:p>
            <a:pPr marL="171707" indent="-171707" defTabSz="915772" eaLnBrk="1" hangingPunct="1">
              <a:spcBef>
                <a:spcPct val="0"/>
              </a:spcBef>
              <a:buFont typeface="Arial"/>
              <a:buChar char="•"/>
            </a:pPr>
            <a:r>
              <a:rPr lang="en-US" altLang="en-US" b="0" dirty="0" smtClean="0"/>
              <a:t>Make available to the FML Liaison, an electronic copy of the duty statements from the employee’s PDQ</a:t>
            </a:r>
          </a:p>
          <a:p>
            <a:pPr marL="171707" indent="-171707" defTabSz="915772" eaLnBrk="1" hangingPunct="1">
              <a:spcBef>
                <a:spcPct val="0"/>
              </a:spcBef>
              <a:buFont typeface="Arial"/>
              <a:buChar char="•"/>
            </a:pPr>
            <a:r>
              <a:rPr lang="en-US" altLang="en-US" b="0" dirty="0" smtClean="0"/>
              <a:t>Communicate with the FML Liaison regarding employee FML needs</a:t>
            </a:r>
          </a:p>
          <a:p>
            <a:pPr marL="171707" indent="-171707" defTabSz="915772" eaLnBrk="1" hangingPunct="1">
              <a:spcBef>
                <a:spcPct val="0"/>
              </a:spcBef>
              <a:buFont typeface="Arial"/>
              <a:buChar char="•"/>
            </a:pPr>
            <a:r>
              <a:rPr lang="en-US" altLang="en-US" b="0" dirty="0" smtClean="0"/>
              <a:t>Refer the employee to the FML Liaison to initiate the FML process and to ensure the employee is notified of their rights under the FMLA</a:t>
            </a:r>
          </a:p>
        </p:txBody>
      </p:sp>
      <p:sp>
        <p:nvSpPr>
          <p:cNvPr id="788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B339A6-AB83-4880-9019-D5B317186371}" type="slidenum">
              <a:rPr lang="en-US" altLang="en-US" smtClean="0"/>
              <a:pPr/>
              <a:t>23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491459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772" eaLnBrk="1" fontAlgn="auto" hangingPunct="1">
              <a:spcBef>
                <a:spcPts val="0"/>
              </a:spcBef>
              <a:spcAft>
                <a:spcPts val="0"/>
              </a:spcAft>
              <a:buSzPct val="100000"/>
              <a:defRPr/>
            </a:pPr>
            <a:r>
              <a:rPr lang="en-US" dirty="0" smtClean="0">
                <a:ea typeface="+mn-ea"/>
              </a:rPr>
              <a:t>TAB 03 </a:t>
            </a:r>
            <a:r>
              <a:rPr lang="en-US" b="0" dirty="0" smtClean="0">
                <a:ea typeface="+mn-ea"/>
              </a:rPr>
              <a:t>- Employees Rights and Responsibilities Under the Family and Medical Leave Act (The</a:t>
            </a:r>
            <a:r>
              <a:rPr lang="en-US" b="0" baseline="0" dirty="0" smtClean="0">
                <a:ea typeface="+mn-ea"/>
              </a:rPr>
              <a:t> Poster)</a:t>
            </a:r>
            <a:endParaRPr lang="en-US" b="0" dirty="0" smtClean="0">
              <a:ea typeface="+mn-ea"/>
            </a:endParaRPr>
          </a:p>
          <a:p>
            <a:pPr marL="0" indent="0" defTabSz="915772" eaLnBrk="1" fontAlgn="auto" hangingPunct="1">
              <a:spcBef>
                <a:spcPts val="0"/>
              </a:spcBef>
              <a:spcAft>
                <a:spcPts val="0"/>
              </a:spcAft>
              <a:buSzPct val="100000"/>
              <a:defRPr/>
            </a:pPr>
            <a:endParaRPr lang="en-US" b="0" dirty="0" smtClean="0">
              <a:ea typeface="+mn-ea"/>
            </a:endParaRPr>
          </a:p>
          <a:p>
            <a:pPr marL="0" indent="0" defTabSz="915566" eaLnBrk="1" fontAlgn="auto" hangingPunct="1">
              <a:spcBef>
                <a:spcPts val="0"/>
              </a:spcBef>
              <a:spcAft>
                <a:spcPts val="0"/>
              </a:spcAft>
              <a:defRPr/>
            </a:pPr>
            <a:r>
              <a:rPr lang="en-US" dirty="0">
                <a:ea typeface="+mn-ea"/>
              </a:rPr>
              <a:t>Employees </a:t>
            </a:r>
            <a:r>
              <a:rPr lang="en-US" dirty="0" smtClean="0">
                <a:ea typeface="+mn-ea"/>
              </a:rPr>
              <a:t>Responsibilities include:</a:t>
            </a:r>
          </a:p>
          <a:p>
            <a:pPr marL="0" indent="0" defTabSz="915566" eaLnBrk="1" fontAlgn="auto" hangingPunct="1">
              <a:spcBef>
                <a:spcPts val="0"/>
              </a:spcBef>
              <a:spcAft>
                <a:spcPts val="0"/>
              </a:spcAft>
              <a:defRPr/>
            </a:pPr>
            <a:endParaRPr lang="en-US" b="0" dirty="0" smtClean="0">
              <a:ea typeface="+mn-ea"/>
            </a:endParaRPr>
          </a:p>
          <a:p>
            <a:pPr marL="171707" indent="-171707" defTabSz="915566" eaLnBrk="1" fontAlgn="auto" hangingPunct="1">
              <a:spcBef>
                <a:spcPts val="0"/>
              </a:spcBef>
              <a:spcAft>
                <a:spcPts val="0"/>
              </a:spcAft>
              <a:buFont typeface="Arial"/>
              <a:buChar char="•"/>
              <a:defRPr/>
            </a:pPr>
            <a:r>
              <a:rPr lang="en-US" b="0" dirty="0" smtClean="0">
                <a:ea typeface="+mn-ea"/>
              </a:rPr>
              <a:t>Knowing </a:t>
            </a:r>
            <a:r>
              <a:rPr lang="en-US" b="0" dirty="0">
                <a:ea typeface="+mn-ea"/>
              </a:rPr>
              <a:t>their FML rights </a:t>
            </a:r>
          </a:p>
          <a:p>
            <a:pPr marL="171707" indent="-171707" defTabSz="915566" eaLnBrk="1" fontAlgn="auto" hangingPunct="1">
              <a:spcBef>
                <a:spcPts val="0"/>
              </a:spcBef>
              <a:spcAft>
                <a:spcPts val="0"/>
              </a:spcAft>
              <a:buFont typeface="Arial"/>
              <a:buChar char="•"/>
              <a:defRPr/>
            </a:pPr>
            <a:r>
              <a:rPr lang="en-US" b="0" dirty="0">
                <a:ea typeface="+mn-ea"/>
              </a:rPr>
              <a:t>Notify the supervisor and/or FML Liaison of the possible FML condition</a:t>
            </a:r>
          </a:p>
          <a:p>
            <a:pPr marL="171707" indent="-171707" defTabSz="915566" eaLnBrk="1" fontAlgn="auto" hangingPunct="1">
              <a:spcBef>
                <a:spcPts val="0"/>
              </a:spcBef>
              <a:spcAft>
                <a:spcPts val="0"/>
              </a:spcAft>
              <a:buFont typeface="Arial"/>
              <a:buChar char="•"/>
              <a:defRPr/>
            </a:pPr>
            <a:r>
              <a:rPr lang="en-US" b="0" dirty="0">
                <a:ea typeface="+mn-ea"/>
              </a:rPr>
              <a:t>Accurately complete required </a:t>
            </a:r>
            <a:r>
              <a:rPr lang="en-US" b="0" dirty="0" smtClean="0">
                <a:ea typeface="+mn-ea"/>
              </a:rPr>
              <a:t>forms</a:t>
            </a:r>
            <a:r>
              <a:rPr lang="en-US" b="0" baseline="0" dirty="0" smtClean="0">
                <a:ea typeface="+mn-ea"/>
              </a:rPr>
              <a:t> (</a:t>
            </a:r>
            <a:r>
              <a:rPr lang="en-US" b="0" dirty="0" smtClean="0">
                <a:ea typeface="+mn-ea"/>
              </a:rPr>
              <a:t>Including the medical certification and fitness to return when requested)</a:t>
            </a:r>
            <a:endParaRPr lang="en-US" b="0" dirty="0">
              <a:ea typeface="+mn-ea"/>
            </a:endParaRPr>
          </a:p>
          <a:p>
            <a:pPr marL="171707" indent="-171707" defTabSz="915566" eaLnBrk="1" fontAlgn="auto" hangingPunct="1">
              <a:spcBef>
                <a:spcPts val="0"/>
              </a:spcBef>
              <a:spcAft>
                <a:spcPts val="0"/>
              </a:spcAft>
              <a:buFont typeface="Arial"/>
              <a:buChar char="•"/>
              <a:defRPr/>
            </a:pPr>
            <a:r>
              <a:rPr lang="en-US" b="0" dirty="0">
                <a:ea typeface="+mn-ea"/>
              </a:rPr>
              <a:t>Provide supporting documentation per timeline established in the rule and law </a:t>
            </a:r>
          </a:p>
          <a:p>
            <a:pPr marL="171707" indent="-171707" defTabSz="915566" eaLnBrk="1" fontAlgn="auto" hangingPunct="1">
              <a:spcBef>
                <a:spcPts val="0"/>
              </a:spcBef>
              <a:spcAft>
                <a:spcPts val="0"/>
              </a:spcAft>
              <a:buFont typeface="Arial"/>
              <a:buChar char="•"/>
              <a:defRPr/>
            </a:pPr>
            <a:r>
              <a:rPr lang="en-US" b="0" dirty="0">
                <a:ea typeface="+mn-ea"/>
              </a:rPr>
              <a:t>Enter time in their time </a:t>
            </a:r>
            <a:r>
              <a:rPr lang="en-US" b="0" dirty="0" smtClean="0">
                <a:ea typeface="+mn-ea"/>
              </a:rPr>
              <a:t>sheet</a:t>
            </a:r>
          </a:p>
          <a:p>
            <a:pPr marL="171707" indent="-171707" defTabSz="915566" eaLnBrk="1" fontAlgn="auto" hangingPunct="1">
              <a:spcBef>
                <a:spcPts val="0"/>
              </a:spcBef>
              <a:spcAft>
                <a:spcPts val="0"/>
              </a:spcAft>
              <a:buFont typeface="Arial"/>
              <a:buChar char="•"/>
              <a:defRPr/>
            </a:pPr>
            <a:r>
              <a:rPr lang="en-US" b="0" dirty="0" smtClean="0">
                <a:ea typeface="+mn-ea"/>
              </a:rPr>
              <a:t>Communicate with the Liaison regarding FML status according to the agreed upon schedule  </a:t>
            </a:r>
            <a:endParaRPr lang="en-US" b="0" dirty="0">
              <a:ea typeface="+mn-ea"/>
            </a:endParaRPr>
          </a:p>
        </p:txBody>
      </p:sp>
      <p:sp>
        <p:nvSpPr>
          <p:cNvPr id="809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33C0F4-A73A-4CAB-9122-DED70587D88E}" type="slidenum">
              <a:rPr lang="en-US" altLang="en-US" smtClean="0"/>
              <a:pPr/>
              <a:t>24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792529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294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707" indent="-171707" defTabSz="915772" eaLnBrk="1" hangingPunct="1">
              <a:spcBef>
                <a:spcPct val="0"/>
              </a:spcBef>
            </a:pPr>
            <a:r>
              <a:rPr lang="en-US" altLang="en-US" u="none" dirty="0" smtClean="0"/>
              <a:t>Guidance and Assistance Information</a:t>
            </a:r>
          </a:p>
          <a:p>
            <a:pPr marL="171707" indent="-171707" defTabSz="915772" eaLnBrk="1" hangingPunct="1">
              <a:spcBef>
                <a:spcPct val="0"/>
              </a:spcBef>
            </a:pPr>
            <a:endParaRPr lang="en-US" altLang="en-US" u="sng" dirty="0" smtClean="0"/>
          </a:p>
          <a:p>
            <a:pPr marL="0" indent="0" defTabSz="915772" eaLnBrk="1" hangingPunct="1">
              <a:spcBef>
                <a:spcPct val="0"/>
              </a:spcBef>
            </a:pPr>
            <a:r>
              <a:rPr lang="en-US" altLang="en-US" b="0" dirty="0" smtClean="0"/>
              <a:t>The Employee Relations Office in HR is responsible for the FML Program at CDOT.  This office is responsible for: </a:t>
            </a:r>
          </a:p>
          <a:p>
            <a:pPr marL="171707" indent="-171707" defTabSz="915772" eaLnBrk="1" hangingPunct="1">
              <a:spcBef>
                <a:spcPct val="0"/>
              </a:spcBef>
              <a:buFontTx/>
              <a:buChar char="•"/>
            </a:pPr>
            <a:r>
              <a:rPr lang="en-US" altLang="en-US" b="0" dirty="0" smtClean="0"/>
              <a:t>Providing guidance and assistance to FML Liaisons and employees</a:t>
            </a:r>
          </a:p>
          <a:p>
            <a:pPr marL="171707" indent="-171707" defTabSz="915772" eaLnBrk="1" hangingPunct="1">
              <a:spcBef>
                <a:spcPct val="0"/>
              </a:spcBef>
              <a:buFontTx/>
              <a:buChar char="•"/>
            </a:pPr>
            <a:r>
              <a:rPr lang="en-US" altLang="en-US" b="0" dirty="0" smtClean="0"/>
              <a:t>Contacting medical providers for authentication and clarification.  Only ER is authorized to contact medical providers for FML purposes</a:t>
            </a:r>
          </a:p>
          <a:p>
            <a:pPr marL="171707" indent="-171707" defTabSz="915772" eaLnBrk="1" hangingPunct="1">
              <a:spcBef>
                <a:spcPct val="0"/>
              </a:spcBef>
              <a:buFontTx/>
              <a:buChar char="•"/>
            </a:pPr>
            <a:r>
              <a:rPr lang="en-US" altLang="en-US" b="0" dirty="0" smtClean="0"/>
              <a:t>Forms on DPA  </a:t>
            </a:r>
            <a:r>
              <a:rPr lang="en-US" altLang="en-US" b="0" u="sng" dirty="0" smtClean="0">
                <a:hlinkClick r:id="rId3"/>
              </a:rPr>
              <a:t>https://www.colorado.gov/pacific/dhr/dhrforms</a:t>
            </a:r>
            <a:r>
              <a:rPr lang="en-US" altLang="en-US" b="0" dirty="0" smtClean="0"/>
              <a:t> </a:t>
            </a:r>
          </a:p>
          <a:p>
            <a:pPr marL="171707" indent="-171707" defTabSz="915772" eaLnBrk="1" hangingPunct="1">
              <a:spcBef>
                <a:spcPct val="0"/>
              </a:spcBef>
              <a:buFontTx/>
              <a:buChar char="•"/>
            </a:pPr>
            <a:r>
              <a:rPr lang="en-US" altLang="en-US" b="0" dirty="0" smtClean="0"/>
              <a:t>Forms on FML Liaison SharePoint: </a:t>
            </a:r>
            <a:r>
              <a:rPr lang="en-US" altLang="en-US" b="0" u="sng" dirty="0" smtClean="0">
                <a:hlinkClick r:id="rId4"/>
              </a:rPr>
              <a:t>http://connectsp/sites/workforce/FML/SitePages/Home.aspx</a:t>
            </a:r>
            <a:r>
              <a:rPr lang="en-US" altLang="en-US" b="0" u="sng" dirty="0" smtClean="0"/>
              <a:t>  </a:t>
            </a:r>
          </a:p>
          <a:p>
            <a:pPr marL="0" indent="0" defTabSz="915772" eaLnBrk="1" hangingPunct="1">
              <a:spcBef>
                <a:spcPct val="0"/>
              </a:spcBef>
            </a:pPr>
            <a:endParaRPr lang="en-US" altLang="en-US" b="0" u="none" dirty="0" smtClean="0"/>
          </a:p>
          <a:p>
            <a:pPr marL="0" indent="0" defTabSz="915772" eaLnBrk="1" hangingPunct="1">
              <a:spcBef>
                <a:spcPct val="0"/>
              </a:spcBef>
            </a:pPr>
            <a:r>
              <a:rPr lang="en-US" altLang="en-US" b="0" u="none" dirty="0" smtClean="0"/>
              <a:t>For</a:t>
            </a:r>
            <a:r>
              <a:rPr lang="en-US" altLang="en-US" b="0" u="none" baseline="0" dirty="0" smtClean="0"/>
              <a:t> contact details of the Employee Relations office click on the following link. </a:t>
            </a:r>
          </a:p>
          <a:p>
            <a:pPr marL="171707" indent="-171707" defTabSz="915772" eaLnBrk="1" hangingPunct="1">
              <a:spcBef>
                <a:spcPct val="0"/>
              </a:spcBef>
              <a:buFont typeface="Arial"/>
              <a:buChar char="•"/>
            </a:pPr>
            <a:r>
              <a:rPr lang="en-US" altLang="en-US" b="0" u="none" baseline="0" dirty="0" smtClean="0">
                <a:hlinkClick r:id="rId5"/>
              </a:rPr>
              <a:t>http://intranet.dot.state.co.us/business/center-for-human-resources-management/humanresources-contacts</a:t>
            </a:r>
            <a:r>
              <a:rPr lang="en-US" altLang="en-US" b="0" u="none" baseline="0" dirty="0" smtClean="0"/>
              <a:t>    </a:t>
            </a:r>
            <a:endParaRPr lang="en-US" altLang="en-US" b="0" u="none" dirty="0" smtClean="0"/>
          </a:p>
          <a:p>
            <a:pPr marL="171707" indent="-171707" defTabSz="915772" eaLnBrk="1" hangingPunct="1">
              <a:spcBef>
                <a:spcPct val="0"/>
              </a:spcBef>
            </a:pPr>
            <a:r>
              <a:rPr lang="en-US" altLang="en-US" dirty="0" smtClean="0"/>
              <a:t> </a:t>
            </a:r>
          </a:p>
          <a:p>
            <a:pPr marL="171707" indent="-171707" defTabSz="915772" eaLnBrk="1" hangingPunct="1">
              <a:spcBef>
                <a:spcPct val="0"/>
              </a:spcBef>
            </a:pPr>
            <a:endParaRPr lang="en-US" altLang="en-US" b="0" dirty="0" smtClean="0"/>
          </a:p>
        </p:txBody>
      </p:sp>
      <p:sp>
        <p:nvSpPr>
          <p:cNvPr id="829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D65885C-7588-4EDB-B90E-11D017DDB495}" type="slidenum">
              <a:rPr lang="en-US" altLang="en-US" smtClean="0"/>
              <a:pPr/>
              <a:t>25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782138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49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r>
              <a:rPr lang="en-US" b="1" kern="1200" dirty="0" smtClean="0">
                <a:solidFill>
                  <a:schemeClr val="tx1"/>
                </a:solidFill>
                <a:effectLst/>
              </a:rPr>
              <a:t>Question 1: </a:t>
            </a:r>
          </a:p>
          <a:p>
            <a:r>
              <a:rPr lang="en-US" b="0" kern="1200" dirty="0" smtClean="0">
                <a:solidFill>
                  <a:schemeClr val="tx1"/>
                </a:solidFill>
                <a:effectLst/>
              </a:rPr>
              <a:t>Act</a:t>
            </a:r>
            <a:r>
              <a:rPr lang="en-US" b="0" kern="1200" baseline="0" dirty="0" smtClean="0">
                <a:solidFill>
                  <a:schemeClr val="tx1"/>
                </a:solidFill>
                <a:effectLst/>
              </a:rPr>
              <a:t> as the contact point to initiate the FML intake and paperwork process </a:t>
            </a:r>
            <a:r>
              <a:rPr lang="en-US" b="0" kern="1200" dirty="0" smtClean="0">
                <a:solidFill>
                  <a:schemeClr val="tx1"/>
                </a:solidFill>
                <a:effectLst/>
              </a:rPr>
              <a:t> </a:t>
            </a:r>
            <a:endParaRPr lang="en-US" b="1" kern="1200" dirty="0" smtClean="0">
              <a:solidFill>
                <a:schemeClr val="tx1"/>
              </a:solidFill>
              <a:effectLst/>
            </a:endParaRPr>
          </a:p>
          <a:p>
            <a:endParaRPr lang="en-US" b="1" kern="1200" dirty="0" smtClean="0">
              <a:solidFill>
                <a:schemeClr val="tx1"/>
              </a:solidFill>
              <a:effectLst/>
            </a:endParaRPr>
          </a:p>
          <a:p>
            <a:r>
              <a:rPr lang="en-US" b="1" kern="1200" dirty="0" smtClean="0">
                <a:solidFill>
                  <a:schemeClr val="tx1"/>
                </a:solidFill>
                <a:effectLst/>
              </a:rPr>
              <a:t>Answer: </a:t>
            </a:r>
          </a:p>
          <a:p>
            <a:pPr marL="173997" indent="-173997">
              <a:spcBef>
                <a:spcPts val="0"/>
              </a:spcBef>
              <a:buFont typeface="Arial"/>
              <a:buChar char="•"/>
            </a:pPr>
            <a:r>
              <a:rPr lang="en-US" b="0" kern="1200" dirty="0" smtClean="0">
                <a:solidFill>
                  <a:schemeClr val="tx1"/>
                </a:solidFill>
                <a:effectLst/>
              </a:rPr>
              <a:t>FML Liaison</a:t>
            </a:r>
          </a:p>
          <a:p>
            <a:r>
              <a:rPr lang="en-US" b="0" kern="1200" dirty="0" smtClean="0">
                <a:solidFill>
                  <a:schemeClr val="tx1"/>
                </a:solidFill>
                <a:effectLst/>
              </a:rPr>
              <a:t> </a:t>
            </a:r>
          </a:p>
          <a:p>
            <a:r>
              <a:rPr lang="en-US" b="1" kern="1200" dirty="0" smtClean="0">
                <a:solidFill>
                  <a:schemeClr val="tx1"/>
                </a:solidFill>
                <a:effectLst/>
              </a:rPr>
              <a:t>Question 2: </a:t>
            </a:r>
          </a:p>
          <a:p>
            <a:r>
              <a:rPr lang="en-US" b="0" kern="1200" dirty="0" smtClean="0">
                <a:solidFill>
                  <a:schemeClr val="tx1"/>
                </a:solidFill>
                <a:effectLst/>
              </a:rPr>
              <a:t>Furnish</a:t>
            </a:r>
            <a:r>
              <a:rPr lang="en-US" b="0" kern="1200" baseline="0" dirty="0" smtClean="0">
                <a:solidFill>
                  <a:schemeClr val="tx1"/>
                </a:solidFill>
                <a:effectLst/>
              </a:rPr>
              <a:t> completed certification forms to CDOT</a:t>
            </a:r>
            <a:endParaRPr lang="en-US" b="0" kern="1200" dirty="0" smtClean="0">
              <a:solidFill>
                <a:schemeClr val="tx1"/>
              </a:solidFill>
              <a:effectLst/>
            </a:endParaRPr>
          </a:p>
          <a:p>
            <a:r>
              <a:rPr lang="en-US" b="1" kern="1200" dirty="0" smtClean="0">
                <a:solidFill>
                  <a:schemeClr val="tx1"/>
                </a:solidFill>
                <a:effectLst/>
              </a:rPr>
              <a:t>Answer: </a:t>
            </a:r>
          </a:p>
          <a:p>
            <a:pPr marL="173997" indent="-173997">
              <a:spcBef>
                <a:spcPts val="0"/>
              </a:spcBef>
              <a:buFont typeface="Arial"/>
              <a:buChar char="•"/>
            </a:pPr>
            <a:r>
              <a:rPr lang="en-US" b="0" kern="1200" dirty="0" smtClean="0">
                <a:solidFill>
                  <a:schemeClr val="tx1"/>
                </a:solidFill>
                <a:effectLst/>
              </a:rPr>
              <a:t>Employee</a:t>
            </a:r>
          </a:p>
          <a:p>
            <a:endParaRPr lang="en-US" b="0" kern="1200" dirty="0" smtClean="0">
              <a:solidFill>
                <a:schemeClr val="tx1"/>
              </a:solidFill>
              <a:effectLst/>
            </a:endParaRPr>
          </a:p>
          <a:p>
            <a:r>
              <a:rPr lang="en-US" b="1" kern="1200" dirty="0" smtClean="0">
                <a:solidFill>
                  <a:schemeClr val="tx1"/>
                </a:solidFill>
                <a:effectLst/>
              </a:rPr>
              <a:t>Question 3: </a:t>
            </a:r>
          </a:p>
          <a:p>
            <a:r>
              <a:rPr lang="en-US" b="0" kern="1200" dirty="0" smtClean="0">
                <a:solidFill>
                  <a:schemeClr val="tx1"/>
                </a:solidFill>
                <a:effectLst/>
              </a:rPr>
              <a:t>Receive and evaluate medical certification forms</a:t>
            </a:r>
          </a:p>
          <a:p>
            <a:r>
              <a:rPr lang="en-US" b="0" kern="1200" dirty="0" smtClean="0">
                <a:solidFill>
                  <a:schemeClr val="tx1"/>
                </a:solidFill>
                <a:effectLst/>
              </a:rPr>
              <a:t> </a:t>
            </a:r>
          </a:p>
          <a:p>
            <a:r>
              <a:rPr lang="en-US" b="1" kern="1200" dirty="0" smtClean="0">
                <a:solidFill>
                  <a:schemeClr val="tx1"/>
                </a:solidFill>
                <a:effectLst/>
              </a:rPr>
              <a:t>Answer: </a:t>
            </a:r>
          </a:p>
          <a:p>
            <a:pPr marL="173997" indent="-173997">
              <a:spcBef>
                <a:spcPts val="0"/>
              </a:spcBef>
              <a:buFont typeface="Arial"/>
              <a:buChar char="•"/>
            </a:pPr>
            <a:r>
              <a:rPr lang="en-US" b="0" kern="1200" dirty="0" smtClean="0">
                <a:solidFill>
                  <a:schemeClr val="tx1"/>
                </a:solidFill>
                <a:effectLst/>
              </a:rPr>
              <a:t>FML Liaison</a:t>
            </a:r>
          </a:p>
          <a:p>
            <a:pPr marL="0" indent="0" eaLnBrk="1" hangingPunct="1">
              <a:spcBef>
                <a:spcPct val="0"/>
              </a:spcBef>
            </a:pPr>
            <a:endParaRPr lang="en-US" altLang="en-US" dirty="0" smtClean="0"/>
          </a:p>
          <a:p>
            <a:r>
              <a:rPr lang="en-US" b="1" kern="1200" dirty="0" smtClean="0">
                <a:solidFill>
                  <a:schemeClr val="tx1"/>
                </a:solidFill>
                <a:effectLst/>
              </a:rPr>
              <a:t>Question 4: </a:t>
            </a:r>
          </a:p>
          <a:p>
            <a:r>
              <a:rPr lang="en-US" b="0" kern="1200" dirty="0" smtClean="0">
                <a:solidFill>
                  <a:schemeClr val="tx1"/>
                </a:solidFill>
                <a:effectLst/>
              </a:rPr>
              <a:t>Approve timesheet,</a:t>
            </a:r>
            <a:r>
              <a:rPr lang="en-US" b="0" kern="1200" baseline="0" dirty="0" smtClean="0">
                <a:solidFill>
                  <a:schemeClr val="tx1"/>
                </a:solidFill>
                <a:effectLst/>
              </a:rPr>
              <a:t> including FML absences in a timely manner</a:t>
            </a:r>
            <a:endParaRPr lang="en-US" b="0" kern="1200" dirty="0" smtClean="0">
              <a:solidFill>
                <a:schemeClr val="tx1"/>
              </a:solidFill>
              <a:effectLst/>
            </a:endParaRPr>
          </a:p>
          <a:p>
            <a:r>
              <a:rPr lang="en-US" b="0" kern="1200" dirty="0" smtClean="0">
                <a:solidFill>
                  <a:schemeClr val="tx1"/>
                </a:solidFill>
                <a:effectLst/>
              </a:rPr>
              <a:t> </a:t>
            </a:r>
          </a:p>
          <a:p>
            <a:r>
              <a:rPr lang="en-US" b="1" kern="1200" dirty="0" smtClean="0">
                <a:solidFill>
                  <a:schemeClr val="tx1"/>
                </a:solidFill>
                <a:effectLst/>
              </a:rPr>
              <a:t>Answer: </a:t>
            </a:r>
          </a:p>
          <a:p>
            <a:pPr marL="173997" indent="-173997">
              <a:spcBef>
                <a:spcPts val="0"/>
              </a:spcBef>
              <a:buFont typeface="Arial"/>
              <a:buChar char="•"/>
            </a:pPr>
            <a:r>
              <a:rPr lang="en-US" b="0" kern="1200" dirty="0" smtClean="0">
                <a:solidFill>
                  <a:schemeClr val="tx1"/>
                </a:solidFill>
                <a:effectLst/>
              </a:rPr>
              <a:t>Supervisor</a:t>
            </a:r>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849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02763D7-0E6C-481A-A751-294464EDCA39}" type="slidenum">
              <a:rPr lang="en-US" altLang="en-US" smtClean="0"/>
              <a:pPr/>
              <a:t>26</a:t>
            </a:fld>
            <a:endParaRPr lang="en-US" altLang="en-US" dirty="0" smtClean="0"/>
          </a:p>
        </p:txBody>
      </p:sp>
      <p:sp>
        <p:nvSpPr>
          <p:cNvPr id="2" name="Rectangle 1"/>
          <p:cNvSpPr/>
          <p:nvPr/>
        </p:nvSpPr>
        <p:spPr>
          <a:xfrm>
            <a:off x="3596370" y="1746516"/>
            <a:ext cx="1102661" cy="1627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577" tIns="45789" rIns="91577" bIns="45789" rtlCol="0" anchor="ctr"/>
          <a:lstStyle/>
          <a:p>
            <a:pPr algn="ctr"/>
            <a:endParaRPr lang="en-US" dirty="0"/>
          </a:p>
        </p:txBody>
      </p:sp>
      <p:sp>
        <p:nvSpPr>
          <p:cNvPr id="6"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822242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70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05 </a:t>
            </a:r>
            <a:r>
              <a:rPr lang="en-US" altLang="en-US" b="0" dirty="0" smtClean="0"/>
              <a:t>– FML Process Overview</a:t>
            </a:r>
          </a:p>
          <a:p>
            <a:pPr marL="0" indent="0" defTabSz="915772" eaLnBrk="1" hangingPunct="1">
              <a:spcBef>
                <a:spcPct val="0"/>
              </a:spcBef>
            </a:pPr>
            <a:r>
              <a:rPr lang="en-US" altLang="en-US" dirty="0" smtClean="0"/>
              <a:t>TAB 06 </a:t>
            </a:r>
            <a:r>
              <a:rPr lang="en-US" altLang="en-US" b="0" dirty="0" smtClean="0"/>
              <a:t>– FML Checklist</a:t>
            </a:r>
          </a:p>
          <a:p>
            <a:pPr marL="171707" indent="-171707" defTabSz="915772" eaLnBrk="1" hangingPunct="1">
              <a:spcBef>
                <a:spcPct val="0"/>
              </a:spcBef>
            </a:pPr>
            <a:endParaRPr lang="en-US" altLang="en-US" b="0" dirty="0" smtClean="0"/>
          </a:p>
          <a:p>
            <a:pPr marL="171707" indent="-171707" defTabSz="915772" eaLnBrk="1" hangingPunct="1">
              <a:spcBef>
                <a:spcPct val="0"/>
              </a:spcBef>
            </a:pPr>
            <a:r>
              <a:rPr lang="en-US" altLang="en-US" dirty="0" smtClean="0"/>
              <a:t>High level Overview of FML Process</a:t>
            </a:r>
          </a:p>
          <a:p>
            <a:pPr marL="171707" indent="-171707" defTabSz="915772" eaLnBrk="1" hangingPunct="1">
              <a:spcBef>
                <a:spcPct val="0"/>
              </a:spcBef>
            </a:pPr>
            <a:endParaRPr lang="en-US" altLang="en-US" b="0" dirty="0" smtClean="0"/>
          </a:p>
          <a:p>
            <a:pPr marL="171707" indent="-171707" defTabSz="915772" eaLnBrk="1" hangingPunct="1">
              <a:lnSpc>
                <a:spcPct val="120000"/>
              </a:lnSpc>
              <a:spcBef>
                <a:spcPct val="0"/>
              </a:spcBef>
              <a:buFontTx/>
              <a:buChar char="•"/>
            </a:pPr>
            <a:r>
              <a:rPr lang="en-US" altLang="en-US" b="0" dirty="0" smtClean="0"/>
              <a:t>The following is a high-level overview of the FML Process.  This is a summary of the FML process and all of the steps of this process will be explained in more details later in the course</a:t>
            </a:r>
          </a:p>
          <a:p>
            <a:pPr marL="346594" indent="-173298" defTabSz="915772" eaLnBrk="1" hangingPunct="1">
              <a:lnSpc>
                <a:spcPct val="120000"/>
              </a:lnSpc>
              <a:spcBef>
                <a:spcPct val="0"/>
              </a:spcBef>
              <a:buFont typeface="Arial" panose="020B0604020202020204" pitchFamily="34" charset="0"/>
              <a:buChar char="•"/>
            </a:pPr>
            <a:r>
              <a:rPr lang="en-US" altLang="en-US" b="0" dirty="0" smtClean="0"/>
              <a:t>Light</a:t>
            </a:r>
            <a:r>
              <a:rPr lang="en-US" altLang="en-US" b="0" baseline="0" dirty="0" smtClean="0"/>
              <a:t> Yellow: Pre FML Approval Process</a:t>
            </a:r>
          </a:p>
          <a:p>
            <a:pPr marL="626413" indent="-173298" defTabSz="915772" eaLnBrk="1" hangingPunct="1">
              <a:lnSpc>
                <a:spcPct val="120000"/>
              </a:lnSpc>
              <a:spcBef>
                <a:spcPct val="0"/>
              </a:spcBef>
              <a:buFont typeface="Wingdings" panose="05000000000000000000" pitchFamily="2" charset="2"/>
              <a:buChar char="Ø"/>
            </a:pPr>
            <a:r>
              <a:rPr lang="en-US" altLang="en-US" b="0" baseline="0" dirty="0" smtClean="0"/>
              <a:t>Green:</a:t>
            </a:r>
            <a:r>
              <a:rPr lang="en-US" altLang="en-US" b="0" dirty="0" smtClean="0"/>
              <a:t> </a:t>
            </a:r>
            <a:r>
              <a:rPr lang="en-US" altLang="en-US" b="0" baseline="0" dirty="0" smtClean="0"/>
              <a:t>Eligibility</a:t>
            </a:r>
            <a:r>
              <a:rPr lang="en-US" altLang="en-US" b="0" dirty="0" smtClean="0"/>
              <a:t> check</a:t>
            </a:r>
          </a:p>
          <a:p>
            <a:pPr marL="626413" indent="-173298" defTabSz="915772" eaLnBrk="1" hangingPunct="1">
              <a:lnSpc>
                <a:spcPct val="120000"/>
              </a:lnSpc>
              <a:spcBef>
                <a:spcPct val="0"/>
              </a:spcBef>
              <a:buFont typeface="Wingdings" panose="05000000000000000000" pitchFamily="2" charset="2"/>
              <a:buChar char="Ø"/>
            </a:pPr>
            <a:r>
              <a:rPr lang="en-US" altLang="en-US" b="0" baseline="0" dirty="0" smtClean="0"/>
              <a:t>Orange</a:t>
            </a:r>
            <a:r>
              <a:rPr lang="en-US" altLang="en-US" b="0" dirty="0" smtClean="0"/>
              <a:t>: Designation process</a:t>
            </a:r>
            <a:endParaRPr lang="en-US" altLang="en-US" b="0" baseline="0" dirty="0" smtClean="0"/>
          </a:p>
          <a:p>
            <a:pPr marL="346594" indent="-173298" defTabSz="915772" eaLnBrk="1" hangingPunct="1">
              <a:lnSpc>
                <a:spcPct val="120000"/>
              </a:lnSpc>
              <a:spcBef>
                <a:spcPct val="0"/>
              </a:spcBef>
              <a:buFont typeface="Arial" panose="020B0604020202020204" pitchFamily="34" charset="0"/>
              <a:buChar char="•"/>
            </a:pPr>
            <a:r>
              <a:rPr lang="en-US" altLang="en-US" b="0" dirty="0"/>
              <a:t>Dark </a:t>
            </a:r>
            <a:r>
              <a:rPr lang="en-US" altLang="en-US" b="0" dirty="0" smtClean="0"/>
              <a:t>Yellow: Post </a:t>
            </a:r>
            <a:r>
              <a:rPr lang="en-US" altLang="en-US" b="0" dirty="0"/>
              <a:t>FML </a:t>
            </a:r>
            <a:r>
              <a:rPr lang="en-US" altLang="en-US" b="0" dirty="0" smtClean="0"/>
              <a:t>Approval Process</a:t>
            </a:r>
            <a:endParaRPr lang="en-US" altLang="en-US" b="0" dirty="0"/>
          </a:p>
          <a:p>
            <a:pPr marL="626413" indent="-173298" defTabSz="915772" eaLnBrk="1" hangingPunct="1">
              <a:lnSpc>
                <a:spcPct val="120000"/>
              </a:lnSpc>
              <a:spcBef>
                <a:spcPct val="0"/>
              </a:spcBef>
              <a:buFont typeface="Wingdings" panose="05000000000000000000" pitchFamily="2" charset="2"/>
              <a:buChar char="Ø"/>
            </a:pPr>
            <a:r>
              <a:rPr lang="en-US" altLang="en-US" b="0" dirty="0" smtClean="0"/>
              <a:t>Blue: Managing the FML event</a:t>
            </a:r>
            <a:endParaRPr lang="en-US" altLang="en-US" b="0" dirty="0"/>
          </a:p>
          <a:p>
            <a:pPr marL="626413" indent="-173298" defTabSz="915772" eaLnBrk="1" hangingPunct="1">
              <a:lnSpc>
                <a:spcPct val="120000"/>
              </a:lnSpc>
              <a:spcBef>
                <a:spcPct val="0"/>
              </a:spcBef>
              <a:buFont typeface="Wingdings" panose="05000000000000000000" pitchFamily="2" charset="2"/>
              <a:buChar char="Ø"/>
            </a:pPr>
            <a:r>
              <a:rPr lang="en-US" altLang="en-US" b="0" dirty="0" smtClean="0"/>
              <a:t>Purple: Tracking FML usage and exhaustion</a:t>
            </a:r>
            <a:endParaRPr lang="en-US" altLang="en-US" b="0" dirty="0"/>
          </a:p>
          <a:p>
            <a:pPr marL="171707" indent="-171707" defTabSz="915772" eaLnBrk="1" hangingPunct="1">
              <a:lnSpc>
                <a:spcPct val="120000"/>
              </a:lnSpc>
              <a:spcBef>
                <a:spcPct val="0"/>
              </a:spcBef>
              <a:buFontTx/>
              <a:buChar char="•"/>
            </a:pPr>
            <a:r>
              <a:rPr lang="en-US" altLang="en-US" b="0" dirty="0" smtClean="0"/>
              <a:t>Because there are many steps to the FML process, the FML Checklist has been created to help make sure all steps of the process are completed.</a:t>
            </a:r>
          </a:p>
          <a:p>
            <a:pPr marL="171707" indent="-171707" defTabSz="915772" eaLnBrk="1" hangingPunct="1">
              <a:spcBef>
                <a:spcPct val="0"/>
              </a:spcBef>
            </a:pPr>
            <a:endParaRPr lang="en-US" altLang="en-US" dirty="0" smtClean="0"/>
          </a:p>
        </p:txBody>
      </p:sp>
      <p:sp>
        <p:nvSpPr>
          <p:cNvPr id="870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3ABEBF-8505-46F3-AA2F-2580260D6A08}" type="slidenum">
              <a:rPr lang="en-US" altLang="en-US" smtClean="0"/>
              <a:pPr/>
              <a:t>27</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726367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28</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138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3199484858"/>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1382"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837" lvl="1" indent="-174887"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837" lvl="1" indent="-174887"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837" lvl="1" indent="-174887"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837" lvl="1" indent="-174887"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837" lvl="1" indent="-174887"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837" lvl="1" indent="-174887"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837" lvl="1" indent="-174887" eaLnBrk="1" hangingPunct="1">
              <a:spcBef>
                <a:spcPct val="0"/>
              </a:spcBef>
              <a:buFont typeface="Arial"/>
              <a:buChar char="•"/>
            </a:pPr>
            <a:r>
              <a:rPr lang="en-US" altLang="en-US" b="1" dirty="0" smtClean="0"/>
              <a:t>Section Six </a:t>
            </a:r>
            <a:r>
              <a:rPr lang="en-US" altLang="en-US" dirty="0" smtClean="0"/>
              <a:t>– Identifies the requirements of the FML Designation form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29</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13918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3</a:t>
            </a:fld>
            <a:endParaRPr lang="en-US" altLang="en-US" dirty="0" smtClean="0"/>
          </a:p>
        </p:txBody>
      </p:sp>
      <p:sp>
        <p:nvSpPr>
          <p:cNvPr id="5" name="Notes Placeholder 2"/>
          <p:cNvSpPr>
            <a:spLocks noGrp="1"/>
          </p:cNvSpPr>
          <p:nvPr>
            <p:ph type="body" idx="1"/>
          </p:nvPr>
        </p:nvSpPr>
        <p:spPr bwMode="auto">
          <a:xfrm>
            <a:off x="143134" y="430801"/>
            <a:ext cx="4661392" cy="8531751"/>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lgn="ctr" eaLnBrk="1" hangingPunct="1">
              <a:spcBef>
                <a:spcPct val="0"/>
              </a:spcBef>
            </a:pPr>
            <a:r>
              <a:rPr lang="en-US" sz="1400" i="1" dirty="0"/>
              <a:t>Table of Contents</a:t>
            </a:r>
          </a:p>
          <a:p>
            <a:pPr marL="0" indent="0" eaLnBrk="1" hangingPunct="1">
              <a:spcBef>
                <a:spcPct val="0"/>
              </a:spcBef>
            </a:pPr>
            <a:endParaRPr lang="en-US" altLang="en-US" b="0" dirty="0" smtClean="0"/>
          </a:p>
          <a:p>
            <a:pPr marL="0" indent="0" eaLnBrk="1" hangingPunct="1">
              <a:spcBef>
                <a:spcPct val="0"/>
              </a:spcBef>
            </a:pPr>
            <a:endParaRPr lang="en-US" altLang="en-US" b="0" dirty="0" smtClean="0"/>
          </a:p>
        </p:txBody>
      </p:sp>
      <p:graphicFrame>
        <p:nvGraphicFramePr>
          <p:cNvPr id="6" name="Table 5"/>
          <p:cNvGraphicFramePr>
            <a:graphicFrameLocks noGrp="1"/>
          </p:cNvGraphicFramePr>
          <p:nvPr>
            <p:extLst>
              <p:ext uri="{D42A27DB-BD31-4B8C-83A1-F6EECF244321}">
                <p14:modId xmlns:p14="http://schemas.microsoft.com/office/powerpoint/2010/main" val="1645663422"/>
              </p:ext>
            </p:extLst>
          </p:nvPr>
        </p:nvGraphicFramePr>
        <p:xfrm>
          <a:off x="287283" y="766316"/>
          <a:ext cx="4391363" cy="8143877"/>
        </p:xfrm>
        <a:graphic>
          <a:graphicData uri="http://schemas.openxmlformats.org/drawingml/2006/table">
            <a:tbl>
              <a:tblPr firstRow="1" bandRow="1">
                <a:tableStyleId>{2D5ABB26-0587-4C30-8999-92F81FD0307C}</a:tableStyleId>
              </a:tblPr>
              <a:tblGrid>
                <a:gridCol w="3550028"/>
                <a:gridCol w="841335"/>
              </a:tblGrid>
              <a:tr h="227710">
                <a:tc>
                  <a:txBody>
                    <a:bodyPr/>
                    <a:lstStyle/>
                    <a:p>
                      <a:pPr marL="0" marR="0">
                        <a:spcBef>
                          <a:spcPts val="0"/>
                        </a:spcBef>
                        <a:spcAft>
                          <a:spcPts val="0"/>
                        </a:spcAft>
                      </a:pPr>
                      <a:r>
                        <a:rPr lang="en-US" sz="1100" b="1" dirty="0" smtClean="0">
                          <a:effectLst/>
                          <a:latin typeface="+mn-lt"/>
                          <a:ea typeface="ＭＳ 明朝"/>
                          <a:cs typeface="Times New Roman"/>
                        </a:rPr>
                        <a:t>Title</a:t>
                      </a:r>
                      <a:endParaRPr lang="en-US" sz="1100" b="1" dirty="0">
                        <a:effectLst/>
                        <a:latin typeface="+mn-lt"/>
                        <a:ea typeface="ＭＳ 明朝"/>
                        <a:cs typeface="Times New Roman"/>
                      </a:endParaRPr>
                    </a:p>
                  </a:txBody>
                  <a:tcPr marL="68704" marR="68704" marT="0" marB="0">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latin typeface="+mn-lt"/>
                          <a:ea typeface="ＭＳ 明朝"/>
                          <a:cs typeface="Times New Roman"/>
                        </a:rPr>
                        <a:t>Page</a:t>
                      </a:r>
                    </a:p>
                  </a:txBody>
                  <a:tcPr marL="68704" marR="68704" marT="0" marB="0">
                    <a:lnB w="12700" cap="flat" cmpd="sng" algn="ctr">
                      <a:solidFill>
                        <a:scrgbClr r="0" g="0" b="0"/>
                      </a:solidFill>
                      <a:prstDash val="solid"/>
                      <a:round/>
                      <a:headEnd type="none" w="med" len="med"/>
                      <a:tailEnd type="none" w="med" len="med"/>
                    </a:lnB>
                  </a:tcPr>
                </a:tc>
              </a:tr>
              <a:tr h="236761">
                <a:tc>
                  <a:txBody>
                    <a:bodyPr/>
                    <a:lstStyle/>
                    <a:p>
                      <a:pPr marL="91440" marR="0">
                        <a:spcBef>
                          <a:spcPts val="0"/>
                        </a:spcBef>
                        <a:spcAft>
                          <a:spcPts val="0"/>
                        </a:spcAft>
                      </a:pPr>
                      <a:r>
                        <a:rPr lang="en-US" sz="1100" dirty="0">
                          <a:effectLst/>
                          <a:latin typeface="Calibri"/>
                          <a:ea typeface="ＭＳ 明朝"/>
                          <a:cs typeface="Times New Roman"/>
                        </a:rPr>
                        <a:t>Ways to Communicate with Employee</a:t>
                      </a:r>
                      <a:endParaRPr lang="en-US" sz="1200" dirty="0">
                        <a:effectLst/>
                        <a:latin typeface="Cambria"/>
                        <a:ea typeface="ＭＳ 明朝"/>
                        <a:cs typeface="Times New Roman"/>
                      </a:endParaRPr>
                    </a:p>
                  </a:txBody>
                  <a:tcPr marL="68704" marR="68704" marT="0" marB="0">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1100" dirty="0">
                          <a:effectLst/>
                          <a:latin typeface="Calibri"/>
                          <a:ea typeface="ＭＳ 明朝"/>
                          <a:cs typeface="Times New Roman"/>
                        </a:rPr>
                        <a:t>60</a:t>
                      </a:r>
                      <a:endParaRPr lang="en-US" sz="1200" dirty="0">
                        <a:effectLst/>
                        <a:latin typeface="Cambria"/>
                        <a:ea typeface="ＭＳ 明朝"/>
                        <a:cs typeface="Times New Roman"/>
                      </a:endParaRPr>
                    </a:p>
                  </a:txBody>
                  <a:tcPr marL="68704" marR="68704" marT="0" marB="0">
                    <a:lnT w="12700" cap="flat" cmpd="sng" algn="ctr">
                      <a:solidFill>
                        <a:scrgbClr r="0" g="0" b="0"/>
                      </a:solidFill>
                      <a:prstDash val="solid"/>
                      <a:round/>
                      <a:headEnd type="none" w="med" len="med"/>
                      <a:tailEnd type="none" w="med" len="med"/>
                    </a:lnT>
                  </a:tcPr>
                </a:tc>
              </a:tr>
              <a:tr h="224287">
                <a:tc>
                  <a:txBody>
                    <a:bodyPr/>
                    <a:lstStyle/>
                    <a:p>
                      <a:pPr marL="91440" marR="0">
                        <a:spcBef>
                          <a:spcPts val="0"/>
                        </a:spcBef>
                        <a:spcAft>
                          <a:spcPts val="0"/>
                        </a:spcAft>
                      </a:pPr>
                      <a:r>
                        <a:rPr lang="en-US" sz="1100" dirty="0">
                          <a:effectLst/>
                          <a:latin typeface="Calibri"/>
                          <a:ea typeface="ＭＳ 明朝"/>
                          <a:cs typeface="Times New Roman"/>
                        </a:rPr>
                        <a:t>FML Forms Location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64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CDOT Notice of Eligibility and Rights and Responsibilities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65</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Delivery Methods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66</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If an Employee is Eligible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66</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Issuing the Short Term Disability (STD) Information Letter</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67</a:t>
                      </a:r>
                      <a:endParaRPr lang="en-US" sz="1200" dirty="0">
                        <a:effectLst/>
                        <a:latin typeface="Cambria"/>
                        <a:ea typeface="ＭＳ 明朝"/>
                        <a:cs typeface="Times New Roman"/>
                      </a:endParaRPr>
                    </a:p>
                  </a:txBody>
                  <a:tcPr marL="68704" marR="68704" marT="0" marB="0"/>
                </a:tc>
              </a:tr>
              <a:tr h="224287">
                <a:tc>
                  <a:txBody>
                    <a:bodyPr/>
                    <a:lstStyle/>
                    <a:p>
                      <a:pPr marL="265176" indent="-171450" eaLnBrk="1" hangingPunct="1">
                        <a:spcBef>
                          <a:spcPct val="0"/>
                        </a:spcBef>
                      </a:pPr>
                      <a:r>
                        <a:rPr lang="en-US" altLang="en-US" sz="1100" dirty="0" smtClean="0"/>
                        <a:t>Check Employee Leave Balances</a:t>
                      </a: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68</a:t>
                      </a:r>
                      <a:endParaRPr lang="en-US" sz="1200" dirty="0">
                        <a:effectLst/>
                        <a:latin typeface="Cambria"/>
                        <a:ea typeface="ＭＳ 明朝"/>
                        <a:cs typeface="Times New Roman"/>
                      </a:endParaRPr>
                    </a:p>
                  </a:txBody>
                  <a:tcPr marL="68704" marR="68704" marT="0" marB="0"/>
                </a:tc>
              </a:tr>
              <a:tr h="224287">
                <a:tc>
                  <a:txBody>
                    <a:bodyPr/>
                    <a:lstStyle/>
                    <a:p>
                      <a:pPr marL="265176" marR="0" indent="-171450" algn="l" defTabSz="912813" rtl="0" eaLnBrk="1" fontAlgn="base" latinLnBrk="0" hangingPunct="1">
                        <a:lnSpc>
                          <a:spcPct val="100000"/>
                        </a:lnSpc>
                        <a:spcBef>
                          <a:spcPct val="0"/>
                        </a:spcBef>
                        <a:spcAft>
                          <a:spcPct val="0"/>
                        </a:spcAft>
                        <a:buClrTx/>
                        <a:buSzTx/>
                        <a:buFontTx/>
                        <a:buNone/>
                        <a:tabLst/>
                        <a:defRPr/>
                      </a:pPr>
                      <a:r>
                        <a:rPr lang="en-US" altLang="en-US" sz="1100" dirty="0" smtClean="0"/>
                        <a:t>Alternatives to Ineligibility </a:t>
                      </a: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72</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4 Certification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74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About Certification forms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77</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SOC Medical Leave Form Employee’s Health Condition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78</a:t>
                      </a:r>
                      <a:endParaRPr lang="en-US" sz="1200" dirty="0">
                        <a:effectLst/>
                        <a:latin typeface="Cambria"/>
                        <a:ea typeface="ＭＳ 明朝"/>
                        <a:cs typeface="Times New Roman"/>
                      </a:endParaRPr>
                    </a:p>
                  </a:txBody>
                  <a:tcPr marL="68704" marR="68704" marT="0" marB="0"/>
                </a:tc>
              </a:tr>
              <a:tr h="335738">
                <a:tc>
                  <a:txBody>
                    <a:bodyPr/>
                    <a:lstStyle/>
                    <a:p>
                      <a:pPr marL="91440" marR="0">
                        <a:spcBef>
                          <a:spcPts val="0"/>
                        </a:spcBef>
                        <a:spcAft>
                          <a:spcPts val="0"/>
                        </a:spcAft>
                      </a:pPr>
                      <a:r>
                        <a:rPr lang="en-US" sz="1100" dirty="0">
                          <a:effectLst/>
                          <a:latin typeface="Calibri"/>
                          <a:ea typeface="ＭＳ 明朝"/>
                          <a:cs typeface="Times New Roman"/>
                        </a:rPr>
                        <a:t>SOC Medical Certification Form Family Member’s Health Condition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79</a:t>
                      </a:r>
                      <a:endParaRPr lang="en-US" sz="1200" dirty="0">
                        <a:effectLst/>
                        <a:latin typeface="Cambria"/>
                        <a:ea typeface="ＭＳ 明朝"/>
                        <a:cs typeface="Times New Roman"/>
                      </a:endParaRPr>
                    </a:p>
                  </a:txBody>
                  <a:tcPr marL="68704" marR="68704" marT="0" marB="0"/>
                </a:tc>
              </a:tr>
              <a:tr h="335738">
                <a:tc>
                  <a:txBody>
                    <a:bodyPr/>
                    <a:lstStyle/>
                    <a:p>
                      <a:pPr marL="91440" marR="0">
                        <a:spcBef>
                          <a:spcPts val="0"/>
                        </a:spcBef>
                        <a:spcAft>
                          <a:spcPts val="0"/>
                        </a:spcAft>
                      </a:pPr>
                      <a:r>
                        <a:rPr lang="en-US" sz="1100" dirty="0">
                          <a:effectLst/>
                          <a:latin typeface="Calibri"/>
                          <a:ea typeface="ＭＳ 明朝"/>
                          <a:cs typeface="Times New Roman"/>
                        </a:rPr>
                        <a:t>SOC Certification of Qualifying Exigency for Active Duty Family Leave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79</a:t>
                      </a:r>
                      <a:endParaRPr lang="en-US" sz="1200" dirty="0">
                        <a:effectLst/>
                        <a:latin typeface="Cambria"/>
                        <a:ea typeface="ＭＳ 明朝"/>
                        <a:cs typeface="Times New Roman"/>
                      </a:endParaRPr>
                    </a:p>
                  </a:txBody>
                  <a:tcPr marL="68704" marR="68704" marT="0" marB="0"/>
                </a:tc>
              </a:tr>
              <a:tr h="503607">
                <a:tc>
                  <a:txBody>
                    <a:bodyPr/>
                    <a:lstStyle/>
                    <a:p>
                      <a:pPr marL="91440" marR="0">
                        <a:spcBef>
                          <a:spcPts val="0"/>
                        </a:spcBef>
                        <a:spcAft>
                          <a:spcPts val="0"/>
                        </a:spcAft>
                      </a:pPr>
                      <a:r>
                        <a:rPr lang="en-US" sz="1100" dirty="0">
                          <a:effectLst/>
                          <a:latin typeface="Calibri"/>
                          <a:ea typeface="ＭＳ 明朝"/>
                          <a:cs typeface="Times New Roman"/>
                        </a:rPr>
                        <a:t>SOC Certification for Serious Injury or Illness of Covered Service Member for Military Family Leave (Military Caregiver Leave)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79</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Work Status Reports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80</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DOLE Forms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80</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ITOs, ITAs and Caregivers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Items not to Accepted as Substitutions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Memos from the Provider or SOC Medical Leave Form</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Timeline and Extensions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82</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Checking for Completeness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82</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A Certificate is Incomplete if</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82</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Requesting Additional Information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83</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Additional Opinions </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Second Opinion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Third Opinion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When Medical Recertification is Required</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85</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When is Recertification Allowed </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85</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5 Certification Evaluation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88</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Reviewing the Certification for Common Mistakes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91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Authorized Health Care Providers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91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Allowable Treatments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92</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Active Duty Family Leave Certification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93</a:t>
                      </a:r>
                      <a:endParaRPr lang="en-US" sz="1200" dirty="0">
                        <a:effectLst/>
                        <a:latin typeface="Cambria"/>
                        <a:ea typeface="ＭＳ 明朝"/>
                        <a:cs typeface="Times New Roman"/>
                      </a:endParaRPr>
                    </a:p>
                  </a:txBody>
                  <a:tcPr marL="68704" marR="68704" marT="0" marB="0"/>
                </a:tc>
              </a:tr>
            </a:tbl>
          </a:graphicData>
        </a:graphic>
      </p:graphicFrame>
    </p:spTree>
    <p:extLst>
      <p:ext uri="{BB962C8B-B14F-4D97-AF65-F5344CB8AC3E}">
        <p14:creationId xmlns:p14="http://schemas.microsoft.com/office/powerpoint/2010/main" val="3975098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911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82A4E5B-6A24-497E-BA9E-DD9D50A6C0EE}" type="slidenum">
              <a:rPr lang="en-US" altLang="en-US" smtClean="0"/>
              <a:pPr/>
              <a:t>30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10212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566" eaLnBrk="1" fontAlgn="auto" hangingPunct="1">
              <a:spcBef>
                <a:spcPts val="0"/>
              </a:spcBef>
              <a:spcAft>
                <a:spcPts val="0"/>
              </a:spcAft>
              <a:defRPr/>
            </a:pPr>
            <a:r>
              <a:rPr lang="en-US" dirty="0" smtClean="0">
                <a:ea typeface="+mn-ea"/>
              </a:rPr>
              <a:t>Leave Entitlements and Use of Leave</a:t>
            </a:r>
          </a:p>
          <a:p>
            <a:pPr marL="0" indent="0" defTabSz="915566" eaLnBrk="1" fontAlgn="auto" hangingPunct="1">
              <a:spcBef>
                <a:spcPts val="0"/>
              </a:spcBef>
              <a:spcAft>
                <a:spcPts val="0"/>
              </a:spcAft>
              <a:defRPr/>
            </a:pPr>
            <a:endParaRPr lang="en-US" u="sng" dirty="0" smtClean="0">
              <a:ea typeface="+mn-ea"/>
            </a:endParaRPr>
          </a:p>
          <a:p>
            <a:pPr marL="0" indent="0" defTabSz="915566" eaLnBrk="1" fontAlgn="auto" hangingPunct="1">
              <a:spcBef>
                <a:spcPts val="0"/>
              </a:spcBef>
              <a:spcAft>
                <a:spcPts val="0"/>
              </a:spcAft>
              <a:defRPr/>
            </a:pPr>
            <a:r>
              <a:rPr lang="en-US" b="0" dirty="0" smtClean="0">
                <a:ea typeface="+mn-ea"/>
              </a:rPr>
              <a:t>The following are the FML leave entitlements and use of leave for FML qualified Employees:</a:t>
            </a:r>
          </a:p>
          <a:p>
            <a:pPr marL="171707" indent="-171707" defTabSz="915566" eaLnBrk="1" fontAlgn="auto" hangingPunct="1">
              <a:spcBef>
                <a:spcPts val="0"/>
              </a:spcBef>
              <a:spcAft>
                <a:spcPts val="0"/>
              </a:spcAft>
              <a:buFont typeface="Arial"/>
              <a:buChar char="•"/>
              <a:defRPr/>
            </a:pPr>
            <a:r>
              <a:rPr lang="en-US" b="0" dirty="0" smtClean="0">
                <a:ea typeface="+mn-ea"/>
              </a:rPr>
              <a:t>Regular FML allows 520 hours [13 weeks] per unique 12 month period </a:t>
            </a:r>
          </a:p>
          <a:p>
            <a:pPr marL="171707" indent="-171707" defTabSz="915566" eaLnBrk="1" fontAlgn="auto" hangingPunct="1">
              <a:spcBef>
                <a:spcPts val="0"/>
              </a:spcBef>
              <a:spcAft>
                <a:spcPts val="0"/>
              </a:spcAft>
              <a:buFont typeface="Arial"/>
              <a:buChar char="•"/>
              <a:defRPr/>
            </a:pPr>
            <a:r>
              <a:rPr lang="en-US" b="0" dirty="0" smtClean="0">
                <a:ea typeface="+mn-ea"/>
              </a:rPr>
              <a:t>PRORATED for Permanent Part Time-(PPT)</a:t>
            </a:r>
          </a:p>
          <a:p>
            <a:pPr marL="357151" lvl="3" indent="-173997" defTabSz="915566" eaLnBrk="1" fontAlgn="auto" hangingPunct="1">
              <a:spcBef>
                <a:spcPts val="0"/>
              </a:spcBef>
              <a:spcAft>
                <a:spcPts val="0"/>
              </a:spcAft>
              <a:buFont typeface="Arial"/>
              <a:buChar char="•"/>
              <a:defRPr/>
            </a:pPr>
            <a:r>
              <a:rPr lang="en-US" dirty="0" smtClean="0">
                <a:ea typeface="+mn-ea"/>
              </a:rPr>
              <a:t>Based on planned work schedule</a:t>
            </a:r>
            <a:endParaRPr lang="en-US" b="0" dirty="0" smtClean="0">
              <a:ea typeface="+mn-ea"/>
            </a:endParaRPr>
          </a:p>
          <a:p>
            <a:pPr marL="171707" indent="-171707" defTabSz="915566" eaLnBrk="1" fontAlgn="auto" hangingPunct="1">
              <a:spcBef>
                <a:spcPts val="0"/>
              </a:spcBef>
              <a:spcAft>
                <a:spcPts val="0"/>
              </a:spcAft>
              <a:buFont typeface="Arial"/>
              <a:buChar char="•"/>
              <a:defRPr/>
            </a:pPr>
            <a:r>
              <a:rPr lang="en-US" b="0" dirty="0" smtClean="0">
                <a:ea typeface="+mn-ea"/>
              </a:rPr>
              <a:t>Military Family Caregiver FML allows 1,040 hours [26 weeks] in a single twelve month period (PRORATED for PPT) </a:t>
            </a:r>
          </a:p>
          <a:p>
            <a:pPr marL="171707" indent="-171707" defTabSz="915566" eaLnBrk="1" fontAlgn="auto" hangingPunct="1">
              <a:spcBef>
                <a:spcPts val="0"/>
              </a:spcBef>
              <a:spcAft>
                <a:spcPts val="0"/>
              </a:spcAft>
              <a:buFont typeface="Arial"/>
              <a:buChar char="•"/>
              <a:defRPr/>
            </a:pPr>
            <a:r>
              <a:rPr lang="en-US" b="0" dirty="0" smtClean="0">
                <a:ea typeface="+mn-ea"/>
              </a:rPr>
              <a:t>Can be used on continuous, intermittent, or reduced schedule basis</a:t>
            </a:r>
          </a:p>
          <a:p>
            <a:pPr marL="171707" indent="-171707" defTabSz="915566" eaLnBrk="1" fontAlgn="auto" hangingPunct="1">
              <a:spcBef>
                <a:spcPts val="0"/>
              </a:spcBef>
              <a:spcAft>
                <a:spcPts val="0"/>
              </a:spcAft>
              <a:buFont typeface="Arial"/>
              <a:buChar char="•"/>
              <a:defRPr/>
            </a:pPr>
            <a:endParaRPr lang="en-US" b="0" dirty="0" smtClean="0">
              <a:ea typeface="+mn-ea"/>
            </a:endParaRPr>
          </a:p>
        </p:txBody>
      </p:sp>
      <p:sp>
        <p:nvSpPr>
          <p:cNvPr id="931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52F3BF6-A77B-4494-919B-720DAF7768A5}" type="slidenum">
              <a:rPr lang="en-US" altLang="en-US" smtClean="0"/>
              <a:pPr/>
              <a:t>31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79688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523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FML Calculation </a:t>
            </a:r>
          </a:p>
          <a:p>
            <a:pPr marL="0" indent="0" eaLnBrk="1" hangingPunct="1">
              <a:spcBef>
                <a:spcPct val="0"/>
              </a:spcBef>
            </a:pPr>
            <a:endParaRPr lang="en-US" altLang="en-US" dirty="0" smtClean="0"/>
          </a:p>
          <a:p>
            <a:pPr marL="174887" indent="-174887" eaLnBrk="1" hangingPunct="1">
              <a:spcBef>
                <a:spcPct val="0"/>
              </a:spcBef>
              <a:buFontTx/>
              <a:buChar char="•"/>
            </a:pPr>
            <a:r>
              <a:rPr lang="en-US" altLang="en-US" b="0" dirty="0" smtClean="0"/>
              <a:t>The time period when the FML entitlement is available for use is calculated based on a rolling 12 month calculation  </a:t>
            </a:r>
          </a:p>
          <a:p>
            <a:pPr marL="174887" indent="-174887" eaLnBrk="1" hangingPunct="1">
              <a:spcBef>
                <a:spcPct val="0"/>
              </a:spcBef>
              <a:buFontTx/>
              <a:buChar char="•"/>
            </a:pPr>
            <a:r>
              <a:rPr lang="en-US" altLang="en-US" b="0" dirty="0" smtClean="0"/>
              <a:t>Under the “rolling” method, CDOT adds up all the FMLA time the employee has used during the previous 12 months and subtracts that total from the employee’s 13-week leave allotment </a:t>
            </a:r>
          </a:p>
          <a:p>
            <a:pPr marL="174887" indent="-174887" eaLnBrk="1" hangingPunct="1">
              <a:spcBef>
                <a:spcPct val="0"/>
              </a:spcBef>
              <a:buFontTx/>
              <a:buChar char="•"/>
            </a:pPr>
            <a:r>
              <a:rPr lang="en-US" altLang="en-US" b="0" dirty="0" smtClean="0"/>
              <a:t>Therefore, when calculating an employee’s available FML entitlement, the balance equals 13 weeks minus whatever portion of FML the employee used during the 12 months preceding that day</a:t>
            </a:r>
          </a:p>
          <a:p>
            <a:pPr marL="174887" indent="-174887" eaLnBrk="1" hangingPunct="1">
              <a:spcBef>
                <a:spcPct val="0"/>
              </a:spcBef>
              <a:buFontTx/>
              <a:buChar char="•"/>
            </a:pPr>
            <a:r>
              <a:rPr lang="en-US" altLang="en-US" b="0" dirty="0" smtClean="0"/>
              <a:t>This is covered in more detail as we go through the course and there are two examples which follow which help to explain how the “rolling” 12 month calculation is derived. </a:t>
            </a:r>
            <a:endParaRPr lang="en-US" altLang="en-US" dirty="0" smtClean="0"/>
          </a:p>
        </p:txBody>
      </p:sp>
      <p:sp>
        <p:nvSpPr>
          <p:cNvPr id="952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371457E-60D7-49CA-98AF-858934B2063C}" type="slidenum">
              <a:rPr lang="en-US" altLang="en-US" smtClean="0"/>
              <a:pPr/>
              <a:t>32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206716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31670" eaLnBrk="1" hangingPunct="1">
              <a:spcBef>
                <a:spcPct val="0"/>
              </a:spcBef>
            </a:pPr>
            <a:r>
              <a:rPr lang="en-US" altLang="en-US" b="0" dirty="0" smtClean="0"/>
              <a:t>In this example, the FML Liaison looks back 12 months (from July 31st back to the previous August 1st) to see if any FML leave had been used. </a:t>
            </a:r>
          </a:p>
          <a:p>
            <a:pPr marL="0" indent="0" defTabSz="931670" eaLnBrk="1" hangingPunct="1">
              <a:spcBef>
                <a:spcPct val="0"/>
              </a:spcBef>
            </a:pPr>
            <a:endParaRPr lang="en-US" altLang="en-US" b="0" dirty="0" smtClean="0"/>
          </a:p>
          <a:p>
            <a:pPr marL="0" indent="0" defTabSz="931670" eaLnBrk="1" hangingPunct="1">
              <a:spcBef>
                <a:spcPct val="0"/>
              </a:spcBef>
            </a:pPr>
            <a:r>
              <a:rPr lang="en-US" altLang="en-US" i="1" dirty="0" smtClean="0"/>
              <a:t>Michael had not taken any previous FML leave, so he is entitled to the three weeks he requested and has ten more weeks available.</a:t>
            </a:r>
            <a:r>
              <a:rPr lang="en-US" altLang="en-US" b="0" dirty="0" smtClean="0"/>
              <a:t> </a:t>
            </a:r>
          </a:p>
          <a:p>
            <a:pPr marL="0" indent="0" defTabSz="931670" eaLnBrk="1" hangingPunct="1">
              <a:spcBef>
                <a:spcPct val="0"/>
              </a:spcBef>
            </a:pPr>
            <a:endParaRPr lang="en-US" altLang="en-US" dirty="0" smtClean="0"/>
          </a:p>
          <a:p>
            <a:pPr marL="0" indent="0" defTabSz="931670" eaLnBrk="1" hangingPunct="1">
              <a:spcBef>
                <a:spcPct val="0"/>
              </a:spcBef>
            </a:pPr>
            <a:endParaRPr lang="en-US" altLang="en-US" dirty="0" smtClean="0">
              <a:solidFill>
                <a:srgbClr val="FF0000"/>
              </a:solidFill>
            </a:endParaRPr>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92B2153-01D8-40F4-9F13-6F3268B31A12}" type="slidenum">
              <a:rPr lang="en-US" altLang="en-US" smtClean="0"/>
              <a:pPr/>
              <a:t>33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513990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31670" eaLnBrk="1" hangingPunct="1">
              <a:spcBef>
                <a:spcPct val="0"/>
              </a:spcBef>
            </a:pPr>
            <a:r>
              <a:rPr lang="en-US" altLang="en-US" b="0" dirty="0" smtClean="0"/>
              <a:t>In this example, the FML Liaison looks back 12 months (from November 1st back to the previous November 2) and sees that Patricia had taken four weeks of FMLA leave beginning January 1st, four weeks beginning March 1st, and three weeks beginning June 1st. Patricia has taken 11 weeks of FMLA leave in the 12 month period and only has two weeks of FMLA-protected leave available. </a:t>
            </a:r>
          </a:p>
          <a:p>
            <a:pPr marL="0" indent="0" defTabSz="931670" eaLnBrk="1" hangingPunct="1">
              <a:spcBef>
                <a:spcPct val="0"/>
              </a:spcBef>
            </a:pPr>
            <a:endParaRPr lang="en-US" altLang="en-US" b="0" dirty="0" smtClean="0"/>
          </a:p>
          <a:p>
            <a:pPr marL="0" indent="0" defTabSz="931670" eaLnBrk="1" hangingPunct="1">
              <a:spcBef>
                <a:spcPct val="0"/>
              </a:spcBef>
            </a:pPr>
            <a:r>
              <a:rPr lang="en-US" altLang="en-US" i="1" dirty="0" smtClean="0"/>
              <a:t>After Patricia takes the two weeks in November, she can next take FMLA leave beginning January 1st as the days of her previous January leave “roll off” the leave year. </a:t>
            </a:r>
          </a:p>
          <a:p>
            <a:pPr marL="0" indent="0" defTabSz="931670" eaLnBrk="1" hangingPunct="1">
              <a:spcBef>
                <a:spcPct val="0"/>
              </a:spcBef>
            </a:pPr>
            <a:endParaRPr lang="en-US" altLang="en-US" dirty="0" smtClean="0"/>
          </a:p>
          <a:p>
            <a:pPr marL="0" indent="0" defTabSz="931670" eaLnBrk="1" hangingPunct="1">
              <a:spcBef>
                <a:spcPct val="0"/>
              </a:spcBef>
            </a:pPr>
            <a:endParaRPr lang="en-US" altLang="en-US" dirty="0" smtClean="0">
              <a:solidFill>
                <a:srgbClr val="FF0000"/>
              </a:solidFill>
            </a:endParaRPr>
          </a:p>
        </p:txBody>
      </p:sp>
      <p:sp>
        <p:nvSpPr>
          <p:cNvPr id="993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3DEC336-D919-47BD-83EA-05815C6D6781}" type="slidenum">
              <a:rPr lang="en-US" altLang="en-US" smtClean="0"/>
              <a:pPr/>
              <a:t>34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592115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Pay and Benefits</a:t>
            </a:r>
          </a:p>
          <a:p>
            <a:pPr marL="0" indent="0" eaLnBrk="1" hangingPunct="1">
              <a:spcBef>
                <a:spcPct val="0"/>
              </a:spcBef>
            </a:pPr>
            <a:endParaRPr lang="en-US" altLang="en-US" dirty="0" smtClean="0"/>
          </a:p>
          <a:p>
            <a:pPr marL="0" indent="0" eaLnBrk="1" hangingPunct="1">
              <a:spcBef>
                <a:spcPct val="0"/>
              </a:spcBef>
            </a:pPr>
            <a:r>
              <a:rPr lang="en-US" altLang="en-US" b="0" dirty="0" smtClean="0"/>
              <a:t>The following are the pay and benefits extended to FML qualified Employees:</a:t>
            </a:r>
          </a:p>
          <a:p>
            <a:pPr marL="171707" indent="-171707" eaLnBrk="1" hangingPunct="1">
              <a:spcBef>
                <a:spcPct val="0"/>
              </a:spcBef>
              <a:buFont typeface="Arial"/>
              <a:buChar char="•"/>
            </a:pPr>
            <a:r>
              <a:rPr lang="en-US" altLang="en-US" b="0" dirty="0" smtClean="0"/>
              <a:t>FMLA guarantees UNPAID job protection</a:t>
            </a:r>
          </a:p>
          <a:p>
            <a:pPr marL="171707" indent="-171707" eaLnBrk="1" hangingPunct="1">
              <a:spcBef>
                <a:spcPct val="0"/>
              </a:spcBef>
              <a:buFont typeface="Arial"/>
              <a:buChar char="•"/>
            </a:pPr>
            <a:r>
              <a:rPr lang="en-US" altLang="en-US" b="0" dirty="0" smtClean="0"/>
              <a:t>FMLA is not a new type of additional paid leave  </a:t>
            </a:r>
          </a:p>
          <a:p>
            <a:pPr marL="171707" indent="-171707" eaLnBrk="1" hangingPunct="1">
              <a:spcBef>
                <a:spcPct val="0"/>
              </a:spcBef>
              <a:buFont typeface="Arial"/>
              <a:buChar char="•"/>
            </a:pPr>
            <a:r>
              <a:rPr lang="en-US" altLang="en-US" b="0" dirty="0" smtClean="0"/>
              <a:t>State of Colorado requires that all paid leave, comp time, and make whole under worker’s comp run concurrently with FMLA, and does not extend the time to which the employee is entitled.</a:t>
            </a:r>
          </a:p>
          <a:p>
            <a:pPr marL="171707" indent="-171707" eaLnBrk="1" hangingPunct="1">
              <a:spcBef>
                <a:spcPct val="0"/>
              </a:spcBef>
              <a:buFont typeface="Arial"/>
              <a:buChar char="•"/>
            </a:pPr>
            <a:r>
              <a:rPr lang="en-US" altLang="en-US" b="0" dirty="0" smtClean="0"/>
              <a:t>Employee must use all accrued paid leave before being placed on unpaid leave for the remainder of FML.</a:t>
            </a:r>
          </a:p>
          <a:p>
            <a:pPr marL="403830" indent="-171707" eaLnBrk="1" hangingPunct="1">
              <a:spcBef>
                <a:spcPct val="0"/>
              </a:spcBef>
              <a:buFont typeface="Arial"/>
              <a:buChar char="•"/>
            </a:pPr>
            <a:r>
              <a:rPr lang="en-US" altLang="en-US" b="1" dirty="0" smtClean="0"/>
              <a:t>EXCEPTION</a:t>
            </a:r>
            <a:r>
              <a:rPr lang="en-US" altLang="en-US" b="0" dirty="0" smtClean="0"/>
              <a:t>:  Exhaustion of annual leave is not required while receiving Short Term Disability (STD) salary benefits</a:t>
            </a:r>
          </a:p>
          <a:p>
            <a:pPr marL="171707" indent="-171707" eaLnBrk="1" hangingPunct="1">
              <a:spcBef>
                <a:spcPct val="0"/>
              </a:spcBef>
              <a:buFont typeface="Arial"/>
              <a:buChar char="•"/>
            </a:pPr>
            <a:r>
              <a:rPr lang="en-US" altLang="en-US" b="0" dirty="0" smtClean="0"/>
              <a:t>While an employee has paid leave running concurrently with FML, leave accrual continues.  Leave accruals are prorated for partial months of LWOP.</a:t>
            </a:r>
          </a:p>
          <a:p>
            <a:pPr marL="171707" indent="-171707" eaLnBrk="1" hangingPunct="1">
              <a:spcBef>
                <a:spcPct val="0"/>
              </a:spcBef>
              <a:buFont typeface="Arial"/>
              <a:buChar char="•"/>
            </a:pPr>
            <a:r>
              <a:rPr lang="en-US" altLang="en-US" b="0" dirty="0" smtClean="0"/>
              <a:t>During paid FML, the employee’s portion of health insurance premiums will continue to be covered by regular payroll deduction.  During unpaid FML or unpaid STD leave, the State continues to pay its share of premiums, but the employee becomes responsible to pay their share by the first of the month of coverage.   Once all FML and/or STD job protection is exhausted, the employee becomes responsible to pay BOTH portions of insurance premiums.</a:t>
            </a:r>
          </a:p>
          <a:p>
            <a:pPr marL="171707" indent="-171707" eaLnBrk="1" hangingPunct="1">
              <a:spcBef>
                <a:spcPct val="0"/>
              </a:spcBef>
              <a:buFont typeface="Arial"/>
              <a:buChar char="•"/>
            </a:pPr>
            <a:r>
              <a:rPr lang="en-US" altLang="en-US" b="0" dirty="0" smtClean="0"/>
              <a:t>STD job protection (up to 180 days in a twelve month period) runs concurrently with FML  </a:t>
            </a:r>
          </a:p>
          <a:p>
            <a:pPr marL="171707" indent="-171707" eaLnBrk="1" hangingPunct="1">
              <a:spcBef>
                <a:spcPct val="0"/>
              </a:spcBef>
              <a:buFont typeface="Arial"/>
              <a:buChar char="•"/>
            </a:pPr>
            <a:r>
              <a:rPr lang="en-US" altLang="en-US" b="0" dirty="0" smtClean="0"/>
              <a:t>Contact CDOT Benefits Coordinator </a:t>
            </a:r>
            <a:r>
              <a:rPr lang="en-US" altLang="en-US" b="0" dirty="0" smtClean="0">
                <a:hlinkClick r:id="rId3"/>
              </a:rPr>
              <a:t>dot_benefits@state.co.us</a:t>
            </a:r>
            <a:r>
              <a:rPr lang="en-US" altLang="en-US" b="0" dirty="0" smtClean="0"/>
              <a:t>  for more information regarding benefits and STD </a:t>
            </a:r>
          </a:p>
          <a:p>
            <a:pPr marL="171707" indent="-171707" eaLnBrk="1" hangingPunct="1">
              <a:spcBef>
                <a:spcPct val="0"/>
              </a:spcBef>
              <a:buFont typeface="Arial"/>
              <a:buChar char="•"/>
            </a:pPr>
            <a:r>
              <a:rPr lang="en-US" altLang="en-US" b="0" dirty="0" smtClean="0"/>
              <a:t>Employee Benefits Website: </a:t>
            </a:r>
            <a:r>
              <a:rPr lang="en-US" altLang="en-US" b="0" u="sng" dirty="0" smtClean="0">
                <a:hlinkClick r:id="rId4"/>
              </a:rPr>
              <a:t>http://intranet.dot.state.co.us/employees/benefits</a:t>
            </a:r>
            <a:r>
              <a:rPr lang="en-US" altLang="en-US" b="0" dirty="0" smtClean="0"/>
              <a:t> </a:t>
            </a:r>
          </a:p>
          <a:p>
            <a:pPr marL="0" indent="0" eaLnBrk="1" hangingPunct="1">
              <a:spcBef>
                <a:spcPct val="0"/>
              </a:spcBef>
            </a:pPr>
            <a:endParaRPr lang="en-US"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5ECC816-33EB-4500-B64B-BB9DE4730857}" type="slidenum">
              <a:rPr lang="en-US" altLang="en-US" smtClean="0"/>
              <a:pPr/>
              <a:t>35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007753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Eligibility for FML Leave</a:t>
            </a:r>
          </a:p>
          <a:p>
            <a:pPr marL="0" indent="0" eaLnBrk="1" hangingPunct="1">
              <a:spcBef>
                <a:spcPct val="0"/>
              </a:spcBef>
            </a:pPr>
            <a:endParaRPr lang="en-US" altLang="en-US" dirty="0" smtClean="0"/>
          </a:p>
          <a:p>
            <a:pPr marL="171707" indent="-171707" eaLnBrk="1" hangingPunct="1">
              <a:spcBef>
                <a:spcPct val="0"/>
              </a:spcBef>
              <a:buFont typeface="Arial" panose="020B0604020202020204" pitchFamily="34" charset="0"/>
              <a:buChar char="•"/>
            </a:pPr>
            <a:r>
              <a:rPr lang="en-US" altLang="en-US" b="0" dirty="0" smtClean="0"/>
              <a:t>Permanent employees require a total of 12 months of state service (including temporary time) </a:t>
            </a:r>
            <a:r>
              <a:rPr lang="en-US" altLang="en-US" b="1" dirty="0" smtClean="0"/>
              <a:t>AND</a:t>
            </a:r>
            <a:r>
              <a:rPr lang="en-US" altLang="en-US" b="0" dirty="0" smtClean="0"/>
              <a:t> have entitlement remaining in the unique twelve month period during which FML leave is requested</a:t>
            </a:r>
          </a:p>
          <a:p>
            <a:pPr marL="171707" lvl="1" indent="-171707" eaLnBrk="1" hangingPunct="1">
              <a:spcBef>
                <a:spcPct val="0"/>
              </a:spcBef>
              <a:buFont typeface="Arial" panose="020B0604020202020204" pitchFamily="34" charset="0"/>
              <a:buChar char="•"/>
            </a:pPr>
            <a:r>
              <a:rPr lang="en-US" altLang="en-US" b="0" dirty="0" smtClean="0"/>
              <a:t>The 12 months do not need to be continuous </a:t>
            </a:r>
          </a:p>
          <a:p>
            <a:pPr marL="0" indent="0" eaLnBrk="1" hangingPunct="1">
              <a:spcBef>
                <a:spcPct val="0"/>
              </a:spcBef>
            </a:pPr>
            <a:endParaRPr lang="en-US" altLang="en-US" b="0" dirty="0" smtClean="0"/>
          </a:p>
          <a:p>
            <a:pPr marL="173298" indent="-173298" eaLnBrk="1" hangingPunct="1">
              <a:spcBef>
                <a:spcPct val="0"/>
              </a:spcBef>
              <a:buFont typeface="Arial"/>
              <a:buChar char="•"/>
            </a:pPr>
            <a:r>
              <a:rPr lang="en-US" altLang="en-US" b="0" dirty="0" smtClean="0"/>
              <a:t>Temporary employees require 12 months total of state service; PLUS must have worked 1,250 hours within the 12 months prior to the date leave will begin</a:t>
            </a:r>
          </a:p>
          <a:p>
            <a:pPr marL="0" indent="0" eaLnBrk="1" hangingPunct="1">
              <a:spcBef>
                <a:spcPct val="0"/>
              </a:spcBef>
            </a:pPr>
            <a:r>
              <a:rPr lang="en-US" altLang="en-US" b="0" dirty="0" smtClean="0"/>
              <a:t> </a:t>
            </a:r>
          </a:p>
          <a:p>
            <a:pPr marL="0" indent="0" eaLnBrk="1" hangingPunct="1">
              <a:spcBef>
                <a:spcPct val="0"/>
              </a:spcBef>
            </a:pPr>
            <a:r>
              <a:rPr lang="en-US" altLang="en-US" dirty="0" smtClean="0"/>
              <a:t>NOTE</a:t>
            </a:r>
            <a:r>
              <a:rPr lang="en-US" altLang="en-US" b="0" dirty="0" smtClean="0"/>
              <a:t>: </a:t>
            </a:r>
          </a:p>
          <a:p>
            <a:pPr marL="0" indent="0" eaLnBrk="1" hangingPunct="1">
              <a:spcBef>
                <a:spcPct val="0"/>
              </a:spcBef>
            </a:pPr>
            <a:endParaRPr lang="en-US" altLang="en-US" b="0" dirty="0" smtClean="0"/>
          </a:p>
          <a:p>
            <a:pPr marL="0" indent="0" eaLnBrk="1" hangingPunct="1">
              <a:spcBef>
                <a:spcPct val="0"/>
              </a:spcBef>
            </a:pPr>
            <a:r>
              <a:rPr lang="en-US" altLang="en-US" b="0" dirty="0" smtClean="0"/>
              <a:t>Temporary employees can be eligible for the job protection provided by FMLA, but do not accrue any paid leave and do not track LWOP on the timesheet; therefore, FML hours cannot be tracked in SAP. For Permanent Part Time employees, the workbench can be used for FML while the employee is on paid leave; however, FML - LWOP cannot be tracked on the workbench because Permanent Part Time employees do not enter LWOP on their timesheet. In these instances contact the FML Program Manager for additional assistance. </a:t>
            </a:r>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32A0F50-5626-46AD-9F62-0F1D4E8FAB79}" type="slidenum">
              <a:rPr lang="en-US" altLang="en-US" smtClean="0"/>
              <a:pPr/>
              <a:t>36</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464315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07 </a:t>
            </a:r>
            <a:r>
              <a:rPr lang="en-US" altLang="en-US" b="0" dirty="0" smtClean="0"/>
              <a:t>– PA20 – Display HR Mater Data</a:t>
            </a:r>
          </a:p>
          <a:p>
            <a:pPr marL="0" indent="0" defTabSz="915772" eaLnBrk="1" hangingPunct="1">
              <a:spcBef>
                <a:spcPct val="0"/>
              </a:spcBef>
            </a:pPr>
            <a:r>
              <a:rPr lang="en-US" altLang="en-US" dirty="0" smtClean="0"/>
              <a:t>TAB 08 </a:t>
            </a:r>
            <a:r>
              <a:rPr lang="en-US" altLang="en-US" b="0" dirty="0" smtClean="0"/>
              <a:t>– CADO – Display Time Entry Status with a Variant </a:t>
            </a:r>
          </a:p>
          <a:p>
            <a:pPr marL="171707" indent="-171707" defTabSz="915772" eaLnBrk="1" hangingPunct="1">
              <a:spcBef>
                <a:spcPct val="0"/>
              </a:spcBef>
              <a:buBlip>
                <a:blip r:embed="rId3"/>
              </a:buBlip>
            </a:pPr>
            <a:endParaRPr lang="en-US" altLang="en-US" b="0" dirty="0" smtClean="0"/>
          </a:p>
          <a:p>
            <a:pPr marL="171707" indent="-171707" defTabSz="915772" eaLnBrk="1" hangingPunct="1">
              <a:spcBef>
                <a:spcPct val="0"/>
              </a:spcBef>
            </a:pPr>
            <a:r>
              <a:rPr lang="en-US" altLang="en-US" dirty="0" smtClean="0"/>
              <a:t>PA20 Display HR Master Data</a:t>
            </a:r>
          </a:p>
          <a:p>
            <a:pPr marL="171707" indent="-171707" defTabSz="915772" eaLnBrk="1" hangingPunct="1">
              <a:spcBef>
                <a:spcPct val="0"/>
              </a:spcBef>
            </a:pPr>
            <a:endParaRPr lang="en-US" altLang="en-US" dirty="0" smtClean="0"/>
          </a:p>
          <a:p>
            <a:pPr marL="171707" indent="-171707" defTabSz="915772" eaLnBrk="1" hangingPunct="1">
              <a:spcBef>
                <a:spcPct val="0"/>
              </a:spcBef>
            </a:pPr>
            <a:r>
              <a:rPr lang="en-US" altLang="en-US" b="0" dirty="0" smtClean="0"/>
              <a:t>Transaction PA20 is used to determine the total state service of the employee.  </a:t>
            </a:r>
          </a:p>
          <a:p>
            <a:pPr marL="171707" indent="-171707" defTabSz="915772" eaLnBrk="1" hangingPunct="1">
              <a:spcBef>
                <a:spcPct val="0"/>
              </a:spcBef>
              <a:defRPr/>
            </a:pPr>
            <a:endParaRPr lang="en-US" altLang="en-US" b="0" dirty="0" smtClean="0"/>
          </a:p>
          <a:p>
            <a:pPr marL="171707" indent="-171707" defTabSz="915772" eaLnBrk="1" hangingPunct="1">
              <a:spcBef>
                <a:spcPct val="0"/>
              </a:spcBef>
              <a:buFont typeface="Arial"/>
              <a:buChar char="•"/>
              <a:defRP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5"/>
              </a:rPr>
              <a:t>PA20 - Display HR Master Data</a:t>
            </a:r>
            <a:endParaRPr lang="en-US" altLang="en-US" b="0" dirty="0" smtClean="0"/>
          </a:p>
          <a:p>
            <a:pPr marL="171707" indent="-171707" defTabSz="915772" eaLnBrk="1" hangingPunct="1">
              <a:spcBef>
                <a:spcPct val="0"/>
              </a:spcBef>
            </a:pPr>
            <a:endParaRPr lang="en-US" altLang="en-US" b="0" dirty="0" smtClean="0"/>
          </a:p>
          <a:p>
            <a:pPr marL="171707" indent="-171707" defTabSz="915772" eaLnBrk="1" hangingPunct="1">
              <a:spcBef>
                <a:spcPct val="0"/>
              </a:spcBef>
            </a:pPr>
            <a:r>
              <a:rPr lang="en-US" altLang="en-US" b="0" dirty="0" smtClean="0"/>
              <a:t>This is performed by using:</a:t>
            </a:r>
          </a:p>
          <a:p>
            <a:pPr marL="228943" indent="-228943" defTabSz="915772" eaLnBrk="1" hangingPunct="1">
              <a:spcBef>
                <a:spcPct val="0"/>
              </a:spcBef>
              <a:buFont typeface="+mj-lt"/>
              <a:buAutoNum type="arabicPeriod"/>
            </a:pPr>
            <a:r>
              <a:rPr lang="en-US" altLang="en-US" b="0" dirty="0" smtClean="0"/>
              <a:t>Date Specification infotype (0041) </a:t>
            </a:r>
          </a:p>
          <a:p>
            <a:pPr marL="228943" indent="-228943" defTabSz="915772" eaLnBrk="1" hangingPunct="1">
              <a:spcBef>
                <a:spcPct val="0"/>
              </a:spcBef>
              <a:buFont typeface="+mj-lt"/>
              <a:buAutoNum type="arabicPeriod"/>
            </a:pPr>
            <a:r>
              <a:rPr lang="en-US" altLang="en-US" b="0" dirty="0" smtClean="0"/>
              <a:t>Z5 – Leave Accrual date</a:t>
            </a:r>
          </a:p>
          <a:p>
            <a:pPr marL="171707" indent="-171707" defTabSz="915772" eaLnBrk="1" hangingPunct="1">
              <a:spcBef>
                <a:spcPct val="0"/>
              </a:spcBef>
            </a:pPr>
            <a:endParaRPr lang="en-US" altLang="en-US" b="0" dirty="0" smtClean="0"/>
          </a:p>
          <a:p>
            <a:pPr marL="171707" indent="-171707" defTabSz="915772" eaLnBrk="1" hangingPunct="1">
              <a:spcBef>
                <a:spcPct val="0"/>
              </a:spcBef>
            </a:pPr>
            <a:r>
              <a:rPr lang="en-US" altLang="en-US" dirty="0" smtClean="0"/>
              <a:t>CADO Display Time Entry Status with a Variant </a:t>
            </a:r>
          </a:p>
          <a:p>
            <a:pPr marL="171707" indent="-171707" defTabSz="915772" eaLnBrk="1" hangingPunct="1">
              <a:spcBef>
                <a:spcPct val="0"/>
              </a:spcBef>
            </a:pPr>
            <a:endParaRPr lang="en-US" altLang="en-US" dirty="0" smtClean="0"/>
          </a:p>
          <a:p>
            <a:pPr marL="0" indent="0" defTabSz="915772" eaLnBrk="1" hangingPunct="1">
              <a:spcBef>
                <a:spcPct val="0"/>
              </a:spcBef>
            </a:pPr>
            <a:r>
              <a:rPr lang="en-US" altLang="en-US" b="0" dirty="0" smtClean="0"/>
              <a:t>Transaction CADO is used to determine if a temporary employee has worked at least 1,250 hours in the previous 12 months</a:t>
            </a:r>
          </a:p>
          <a:p>
            <a:pPr marL="171707" indent="-171707" defTabSz="915772" eaLnBrk="1" hangingPunct="1">
              <a:spcBef>
                <a:spcPct val="0"/>
              </a:spcBef>
            </a:pPr>
            <a:endParaRPr lang="en-US" altLang="en-US" b="0" dirty="0" smtClean="0"/>
          </a:p>
          <a:p>
            <a:pPr marL="228943" indent="-228943" defTabSz="915772" eaLnBrk="1" hangingPunct="1">
              <a:spcBef>
                <a:spcPct val="0"/>
              </a:spcBef>
              <a:buFont typeface="+mj-lt"/>
              <a:buAutoNum type="arabicPeriod"/>
            </a:pPr>
            <a:r>
              <a:rPr lang="en-US" altLang="en-US" b="0" dirty="0" smtClean="0"/>
              <a:t>Select</a:t>
            </a:r>
            <a:r>
              <a:rPr lang="en-US" altLang="en-US" b="0" baseline="0" dirty="0" smtClean="0"/>
              <a:t> </a:t>
            </a:r>
            <a:r>
              <a:rPr lang="en-US" altLang="en-US" b="0" dirty="0" smtClean="0"/>
              <a:t>Attendances variant</a:t>
            </a:r>
          </a:p>
          <a:p>
            <a:pPr marL="228943" indent="-228943" defTabSz="915772" eaLnBrk="1" hangingPunct="1">
              <a:spcBef>
                <a:spcPct val="0"/>
              </a:spcBef>
              <a:buFont typeface="+mj-lt"/>
              <a:buAutoNum type="arabicPeriod"/>
            </a:pPr>
            <a:r>
              <a:rPr lang="en-US" altLang="en-US" b="0" dirty="0" smtClean="0"/>
              <a:t>Enter the PERNR</a:t>
            </a:r>
          </a:p>
          <a:p>
            <a:pPr marL="228943" indent="-228943" defTabSz="915772" eaLnBrk="1" hangingPunct="1">
              <a:spcBef>
                <a:spcPct val="0"/>
              </a:spcBef>
              <a:buFont typeface="+mj-lt"/>
              <a:buAutoNum type="arabicPeriod"/>
            </a:pPr>
            <a:r>
              <a:rPr lang="en-US" altLang="en-US" b="0" dirty="0" smtClean="0"/>
              <a:t>Select</a:t>
            </a:r>
            <a:r>
              <a:rPr lang="en-US" altLang="en-US" b="0" baseline="0" dirty="0" smtClean="0"/>
              <a:t> </a:t>
            </a:r>
            <a:r>
              <a:rPr lang="en-US" altLang="en-US" b="0" dirty="0" smtClean="0"/>
              <a:t>other period as</a:t>
            </a:r>
            <a:r>
              <a:rPr lang="en-US" altLang="en-US" b="0" baseline="0" dirty="0" smtClean="0"/>
              <a:t> Report Period </a:t>
            </a:r>
            <a:r>
              <a:rPr lang="en-US" altLang="en-US" b="0" dirty="0" smtClean="0"/>
              <a:t>and enter the last twelve months as the date range</a:t>
            </a:r>
          </a:p>
          <a:p>
            <a:pPr marL="171707" indent="-171707" defTabSz="915772" eaLnBrk="1" hangingPunct="1">
              <a:spcBef>
                <a:spcPct val="0"/>
              </a:spcBef>
              <a:buFontTx/>
              <a:buChar char="•"/>
            </a:pPr>
            <a:endParaRPr lang="en-US" altLang="en-US" b="0" dirty="0" smtClean="0"/>
          </a:p>
          <a:p>
            <a:pPr marL="171707" indent="-171707" defTabSz="915772" eaLnBrk="1" hangingPunct="1">
              <a:spcBef>
                <a:spcPct val="0"/>
              </a:spcBef>
              <a:buFontTx/>
              <a:buChar char="•"/>
            </a:pPr>
            <a:endParaRPr lang="en-US" altLang="en-US" b="0" dirty="0" smtClean="0"/>
          </a:p>
        </p:txBody>
      </p:sp>
      <p:sp>
        <p:nvSpPr>
          <p:cNvPr id="1054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905BC74-98F9-419B-9F46-36EA4ECDA8AB}" type="slidenum">
              <a:rPr lang="en-US" altLang="en-US" smtClean="0"/>
              <a:pPr/>
              <a:t>37</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848639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752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07 </a:t>
            </a:r>
            <a:r>
              <a:rPr lang="en-US" altLang="en-US" b="0" dirty="0" smtClean="0"/>
              <a:t>– PA20 Display HR Mater Data</a:t>
            </a:r>
          </a:p>
          <a:p>
            <a:pPr marL="0" indent="0" defTabSz="915772" eaLnBrk="1" hangingPunct="1">
              <a:spcBef>
                <a:spcPct val="0"/>
              </a:spcBef>
            </a:pPr>
            <a:endParaRPr lang="en-US" altLang="en-US" dirty="0" smtClean="0"/>
          </a:p>
          <a:p>
            <a:pPr marL="171707" indent="-171707" defTabSz="915772" eaLnBrk="1" hangingPunct="1">
              <a:spcBef>
                <a:spcPct val="0"/>
              </a:spcBef>
              <a:buFontTx/>
              <a:buChar cha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3"/>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PA20 - Display HR Master Data</a:t>
            </a:r>
            <a:endParaRPr lang="en-US" altLang="en-US" b="0" dirty="0" smtClean="0"/>
          </a:p>
        </p:txBody>
      </p:sp>
      <p:sp>
        <p:nvSpPr>
          <p:cNvPr id="1075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76056A2-B5DE-4C69-8448-516BCF65A135}" type="slidenum">
              <a:rPr lang="en-US" altLang="en-US" smtClean="0"/>
              <a:pPr/>
              <a:t>38</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816923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07 </a:t>
            </a:r>
            <a:r>
              <a:rPr lang="en-US" altLang="en-US" b="0" dirty="0" smtClean="0"/>
              <a:t>– PA20 – Display HR Mater Data</a:t>
            </a:r>
            <a:endParaRPr lang="en-US" altLang="en-US" dirty="0" smtClean="0"/>
          </a:p>
          <a:p>
            <a:pPr marL="171707" indent="-171707" defTabSz="915772" eaLnBrk="1" hangingPunct="1">
              <a:spcBef>
                <a:spcPct val="0"/>
              </a:spcBef>
            </a:pPr>
            <a:endParaRPr lang="en-US" altLang="en-US" dirty="0" smtClean="0"/>
          </a:p>
          <a:p>
            <a:pPr marL="171707" indent="-171707" defTabSz="915772" eaLnBrk="1" hangingPunct="1">
              <a:spcBef>
                <a:spcPct val="0"/>
              </a:spcBef>
            </a:pPr>
            <a:r>
              <a:rPr lang="en-US" altLang="en-US" b="0" dirty="0" smtClean="0">
                <a:solidFill>
                  <a:srgbClr val="000000"/>
                </a:solidFill>
              </a:rPr>
              <a:t>Now it's your turn to practice using the transaction.  Review the above scenario to execute the transaction in SAP.</a:t>
            </a:r>
            <a:endParaRPr lang="en-US" altLang="en-US" dirty="0" smtClean="0"/>
          </a:p>
          <a:p>
            <a:pPr marL="171707" indent="-171707" defTabSz="915772" eaLnBrk="1" hangingPunct="1">
              <a:spcBef>
                <a:spcPct val="0"/>
              </a:spcBef>
            </a:pPr>
            <a:endParaRPr lang="en-US" altLang="en-US" dirty="0" smtClean="0"/>
          </a:p>
          <a:p>
            <a:pPr marL="171707" indent="-171707" defTabSz="915772" eaLnBrk="1" hangingPunct="1">
              <a:spcBef>
                <a:spcPct val="0"/>
              </a:spcBef>
              <a:buFontTx/>
              <a:buChar cha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3"/>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PA20 - Display HR Master Data</a:t>
            </a:r>
            <a:endParaRPr lang="en-US" altLang="en-US" b="0" dirty="0" smtClean="0"/>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2B979BD-E6D6-4793-A8E3-E2130A5BAC75}" type="slidenum">
              <a:rPr lang="en-US" altLang="en-US" smtClean="0"/>
              <a:pPr/>
              <a:t>39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047778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Notes Placeholder 2"/>
          <p:cNvSpPr>
            <a:spLocks noGrp="1"/>
          </p:cNvSpPr>
          <p:nvPr>
            <p:ph type="body" idx="1"/>
          </p:nvPr>
        </p:nvSpPr>
        <p:spPr bwMode="auto">
          <a:xfrm>
            <a:off x="143134" y="461545"/>
            <a:ext cx="4661392" cy="8501008"/>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endParaRPr lang="en-US" altLang="en-US" b="0" dirty="0" smtClean="0"/>
          </a:p>
          <a:p>
            <a:pPr marL="0" indent="0" eaLnBrk="1" hangingPunct="1">
              <a:spcBef>
                <a:spcPct val="0"/>
              </a:spcBef>
            </a:pPr>
            <a:endParaRPr lang="en-US" altLang="en-US" b="0" dirty="0" smtClean="0"/>
          </a:p>
        </p:txBody>
      </p:sp>
      <p:sp>
        <p:nvSpPr>
          <p:cNvPr id="46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4</a:t>
            </a:fld>
            <a:endParaRPr lang="en-US" altLang="en-US" dirty="0" smtClean="0"/>
          </a:p>
        </p:txBody>
      </p:sp>
      <p:sp>
        <p:nvSpPr>
          <p:cNvPr id="5" name="Notes Placeholder 2"/>
          <p:cNvSpPr txBox="1">
            <a:spLocks/>
          </p:cNvSpPr>
          <p:nvPr/>
        </p:nvSpPr>
        <p:spPr bwMode="auto">
          <a:xfrm>
            <a:off x="143134" y="430801"/>
            <a:ext cx="4661392" cy="8531751"/>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algn="ctr" eaLnBrk="1" hangingPunct="1">
              <a:spcBef>
                <a:spcPct val="0"/>
              </a:spcBef>
            </a:pPr>
            <a:r>
              <a:rPr lang="en-US" sz="1400" i="1" dirty="0"/>
              <a:t>Table of Contents</a:t>
            </a:r>
          </a:p>
          <a:p>
            <a:pPr marL="0" indent="0" eaLnBrk="1" hangingPunct="1">
              <a:spcBef>
                <a:spcPct val="0"/>
              </a:spcBef>
            </a:pPr>
            <a:endParaRPr lang="en-US" altLang="en-US" b="0" dirty="0" smtClean="0"/>
          </a:p>
          <a:p>
            <a:pPr marL="0" indent="0" eaLnBrk="1" hangingPunct="1">
              <a:spcBef>
                <a:spcPct val="0"/>
              </a:spcBef>
            </a:pPr>
            <a:endParaRPr lang="en-US" altLang="en-US" b="0" dirty="0" smtClean="0"/>
          </a:p>
        </p:txBody>
      </p:sp>
      <p:graphicFrame>
        <p:nvGraphicFramePr>
          <p:cNvPr id="6" name="Table 5"/>
          <p:cNvGraphicFramePr>
            <a:graphicFrameLocks noGrp="1"/>
          </p:cNvGraphicFramePr>
          <p:nvPr>
            <p:extLst>
              <p:ext uri="{D42A27DB-BD31-4B8C-83A1-F6EECF244321}">
                <p14:modId xmlns:p14="http://schemas.microsoft.com/office/powerpoint/2010/main" val="2028385115"/>
              </p:ext>
            </p:extLst>
          </p:nvPr>
        </p:nvGraphicFramePr>
        <p:xfrm>
          <a:off x="287283" y="766316"/>
          <a:ext cx="4391363" cy="8102642"/>
        </p:xfrm>
        <a:graphic>
          <a:graphicData uri="http://schemas.openxmlformats.org/drawingml/2006/table">
            <a:tbl>
              <a:tblPr firstRow="1" bandRow="1">
                <a:tableStyleId>{2D5ABB26-0587-4C30-8999-92F81FD0307C}</a:tableStyleId>
              </a:tblPr>
              <a:tblGrid>
                <a:gridCol w="3550028"/>
                <a:gridCol w="841335"/>
              </a:tblGrid>
              <a:tr h="227710">
                <a:tc>
                  <a:txBody>
                    <a:bodyPr/>
                    <a:lstStyle/>
                    <a:p>
                      <a:pPr marL="0" marR="0">
                        <a:spcBef>
                          <a:spcPts val="0"/>
                        </a:spcBef>
                        <a:spcAft>
                          <a:spcPts val="0"/>
                        </a:spcAft>
                      </a:pPr>
                      <a:r>
                        <a:rPr lang="en-US" sz="1100" b="1" dirty="0" smtClean="0">
                          <a:effectLst/>
                          <a:latin typeface="+mn-lt"/>
                          <a:ea typeface="ＭＳ 明朝"/>
                          <a:cs typeface="Times New Roman"/>
                        </a:rPr>
                        <a:t>Title</a:t>
                      </a:r>
                      <a:endParaRPr lang="en-US" sz="1100" b="1" dirty="0">
                        <a:effectLst/>
                        <a:latin typeface="+mn-lt"/>
                        <a:ea typeface="ＭＳ 明朝"/>
                        <a:cs typeface="Times New Roman"/>
                      </a:endParaRPr>
                    </a:p>
                  </a:txBody>
                  <a:tcPr marL="68704" marR="68704" marT="0" marB="0">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latin typeface="+mn-lt"/>
                          <a:ea typeface="ＭＳ 明朝"/>
                          <a:cs typeface="Times New Roman"/>
                        </a:rPr>
                        <a:t>Page</a:t>
                      </a:r>
                    </a:p>
                  </a:txBody>
                  <a:tcPr marL="68704" marR="68704" marT="0" marB="0">
                    <a:lnB w="12700" cap="flat" cmpd="sng" algn="ctr">
                      <a:solidFill>
                        <a:scrgbClr r="0" g="0" b="0"/>
                      </a:solidFill>
                      <a:prstDash val="solid"/>
                      <a:round/>
                      <a:headEnd type="none" w="med" len="med"/>
                      <a:tailEnd type="none" w="med" len="med"/>
                    </a:lnB>
                  </a:tcPr>
                </a:tc>
              </a:tr>
              <a:tr h="194141">
                <a:tc>
                  <a:txBody>
                    <a:bodyPr/>
                    <a:lstStyle/>
                    <a:p>
                      <a:pPr marL="91440" marR="0">
                        <a:spcBef>
                          <a:spcPts val="0"/>
                        </a:spcBef>
                        <a:spcAft>
                          <a:spcPts val="0"/>
                        </a:spcAft>
                      </a:pPr>
                      <a:r>
                        <a:rPr lang="en-US" sz="1100" dirty="0">
                          <a:effectLst/>
                          <a:latin typeface="Calibri"/>
                          <a:ea typeface="ＭＳ 明朝"/>
                          <a:cs typeface="Times New Roman"/>
                        </a:rPr>
                        <a:t>Military Caregiver Leave Certification</a:t>
                      </a:r>
                      <a:endParaRPr lang="en-US" sz="1200" dirty="0">
                        <a:effectLst/>
                        <a:latin typeface="Cambria"/>
                        <a:ea typeface="ＭＳ 明朝"/>
                        <a:cs typeface="Times New Roman"/>
                      </a:endParaRPr>
                    </a:p>
                  </a:txBody>
                  <a:tcPr marL="68704" marR="68704" marT="0" marB="0">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1100" dirty="0">
                          <a:effectLst/>
                          <a:latin typeface="Calibri"/>
                          <a:ea typeface="ＭＳ 明朝"/>
                          <a:cs typeface="Times New Roman"/>
                        </a:rPr>
                        <a:t>93</a:t>
                      </a:r>
                      <a:endParaRPr lang="en-US" sz="1200" dirty="0">
                        <a:effectLst/>
                        <a:latin typeface="Cambria"/>
                        <a:ea typeface="ＭＳ 明朝"/>
                        <a:cs typeface="Times New Roman"/>
                      </a:endParaRPr>
                    </a:p>
                  </a:txBody>
                  <a:tcPr marL="68704" marR="68704" marT="0" marB="0">
                    <a:lnT w="12700" cap="flat" cmpd="sng" algn="ctr">
                      <a:solidFill>
                        <a:scrgbClr r="0" g="0" b="0"/>
                      </a:solidFill>
                      <a:prstDash val="solid"/>
                      <a:round/>
                      <a:headEnd type="none" w="med" len="med"/>
                      <a:tailEnd type="none" w="med" len="med"/>
                    </a:lnT>
                  </a:tcPr>
                </a:tc>
              </a:tr>
              <a:tr h="224287">
                <a:tc>
                  <a:txBody>
                    <a:bodyPr/>
                    <a:lstStyle/>
                    <a:p>
                      <a:pPr marL="0" marR="0">
                        <a:spcBef>
                          <a:spcPts val="0"/>
                        </a:spcBef>
                        <a:spcAft>
                          <a:spcPts val="0"/>
                        </a:spcAft>
                      </a:pPr>
                      <a:r>
                        <a:rPr lang="en-US" sz="1100" b="1" dirty="0">
                          <a:effectLst/>
                          <a:latin typeface="Calibri"/>
                          <a:ea typeface="ＭＳ 明朝"/>
                          <a:cs typeface="Times New Roman"/>
                        </a:rPr>
                        <a:t>Section 6 FML Designation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b="1" dirty="0">
                          <a:effectLst/>
                          <a:latin typeface="Calibri"/>
                          <a:ea typeface="ＭＳ 明朝"/>
                          <a:cs typeface="Times New Roman"/>
                        </a:rPr>
                        <a:t>96</a:t>
                      </a:r>
                      <a:endParaRPr lang="en-US" sz="1200" b="1"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CDOT FML Designation Notice Overview</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99</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Use of CDOT FML Designation Notice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100</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CDOT FML Designation Notice Approval Actions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101</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Post CDOT FML Designation Notice Actions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103</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7 FML Workbench</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b="1" dirty="0">
                          <a:effectLst/>
                          <a:latin typeface="Calibri"/>
                          <a:ea typeface="ＭＳ 明朝"/>
                          <a:cs typeface="Times New Roman"/>
                        </a:rPr>
                        <a:t>106</a:t>
                      </a:r>
                      <a:endParaRPr lang="en-US" sz="1200" b="1"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What is the FML Workbench</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109</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Purpose and Benefits of the Workbench</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109</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CAT2 and the Workbench</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109</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Creating the FML Workbench</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110</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Editing the FML Workbench</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113</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When to Delete Workbenches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113</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8 Leave and Timesheet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b="1" dirty="0">
                          <a:effectLst/>
                          <a:latin typeface="Calibri"/>
                          <a:ea typeface="ＭＳ 明朝"/>
                          <a:cs typeface="Times New Roman"/>
                        </a:rPr>
                        <a:t>117</a:t>
                      </a:r>
                      <a:endParaRPr lang="en-US" sz="1200" b="1"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Leave Entry on the Timesheet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120</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Errors on the Timesheet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123</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Order and Leave Usage by A/A Types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124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Calculation Tool</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125</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9 – FML and Workers Compensation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b="1" dirty="0">
                          <a:effectLst/>
                          <a:latin typeface="Calibri"/>
                          <a:ea typeface="ＭＳ 明朝"/>
                          <a:cs typeface="Times New Roman"/>
                        </a:rPr>
                        <a:t>127</a:t>
                      </a:r>
                      <a:endParaRPr lang="en-US" sz="1200" b="1"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and Workers’ Comp</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130</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and Workers’ Comp for Maintenance Section Liaisons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131</a:t>
                      </a:r>
                      <a:endParaRPr lang="en-US" sz="1200" dirty="0">
                        <a:effectLst/>
                        <a:latin typeface="Cambria"/>
                        <a:ea typeface="ＭＳ 明朝"/>
                        <a:cs typeface="Times New Roman"/>
                      </a:endParaRPr>
                    </a:p>
                  </a:txBody>
                  <a:tcPr marL="68704" marR="68704" marT="0" marB="0"/>
                </a:tc>
              </a:tr>
              <a:tr h="503607">
                <a:tc>
                  <a:txBody>
                    <a:bodyPr/>
                    <a:lstStyle/>
                    <a:p>
                      <a:pPr marL="91440" marR="0">
                        <a:spcBef>
                          <a:spcPts val="0"/>
                        </a:spcBef>
                        <a:spcAft>
                          <a:spcPts val="0"/>
                        </a:spcAft>
                      </a:pPr>
                      <a:r>
                        <a:rPr lang="en-US" sz="1100" dirty="0">
                          <a:effectLst/>
                          <a:latin typeface="Calibri"/>
                          <a:ea typeface="ＭＳ 明朝"/>
                          <a:cs typeface="Times New Roman"/>
                        </a:rPr>
                        <a:t>Pertaining to HIPAA and Workers’ Compensation Cases and Regional Distribution Practices of the Work Status Report (WSR)</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132</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Check-in Procedures for Employees on Extended Leave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132</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Non-Lost Time Claim</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133</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Lost Time Claim</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134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Injury Leave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136</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Make </a:t>
                      </a:r>
                      <a:r>
                        <a:rPr lang="en-US" sz="1100" dirty="0" smtClean="0">
                          <a:effectLst/>
                          <a:latin typeface="Calibri"/>
                          <a:ea typeface="ＭＳ 明朝"/>
                          <a:cs typeface="Times New Roman"/>
                        </a:rPr>
                        <a:t>Whole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138</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At the End of </a:t>
                      </a:r>
                      <a:r>
                        <a:rPr lang="en-US" sz="1100" dirty="0" smtClean="0">
                          <a:effectLst/>
                          <a:latin typeface="Calibri"/>
                          <a:ea typeface="ＭＳ 明朝"/>
                          <a:cs typeface="Times New Roman"/>
                        </a:rPr>
                        <a:t>Workers’ </a:t>
                      </a:r>
                      <a:r>
                        <a:rPr lang="en-US" sz="1100" dirty="0">
                          <a:effectLst/>
                          <a:latin typeface="Calibri"/>
                          <a:ea typeface="ＭＳ 明朝"/>
                          <a:cs typeface="Times New Roman"/>
                        </a:rPr>
                        <a:t>Compensation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140</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10 Monitoring FML</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b="1" dirty="0">
                          <a:effectLst/>
                          <a:latin typeface="Calibri"/>
                          <a:ea typeface="ＭＳ 明朝"/>
                          <a:cs typeface="Times New Roman"/>
                        </a:rPr>
                        <a:t>143</a:t>
                      </a:r>
                      <a:endParaRPr lang="en-US" sz="1200" b="1"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smtClean="0">
                          <a:effectLst/>
                          <a:latin typeface="+mn-lt"/>
                          <a:ea typeface="ＭＳ 明朝"/>
                          <a:cs typeface="Times New Roman"/>
                        </a:rPr>
                        <a:t>Monitoring FML</a:t>
                      </a:r>
                      <a:endParaRPr lang="en-US" sz="1100" dirty="0">
                        <a:effectLst/>
                        <a:latin typeface="+mn-lt"/>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146</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Leave Approval</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147</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Using CADO to Display Approved FML Leave Entries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147</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CADO and CAT2 Status Codes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148</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Entitlement Remaining</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151</a:t>
                      </a:r>
                      <a:endParaRPr lang="en-US" sz="1200" dirty="0">
                        <a:effectLst/>
                        <a:latin typeface="Cambria"/>
                        <a:ea typeface="ＭＳ 明朝"/>
                        <a:cs typeface="Times New Roman"/>
                      </a:endParaRPr>
                    </a:p>
                  </a:txBody>
                  <a:tcPr marL="68704" marR="68704" marT="0" marB="0"/>
                </a:tc>
              </a:tr>
            </a:tbl>
          </a:graphicData>
        </a:graphic>
      </p:graphicFrame>
    </p:spTree>
    <p:extLst>
      <p:ext uri="{BB962C8B-B14F-4D97-AF65-F5344CB8AC3E}">
        <p14:creationId xmlns:p14="http://schemas.microsoft.com/office/powerpoint/2010/main" val="3975098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16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09 </a:t>
            </a:r>
            <a:r>
              <a:rPr lang="en-US" altLang="en-US" b="0" dirty="0" smtClean="0"/>
              <a:t>– FML Balance Report (Portal View)</a:t>
            </a:r>
          </a:p>
          <a:p>
            <a:pPr marL="0" indent="0" defTabSz="915772" eaLnBrk="1" hangingPunct="1">
              <a:spcBef>
                <a:spcPct val="0"/>
              </a:spcBef>
            </a:pPr>
            <a:r>
              <a:rPr lang="en-US" altLang="en-US" b="1" dirty="0" smtClean="0"/>
              <a:t>TAB 10 </a:t>
            </a:r>
            <a:r>
              <a:rPr lang="en-US" altLang="en-US" b="0" dirty="0" smtClean="0"/>
              <a:t>– ZH61 – FML</a:t>
            </a:r>
            <a:r>
              <a:rPr lang="en-US" altLang="en-US" b="0" baseline="0" dirty="0" smtClean="0"/>
              <a:t> Balance Report</a:t>
            </a:r>
            <a:endParaRPr lang="en-US" altLang="en-US" b="0" dirty="0" smtClean="0"/>
          </a:p>
          <a:p>
            <a:pPr marL="171707" indent="-171707" defTabSz="915772" eaLnBrk="1" hangingPunct="1">
              <a:spcBef>
                <a:spcPct val="0"/>
              </a:spcBef>
              <a:buFontTx/>
              <a:buChar char="•"/>
            </a:pPr>
            <a:endParaRPr lang="en-US" altLang="en-US" b="0" dirty="0" smtClean="0"/>
          </a:p>
          <a:p>
            <a:pPr marL="0" indent="0" defTabSz="915772" eaLnBrk="1" hangingPunct="1">
              <a:spcBef>
                <a:spcPct val="0"/>
              </a:spcBef>
            </a:pPr>
            <a:r>
              <a:rPr lang="en-US" altLang="en-US" dirty="0" smtClean="0"/>
              <a:t>Checking for FML Entitlement in SAP</a:t>
            </a:r>
          </a:p>
          <a:p>
            <a:pPr marL="0" indent="0" defTabSz="915772" eaLnBrk="1" hangingPunct="1">
              <a:spcBef>
                <a:spcPct val="0"/>
              </a:spcBef>
            </a:pPr>
            <a:endParaRPr lang="en-US" altLang="en-US" b="0" dirty="0" smtClean="0"/>
          </a:p>
          <a:p>
            <a:pPr marL="0" indent="0" defTabSz="915772" eaLnBrk="1" hangingPunct="1">
              <a:spcBef>
                <a:spcPct val="0"/>
              </a:spcBef>
            </a:pPr>
            <a:r>
              <a:rPr lang="en-US" altLang="en-US" b="0" dirty="0" smtClean="0"/>
              <a:t>The Family Medical Leave Balance Report is available to all employees from a work computer in the SAP Portal effective July 1, 2015. </a:t>
            </a:r>
          </a:p>
          <a:p>
            <a:pPr marL="0" indent="0" defTabSz="915772" eaLnBrk="1" hangingPunct="1">
              <a:spcBef>
                <a:spcPct val="0"/>
              </a:spcBef>
            </a:pPr>
            <a:endParaRPr lang="en-US" altLang="en-US" b="0" baseline="0" dirty="0" smtClean="0"/>
          </a:p>
          <a:p>
            <a:pPr marL="0" indent="0" defTabSz="915772" eaLnBrk="1" hangingPunct="1">
              <a:spcBef>
                <a:spcPct val="0"/>
              </a:spcBef>
            </a:pPr>
            <a:r>
              <a:rPr lang="en-US" altLang="en-US" b="0" dirty="0" smtClean="0"/>
              <a:t>The following are the directions</a:t>
            </a:r>
            <a:r>
              <a:rPr lang="en-US" altLang="en-US" b="0" baseline="0" dirty="0" smtClean="0"/>
              <a:t> to access the report for the Employee. </a:t>
            </a:r>
            <a:endParaRPr lang="en-US" altLang="en-US" b="0" dirty="0" smtClean="0"/>
          </a:p>
          <a:p>
            <a:pPr marL="171707" indent="-171707" defTabSz="915772" eaLnBrk="1" hangingPunct="1">
              <a:spcBef>
                <a:spcPct val="0"/>
              </a:spcBef>
            </a:pPr>
            <a:endParaRPr lang="en-US" altLang="en-US" b="0" dirty="0" smtClean="0"/>
          </a:p>
          <a:p>
            <a:pPr marL="228943" indent="-228943" defTabSz="915772" eaLnBrk="1" hangingPunct="1">
              <a:spcBef>
                <a:spcPct val="0"/>
              </a:spcBef>
              <a:buFont typeface="+mj-lt"/>
              <a:buAutoNum type="arabicPeriod"/>
            </a:pPr>
            <a:r>
              <a:rPr lang="en-US" altLang="en-US" b="0" dirty="0" smtClean="0"/>
              <a:t>Open Internet Explorer</a:t>
            </a:r>
            <a:r>
              <a:rPr lang="en-US" altLang="en-US" b="0" baseline="0" dirty="0" smtClean="0"/>
              <a:t> </a:t>
            </a:r>
            <a:r>
              <a:rPr lang="en-US" altLang="en-US" b="0" dirty="0" smtClean="0"/>
              <a:t>from your work computer </a:t>
            </a:r>
          </a:p>
          <a:p>
            <a:pPr marL="228943" indent="-228943" defTabSz="915772" eaLnBrk="1" hangingPunct="1">
              <a:spcBef>
                <a:spcPct val="0"/>
              </a:spcBef>
              <a:buFont typeface="+mj-lt"/>
              <a:buAutoNum type="arabicPeriod"/>
            </a:pPr>
            <a:r>
              <a:rPr lang="en-US" altLang="en-US" b="0" dirty="0" smtClean="0"/>
              <a:t>Scroll to the bottom right of the home page </a:t>
            </a:r>
          </a:p>
          <a:p>
            <a:pPr marL="228943" indent="-228943" defTabSz="915772" eaLnBrk="1" hangingPunct="1">
              <a:spcBef>
                <a:spcPct val="0"/>
              </a:spcBef>
              <a:buFont typeface="+mj-lt"/>
              <a:buAutoNum type="arabicPeriod"/>
            </a:pPr>
            <a:r>
              <a:rPr lang="en-US" altLang="en-US" b="0" dirty="0" smtClean="0"/>
              <a:t>Click on: “SAP Portal” </a:t>
            </a:r>
            <a:endParaRPr lang="en-US" altLang="en-US" b="0" baseline="0" dirty="0" smtClean="0"/>
          </a:p>
          <a:p>
            <a:pPr marL="228943" indent="-228943" defTabSz="915772" eaLnBrk="1" hangingPunct="1">
              <a:spcBef>
                <a:spcPct val="0"/>
              </a:spcBef>
              <a:buFont typeface="+mj-lt"/>
              <a:buAutoNum type="arabicPeriod"/>
            </a:pPr>
            <a:r>
              <a:rPr lang="en-US" altLang="en-US" b="0" dirty="0" smtClean="0"/>
              <a:t>Sign-in to the Portal as usual </a:t>
            </a:r>
          </a:p>
          <a:p>
            <a:pPr marL="228943" indent="-228943" defTabSz="915772" eaLnBrk="1" hangingPunct="1">
              <a:spcBef>
                <a:spcPct val="0"/>
              </a:spcBef>
              <a:buFont typeface="+mj-lt"/>
              <a:buAutoNum type="arabicPeriod"/>
            </a:pPr>
            <a:r>
              <a:rPr lang="en-US" altLang="en-US" b="0" dirty="0" smtClean="0"/>
              <a:t>On the page that displays , in the upper left,  click on: Employee Self Service</a:t>
            </a:r>
          </a:p>
          <a:p>
            <a:pPr marL="228943" indent="-228943" defTabSz="915772" eaLnBrk="1" hangingPunct="1">
              <a:spcBef>
                <a:spcPct val="0"/>
              </a:spcBef>
              <a:buFont typeface="+mj-lt"/>
              <a:buAutoNum type="arabicPeriod"/>
            </a:pPr>
            <a:r>
              <a:rPr lang="en-US" altLang="en-US" b="0" dirty="0" smtClean="0"/>
              <a:t> On the page that displays, look to the middle under Working Time, and CLICK on: Family Medical Leave Balance </a:t>
            </a:r>
          </a:p>
          <a:p>
            <a:pPr marL="228943" indent="-228943" defTabSz="915772" eaLnBrk="1" hangingPunct="1">
              <a:spcBef>
                <a:spcPct val="0"/>
              </a:spcBef>
              <a:buFont typeface="+mj-lt"/>
              <a:buAutoNum type="arabicPeriod"/>
            </a:pPr>
            <a:r>
              <a:rPr lang="en-US" altLang="en-US" b="0" dirty="0" smtClean="0"/>
              <a:t>The Family Medical Leave Balance Report will open, showing the number of FML job protection hours available to you as of the current date, and also the dates in the future on which you will have additional FML hours restored </a:t>
            </a:r>
          </a:p>
          <a:p>
            <a:pPr marL="171707" indent="-171707" defTabSz="915772" eaLnBrk="1" hangingPunct="1">
              <a:spcBef>
                <a:spcPct val="0"/>
              </a:spcBef>
              <a:buFontTx/>
              <a:buChar char="•"/>
            </a:pPr>
            <a:endParaRPr lang="en-US" altLang="en-US" b="0" dirty="0" smtClean="0"/>
          </a:p>
          <a:p>
            <a:pPr marL="171707" indent="-171707" defTabSz="915772" eaLnBrk="1" hangingPunct="1">
              <a:spcBef>
                <a:spcPct val="0"/>
              </a:spcBef>
              <a:buFontTx/>
              <a:buChar char="•"/>
            </a:pPr>
            <a:endParaRPr lang="en-US" altLang="en-US" b="0" dirty="0" smtClean="0"/>
          </a:p>
        </p:txBody>
      </p:sp>
      <p:sp>
        <p:nvSpPr>
          <p:cNvPr id="1116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109DEDB-E485-4D41-A7BE-3C42B83D7FA6}" type="slidenum">
              <a:rPr lang="en-US" altLang="en-US" smtClean="0">
                <a:solidFill>
                  <a:srgbClr val="000000"/>
                </a:solidFill>
              </a:rPr>
              <a:pPr/>
              <a:t>40</a:t>
            </a:fld>
            <a:endParaRPr lang="en-US" altLang="en-US" dirty="0" smtClean="0">
              <a:solidFill>
                <a:srgbClr val="000000"/>
              </a:solidFill>
            </a:endParaRPr>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65968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10 </a:t>
            </a:r>
            <a:r>
              <a:rPr lang="en-US" altLang="en-US" b="0" dirty="0" smtClean="0"/>
              <a:t>– ZH61 FML Balance</a:t>
            </a:r>
            <a:r>
              <a:rPr lang="en-US" altLang="en-US" b="0" baseline="0" dirty="0" smtClean="0"/>
              <a:t> report</a:t>
            </a:r>
            <a:endParaRPr lang="en-US" altLang="en-US" b="0" dirty="0" smtClean="0"/>
          </a:p>
          <a:p>
            <a:pPr marL="0" indent="0" defTabSz="915772" eaLnBrk="1" hangingPunct="1">
              <a:spcBef>
                <a:spcPct val="0"/>
              </a:spcBef>
            </a:pPr>
            <a:endParaRPr lang="en-US" altLang="en-US" b="0" dirty="0" smtClean="0"/>
          </a:p>
          <a:p>
            <a:pPr marL="0" indent="0" defTabSz="915772" eaLnBrk="1" hangingPunct="1">
              <a:spcBef>
                <a:spcPct val="0"/>
              </a:spcBef>
            </a:pPr>
            <a:r>
              <a:rPr lang="en-US" altLang="en-US" dirty="0" smtClean="0"/>
              <a:t>FML Balance Report </a:t>
            </a:r>
          </a:p>
          <a:p>
            <a:pPr marL="0" indent="0" defTabSz="915772" eaLnBrk="1" hangingPunct="1">
              <a:spcBef>
                <a:spcPct val="0"/>
              </a:spcBef>
            </a:pPr>
            <a:endParaRPr lang="en-US" altLang="en-US" b="0" dirty="0" smtClean="0"/>
          </a:p>
          <a:p>
            <a:pPr marL="0" indent="0" defTabSz="915772" eaLnBrk="1" hangingPunct="1">
              <a:spcBef>
                <a:spcPct val="0"/>
              </a:spcBef>
            </a:pPr>
            <a:r>
              <a:rPr lang="en-US" altLang="en-US" b="0" dirty="0" smtClean="0"/>
              <a:t>The FML Balance Report is a custom transaction created to display the FML balances of an Employee based upon the system date when the report runs.  The following are details</a:t>
            </a:r>
            <a:r>
              <a:rPr lang="en-US" altLang="en-US" b="0" baseline="0" dirty="0" smtClean="0"/>
              <a:t> of the report:</a:t>
            </a:r>
          </a:p>
          <a:p>
            <a:pPr marL="173997" lvl="1" indent="-173997" eaLnBrk="1" hangingPunct="1">
              <a:buFont typeface="Arial"/>
              <a:buChar char="•"/>
            </a:pPr>
            <a:r>
              <a:rPr lang="en-US" altLang="en-US" dirty="0" smtClean="0"/>
              <a:t>Calculated based on </a:t>
            </a:r>
            <a:r>
              <a:rPr lang="en-US" altLang="en-US" b="1" dirty="0" smtClean="0"/>
              <a:t>approved </a:t>
            </a:r>
            <a:r>
              <a:rPr lang="en-US" altLang="en-US" dirty="0" smtClean="0"/>
              <a:t>FML absences on the timesheet in the last 12 months</a:t>
            </a:r>
          </a:p>
          <a:p>
            <a:pPr marL="173997" lvl="1" indent="-173997" eaLnBrk="1" hangingPunct="1">
              <a:buFont typeface="Arial"/>
              <a:buChar char="•"/>
            </a:pPr>
            <a:r>
              <a:rPr lang="en-US" altLang="en-US" b="1" dirty="0" smtClean="0"/>
              <a:t>Does not </a:t>
            </a:r>
            <a:r>
              <a:rPr lang="en-US" altLang="en-US" dirty="0" smtClean="0"/>
              <a:t>include</a:t>
            </a:r>
            <a:r>
              <a:rPr lang="en-US" altLang="en-US" b="1" dirty="0" smtClean="0"/>
              <a:t> Future </a:t>
            </a:r>
            <a:r>
              <a:rPr lang="en-US" altLang="en-US" dirty="0" smtClean="0"/>
              <a:t>approved FML absences </a:t>
            </a:r>
          </a:p>
          <a:p>
            <a:pPr marL="173997" lvl="1" indent="-173997" eaLnBrk="1" hangingPunct="1">
              <a:buFont typeface="Arial"/>
              <a:buChar char="•"/>
            </a:pPr>
            <a:r>
              <a:rPr lang="en-US" altLang="en-US" dirty="0" smtClean="0"/>
              <a:t>Displays the date and number of FML hours that will be earned back in the upcoming 12 months</a:t>
            </a:r>
          </a:p>
          <a:p>
            <a:pPr marL="173997" lvl="1" indent="-173997" eaLnBrk="1" hangingPunct="1">
              <a:buFont typeface="Arial"/>
              <a:buChar char="•"/>
            </a:pPr>
            <a:r>
              <a:rPr lang="en-US" altLang="en-US" dirty="0" smtClean="0"/>
              <a:t>Takes leap year into account</a:t>
            </a:r>
          </a:p>
          <a:p>
            <a:pPr marL="173997" lvl="1" indent="-173997" eaLnBrk="1" hangingPunct="1">
              <a:buFont typeface="Arial"/>
              <a:buChar char="•"/>
            </a:pPr>
            <a:r>
              <a:rPr lang="en-US" altLang="en-US" dirty="0" smtClean="0"/>
              <a:t>Serves as notification to the employee when entitlement amounts change </a:t>
            </a:r>
          </a:p>
          <a:p>
            <a:pPr marL="173997" lvl="1" indent="-173997" eaLnBrk="1" hangingPunct="1">
              <a:buFont typeface="Arial"/>
              <a:buChar char="•"/>
            </a:pPr>
            <a:r>
              <a:rPr lang="en-US" altLang="en-US" dirty="0" smtClean="0"/>
              <a:t>Only available to Permanent Full Time Employees </a:t>
            </a:r>
          </a:p>
          <a:p>
            <a:pPr marL="173997" lvl="1" indent="-173997" defTabSz="914182" eaLnBrk="1" hangingPunct="1">
              <a:buFont typeface="Arial"/>
              <a:buChar char="•"/>
              <a:defRPr/>
            </a:pPr>
            <a:r>
              <a:rPr lang="en-US" altLang="en-US" dirty="0" smtClean="0"/>
              <a:t>PPT needs to be manually calculated</a:t>
            </a:r>
          </a:p>
          <a:p>
            <a:pPr marL="171707" indent="-171707" defTabSz="915772" eaLnBrk="1" hangingPunct="1">
              <a:spcBef>
                <a:spcPct val="0"/>
              </a:spcBef>
            </a:pPr>
            <a:endParaRPr lang="en-US" altLang="en-US" b="0" dirty="0" smtClean="0"/>
          </a:p>
          <a:p>
            <a:pPr lvl="2" indent="0" defTabSz="915772" eaLnBrk="1" hangingPunct="1">
              <a:spcBef>
                <a:spcPct val="0"/>
              </a:spcBef>
              <a:buNone/>
            </a:pPr>
            <a:endParaRPr lang="en-US" altLang="en-US" dirty="0" smtClean="0"/>
          </a:p>
          <a:p>
            <a:pPr marL="171707" indent="-171707" defTabSz="915772" eaLnBrk="1" hangingPunct="1">
              <a:spcBef>
                <a:spcPct val="0"/>
              </a:spcBef>
              <a:buFont typeface="Arial"/>
              <a:buChar char="•"/>
            </a:pPr>
            <a:endParaRPr lang="en-US" altLang="en-US" b="0" dirty="0" smtClean="0"/>
          </a:p>
          <a:p>
            <a:pPr marL="171707" indent="-171707" defTabSz="915772" eaLnBrk="1" hangingPunct="1">
              <a:spcBef>
                <a:spcPct val="0"/>
              </a:spcBef>
            </a:pPr>
            <a:r>
              <a:rPr lang="en-US" altLang="en-US" b="0" dirty="0" smtClean="0"/>
              <a:t>  </a:t>
            </a:r>
          </a:p>
        </p:txBody>
      </p:sp>
      <p:sp>
        <p:nvSpPr>
          <p:cNvPr id="1136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C3861B3-0337-4524-8942-B61355645D18}" type="slidenum">
              <a:rPr lang="en-US" altLang="en-US" smtClean="0"/>
              <a:pPr/>
              <a:t>41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864459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571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FML Balance Report </a:t>
            </a:r>
          </a:p>
          <a:p>
            <a:pPr marL="0" indent="0" eaLnBrk="1" hangingPunct="1">
              <a:spcBef>
                <a:spcPct val="0"/>
              </a:spcBef>
            </a:pPr>
            <a:endParaRPr lang="en-US" altLang="en-US" dirty="0" smtClean="0"/>
          </a:p>
          <a:p>
            <a:pPr marL="0" indent="0" eaLnBrk="1" hangingPunct="1">
              <a:spcBef>
                <a:spcPct val="0"/>
              </a:spcBef>
            </a:pPr>
            <a:r>
              <a:rPr lang="en-US" altLang="en-US" b="0" dirty="0" smtClean="0"/>
              <a:t>The FML Balance report is accessed by the Employee through the Portal.  If there is a discrepancy between what the Employee believes to be the amount of entitlement available and the amount shown in the report, ensure the employee has read and understands that this report is based on </a:t>
            </a:r>
            <a:r>
              <a:rPr lang="en-US" altLang="en-US" dirty="0" smtClean="0"/>
              <a:t>approved</a:t>
            </a:r>
            <a:r>
              <a:rPr lang="en-US" altLang="en-US" b="0" dirty="0" smtClean="0"/>
              <a:t> FML absences within the past 12 months.  </a:t>
            </a:r>
          </a:p>
          <a:p>
            <a:pPr marL="0" indent="0" eaLnBrk="1" hangingPunct="1">
              <a:spcBef>
                <a:spcPct val="0"/>
              </a:spcBef>
            </a:pPr>
            <a:endParaRPr lang="en-US" altLang="en-US" b="0" dirty="0" smtClean="0"/>
          </a:p>
          <a:p>
            <a:pPr marL="0" indent="0" eaLnBrk="1" hangingPunct="1">
              <a:spcBef>
                <a:spcPct val="0"/>
              </a:spcBef>
            </a:pPr>
            <a:r>
              <a:rPr lang="en-US" altLang="en-US" b="0" dirty="0" smtClean="0"/>
              <a:t>A separate report available to FML Liaisons accounts for future FML time on the timesheet.  That report will be discussed on upcoming slides.</a:t>
            </a:r>
          </a:p>
          <a:p>
            <a:pPr marL="0" indent="0" eaLnBrk="1" hangingPunct="1">
              <a:spcBef>
                <a:spcPct val="0"/>
              </a:spcBef>
            </a:pPr>
            <a:endParaRPr lang="en-US" altLang="en-US" b="0" dirty="0" smtClean="0"/>
          </a:p>
          <a:p>
            <a:pPr marL="0" indent="0" eaLnBrk="1" hangingPunct="1">
              <a:spcBef>
                <a:spcPct val="0"/>
              </a:spcBef>
            </a:pPr>
            <a:r>
              <a:rPr lang="en-US" altLang="en-US" b="0" dirty="0" smtClean="0"/>
              <a:t>The columns of the report are described below:</a:t>
            </a:r>
          </a:p>
          <a:p>
            <a:pPr marL="0" indent="0" eaLnBrk="1" hangingPunct="1">
              <a:spcBef>
                <a:spcPct val="0"/>
              </a:spcBef>
            </a:pPr>
            <a:endParaRPr lang="en-US" altLang="en-US" b="0" dirty="0" smtClean="0"/>
          </a:p>
          <a:p>
            <a:pPr marL="171707" indent="-171707" eaLnBrk="1" hangingPunct="1">
              <a:spcBef>
                <a:spcPct val="0"/>
              </a:spcBef>
              <a:buFont typeface="Arial"/>
              <a:buChar char="•"/>
            </a:pPr>
            <a:r>
              <a:rPr lang="en-US" altLang="en-US" dirty="0" smtClean="0"/>
              <a:t>Date</a:t>
            </a:r>
            <a:r>
              <a:rPr lang="en-US" altLang="en-US" b="0" dirty="0" smtClean="0"/>
              <a:t> – This field displays the date that the FML Balance will be restored to the Employee.  This is based on any FML leave taken over the past year.</a:t>
            </a:r>
          </a:p>
          <a:p>
            <a:pPr marL="171707" indent="-171707" eaLnBrk="1" hangingPunct="1">
              <a:spcBef>
                <a:spcPct val="0"/>
              </a:spcBef>
              <a:buFont typeface="Arial"/>
              <a:buChar char="•"/>
            </a:pPr>
            <a:r>
              <a:rPr lang="en-US" altLang="en-US" dirty="0" smtClean="0"/>
              <a:t># of FML Hours Restored </a:t>
            </a:r>
            <a:r>
              <a:rPr lang="en-US" altLang="en-US" b="0" dirty="0" smtClean="0"/>
              <a:t>– The total of the number of hours restored to the employee based on the amount taken one year before the FML absence occurred.</a:t>
            </a:r>
          </a:p>
          <a:p>
            <a:pPr marL="171707" indent="-171707" eaLnBrk="1" hangingPunct="1">
              <a:spcBef>
                <a:spcPct val="0"/>
              </a:spcBef>
              <a:buFont typeface="Arial"/>
              <a:buChar char="•"/>
            </a:pPr>
            <a:r>
              <a:rPr lang="en-US" altLang="en-US" dirty="0" smtClean="0"/>
              <a:t>FML Balance </a:t>
            </a:r>
            <a:r>
              <a:rPr lang="en-US" altLang="en-US" b="0" dirty="0" smtClean="0"/>
              <a:t>– The total number of hours available to the employee based upon their balance and the number of hours restored.</a:t>
            </a:r>
          </a:p>
          <a:p>
            <a:pPr marL="0" indent="0" eaLnBrk="1" hangingPunct="1">
              <a:spcBef>
                <a:spcPct val="0"/>
              </a:spcBef>
            </a:pPr>
            <a:endParaRPr lang="en-US" altLang="en-US" dirty="0" smtClean="0"/>
          </a:p>
        </p:txBody>
      </p:sp>
      <p:sp>
        <p:nvSpPr>
          <p:cNvPr id="1157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29737E5-BAC5-4773-86E8-A282E5B2BDA0}" type="slidenum">
              <a:rPr lang="en-US" altLang="en-US" smtClean="0"/>
              <a:pPr/>
              <a:t>42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61052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98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09 </a:t>
            </a:r>
            <a:r>
              <a:rPr lang="en-US" altLang="en-US" b="0" dirty="0" smtClean="0"/>
              <a:t>– FML Balance Report (Portal View) </a:t>
            </a:r>
            <a:endParaRPr lang="en-US" altLang="en-US" dirty="0" smtClean="0"/>
          </a:p>
          <a:p>
            <a:pPr marL="0" indent="0" defTabSz="915772" eaLnBrk="1" hangingPunct="1">
              <a:spcBef>
                <a:spcPct val="0"/>
              </a:spcBef>
            </a:pPr>
            <a:r>
              <a:rPr lang="en-US" altLang="en-US" dirty="0" smtClean="0"/>
              <a:t>TAB 10 – </a:t>
            </a:r>
            <a:r>
              <a:rPr lang="en-US" altLang="en-US" b="0" dirty="0" smtClean="0"/>
              <a:t>ZH61 FML Balance Report</a:t>
            </a:r>
          </a:p>
          <a:p>
            <a:pPr marL="171707" indent="-171707" defTabSz="915772" eaLnBrk="1" hangingPunct="1">
              <a:spcBef>
                <a:spcPct val="0"/>
              </a:spcBef>
              <a:buBlip>
                <a:blip r:embed="rId3"/>
              </a:buBlip>
            </a:pPr>
            <a:endParaRPr lang="en-US" altLang="en-US" b="0" dirty="0" smtClean="0"/>
          </a:p>
          <a:p>
            <a:pPr marL="171707" indent="-171707" defTabSz="915772" eaLnBrk="1" hangingPunct="1">
              <a:spcBef>
                <a:spcPct val="0"/>
              </a:spcBef>
              <a:buFontTx/>
              <a:buChar char="•"/>
            </a:pPr>
            <a:r>
              <a:rPr lang="en-US" altLang="en-US" b="0" dirty="0" smtClean="0"/>
              <a:t>The FML leave balance report is used by the Employee to view the amount of FML Leave available to them over the 12 month period</a:t>
            </a:r>
          </a:p>
          <a:p>
            <a:pPr marL="171707" indent="-171707" defTabSz="915772" eaLnBrk="1" hangingPunct="1">
              <a:spcBef>
                <a:spcPct val="0"/>
              </a:spcBef>
              <a:buFontTx/>
              <a:buChar char="•"/>
            </a:pPr>
            <a:r>
              <a:rPr lang="en-US" altLang="en-US" b="0" dirty="0" smtClean="0"/>
              <a:t>Employees access the report through SAP portal and/or ZH61</a:t>
            </a:r>
          </a:p>
        </p:txBody>
      </p:sp>
      <p:sp>
        <p:nvSpPr>
          <p:cNvPr id="1198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506BEE-2429-4CCF-A507-24C78286678D}" type="slidenum">
              <a:rPr lang="en-US" altLang="en-US" smtClean="0"/>
              <a:pPr/>
              <a:t>43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5826786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98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09 </a:t>
            </a:r>
            <a:r>
              <a:rPr lang="en-US" altLang="en-US" b="0" dirty="0" smtClean="0"/>
              <a:t>– FML Balance Report (Portal View) </a:t>
            </a:r>
            <a:endParaRPr lang="en-US" altLang="en-US" dirty="0" smtClean="0"/>
          </a:p>
          <a:p>
            <a:pPr marL="0" indent="0" defTabSz="915772" eaLnBrk="1" hangingPunct="1">
              <a:spcBef>
                <a:spcPct val="0"/>
              </a:spcBef>
            </a:pPr>
            <a:r>
              <a:rPr lang="en-US" altLang="en-US" dirty="0" smtClean="0"/>
              <a:t>TAB 10 – </a:t>
            </a:r>
            <a:r>
              <a:rPr lang="en-US" altLang="en-US" b="0" dirty="0" smtClean="0"/>
              <a:t>ZH61 FML Balance Report</a:t>
            </a:r>
          </a:p>
          <a:p>
            <a:pPr marL="171707" indent="-171707" defTabSz="915772" eaLnBrk="1" hangingPunct="1">
              <a:spcBef>
                <a:spcPct val="0"/>
              </a:spcBef>
              <a:buBlip>
                <a:blip r:embed="rId3"/>
              </a:buBlip>
            </a:pPr>
            <a:endParaRPr lang="en-US" altLang="en-US" b="0" dirty="0" smtClean="0"/>
          </a:p>
          <a:p>
            <a:pPr marL="171707" indent="-171707" defTabSz="915772" eaLnBrk="1" hangingPunct="1">
              <a:spcBef>
                <a:spcPct val="0"/>
              </a:spcBef>
            </a:pPr>
            <a:r>
              <a:rPr lang="en-US" altLang="en-US" b="0" dirty="0" smtClean="0"/>
              <a:t>Now it's your turn to display the FML Balance Report. </a:t>
            </a:r>
          </a:p>
          <a:p>
            <a:pPr marL="171707" indent="-171707" defTabSz="915772" eaLnBrk="1" hangingPunct="1">
              <a:spcBef>
                <a:spcPct val="0"/>
              </a:spcBef>
              <a:buFontTx/>
              <a:buChar char="•"/>
            </a:pPr>
            <a:r>
              <a:rPr lang="en-US" altLang="en-US" b="0" dirty="0" smtClean="0"/>
              <a:t>The FML leave balance report is used by the Employee to view the amount of FML Leave available to them over the 12 month period</a:t>
            </a:r>
          </a:p>
          <a:p>
            <a:pPr marL="171707" indent="-171707" defTabSz="915772" eaLnBrk="1" hangingPunct="1">
              <a:spcBef>
                <a:spcPct val="0"/>
              </a:spcBef>
              <a:buFontTx/>
              <a:buChar char="•"/>
            </a:pPr>
            <a:r>
              <a:rPr lang="en-US" altLang="en-US" b="0" dirty="0" smtClean="0"/>
              <a:t>Employees access the report through SAP portal and/or ZH61</a:t>
            </a:r>
          </a:p>
          <a:p>
            <a:pPr marL="171707" indent="-171707" defTabSz="915772" eaLnBrk="1" hangingPunct="1">
              <a:spcBef>
                <a:spcPct val="0"/>
              </a:spcBef>
              <a:buFontTx/>
              <a:buChar char="•"/>
            </a:pPr>
            <a:r>
              <a:rPr lang="en-US" altLang="en-US" b="0" dirty="0" smtClean="0"/>
              <a:t>Portal - </a:t>
            </a:r>
            <a:r>
              <a:rPr lang="en-US" b="0" dirty="0">
                <a:hlinkClick r:id="rId4"/>
              </a:rPr>
              <a:t>http://sapprdep.dot.state.co.us:50000/irj/portal/</a:t>
            </a:r>
            <a:r>
              <a:rPr lang="en-US" b="0" dirty="0"/>
              <a:t>  </a:t>
            </a:r>
            <a:r>
              <a:rPr lang="en-US" b="0" dirty="0" smtClean="0">
                <a:effectLst/>
              </a:rPr>
              <a:t>  </a:t>
            </a:r>
            <a:endParaRPr lang="en-US" altLang="en-US" b="0" dirty="0" smtClean="0"/>
          </a:p>
        </p:txBody>
      </p:sp>
      <p:sp>
        <p:nvSpPr>
          <p:cNvPr id="1198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506BEE-2429-4CCF-A507-24C78286678D}" type="slidenum">
              <a:rPr lang="en-US" altLang="en-US" smtClean="0"/>
              <a:pPr/>
              <a:t>44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582678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5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lvl="1" eaLnBrk="1" hangingPunct="1">
              <a:spcBef>
                <a:spcPct val="0"/>
              </a:spcBef>
            </a:pPr>
            <a:r>
              <a:rPr lang="en-US" altLang="en-US" b="1" dirty="0" smtClean="0"/>
              <a:t>FML Forecast Report</a:t>
            </a:r>
          </a:p>
          <a:p>
            <a:pPr lvl="1" eaLnBrk="1" hangingPunct="1">
              <a:spcBef>
                <a:spcPct val="0"/>
              </a:spcBef>
            </a:pPr>
            <a:endParaRPr lang="en-US" altLang="en-US" b="1" dirty="0"/>
          </a:p>
          <a:p>
            <a:pPr lvl="1" defTabSz="914182" eaLnBrk="1" hangingPunct="1">
              <a:spcBef>
                <a:spcPct val="0"/>
              </a:spcBef>
              <a:defRPr/>
            </a:pPr>
            <a:r>
              <a:rPr lang="en-US" altLang="en-US" dirty="0"/>
              <a:t>Available only in SAP using t-code ZH62</a:t>
            </a:r>
          </a:p>
          <a:p>
            <a:pPr lvl="1" eaLnBrk="1" hangingPunct="1">
              <a:spcBef>
                <a:spcPct val="0"/>
              </a:spcBef>
            </a:pPr>
            <a:endParaRPr lang="en-US" altLang="en-US" b="0" dirty="0" smtClean="0"/>
          </a:p>
          <a:p>
            <a:pPr lvl="1" eaLnBrk="1" hangingPunct="1">
              <a:spcBef>
                <a:spcPct val="0"/>
              </a:spcBef>
            </a:pPr>
            <a:r>
              <a:rPr lang="en-US" altLang="en-US" b="0" dirty="0" smtClean="0"/>
              <a:t>The FML Forecast</a:t>
            </a:r>
            <a:r>
              <a:rPr lang="en-US" altLang="en-US" b="0" baseline="0" dirty="0" smtClean="0"/>
              <a:t> report requires the personnel number of the employee and the date in which you are running the report.  When you run the report be careful in your selection of the date.  </a:t>
            </a:r>
          </a:p>
          <a:p>
            <a:pPr lvl="1" eaLnBrk="1" hangingPunct="1">
              <a:spcBef>
                <a:spcPct val="0"/>
              </a:spcBef>
            </a:pPr>
            <a:endParaRPr lang="en-US" altLang="en-US" b="0" baseline="0" dirty="0" smtClean="0"/>
          </a:p>
          <a:p>
            <a:pPr lvl="1" eaLnBrk="1" hangingPunct="1">
              <a:spcBef>
                <a:spcPct val="0"/>
              </a:spcBef>
            </a:pPr>
            <a:endParaRPr lang="en-US" altLang="en-US" b="0" dirty="0" smtClean="0"/>
          </a:p>
        </p:txBody>
      </p:sp>
      <p:sp>
        <p:nvSpPr>
          <p:cNvPr id="1218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66CFC25-93E7-4A17-A06B-A24E566E6CDB}" type="slidenum">
              <a:rPr lang="en-US" altLang="en-US" smtClean="0"/>
              <a:pPr/>
              <a:t>45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09412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390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707" indent="-171707" eaLnBrk="1" hangingPunct="1">
              <a:spcBef>
                <a:spcPct val="0"/>
              </a:spcBef>
              <a:buFontTx/>
              <a:buChar char="•"/>
            </a:pPr>
            <a:r>
              <a:rPr lang="en-US" altLang="en-US" b="0" dirty="0" smtClean="0"/>
              <a:t>The screenshot above is the initial screen of transaction ZH62.  </a:t>
            </a:r>
          </a:p>
          <a:p>
            <a:pPr marL="171707" indent="-171707" eaLnBrk="1" hangingPunct="1">
              <a:spcBef>
                <a:spcPct val="0"/>
              </a:spcBef>
              <a:buFontTx/>
              <a:buChar char="•"/>
            </a:pPr>
            <a:r>
              <a:rPr lang="en-US" altLang="en-US" dirty="0" smtClean="0"/>
              <a:t>Note</a:t>
            </a:r>
            <a:r>
              <a:rPr lang="en-US" altLang="en-US" b="0" dirty="0" smtClean="0"/>
              <a:t> the title of the report is in the report header</a:t>
            </a:r>
          </a:p>
        </p:txBody>
      </p:sp>
      <p:sp>
        <p:nvSpPr>
          <p:cNvPr id="1239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04CC26-5829-4DB4-B8B2-BBAB9EA3AA53}" type="slidenum">
              <a:rPr lang="en-US" altLang="en-US" smtClean="0"/>
              <a:pPr/>
              <a:t>46</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218473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595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182" eaLnBrk="1" hangingPunct="1">
              <a:spcBef>
                <a:spcPct val="0"/>
              </a:spcBef>
              <a:defRPr/>
            </a:pPr>
            <a:r>
              <a:rPr lang="en-US" altLang="en-US" dirty="0" smtClean="0"/>
              <a:t>TAB 11 – </a:t>
            </a:r>
            <a:r>
              <a:rPr lang="en-US" altLang="en-US" b="0" dirty="0" smtClean="0"/>
              <a:t>ZH62 FML Forecast Report</a:t>
            </a:r>
          </a:p>
          <a:p>
            <a:pPr marL="0" indent="0" eaLnBrk="1" hangingPunct="1">
              <a:spcBef>
                <a:spcPct val="0"/>
              </a:spcBef>
            </a:pPr>
            <a:endParaRPr lang="en-US" altLang="en-US" dirty="0" smtClean="0"/>
          </a:p>
          <a:p>
            <a:pPr marL="0" indent="0" eaLnBrk="1" hangingPunct="1">
              <a:spcBef>
                <a:spcPct val="0"/>
              </a:spcBef>
            </a:pPr>
            <a:r>
              <a:rPr lang="en-US" altLang="en-US" dirty="0" smtClean="0"/>
              <a:t>FML Forecast Report Continued</a:t>
            </a:r>
          </a:p>
          <a:p>
            <a:pPr marL="0" indent="0" eaLnBrk="1" hangingPunct="1">
              <a:spcBef>
                <a:spcPct val="0"/>
              </a:spcBef>
            </a:pPr>
            <a:endParaRPr lang="en-US" altLang="en-US" dirty="0" smtClean="0"/>
          </a:p>
          <a:p>
            <a:pPr marL="0" indent="0" eaLnBrk="1" hangingPunct="1">
              <a:spcBef>
                <a:spcPct val="0"/>
              </a:spcBef>
            </a:pPr>
            <a:r>
              <a:rPr lang="en-US" altLang="en-US" b="0" dirty="0" smtClean="0"/>
              <a:t>The output is very similar to the Employee Leave Balance Report, but it allows the FML Liaison to forecast FML leave entitlement that will become available in the future</a:t>
            </a:r>
          </a:p>
          <a:p>
            <a:pPr marL="0" indent="0" eaLnBrk="1" hangingPunct="1">
              <a:spcBef>
                <a:spcPct val="0"/>
              </a:spcBef>
            </a:pPr>
            <a:endParaRPr lang="en-US" altLang="en-US" dirty="0" smtClean="0"/>
          </a:p>
        </p:txBody>
      </p:sp>
      <p:sp>
        <p:nvSpPr>
          <p:cNvPr id="1259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4DA8C88-4B73-429C-95DB-5A133D0E489E}" type="slidenum">
              <a:rPr lang="en-US" altLang="en-US" smtClean="0"/>
              <a:pPr/>
              <a:t>47</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18771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eaLnBrk="1" hangingPunct="1"/>
            <a:r>
              <a:rPr lang="en-US" altLang="en-US" dirty="0" smtClean="0"/>
              <a:t>Comparison of the FML Forecast and FML Balance Report</a:t>
            </a:r>
          </a:p>
          <a:p>
            <a:pPr marL="0" indent="0" eaLnBrk="1" hangingPunct="1"/>
            <a:endParaRPr lang="en-US" altLang="en-US" dirty="0" smtClean="0"/>
          </a:p>
          <a:p>
            <a:pPr marL="0" indent="0" eaLnBrk="1" hangingPunct="1"/>
            <a:r>
              <a:rPr lang="en-US" altLang="en-US" b="0" dirty="0" smtClean="0"/>
              <a:t>FML</a:t>
            </a:r>
            <a:r>
              <a:rPr lang="en-US" altLang="en-US" b="0" baseline="0" dirty="0" smtClean="0"/>
              <a:t> Forecast report i</a:t>
            </a:r>
            <a:r>
              <a:rPr lang="en-US" altLang="en-US" b="0" dirty="0" smtClean="0"/>
              <a:t>s like the Employee FML Balance Report tool except:</a:t>
            </a:r>
          </a:p>
          <a:p>
            <a:pPr marL="173997" indent="-173997" defTabSz="914182" eaLnBrk="1" hangingPunct="1">
              <a:buFont typeface="Arial"/>
              <a:buChar char="•"/>
              <a:defRPr/>
            </a:pPr>
            <a:r>
              <a:rPr lang="en-US" altLang="en-US" b="0" dirty="0" smtClean="0"/>
              <a:t>Can enter alternative date as start date to calculate FML balance</a:t>
            </a:r>
          </a:p>
          <a:p>
            <a:pPr marL="173997" indent="-173997" defTabSz="914182" eaLnBrk="1" hangingPunct="1">
              <a:buFont typeface="Arial"/>
              <a:buChar char="•"/>
              <a:defRPr/>
            </a:pPr>
            <a:r>
              <a:rPr lang="en-US" altLang="en-US" b="0" dirty="0" smtClean="0"/>
              <a:t>Able</a:t>
            </a:r>
            <a:r>
              <a:rPr lang="en-US" altLang="en-US" b="0" baseline="0" dirty="0" smtClean="0"/>
              <a:t> to </a:t>
            </a:r>
            <a:r>
              <a:rPr lang="en-US" altLang="en-US" b="0" i="1" dirty="0"/>
              <a:t>l</a:t>
            </a:r>
            <a:r>
              <a:rPr lang="en-US" altLang="en-US" b="0" i="1" dirty="0" smtClean="0"/>
              <a:t>ook up FML balances for employees for whom you have access to create FML workbenches </a:t>
            </a:r>
          </a:p>
          <a:p>
            <a:pPr marL="173997" indent="-173997" defTabSz="914182" eaLnBrk="1" hangingPunct="1">
              <a:buFont typeface="Arial"/>
              <a:buChar char="•"/>
              <a:defRPr/>
            </a:pPr>
            <a:r>
              <a:rPr lang="en-US" altLang="en-US" b="0" dirty="0" smtClean="0"/>
              <a:t>Includes "# of FML hours used" column which displays any future FML absences entered on the timesheet in an in process, released, or approved status</a:t>
            </a:r>
          </a:p>
          <a:p>
            <a:pPr marL="173997" indent="-173997" defTabSz="914182" eaLnBrk="1" hangingPunct="1">
              <a:buFont typeface="Arial"/>
              <a:buChar char="•"/>
              <a:defRPr/>
            </a:pPr>
            <a:r>
              <a:rPr lang="en-US" b="0" i="1" kern="1200" dirty="0" smtClean="0">
                <a:solidFill>
                  <a:srgbClr val="000000"/>
                </a:solidFill>
              </a:rPr>
              <a:t>Takes into account future FML time</a:t>
            </a:r>
          </a:p>
          <a:p>
            <a:pPr marL="683649" lvl="2" indent="-343414" eaLnBrk="1" hangingPunct="1"/>
            <a:endParaRPr lang="en-US" altLang="en-US" sz="2000" dirty="0"/>
          </a:p>
          <a:p>
            <a:pPr marL="0" indent="0" defTabSz="915566" eaLnBrk="1" fontAlgn="auto" hangingPunct="1">
              <a:spcBef>
                <a:spcPts val="0"/>
              </a:spcBef>
              <a:spcAft>
                <a:spcPts val="0"/>
              </a:spcAft>
              <a:defRPr/>
            </a:pPr>
            <a:endParaRPr lang="en-US" dirty="0" smtClean="0">
              <a:ea typeface="+mn-ea"/>
            </a:endParaRPr>
          </a:p>
        </p:txBody>
      </p:sp>
      <p:sp>
        <p:nvSpPr>
          <p:cNvPr id="1280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878A1C6-422F-4997-AB1E-4F33BD1E65C1}" type="slidenum">
              <a:rPr lang="en-US" altLang="en-US" smtClean="0"/>
              <a:pPr/>
              <a:t>48</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4018568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00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11 – </a:t>
            </a:r>
            <a:r>
              <a:rPr lang="en-US" altLang="en-US" b="0" dirty="0" smtClean="0"/>
              <a:t>ZH62 FML Forecast Report</a:t>
            </a:r>
          </a:p>
          <a:p>
            <a:pPr marL="0" indent="0" eaLnBrk="1" hangingPunct="1">
              <a:spcBef>
                <a:spcPct val="0"/>
              </a:spcBef>
            </a:pPr>
            <a:endParaRPr lang="en-US" altLang="en-US" b="0" dirty="0" smtClean="0"/>
          </a:p>
          <a:p>
            <a:pPr marL="171707" indent="-171707" eaLnBrk="1" hangingPunct="1">
              <a:spcBef>
                <a:spcPct val="0"/>
              </a:spcBef>
            </a:pPr>
            <a:endParaRPr lang="en-US" altLang="en-US" dirty="0" smtClean="0"/>
          </a:p>
          <a:p>
            <a:pPr marL="171707" indent="-171707" eaLnBrk="1" hangingPunct="1">
              <a:spcBef>
                <a:spcPct val="0"/>
              </a:spcBef>
            </a:pPr>
            <a:endParaRPr lang="en-US" altLang="en-US" dirty="0" smtClean="0"/>
          </a:p>
        </p:txBody>
      </p:sp>
      <p:sp>
        <p:nvSpPr>
          <p:cNvPr id="1300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4C0AC6-074A-4E97-ABB1-EEA493DB8B58}" type="slidenum">
              <a:rPr lang="en-US" altLang="en-US" smtClean="0"/>
              <a:pPr/>
              <a:t>49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58758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Notes Placeholder 2"/>
          <p:cNvSpPr>
            <a:spLocks noGrp="1"/>
          </p:cNvSpPr>
          <p:nvPr>
            <p:ph type="body" idx="1"/>
          </p:nvPr>
        </p:nvSpPr>
        <p:spPr bwMode="auto">
          <a:xfrm>
            <a:off x="143134" y="461545"/>
            <a:ext cx="4661392" cy="8501008"/>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endParaRPr lang="en-US" altLang="en-US" b="0" dirty="0" smtClean="0"/>
          </a:p>
          <a:p>
            <a:pPr marL="0" indent="0" eaLnBrk="1" hangingPunct="1">
              <a:spcBef>
                <a:spcPct val="0"/>
              </a:spcBef>
            </a:pPr>
            <a:endParaRPr lang="en-US" altLang="en-US" b="0" dirty="0" smtClean="0"/>
          </a:p>
        </p:txBody>
      </p:sp>
      <p:sp>
        <p:nvSpPr>
          <p:cNvPr id="46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5</a:t>
            </a:fld>
            <a:endParaRPr lang="en-US" altLang="en-US" dirty="0" smtClean="0"/>
          </a:p>
        </p:txBody>
      </p:sp>
      <p:sp>
        <p:nvSpPr>
          <p:cNvPr id="5" name="Notes Placeholder 2"/>
          <p:cNvSpPr txBox="1">
            <a:spLocks/>
          </p:cNvSpPr>
          <p:nvPr/>
        </p:nvSpPr>
        <p:spPr bwMode="auto">
          <a:xfrm>
            <a:off x="143134" y="430801"/>
            <a:ext cx="4661392" cy="8531751"/>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algn="ctr" eaLnBrk="1" hangingPunct="1">
              <a:spcBef>
                <a:spcPct val="0"/>
              </a:spcBef>
            </a:pPr>
            <a:r>
              <a:rPr lang="en-US" sz="1400" i="1" dirty="0"/>
              <a:t>Table of Contents</a:t>
            </a:r>
          </a:p>
          <a:p>
            <a:pPr marL="0" indent="0" eaLnBrk="1" hangingPunct="1">
              <a:spcBef>
                <a:spcPct val="0"/>
              </a:spcBef>
            </a:pPr>
            <a:endParaRPr lang="en-US" altLang="en-US" b="0" dirty="0" smtClean="0"/>
          </a:p>
          <a:p>
            <a:pPr marL="0" indent="0" eaLnBrk="1" hangingPunct="1">
              <a:spcBef>
                <a:spcPct val="0"/>
              </a:spcBef>
            </a:pPr>
            <a:endParaRPr lang="en-US" altLang="en-US" b="0" dirty="0" smtClean="0"/>
          </a:p>
        </p:txBody>
      </p:sp>
      <p:graphicFrame>
        <p:nvGraphicFramePr>
          <p:cNvPr id="6" name="Table 5"/>
          <p:cNvGraphicFramePr>
            <a:graphicFrameLocks noGrp="1"/>
          </p:cNvGraphicFramePr>
          <p:nvPr>
            <p:extLst>
              <p:ext uri="{D42A27DB-BD31-4B8C-83A1-F6EECF244321}">
                <p14:modId xmlns:p14="http://schemas.microsoft.com/office/powerpoint/2010/main" val="2650520015"/>
              </p:ext>
            </p:extLst>
          </p:nvPr>
        </p:nvGraphicFramePr>
        <p:xfrm>
          <a:off x="287283" y="766316"/>
          <a:ext cx="4391363" cy="6732033"/>
        </p:xfrm>
        <a:graphic>
          <a:graphicData uri="http://schemas.openxmlformats.org/drawingml/2006/table">
            <a:tbl>
              <a:tblPr firstRow="1" bandRow="1">
                <a:tableStyleId>{2D5ABB26-0587-4C30-8999-92F81FD0307C}</a:tableStyleId>
              </a:tblPr>
              <a:tblGrid>
                <a:gridCol w="3550028"/>
                <a:gridCol w="841335"/>
              </a:tblGrid>
              <a:tr h="227710">
                <a:tc>
                  <a:txBody>
                    <a:bodyPr/>
                    <a:lstStyle/>
                    <a:p>
                      <a:pPr marL="0" marR="0">
                        <a:spcBef>
                          <a:spcPts val="0"/>
                        </a:spcBef>
                        <a:spcAft>
                          <a:spcPts val="0"/>
                        </a:spcAft>
                      </a:pPr>
                      <a:r>
                        <a:rPr lang="en-US" sz="1100" b="1" dirty="0" smtClean="0">
                          <a:effectLst/>
                          <a:latin typeface="+mn-lt"/>
                          <a:ea typeface="ＭＳ 明朝"/>
                          <a:cs typeface="Times New Roman"/>
                        </a:rPr>
                        <a:t>Title</a:t>
                      </a:r>
                      <a:endParaRPr lang="en-US" sz="1100" b="1" dirty="0">
                        <a:effectLst/>
                        <a:latin typeface="+mn-lt"/>
                        <a:ea typeface="ＭＳ 明朝"/>
                        <a:cs typeface="Times New Roman"/>
                      </a:endParaRPr>
                    </a:p>
                  </a:txBody>
                  <a:tcPr marL="68704" marR="68704" marT="0" marB="0">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latin typeface="+mn-lt"/>
                          <a:ea typeface="ＭＳ 明朝"/>
                          <a:cs typeface="Times New Roman"/>
                        </a:rPr>
                        <a:t>Page</a:t>
                      </a:r>
                    </a:p>
                  </a:txBody>
                  <a:tcPr marL="68704" marR="68704" marT="0" marB="0">
                    <a:lnB w="12700" cap="flat" cmpd="sng" algn="ctr">
                      <a:solidFill>
                        <a:scrgbClr r="0" g="0" b="0"/>
                      </a:solidFill>
                      <a:prstDash val="solid"/>
                      <a:round/>
                      <a:headEnd type="none" w="med" len="med"/>
                      <a:tailEnd type="none" w="med" len="med"/>
                    </a:lnB>
                  </a:tcPr>
                </a:tc>
              </a:tr>
              <a:tr h="224287">
                <a:tc>
                  <a:txBody>
                    <a:bodyPr/>
                    <a:lstStyle/>
                    <a:p>
                      <a:pPr marL="91440" marR="0">
                        <a:spcBef>
                          <a:spcPts val="0"/>
                        </a:spcBef>
                        <a:spcAft>
                          <a:spcPts val="0"/>
                        </a:spcAft>
                      </a:pPr>
                      <a:r>
                        <a:rPr lang="en-US" sz="1100" dirty="0">
                          <a:effectLst/>
                          <a:latin typeface="Calibri"/>
                          <a:ea typeface="ＭＳ 明朝"/>
                          <a:cs typeface="Times New Roman"/>
                        </a:rPr>
                        <a:t>Recertification Scenarios</a:t>
                      </a:r>
                      <a:endParaRPr lang="en-US" sz="1200" dirty="0">
                        <a:effectLst/>
                        <a:latin typeface="Cambria"/>
                        <a:ea typeface="ＭＳ 明朝"/>
                        <a:cs typeface="Times New Roman"/>
                      </a:endParaRPr>
                    </a:p>
                  </a:txBody>
                  <a:tcPr marL="68704" marR="68704" marT="0" marB="0">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1100" dirty="0">
                          <a:effectLst/>
                          <a:latin typeface="Calibri"/>
                          <a:ea typeface="ＭＳ 明朝"/>
                          <a:cs typeface="Times New Roman"/>
                        </a:rPr>
                        <a:t>153</a:t>
                      </a:r>
                      <a:endParaRPr lang="en-US" sz="1200" dirty="0">
                        <a:effectLst/>
                        <a:latin typeface="Cambria"/>
                        <a:ea typeface="ＭＳ 明朝"/>
                        <a:cs typeface="Times New Roman"/>
                      </a:endParaRPr>
                    </a:p>
                  </a:txBody>
                  <a:tcPr marL="68704" marR="68704" marT="0" marB="0">
                    <a:lnT w="12700" cap="flat" cmpd="sng" algn="ctr">
                      <a:solidFill>
                        <a:scrgbClr r="0" g="0" b="0"/>
                      </a:solidFill>
                      <a:prstDash val="solid"/>
                      <a:round/>
                      <a:headEnd type="none" w="med" len="med"/>
                      <a:tailEnd type="none" w="med" len="med"/>
                    </a:lnT>
                  </a:tcPr>
                </a:tc>
              </a:tr>
              <a:tr h="224287">
                <a:tc>
                  <a:txBody>
                    <a:bodyPr/>
                    <a:lstStyle/>
                    <a:p>
                      <a:pPr marL="91440" marR="0">
                        <a:spcBef>
                          <a:spcPts val="0"/>
                        </a:spcBef>
                        <a:spcAft>
                          <a:spcPts val="0"/>
                        </a:spcAft>
                      </a:pPr>
                      <a:r>
                        <a:rPr lang="en-US" sz="1100" dirty="0">
                          <a:effectLst/>
                          <a:latin typeface="Calibri"/>
                          <a:ea typeface="ＭＳ 明朝"/>
                          <a:cs typeface="Times New Roman"/>
                        </a:rPr>
                        <a:t>What is Considered a Low Balance and Communication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154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The FML Low Balance Report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155</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Low Balance Notifications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156</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Exhaustion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158</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Exhaustion Process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159</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11 Completing the Process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b="1" dirty="0">
                          <a:effectLst/>
                          <a:latin typeface="Calibri"/>
                          <a:ea typeface="ＭＳ 明朝"/>
                          <a:cs typeface="Times New Roman"/>
                        </a:rPr>
                        <a:t>161</a:t>
                      </a:r>
                      <a:endParaRPr lang="en-US" sz="1200" b="1"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Factors Ending FML Leave</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164</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Evaluation Fitness to Return and Work Status Report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165</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End of FML </a:t>
                      </a:r>
                      <a:r>
                        <a:rPr lang="en-US" sz="1100" dirty="0">
                          <a:effectLst/>
                          <a:latin typeface="+mn-lt"/>
                          <a:ea typeface="ＭＳ 明朝"/>
                          <a:cs typeface="Times New Roman"/>
                        </a:rPr>
                        <a:t>Notification</a:t>
                      </a:r>
                      <a:endParaRPr lang="en-US" sz="1200" dirty="0">
                        <a:effectLst/>
                        <a:latin typeface="+mn-lt"/>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166</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smtClean="0">
                          <a:effectLst/>
                          <a:latin typeface="+mn-lt"/>
                          <a:ea typeface="ＭＳ 明朝"/>
                          <a:cs typeface="Times New Roman"/>
                        </a:rPr>
                        <a:t>End of FML Actions</a:t>
                      </a:r>
                      <a:endParaRPr lang="en-US" sz="1100" dirty="0">
                        <a:effectLst/>
                        <a:latin typeface="+mn-lt"/>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168</a:t>
                      </a:r>
                      <a:endParaRPr lang="en-US" sz="1200"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Section 12 Case Studies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b="1" dirty="0">
                          <a:effectLst/>
                          <a:latin typeface="Calibri"/>
                          <a:ea typeface="ＭＳ 明朝"/>
                          <a:cs typeface="Times New Roman"/>
                        </a:rPr>
                        <a:t>170</a:t>
                      </a:r>
                      <a:endParaRPr lang="en-US" sz="1200" b="1" dirty="0">
                        <a:effectLst/>
                        <a:latin typeface="Cambria"/>
                        <a:ea typeface="ＭＳ 明朝"/>
                        <a:cs typeface="Times New Roman"/>
                      </a:endParaRPr>
                    </a:p>
                  </a:txBody>
                  <a:tcPr marL="68704" marR="68704" marT="0" marB="0"/>
                </a:tc>
              </a:tr>
              <a:tr h="224287">
                <a:tc>
                  <a:txBody>
                    <a:bodyPr/>
                    <a:lstStyle/>
                    <a:p>
                      <a:pPr marL="0" marR="0">
                        <a:spcBef>
                          <a:spcPts val="0"/>
                        </a:spcBef>
                        <a:spcAft>
                          <a:spcPts val="0"/>
                        </a:spcAft>
                      </a:pPr>
                      <a:r>
                        <a:rPr lang="en-US" sz="1100" b="1" dirty="0">
                          <a:effectLst/>
                          <a:latin typeface="Calibri"/>
                          <a:ea typeface="ＭＳ 明朝"/>
                          <a:cs typeface="Times New Roman"/>
                        </a:rPr>
                        <a:t>Conclusion</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b="1" dirty="0">
                          <a:effectLst/>
                          <a:latin typeface="Calibri"/>
                          <a:ea typeface="ＭＳ 明朝"/>
                          <a:cs typeface="Times New Roman"/>
                        </a:rPr>
                        <a:t>173</a:t>
                      </a:r>
                      <a:endParaRPr lang="en-US" sz="1200" b="1"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Help Resources</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177</a:t>
                      </a:r>
                      <a:endParaRPr lang="en-US" sz="1200" dirty="0">
                        <a:effectLst/>
                        <a:latin typeface="Cambria"/>
                        <a:ea typeface="ＭＳ 明朝"/>
                        <a:cs typeface="Times New Roman"/>
                      </a:endParaRPr>
                    </a:p>
                  </a:txBody>
                  <a:tcPr marL="68704" marR="68704" marT="0" marB="0"/>
                </a:tc>
              </a:tr>
              <a:tr h="224287">
                <a:tc>
                  <a:txBody>
                    <a:bodyPr/>
                    <a:lstStyle/>
                    <a:p>
                      <a:pPr marL="91440" marR="0">
                        <a:spcBef>
                          <a:spcPts val="0"/>
                        </a:spcBef>
                        <a:spcAft>
                          <a:spcPts val="0"/>
                        </a:spcAft>
                      </a:pPr>
                      <a:r>
                        <a:rPr lang="en-US" sz="1100" dirty="0">
                          <a:effectLst/>
                          <a:latin typeface="Calibri"/>
                          <a:ea typeface="ＭＳ 明朝"/>
                          <a:cs typeface="Times New Roman"/>
                        </a:rPr>
                        <a:t>FML SharePoint</a:t>
                      </a:r>
                      <a:endParaRPr lang="en-US" sz="1200" dirty="0">
                        <a:effectLst/>
                        <a:latin typeface="Cambria"/>
                        <a:ea typeface="ＭＳ 明朝"/>
                        <a:cs typeface="Times New Roman"/>
                      </a:endParaRPr>
                    </a:p>
                  </a:txBody>
                  <a:tcPr marL="68704" marR="68704" marT="0" marB="0"/>
                </a:tc>
                <a:tc>
                  <a:txBody>
                    <a:bodyPr/>
                    <a:lstStyle/>
                    <a:p>
                      <a:pPr marL="0" marR="0" algn="ctr">
                        <a:spcBef>
                          <a:spcPts val="0"/>
                        </a:spcBef>
                        <a:spcAft>
                          <a:spcPts val="0"/>
                        </a:spcAft>
                      </a:pPr>
                      <a:r>
                        <a:rPr lang="en-US" sz="1100" dirty="0">
                          <a:effectLst/>
                          <a:latin typeface="Calibri"/>
                          <a:ea typeface="ＭＳ 明朝"/>
                          <a:cs typeface="Times New Roman"/>
                        </a:rPr>
                        <a:t>178</a:t>
                      </a:r>
                      <a:endParaRPr lang="en-US" sz="1200" dirty="0">
                        <a:effectLst/>
                        <a:latin typeface="Cambria"/>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endParaRPr lang="en-US" sz="1100" dirty="0">
                        <a:latin typeface="+mj-lt"/>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pPr marL="91440" marR="0">
                        <a:spcBef>
                          <a:spcPts val="0"/>
                        </a:spcBef>
                        <a:spcAft>
                          <a:spcPts val="0"/>
                        </a:spcAft>
                      </a:pPr>
                      <a:endParaRPr lang="en-US" sz="1100" dirty="0">
                        <a:effectLst/>
                        <a:latin typeface="+mj-lt"/>
                        <a:ea typeface="ＭＳ 明朝"/>
                        <a:cs typeface="Times New Roman"/>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r h="224287">
                <a:tc>
                  <a:txBody>
                    <a:bodyPr/>
                    <a:lstStyle/>
                    <a:p>
                      <a:pPr marL="91440" marR="0">
                        <a:spcBef>
                          <a:spcPts val="0"/>
                        </a:spcBef>
                        <a:spcAft>
                          <a:spcPts val="0"/>
                        </a:spcAft>
                      </a:pPr>
                      <a:endParaRPr lang="en-US" sz="1100" dirty="0">
                        <a:effectLst/>
                        <a:latin typeface="+mj-lt"/>
                        <a:ea typeface="ＭＳ 明朝"/>
                        <a:cs typeface="Times New Roman"/>
                      </a:endParaRPr>
                    </a:p>
                  </a:txBody>
                  <a:tcPr marL="68704" marR="68704"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704" marR="68704" marT="0" marB="0"/>
                </a:tc>
              </a:tr>
            </a:tbl>
          </a:graphicData>
        </a:graphic>
      </p:graphicFrame>
    </p:spTree>
    <p:extLst>
      <p:ext uri="{BB962C8B-B14F-4D97-AF65-F5344CB8AC3E}">
        <p14:creationId xmlns:p14="http://schemas.microsoft.com/office/powerpoint/2010/main" val="3975098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566" eaLnBrk="1" fontAlgn="auto" hangingPunct="1">
              <a:spcBef>
                <a:spcPts val="0"/>
              </a:spcBef>
              <a:spcAft>
                <a:spcPts val="0"/>
              </a:spcAft>
              <a:defRPr/>
            </a:pPr>
            <a:r>
              <a:rPr lang="en-US" dirty="0" smtClean="0">
                <a:ea typeface="+mn-ea"/>
              </a:rPr>
              <a:t>Question 1:</a:t>
            </a:r>
          </a:p>
          <a:p>
            <a:pPr eaLnBrk="1" hangingPunct="1">
              <a:buFont typeface="Arial" charset="0"/>
              <a:buNone/>
              <a:defRPr/>
            </a:pPr>
            <a:r>
              <a:rPr lang="en-US" b="0" kern="1200" dirty="0" smtClean="0">
                <a:solidFill>
                  <a:schemeClr val="tx1"/>
                </a:solidFill>
              </a:rPr>
              <a:t>What is the FML entitlement for a full-time Employee?</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dirty="0" smtClean="0">
                <a:ea typeface="+mn-ea"/>
              </a:rPr>
              <a:t>Answer:</a:t>
            </a:r>
          </a:p>
          <a:p>
            <a:pPr marL="171707" indent="-171707" eaLnBrk="1" hangingPunct="1">
              <a:buFont typeface="Arial"/>
              <a:buChar char="•"/>
              <a:defRPr/>
            </a:pPr>
            <a:r>
              <a:rPr lang="en-US" b="0" kern="1200" dirty="0" smtClean="0">
                <a:solidFill>
                  <a:schemeClr val="tx1"/>
                </a:solidFill>
              </a:rPr>
              <a:t>520 in a 12 month period</a:t>
            </a:r>
          </a:p>
          <a:p>
            <a:pPr marL="0" indent="0" defTabSz="915566" eaLnBrk="1" fontAlgn="auto" hangingPunct="1">
              <a:spcBef>
                <a:spcPts val="0"/>
              </a:spcBef>
              <a:spcAft>
                <a:spcPts val="0"/>
              </a:spcAft>
              <a:defRPr/>
            </a:pPr>
            <a:endParaRPr lang="en-US" b="0" dirty="0" smtClean="0">
              <a:ea typeface="+mn-ea"/>
            </a:endParaRPr>
          </a:p>
          <a:p>
            <a:pPr marL="0" indent="0" defTabSz="915566" eaLnBrk="1" fontAlgn="auto" hangingPunct="1">
              <a:spcBef>
                <a:spcPts val="0"/>
              </a:spcBef>
              <a:spcAft>
                <a:spcPts val="0"/>
              </a:spcAft>
              <a:defRPr/>
            </a:pPr>
            <a:r>
              <a:rPr lang="en-US" dirty="0" smtClean="0">
                <a:ea typeface="+mn-ea"/>
              </a:rPr>
              <a:t>Question :</a:t>
            </a:r>
            <a:endParaRPr lang="en-US" b="0" dirty="0" smtClean="0">
              <a:ea typeface="+mn-ea"/>
            </a:endParaRPr>
          </a:p>
          <a:p>
            <a:pPr marL="0" indent="0" defTabSz="915566" eaLnBrk="1" fontAlgn="auto" hangingPunct="1">
              <a:spcBef>
                <a:spcPts val="0"/>
              </a:spcBef>
              <a:spcAft>
                <a:spcPts val="0"/>
              </a:spcAft>
              <a:defRPr/>
            </a:pPr>
            <a:r>
              <a:rPr lang="en-US" b="0" dirty="0" smtClean="0">
                <a:ea typeface="+mn-ea"/>
              </a:rPr>
              <a:t>What transaction is used to display the total FML Leave available to the Employee?</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dirty="0" smtClean="0">
                <a:ea typeface="+mn-ea"/>
              </a:rPr>
              <a:t>Answer:</a:t>
            </a:r>
            <a:endParaRPr lang="en-US" b="0" dirty="0" smtClean="0">
              <a:ea typeface="+mn-ea"/>
            </a:endParaRPr>
          </a:p>
          <a:p>
            <a:pPr marL="171707" indent="-171707" defTabSz="915566" eaLnBrk="1" fontAlgn="auto" hangingPunct="1">
              <a:spcBef>
                <a:spcPts val="0"/>
              </a:spcBef>
              <a:spcAft>
                <a:spcPts val="0"/>
              </a:spcAft>
              <a:buFont typeface="Arial"/>
              <a:buChar char="•"/>
              <a:defRPr/>
            </a:pPr>
            <a:r>
              <a:rPr lang="en-US" b="0" dirty="0" smtClean="0">
                <a:ea typeface="+mn-ea"/>
              </a:rPr>
              <a:t>ZH62 - FML Forecast report</a:t>
            </a:r>
          </a:p>
          <a:p>
            <a:pPr marL="0" indent="0" defTabSz="915566" eaLnBrk="1" fontAlgn="auto" hangingPunct="1">
              <a:spcBef>
                <a:spcPts val="0"/>
              </a:spcBef>
              <a:spcAft>
                <a:spcPts val="0"/>
              </a:spcAft>
              <a:defRPr/>
            </a:pPr>
            <a:endParaRPr lang="en-US" dirty="0">
              <a:ea typeface="+mn-ea"/>
            </a:endParaRPr>
          </a:p>
        </p:txBody>
      </p:sp>
      <p:sp>
        <p:nvSpPr>
          <p:cNvPr id="1321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9E99D5-78F0-4291-911E-C4E05C8297F9}" type="slidenum">
              <a:rPr lang="en-US" altLang="en-US" smtClean="0"/>
              <a:pPr/>
              <a:t>50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52510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51</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7101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900179390"/>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71012"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837" lvl="1" indent="-174887"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837" lvl="1" indent="-174887"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837" lvl="1" indent="-174887"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837" lvl="1" indent="-174887"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837" lvl="1" indent="-174887"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837" lvl="1" indent="-174887"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837" lvl="1" indent="-174887" eaLnBrk="1" hangingPunct="1">
              <a:spcBef>
                <a:spcPct val="0"/>
              </a:spcBef>
              <a:buFont typeface="Arial"/>
              <a:buChar char="•"/>
            </a:pPr>
            <a:r>
              <a:rPr lang="en-US" altLang="en-US" b="1" dirty="0" smtClean="0"/>
              <a:t>Section Six </a:t>
            </a:r>
            <a:r>
              <a:rPr lang="en-US" altLang="en-US" dirty="0" smtClean="0"/>
              <a:t>– Identifies the requirements of the FML Designation form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52</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139186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a:ea typeface="+mn-ea"/>
            </a:endParaRPr>
          </a:p>
          <a:p>
            <a:pPr marL="171707" indent="-171707" defTabSz="915566" eaLnBrk="1" fontAlgn="auto" hangingPunct="1">
              <a:spcBef>
                <a:spcPts val="0"/>
              </a:spcBef>
              <a:spcAft>
                <a:spcPts val="0"/>
              </a:spcAft>
              <a:buFont typeface="Arial" panose="020B0604020202020204" pitchFamily="34" charset="0"/>
              <a:buChar char="•"/>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136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1A7B70B-3DE3-4BCB-8D94-5348EBF57061}" type="slidenum">
              <a:rPr lang="en-US" altLang="en-US" smtClean="0"/>
              <a:pPr/>
              <a:t>53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20893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82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12 – </a:t>
            </a:r>
            <a:r>
              <a:rPr lang="en-US" altLang="en-US" b="0" dirty="0" smtClean="0"/>
              <a:t>Claim Number Memo</a:t>
            </a:r>
          </a:p>
          <a:p>
            <a:pPr marL="171707" indent="-171707" eaLnBrk="1" hangingPunct="1">
              <a:spcBef>
                <a:spcPct val="0"/>
              </a:spcBef>
            </a:pPr>
            <a:endParaRPr lang="en-US" altLang="en-US" dirty="0" smtClean="0"/>
          </a:p>
          <a:p>
            <a:pPr marL="171707" indent="-171707" eaLnBrk="1" hangingPunct="1">
              <a:spcBef>
                <a:spcPct val="0"/>
              </a:spcBef>
            </a:pPr>
            <a:r>
              <a:rPr lang="en-US" altLang="en-US" dirty="0" smtClean="0"/>
              <a:t>Triggers that Initiate FML Program</a:t>
            </a:r>
          </a:p>
          <a:p>
            <a:pPr marL="171707" indent="-171707" eaLnBrk="1" hangingPunct="1">
              <a:spcBef>
                <a:spcPct val="0"/>
              </a:spcBef>
              <a:buFont typeface="Arial"/>
              <a:buChar char="•"/>
            </a:pPr>
            <a:r>
              <a:rPr lang="en-US" altLang="en-US" b="0" dirty="0" smtClean="0"/>
              <a:t>Employee requests leave regarding foreseeable personal health circumstance (planned surgery, pregnancy, etc.)</a:t>
            </a:r>
          </a:p>
          <a:p>
            <a:pPr marL="337945" lvl="1" indent="-171707" eaLnBrk="1" hangingPunct="1">
              <a:spcBef>
                <a:spcPct val="0"/>
              </a:spcBef>
              <a:buFont typeface="Arial"/>
              <a:buChar char="•"/>
            </a:pPr>
            <a:r>
              <a:rPr lang="en-US" altLang="en-US" dirty="0" smtClean="0"/>
              <a:t>Must provide at least </a:t>
            </a:r>
            <a:r>
              <a:rPr lang="en-US" altLang="en-US" b="1" dirty="0" smtClean="0"/>
              <a:t>30 DAY’S</a:t>
            </a:r>
            <a:r>
              <a:rPr lang="en-US" altLang="en-US" dirty="0" smtClean="0"/>
              <a:t> notice before the leave is to begin</a:t>
            </a:r>
          </a:p>
          <a:p>
            <a:pPr marL="337945" lvl="1" indent="-171707" eaLnBrk="1" hangingPunct="1">
              <a:spcBef>
                <a:spcPct val="0"/>
              </a:spcBef>
              <a:buFont typeface="Arial"/>
              <a:buChar char="•"/>
            </a:pPr>
            <a:r>
              <a:rPr lang="en-US" altLang="en-US" dirty="0" smtClean="0"/>
              <a:t>If 30 days is not practicable must be given as soon as possible</a:t>
            </a:r>
          </a:p>
          <a:p>
            <a:pPr marL="171707" lvl="1" indent="-171707" eaLnBrk="1" hangingPunct="1">
              <a:spcBef>
                <a:spcPct val="0"/>
              </a:spcBef>
              <a:buFont typeface="Arial"/>
              <a:buChar char="•"/>
            </a:pPr>
            <a:r>
              <a:rPr lang="en-US" altLang="en-US" dirty="0" smtClean="0"/>
              <a:t>In an emergency, employees should provide notice either the same day or the next business day</a:t>
            </a:r>
          </a:p>
          <a:p>
            <a:pPr marL="171707" lvl="1" indent="-171707" eaLnBrk="1" hangingPunct="1">
              <a:spcBef>
                <a:spcPct val="0"/>
              </a:spcBef>
              <a:buFont typeface="Arial"/>
              <a:buChar char="•"/>
            </a:pPr>
            <a:r>
              <a:rPr lang="en-US" altLang="en-US" dirty="0" smtClean="0"/>
              <a:t>In all cases must take into account all individual facts and circumstances</a:t>
            </a:r>
          </a:p>
          <a:p>
            <a:pPr marL="171707" lvl="1" indent="-171707" eaLnBrk="1" hangingPunct="1">
              <a:spcBef>
                <a:spcPct val="0"/>
              </a:spcBef>
              <a:buFont typeface="Arial"/>
              <a:buChar char="•"/>
            </a:pPr>
            <a:r>
              <a:rPr lang="en-US" altLang="en-US" dirty="0" smtClean="0"/>
              <a:t>Employees are required to comply with the usual and customary notice and procedural requirements for requesting leave</a:t>
            </a:r>
          </a:p>
          <a:p>
            <a:pPr marL="171707" lvl="1" indent="-171707" eaLnBrk="1" hangingPunct="1">
              <a:spcBef>
                <a:spcPct val="0"/>
              </a:spcBef>
              <a:buFont typeface="Arial"/>
              <a:buChar char="•"/>
            </a:pPr>
            <a:r>
              <a:rPr lang="en-US" altLang="en-US" dirty="0" smtClean="0"/>
              <a:t>Failure to comply could result in the delay or denial of leave</a:t>
            </a:r>
          </a:p>
          <a:p>
            <a:pPr marL="171707" indent="-171707" eaLnBrk="1" hangingPunct="1">
              <a:spcBef>
                <a:spcPct val="0"/>
              </a:spcBef>
              <a:buFont typeface="Arial"/>
              <a:buChar char="•"/>
            </a:pPr>
            <a:r>
              <a:rPr lang="en-US" altLang="en-US" b="0" i="1" dirty="0" smtClean="0"/>
              <a:t>Employee reports in sick more than three full consecutive workdays</a:t>
            </a:r>
          </a:p>
          <a:p>
            <a:pPr marL="171707" lvl="1" indent="-171707" eaLnBrk="1" hangingPunct="1">
              <a:spcBef>
                <a:spcPct val="0"/>
              </a:spcBef>
              <a:buFont typeface="Arial"/>
              <a:buChar char="•"/>
            </a:pPr>
            <a:r>
              <a:rPr lang="en-US" altLang="en-US" dirty="0" smtClean="0"/>
              <a:t>FML Liaison is notified with a letter from Risk Management that an employee has made a work comp claim.  An example of the Claim Number Memo is listed in the tab above.</a:t>
            </a:r>
          </a:p>
          <a:p>
            <a:pPr marL="171707" lvl="1" indent="-171707" eaLnBrk="1" hangingPunct="1">
              <a:spcBef>
                <a:spcPct val="0"/>
              </a:spcBef>
              <a:buFont typeface="Arial"/>
              <a:buChar char="•"/>
            </a:pPr>
            <a:r>
              <a:rPr lang="en-US" altLang="en-US" dirty="0" smtClean="0"/>
              <a:t>Employee submits a Workers’ Compensation Incident Report; is treated by a Workers’ Compensation practitioner (Authorized Treating Provider); and the work status report from the ATP indicates at least one of the following:</a:t>
            </a:r>
          </a:p>
          <a:p>
            <a:pPr marL="345704" lvl="2" indent="-171707" eaLnBrk="1" hangingPunct="1">
              <a:spcBef>
                <a:spcPct val="0"/>
              </a:spcBef>
              <a:buFont typeface="Arial"/>
              <a:buChar char="•"/>
            </a:pPr>
            <a:r>
              <a:rPr lang="en-US" altLang="en-US" dirty="0" smtClean="0"/>
              <a:t>An extended period of absence</a:t>
            </a:r>
          </a:p>
          <a:p>
            <a:pPr marL="345704" lvl="2" indent="-171707" eaLnBrk="1" hangingPunct="1">
              <a:spcBef>
                <a:spcPct val="0"/>
              </a:spcBef>
              <a:buFont typeface="Arial"/>
              <a:buChar char="•"/>
            </a:pPr>
            <a:r>
              <a:rPr lang="en-US" altLang="en-US" dirty="0" smtClean="0"/>
              <a:t>Work restrictions that cannot presently be accommodated</a:t>
            </a:r>
          </a:p>
          <a:p>
            <a:pPr marL="345704" lvl="2" indent="-171707" eaLnBrk="1" hangingPunct="1">
              <a:spcBef>
                <a:spcPct val="0"/>
              </a:spcBef>
              <a:buFont typeface="Arial"/>
              <a:buChar char="•"/>
            </a:pPr>
            <a:r>
              <a:rPr lang="en-US" altLang="en-US" dirty="0" smtClean="0"/>
              <a:t>A regimen of continuing treatment</a:t>
            </a:r>
          </a:p>
          <a:p>
            <a:pPr marL="171707" indent="-171707" eaLnBrk="1" hangingPunct="1">
              <a:spcBef>
                <a:spcPct val="0"/>
              </a:spcBef>
              <a:buFontTx/>
              <a:buChar char="•"/>
            </a:pPr>
            <a:r>
              <a:rPr lang="en-US" altLang="en-US" b="0" dirty="0" smtClean="0"/>
              <a:t>Employee requests leave for a qualifying FML event such as active duty family leave or military caregiver leave</a:t>
            </a:r>
          </a:p>
          <a:p>
            <a:pPr marL="171707" indent="-171707" eaLnBrk="1" hangingPunct="1">
              <a:spcBef>
                <a:spcPct val="0"/>
              </a:spcBef>
            </a:pPr>
            <a:endParaRPr lang="en-US" altLang="en-US" b="0" dirty="0" smtClean="0"/>
          </a:p>
          <a:p>
            <a:pPr marL="171707" indent="-171707" eaLnBrk="1" hangingPunct="1">
              <a:spcBef>
                <a:spcPct val="0"/>
              </a:spcBef>
            </a:pPr>
            <a:endParaRPr lang="en-US" altLang="en-US" b="0" dirty="0" smtClean="0"/>
          </a:p>
        </p:txBody>
      </p:sp>
      <p:sp>
        <p:nvSpPr>
          <p:cNvPr id="138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0AC099-3F50-4AF4-A194-A61E3CFB4F97}" type="slidenum">
              <a:rPr lang="en-US" altLang="en-US" smtClean="0"/>
              <a:pPr/>
              <a:t>54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579252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029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02 – </a:t>
            </a:r>
            <a:r>
              <a:rPr lang="en-US" altLang="en-US" b="0" dirty="0" smtClean="0"/>
              <a:t>State Personnel Board Rules Chapter 5</a:t>
            </a:r>
          </a:p>
          <a:p>
            <a:pPr marL="171707" indent="-171707" eaLnBrk="1" hangingPunct="1">
              <a:spcBef>
                <a:spcPct val="0"/>
              </a:spcBef>
            </a:pPr>
            <a:endParaRPr lang="en-US" altLang="en-US" dirty="0" smtClean="0"/>
          </a:p>
          <a:p>
            <a:pPr marL="171707" indent="-171707" eaLnBrk="1" hangingPunct="1">
              <a:spcBef>
                <a:spcPct val="0"/>
              </a:spcBef>
            </a:pPr>
            <a:r>
              <a:rPr lang="en-US" altLang="en-US" dirty="0" smtClean="0"/>
              <a:t>Qualifying Individuals</a:t>
            </a:r>
          </a:p>
          <a:p>
            <a:pPr marL="171707" indent="-171707" eaLnBrk="1" hangingPunct="1">
              <a:spcBef>
                <a:spcPct val="0"/>
              </a:spcBef>
            </a:pPr>
            <a:r>
              <a:rPr lang="en-US" altLang="en-US" b="0" dirty="0" smtClean="0"/>
              <a:t>Refer to the sections below for details of a qualifying individual under FML.</a:t>
            </a:r>
          </a:p>
          <a:p>
            <a:pPr marL="171707" indent="-171707" eaLnBrk="1" hangingPunct="1">
              <a:spcBef>
                <a:spcPct val="0"/>
              </a:spcBef>
            </a:pPr>
            <a:endParaRPr lang="en-US" altLang="en-US" b="0" dirty="0" smtClean="0"/>
          </a:p>
          <a:p>
            <a:pPr marL="171707" indent="-171707" eaLnBrk="1" hangingPunct="1">
              <a:spcBef>
                <a:spcPct val="0"/>
              </a:spcBef>
            </a:pPr>
            <a:r>
              <a:rPr lang="en-US" altLang="en-US" dirty="0" smtClean="0"/>
              <a:t>Child</a:t>
            </a:r>
            <a:endParaRPr lang="en-US" altLang="en-US" u="sng" dirty="0" smtClean="0"/>
          </a:p>
          <a:p>
            <a:pPr marL="171707" indent="-171707" eaLnBrk="1" hangingPunct="1">
              <a:spcBef>
                <a:spcPct val="0"/>
              </a:spcBef>
              <a:buFontTx/>
              <a:buChar char="•"/>
            </a:pPr>
            <a:r>
              <a:rPr lang="en-US" altLang="en-US" b="0" dirty="0" smtClean="0"/>
              <a:t>Defined as an employee’s biological, adopted or foster child, stepchild, legal ward, or a child for whom the employee stood “in loco parentis” (taking on the responsibilities of a parent with someone else’s child, as provider of daily care and financial support) </a:t>
            </a:r>
          </a:p>
          <a:p>
            <a:pPr marL="329678" lvl="2" indent="-171707" eaLnBrk="1" hangingPunct="1">
              <a:spcBef>
                <a:spcPct val="0"/>
              </a:spcBef>
            </a:pPr>
            <a:r>
              <a:rPr lang="en-US" altLang="en-US" dirty="0" smtClean="0"/>
              <a:t>Per the U.S. Department of Labor:  “Under the FMLA, persons who are in loco parentis include those with day-to-day responsibilities to care for or financially support a child.  The fact that a child has a biological parent in the home, or has both a mother and a father, does not prevent an employee from standing in loco parentis to that child.  The FMLA does not restrict the number of parents a child may have.  The employer’s right to documentation of family relationship is the same for an individual who asserts an in loco parentis relationship as it is for a biological, adoptive, foster or step parent.  Such documentation may take the form of a simple statement asserting the relationship.”</a:t>
            </a:r>
          </a:p>
          <a:p>
            <a:pPr marL="171707" indent="-171707" eaLnBrk="1" hangingPunct="1">
              <a:spcBef>
                <a:spcPct val="0"/>
              </a:spcBef>
              <a:buFont typeface="Arial"/>
              <a:buChar char="•"/>
            </a:pPr>
            <a:r>
              <a:rPr lang="en-US" altLang="en-US" b="0" dirty="0" smtClean="0"/>
              <a:t>Does include children of same gender partner</a:t>
            </a:r>
          </a:p>
          <a:p>
            <a:pPr marL="171707" indent="-171707" eaLnBrk="1" hangingPunct="1">
              <a:spcBef>
                <a:spcPct val="0"/>
              </a:spcBef>
              <a:buFont typeface="Arial"/>
              <a:buChar char="•"/>
            </a:pPr>
            <a:r>
              <a:rPr lang="en-US" altLang="en-US" b="0" dirty="0" smtClean="0"/>
              <a:t>For health-related FML, child is under 18 or medically disabled at the time leave would commence [ADAAA]</a:t>
            </a:r>
          </a:p>
          <a:p>
            <a:pPr marL="171707" indent="-171707" eaLnBrk="1" hangingPunct="1">
              <a:spcBef>
                <a:spcPct val="0"/>
              </a:spcBef>
              <a:buFont typeface="Arial"/>
              <a:buChar char="•"/>
            </a:pPr>
            <a:r>
              <a:rPr lang="en-US" altLang="en-US" b="0" dirty="0" smtClean="0"/>
              <a:t>For Military Active</a:t>
            </a:r>
            <a:r>
              <a:rPr lang="en-US" altLang="en-US" b="0" baseline="0" dirty="0" smtClean="0"/>
              <a:t> Duty family Leave or Military Caregiver Leave</a:t>
            </a:r>
            <a:r>
              <a:rPr lang="en-US" altLang="en-US" b="0" dirty="0" smtClean="0"/>
              <a:t>, child is of any age</a:t>
            </a:r>
          </a:p>
          <a:p>
            <a:pPr marL="171707" indent="-171707" eaLnBrk="1" hangingPunct="1">
              <a:spcBef>
                <a:spcPct val="0"/>
              </a:spcBef>
            </a:pPr>
            <a:endParaRPr lang="en-US" altLang="en-US" dirty="0" smtClean="0"/>
          </a:p>
          <a:p>
            <a:pPr marL="171707" indent="-171707" eaLnBrk="1" hangingPunct="1">
              <a:spcBef>
                <a:spcPct val="0"/>
              </a:spcBef>
            </a:pPr>
            <a:r>
              <a:rPr lang="en-US" altLang="en-US" dirty="0" smtClean="0"/>
              <a:t>Continued on next page</a:t>
            </a:r>
          </a:p>
          <a:p>
            <a:pPr marL="171707" indent="-171707" eaLnBrk="1" hangingPunct="1">
              <a:spcBef>
                <a:spcPct val="0"/>
              </a:spcBef>
            </a:pPr>
            <a:endParaRPr lang="en-US" altLang="en-US" sz="1000" b="0" dirty="0"/>
          </a:p>
          <a:p>
            <a:pPr marL="171707" indent="-171707" eaLnBrk="1" hangingPunct="1">
              <a:spcBef>
                <a:spcPct val="0"/>
              </a:spcBef>
            </a:pPr>
            <a:endParaRPr lang="en-US" altLang="en-US" sz="1000" b="0" dirty="0"/>
          </a:p>
          <a:p>
            <a:pPr marL="171707" indent="-171707" eaLnBrk="1" hangingPunct="1">
              <a:spcBef>
                <a:spcPct val="0"/>
              </a:spcBef>
            </a:pPr>
            <a:endParaRPr lang="en-US" altLang="en-US" sz="1000" dirty="0"/>
          </a:p>
          <a:p>
            <a:pPr marL="171707" indent="-171707" eaLnBrk="1" hangingPunct="1">
              <a:spcBef>
                <a:spcPct val="0"/>
              </a:spcBef>
            </a:pPr>
            <a:endParaRPr lang="en-US" altLang="en-US" sz="1000" b="0" dirty="0"/>
          </a:p>
        </p:txBody>
      </p:sp>
      <p:sp>
        <p:nvSpPr>
          <p:cNvPr id="1402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FEB31B7-FD79-4782-B071-EF06F7FBF5EE}" type="slidenum">
              <a:rPr lang="en-US" altLang="en-US" smtClean="0"/>
              <a:pPr/>
              <a:t>55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59553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otes Placeholder 2"/>
          <p:cNvSpPr>
            <a:spLocks noGrp="1"/>
          </p:cNvSpPr>
          <p:nvPr>
            <p:ph type="body" idx="1"/>
          </p:nvPr>
        </p:nvSpPr>
        <p:spPr bwMode="auto">
          <a:xfrm>
            <a:off x="143134" y="433981"/>
            <a:ext cx="4661392" cy="8528572"/>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171707" indent="-171707" eaLnBrk="1" hangingPunct="1">
              <a:spcBef>
                <a:spcPct val="0"/>
              </a:spcBef>
            </a:pPr>
            <a:r>
              <a:rPr lang="en-US" altLang="en-US" dirty="0"/>
              <a:t>Parent</a:t>
            </a:r>
          </a:p>
          <a:p>
            <a:pPr marL="171707" indent="-171707" eaLnBrk="1" hangingPunct="1">
              <a:spcBef>
                <a:spcPct val="0"/>
              </a:spcBef>
              <a:buFont typeface="Arial"/>
              <a:buChar char="•"/>
            </a:pPr>
            <a:r>
              <a:rPr lang="en-US" altLang="en-US" b="0" dirty="0"/>
              <a:t>Defined as an employee’s biological, adoptive, step or foster father or mother</a:t>
            </a:r>
          </a:p>
          <a:p>
            <a:pPr marL="171707" indent="-171707" eaLnBrk="1" hangingPunct="1">
              <a:spcBef>
                <a:spcPct val="0"/>
              </a:spcBef>
              <a:buFont typeface="Arial"/>
              <a:buChar char="•"/>
            </a:pPr>
            <a:r>
              <a:rPr lang="en-US" altLang="en-US" b="0" dirty="0"/>
              <a:t>An individual who stood “in loco parentis” to the employee</a:t>
            </a:r>
          </a:p>
          <a:p>
            <a:pPr marL="171707" indent="-171707" eaLnBrk="1" hangingPunct="1">
              <a:spcBef>
                <a:spcPct val="0"/>
              </a:spcBef>
              <a:buFont typeface="Arial"/>
              <a:buChar char="•"/>
            </a:pPr>
            <a:r>
              <a:rPr lang="en-US" altLang="en-US" b="0" dirty="0"/>
              <a:t>Does NOT include “parents-in-law”</a:t>
            </a:r>
          </a:p>
          <a:p>
            <a:pPr marL="0" indent="0" eaLnBrk="1" hangingPunct="1">
              <a:spcBef>
                <a:spcPct val="0"/>
              </a:spcBef>
            </a:pPr>
            <a:endParaRPr lang="en-US" altLang="en-US" dirty="0" smtClean="0"/>
          </a:p>
          <a:p>
            <a:pPr marL="0" indent="0" eaLnBrk="1" hangingPunct="1">
              <a:spcBef>
                <a:spcPct val="0"/>
              </a:spcBef>
            </a:pPr>
            <a:r>
              <a:rPr lang="en-US" altLang="en-US" dirty="0" smtClean="0"/>
              <a:t>Spouse</a:t>
            </a:r>
          </a:p>
          <a:p>
            <a:pPr marL="171707" indent="-171707" eaLnBrk="1" hangingPunct="1">
              <a:spcBef>
                <a:spcPct val="0"/>
              </a:spcBef>
              <a:buFont typeface="Arial"/>
              <a:buChar char="•"/>
            </a:pPr>
            <a:r>
              <a:rPr lang="en-US" altLang="en-US" b="0" dirty="0" smtClean="0"/>
              <a:t>Legally married anywhere regardless of gender</a:t>
            </a:r>
          </a:p>
          <a:p>
            <a:pPr marL="171707" indent="-171707" eaLnBrk="1" hangingPunct="1">
              <a:spcBef>
                <a:spcPct val="0"/>
              </a:spcBef>
              <a:buFont typeface="Arial"/>
              <a:buChar char="•"/>
            </a:pPr>
            <a:r>
              <a:rPr lang="en-US" altLang="en-US" b="0" dirty="0" smtClean="0"/>
              <a:t>Common law marriage is a legal marriage in Colorado.   It is the same as ceremonial or civil marriage and can only be ended by death or divorce.</a:t>
            </a:r>
          </a:p>
          <a:p>
            <a:pPr marL="171707" indent="-171707" eaLnBrk="1" hangingPunct="1">
              <a:spcBef>
                <a:spcPct val="0"/>
              </a:spcBef>
              <a:buFont typeface="Arial"/>
              <a:buChar char="•"/>
            </a:pPr>
            <a:r>
              <a:rPr lang="en-US" altLang="en-US" b="0" dirty="0" smtClean="0"/>
              <a:t>A simple statement that common law marriage exists is sufficient.  Documentation is not necessary, just as it is not necessary for a traditional marriage.</a:t>
            </a:r>
          </a:p>
          <a:p>
            <a:pPr marL="171707" indent="-171707" eaLnBrk="1" hangingPunct="1">
              <a:spcBef>
                <a:spcPct val="0"/>
              </a:spcBef>
              <a:buFont typeface="Arial"/>
              <a:buChar char="•"/>
            </a:pPr>
            <a:r>
              <a:rPr lang="en-US" altLang="en-US" b="0" dirty="0" smtClean="0"/>
              <a:t>An unmarried father does not have FMLA protection during the prenatal period for his child, however he can use regular sick leave to care for the mother of his child.</a:t>
            </a:r>
          </a:p>
          <a:p>
            <a:pPr marL="171707" indent="-171707" eaLnBrk="1" hangingPunct="1">
              <a:spcBef>
                <a:spcPct val="0"/>
              </a:spcBef>
              <a:buFont typeface="Arial"/>
              <a:buChar char="•"/>
            </a:pPr>
            <a:r>
              <a:rPr lang="en-US" altLang="en-US" b="0" dirty="0" smtClean="0"/>
              <a:t>Any father is eligible for FML bonding leave with his child AFTER delivery</a:t>
            </a:r>
          </a:p>
          <a:p>
            <a:pPr marL="171707" indent="-171707" eaLnBrk="1" hangingPunct="1">
              <a:spcBef>
                <a:spcPct val="0"/>
              </a:spcBef>
              <a:buFont typeface="Arial"/>
              <a:buChar char="•"/>
            </a:pPr>
            <a:r>
              <a:rPr lang="en-US" altLang="en-US" b="0" dirty="0" smtClean="0"/>
              <a:t>Colorado’s Family Care Act extends job protected leave to employees to care for their civil union partner or registered domestic partner</a:t>
            </a:r>
          </a:p>
          <a:p>
            <a:pPr marL="171707" indent="-171707" eaLnBrk="1" hangingPunct="1">
              <a:spcBef>
                <a:spcPct val="0"/>
              </a:spcBef>
              <a:buFont typeface="Arial"/>
              <a:buChar char="•"/>
            </a:pPr>
            <a:r>
              <a:rPr lang="en-US" altLang="en-US" b="0" dirty="0" smtClean="0"/>
              <a:t>A simple statement that the relationship exists is sufficient</a:t>
            </a:r>
          </a:p>
          <a:p>
            <a:pPr marL="171707" indent="-171707" eaLnBrk="1" hangingPunct="1">
              <a:spcBef>
                <a:spcPct val="0"/>
              </a:spcBef>
              <a:buFont typeface="Arial"/>
              <a:buChar char="•"/>
            </a:pPr>
            <a:r>
              <a:rPr lang="en-US" altLang="en-US" b="0" dirty="0" smtClean="0"/>
              <a:t>Tracking Family Care Act Leave concurrently with FML is complex.  Contact the FML Program Manager.</a:t>
            </a:r>
          </a:p>
          <a:p>
            <a:pPr marL="171707" indent="-171707" eaLnBrk="1" hangingPunct="1">
              <a:spcBef>
                <a:spcPct val="0"/>
              </a:spcBef>
              <a:buFont typeface="Arial"/>
              <a:buChar char="•"/>
            </a:pPr>
            <a:r>
              <a:rPr lang="en-US" altLang="en-US" b="0" dirty="0" smtClean="0"/>
              <a:t>Does NOT include unregistered domestic partners, fiancé/fiancée, and boyfriend/girlfriend</a:t>
            </a:r>
          </a:p>
          <a:p>
            <a:pPr marL="0" indent="0" eaLnBrk="1" hangingPunct="1">
              <a:spcBef>
                <a:spcPct val="0"/>
              </a:spcBef>
              <a:buFontTx/>
              <a:buChar char="•"/>
            </a:pPr>
            <a:endParaRPr lang="en-US" altLang="en-US" b="0" dirty="0" smtClean="0"/>
          </a:p>
          <a:p>
            <a:pPr marL="0" indent="0" eaLnBrk="1" hangingPunct="1">
              <a:spcBef>
                <a:spcPct val="0"/>
              </a:spcBef>
            </a:pPr>
            <a:r>
              <a:rPr lang="en-US" altLang="en-US" dirty="0" smtClean="0"/>
              <a:t>Qualified Military Service Member for Military Caregiver</a:t>
            </a:r>
          </a:p>
          <a:p>
            <a:pPr marL="171707" indent="-171707" eaLnBrk="1" hangingPunct="1">
              <a:spcBef>
                <a:spcPct val="0"/>
              </a:spcBef>
              <a:buFont typeface="Arial"/>
              <a:buChar char="•"/>
            </a:pPr>
            <a:r>
              <a:rPr lang="en-US" altLang="en-US" b="0" dirty="0" smtClean="0"/>
              <a:t>“Next of Kin” for Military Family Caregiver Leave:  If military member has not already legally designated a next of kin, then the nearest blood relative (other than spouse, parent or child) in the following order:</a:t>
            </a:r>
          </a:p>
          <a:p>
            <a:pPr marL="171707" lvl="1" indent="-171707" eaLnBrk="1" hangingPunct="1">
              <a:spcBef>
                <a:spcPct val="0"/>
              </a:spcBef>
              <a:buFont typeface="Arial"/>
              <a:buChar char="•"/>
            </a:pPr>
            <a:r>
              <a:rPr lang="en-US" altLang="en-US" dirty="0" smtClean="0"/>
              <a:t>Court decreed blood relatives granted legal custody</a:t>
            </a:r>
          </a:p>
          <a:p>
            <a:pPr marL="171707" lvl="1" indent="-171707" eaLnBrk="1" hangingPunct="1">
              <a:spcBef>
                <a:spcPct val="0"/>
              </a:spcBef>
              <a:buFont typeface="Arial"/>
              <a:buChar char="•"/>
            </a:pPr>
            <a:r>
              <a:rPr lang="en-US" altLang="en-US" dirty="0" smtClean="0"/>
              <a:t>Siblings</a:t>
            </a:r>
          </a:p>
          <a:p>
            <a:pPr marL="171707" lvl="1" indent="-171707" eaLnBrk="1" hangingPunct="1">
              <a:spcBef>
                <a:spcPct val="0"/>
              </a:spcBef>
              <a:buFont typeface="Arial"/>
              <a:buChar char="•"/>
            </a:pPr>
            <a:r>
              <a:rPr lang="en-US" altLang="en-US" dirty="0" smtClean="0"/>
              <a:t>Grandparents</a:t>
            </a:r>
          </a:p>
          <a:p>
            <a:pPr marL="171707" lvl="1" indent="-171707" eaLnBrk="1" hangingPunct="1">
              <a:spcBef>
                <a:spcPct val="0"/>
              </a:spcBef>
              <a:buFont typeface="Arial"/>
              <a:buChar char="•"/>
            </a:pPr>
            <a:r>
              <a:rPr lang="en-US" altLang="en-US" dirty="0" smtClean="0"/>
              <a:t>Aunts &amp; Uncles</a:t>
            </a:r>
          </a:p>
          <a:p>
            <a:pPr marL="171707" lvl="1" indent="-171707" eaLnBrk="1" hangingPunct="1">
              <a:spcBef>
                <a:spcPct val="0"/>
              </a:spcBef>
              <a:buFont typeface="Arial"/>
              <a:buChar char="•"/>
            </a:pPr>
            <a:r>
              <a:rPr lang="en-US" altLang="en-US" dirty="0" smtClean="0"/>
              <a:t>First Cousins</a:t>
            </a:r>
          </a:p>
          <a:p>
            <a:pPr marL="0" indent="0" eaLnBrk="1" hangingPunct="1">
              <a:spcBef>
                <a:spcPct val="0"/>
              </a:spcBef>
            </a:pPr>
            <a:endParaRPr lang="en-US" altLang="en-US" dirty="0" smtClean="0"/>
          </a:p>
          <a:p>
            <a:pPr marL="0" indent="0" eaLnBrk="1" hangingPunct="1">
              <a:spcBef>
                <a:spcPct val="0"/>
              </a:spcBef>
            </a:pPr>
            <a:r>
              <a:rPr lang="en-US" altLang="en-US" dirty="0" smtClean="0"/>
              <a:t>Legal Guardian/Ward</a:t>
            </a:r>
          </a:p>
          <a:p>
            <a:pPr marL="171707" indent="-171707" eaLnBrk="1" hangingPunct="1">
              <a:spcBef>
                <a:spcPct val="0"/>
              </a:spcBef>
              <a:buFont typeface="Arial"/>
              <a:buChar char="•"/>
            </a:pPr>
            <a:r>
              <a:rPr lang="en-US" altLang="en-US" b="0" dirty="0" smtClean="0"/>
              <a:t>No other family relationship is allowed unless under court ordered guardianship or conservatorship. </a:t>
            </a:r>
          </a:p>
          <a:p>
            <a:pPr marL="171707" indent="-171707" eaLnBrk="1" hangingPunct="1">
              <a:spcBef>
                <a:spcPct val="0"/>
              </a:spcBef>
              <a:buFont typeface="Arial"/>
              <a:buChar char="•"/>
            </a:pPr>
            <a:r>
              <a:rPr lang="en-US" altLang="en-US" b="0" dirty="0" smtClean="0"/>
              <a:t>Use of regular sick leave may be applicable to others under SPB Rule 5-5.</a:t>
            </a:r>
          </a:p>
          <a:p>
            <a:pPr marL="0" indent="0" eaLnBrk="1" hangingPunct="1">
              <a:spcBef>
                <a:spcPct val="0"/>
              </a:spcBef>
            </a:pPr>
            <a:endParaRPr lang="en-US" altLang="en-US" b="0" dirty="0" smtClean="0"/>
          </a:p>
          <a:p>
            <a:pPr marL="0" indent="0" eaLnBrk="1" hangingPunct="1">
              <a:spcBef>
                <a:spcPct val="0"/>
              </a:spcBef>
            </a:pPr>
            <a:endParaRPr lang="en-US" altLang="en-US" b="0" dirty="0" smtClean="0"/>
          </a:p>
          <a:p>
            <a:pPr marL="0" indent="0" eaLnBrk="1" hangingPunct="1">
              <a:spcBef>
                <a:spcPct val="0"/>
              </a:spcBef>
            </a:pPr>
            <a:endParaRPr lang="en-US" altLang="en-US" dirty="0" smtClean="0"/>
          </a:p>
          <a:p>
            <a:pPr marL="0" indent="0" eaLnBrk="1" hangingPunct="1">
              <a:spcBef>
                <a:spcPct val="0"/>
              </a:spcBef>
            </a:pPr>
            <a:endParaRPr lang="en-US" altLang="en-US" b="0" dirty="0" smtClean="0"/>
          </a:p>
        </p:txBody>
      </p:sp>
      <p:sp>
        <p:nvSpPr>
          <p:cNvPr id="1423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A731177-3B4E-4F23-8A8E-6B876310E842}" type="slidenum">
              <a:rPr lang="en-US" altLang="en-US" smtClean="0"/>
              <a:pPr/>
              <a:t>56</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6723959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438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Qualifying Conditions </a:t>
            </a:r>
          </a:p>
          <a:p>
            <a:pPr marL="0" indent="0" eaLnBrk="1" hangingPunct="1">
              <a:spcBef>
                <a:spcPct val="0"/>
              </a:spcBef>
            </a:pPr>
            <a:endParaRPr lang="en-US" altLang="en-US" dirty="0" smtClean="0"/>
          </a:p>
          <a:p>
            <a:pPr marL="0" indent="0" eaLnBrk="1" hangingPunct="1">
              <a:spcBef>
                <a:spcPct val="0"/>
              </a:spcBef>
            </a:pPr>
            <a:r>
              <a:rPr lang="en-US" altLang="en-US" b="0" dirty="0" smtClean="0"/>
              <a:t>Refer to the sections below for details of qualifying conditions under FML.</a:t>
            </a:r>
          </a:p>
          <a:p>
            <a:pPr marL="0" indent="0" eaLnBrk="1" hangingPunct="1">
              <a:spcBef>
                <a:spcPct val="0"/>
              </a:spcBef>
            </a:pPr>
            <a:endParaRPr lang="en-US" altLang="en-US" b="0" dirty="0" smtClean="0"/>
          </a:p>
          <a:p>
            <a:pPr marL="0" indent="0" eaLnBrk="1" hangingPunct="1">
              <a:spcBef>
                <a:spcPct val="0"/>
              </a:spcBef>
            </a:pPr>
            <a:r>
              <a:rPr lang="en-US" altLang="en-US" dirty="0" smtClean="0"/>
              <a:t>Serious Health Condition / Care of a Family Member </a:t>
            </a:r>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Injury, illness, impairment, or physical or mental condition that involves inpatient care or continuing treatment by a health care provider</a:t>
            </a:r>
          </a:p>
          <a:p>
            <a:pPr marL="171707" indent="-171707" eaLnBrk="1" hangingPunct="1">
              <a:spcBef>
                <a:spcPct val="0"/>
              </a:spcBef>
              <a:buFont typeface="Arial"/>
              <a:buChar char="•"/>
            </a:pPr>
            <a:r>
              <a:rPr lang="en-US" altLang="en-US" b="0" dirty="0" smtClean="0"/>
              <a:t>Incapacity-inability to perform ESSENTIAL JOB FUNCTIONS due to the serious illness or injury for more than 3 full consecutive workdays</a:t>
            </a:r>
          </a:p>
          <a:p>
            <a:pPr marL="171707" indent="-171707" eaLnBrk="1" hangingPunct="1">
              <a:spcBef>
                <a:spcPct val="0"/>
              </a:spcBef>
              <a:buFont typeface="Arial"/>
              <a:buChar char="•"/>
            </a:pPr>
            <a:r>
              <a:rPr lang="en-US" altLang="en-US" b="0" dirty="0" smtClean="0"/>
              <a:t>Serious health condition of the immediate family member can relate to either physical care or psychological comfort</a:t>
            </a:r>
          </a:p>
          <a:p>
            <a:pPr marL="0" indent="0" eaLnBrk="1" hangingPunct="1">
              <a:spcBef>
                <a:spcPct val="0"/>
              </a:spcBef>
            </a:pPr>
            <a:endParaRPr lang="en-US" altLang="en-US" b="0" dirty="0" smtClean="0"/>
          </a:p>
          <a:p>
            <a:pPr marL="0" indent="0" eaLnBrk="1" hangingPunct="1">
              <a:spcBef>
                <a:spcPct val="0"/>
              </a:spcBef>
            </a:pPr>
            <a:r>
              <a:rPr lang="en-US" altLang="en-US" dirty="0" smtClean="0"/>
              <a:t>Addition of a Child and Care for a Newborn</a:t>
            </a:r>
          </a:p>
          <a:p>
            <a:pPr marL="0" indent="0" eaLnBrk="1" hangingPunct="1">
              <a:spcBef>
                <a:spcPct val="0"/>
              </a:spcBef>
            </a:pPr>
            <a:endParaRPr lang="en-US" altLang="en-US" b="0" dirty="0" smtClean="0"/>
          </a:p>
          <a:p>
            <a:pPr marL="171707" indent="-171707" eaLnBrk="1" hangingPunct="1">
              <a:spcBef>
                <a:spcPct val="0"/>
              </a:spcBef>
              <a:buFont typeface="Arial"/>
              <a:buChar char="•"/>
            </a:pPr>
            <a:r>
              <a:rPr lang="en-US" altLang="en-US" b="0" dirty="0" smtClean="0"/>
              <a:t>Leave for addition of a child must be completed within 12 months of birth or placement or adoption</a:t>
            </a:r>
          </a:p>
          <a:p>
            <a:pPr marL="171707" indent="-171707" eaLnBrk="1" hangingPunct="1">
              <a:spcBef>
                <a:spcPct val="0"/>
              </a:spcBef>
              <a:buFont typeface="Arial"/>
              <a:buChar char="•"/>
            </a:pPr>
            <a:r>
              <a:rPr lang="en-US" altLang="en-US" b="0" dirty="0" smtClean="0"/>
              <a:t>Pregnancy coverage includes pre-natal care, severe morning sickness and delivery.  A visit to the health care provider is not necessary for each absence.</a:t>
            </a:r>
          </a:p>
          <a:p>
            <a:pPr marL="171707" indent="-171707" eaLnBrk="1" hangingPunct="1">
              <a:spcBef>
                <a:spcPct val="0"/>
              </a:spcBef>
              <a:buFont typeface="Arial"/>
              <a:buChar char="•"/>
            </a:pPr>
            <a:r>
              <a:rPr lang="en-US" altLang="en-US" b="0" dirty="0" smtClean="0"/>
              <a:t>Paternity leave is available to the woman’s spouse to assist in prenatal care </a:t>
            </a:r>
          </a:p>
          <a:p>
            <a:pPr marL="171707" indent="-171707" eaLnBrk="1" hangingPunct="1">
              <a:spcBef>
                <a:spcPct val="0"/>
              </a:spcBef>
              <a:buFont typeface="Arial"/>
              <a:buChar char="•"/>
            </a:pPr>
            <a:r>
              <a:rPr lang="en-US" altLang="en-US" b="0" dirty="0" smtClean="0"/>
              <a:t>FML Sick Leave is used by both parents during pre-natal care, childbirth, and recovery from childbirth  </a:t>
            </a:r>
          </a:p>
          <a:p>
            <a:pPr marL="171707" indent="-171707" eaLnBrk="1" hangingPunct="1">
              <a:spcBef>
                <a:spcPct val="0"/>
              </a:spcBef>
              <a:buFont typeface="Arial"/>
              <a:buChar char="•"/>
            </a:pPr>
            <a:r>
              <a:rPr lang="en-US" altLang="en-US" b="0" dirty="0" smtClean="0"/>
              <a:t>After recovery, FML-Annual Leave must be used during the bonding period.  FML-Sick Leave is not applicable</a:t>
            </a:r>
          </a:p>
          <a:p>
            <a:pPr marL="0" indent="0" eaLnBrk="1" hangingPunct="1">
              <a:spcBef>
                <a:spcPct val="0"/>
              </a:spcBef>
            </a:pPr>
            <a:endParaRPr lang="en-US" altLang="en-US" b="0" dirty="0" smtClean="0"/>
          </a:p>
          <a:p>
            <a:pPr marL="0" indent="0" eaLnBrk="1" hangingPunct="1">
              <a:spcBef>
                <a:spcPct val="0"/>
              </a:spcBef>
            </a:pPr>
            <a:r>
              <a:rPr lang="en-US" altLang="en-US" dirty="0" smtClean="0"/>
              <a:t>Continued on next page</a:t>
            </a:r>
          </a:p>
        </p:txBody>
      </p:sp>
      <p:sp>
        <p:nvSpPr>
          <p:cNvPr id="144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577663C-29E3-429E-B002-698CD36C1985}" type="slidenum">
              <a:rPr lang="en-US" altLang="en-US" smtClean="0"/>
              <a:pPr/>
              <a:t>57</a:t>
            </a:fld>
            <a:endParaRPr lang="en-US" altLang="en-US" dirty="0" smtClean="0"/>
          </a:p>
        </p:txBody>
      </p:sp>
    </p:spTree>
    <p:extLst>
      <p:ext uri="{BB962C8B-B14F-4D97-AF65-F5344CB8AC3E}">
        <p14:creationId xmlns:p14="http://schemas.microsoft.com/office/powerpoint/2010/main" val="2797991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Notes Placeholder 2"/>
          <p:cNvSpPr>
            <a:spLocks noGrp="1"/>
          </p:cNvSpPr>
          <p:nvPr>
            <p:ph type="body" idx="1"/>
          </p:nvPr>
        </p:nvSpPr>
        <p:spPr bwMode="auto">
          <a:xfrm>
            <a:off x="143134" y="464184"/>
            <a:ext cx="4661392" cy="8498369"/>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lnSpc>
                <a:spcPct val="90000"/>
              </a:lnSpc>
              <a:spcBef>
                <a:spcPct val="0"/>
              </a:spcBef>
            </a:pPr>
            <a:r>
              <a:rPr lang="en-US" altLang="en-US" sz="1000" dirty="0"/>
              <a:t>Continued from previous page</a:t>
            </a:r>
          </a:p>
          <a:p>
            <a:pPr marL="0" indent="0" eaLnBrk="1" hangingPunct="1">
              <a:lnSpc>
                <a:spcPct val="90000"/>
              </a:lnSpc>
              <a:spcBef>
                <a:spcPct val="0"/>
              </a:spcBef>
            </a:pPr>
            <a:endParaRPr lang="en-US" altLang="en-US" sz="1000" b="0" dirty="0"/>
          </a:p>
          <a:p>
            <a:pPr marL="0" indent="0" eaLnBrk="1" hangingPunct="1">
              <a:lnSpc>
                <a:spcPct val="90000"/>
              </a:lnSpc>
              <a:spcBef>
                <a:spcPct val="0"/>
              </a:spcBef>
            </a:pPr>
            <a:r>
              <a:rPr lang="en-US" altLang="en-US" sz="1000" dirty="0"/>
              <a:t>Addition of a Child and Care for a Newborn (continued)</a:t>
            </a:r>
          </a:p>
          <a:p>
            <a:pPr marL="0" indent="0" eaLnBrk="1" hangingPunct="1">
              <a:lnSpc>
                <a:spcPct val="90000"/>
              </a:lnSpc>
              <a:spcBef>
                <a:spcPct val="0"/>
              </a:spcBef>
            </a:pPr>
            <a:endParaRPr lang="en-US" altLang="en-US" sz="1000" b="0" dirty="0"/>
          </a:p>
          <a:p>
            <a:pPr marL="171707" indent="-171707" eaLnBrk="1" hangingPunct="1">
              <a:lnSpc>
                <a:spcPct val="90000"/>
              </a:lnSpc>
              <a:spcBef>
                <a:spcPct val="0"/>
              </a:spcBef>
              <a:buFont typeface="Arial"/>
              <a:buChar char="•"/>
            </a:pPr>
            <a:r>
              <a:rPr lang="en-US" altLang="en-US" sz="1000" b="0" dirty="0"/>
              <a:t>BOTH eligible parents are entitled to take the full amount of leave as long as it is concluded within one year of the birth of the baby or placement/adoption of the child</a:t>
            </a:r>
          </a:p>
          <a:p>
            <a:pPr marL="171707" indent="-171707" eaLnBrk="1" hangingPunct="1">
              <a:lnSpc>
                <a:spcPct val="90000"/>
              </a:lnSpc>
              <a:spcBef>
                <a:spcPct val="0"/>
              </a:spcBef>
              <a:buFont typeface="Arial"/>
              <a:buChar char="•"/>
            </a:pPr>
            <a:r>
              <a:rPr lang="en-US" altLang="en-US" sz="1000" b="0" dirty="0"/>
              <a:t>Pre-placement/adoption absences (site visits, legal meetings, travel to another country etc.) are also covered under FML</a:t>
            </a:r>
          </a:p>
          <a:p>
            <a:pPr marL="171707" indent="-171707" eaLnBrk="1" hangingPunct="1">
              <a:lnSpc>
                <a:spcPct val="90000"/>
              </a:lnSpc>
              <a:spcBef>
                <a:spcPct val="0"/>
              </a:spcBef>
              <a:buFont typeface="Arial"/>
              <a:buChar char="•"/>
            </a:pPr>
            <a:r>
              <a:rPr lang="en-US" altLang="en-US" sz="1000" b="0" dirty="0"/>
              <a:t>Placement of a child for adoption or foster care</a:t>
            </a:r>
          </a:p>
          <a:p>
            <a:pPr marL="171707" indent="-171707" eaLnBrk="1" hangingPunct="1">
              <a:lnSpc>
                <a:spcPct val="90000"/>
              </a:lnSpc>
              <a:spcBef>
                <a:spcPct val="0"/>
              </a:spcBef>
              <a:buFont typeface="Arial"/>
              <a:buChar char="•"/>
            </a:pPr>
            <a:r>
              <a:rPr lang="en-US" altLang="en-US" sz="1000" b="0" dirty="0"/>
              <a:t>An employee wanting to add the new dependent under State insurance benefits has only </a:t>
            </a:r>
            <a:r>
              <a:rPr lang="en-US" altLang="en-US" sz="1000" b="0" i="1" dirty="0"/>
              <a:t>31 days to add the child in Benefit Solver and provide the required documentation</a:t>
            </a:r>
            <a:endParaRPr lang="en-US" altLang="en-US" sz="1000" b="0" dirty="0"/>
          </a:p>
          <a:p>
            <a:pPr marL="0" indent="0" eaLnBrk="1" hangingPunct="1">
              <a:lnSpc>
                <a:spcPct val="90000"/>
              </a:lnSpc>
              <a:spcBef>
                <a:spcPct val="0"/>
              </a:spcBef>
            </a:pPr>
            <a:endParaRPr lang="en-US" altLang="en-US" sz="1000" b="0" dirty="0"/>
          </a:p>
          <a:p>
            <a:pPr marL="0" indent="0" eaLnBrk="1" hangingPunct="1">
              <a:lnSpc>
                <a:spcPct val="90000"/>
              </a:lnSpc>
              <a:spcBef>
                <a:spcPct val="0"/>
              </a:spcBef>
            </a:pPr>
            <a:r>
              <a:rPr lang="en-US" altLang="en-US" sz="1000" dirty="0"/>
              <a:t>Active Duty Family Leave (Non-Medical) </a:t>
            </a:r>
          </a:p>
          <a:p>
            <a:pPr marL="0" indent="0" eaLnBrk="1" hangingPunct="1">
              <a:lnSpc>
                <a:spcPct val="90000"/>
              </a:lnSpc>
              <a:spcBef>
                <a:spcPct val="0"/>
              </a:spcBef>
            </a:pPr>
            <a:endParaRPr lang="en-US" altLang="en-US" sz="1000" b="0" dirty="0"/>
          </a:p>
          <a:p>
            <a:pPr marL="0" indent="0" eaLnBrk="1" hangingPunct="1">
              <a:lnSpc>
                <a:spcPct val="90000"/>
              </a:lnSpc>
              <a:spcBef>
                <a:spcPct val="0"/>
              </a:spcBef>
            </a:pPr>
            <a:r>
              <a:rPr lang="en-US" altLang="en-US" sz="1000" b="0" dirty="0"/>
              <a:t>FML qualifying event directly related to the military deployment of employee’s parent, child, spouse, or legal guardian.  Active Duty Family Leave combines with all other types of FML.  The combined total cannot exceed 13 weeks (520 hours).</a:t>
            </a:r>
          </a:p>
          <a:p>
            <a:pPr marL="0" indent="0" eaLnBrk="1" hangingPunct="1">
              <a:lnSpc>
                <a:spcPct val="90000"/>
              </a:lnSpc>
              <a:spcBef>
                <a:spcPct val="0"/>
              </a:spcBef>
            </a:pPr>
            <a:r>
              <a:rPr lang="en-US" altLang="en-US" sz="1000" b="0" dirty="0"/>
              <a:t> </a:t>
            </a:r>
          </a:p>
          <a:p>
            <a:pPr marL="0" indent="0" eaLnBrk="1" hangingPunct="1">
              <a:lnSpc>
                <a:spcPct val="90000"/>
              </a:lnSpc>
              <a:spcBef>
                <a:spcPct val="0"/>
              </a:spcBef>
            </a:pPr>
            <a:r>
              <a:rPr lang="en-US" altLang="en-US" sz="1000" b="0" dirty="0"/>
              <a:t>Employees may take leave while their spouse, child, parent or legal guardian is serving or called to serve in foreign country for one or more of the following </a:t>
            </a:r>
            <a:r>
              <a:rPr lang="en-US" altLang="en-US" sz="1000" b="0" i="1" dirty="0"/>
              <a:t>non-medical</a:t>
            </a:r>
            <a:r>
              <a:rPr lang="en-US" altLang="en-US" sz="1000" b="0" dirty="0"/>
              <a:t> reasons:</a:t>
            </a:r>
          </a:p>
          <a:p>
            <a:pPr marL="171707" indent="-171707" eaLnBrk="1" hangingPunct="1">
              <a:lnSpc>
                <a:spcPct val="90000"/>
              </a:lnSpc>
              <a:spcBef>
                <a:spcPct val="0"/>
              </a:spcBef>
              <a:buFont typeface="Arial"/>
              <a:buChar char="•"/>
            </a:pPr>
            <a:r>
              <a:rPr lang="en-US" altLang="en-US" sz="1000" b="0" dirty="0"/>
              <a:t>Short-notice deployment</a:t>
            </a:r>
          </a:p>
          <a:p>
            <a:pPr marL="171707" indent="-171707" eaLnBrk="1" hangingPunct="1">
              <a:lnSpc>
                <a:spcPct val="90000"/>
              </a:lnSpc>
              <a:spcBef>
                <a:spcPct val="0"/>
              </a:spcBef>
              <a:buFont typeface="Arial"/>
              <a:buChar char="•"/>
            </a:pPr>
            <a:r>
              <a:rPr lang="en-US" altLang="en-US" sz="1000" b="0" dirty="0"/>
              <a:t>Military events and related activities</a:t>
            </a:r>
          </a:p>
          <a:p>
            <a:pPr marL="171707" indent="-171707" eaLnBrk="1" hangingPunct="1">
              <a:lnSpc>
                <a:spcPct val="90000"/>
              </a:lnSpc>
              <a:spcBef>
                <a:spcPct val="0"/>
              </a:spcBef>
              <a:buFont typeface="Arial"/>
              <a:buChar char="•"/>
            </a:pPr>
            <a:r>
              <a:rPr lang="en-US" altLang="en-US" sz="1000" b="0" dirty="0"/>
              <a:t>Rest and recuperation (up to 15 days based on R&amp;R orders)</a:t>
            </a:r>
          </a:p>
          <a:p>
            <a:pPr marL="171707" indent="-171707" eaLnBrk="1" hangingPunct="1">
              <a:lnSpc>
                <a:spcPct val="90000"/>
              </a:lnSpc>
              <a:spcBef>
                <a:spcPct val="0"/>
              </a:spcBef>
              <a:buFont typeface="Arial"/>
              <a:buChar char="•"/>
            </a:pPr>
            <a:r>
              <a:rPr lang="en-US" altLang="en-US" sz="1000" b="0" dirty="0"/>
              <a:t>Emergency childcare arrangements </a:t>
            </a:r>
          </a:p>
          <a:p>
            <a:pPr marL="171707" indent="-171707" eaLnBrk="1" hangingPunct="1">
              <a:lnSpc>
                <a:spcPct val="90000"/>
              </a:lnSpc>
              <a:spcBef>
                <a:spcPct val="0"/>
              </a:spcBef>
              <a:buFont typeface="Arial"/>
              <a:buChar char="•"/>
            </a:pPr>
            <a:r>
              <a:rPr lang="en-US" altLang="en-US" sz="1000" b="0" dirty="0"/>
              <a:t>School activities</a:t>
            </a:r>
          </a:p>
          <a:p>
            <a:pPr marL="171707" indent="-171707" eaLnBrk="1" hangingPunct="1">
              <a:lnSpc>
                <a:spcPct val="90000"/>
              </a:lnSpc>
              <a:spcBef>
                <a:spcPct val="0"/>
              </a:spcBef>
              <a:buFont typeface="Arial"/>
              <a:buChar char="•"/>
            </a:pPr>
            <a:r>
              <a:rPr lang="en-US" altLang="en-US" sz="1000" b="0" dirty="0"/>
              <a:t>Financial and legal arrangements</a:t>
            </a:r>
          </a:p>
          <a:p>
            <a:pPr marL="171707" indent="-171707" eaLnBrk="1" hangingPunct="1">
              <a:lnSpc>
                <a:spcPct val="90000"/>
              </a:lnSpc>
              <a:spcBef>
                <a:spcPct val="0"/>
              </a:spcBef>
              <a:buFont typeface="Arial"/>
              <a:buChar char="•"/>
            </a:pPr>
            <a:r>
              <a:rPr lang="en-US" altLang="en-US" sz="1000" b="0" dirty="0"/>
              <a:t>Counseling</a:t>
            </a:r>
          </a:p>
          <a:p>
            <a:pPr marL="171707" indent="-171707" eaLnBrk="1" hangingPunct="1">
              <a:lnSpc>
                <a:spcPct val="90000"/>
              </a:lnSpc>
              <a:spcBef>
                <a:spcPct val="0"/>
              </a:spcBef>
              <a:buFont typeface="Arial"/>
              <a:buChar char="•"/>
            </a:pPr>
            <a:r>
              <a:rPr lang="en-US" altLang="en-US" sz="1000" b="0" dirty="0"/>
              <a:t>Post-deployment</a:t>
            </a:r>
          </a:p>
          <a:p>
            <a:pPr marL="171707" indent="-171707" eaLnBrk="1" hangingPunct="1">
              <a:lnSpc>
                <a:spcPct val="90000"/>
              </a:lnSpc>
              <a:spcBef>
                <a:spcPct val="0"/>
              </a:spcBef>
              <a:buFont typeface="Arial"/>
              <a:buChar char="•"/>
            </a:pPr>
            <a:r>
              <a:rPr lang="en-US" altLang="en-US" sz="1000" b="0" dirty="0"/>
              <a:t>Additional activities mutually agreed upon by the employee and the appointing authority</a:t>
            </a:r>
          </a:p>
          <a:p>
            <a:pPr marL="171707" indent="-171707" eaLnBrk="1" hangingPunct="1">
              <a:lnSpc>
                <a:spcPct val="90000"/>
              </a:lnSpc>
              <a:spcBef>
                <a:spcPct val="0"/>
              </a:spcBef>
              <a:buFont typeface="Arial"/>
              <a:buChar char="•"/>
            </a:pPr>
            <a:r>
              <a:rPr lang="en-US" altLang="en-US" sz="1000" b="0" dirty="0"/>
              <a:t>Certain activities related to the care for a service member with a serious illness incurred or aggravated in the line of duty while deployed in a foreign country </a:t>
            </a:r>
          </a:p>
          <a:p>
            <a:pPr marL="0" indent="0" eaLnBrk="1" hangingPunct="1">
              <a:lnSpc>
                <a:spcPct val="90000"/>
              </a:lnSpc>
              <a:spcBef>
                <a:spcPct val="0"/>
              </a:spcBef>
            </a:pPr>
            <a:endParaRPr lang="en-US" altLang="en-US" sz="1000" dirty="0"/>
          </a:p>
          <a:p>
            <a:pPr marL="0" indent="0" eaLnBrk="1" hangingPunct="1">
              <a:lnSpc>
                <a:spcPct val="90000"/>
              </a:lnSpc>
              <a:spcBef>
                <a:spcPct val="0"/>
              </a:spcBef>
            </a:pPr>
            <a:r>
              <a:rPr lang="en-US" altLang="en-US" sz="1000" dirty="0"/>
              <a:t>Military Caregiver Leave (Medical) </a:t>
            </a:r>
          </a:p>
          <a:p>
            <a:pPr marL="0" indent="0" eaLnBrk="1" hangingPunct="1">
              <a:lnSpc>
                <a:spcPct val="90000"/>
              </a:lnSpc>
              <a:spcBef>
                <a:spcPct val="0"/>
              </a:spcBef>
            </a:pPr>
            <a:endParaRPr lang="en-US" altLang="en-US" sz="1000" dirty="0"/>
          </a:p>
          <a:p>
            <a:pPr marL="0" indent="0" eaLnBrk="1" hangingPunct="1">
              <a:lnSpc>
                <a:spcPct val="90000"/>
              </a:lnSpc>
              <a:spcBef>
                <a:spcPct val="0"/>
              </a:spcBef>
            </a:pPr>
            <a:r>
              <a:rPr lang="en-US" altLang="en-US" sz="1000" b="0" dirty="0"/>
              <a:t>To care for a service member with a serious illness or injury incurred or aggravated in the line of duty while deployed to a foreign country.  </a:t>
            </a:r>
            <a:r>
              <a:rPr lang="en-US" altLang="en-US" sz="1000" b="0" i="1" dirty="0"/>
              <a:t>This is a special entitlement separate from the traditional FMLA entitlement</a:t>
            </a:r>
          </a:p>
          <a:p>
            <a:pPr marL="0" indent="0" eaLnBrk="1" hangingPunct="1">
              <a:lnSpc>
                <a:spcPct val="90000"/>
              </a:lnSpc>
              <a:spcBef>
                <a:spcPct val="0"/>
              </a:spcBef>
            </a:pPr>
            <a:endParaRPr lang="en-US" altLang="en-US" sz="1000" b="0" i="1" dirty="0"/>
          </a:p>
          <a:p>
            <a:pPr marL="171707" indent="-171707" eaLnBrk="1" hangingPunct="1">
              <a:lnSpc>
                <a:spcPct val="90000"/>
              </a:lnSpc>
              <a:spcBef>
                <a:spcPct val="0"/>
              </a:spcBef>
              <a:buFont typeface="Arial"/>
              <a:buChar char="•"/>
            </a:pPr>
            <a:r>
              <a:rPr lang="en-US" altLang="en-US" sz="1000" b="0" dirty="0"/>
              <a:t>Allows 26 weeks (1040 hours) of unpaid, job protected leave during </a:t>
            </a:r>
            <a:r>
              <a:rPr lang="en-US" altLang="en-US" sz="1000" b="0" i="1" dirty="0"/>
              <a:t>a twelve month period measured forward </a:t>
            </a:r>
            <a:r>
              <a:rPr lang="en-US" altLang="en-US" sz="1000" b="0" dirty="0"/>
              <a:t>from the date the military caregiver leave begins</a:t>
            </a:r>
          </a:p>
          <a:p>
            <a:pPr marL="171707" indent="-171707" eaLnBrk="1" hangingPunct="1">
              <a:lnSpc>
                <a:spcPct val="90000"/>
              </a:lnSpc>
              <a:spcBef>
                <a:spcPct val="0"/>
              </a:spcBef>
              <a:buFont typeface="Arial"/>
              <a:buChar char="•"/>
            </a:pPr>
            <a:r>
              <a:rPr lang="en-US" altLang="en-US" sz="1000" b="0" dirty="0"/>
              <a:t>Can overlap with traditional FMLA leave. If during that single twelve month block of time allowed for Military Caregiver Leave it is combined with traditional FMLA leave, the total cannot exceed 26 weeks</a:t>
            </a:r>
          </a:p>
          <a:p>
            <a:pPr marL="171707" indent="-171707" eaLnBrk="1" hangingPunct="1">
              <a:lnSpc>
                <a:spcPct val="90000"/>
              </a:lnSpc>
              <a:spcBef>
                <a:spcPct val="0"/>
              </a:spcBef>
              <a:buFont typeface="Arial"/>
              <a:buChar char="•"/>
            </a:pPr>
            <a:r>
              <a:rPr lang="en-US" altLang="en-US" sz="1000" b="0" dirty="0"/>
              <a:t>If eligible employee does not take ALL of the 26 week Military Caregiver Leave entitlement during the single twelve month period, the remainder of the entitlement is forfeited</a:t>
            </a:r>
          </a:p>
          <a:p>
            <a:pPr marL="171707" indent="-171707" eaLnBrk="1" hangingPunct="1">
              <a:lnSpc>
                <a:spcPct val="90000"/>
              </a:lnSpc>
              <a:spcBef>
                <a:spcPct val="0"/>
              </a:spcBef>
              <a:buFont typeface="Arial"/>
              <a:buChar char="•"/>
            </a:pPr>
            <a:r>
              <a:rPr lang="en-US" altLang="en-US" sz="1000" b="0" dirty="0"/>
              <a:t>Employees may take leave to care for a spouse, child, parent or “next of kin” who is a current member of the armed forces that sustained a serious injury or illness incurred in the line of duty in a foreign country and is undergoing medical treatment, recuperation, or in outpatient status</a:t>
            </a:r>
          </a:p>
          <a:p>
            <a:pPr marL="171707" indent="-171707" eaLnBrk="1" hangingPunct="1">
              <a:lnSpc>
                <a:spcPct val="90000"/>
              </a:lnSpc>
              <a:spcBef>
                <a:spcPct val="0"/>
              </a:spcBef>
              <a:buFont typeface="Arial"/>
              <a:buChar char="•"/>
            </a:pPr>
            <a:r>
              <a:rPr lang="en-US" altLang="en-US" sz="1000" b="0" dirty="0"/>
              <a:t>Care for a veteran undergoing medical treatment, recuperation, or therapy for a serious injury or illness incurred while on active duty in a foreign country and who was a member of the armed forces (including a member of the National Guard or Reserves) at any time during the period of 5 years preceding the date of treatment</a:t>
            </a:r>
          </a:p>
          <a:p>
            <a:pPr marL="0" indent="0" eaLnBrk="1" hangingPunct="1">
              <a:lnSpc>
                <a:spcPct val="90000"/>
              </a:lnSpc>
              <a:spcBef>
                <a:spcPct val="0"/>
              </a:spcBef>
            </a:pPr>
            <a:endParaRPr lang="en-US" altLang="en-US" sz="1000" b="0" dirty="0"/>
          </a:p>
        </p:txBody>
      </p:sp>
      <p:sp>
        <p:nvSpPr>
          <p:cNvPr id="1464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DCF2775-2715-4A55-B4E9-E1FE1987B1C7}" type="slidenum">
              <a:rPr lang="en-US" altLang="en-US" smtClean="0"/>
              <a:pPr/>
              <a:t>58</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46543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848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Use the Scenario</a:t>
            </a:r>
            <a:r>
              <a:rPr lang="en-US" altLang="en-US" b="0" baseline="0" dirty="0" smtClean="0"/>
              <a:t> to answer the following statements:</a:t>
            </a:r>
            <a:endParaRPr lang="en-US" altLang="en-US" b="0" dirty="0" smtClean="0"/>
          </a:p>
          <a:p>
            <a:pPr marL="228943" indent="-228943" eaLnBrk="1" hangingPunct="1">
              <a:spcBef>
                <a:spcPct val="0"/>
              </a:spcBef>
              <a:buFont typeface="+mj-lt"/>
              <a:buAutoNum type="arabicPeriod"/>
            </a:pPr>
            <a:endParaRPr lang="en-US" altLang="en-US" dirty="0" smtClean="0"/>
          </a:p>
          <a:p>
            <a:pPr marL="228943" indent="-228943" eaLnBrk="1" hangingPunct="1">
              <a:buFont typeface="+mj-lt"/>
              <a:buAutoNum type="arabicPeriod"/>
            </a:pPr>
            <a:r>
              <a:rPr lang="en-US" altLang="en-US" b="0" dirty="0"/>
              <a:t>Care of an employee’s sister during recovery from childbirth </a:t>
            </a:r>
          </a:p>
          <a:p>
            <a:pPr marL="228943" indent="-228943" eaLnBrk="1" hangingPunct="1">
              <a:buFont typeface="+mj-lt"/>
              <a:buAutoNum type="arabicPeriod"/>
            </a:pPr>
            <a:r>
              <a:rPr lang="en-US" altLang="en-US" b="0" dirty="0"/>
              <a:t>Disc replacement surgery due to an employee’s injury on the job </a:t>
            </a:r>
          </a:p>
          <a:p>
            <a:pPr marL="228943" indent="-228943" eaLnBrk="1" hangingPunct="1">
              <a:buFont typeface="+mj-lt"/>
              <a:buAutoNum type="arabicPeriod"/>
            </a:pPr>
            <a:r>
              <a:rPr lang="en-US" altLang="en-US" b="0" dirty="0"/>
              <a:t>Illness of child from employee’s first marriage who no longer lives with the employee </a:t>
            </a:r>
          </a:p>
          <a:p>
            <a:pPr marL="228943" indent="-228943" eaLnBrk="1" hangingPunct="1">
              <a:buFont typeface="+mj-lt"/>
              <a:buAutoNum type="arabicPeriod"/>
            </a:pPr>
            <a:r>
              <a:rPr lang="en-US" altLang="en-US" b="0" dirty="0"/>
              <a:t>Adoption of a child by an employee and her same gender domestic partner </a:t>
            </a:r>
          </a:p>
          <a:p>
            <a:pPr marL="228943" indent="-228943" eaLnBrk="1" hangingPunct="1">
              <a:buFont typeface="+mj-lt"/>
              <a:buAutoNum type="arabicPeriod"/>
            </a:pPr>
            <a:r>
              <a:rPr lang="en-US" altLang="en-US" b="0" dirty="0"/>
              <a:t>Inpatient rehabilitation for alcohol addiction</a:t>
            </a:r>
          </a:p>
          <a:p>
            <a:pPr marL="228943" indent="-228943" eaLnBrk="1" hangingPunct="1">
              <a:buFont typeface="+mj-lt"/>
              <a:buAutoNum type="arabicPeriod"/>
            </a:pPr>
            <a:r>
              <a:rPr lang="en-US" altLang="en-US" b="0" dirty="0"/>
              <a:t>Employee’s wife is called to National Guard training in Texas</a:t>
            </a:r>
          </a:p>
          <a:p>
            <a:pPr marL="228943" indent="-228943" eaLnBrk="1" hangingPunct="1">
              <a:buFont typeface="+mj-lt"/>
              <a:buAutoNum type="arabicPeriod"/>
            </a:pPr>
            <a:r>
              <a:rPr lang="en-US" altLang="en-US" b="0" dirty="0"/>
              <a:t>Psychological comfort for employee’s severely depressed father following the death of his wife</a:t>
            </a:r>
          </a:p>
          <a:p>
            <a:pPr marL="228943" indent="-228943" eaLnBrk="1" hangingPunct="1">
              <a:buFont typeface="+mj-lt"/>
              <a:buAutoNum type="arabicPeriod"/>
            </a:pPr>
            <a:r>
              <a:rPr lang="en-US" altLang="en-US" b="0" dirty="0"/>
              <a:t>Time for employee to attend funeral and deal with the estate of his parent</a:t>
            </a:r>
          </a:p>
          <a:p>
            <a:pPr marL="228943" indent="-228943" eaLnBrk="1" hangingPunct="1">
              <a:buFont typeface="+mj-lt"/>
              <a:buAutoNum type="arabicPeriod"/>
            </a:pPr>
            <a:r>
              <a:rPr lang="en-US" altLang="en-US" b="0" dirty="0"/>
              <a:t>Student-teacher conferences for employee’s children under age eighteen</a:t>
            </a:r>
          </a:p>
          <a:p>
            <a:pPr marL="228943" indent="-228943" eaLnBrk="1" hangingPunct="1">
              <a:buFont typeface="+mj-lt"/>
              <a:buAutoNum type="arabicPeriod"/>
            </a:pPr>
            <a:r>
              <a:rPr lang="en-US" altLang="en-US" b="0" dirty="0"/>
              <a:t>Employee with six months of full time state service and previously three months of temporary service </a:t>
            </a:r>
          </a:p>
          <a:p>
            <a:pPr eaLnBrk="1" hangingPunct="1">
              <a:buFont typeface="Calibri" panose="020F0502020204030204" pitchFamily="34" charset="0"/>
              <a:buAutoNum type="arabicPeriod"/>
            </a:pPr>
            <a:endParaRPr lang="en-US" altLang="en-US" dirty="0"/>
          </a:p>
          <a:p>
            <a:pPr marL="0" indent="0" eaLnBrk="1" hangingPunct="1">
              <a:spcBef>
                <a:spcPct val="0"/>
              </a:spcBef>
            </a:pPr>
            <a:endParaRPr lang="en-US" altLang="en-US" dirty="0" smtClean="0"/>
          </a:p>
        </p:txBody>
      </p:sp>
      <p:sp>
        <p:nvSpPr>
          <p:cNvPr id="1484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CCB3976-C3C2-4FB0-8D2E-85E8A17204A9}" type="slidenum">
              <a:rPr lang="en-US" altLang="en-US" smtClean="0">
                <a:solidFill>
                  <a:srgbClr val="000000"/>
                </a:solidFill>
              </a:rPr>
              <a:pPr/>
              <a:t>59</a:t>
            </a:fld>
            <a:endParaRPr lang="en-US" altLang="en-US" dirty="0" smtClean="0">
              <a:solidFill>
                <a:srgbClr val="000000"/>
              </a:solidFill>
            </a:endParaRPr>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9781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 </a:t>
            </a:r>
            <a:r>
              <a:rPr lang="en-US" altLang="en-US" b="0" dirty="0" smtClean="0">
                <a:solidFill>
                  <a:srgbClr val="000000"/>
                </a:solidFill>
              </a:rPr>
              <a:t>course is designed to provide CDOT FML Liaisons with the knowledge and skills required to apply the processes used by CDOT’s FML Program.</a:t>
            </a:r>
          </a:p>
          <a:p>
            <a:pPr marL="0" indent="0" eaLnBrk="1" hangingPunct="1">
              <a:spcBef>
                <a:spcPct val="0"/>
              </a:spcBef>
            </a:pPr>
            <a:endParaRPr lang="en-US" altLang="en-US" b="0" dirty="0" smtClean="0"/>
          </a:p>
          <a:p>
            <a:pPr marL="0" indent="0" eaLnBrk="1" hangingPunct="1">
              <a:spcBef>
                <a:spcPct val="0"/>
              </a:spcBef>
            </a:pPr>
            <a:r>
              <a:rPr lang="en-US" altLang="en-US" b="0" dirty="0" smtClean="0"/>
              <a:t>When using this Manual</a:t>
            </a:r>
            <a:r>
              <a:rPr lang="en-US" altLang="en-US" b="0" baseline="0" dirty="0" smtClean="0"/>
              <a:t> </a:t>
            </a:r>
            <a:r>
              <a:rPr lang="en-US" altLang="en-US" b="0" dirty="0" smtClean="0"/>
              <a:t>it is best to use this in conjunction with the FML SharePoint site where the latest version of all FML documentation is found.  The link to the FML SharePoint site is: </a:t>
            </a:r>
            <a:r>
              <a:rPr lang="en-US" altLang="en-US" b="0" u="sng" dirty="0" smtClean="0">
                <a:hlinkClick r:id="rId3"/>
              </a:rPr>
              <a:t>http://connectsp/sites/workforce/FML/SitePages/Home.aspx</a:t>
            </a:r>
            <a:r>
              <a:rPr lang="en-US" altLang="en-US" b="0" u="sng" dirty="0"/>
              <a:t> </a:t>
            </a:r>
            <a:endParaRPr lang="en-US" altLang="en-US" b="0" dirty="0" smtClean="0"/>
          </a:p>
        </p:txBody>
      </p:sp>
      <p:sp>
        <p:nvSpPr>
          <p:cNvPr id="46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6</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75098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257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lnSpc>
                <a:spcPct val="90000"/>
              </a:lnSpc>
              <a:spcBef>
                <a:spcPct val="0"/>
              </a:spcBef>
            </a:pPr>
            <a:r>
              <a:rPr lang="en-US" altLang="en-US" sz="1000" dirty="0"/>
              <a:t>TAB 13 </a:t>
            </a:r>
            <a:r>
              <a:rPr lang="en-US" altLang="en-US" sz="1000" b="0" dirty="0"/>
              <a:t>–</a:t>
            </a:r>
            <a:r>
              <a:rPr lang="en-US" altLang="en-US" sz="1000" dirty="0"/>
              <a:t> </a:t>
            </a:r>
            <a:r>
              <a:rPr lang="en-US" altLang="en-US" sz="1000" b="0" dirty="0"/>
              <a:t>Email Confidentiality Disclaimer</a:t>
            </a:r>
          </a:p>
          <a:p>
            <a:pPr marL="0" indent="0" eaLnBrk="1" hangingPunct="1">
              <a:lnSpc>
                <a:spcPct val="90000"/>
              </a:lnSpc>
              <a:spcBef>
                <a:spcPct val="0"/>
              </a:spcBef>
            </a:pPr>
            <a:r>
              <a:rPr lang="en-US" altLang="en-US" sz="1000" dirty="0"/>
              <a:t>TAB 03 – </a:t>
            </a:r>
            <a:r>
              <a:rPr lang="en-US" altLang="en-US" sz="1000" b="0" dirty="0"/>
              <a:t>Employee Rights and Responsibilities Under the Family Medical Leave Act (The Poster)</a:t>
            </a:r>
          </a:p>
          <a:p>
            <a:pPr marL="0" indent="0" eaLnBrk="1" hangingPunct="1">
              <a:lnSpc>
                <a:spcPct val="90000"/>
              </a:lnSpc>
              <a:spcBef>
                <a:spcPct val="0"/>
              </a:spcBef>
            </a:pPr>
            <a:r>
              <a:rPr lang="en-US" altLang="en-US" sz="1000" dirty="0"/>
              <a:t>TAB 14 – </a:t>
            </a:r>
            <a:r>
              <a:rPr lang="en-US" altLang="en-US" sz="1000" b="0" dirty="0"/>
              <a:t>Questions to Ask or Not to Ask </a:t>
            </a:r>
          </a:p>
          <a:p>
            <a:pPr marL="171707" indent="-171707" eaLnBrk="1" hangingPunct="1">
              <a:lnSpc>
                <a:spcPct val="90000"/>
              </a:lnSpc>
              <a:spcBef>
                <a:spcPct val="0"/>
              </a:spcBef>
            </a:pPr>
            <a:endParaRPr lang="en-US" altLang="en-US" sz="1000" dirty="0"/>
          </a:p>
          <a:p>
            <a:pPr marL="171707" indent="-171707" eaLnBrk="1" hangingPunct="1">
              <a:lnSpc>
                <a:spcPct val="90000"/>
              </a:lnSpc>
              <a:spcBef>
                <a:spcPct val="0"/>
              </a:spcBef>
            </a:pPr>
            <a:r>
              <a:rPr lang="en-US" altLang="en-US" sz="1000" dirty="0"/>
              <a:t>Communicating with the Employee</a:t>
            </a:r>
          </a:p>
          <a:p>
            <a:pPr marL="171707" indent="-171707" eaLnBrk="1" hangingPunct="1">
              <a:lnSpc>
                <a:spcPct val="90000"/>
              </a:lnSpc>
              <a:spcBef>
                <a:spcPct val="0"/>
              </a:spcBef>
            </a:pPr>
            <a:endParaRPr lang="en-US" altLang="en-US" sz="1000" dirty="0"/>
          </a:p>
          <a:p>
            <a:pPr marL="0" indent="0" eaLnBrk="1" hangingPunct="1">
              <a:lnSpc>
                <a:spcPct val="90000"/>
              </a:lnSpc>
              <a:spcBef>
                <a:spcPct val="0"/>
              </a:spcBef>
            </a:pPr>
            <a:r>
              <a:rPr lang="en-US" altLang="en-US" sz="1000" b="0" dirty="0">
                <a:solidFill>
                  <a:srgbClr val="000000"/>
                </a:solidFill>
              </a:rPr>
              <a:t>The FML Liaison is required to communicate with the employee within 5 WORKING DAYS after CDOT’s initial notification of need for FML.</a:t>
            </a:r>
          </a:p>
          <a:p>
            <a:pPr marL="0" indent="0" eaLnBrk="1" hangingPunct="1">
              <a:lnSpc>
                <a:spcPct val="90000"/>
              </a:lnSpc>
              <a:spcBef>
                <a:spcPct val="0"/>
              </a:spcBef>
            </a:pPr>
            <a:r>
              <a:rPr lang="en-US" altLang="en-US" sz="1000" b="0" dirty="0">
                <a:solidFill>
                  <a:srgbClr val="000000"/>
                </a:solidFill>
              </a:rPr>
              <a:t> </a:t>
            </a:r>
          </a:p>
          <a:p>
            <a:pPr marL="0" indent="0" eaLnBrk="1" hangingPunct="1">
              <a:lnSpc>
                <a:spcPct val="90000"/>
              </a:lnSpc>
              <a:spcBef>
                <a:spcPct val="0"/>
              </a:spcBef>
            </a:pPr>
            <a:r>
              <a:rPr lang="en-US" altLang="en-US" sz="1000" b="0" dirty="0">
                <a:solidFill>
                  <a:srgbClr val="000000"/>
                </a:solidFill>
              </a:rPr>
              <a:t>Additional information is needed from the employee to determine if a qualifying event meets the criteria of FML as outlined later in this course.</a:t>
            </a:r>
          </a:p>
          <a:p>
            <a:pPr marL="171707" indent="-171707" eaLnBrk="1" hangingPunct="1">
              <a:lnSpc>
                <a:spcPct val="90000"/>
              </a:lnSpc>
              <a:spcBef>
                <a:spcPct val="0"/>
              </a:spcBef>
            </a:pPr>
            <a:r>
              <a:rPr lang="en-US" altLang="en-US" sz="1000" b="0" dirty="0">
                <a:solidFill>
                  <a:srgbClr val="000000"/>
                </a:solidFill>
              </a:rPr>
              <a:t> </a:t>
            </a:r>
          </a:p>
          <a:p>
            <a:pPr marL="0" indent="0" eaLnBrk="1" hangingPunct="1">
              <a:lnSpc>
                <a:spcPct val="90000"/>
              </a:lnSpc>
              <a:spcBef>
                <a:spcPct val="0"/>
              </a:spcBef>
            </a:pPr>
            <a:r>
              <a:rPr lang="en-US" altLang="en-US" sz="1000" b="0" dirty="0">
                <a:solidFill>
                  <a:srgbClr val="000000"/>
                </a:solidFill>
              </a:rPr>
              <a:t>The FML process may ONLY be initiated based on information received from the employee or the employee’s representative—NEVER on hearsay or assumption.  FML requests initiated by the supervisor must be verified by the employee or the </a:t>
            </a:r>
            <a:r>
              <a:rPr lang="en-US" altLang="en-US" sz="1000" b="0" dirty="0"/>
              <a:t>employee’s representative.</a:t>
            </a:r>
          </a:p>
          <a:p>
            <a:pPr marL="171707" indent="-171707" eaLnBrk="1" hangingPunct="1">
              <a:lnSpc>
                <a:spcPct val="90000"/>
              </a:lnSpc>
              <a:spcBef>
                <a:spcPct val="0"/>
              </a:spcBef>
            </a:pPr>
            <a:endParaRPr lang="en-US" altLang="en-US" sz="1000" b="0" dirty="0"/>
          </a:p>
          <a:p>
            <a:pPr marL="171707" indent="-171707" eaLnBrk="1" hangingPunct="1">
              <a:lnSpc>
                <a:spcPct val="90000"/>
              </a:lnSpc>
              <a:spcBef>
                <a:spcPct val="0"/>
              </a:spcBef>
            </a:pPr>
            <a:r>
              <a:rPr lang="en-US" altLang="en-US" sz="1000" dirty="0"/>
              <a:t>Ways to Communicate with Employee</a:t>
            </a:r>
          </a:p>
          <a:p>
            <a:pPr marL="171707" indent="-171707" eaLnBrk="1" hangingPunct="1">
              <a:lnSpc>
                <a:spcPct val="90000"/>
              </a:lnSpc>
              <a:spcBef>
                <a:spcPct val="0"/>
              </a:spcBef>
            </a:pPr>
            <a:endParaRPr lang="en-US" altLang="en-US" sz="1000" dirty="0"/>
          </a:p>
          <a:p>
            <a:pPr marL="0" indent="0" eaLnBrk="1" hangingPunct="1">
              <a:lnSpc>
                <a:spcPct val="90000"/>
              </a:lnSpc>
              <a:spcBef>
                <a:spcPct val="0"/>
              </a:spcBef>
            </a:pPr>
            <a:r>
              <a:rPr lang="en-US" altLang="en-US" sz="1000" b="0" dirty="0"/>
              <a:t>The following are effective ways to communicate with employees about FML questions:</a:t>
            </a:r>
          </a:p>
          <a:p>
            <a:pPr marL="171707" indent="-171707" eaLnBrk="1" hangingPunct="1">
              <a:lnSpc>
                <a:spcPct val="90000"/>
              </a:lnSpc>
              <a:spcBef>
                <a:spcPct val="0"/>
              </a:spcBef>
              <a:buFont typeface="Arial"/>
              <a:buChar char="•"/>
            </a:pPr>
            <a:r>
              <a:rPr lang="en-US" altLang="en-US" sz="1000" b="0" dirty="0"/>
              <a:t>In person (recommended)</a:t>
            </a:r>
          </a:p>
          <a:p>
            <a:pPr marL="171707" indent="-171707" eaLnBrk="1" hangingPunct="1">
              <a:lnSpc>
                <a:spcPct val="90000"/>
              </a:lnSpc>
              <a:spcBef>
                <a:spcPct val="0"/>
              </a:spcBef>
              <a:buFont typeface="Arial"/>
              <a:buChar char="•"/>
            </a:pPr>
            <a:r>
              <a:rPr lang="en-US" altLang="en-US" sz="1000" b="0" dirty="0"/>
              <a:t>Phone</a:t>
            </a:r>
          </a:p>
          <a:p>
            <a:pPr marL="171707" indent="-171707" eaLnBrk="1" hangingPunct="1">
              <a:lnSpc>
                <a:spcPct val="90000"/>
              </a:lnSpc>
              <a:spcBef>
                <a:spcPct val="0"/>
              </a:spcBef>
              <a:buFont typeface="Arial"/>
              <a:buChar char="•"/>
            </a:pPr>
            <a:r>
              <a:rPr lang="en-US" altLang="en-US" sz="1000" b="0" dirty="0"/>
              <a:t>Email (requires confidentiality disclaimer) Example of a Confidentiality Disclaimer is located in</a:t>
            </a:r>
            <a:r>
              <a:rPr lang="en-US" altLang="en-US" sz="1000" dirty="0"/>
              <a:t> TAB 13</a:t>
            </a:r>
            <a:r>
              <a:rPr lang="en-US" altLang="en-US" sz="1000" b="0" dirty="0"/>
              <a:t>.</a:t>
            </a:r>
          </a:p>
          <a:p>
            <a:pPr marL="171707" indent="-171707" eaLnBrk="1" hangingPunct="1">
              <a:lnSpc>
                <a:spcPct val="90000"/>
              </a:lnSpc>
              <a:spcBef>
                <a:spcPct val="0"/>
              </a:spcBef>
              <a:buFont typeface="Arial"/>
              <a:buChar char="•"/>
            </a:pPr>
            <a:r>
              <a:rPr lang="en-US" altLang="en-US" sz="1000" b="0" dirty="0"/>
              <a:t>If the employee is unavailable, a personal representative may represent the employee. Typically a spouse, parent, child, next of kin, or legal representative will act as a personal representative for the purposes of FML. </a:t>
            </a:r>
          </a:p>
          <a:p>
            <a:pPr marL="171707" indent="-171707" eaLnBrk="1" hangingPunct="1">
              <a:lnSpc>
                <a:spcPct val="90000"/>
              </a:lnSpc>
              <a:spcBef>
                <a:spcPct val="0"/>
              </a:spcBef>
            </a:pPr>
            <a:endParaRPr lang="en-US" altLang="en-US" sz="1000" b="0" dirty="0"/>
          </a:p>
          <a:p>
            <a:pPr marL="171707" indent="-171707" eaLnBrk="1" hangingPunct="1">
              <a:lnSpc>
                <a:spcPct val="90000"/>
              </a:lnSpc>
              <a:spcBef>
                <a:spcPct val="0"/>
              </a:spcBef>
            </a:pPr>
            <a:r>
              <a:rPr lang="en-US" altLang="en-US" sz="1000" dirty="0"/>
              <a:t>Continued on next page</a:t>
            </a:r>
          </a:p>
          <a:p>
            <a:pPr marL="171707" indent="-171707" eaLnBrk="1" hangingPunct="1">
              <a:lnSpc>
                <a:spcPct val="90000"/>
              </a:lnSpc>
              <a:spcBef>
                <a:spcPct val="0"/>
              </a:spcBef>
            </a:pPr>
            <a:endParaRPr lang="en-US" altLang="en-US" sz="1000" dirty="0"/>
          </a:p>
        </p:txBody>
      </p:sp>
      <p:sp>
        <p:nvSpPr>
          <p:cNvPr id="1525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9A2486D-1580-495B-90E1-762F7BB17F52}" type="slidenum">
              <a:rPr lang="en-US" altLang="en-US" smtClean="0"/>
              <a:pPr/>
              <a:t>60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781323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otes Placeholder 2"/>
          <p:cNvSpPr>
            <a:spLocks noGrp="1"/>
          </p:cNvSpPr>
          <p:nvPr>
            <p:ph type="body" idx="1"/>
          </p:nvPr>
        </p:nvSpPr>
        <p:spPr bwMode="auto">
          <a:xfrm>
            <a:off x="143134" y="433981"/>
            <a:ext cx="4661392" cy="8528572"/>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171707" indent="-171707" eaLnBrk="1" hangingPunct="1">
              <a:lnSpc>
                <a:spcPct val="90000"/>
              </a:lnSpc>
              <a:spcBef>
                <a:spcPct val="0"/>
              </a:spcBef>
              <a:buFont typeface="Arial"/>
              <a:buChar char="•"/>
            </a:pPr>
            <a:r>
              <a:rPr lang="en-US" altLang="en-US" sz="1000" b="0" dirty="0"/>
              <a:t>Postal mail (certified and regular) </a:t>
            </a:r>
          </a:p>
          <a:p>
            <a:pPr marL="337945" lvl="1" indent="-171707" eaLnBrk="1" hangingPunct="1">
              <a:lnSpc>
                <a:spcPct val="90000"/>
              </a:lnSpc>
              <a:spcBef>
                <a:spcPct val="0"/>
              </a:spcBef>
              <a:buFont typeface="Arial"/>
              <a:buChar char="•"/>
            </a:pPr>
            <a:r>
              <a:rPr lang="en-US" altLang="en-US" sz="1000" dirty="0"/>
              <a:t>To locate an employee address: See PA20 – Display HR Master Data Work Instruction on the internal website – Navigate to:  </a:t>
            </a:r>
            <a:r>
              <a:rPr lang="en-US" altLang="en-US" sz="1000" i="1" dirty="0"/>
              <a:t>SAP Training Website</a:t>
            </a:r>
            <a:r>
              <a:rPr lang="en-US" altLang="en-US" sz="1000" i="1" dirty="0">
                <a:latin typeface="Wingdings 3" panose="05040102010807070707" pitchFamily="18" charset="2"/>
              </a:rPr>
              <a:t> </a:t>
            </a:r>
            <a:r>
              <a:rPr lang="en-US" altLang="en-US" sz="1000" i="1" dirty="0">
                <a:latin typeface="Wingdings 3" panose="05040102010807070707" pitchFamily="18" charset="2"/>
                <a:sym typeface="Wingdings" panose="05000000000000000000" pitchFamily="2" charset="2"/>
              </a:rPr>
              <a:t></a:t>
            </a:r>
            <a:r>
              <a:rPr lang="en-US" altLang="en-US" sz="1000" i="1" dirty="0"/>
              <a:t> </a:t>
            </a:r>
            <a:r>
              <a:rPr lang="en-US" altLang="en-US" sz="1000" i="1" dirty="0">
                <a:hlinkClick r:id="rId3"/>
              </a:rPr>
              <a:t>Human Resources</a:t>
            </a:r>
            <a:r>
              <a:rPr lang="en-US" altLang="en-US" sz="1000" i="1" dirty="0">
                <a:latin typeface="Wingdings 3" panose="05040102010807070707" pitchFamily="18" charset="2"/>
              </a:rPr>
              <a:t> </a:t>
            </a:r>
            <a:r>
              <a:rPr lang="en-US" altLang="en-US" sz="1000" i="1" dirty="0">
                <a:latin typeface="Wingdings 3" panose="05040102010807070707" pitchFamily="18" charset="2"/>
                <a:sym typeface="Wingdings" panose="05000000000000000000" pitchFamily="2" charset="2"/>
              </a:rPr>
              <a:t></a:t>
            </a:r>
            <a:r>
              <a:rPr lang="en-US" altLang="en-US" sz="1000" i="1" dirty="0"/>
              <a:t> Personal Administration </a:t>
            </a:r>
            <a:r>
              <a:rPr lang="en-US" altLang="en-US" sz="1000" i="1" dirty="0">
                <a:latin typeface="Wingdings 3" panose="05040102010807070707" pitchFamily="18" charset="2"/>
                <a:sym typeface="Wingdings" panose="05000000000000000000" pitchFamily="2" charset="2"/>
              </a:rPr>
              <a:t> </a:t>
            </a:r>
            <a:r>
              <a:rPr lang="en-US" altLang="en-US" sz="1000" i="1" dirty="0"/>
              <a:t>Reporting </a:t>
            </a:r>
            <a:r>
              <a:rPr lang="en-US" altLang="en-US" sz="1000" i="1" dirty="0">
                <a:latin typeface="Wingdings 3" panose="05040102010807070707" pitchFamily="18" charset="2"/>
                <a:sym typeface="Wingdings" panose="05000000000000000000" pitchFamily="2" charset="2"/>
              </a:rPr>
              <a:t></a:t>
            </a:r>
            <a:r>
              <a:rPr lang="en-US" altLang="en-US" sz="1000" i="1" dirty="0"/>
              <a:t> </a:t>
            </a:r>
            <a:r>
              <a:rPr lang="en-US" altLang="en-US" sz="1000" i="1" dirty="0">
                <a:hlinkClick r:id="rId4"/>
              </a:rPr>
              <a:t>PA20 - Display HR Master Data</a:t>
            </a:r>
            <a:endParaRPr lang="en-US" altLang="en-US" sz="1000" dirty="0"/>
          </a:p>
          <a:p>
            <a:pPr marL="166238" lvl="1" eaLnBrk="1" hangingPunct="1">
              <a:lnSpc>
                <a:spcPct val="90000"/>
              </a:lnSpc>
              <a:spcBef>
                <a:spcPct val="0"/>
              </a:spcBef>
            </a:pPr>
            <a:endParaRPr lang="en-US" altLang="en-US" b="0" dirty="0" smtClean="0"/>
          </a:p>
          <a:p>
            <a:pPr marL="0" indent="0" eaLnBrk="1" hangingPunct="1">
              <a:spcBef>
                <a:spcPct val="0"/>
              </a:spcBef>
            </a:pPr>
            <a:r>
              <a:rPr lang="en-US" altLang="en-US" b="0" dirty="0" smtClean="0"/>
              <a:t>It is essential to explain to the employee or employee’s personal representative the employee’s rights and to gather the following information during initial contact with the employee or their personal representative:</a:t>
            </a:r>
          </a:p>
          <a:p>
            <a:pPr marL="171707" indent="-171707" eaLnBrk="1" hangingPunct="1">
              <a:spcBef>
                <a:spcPct val="0"/>
              </a:spcBef>
              <a:buFont typeface="Arial"/>
              <a:buChar char="•"/>
            </a:pPr>
            <a:r>
              <a:rPr lang="en-US" altLang="en-US" b="0" dirty="0" smtClean="0"/>
              <a:t>The FML Liaison must provide the “Employee rights and responsibilities under the family and medical leave act” document. (aka “the poster”) located</a:t>
            </a:r>
            <a:r>
              <a:rPr lang="en-US" altLang="en-US" b="0" baseline="0" dirty="0" smtClean="0"/>
              <a:t> in </a:t>
            </a:r>
            <a:r>
              <a:rPr lang="en-US" altLang="en-US" dirty="0" smtClean="0"/>
              <a:t>TAB 03</a:t>
            </a:r>
            <a:r>
              <a:rPr lang="en-US" altLang="en-US" b="0" dirty="0" smtClean="0"/>
              <a:t>.</a:t>
            </a:r>
          </a:p>
          <a:p>
            <a:pPr marL="329678" lvl="2" indent="-171707" eaLnBrk="1" hangingPunct="1">
              <a:spcBef>
                <a:spcPct val="0"/>
              </a:spcBef>
            </a:pPr>
            <a:r>
              <a:rPr lang="en-US" altLang="en-US" dirty="0" smtClean="0"/>
              <a:t>Review Federal rights including entitlements and duration </a:t>
            </a:r>
          </a:p>
          <a:p>
            <a:pPr marL="329678" lvl="2" indent="-171707" eaLnBrk="1" hangingPunct="1">
              <a:spcBef>
                <a:spcPct val="0"/>
              </a:spcBef>
            </a:pPr>
            <a:r>
              <a:rPr lang="en-US" altLang="en-US" dirty="0" smtClean="0"/>
              <a:t>English and Spanish versions are located on the State of Colorado’s website:  </a:t>
            </a:r>
            <a:r>
              <a:rPr lang="en-US" altLang="en-US" u="sng" dirty="0" smtClean="0">
                <a:hlinkClick r:id="rId5"/>
              </a:rPr>
              <a:t>https://www.colorado.gov/pacific/dhr/dhrforms</a:t>
            </a:r>
            <a:endParaRPr lang="en-US" altLang="en-US" dirty="0" smtClean="0"/>
          </a:p>
          <a:p>
            <a:pPr marL="171707" indent="-171707" eaLnBrk="1" hangingPunct="1">
              <a:spcBef>
                <a:spcPct val="0"/>
              </a:spcBef>
              <a:buFont typeface="Arial"/>
              <a:buChar char="•"/>
            </a:pPr>
            <a:r>
              <a:rPr lang="en-US" altLang="en-US" b="0" dirty="0" smtClean="0"/>
              <a:t>Duration of the leave being requested</a:t>
            </a:r>
          </a:p>
          <a:p>
            <a:pPr marL="171707" indent="-171707" eaLnBrk="1" hangingPunct="1">
              <a:spcBef>
                <a:spcPct val="0"/>
              </a:spcBef>
              <a:buFont typeface="Arial"/>
              <a:buChar char="•"/>
            </a:pPr>
            <a:r>
              <a:rPr lang="en-US" altLang="en-US" b="0" dirty="0" smtClean="0"/>
              <a:t>Reason for leave request (who, what when, where, why)</a:t>
            </a:r>
          </a:p>
          <a:p>
            <a:pPr marL="171707" indent="-171707" eaLnBrk="1" hangingPunct="1">
              <a:spcBef>
                <a:spcPct val="0"/>
              </a:spcBef>
              <a:buFont typeface="Arial"/>
              <a:buChar char="•"/>
            </a:pPr>
            <a:r>
              <a:rPr lang="en-US" altLang="en-US" b="0" dirty="0" smtClean="0"/>
              <a:t>Request begin date and end date of desired leave</a:t>
            </a:r>
          </a:p>
          <a:p>
            <a:pPr marL="171707" indent="-171707" eaLnBrk="1" hangingPunct="1">
              <a:spcBef>
                <a:spcPct val="0"/>
              </a:spcBef>
              <a:buFont typeface="Arial"/>
              <a:buChar char="•"/>
            </a:pPr>
            <a:r>
              <a:rPr lang="en-US" altLang="en-US" b="0" dirty="0" smtClean="0"/>
              <a:t>Identify first and second level supervisor contacts (Use SAP transaction ZH45 if employee is unable to provide this information)</a:t>
            </a:r>
          </a:p>
          <a:p>
            <a:pPr marL="171707" indent="-171707" eaLnBrk="1" hangingPunct="1">
              <a:spcBef>
                <a:spcPct val="0"/>
              </a:spcBef>
              <a:buFont typeface="Arial"/>
              <a:buChar char="•"/>
            </a:pPr>
            <a:r>
              <a:rPr lang="en-US" altLang="en-US" b="0" dirty="0" smtClean="0"/>
              <a:t>Exchange contact information between the  FML Liaison and employee </a:t>
            </a:r>
          </a:p>
          <a:p>
            <a:pPr marL="171707" indent="-171707" eaLnBrk="1" hangingPunct="1">
              <a:spcBef>
                <a:spcPct val="0"/>
              </a:spcBef>
              <a:buFont typeface="Arial"/>
              <a:buChar char="•"/>
            </a:pPr>
            <a:r>
              <a:rPr lang="en-US" altLang="en-US" b="0" dirty="0" smtClean="0"/>
              <a:t>NOTE: A helpful resource to assist in interviewing the employee can be found in “Questions to Ask/Not to Ask”  located in the FML Manual </a:t>
            </a:r>
            <a:r>
              <a:rPr lang="en-US" altLang="en-US" dirty="0" smtClean="0"/>
              <a:t>TAB 14.</a:t>
            </a:r>
          </a:p>
          <a:p>
            <a:pPr marL="0" indent="0" eaLnBrk="1" hangingPunct="1">
              <a:spcBef>
                <a:spcPct val="0"/>
              </a:spcBef>
              <a:buFontTx/>
              <a:buChar char="•"/>
            </a:pPr>
            <a:endParaRPr lang="en-US" altLang="en-US" dirty="0" smtClean="0"/>
          </a:p>
          <a:p>
            <a:pPr marL="0" indent="0" eaLnBrk="1" hangingPunct="1">
              <a:spcBef>
                <a:spcPct val="0"/>
              </a:spcBef>
            </a:pPr>
            <a:endParaRPr lang="en-US" altLang="en-US" dirty="0" smtClean="0"/>
          </a:p>
        </p:txBody>
      </p:sp>
      <p:sp>
        <p:nvSpPr>
          <p:cNvPr id="154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22B119B-2237-4C0E-9870-F21B0E5E4D1D}" type="slidenum">
              <a:rPr lang="en-US" altLang="en-US" smtClean="0"/>
              <a:pPr/>
              <a:t>61</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7999042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667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07 </a:t>
            </a:r>
            <a:r>
              <a:rPr lang="en-US" altLang="en-US" b="0" dirty="0" smtClean="0"/>
              <a:t>– PA20 Display HR Mater Data (IT0006) Address</a:t>
            </a:r>
          </a:p>
          <a:p>
            <a:pPr marL="171707" indent="-171707" defTabSz="915772" eaLnBrk="1" hangingPunct="1">
              <a:spcBef>
                <a:spcPct val="0"/>
              </a:spcBef>
            </a:pPr>
            <a:endParaRPr lang="en-US" altLang="en-US" dirty="0" smtClean="0"/>
          </a:p>
          <a:p>
            <a:pPr marL="171707" indent="-171707" defTabSz="915772" eaLnBrk="1" hangingPunct="1">
              <a:spcBef>
                <a:spcPct val="0"/>
              </a:spcBef>
              <a:buFontTx/>
              <a:buChar cha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3"/>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PA20 - Display HR Master Data</a:t>
            </a:r>
            <a:endParaRPr lang="en-US" altLang="en-US" b="0" dirty="0" smtClean="0"/>
          </a:p>
        </p:txBody>
      </p:sp>
      <p:sp>
        <p:nvSpPr>
          <p:cNvPr id="156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B9FBE0B-2414-497A-B002-A182D59A41EF}" type="slidenum">
              <a:rPr lang="en-US" altLang="en-US" smtClean="0"/>
              <a:pPr/>
              <a:t>62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043644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872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182" eaLnBrk="1" hangingPunct="1">
              <a:spcBef>
                <a:spcPct val="0"/>
              </a:spcBef>
              <a:defRPr/>
            </a:pPr>
            <a:r>
              <a:rPr lang="en-US" altLang="en-US" dirty="0" smtClean="0"/>
              <a:t>TAB 07 </a:t>
            </a:r>
            <a:r>
              <a:rPr lang="en-US" altLang="en-US" b="0" dirty="0" smtClean="0"/>
              <a:t>– PA20 Display HR Mater Data</a:t>
            </a:r>
          </a:p>
          <a:p>
            <a:pPr marL="0" indent="0" defTabSz="914182" eaLnBrk="1" hangingPunct="1">
              <a:spcBef>
                <a:spcPct val="0"/>
              </a:spcBef>
              <a:defRPr/>
            </a:pPr>
            <a:endParaRPr lang="en-US" altLang="en-US" b="0" dirty="0" smtClean="0"/>
          </a:p>
          <a:p>
            <a:pPr marL="0" indent="0" eaLnBrk="1" hangingPunct="1">
              <a:spcBef>
                <a:spcPct val="0"/>
              </a:spcBef>
            </a:pPr>
            <a:r>
              <a:rPr lang="en-US" altLang="en-US" b="0" dirty="0" smtClean="0"/>
              <a:t>Starting from SAP</a:t>
            </a:r>
            <a:r>
              <a:rPr lang="en-US" altLang="en-US" b="0" baseline="0" dirty="0" smtClean="0"/>
              <a:t> perform the following:</a:t>
            </a:r>
            <a:endParaRPr lang="en-US" altLang="en-US" b="0" dirty="0" smtClean="0"/>
          </a:p>
          <a:p>
            <a:pPr marL="0" indent="0" eaLnBrk="1" hangingPunct="1">
              <a:spcBef>
                <a:spcPct val="0"/>
              </a:spcBef>
            </a:pPr>
            <a:endParaRPr lang="en-US" altLang="en-US" b="0" dirty="0" smtClean="0"/>
          </a:p>
          <a:p>
            <a:pPr lvl="0">
              <a:buFont typeface="+mj-lt"/>
              <a:buAutoNum type="arabicPeriod"/>
            </a:pPr>
            <a:r>
              <a:rPr lang="en-US" b="0" dirty="0"/>
              <a:t>Navigate to ZH45</a:t>
            </a:r>
          </a:p>
          <a:p>
            <a:pPr lvl="0">
              <a:buFont typeface="+mj-lt"/>
              <a:buAutoNum type="arabicPeriod"/>
            </a:pPr>
            <a:r>
              <a:rPr lang="en-US" b="0" dirty="0"/>
              <a:t>Execute Report</a:t>
            </a:r>
          </a:p>
          <a:p>
            <a:pPr lvl="0">
              <a:buFont typeface="+mj-lt"/>
              <a:buAutoNum type="arabicPeriod"/>
            </a:pPr>
            <a:r>
              <a:rPr lang="en-US" b="0" dirty="0"/>
              <a:t>Highlight PERNR column</a:t>
            </a:r>
          </a:p>
          <a:p>
            <a:pPr lvl="0">
              <a:buFont typeface="+mj-lt"/>
              <a:buAutoNum type="arabicPeriod"/>
            </a:pPr>
            <a:r>
              <a:rPr lang="en-US" b="0" dirty="0"/>
              <a:t>Press Ctrl + F</a:t>
            </a:r>
          </a:p>
          <a:p>
            <a:pPr lvl="0">
              <a:buFont typeface="+mj-lt"/>
              <a:buAutoNum type="arabicPeriod"/>
            </a:pPr>
            <a:r>
              <a:rPr lang="en-US" b="0" dirty="0"/>
              <a:t>Enter PERNR for employee</a:t>
            </a:r>
          </a:p>
          <a:p>
            <a:pPr lvl="0">
              <a:buFont typeface="+mj-lt"/>
              <a:buAutoNum type="arabicPeriod"/>
            </a:pPr>
            <a:r>
              <a:rPr lang="en-US" b="0" dirty="0"/>
              <a:t>Click green check mark</a:t>
            </a:r>
          </a:p>
          <a:p>
            <a:pPr lvl="0">
              <a:buFont typeface="+mj-lt"/>
              <a:buAutoNum type="arabicPeriod"/>
            </a:pPr>
            <a:r>
              <a:rPr lang="en-US" b="0" dirty="0"/>
              <a:t>Scroll across to view 1</a:t>
            </a:r>
            <a:r>
              <a:rPr lang="en-US" b="0" baseline="30000" dirty="0"/>
              <a:t>st</a:t>
            </a:r>
            <a:r>
              <a:rPr lang="en-US" b="0" dirty="0"/>
              <a:t> and 2</a:t>
            </a:r>
            <a:r>
              <a:rPr lang="en-US" b="0" baseline="30000" dirty="0"/>
              <a:t>nd</a:t>
            </a:r>
            <a:r>
              <a:rPr lang="en-US" b="0" dirty="0"/>
              <a:t> level supervisor</a:t>
            </a:r>
          </a:p>
          <a:p>
            <a:pPr marL="0" indent="0" eaLnBrk="1" hangingPunct="1">
              <a:spcBef>
                <a:spcPct val="0"/>
              </a:spcBef>
            </a:pPr>
            <a:endParaRPr lang="en-US" altLang="en-US" b="0" dirty="0" smtClean="0"/>
          </a:p>
        </p:txBody>
      </p:sp>
      <p:sp>
        <p:nvSpPr>
          <p:cNvPr id="1587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AC913DC-FA45-42B0-B0C8-4830EF04792F}" type="slidenum">
              <a:rPr lang="en-US" altLang="en-US" smtClean="0"/>
              <a:pPr/>
              <a:t>63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8861196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772" eaLnBrk="1" fontAlgn="auto" hangingPunct="1">
              <a:spcBef>
                <a:spcPts val="0"/>
              </a:spcBef>
              <a:spcAft>
                <a:spcPts val="0"/>
              </a:spcAft>
              <a:defRPr/>
            </a:pPr>
            <a:r>
              <a:rPr lang="en-US" b="1" dirty="0" smtClean="0">
                <a:ea typeface="+mn-ea"/>
              </a:rPr>
              <a:t>FML Forms Location</a:t>
            </a:r>
          </a:p>
          <a:p>
            <a:pPr marL="0" indent="0" defTabSz="915772" eaLnBrk="1" fontAlgn="auto" hangingPunct="1">
              <a:spcBef>
                <a:spcPts val="0"/>
              </a:spcBef>
              <a:spcAft>
                <a:spcPts val="0"/>
              </a:spcAft>
              <a:defRPr/>
            </a:pPr>
            <a:endParaRPr lang="en-US" b="0" dirty="0" smtClean="0">
              <a:ea typeface="+mn-ea"/>
            </a:endParaRPr>
          </a:p>
          <a:p>
            <a:pPr marL="171707" indent="-171707" defTabSz="915772" eaLnBrk="1" fontAlgn="auto" hangingPunct="1">
              <a:spcBef>
                <a:spcPts val="0"/>
              </a:spcBef>
              <a:spcAft>
                <a:spcPts val="0"/>
              </a:spcAft>
              <a:buFont typeface="Arial"/>
              <a:buChar char="•"/>
              <a:defRPr/>
            </a:pPr>
            <a:r>
              <a:rPr lang="en-US" b="0" dirty="0" smtClean="0">
                <a:ea typeface="+mn-ea"/>
              </a:rPr>
              <a:t>All of the documentation including this manual are housed on the FML forms SharePoint site listed on the above slide</a:t>
            </a:r>
          </a:p>
          <a:p>
            <a:pPr marL="171707" indent="-171707" defTabSz="915772" eaLnBrk="1" fontAlgn="auto" hangingPunct="1">
              <a:spcBef>
                <a:spcPts val="0"/>
              </a:spcBef>
              <a:spcAft>
                <a:spcPts val="0"/>
              </a:spcAft>
              <a:buFont typeface="Arial"/>
              <a:buChar char="•"/>
              <a:defRPr/>
            </a:pPr>
            <a:r>
              <a:rPr lang="en-US" sz="1200" b="0" dirty="0">
                <a:ea typeface="+mn-ea"/>
              </a:rPr>
              <a:t>It is always best to download all forms from the SharePoint site to ensure you have the most recent version of the form</a:t>
            </a:r>
          </a:p>
          <a:p>
            <a:pPr marL="171707" indent="-171707" defTabSz="915772" eaLnBrk="1" fontAlgn="auto" hangingPunct="1">
              <a:spcBef>
                <a:spcPts val="0"/>
              </a:spcBef>
              <a:spcAft>
                <a:spcPts val="0"/>
              </a:spcAft>
              <a:buFont typeface="Arial"/>
              <a:buChar char="•"/>
              <a:defRPr/>
            </a:pPr>
            <a:r>
              <a:rPr lang="en-US" sz="1200" b="0" dirty="0">
                <a:ea typeface="+mn-ea"/>
              </a:rPr>
              <a:t>The SharePoint site will be explored in more detail later in the course</a:t>
            </a:r>
            <a:endParaRPr lang="en-US" sz="1200" dirty="0">
              <a:ea typeface="+mn-ea"/>
            </a:endParaRPr>
          </a:p>
          <a:p>
            <a:pPr marL="0" indent="0" defTabSz="915772" eaLnBrk="1" fontAlgn="auto" hangingPunct="1">
              <a:spcBef>
                <a:spcPts val="0"/>
              </a:spcBef>
              <a:spcAft>
                <a:spcPts val="0"/>
              </a:spcAft>
              <a:defRPr/>
            </a:pPr>
            <a:endParaRPr lang="en-US" sz="1200" dirty="0">
              <a:ea typeface="+mn-ea"/>
            </a:endParaRPr>
          </a:p>
          <a:p>
            <a:pPr marL="0" indent="0" defTabSz="915772" eaLnBrk="1" fontAlgn="auto" hangingPunct="1">
              <a:spcBef>
                <a:spcPts val="0"/>
              </a:spcBef>
              <a:spcAft>
                <a:spcPts val="0"/>
              </a:spcAft>
              <a:defRPr/>
            </a:pPr>
            <a:endParaRPr lang="en-US" sz="1200" dirty="0">
              <a:ea typeface="+mn-ea"/>
            </a:endParaRPr>
          </a:p>
          <a:p>
            <a:pPr marL="0" indent="0" defTabSz="915566" eaLnBrk="1" fontAlgn="auto" hangingPunct="1">
              <a:spcBef>
                <a:spcPts val="0"/>
              </a:spcBef>
              <a:spcAft>
                <a:spcPts val="0"/>
              </a:spcAft>
              <a:defRPr/>
            </a:pPr>
            <a:endParaRPr lang="en-US" b="0" dirty="0">
              <a:ea typeface="+mn-ea"/>
            </a:endParaRPr>
          </a:p>
        </p:txBody>
      </p:sp>
      <p:sp>
        <p:nvSpPr>
          <p:cNvPr id="160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E3E4F14-E519-4F40-B5F6-FB691E1DEAA8}" type="slidenum">
              <a:rPr lang="en-US" altLang="en-US" smtClean="0"/>
              <a:pPr/>
              <a:t>64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9931794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28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15 - </a:t>
            </a:r>
            <a:r>
              <a:rPr lang="en-US" altLang="en-US" b="0" dirty="0" smtClean="0"/>
              <a:t>CDOT</a:t>
            </a:r>
            <a:r>
              <a:rPr lang="en-US" altLang="en-US" b="0" baseline="0" dirty="0" smtClean="0"/>
              <a:t> </a:t>
            </a:r>
            <a:r>
              <a:rPr lang="en-US" altLang="en-US" b="0" dirty="0" smtClean="0"/>
              <a:t>Notice of Eligibility and Rights and Responsibilities</a:t>
            </a:r>
            <a:r>
              <a:rPr lang="en-US" altLang="en-US" b="0" baseline="0" dirty="0" smtClean="0"/>
              <a:t> </a:t>
            </a:r>
            <a:r>
              <a:rPr lang="en-US" altLang="en-US" b="0" dirty="0" smtClean="0"/>
              <a:t>Form</a:t>
            </a:r>
          </a:p>
          <a:p>
            <a:pPr marL="0" indent="0" eaLnBrk="1" hangingPunct="1">
              <a:spcBef>
                <a:spcPct val="0"/>
              </a:spcBef>
            </a:pPr>
            <a:r>
              <a:rPr lang="en-US" altLang="en-US" dirty="0" smtClean="0"/>
              <a:t>TAB 13 – </a:t>
            </a:r>
            <a:r>
              <a:rPr lang="en-US" altLang="en-US" b="0" dirty="0" smtClean="0"/>
              <a:t>Email</a:t>
            </a:r>
            <a:r>
              <a:rPr lang="en-US" altLang="en-US" baseline="0" dirty="0" smtClean="0"/>
              <a:t> </a:t>
            </a:r>
            <a:r>
              <a:rPr lang="en-US" altLang="en-US" b="0" dirty="0" smtClean="0"/>
              <a:t>Confidentiality Disclaimer</a:t>
            </a:r>
          </a:p>
          <a:p>
            <a:pPr marL="0" indent="0" eaLnBrk="1" hangingPunct="1">
              <a:spcBef>
                <a:spcPct val="0"/>
              </a:spcBef>
            </a:pPr>
            <a:r>
              <a:rPr lang="en-US" altLang="en-US" dirty="0" smtClean="0"/>
              <a:t>TAB 16 - </a:t>
            </a:r>
            <a:r>
              <a:rPr lang="en-US" altLang="en-US" b="0" dirty="0" smtClean="0"/>
              <a:t>Short Term Disability Letter</a:t>
            </a:r>
          </a:p>
          <a:p>
            <a:pPr marL="171707" indent="-171707" eaLnBrk="1" hangingPunct="1">
              <a:spcBef>
                <a:spcPct val="0"/>
              </a:spcBef>
            </a:pPr>
            <a:endParaRPr lang="en-US" altLang="en-US" b="0" dirty="0" smtClean="0"/>
          </a:p>
          <a:p>
            <a:pPr marL="171707" indent="-171707" eaLnBrk="1" hangingPunct="1">
              <a:spcBef>
                <a:spcPct val="0"/>
              </a:spcBef>
            </a:pPr>
            <a:r>
              <a:rPr lang="en-US" altLang="en-US" dirty="0" smtClean="0"/>
              <a:t>CDOT Notice Of Eligibility And Rights And Responsibilities</a:t>
            </a:r>
          </a:p>
          <a:p>
            <a:pPr marL="171707" indent="-171707"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This document formally notifies the employee if they meet the preliminary criteria of FML job protection </a:t>
            </a:r>
          </a:p>
          <a:p>
            <a:pPr marL="171707" indent="-171707" eaLnBrk="1" hangingPunct="1">
              <a:spcBef>
                <a:spcPct val="0"/>
              </a:spcBef>
              <a:buFont typeface="Arial"/>
              <a:buChar char="•"/>
            </a:pPr>
            <a:r>
              <a:rPr lang="en-US" altLang="en-US" b="0" dirty="0" smtClean="0"/>
              <a:t>This form must be completed and provided to the employee within 5 BUSINESS DAYS of the initial trigger</a:t>
            </a:r>
          </a:p>
          <a:p>
            <a:pPr marL="171707" indent="-171707" eaLnBrk="1" hangingPunct="1">
              <a:spcBef>
                <a:spcPct val="0"/>
              </a:spcBef>
              <a:buFont typeface="Arial"/>
              <a:buChar char="•"/>
            </a:pPr>
            <a:r>
              <a:rPr lang="en-US" altLang="en-US" b="0" dirty="0" smtClean="0"/>
              <a:t>Part A of the form is used by CDOT to provide the employee written notice of eligibility or non-eligibility (e.g. lacks one year of employment) within 5 BUSINESS DAYS of learning of the need for leave which may qualify as FMLA leave</a:t>
            </a:r>
          </a:p>
          <a:p>
            <a:pPr marL="171707" indent="-171707" eaLnBrk="1" hangingPunct="1">
              <a:spcBef>
                <a:spcPct val="0"/>
              </a:spcBef>
              <a:buFont typeface="Arial"/>
              <a:buChar char="•"/>
            </a:pPr>
            <a:r>
              <a:rPr lang="en-US" altLang="en-US" b="0" dirty="0" smtClean="0"/>
              <a:t>Part B of the form addresses “Employee Rights and Responsibilities” under the FMLA and details requirements concerning medical certification, use of paid leave, and critical deadlines</a:t>
            </a:r>
          </a:p>
          <a:p>
            <a:pPr marL="171707" indent="-171707" eaLnBrk="1" hangingPunct="1">
              <a:spcBef>
                <a:spcPct val="0"/>
              </a:spcBef>
            </a:pPr>
            <a:r>
              <a:rPr lang="en-US" altLang="en-US" b="0" dirty="0" smtClean="0"/>
              <a:t> </a:t>
            </a:r>
            <a:endParaRPr lang="en-US" altLang="en-US" dirty="0" smtClean="0"/>
          </a:p>
          <a:p>
            <a:pPr marL="171707" indent="-171707" eaLnBrk="1" hangingPunct="1">
              <a:spcBef>
                <a:spcPct val="0"/>
              </a:spcBef>
            </a:pPr>
            <a:r>
              <a:rPr lang="en-US" altLang="en-US" dirty="0" smtClean="0"/>
              <a:t>Continued on next page </a:t>
            </a:r>
          </a:p>
        </p:txBody>
      </p:sp>
      <p:sp>
        <p:nvSpPr>
          <p:cNvPr id="1628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E9B82B7-4E7F-429B-A676-7A0D9243A650}" type="slidenum">
              <a:rPr lang="en-US" altLang="en-US" smtClean="0"/>
              <a:pPr/>
              <a:t>65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4426580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Notes Placeholder 2"/>
          <p:cNvSpPr>
            <a:spLocks noGrp="1"/>
          </p:cNvSpPr>
          <p:nvPr>
            <p:ph type="body" idx="1"/>
          </p:nvPr>
        </p:nvSpPr>
        <p:spPr bwMode="auto">
          <a:xfrm>
            <a:off x="143134" y="448286"/>
            <a:ext cx="4661392" cy="8514266"/>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r>
              <a:rPr lang="en-US" altLang="en-US" dirty="0" smtClean="0"/>
              <a:t> </a:t>
            </a:r>
          </a:p>
          <a:p>
            <a:pPr marL="171707" indent="-171707" eaLnBrk="1" hangingPunct="1">
              <a:spcBef>
                <a:spcPct val="0"/>
              </a:spcBef>
              <a:buFont typeface="Arial"/>
              <a:buChar char="•"/>
            </a:pPr>
            <a:r>
              <a:rPr lang="en-US" altLang="en-US" b="0" dirty="0" smtClean="0"/>
              <a:t>If any information concerning the FML situation (except leave balances) contained on the Notice of Eligibility/Rights and Responsibilities changes during leave, the employer must provide a new notice within 5 BUSINESS DAYS</a:t>
            </a:r>
          </a:p>
          <a:p>
            <a:pPr marL="0" indent="0" eaLnBrk="1" hangingPunct="1">
              <a:spcBef>
                <a:spcPct val="0"/>
              </a:spcBef>
            </a:pPr>
            <a:endParaRPr lang="en-US" altLang="en-US" dirty="0" smtClean="0"/>
          </a:p>
          <a:p>
            <a:pPr marL="0" indent="0" eaLnBrk="1" hangingPunct="1">
              <a:spcBef>
                <a:spcPct val="0"/>
              </a:spcBef>
            </a:pPr>
            <a:r>
              <a:rPr lang="en-US" altLang="en-US" dirty="0" smtClean="0"/>
              <a:t>Delivery Methods</a:t>
            </a:r>
          </a:p>
          <a:p>
            <a:pPr marL="0" indent="0" eaLnBrk="1" hangingPunct="1">
              <a:spcBef>
                <a:spcPct val="0"/>
              </a:spcBef>
            </a:pPr>
            <a:endParaRPr lang="en-US" altLang="en-US" dirty="0" smtClean="0"/>
          </a:p>
          <a:p>
            <a:pPr marL="171707" lvl="1" indent="-171707" eaLnBrk="1" hangingPunct="1">
              <a:spcBef>
                <a:spcPct val="0"/>
              </a:spcBef>
              <a:buFont typeface="Arial" panose="020B0604020202020204" pitchFamily="34" charset="0"/>
              <a:buChar char="•"/>
            </a:pPr>
            <a:r>
              <a:rPr lang="en-US" altLang="en-US" dirty="0" smtClean="0"/>
              <a:t>In-person:  the poster and form should be presented and reviewed when meeting with the employee</a:t>
            </a:r>
          </a:p>
          <a:p>
            <a:pPr marL="171707" lvl="1" indent="-171707" eaLnBrk="1" hangingPunct="1">
              <a:spcBef>
                <a:spcPct val="0"/>
              </a:spcBef>
              <a:buFont typeface="Arial" panose="020B0604020202020204" pitchFamily="34" charset="0"/>
              <a:buChar char="•"/>
            </a:pPr>
            <a:r>
              <a:rPr lang="en-US" altLang="en-US" dirty="0" smtClean="0"/>
              <a:t>Mail: the poster and form sent both certified/return receipt and regular mail</a:t>
            </a:r>
          </a:p>
          <a:p>
            <a:pPr marL="171707" lvl="1" indent="-171707" eaLnBrk="1" hangingPunct="1">
              <a:spcBef>
                <a:spcPct val="0"/>
              </a:spcBef>
              <a:buFont typeface="Arial" panose="020B0604020202020204" pitchFamily="34" charset="0"/>
              <a:buChar char="•"/>
            </a:pPr>
            <a:r>
              <a:rPr lang="en-US" altLang="en-US" dirty="0" smtClean="0"/>
              <a:t>Email: Poster and form can be emailed as long as it includes a confidentiality disclaimer statement FML Manual </a:t>
            </a:r>
            <a:r>
              <a:rPr lang="en-US" altLang="en-US" b="1" dirty="0" smtClean="0"/>
              <a:t>TAB 03</a:t>
            </a:r>
          </a:p>
          <a:p>
            <a:pPr marL="171707" lvl="1" indent="-171707" eaLnBrk="1" hangingPunct="1">
              <a:spcBef>
                <a:spcPct val="0"/>
              </a:spcBef>
              <a:buFont typeface="Arial" panose="020B0604020202020204" pitchFamily="34" charset="0"/>
              <a:buChar char="•"/>
            </a:pPr>
            <a:endParaRPr lang="en-US" altLang="en-US" b="1" dirty="0" smtClean="0"/>
          </a:p>
          <a:p>
            <a:pPr lvl="1" eaLnBrk="1" hangingPunct="1">
              <a:spcBef>
                <a:spcPct val="0"/>
              </a:spcBef>
            </a:pPr>
            <a:r>
              <a:rPr lang="en-US" altLang="en-US" dirty="0" smtClean="0"/>
              <a:t>If an employee is </a:t>
            </a:r>
            <a:r>
              <a:rPr lang="en-US" altLang="en-US" b="1" dirty="0" smtClean="0"/>
              <a:t>ineligible </a:t>
            </a:r>
            <a:r>
              <a:rPr lang="en-US" altLang="en-US" dirty="0" smtClean="0"/>
              <a:t>due to exhaustion of FMLA entitlement or the employee has not met the 12-month length of service requirement:</a:t>
            </a:r>
          </a:p>
          <a:p>
            <a:pPr marL="171707" lvl="1" indent="-171707"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Complete part A of the Notice of Eligibility form including the reason the employee is not eligible</a:t>
            </a:r>
          </a:p>
          <a:p>
            <a:pPr marL="171707" indent="-171707" eaLnBrk="1" hangingPunct="1">
              <a:spcBef>
                <a:spcPct val="0"/>
              </a:spcBef>
              <a:buFont typeface="Arial"/>
              <a:buChar char="•"/>
            </a:pPr>
            <a:r>
              <a:rPr lang="en-US" altLang="en-US" b="0" dirty="0" smtClean="0"/>
              <a:t>Be sure to include FML Liaison signature on page 1 and the employee signature on page 3</a:t>
            </a:r>
          </a:p>
          <a:p>
            <a:pPr marL="0" indent="0" eaLnBrk="1" hangingPunct="1">
              <a:spcBef>
                <a:spcPct val="0"/>
              </a:spcBef>
              <a:buFontTx/>
              <a:buChar char="•"/>
            </a:pPr>
            <a:endParaRPr lang="en-US" altLang="en-US" b="0" dirty="0" smtClean="0"/>
          </a:p>
          <a:p>
            <a:pPr marL="0" indent="0" eaLnBrk="1" hangingPunct="1">
              <a:spcBef>
                <a:spcPct val="0"/>
              </a:spcBef>
            </a:pPr>
            <a:r>
              <a:rPr lang="en-US" altLang="en-US" dirty="0" smtClean="0"/>
              <a:t>If an Employee is Eligible:</a:t>
            </a:r>
          </a:p>
          <a:p>
            <a:pPr marL="0" indent="0" eaLnBrk="1" hangingPunct="1">
              <a:spcBef>
                <a:spcPct val="0"/>
              </a:spcBef>
            </a:pPr>
            <a:endParaRPr lang="en-US" altLang="en-US" b="0" dirty="0" smtClean="0"/>
          </a:p>
          <a:p>
            <a:pPr marL="171707" indent="-171707" eaLnBrk="1" hangingPunct="1">
              <a:spcBef>
                <a:spcPct val="0"/>
              </a:spcBef>
              <a:buFont typeface="Arial"/>
              <a:buChar char="•"/>
            </a:pPr>
            <a:r>
              <a:rPr lang="en-US" altLang="en-US" b="0" dirty="0" smtClean="0"/>
              <a:t>Complete part A and B of the Notice of Eligibility form</a:t>
            </a:r>
          </a:p>
          <a:p>
            <a:pPr marL="171707" indent="-171707" eaLnBrk="1" hangingPunct="1">
              <a:spcBef>
                <a:spcPct val="0"/>
              </a:spcBef>
              <a:buFont typeface="Arial"/>
              <a:buChar char="•"/>
            </a:pPr>
            <a:r>
              <a:rPr lang="en-US" altLang="en-US" b="0" dirty="0" smtClean="0"/>
              <a:t>Review the employee responsibilities listed in part B</a:t>
            </a:r>
          </a:p>
          <a:p>
            <a:pPr marL="171707" indent="-171707" eaLnBrk="1" hangingPunct="1">
              <a:spcBef>
                <a:spcPct val="0"/>
              </a:spcBef>
              <a:buFont typeface="Arial"/>
              <a:buChar char="•"/>
            </a:pPr>
            <a:r>
              <a:rPr lang="en-US" altLang="en-US" b="0" dirty="0" smtClean="0"/>
              <a:t>Fill-in employee’s current leave balances</a:t>
            </a:r>
          </a:p>
          <a:p>
            <a:pPr marL="171707" indent="-171707" eaLnBrk="1" hangingPunct="1">
              <a:spcBef>
                <a:spcPct val="0"/>
              </a:spcBef>
              <a:buFont typeface="Arial"/>
              <a:buChar char="•"/>
            </a:pPr>
            <a:r>
              <a:rPr lang="en-US" altLang="en-US" b="0" dirty="0" smtClean="0"/>
              <a:t>Establish check-in expectations for extended leave</a:t>
            </a:r>
          </a:p>
          <a:p>
            <a:pPr marL="171707" indent="-171707" eaLnBrk="1" hangingPunct="1">
              <a:spcBef>
                <a:spcPct val="0"/>
              </a:spcBef>
              <a:buFont typeface="Arial"/>
              <a:buChar char="•"/>
            </a:pPr>
            <a:r>
              <a:rPr lang="en-US" altLang="en-US" b="0" dirty="0" smtClean="0"/>
              <a:t>For employees own health condition attach percentage duty statements from PDQ.  An electronic copy of the PDQ may be obtained from the supervisor</a:t>
            </a:r>
          </a:p>
          <a:p>
            <a:pPr marL="337945" lvl="1" indent="-171707" eaLnBrk="1" hangingPunct="1">
              <a:spcBef>
                <a:spcPct val="0"/>
              </a:spcBef>
              <a:buFont typeface="Arial"/>
              <a:buChar char="•"/>
            </a:pPr>
            <a:r>
              <a:rPr lang="en-US" altLang="en-US" dirty="0" smtClean="0"/>
              <a:t>This must be the official signed version.</a:t>
            </a:r>
          </a:p>
          <a:p>
            <a:pPr marL="171707" indent="-171707" eaLnBrk="1" hangingPunct="1">
              <a:spcBef>
                <a:spcPct val="0"/>
              </a:spcBef>
              <a:buFont typeface="Arial"/>
              <a:buChar char="•"/>
            </a:pPr>
            <a:r>
              <a:rPr lang="en-US" altLang="en-US" b="0" dirty="0" smtClean="0"/>
              <a:t>Attach any appropriate certification documentation required</a:t>
            </a:r>
          </a:p>
          <a:p>
            <a:pPr marL="171707" indent="-171707" eaLnBrk="1" hangingPunct="1">
              <a:spcBef>
                <a:spcPct val="0"/>
              </a:spcBef>
              <a:buFont typeface="Arial"/>
              <a:buChar char="•"/>
            </a:pPr>
            <a:r>
              <a:rPr lang="en-US" altLang="en-US" b="0" dirty="0" smtClean="0"/>
              <a:t>Attach Fitness to Return for continuous leave requests for employee’s own health condition</a:t>
            </a:r>
          </a:p>
          <a:p>
            <a:pPr marL="337945" lvl="1" indent="-171707" eaLnBrk="1" hangingPunct="1">
              <a:spcBef>
                <a:spcPct val="0"/>
              </a:spcBef>
              <a:buFont typeface="Arial"/>
              <a:buChar char="•"/>
            </a:pPr>
            <a:r>
              <a:rPr lang="en-US" altLang="en-US" dirty="0" smtClean="0"/>
              <a:t>If the Fitness to Return is not included initially, then the employee must be allowed FIFTEEN CALENDAR DAYS to provide it when later requested</a:t>
            </a:r>
          </a:p>
          <a:p>
            <a:pPr marL="171707" indent="-171707" eaLnBrk="1" hangingPunct="1">
              <a:spcBef>
                <a:spcPct val="0"/>
              </a:spcBef>
              <a:buFont typeface="Arial"/>
              <a:buChar char="•"/>
            </a:pPr>
            <a:r>
              <a:rPr lang="en-US" altLang="en-US" b="0" dirty="0" smtClean="0"/>
              <a:t>Be sure to include FML Liaison signature on page 1 and the employee signature on page 3</a:t>
            </a:r>
          </a:p>
          <a:p>
            <a:pPr marL="0" indent="0" eaLnBrk="1" hangingPunct="1">
              <a:spcBef>
                <a:spcPct val="0"/>
              </a:spcBef>
            </a:pPr>
            <a:endParaRPr lang="en-US" altLang="en-US" dirty="0" smtClean="0"/>
          </a:p>
          <a:p>
            <a:pPr marL="0" indent="0" eaLnBrk="1" hangingPunct="1">
              <a:spcBef>
                <a:spcPct val="0"/>
              </a:spcBef>
            </a:pPr>
            <a:r>
              <a:rPr lang="en-US" altLang="en-US" dirty="0" smtClean="0"/>
              <a:t>Continued on next page</a:t>
            </a:r>
          </a:p>
        </p:txBody>
      </p:sp>
      <p:sp>
        <p:nvSpPr>
          <p:cNvPr id="1648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8308712-8EAE-449D-AAD7-682291844B28}" type="slidenum">
              <a:rPr lang="en-US" altLang="en-US" smtClean="0"/>
              <a:pPr/>
              <a:t>66</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691879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3134" y="448286"/>
            <a:ext cx="4661392" cy="8514266"/>
          </a:xfrm>
        </p:spPr>
        <p:txBody>
          <a:bodyPr wrap="square" numCol="1" anchor="t" anchorCtr="0" compatLnSpc="1">
            <a:prstTxWarp prst="textNoShape">
              <a:avLst/>
            </a:prstTxWarp>
          </a:bodyPr>
          <a:lstStyle/>
          <a:p>
            <a:pPr marL="0" indent="0" eaLnBrk="1" hangingPunct="1">
              <a:spcBef>
                <a:spcPct val="0"/>
              </a:spcBef>
              <a:defRPr/>
            </a:pPr>
            <a:r>
              <a:rPr lang="en-US" altLang="en-US" dirty="0" smtClean="0"/>
              <a:t>Continued from previous page</a:t>
            </a:r>
          </a:p>
          <a:p>
            <a:pPr marL="0" indent="0" eaLnBrk="1" hangingPunct="1">
              <a:spcBef>
                <a:spcPct val="0"/>
              </a:spcBef>
              <a:defRPr/>
            </a:pPr>
            <a:endParaRPr lang="en-US" altLang="en-US" dirty="0" smtClean="0"/>
          </a:p>
          <a:p>
            <a:pPr marL="0" lvl="2" indent="0" defTabSz="914182" eaLnBrk="1" hangingPunct="1">
              <a:spcBef>
                <a:spcPct val="0"/>
              </a:spcBef>
              <a:buNone/>
              <a:defRPr/>
            </a:pPr>
            <a:r>
              <a:rPr lang="en-US" altLang="en-US" b="1" dirty="0" smtClean="0"/>
              <a:t>Also issue the Short Term Disability (STD) information letter </a:t>
            </a:r>
          </a:p>
          <a:p>
            <a:pPr marL="0" lvl="2" indent="0" defTabSz="914182" eaLnBrk="1" hangingPunct="1">
              <a:spcBef>
                <a:spcPct val="0"/>
              </a:spcBef>
              <a:buNone/>
              <a:defRPr/>
            </a:pPr>
            <a:endParaRPr lang="en-US" altLang="en-US" b="1" dirty="0" smtClean="0"/>
          </a:p>
          <a:p>
            <a:pPr marL="171707" indent="-171707" eaLnBrk="1" hangingPunct="1">
              <a:lnSpc>
                <a:spcPct val="98000"/>
              </a:lnSpc>
              <a:spcBef>
                <a:spcPct val="0"/>
              </a:spcBef>
              <a:buFont typeface="Arial"/>
              <a:buChar char="•"/>
            </a:pPr>
            <a:r>
              <a:rPr lang="en-US" altLang="en-US" b="0" u="none" baseline="0" dirty="0" smtClean="0">
                <a:hlinkClick r:id="rId3"/>
              </a:rPr>
              <a:t>http://connectsp/sites/workforce/FML/SitePages/Home.aspx</a:t>
            </a:r>
            <a:r>
              <a:rPr lang="en-US" altLang="en-US" b="0" dirty="0" smtClean="0"/>
              <a:t> </a:t>
            </a:r>
            <a:endParaRPr lang="en-US" altLang="en-US" b="0" u="none" dirty="0" smtClean="0"/>
          </a:p>
          <a:p>
            <a:pPr marL="0" indent="0" eaLnBrk="1" hangingPunct="1">
              <a:spcBef>
                <a:spcPct val="0"/>
              </a:spcBef>
              <a:defRPr/>
            </a:pPr>
            <a:r>
              <a:rPr lang="en-US" altLang="en-US" dirty="0" smtClean="0"/>
              <a:t> </a:t>
            </a:r>
            <a:endParaRPr lang="en-US" altLang="en-US" dirty="0" smtClean="0">
              <a:solidFill>
                <a:srgbClr val="000000"/>
              </a:solidFill>
            </a:endParaRPr>
          </a:p>
          <a:p>
            <a:pPr marL="0" indent="0" eaLnBrk="1" hangingPunct="1">
              <a:spcBef>
                <a:spcPct val="0"/>
              </a:spcBef>
              <a:defRPr/>
            </a:pPr>
            <a:r>
              <a:rPr lang="en-US" altLang="en-US" b="0" dirty="0" smtClean="0">
                <a:solidFill>
                  <a:srgbClr val="000000"/>
                </a:solidFill>
              </a:rPr>
              <a:t>To be eligible for the job protection of STD leave, employees must have one year of state service and an application must be submitted within THIRTY DAYS of the beginning of the absence or at least THIRTY DAYS prior to the exhaustion of all accrued sick leave.</a:t>
            </a:r>
          </a:p>
          <a:p>
            <a:pPr marL="0" indent="0" eaLnBrk="1" hangingPunct="1">
              <a:spcBef>
                <a:spcPct val="0"/>
              </a:spcBef>
              <a:defRPr/>
            </a:pPr>
            <a:r>
              <a:rPr lang="en-US" altLang="en-US" b="0" dirty="0" smtClean="0">
                <a:solidFill>
                  <a:srgbClr val="000000"/>
                </a:solidFill>
              </a:rPr>
              <a:t> </a:t>
            </a:r>
          </a:p>
          <a:p>
            <a:pPr marL="0" indent="0" eaLnBrk="1" hangingPunct="1">
              <a:spcBef>
                <a:spcPct val="0"/>
              </a:spcBef>
              <a:defRPr/>
            </a:pPr>
            <a:r>
              <a:rPr lang="en-US" altLang="en-US" b="0" dirty="0" smtClean="0">
                <a:solidFill>
                  <a:srgbClr val="000000"/>
                </a:solidFill>
              </a:rPr>
              <a:t>Once Notice of Eligibility is issued, establish CONFIDENTIAL FML employee file that contains copies of </a:t>
            </a:r>
            <a:r>
              <a:rPr lang="en-US" altLang="en-US" b="0" dirty="0" smtClean="0">
                <a:solidFill>
                  <a:srgbClr val="000000"/>
                </a:solidFill>
                <a:effectLst>
                  <a:outerShdw blurRad="38100" dist="38100" dir="2700000" algn="tl">
                    <a:srgbClr val="C0C0C0"/>
                  </a:outerShdw>
                </a:effectLst>
              </a:rPr>
              <a:t>ALL </a:t>
            </a:r>
            <a:r>
              <a:rPr lang="en-US" altLang="en-US" b="0" dirty="0" smtClean="0">
                <a:solidFill>
                  <a:srgbClr val="000000"/>
                </a:solidFill>
              </a:rPr>
              <a:t>documentation related to the FML request and leave.</a:t>
            </a:r>
          </a:p>
          <a:p>
            <a:pPr marL="171707" indent="-171707" eaLnBrk="1" hangingPunct="1">
              <a:spcBef>
                <a:spcPct val="0"/>
              </a:spcBef>
              <a:buFont typeface="Arial"/>
              <a:buChar char="•"/>
              <a:defRPr/>
            </a:pPr>
            <a:r>
              <a:rPr lang="en-US" altLang="en-US" b="0" dirty="0" smtClean="0">
                <a:solidFill>
                  <a:srgbClr val="000000"/>
                </a:solidFill>
              </a:rPr>
              <a:t>File should be kept separate from any other employee file</a:t>
            </a:r>
          </a:p>
          <a:p>
            <a:pPr marL="171707" indent="-171707" eaLnBrk="1" hangingPunct="1">
              <a:spcBef>
                <a:spcPct val="0"/>
              </a:spcBef>
              <a:buFont typeface="Arial"/>
              <a:buChar char="•"/>
              <a:defRPr/>
            </a:pPr>
            <a:r>
              <a:rPr lang="en-US" altLang="en-US" b="0" dirty="0" smtClean="0">
                <a:solidFill>
                  <a:srgbClr val="000000"/>
                </a:solidFill>
              </a:rPr>
              <a:t>File accessibility is limited to the FML Liaison, the employee, and the FML Program Manager</a:t>
            </a:r>
          </a:p>
          <a:p>
            <a:pPr marL="171707" indent="-171707" eaLnBrk="1" hangingPunct="1">
              <a:spcBef>
                <a:spcPct val="0"/>
              </a:spcBef>
              <a:buFont typeface="Arial"/>
              <a:buChar char="•"/>
              <a:defRPr/>
            </a:pPr>
            <a:r>
              <a:rPr lang="en-US" altLang="en-US" b="0" dirty="0" smtClean="0">
                <a:solidFill>
                  <a:srgbClr val="000000"/>
                </a:solidFill>
              </a:rPr>
              <a:t>Secured (locked filing cabinet)</a:t>
            </a:r>
          </a:p>
          <a:p>
            <a:pPr marL="171707" indent="-171707" eaLnBrk="1" hangingPunct="1">
              <a:spcBef>
                <a:spcPct val="0"/>
              </a:spcBef>
              <a:buFont typeface="Arial"/>
              <a:buChar char="•"/>
              <a:defRPr/>
            </a:pPr>
            <a:r>
              <a:rPr lang="en-US" altLang="en-US" b="0" dirty="0" smtClean="0">
                <a:solidFill>
                  <a:srgbClr val="000000"/>
                </a:solidFill>
              </a:rPr>
              <a:t>Files must be kept for three years after completion of leave for the condition or event. After three years, the files must be shredded and destroyed</a:t>
            </a:r>
          </a:p>
          <a:p>
            <a:pPr marL="171707" indent="-171707" eaLnBrk="1" hangingPunct="1">
              <a:spcBef>
                <a:spcPct val="0"/>
              </a:spcBef>
              <a:buFont typeface="Arial"/>
              <a:buChar char="•"/>
              <a:defRPr/>
            </a:pPr>
            <a:r>
              <a:rPr lang="en-US" altLang="en-US" b="0" dirty="0" smtClean="0">
                <a:solidFill>
                  <a:srgbClr val="000000"/>
                </a:solidFill>
              </a:rPr>
              <a:t>When an employee is in litigation with the CDOT, the file may never be destroyed</a:t>
            </a:r>
          </a:p>
          <a:p>
            <a:pPr marL="0" indent="0" eaLnBrk="1" hangingPunct="1">
              <a:spcBef>
                <a:spcPct val="0"/>
              </a:spcBef>
              <a:defRPr/>
            </a:pPr>
            <a:endParaRPr lang="en-US" altLang="en-US" dirty="0" smtClean="0"/>
          </a:p>
        </p:txBody>
      </p:sp>
      <p:sp>
        <p:nvSpPr>
          <p:cNvPr id="1669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79C7EE9-225E-443E-B856-0E3BCE02CE05}" type="slidenum">
              <a:rPr lang="en-US" altLang="en-US" smtClean="0"/>
              <a:pPr/>
              <a:t>67</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505121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896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sz="1200" dirty="0"/>
              <a:t>TAB 07 – </a:t>
            </a:r>
            <a:r>
              <a:rPr lang="en-US" altLang="en-US" sz="1200" b="0" dirty="0"/>
              <a:t>PA20 Display HR Master Data </a:t>
            </a:r>
          </a:p>
          <a:p>
            <a:pPr marL="171707" indent="-171707" eaLnBrk="1" hangingPunct="1">
              <a:spcBef>
                <a:spcPct val="0"/>
              </a:spcBef>
            </a:pPr>
            <a:endParaRPr lang="en-US" altLang="en-US" sz="1200" dirty="0"/>
          </a:p>
          <a:p>
            <a:pPr marL="171707" indent="-171707" eaLnBrk="1" hangingPunct="1">
              <a:spcBef>
                <a:spcPct val="0"/>
              </a:spcBef>
            </a:pPr>
            <a:r>
              <a:rPr lang="en-US" altLang="en-US" sz="1200" dirty="0"/>
              <a:t>Check Employee Leave Balances</a:t>
            </a:r>
          </a:p>
          <a:p>
            <a:pPr marL="171707" indent="-171707" eaLnBrk="1" hangingPunct="1">
              <a:spcBef>
                <a:spcPct val="0"/>
              </a:spcBef>
            </a:pPr>
            <a:endParaRPr lang="en-US" altLang="en-US" sz="1200" b="0" dirty="0"/>
          </a:p>
          <a:p>
            <a:pPr marL="0" indent="0" eaLnBrk="1" hangingPunct="1">
              <a:spcBef>
                <a:spcPct val="0"/>
              </a:spcBef>
            </a:pPr>
            <a:r>
              <a:rPr lang="en-US" altLang="en-US" sz="1200" b="0" dirty="0"/>
              <a:t>See PA20 – Display HR Master Data Work Instruction on the SAP training website – Navigate to:  </a:t>
            </a:r>
            <a:r>
              <a:rPr lang="en-US" altLang="en-US" sz="1200" b="0" i="1" dirty="0"/>
              <a:t>SAP Online Learning and Training </a:t>
            </a:r>
            <a:r>
              <a:rPr lang="en-US" altLang="en-US" sz="1200" b="0" i="1" dirty="0">
                <a:hlinkClick r:id="rId3"/>
              </a:rPr>
              <a:t>Human Resources</a:t>
            </a:r>
            <a:r>
              <a:rPr lang="en-US" altLang="en-US" sz="1200" b="0" i="1" dirty="0">
                <a:latin typeface="Wingdings 3" panose="05040102010807070707" pitchFamily="18" charset="2"/>
              </a:rPr>
              <a:t> </a:t>
            </a:r>
            <a:r>
              <a:rPr lang="en-US" altLang="en-US" sz="1200" b="0" i="1" dirty="0"/>
              <a:t>Personnel Administration Reporting </a:t>
            </a:r>
            <a:r>
              <a:rPr lang="en-US" altLang="en-US" sz="1200" b="0" i="1" dirty="0">
                <a:hlinkClick r:id="rId4"/>
              </a:rPr>
              <a:t>PA20 - Display HR Master Data</a:t>
            </a:r>
            <a:endParaRPr lang="en-US" altLang="en-US" sz="1200" b="0" dirty="0"/>
          </a:p>
          <a:p>
            <a:pPr marL="171707" indent="-171707" eaLnBrk="1" hangingPunct="1">
              <a:spcBef>
                <a:spcPct val="0"/>
              </a:spcBef>
            </a:pPr>
            <a:endParaRPr lang="en-US" altLang="en-US" sz="1200" dirty="0"/>
          </a:p>
          <a:p>
            <a:pPr marL="171707" indent="-171707" eaLnBrk="1" hangingPunct="1">
              <a:spcBef>
                <a:spcPct val="0"/>
              </a:spcBef>
              <a:buFontTx/>
              <a:buChar char="•"/>
            </a:pPr>
            <a:r>
              <a:rPr lang="en-US" altLang="en-US" sz="1200" b="0" dirty="0"/>
              <a:t>Use PA20 to look up absences and absence quotas (Time Management tab)</a:t>
            </a:r>
          </a:p>
          <a:p>
            <a:pPr marL="171707" indent="-171707" eaLnBrk="1" hangingPunct="1">
              <a:spcBef>
                <a:spcPct val="0"/>
              </a:spcBef>
              <a:buFontTx/>
              <a:buChar char="•"/>
            </a:pPr>
            <a:r>
              <a:rPr lang="en-US" altLang="en-US" sz="1200" b="0" dirty="0"/>
              <a:t>Absences (IT2001) - Overview displays the history of all approved absences for this employee in the time period shown, in descending order, and includes the absence (A/A) type</a:t>
            </a:r>
          </a:p>
          <a:p>
            <a:pPr marL="171707" indent="-171707" eaLnBrk="1" hangingPunct="1">
              <a:spcBef>
                <a:spcPct val="0"/>
              </a:spcBef>
              <a:buFontTx/>
              <a:buChar char="•"/>
            </a:pPr>
            <a:r>
              <a:rPr lang="en-US" altLang="en-US" sz="1200" b="0" dirty="0"/>
              <a:t>Absence Quotas (IT2006) - Includes the amount of leave time for the employee and the number of approved leave time deducted from the quota</a:t>
            </a:r>
          </a:p>
        </p:txBody>
      </p:sp>
      <p:sp>
        <p:nvSpPr>
          <p:cNvPr id="168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02AC9AD-4CCE-4E52-8351-DFE84ADF544A}" type="slidenum">
              <a:rPr lang="en-US" altLang="en-US" smtClean="0"/>
              <a:pPr/>
              <a:t>68</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6525847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10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07 – </a:t>
            </a:r>
            <a:r>
              <a:rPr lang="en-US" altLang="en-US" b="0" dirty="0" smtClean="0"/>
              <a:t>PA20 Display HR Master Data (IT2001)</a:t>
            </a:r>
          </a:p>
          <a:p>
            <a:pPr marL="0" indent="0" defTabSz="915772" eaLnBrk="1" hangingPunct="1">
              <a:spcBef>
                <a:spcPct val="0"/>
              </a:spcBef>
            </a:pPr>
            <a:endParaRPr lang="en-US" altLang="en-US" b="0" dirty="0" smtClean="0"/>
          </a:p>
          <a:p>
            <a:pPr marL="171707" indent="-171707" defTabSz="915772" eaLnBrk="1" hangingPunct="1">
              <a:spcBef>
                <a:spcPct val="0"/>
              </a:spcBef>
              <a:buFontTx/>
              <a:buChar cha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3"/>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PA20 - Display HR Master Data</a:t>
            </a:r>
            <a:endParaRPr lang="en-US" altLang="en-US" b="0" dirty="0" smtClean="0"/>
          </a:p>
        </p:txBody>
      </p:sp>
      <p:sp>
        <p:nvSpPr>
          <p:cNvPr id="1710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15C9F8C-C178-405D-B7DB-356CD538D786}" type="slidenum">
              <a:rPr lang="en-US" altLang="en-US" smtClean="0"/>
              <a:pPr/>
              <a:t>69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7478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7</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8228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3564297738"/>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82282"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510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17 – </a:t>
            </a:r>
            <a:r>
              <a:rPr lang="en-US" altLang="en-US" b="0" dirty="0" smtClean="0"/>
              <a:t>ZH49T Employee Leave Summary Report</a:t>
            </a:r>
          </a:p>
          <a:p>
            <a:pPr marL="0" indent="0" defTabSz="915772" eaLnBrk="1" hangingPunct="1">
              <a:spcBef>
                <a:spcPct val="0"/>
              </a:spcBef>
            </a:pPr>
            <a:endParaRPr lang="en-US" altLang="en-US" b="0" dirty="0" smtClean="0"/>
          </a:p>
          <a:p>
            <a:pPr marL="171707" indent="-171707" defTabSz="915772" eaLnBrk="1" hangingPunct="1">
              <a:spcBef>
                <a:spcPct val="0"/>
              </a:spcBef>
              <a:buFont typeface="Arial"/>
              <a:buChar char="•"/>
            </a:pPr>
            <a:r>
              <a:rPr lang="en-US" altLang="en-US" b="0" dirty="0" smtClean="0"/>
              <a:t>This report is run</a:t>
            </a:r>
            <a:r>
              <a:rPr lang="en-US" altLang="en-US" b="0" baseline="0" dirty="0" smtClean="0"/>
              <a:t> when you need to look up the leave balances for more than one employee.  </a:t>
            </a:r>
            <a:endParaRPr lang="en-US" altLang="en-US" b="0" dirty="0" smtClean="0"/>
          </a:p>
        </p:txBody>
      </p:sp>
      <p:sp>
        <p:nvSpPr>
          <p:cNvPr id="175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6E847B7-BD82-452E-A159-C47EE12DDAB7}" type="slidenum">
              <a:rPr lang="en-US" altLang="en-US" smtClean="0"/>
              <a:pPr/>
              <a:t>70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54643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715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defRPr/>
            </a:pPr>
            <a:r>
              <a:rPr lang="en-US" altLang="en-US" dirty="0" smtClean="0"/>
              <a:t>TAB 15</a:t>
            </a:r>
            <a:r>
              <a:rPr lang="en-US" altLang="en-US" baseline="0" dirty="0" smtClean="0"/>
              <a:t> </a:t>
            </a:r>
            <a:r>
              <a:rPr lang="en-US" altLang="en-US" b="0" baseline="0" dirty="0" smtClean="0"/>
              <a:t>–</a:t>
            </a:r>
            <a:r>
              <a:rPr lang="en-US" altLang="en-US" b="0" dirty="0" smtClean="0"/>
              <a:t> CDOT</a:t>
            </a:r>
            <a:r>
              <a:rPr lang="en-US" altLang="en-US" b="0" baseline="0" dirty="0" smtClean="0"/>
              <a:t> </a:t>
            </a:r>
            <a:r>
              <a:rPr lang="en-US" altLang="en-US" b="0" dirty="0" smtClean="0"/>
              <a:t>Notice of Eligibility and</a:t>
            </a:r>
            <a:r>
              <a:rPr lang="en-US" altLang="en-US" b="0" baseline="0" dirty="0" smtClean="0"/>
              <a:t> Rights and Responsibilities Form </a:t>
            </a:r>
            <a:endParaRPr lang="en-US" altLang="en-US" b="0" dirty="0" smtClean="0"/>
          </a:p>
          <a:p>
            <a:pPr marL="0" indent="0" defTabSz="915772" eaLnBrk="1" hangingPunct="1">
              <a:spcBef>
                <a:spcPct val="0"/>
              </a:spcBef>
            </a:pPr>
            <a:endParaRPr lang="en-US" altLang="en-US" b="0" dirty="0" smtClean="0"/>
          </a:p>
          <a:p>
            <a:pPr marL="0" indent="0" defTabSz="915772" eaLnBrk="1" hangingPunct="1">
              <a:spcBef>
                <a:spcPct val="0"/>
              </a:spcBef>
            </a:pPr>
            <a:r>
              <a:rPr lang="en-US" altLang="en-US" b="0" dirty="0" smtClean="0"/>
              <a:t>Based on the information found in the previous exercise, complete the Notice of Eligibility and Rights and Responsibilities form for Robert’s FML request. </a:t>
            </a:r>
          </a:p>
          <a:p>
            <a:pPr marL="171707" indent="-171707" defTabSz="915772" eaLnBrk="1" hangingPunct="1">
              <a:spcBef>
                <a:spcPct val="0"/>
              </a:spcBef>
              <a:buFontTx/>
              <a:buChar char="•"/>
            </a:pPr>
            <a:r>
              <a:rPr lang="en-US" altLang="en-US" b="0" dirty="0" smtClean="0"/>
              <a:t>There are two copies of the of the Notice of Eligibility and Rights and Responsibilities  form.</a:t>
            </a:r>
            <a:r>
              <a:rPr lang="en-US" altLang="en-US" b="0" baseline="0" dirty="0" smtClean="0"/>
              <a:t>  </a:t>
            </a:r>
            <a:r>
              <a:rPr lang="en-US" altLang="en-US" b="0" dirty="0" smtClean="0"/>
              <a:t>Use one for the exercise and retain one as a sample of the form.</a:t>
            </a:r>
            <a:endParaRPr lang="en-US" altLang="en-US" dirty="0" smtClean="0"/>
          </a:p>
          <a:p>
            <a:pPr marL="171707" indent="-171707" defTabSz="915772" eaLnBrk="1" hangingPunct="1">
              <a:spcBef>
                <a:spcPct val="0"/>
              </a:spcBef>
            </a:pPr>
            <a:endParaRPr lang="en-US" altLang="en-US" dirty="0" smtClean="0"/>
          </a:p>
        </p:txBody>
      </p:sp>
      <p:sp>
        <p:nvSpPr>
          <p:cNvPr id="177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C9857F-3403-4935-9079-AAB42ABF1C44}" type="slidenum">
              <a:rPr lang="en-US" altLang="en-US" smtClean="0">
                <a:solidFill>
                  <a:srgbClr val="000000"/>
                </a:solidFill>
              </a:rPr>
              <a:pPr/>
              <a:t>71</a:t>
            </a:fld>
            <a:endParaRPr lang="en-US" altLang="en-US" dirty="0" smtClean="0">
              <a:solidFill>
                <a:srgbClr val="000000"/>
              </a:solidFill>
            </a:endParaRPr>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177796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920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16 </a:t>
            </a:r>
            <a:r>
              <a:rPr lang="en-US" altLang="en-US" b="0" dirty="0" smtClean="0"/>
              <a:t>- Short Term Disability Letter </a:t>
            </a:r>
          </a:p>
          <a:p>
            <a:pPr marL="228943" indent="-228943" eaLnBrk="1" hangingPunct="1">
              <a:spcBef>
                <a:spcPct val="0"/>
              </a:spcBef>
            </a:pPr>
            <a:endParaRPr lang="en-US" altLang="en-US" dirty="0" smtClean="0"/>
          </a:p>
          <a:p>
            <a:pPr marL="228943" indent="-228943" eaLnBrk="1" hangingPunct="1">
              <a:spcBef>
                <a:spcPct val="0"/>
              </a:spcBef>
            </a:pPr>
            <a:r>
              <a:rPr lang="en-US" altLang="en-US" dirty="0" smtClean="0"/>
              <a:t>Alternatives to Ineligibility </a:t>
            </a:r>
          </a:p>
          <a:p>
            <a:pPr marL="228943" indent="-228943"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Regular Sick Leave</a:t>
            </a:r>
          </a:p>
          <a:p>
            <a:pPr marL="171707" indent="-171707" eaLnBrk="1" hangingPunct="1">
              <a:spcBef>
                <a:spcPct val="0"/>
              </a:spcBef>
              <a:buFont typeface="Arial"/>
              <a:buChar char="•"/>
            </a:pPr>
            <a:r>
              <a:rPr lang="en-US" altLang="en-US" b="0" dirty="0" smtClean="0"/>
              <a:t>State Paid Short Term Disability information on this can be found at:  </a:t>
            </a:r>
          </a:p>
          <a:p>
            <a:pPr marL="171707" indent="-171707" eaLnBrk="1" hangingPunct="1">
              <a:spcBef>
                <a:spcPct val="0"/>
              </a:spcBef>
              <a:buFont typeface="Arial"/>
              <a:buChar char="•"/>
            </a:pPr>
            <a:r>
              <a:rPr lang="en-US" altLang="en-US" b="0" u="sng" dirty="0" smtClean="0">
                <a:hlinkClick r:id="rId3"/>
              </a:rPr>
              <a:t>http://intranet.dot.state.co.us/employees/time-and-leave/short-term-disability?searchterm=short+term+disability</a:t>
            </a:r>
            <a:endParaRPr lang="en-US" altLang="en-US" b="0" dirty="0" smtClean="0"/>
          </a:p>
          <a:p>
            <a:pPr marL="228943" indent="-228943" eaLnBrk="1" hangingPunct="1">
              <a:spcBef>
                <a:spcPct val="0"/>
              </a:spcBef>
            </a:pPr>
            <a:endParaRPr lang="en-US" altLang="en-US" b="0" dirty="0" smtClean="0"/>
          </a:p>
          <a:p>
            <a:pPr marL="0" indent="0" eaLnBrk="1" hangingPunct="1">
              <a:spcBef>
                <a:spcPct val="0"/>
              </a:spcBef>
            </a:pPr>
            <a:r>
              <a:rPr lang="en-US" altLang="en-US" b="0" dirty="0" smtClean="0"/>
              <a:t>See the Short Term Disability Information Letter and additional program information located in the FML Manual</a:t>
            </a:r>
            <a:endParaRPr lang="en-US" altLang="en-US" dirty="0" smtClean="0"/>
          </a:p>
          <a:p>
            <a:pPr marL="171707" indent="-171707" eaLnBrk="1" hangingPunct="1">
              <a:spcBef>
                <a:spcPct val="0"/>
              </a:spcBef>
              <a:buFont typeface="Arial"/>
              <a:buChar char="•"/>
            </a:pPr>
            <a:r>
              <a:rPr lang="en-US" altLang="en-US" b="0" dirty="0" smtClean="0"/>
              <a:t>Additional information is also located on the DPA website on disability: </a:t>
            </a:r>
            <a:r>
              <a:rPr lang="en-US" altLang="en-US" b="0" u="sng" dirty="0" smtClean="0">
                <a:hlinkClick r:id="rId4"/>
              </a:rPr>
              <a:t>https://www.colorado.gov/pacific/dhr/search/site/disability</a:t>
            </a:r>
            <a:endParaRPr lang="en-US" altLang="en-US" b="0" dirty="0" smtClean="0"/>
          </a:p>
          <a:p>
            <a:pPr marL="171707" indent="-171707" eaLnBrk="1" hangingPunct="1">
              <a:spcBef>
                <a:spcPct val="0"/>
              </a:spcBef>
              <a:buFont typeface="Arial"/>
              <a:buChar char="•"/>
            </a:pPr>
            <a:r>
              <a:rPr lang="en-US" altLang="en-US" b="0" dirty="0" smtClean="0"/>
              <a:t>PERA Short Term Disability and Disability Retirement Information can be found at  </a:t>
            </a:r>
            <a:r>
              <a:rPr lang="en-US" altLang="en-US" b="0" u="sng" dirty="0" smtClean="0">
                <a:hlinkClick r:id="rId5"/>
              </a:rPr>
              <a:t>https://www.copera.org/PDF/5/5-12.pdf</a:t>
            </a:r>
            <a:r>
              <a:rPr lang="en-US" altLang="en-US" b="0" dirty="0" smtClean="0"/>
              <a:t>  </a:t>
            </a:r>
          </a:p>
          <a:p>
            <a:pPr marL="171707" indent="-171707" eaLnBrk="1" hangingPunct="1">
              <a:spcBef>
                <a:spcPct val="0"/>
              </a:spcBef>
              <a:buFont typeface="Arial"/>
              <a:buChar char="•"/>
            </a:pPr>
            <a:r>
              <a:rPr lang="en-US" altLang="en-US" b="0" dirty="0" smtClean="0"/>
              <a:t>ADA Evaluation and Possible Accommodation Information can be obtained from the ADA Coordinator at HQ, or from the Regional Civil Rights Manager.  CDOT Procedural Directive 602.1 “ADA Accommodation Procedures” contains additional information:</a:t>
            </a:r>
          </a:p>
          <a:p>
            <a:pPr marL="446439" lvl="2" indent="-171707" eaLnBrk="1" hangingPunct="1">
              <a:spcBef>
                <a:spcPct val="0"/>
              </a:spcBef>
            </a:pPr>
            <a:r>
              <a:rPr lang="en-US" altLang="en-US" u="sng" dirty="0">
                <a:hlinkClick r:id="rId6"/>
              </a:rPr>
              <a:t>http://intranet/resources/policy-procedure/documents/0602.1/</a:t>
            </a:r>
            <a:r>
              <a:rPr lang="en-US" altLang="en-US" u="sng" dirty="0" smtClean="0">
                <a:hlinkClick r:id="rId6"/>
              </a:rPr>
              <a:t>view</a:t>
            </a:r>
            <a:r>
              <a:rPr lang="en-US" altLang="en-US" u="sng" dirty="0" smtClean="0"/>
              <a:t>    </a:t>
            </a:r>
            <a:endParaRPr lang="en-US" altLang="en-US" u="sng" dirty="0"/>
          </a:p>
          <a:p>
            <a:pPr marL="171707" indent="-171707" eaLnBrk="1" hangingPunct="1">
              <a:spcBef>
                <a:spcPct val="0"/>
              </a:spcBef>
              <a:buFont typeface="Arial"/>
              <a:buChar char="•"/>
            </a:pPr>
            <a:r>
              <a:rPr lang="en-US" altLang="en-US" b="0" dirty="0" smtClean="0"/>
              <a:t>Information on Leave Grant can be found in CDOT Procedural Directive 1204.1: </a:t>
            </a:r>
            <a:r>
              <a:rPr lang="en-US" altLang="en-US" b="0" u="sng" dirty="0" smtClean="0">
                <a:hlinkClick r:id="rId7"/>
              </a:rPr>
              <a:t>http://intranet/resources/policy-procedure/documents/1204-1</a:t>
            </a:r>
            <a:r>
              <a:rPr lang="en-US" altLang="en-US" b="0" u="sng" dirty="0" smtClean="0"/>
              <a:t> </a:t>
            </a:r>
            <a:endParaRPr lang="en-US" altLang="en-US" b="0" dirty="0" smtClean="0"/>
          </a:p>
          <a:p>
            <a:pPr marL="171707" indent="-171707" eaLnBrk="1" hangingPunct="1">
              <a:spcBef>
                <a:spcPct val="0"/>
              </a:spcBef>
              <a:buFont typeface="Arial"/>
              <a:buChar char="•"/>
            </a:pPr>
            <a:r>
              <a:rPr lang="en-US" altLang="en-US" b="0" dirty="0" smtClean="0"/>
              <a:t>The form for requesting Leave Grant is “Leave Grant Request form (CDOT form #963)</a:t>
            </a:r>
          </a:p>
          <a:p>
            <a:pPr marL="511942" lvl="2" indent="-171707" eaLnBrk="1" hangingPunct="1">
              <a:spcBef>
                <a:spcPct val="0"/>
              </a:spcBef>
            </a:pPr>
            <a:r>
              <a:rPr lang="en-US" altLang="en-US" b="0" u="sng" dirty="0" smtClean="0">
                <a:hlinkClick r:id="rId8"/>
              </a:rPr>
              <a:t>http://intranet/resources/CDOT-forms/documents/cdot-0963.pdf</a:t>
            </a:r>
            <a:endParaRPr lang="en-US" altLang="en-US" b="0" dirty="0" smtClean="0"/>
          </a:p>
          <a:p>
            <a:pPr marL="171707" indent="-171707" eaLnBrk="1" hangingPunct="1">
              <a:spcBef>
                <a:spcPct val="0"/>
              </a:spcBef>
              <a:buFont typeface="Arial"/>
              <a:buChar char="•"/>
            </a:pPr>
            <a:r>
              <a:rPr lang="en-US" altLang="en-US" b="0" dirty="0" smtClean="0"/>
              <a:t>For Leave Grant requests involving a medical condition, the FML Liaison will need to supply the employee a “statement of medical facts” to attach to the application.</a:t>
            </a:r>
          </a:p>
          <a:p>
            <a:pPr marL="228943" indent="-228943" eaLnBrk="1" hangingPunct="1">
              <a:spcBef>
                <a:spcPct val="0"/>
              </a:spcBef>
            </a:pPr>
            <a:endParaRPr lang="en-US" altLang="en-US" b="0" dirty="0" smtClean="0"/>
          </a:p>
        </p:txBody>
      </p:sp>
      <p:sp>
        <p:nvSpPr>
          <p:cNvPr id="1792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F3E2098-3782-4824-AEBB-DC8A27FD1633}" type="slidenum">
              <a:rPr lang="en-US" altLang="en-US" smtClean="0"/>
              <a:pPr/>
              <a:t>72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9860214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566" eaLnBrk="1" fontAlgn="auto" hangingPunct="1">
              <a:spcBef>
                <a:spcPts val="0"/>
              </a:spcBef>
              <a:spcAft>
                <a:spcPts val="0"/>
              </a:spcAft>
              <a:defRPr/>
            </a:pPr>
            <a:r>
              <a:rPr lang="en-US" dirty="0" smtClean="0">
                <a:ea typeface="+mn-ea"/>
              </a:rPr>
              <a:t>Question 1:</a:t>
            </a:r>
          </a:p>
          <a:p>
            <a:pPr marL="0" indent="0" defTabSz="915566" eaLnBrk="1" fontAlgn="auto" hangingPunct="1">
              <a:spcBef>
                <a:spcPts val="0"/>
              </a:spcBef>
              <a:spcAft>
                <a:spcPts val="0"/>
              </a:spcAft>
              <a:defRPr/>
            </a:pPr>
            <a:r>
              <a:rPr lang="en-US" b="0" dirty="0" smtClean="0">
                <a:ea typeface="+mn-ea"/>
              </a:rPr>
              <a:t>What form is used to determine if an Employee is eligible or ineligible for FML leave?</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dirty="0" smtClean="0">
                <a:ea typeface="+mn-ea"/>
              </a:rPr>
              <a:t>Answer:</a:t>
            </a:r>
          </a:p>
          <a:p>
            <a:pPr marL="171707" indent="-171707" defTabSz="915566" eaLnBrk="1" fontAlgn="auto" hangingPunct="1">
              <a:spcBef>
                <a:spcPts val="0"/>
              </a:spcBef>
              <a:spcAft>
                <a:spcPts val="0"/>
              </a:spcAft>
              <a:buFont typeface="Arial"/>
              <a:buChar char="•"/>
              <a:defRPr/>
            </a:pPr>
            <a:r>
              <a:rPr lang="en-US" b="0" dirty="0" smtClean="0">
                <a:ea typeface="+mn-ea"/>
              </a:rPr>
              <a:t>The Notice of Eligibility Form</a:t>
            </a:r>
          </a:p>
          <a:p>
            <a:pPr marL="457886" indent="-457886" defTabSz="915566" eaLnBrk="1" fontAlgn="auto" hangingPunct="1">
              <a:spcBef>
                <a:spcPts val="0"/>
              </a:spcBef>
              <a:spcAft>
                <a:spcPts val="0"/>
              </a:spcAft>
              <a:buFont typeface="Arial"/>
              <a:buChar char="•"/>
              <a:defRPr/>
            </a:pPr>
            <a:endParaRPr lang="en-US" b="0" dirty="0" smtClean="0">
              <a:ea typeface="+mn-ea"/>
            </a:endParaRPr>
          </a:p>
          <a:p>
            <a:pPr marL="0" indent="0" defTabSz="915566" eaLnBrk="1" fontAlgn="auto" hangingPunct="1">
              <a:spcBef>
                <a:spcPts val="0"/>
              </a:spcBef>
              <a:spcAft>
                <a:spcPts val="0"/>
              </a:spcAft>
              <a:defRPr/>
            </a:pPr>
            <a:r>
              <a:rPr lang="en-US" dirty="0" smtClean="0">
                <a:ea typeface="+mn-ea"/>
              </a:rPr>
              <a:t>Question 2:</a:t>
            </a:r>
          </a:p>
          <a:p>
            <a:pPr marL="0" indent="0" defTabSz="915566" eaLnBrk="1" fontAlgn="auto" hangingPunct="1">
              <a:spcBef>
                <a:spcPts val="0"/>
              </a:spcBef>
              <a:spcAft>
                <a:spcPts val="0"/>
              </a:spcAft>
              <a:defRPr/>
            </a:pPr>
            <a:r>
              <a:rPr lang="en-US" b="0" dirty="0" smtClean="0">
                <a:ea typeface="+mn-ea"/>
              </a:rPr>
              <a:t>Upon receiving notification an Employee may take FML leave, how many days do you have to respond?</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dirty="0" smtClean="0">
                <a:ea typeface="+mn-ea"/>
              </a:rPr>
              <a:t>Answer: </a:t>
            </a:r>
          </a:p>
          <a:p>
            <a:pPr marL="171707" indent="-171707" defTabSz="915566" eaLnBrk="1" fontAlgn="auto" hangingPunct="1">
              <a:spcBef>
                <a:spcPts val="0"/>
              </a:spcBef>
              <a:spcAft>
                <a:spcPts val="0"/>
              </a:spcAft>
              <a:buFont typeface="Arial"/>
              <a:buChar char="•"/>
              <a:defRPr/>
            </a:pPr>
            <a:r>
              <a:rPr lang="en-US" b="0" dirty="0" smtClean="0">
                <a:ea typeface="+mn-ea"/>
              </a:rPr>
              <a:t>You have five working days from the date CDOT received notification</a:t>
            </a:r>
          </a:p>
          <a:p>
            <a:pPr marL="0" indent="0" defTabSz="915566" eaLnBrk="1" fontAlgn="auto" hangingPunct="1">
              <a:spcBef>
                <a:spcPts val="0"/>
              </a:spcBef>
              <a:spcAft>
                <a:spcPts val="0"/>
              </a:spcAft>
              <a:defRPr/>
            </a:pPr>
            <a:endParaRPr lang="en-US" dirty="0">
              <a:ea typeface="+mn-ea"/>
            </a:endParaRPr>
          </a:p>
        </p:txBody>
      </p:sp>
      <p:sp>
        <p:nvSpPr>
          <p:cNvPr id="1812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B0928D1-B4F1-4329-9FB0-18B2A0360DCB}" type="slidenum">
              <a:rPr lang="en-US" altLang="en-US" smtClean="0"/>
              <a:pPr/>
              <a:t>73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6087642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74</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7203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1290293827"/>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72036"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837" lvl="1" indent="-174887"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837" lvl="1" indent="-174887"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837" lvl="1" indent="-174887"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837" lvl="1" indent="-174887"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837" lvl="1" indent="-174887"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837" lvl="1" indent="-174887"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837" lvl="1" indent="-174887" eaLnBrk="1" hangingPunct="1">
              <a:spcBef>
                <a:spcPct val="0"/>
              </a:spcBef>
              <a:buFont typeface="Arial"/>
              <a:buChar char="•"/>
            </a:pPr>
            <a:r>
              <a:rPr lang="en-US" altLang="en-US" b="1" dirty="0" smtClean="0"/>
              <a:t>Section Six </a:t>
            </a:r>
            <a:r>
              <a:rPr lang="en-US" altLang="en-US" dirty="0" smtClean="0"/>
              <a:t>– Identifies the requirements of the FML Designation Notice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75</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1391862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1853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7229CF6-A5B9-43C7-AB80-1AACE85DC62E}" type="slidenum">
              <a:rPr lang="en-US" altLang="en-US" smtClean="0"/>
              <a:pPr/>
              <a:t>76</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700127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73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normAutofit lnSpcReduction="10000"/>
          </a:bodyPr>
          <a:lstStyle/>
          <a:p>
            <a:pPr marL="0" indent="0" eaLnBrk="1" hangingPunct="1">
              <a:lnSpc>
                <a:spcPct val="90000"/>
              </a:lnSpc>
              <a:spcBef>
                <a:spcPct val="0"/>
              </a:spcBef>
            </a:pPr>
            <a:r>
              <a:rPr lang="en-US" altLang="en-US" dirty="0" smtClean="0"/>
              <a:t>TAB 18 </a:t>
            </a:r>
            <a:r>
              <a:rPr lang="en-US" altLang="en-US" b="0" dirty="0" smtClean="0"/>
              <a:t>– </a:t>
            </a:r>
            <a:r>
              <a:rPr lang="en-US" altLang="en-US" b="0" dirty="0"/>
              <a:t>Certification of Health Care Providers for Employee's Serious </a:t>
            </a:r>
            <a:r>
              <a:rPr lang="en-US" altLang="en-US" b="0" dirty="0" smtClean="0"/>
              <a:t>Health</a:t>
            </a:r>
          </a:p>
          <a:p>
            <a:pPr marL="0" indent="0" eaLnBrk="1" hangingPunct="1">
              <a:lnSpc>
                <a:spcPct val="90000"/>
              </a:lnSpc>
              <a:spcBef>
                <a:spcPct val="0"/>
              </a:spcBef>
            </a:pPr>
            <a:r>
              <a:rPr lang="en-US" altLang="en-US" b="0" dirty="0"/>
              <a:t> </a:t>
            </a:r>
            <a:r>
              <a:rPr lang="en-US" altLang="en-US" b="0" dirty="0" smtClean="0"/>
              <a:t>                </a:t>
            </a:r>
            <a:r>
              <a:rPr lang="en-US" altLang="en-US" b="0" dirty="0"/>
              <a:t>Condition (FMLA</a:t>
            </a:r>
            <a:r>
              <a:rPr lang="en-US" altLang="en-US" b="0" dirty="0" smtClean="0"/>
              <a:t>)</a:t>
            </a:r>
          </a:p>
          <a:p>
            <a:pPr marL="0" indent="0" eaLnBrk="1" hangingPunct="1">
              <a:lnSpc>
                <a:spcPct val="90000"/>
              </a:lnSpc>
              <a:spcBef>
                <a:spcPct val="0"/>
              </a:spcBef>
            </a:pPr>
            <a:endParaRPr lang="en-US" altLang="en-US" b="0" dirty="0" smtClean="0"/>
          </a:p>
          <a:p>
            <a:pPr marL="0" indent="0" eaLnBrk="1" hangingPunct="1">
              <a:lnSpc>
                <a:spcPct val="90000"/>
              </a:lnSpc>
              <a:spcBef>
                <a:spcPct val="0"/>
              </a:spcBef>
            </a:pPr>
            <a:r>
              <a:rPr lang="en-US" altLang="en-US" b="1" dirty="0" smtClean="0"/>
              <a:t>TAB 19 </a:t>
            </a:r>
            <a:r>
              <a:rPr lang="en-US" altLang="en-US" b="0" dirty="0" smtClean="0"/>
              <a:t>– </a:t>
            </a:r>
            <a:r>
              <a:rPr lang="en-US" altLang="en-US" b="0" dirty="0"/>
              <a:t>Certification of Health Care </a:t>
            </a:r>
            <a:r>
              <a:rPr lang="en-US" altLang="en-US" b="0" dirty="0" smtClean="0"/>
              <a:t>Provider </a:t>
            </a:r>
            <a:r>
              <a:rPr lang="en-US" altLang="en-US" b="0" dirty="0"/>
              <a:t>for </a:t>
            </a:r>
            <a:r>
              <a:rPr lang="en-US" altLang="en-US" b="0" dirty="0" smtClean="0"/>
              <a:t>Family Member’s </a:t>
            </a:r>
            <a:r>
              <a:rPr lang="en-US" altLang="en-US" b="0" dirty="0"/>
              <a:t>Serious </a:t>
            </a:r>
          </a:p>
          <a:p>
            <a:pPr marL="0" indent="0" eaLnBrk="1" hangingPunct="1">
              <a:lnSpc>
                <a:spcPct val="90000"/>
              </a:lnSpc>
              <a:spcBef>
                <a:spcPct val="0"/>
              </a:spcBef>
            </a:pPr>
            <a:r>
              <a:rPr lang="en-US" altLang="en-US" b="0" dirty="0"/>
              <a:t> </a:t>
            </a:r>
            <a:r>
              <a:rPr lang="en-US" altLang="en-US" b="0" dirty="0" smtClean="0"/>
              <a:t>                Health Condition </a:t>
            </a:r>
            <a:r>
              <a:rPr lang="en-US" altLang="en-US" b="0" dirty="0"/>
              <a:t>(FMLA)</a:t>
            </a:r>
          </a:p>
          <a:p>
            <a:pPr marL="0" indent="0" eaLnBrk="1" hangingPunct="1">
              <a:lnSpc>
                <a:spcPct val="90000"/>
              </a:lnSpc>
              <a:spcBef>
                <a:spcPct val="0"/>
              </a:spcBef>
            </a:pPr>
            <a:endParaRPr lang="en-US" altLang="en-US" dirty="0" smtClean="0"/>
          </a:p>
          <a:p>
            <a:pPr marL="0" indent="0" eaLnBrk="1" hangingPunct="1">
              <a:lnSpc>
                <a:spcPct val="90000"/>
              </a:lnSpc>
              <a:spcBef>
                <a:spcPct val="0"/>
              </a:spcBef>
            </a:pPr>
            <a:r>
              <a:rPr lang="en-US" altLang="en-US" dirty="0" smtClean="0"/>
              <a:t>About Certification Forms</a:t>
            </a:r>
          </a:p>
          <a:p>
            <a:pPr marL="0" indent="0" eaLnBrk="1" hangingPunct="1">
              <a:lnSpc>
                <a:spcPct val="98000"/>
              </a:lnSpc>
              <a:spcBef>
                <a:spcPct val="0"/>
              </a:spcBef>
            </a:pPr>
            <a:endParaRPr lang="en-US" altLang="en-US" b="0" dirty="0" smtClean="0"/>
          </a:p>
          <a:p>
            <a:pPr marL="0" indent="0" eaLnBrk="1" hangingPunct="1">
              <a:lnSpc>
                <a:spcPct val="98000"/>
              </a:lnSpc>
              <a:spcBef>
                <a:spcPct val="0"/>
              </a:spcBef>
            </a:pPr>
            <a:r>
              <a:rPr lang="en-US" altLang="en-US" b="0" dirty="0" smtClean="0"/>
              <a:t>When issuing the previously discussed “Notice of Eligibility and Rights and Responsibilities,” also issue the appropriate certification forms</a:t>
            </a:r>
            <a:r>
              <a:rPr lang="en-US" altLang="en-US" b="0" baseline="0" dirty="0" smtClean="0"/>
              <a:t> </a:t>
            </a:r>
            <a:r>
              <a:rPr lang="en-US" altLang="en-US" b="0" dirty="0" smtClean="0"/>
              <a:t>located on the Department of Personnel &amp; Administration (DPA) website: </a:t>
            </a:r>
          </a:p>
          <a:p>
            <a:pPr marL="171707" indent="-171707" eaLnBrk="1" hangingPunct="1">
              <a:lnSpc>
                <a:spcPct val="98000"/>
              </a:lnSpc>
              <a:spcBef>
                <a:spcPct val="0"/>
              </a:spcBef>
              <a:buFont typeface="Arial"/>
              <a:buChar char="•"/>
            </a:pPr>
            <a:r>
              <a:rPr lang="en-US" altLang="en-US" b="0" u="sng" dirty="0" smtClean="0">
                <a:hlinkClick r:id="rId3"/>
              </a:rPr>
              <a:t>https://www.colorado.gov/pacific/dhr/dhrforms</a:t>
            </a:r>
            <a:endParaRPr lang="en-US" altLang="en-US" b="0" u="sng" dirty="0" smtClean="0"/>
          </a:p>
          <a:p>
            <a:pPr marL="0" indent="0" eaLnBrk="1" hangingPunct="1">
              <a:lnSpc>
                <a:spcPct val="98000"/>
              </a:lnSpc>
              <a:spcBef>
                <a:spcPct val="0"/>
              </a:spcBef>
            </a:pPr>
            <a:r>
              <a:rPr lang="en-US" altLang="en-US" b="0" u="none" dirty="0" smtClean="0"/>
              <a:t>Liaisons</a:t>
            </a:r>
            <a:r>
              <a:rPr lang="en-US" altLang="en-US" b="0" u="none" baseline="0" dirty="0" smtClean="0"/>
              <a:t> can find all form on their Liaison SharePoint site: </a:t>
            </a:r>
          </a:p>
          <a:p>
            <a:pPr marL="171707" indent="-171707" eaLnBrk="1" hangingPunct="1">
              <a:lnSpc>
                <a:spcPct val="98000"/>
              </a:lnSpc>
              <a:spcBef>
                <a:spcPct val="0"/>
              </a:spcBef>
              <a:buFont typeface="Arial"/>
              <a:buChar char="•"/>
            </a:pPr>
            <a:r>
              <a:rPr lang="en-US" altLang="en-US" b="0" u="none" baseline="0" dirty="0" smtClean="0">
                <a:hlinkClick r:id="rId4"/>
              </a:rPr>
              <a:t>http://connectsp/sites/workforce/FML/SitePages/Home.aspx</a:t>
            </a:r>
            <a:r>
              <a:rPr lang="en-US" altLang="en-US" b="0" dirty="0"/>
              <a:t> </a:t>
            </a:r>
            <a:endParaRPr lang="en-US" altLang="en-US" b="0" u="none" dirty="0" smtClean="0"/>
          </a:p>
          <a:p>
            <a:pPr marL="0" indent="0" eaLnBrk="1" hangingPunct="1">
              <a:lnSpc>
                <a:spcPct val="98000"/>
              </a:lnSpc>
              <a:spcBef>
                <a:spcPct val="0"/>
              </a:spcBef>
            </a:pPr>
            <a:r>
              <a:rPr lang="en-US" altLang="en-US" b="0" dirty="0" smtClean="0"/>
              <a:t> </a:t>
            </a:r>
          </a:p>
          <a:p>
            <a:pPr marL="0" indent="0" eaLnBrk="1" hangingPunct="1">
              <a:lnSpc>
                <a:spcPct val="98000"/>
              </a:lnSpc>
              <a:spcBef>
                <a:spcPct val="0"/>
              </a:spcBef>
            </a:pPr>
            <a:r>
              <a:rPr lang="en-US" altLang="en-US" b="0" dirty="0" smtClean="0"/>
              <a:t>Per SPB Rule5-5B, a SOC Medical Certification Form Employee’s Health Condition is required for any absence longer than three days.</a:t>
            </a:r>
          </a:p>
          <a:p>
            <a:pPr marL="0" indent="0" eaLnBrk="1" hangingPunct="1">
              <a:lnSpc>
                <a:spcPct val="98000"/>
              </a:lnSpc>
              <a:spcBef>
                <a:spcPct val="0"/>
              </a:spcBef>
            </a:pPr>
            <a:r>
              <a:rPr lang="en-US" altLang="en-US" b="0" dirty="0" smtClean="0"/>
              <a:t> </a:t>
            </a:r>
          </a:p>
          <a:p>
            <a:pPr marL="0" indent="0" eaLnBrk="1" hangingPunct="1">
              <a:lnSpc>
                <a:spcPct val="98000"/>
              </a:lnSpc>
              <a:spcBef>
                <a:spcPct val="0"/>
              </a:spcBef>
            </a:pPr>
            <a:r>
              <a:rPr lang="en-US" altLang="en-US" b="0" dirty="0" smtClean="0"/>
              <a:t>Non-FML qualifying sick leave in excess of three consecutive work days (for either employee or family member) can now be authenticated by using the State of Colorado Medical Leave Form.  </a:t>
            </a:r>
          </a:p>
          <a:p>
            <a:pPr marL="171707" indent="-171707" eaLnBrk="1" hangingPunct="1">
              <a:lnSpc>
                <a:spcPct val="98000"/>
              </a:lnSpc>
              <a:spcBef>
                <a:spcPct val="0"/>
              </a:spcBef>
            </a:pPr>
            <a:r>
              <a:rPr lang="en-US" altLang="en-US" b="0" dirty="0" smtClean="0"/>
              <a:t> </a:t>
            </a:r>
          </a:p>
          <a:p>
            <a:pPr marL="171707" indent="-171707" eaLnBrk="1" hangingPunct="1">
              <a:lnSpc>
                <a:spcPct val="98000"/>
              </a:lnSpc>
              <a:spcBef>
                <a:spcPct val="0"/>
              </a:spcBef>
            </a:pPr>
            <a:r>
              <a:rPr lang="en-US" altLang="en-US" b="0" dirty="0" smtClean="0"/>
              <a:t>SOC Medical Certification Form Employee’s Health Condition (includes request for Maternity leave) </a:t>
            </a:r>
            <a:endParaRPr lang="en-US" altLang="en-US" dirty="0" smtClean="0"/>
          </a:p>
          <a:p>
            <a:pPr marL="171707" indent="-171707" eaLnBrk="1" hangingPunct="1">
              <a:lnSpc>
                <a:spcPct val="98000"/>
              </a:lnSpc>
              <a:spcBef>
                <a:spcPct val="0"/>
              </a:spcBef>
              <a:buFont typeface="Arial"/>
              <a:buChar char="•"/>
            </a:pPr>
            <a:r>
              <a:rPr lang="en-US" altLang="en-US" b="0" dirty="0" smtClean="0"/>
              <a:t>FML Liaison must complete Employee information on  page 1 and attach job duties from the PDQ </a:t>
            </a:r>
          </a:p>
          <a:p>
            <a:pPr lvl="2" eaLnBrk="1" hangingPunct="1">
              <a:lnSpc>
                <a:spcPct val="98000"/>
              </a:lnSpc>
              <a:spcBef>
                <a:spcPct val="0"/>
              </a:spcBef>
            </a:pPr>
            <a:r>
              <a:rPr lang="en-US" altLang="en-US" dirty="0" smtClean="0"/>
              <a:t>Employee ID is the 4-digit SAP Personnel Number (PERNR)</a:t>
            </a:r>
          </a:p>
          <a:p>
            <a:pPr marL="171707" indent="-171707" eaLnBrk="1" hangingPunct="1">
              <a:lnSpc>
                <a:spcPct val="98000"/>
              </a:lnSpc>
              <a:spcBef>
                <a:spcPct val="0"/>
              </a:spcBef>
              <a:buFont typeface="Arial"/>
              <a:buChar char="•"/>
            </a:pPr>
            <a:r>
              <a:rPr lang="en-US" altLang="en-US" b="0" dirty="0" smtClean="0"/>
              <a:t>FML Liaison should advise employee that all questions on the form must be completed by the health care provider. </a:t>
            </a:r>
          </a:p>
          <a:p>
            <a:pPr marL="171707" indent="-171707" eaLnBrk="1" hangingPunct="1">
              <a:lnSpc>
                <a:spcPct val="98000"/>
              </a:lnSpc>
              <a:spcBef>
                <a:spcPct val="0"/>
              </a:spcBef>
              <a:buFont typeface="Arial"/>
              <a:buChar char="•"/>
            </a:pPr>
            <a:r>
              <a:rPr lang="en-US" altLang="en-US" b="0" i="1" dirty="0" smtClean="0"/>
              <a:t>N/A should be used by the provider for all questions that do not apply. Blank responses will not be accepted.</a:t>
            </a:r>
            <a:endParaRPr lang="en-US" altLang="en-US" b="0" dirty="0" smtClean="0"/>
          </a:p>
          <a:p>
            <a:pPr marL="171707" indent="-171707" eaLnBrk="1" hangingPunct="1">
              <a:lnSpc>
                <a:spcPct val="98000"/>
              </a:lnSpc>
              <a:spcBef>
                <a:spcPct val="0"/>
              </a:spcBef>
            </a:pPr>
            <a:endParaRPr lang="en-US" altLang="en-US" b="0" dirty="0" smtClean="0"/>
          </a:p>
          <a:p>
            <a:pPr marL="171707" indent="-171707" eaLnBrk="1" hangingPunct="1">
              <a:lnSpc>
                <a:spcPct val="98000"/>
              </a:lnSpc>
              <a:spcBef>
                <a:spcPct val="0"/>
              </a:spcBef>
            </a:pPr>
            <a:endParaRPr lang="en-US" altLang="en-US" dirty="0" smtClean="0"/>
          </a:p>
        </p:txBody>
      </p:sp>
      <p:sp>
        <p:nvSpPr>
          <p:cNvPr id="1873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7AF7C69-5B25-48D6-9B1D-BF162223C4F0}" type="slidenum">
              <a:rPr lang="en-US" altLang="en-US" smtClean="0"/>
              <a:pPr/>
              <a:t>77</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9299414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9443" name="Notes Placeholder 2"/>
          <p:cNvSpPr>
            <a:spLocks noGrp="1"/>
          </p:cNvSpPr>
          <p:nvPr>
            <p:ph type="body" idx="1"/>
          </p:nvPr>
        </p:nvSpPr>
        <p:spPr bwMode="auto">
          <a:xfrm>
            <a:off x="143134" y="4085449"/>
            <a:ext cx="4661392" cy="4924794"/>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5772" eaLnBrk="1" hangingPunct="1">
              <a:spcBef>
                <a:spcPct val="0"/>
              </a:spcBef>
            </a:pPr>
            <a:r>
              <a:rPr lang="en-US" altLang="en-US" dirty="0" smtClean="0"/>
              <a:t>Tab 23 - </a:t>
            </a:r>
            <a:r>
              <a:rPr lang="en-US" altLang="en-US" b="0" dirty="0" smtClean="0"/>
              <a:t>SOC Medical Leave Form</a:t>
            </a:r>
          </a:p>
          <a:p>
            <a:pPr marL="0" indent="0" defTabSz="915772" eaLnBrk="1" hangingPunct="1">
              <a:spcBef>
                <a:spcPct val="0"/>
              </a:spcBef>
            </a:pPr>
            <a:r>
              <a:rPr lang="en-US" altLang="en-US" dirty="0" smtClean="0"/>
              <a:t>Tab 19 - </a:t>
            </a:r>
            <a:r>
              <a:rPr lang="en-US" altLang="en-US" b="0" dirty="0" smtClean="0"/>
              <a:t>SOC Medical Certification Form Family Member’s Health Condition (Includes request for paternity leave)</a:t>
            </a:r>
          </a:p>
          <a:p>
            <a:pPr marL="0" indent="0" defTabSz="915772" eaLnBrk="1" hangingPunct="1">
              <a:spcBef>
                <a:spcPct val="0"/>
              </a:spcBef>
            </a:pPr>
            <a:r>
              <a:rPr lang="en-US" altLang="en-US" dirty="0" smtClean="0"/>
              <a:t>Tab 20 - </a:t>
            </a:r>
            <a:r>
              <a:rPr lang="en-US" altLang="en-US" b="0" dirty="0" smtClean="0"/>
              <a:t>SOC Certification of Qualifying Exigency for Military Family Leave Form</a:t>
            </a:r>
          </a:p>
          <a:p>
            <a:pPr marL="0" indent="0" defTabSz="915772" eaLnBrk="1" hangingPunct="1">
              <a:spcBef>
                <a:spcPct val="0"/>
              </a:spcBef>
            </a:pPr>
            <a:r>
              <a:rPr lang="en-US" altLang="en-US" dirty="0" smtClean="0"/>
              <a:t>Tab 22 - </a:t>
            </a:r>
            <a:r>
              <a:rPr lang="en-US" altLang="en-US" b="0" dirty="0" smtClean="0"/>
              <a:t>SOC Certification for Serious Injury or illness of a Veteran for Military</a:t>
            </a:r>
            <a:r>
              <a:rPr lang="en-US" altLang="en-US" b="0" baseline="0" dirty="0" smtClean="0"/>
              <a:t> </a:t>
            </a:r>
            <a:r>
              <a:rPr lang="en-US" altLang="en-US" b="0" dirty="0" smtClean="0"/>
              <a:t>Caregiver Leave</a:t>
            </a:r>
          </a:p>
          <a:p>
            <a:pPr marL="171707" indent="-171707" defTabSz="915772" eaLnBrk="1" hangingPunct="1">
              <a:spcBef>
                <a:spcPct val="0"/>
              </a:spcBef>
            </a:pPr>
            <a:endParaRPr lang="en-US" altLang="en-US" dirty="0" smtClean="0"/>
          </a:p>
          <a:p>
            <a:pPr marL="171707" indent="-171707" defTabSz="915772" eaLnBrk="1" hangingPunct="1">
              <a:spcBef>
                <a:spcPct val="0"/>
              </a:spcBef>
            </a:pPr>
            <a:r>
              <a:rPr lang="en-US" altLang="en-US" dirty="0" smtClean="0"/>
              <a:t>SOC Medical Leave Form for Employee’s Health Condition</a:t>
            </a:r>
          </a:p>
          <a:p>
            <a:pPr marL="171707" indent="-171707" defTabSz="915772" eaLnBrk="1" hangingPunct="1">
              <a:spcBef>
                <a:spcPct val="0"/>
              </a:spcBef>
            </a:pPr>
            <a:endParaRPr lang="en-US" altLang="en-US" dirty="0" smtClean="0"/>
          </a:p>
          <a:p>
            <a:pPr marL="171707" indent="-171707" defTabSz="915772" eaLnBrk="1" hangingPunct="1">
              <a:spcBef>
                <a:spcPct val="0"/>
              </a:spcBef>
              <a:buFont typeface="Arial"/>
              <a:buChar char="•"/>
            </a:pPr>
            <a:r>
              <a:rPr lang="en-US" altLang="en-US" b="0" dirty="0" smtClean="0"/>
              <a:t>FML Liaison must complete Employee information on (page 1) and attach job duties from the PDQ </a:t>
            </a:r>
          </a:p>
          <a:p>
            <a:pPr marL="171707" indent="-171707" defTabSz="915772" eaLnBrk="1" hangingPunct="1">
              <a:spcBef>
                <a:spcPct val="0"/>
              </a:spcBef>
              <a:buFont typeface="Arial"/>
              <a:buChar char="•"/>
            </a:pPr>
            <a:r>
              <a:rPr lang="en-US" altLang="en-US" b="0" dirty="0" smtClean="0"/>
              <a:t>Employee ID is the 4-digit SAP Personnel Number (PERNR)</a:t>
            </a:r>
          </a:p>
          <a:p>
            <a:pPr marL="171707" indent="-171707" defTabSz="915772" eaLnBrk="1" hangingPunct="1">
              <a:spcBef>
                <a:spcPct val="0"/>
              </a:spcBef>
              <a:buFont typeface="Arial"/>
              <a:buChar char="•"/>
            </a:pPr>
            <a:r>
              <a:rPr lang="en-US" altLang="en-US" b="0" dirty="0" smtClean="0"/>
              <a:t>FML Liaison should advise employee that all questions on the form must be completed by the health care provider</a:t>
            </a:r>
          </a:p>
          <a:p>
            <a:pPr marL="171707" indent="-171707" defTabSz="915772" eaLnBrk="1" hangingPunct="1">
              <a:spcBef>
                <a:spcPct val="0"/>
              </a:spcBef>
              <a:buFont typeface="Arial"/>
              <a:buChar char="•"/>
            </a:pPr>
            <a:r>
              <a:rPr lang="en-US" altLang="en-US" b="0" dirty="0" smtClean="0"/>
              <a:t>N/A should be used for all questions that do not apply. Blank responses will not be accepted.</a:t>
            </a:r>
          </a:p>
          <a:p>
            <a:pPr marL="171707" indent="-171707" defTabSz="915772" eaLnBrk="1" hangingPunct="1">
              <a:spcBef>
                <a:spcPct val="0"/>
              </a:spcBef>
              <a:buFont typeface="Arial"/>
              <a:buChar char="•"/>
            </a:pPr>
            <a:r>
              <a:rPr lang="en-US" altLang="en-US" b="0" dirty="0" smtClean="0"/>
              <a:t>Commonly missed items include:</a:t>
            </a:r>
          </a:p>
          <a:p>
            <a:pPr marL="366309" lvl="2" indent="-171707" defTabSz="915772" eaLnBrk="1" hangingPunct="1">
              <a:spcBef>
                <a:spcPct val="0"/>
              </a:spcBef>
            </a:pPr>
            <a:r>
              <a:rPr lang="en-US" altLang="en-US" dirty="0" smtClean="0"/>
              <a:t>Question 1 under “Serious Health Condition,” to categorize the condition.</a:t>
            </a:r>
          </a:p>
          <a:p>
            <a:pPr marL="366309" lvl="2" indent="-171707" defTabSz="915772" eaLnBrk="1" hangingPunct="1">
              <a:spcBef>
                <a:spcPct val="0"/>
              </a:spcBef>
            </a:pPr>
            <a:r>
              <a:rPr lang="en-US" altLang="en-US" dirty="0" smtClean="0"/>
              <a:t>Question 1 and 2 under “Additional Medical Facts,” to indicate condition begin and end date</a:t>
            </a:r>
          </a:p>
          <a:p>
            <a:pPr marL="366309" lvl="2" indent="-171707" defTabSz="915772" eaLnBrk="1" hangingPunct="1">
              <a:spcBef>
                <a:spcPct val="0"/>
              </a:spcBef>
            </a:pPr>
            <a:r>
              <a:rPr lang="en-US" altLang="en-US" dirty="0" smtClean="0"/>
              <a:t>Health Care Provider signature (page 5)</a:t>
            </a:r>
          </a:p>
          <a:p>
            <a:pPr marL="171707" indent="-171707" defTabSz="915772" eaLnBrk="1" hangingPunct="1">
              <a:spcBef>
                <a:spcPct val="0"/>
              </a:spcBef>
              <a:buFont typeface="Arial"/>
              <a:buChar char="•"/>
            </a:pPr>
            <a:r>
              <a:rPr lang="en-US" altLang="en-US" b="0" dirty="0" smtClean="0"/>
              <a:t>Employee must sign form to release information (page 1)</a:t>
            </a:r>
          </a:p>
          <a:p>
            <a:pPr marL="171707" indent="-171707" defTabSz="915772" eaLnBrk="1" hangingPunct="1">
              <a:spcBef>
                <a:spcPct val="0"/>
              </a:spcBef>
              <a:buFontTx/>
              <a:buChar char="•"/>
            </a:pPr>
            <a:endParaRPr lang="en-US" altLang="en-US" b="0" dirty="0" smtClean="0"/>
          </a:p>
          <a:p>
            <a:pPr marL="171707" indent="-171707" defTabSz="915772" eaLnBrk="1" hangingPunct="1">
              <a:spcBef>
                <a:spcPct val="0"/>
              </a:spcBef>
            </a:pPr>
            <a:r>
              <a:rPr lang="en-US" altLang="en-US" dirty="0" smtClean="0"/>
              <a:t>Continued on next page</a:t>
            </a:r>
          </a:p>
        </p:txBody>
      </p:sp>
      <p:sp>
        <p:nvSpPr>
          <p:cNvPr id="1894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2D34D29-E400-4E11-BADB-979277E02097}" type="slidenum">
              <a:rPr lang="en-US" altLang="en-US" smtClean="0"/>
              <a:pPr/>
              <a:t>78</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6328872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otes Placeholder 2"/>
          <p:cNvSpPr>
            <a:spLocks noGrp="1"/>
          </p:cNvSpPr>
          <p:nvPr>
            <p:ph type="body" idx="1"/>
          </p:nvPr>
        </p:nvSpPr>
        <p:spPr bwMode="auto">
          <a:xfrm>
            <a:off x="143134" y="448286"/>
            <a:ext cx="4661392" cy="8514266"/>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buFontTx/>
              <a:buChar char="•"/>
            </a:pPr>
            <a:endParaRPr lang="en-US" altLang="en-US" b="0" dirty="0" smtClean="0"/>
          </a:p>
          <a:p>
            <a:pPr marL="0" indent="0" eaLnBrk="1" hangingPunct="1">
              <a:spcBef>
                <a:spcPct val="0"/>
              </a:spcBef>
            </a:pPr>
            <a:r>
              <a:rPr lang="en-US" altLang="en-US" dirty="0" smtClean="0"/>
              <a:t>SOC Medical Certification Form Family Member’s Health Condition </a:t>
            </a:r>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(Includes request for paternity leave) </a:t>
            </a:r>
          </a:p>
          <a:p>
            <a:pPr marL="171707" indent="-171707" eaLnBrk="1" hangingPunct="1">
              <a:spcBef>
                <a:spcPct val="0"/>
              </a:spcBef>
              <a:buFont typeface="Arial"/>
              <a:buChar char="•"/>
            </a:pPr>
            <a:r>
              <a:rPr lang="en-US" altLang="en-US" b="0" dirty="0" smtClean="0"/>
              <a:t>FML Liaison must complete Employee name and ID (page 1)</a:t>
            </a:r>
          </a:p>
          <a:p>
            <a:pPr marL="171707" indent="-171707" eaLnBrk="1" hangingPunct="1">
              <a:spcBef>
                <a:spcPct val="0"/>
              </a:spcBef>
              <a:buFont typeface="Arial"/>
              <a:buChar char="•"/>
            </a:pPr>
            <a:r>
              <a:rPr lang="en-US" altLang="en-US" b="0" dirty="0" smtClean="0"/>
              <a:t>Employee ID is the 4-digit SAP Personnel Number (PERNR)</a:t>
            </a:r>
          </a:p>
          <a:p>
            <a:pPr marL="171707" indent="-171707" eaLnBrk="1" hangingPunct="1">
              <a:spcBef>
                <a:spcPct val="0"/>
              </a:spcBef>
              <a:buFont typeface="Arial"/>
              <a:buChar char="•"/>
            </a:pPr>
            <a:r>
              <a:rPr lang="en-US" altLang="en-US" b="0" dirty="0" smtClean="0"/>
              <a:t>Employee provides information for family member and signs form (page 1)</a:t>
            </a:r>
          </a:p>
          <a:p>
            <a:pPr marL="171707" indent="-171707" eaLnBrk="1" hangingPunct="1">
              <a:spcBef>
                <a:spcPct val="0"/>
              </a:spcBef>
              <a:buFont typeface="Arial"/>
              <a:buChar char="•"/>
            </a:pPr>
            <a:r>
              <a:rPr lang="en-US" altLang="en-US" b="0" dirty="0" smtClean="0"/>
              <a:t>EMPLOYEE DESCRIBES CARE TO BE GIVEN TO FAMILY MEMBER</a:t>
            </a:r>
          </a:p>
          <a:p>
            <a:pPr marL="171707" indent="-171707" eaLnBrk="1" hangingPunct="1">
              <a:spcBef>
                <a:spcPct val="0"/>
              </a:spcBef>
              <a:buFont typeface="Arial"/>
              <a:buChar char="•"/>
            </a:pPr>
            <a:r>
              <a:rPr lang="en-US" altLang="en-US" b="0" dirty="0" smtClean="0"/>
              <a:t>FML Liaison should advise employee that the family member’s health care provider must complete all questions on the form.</a:t>
            </a:r>
          </a:p>
          <a:p>
            <a:pPr marL="171707" indent="-171707" eaLnBrk="1" hangingPunct="1">
              <a:spcBef>
                <a:spcPct val="0"/>
              </a:spcBef>
              <a:buFont typeface="Arial"/>
              <a:buChar char="•"/>
            </a:pPr>
            <a:r>
              <a:rPr lang="en-US" altLang="en-US" b="0" dirty="0" smtClean="0"/>
              <a:t>Commonly missed items include:</a:t>
            </a:r>
          </a:p>
          <a:p>
            <a:pPr marL="173997" lvl="2" indent="-170118" eaLnBrk="1" hangingPunct="1">
              <a:spcBef>
                <a:spcPct val="0"/>
              </a:spcBef>
            </a:pPr>
            <a:r>
              <a:rPr lang="en-US" altLang="en-US" dirty="0" smtClean="0"/>
              <a:t>Question 1 under “Serious Health Condition,” to categorize the condition.</a:t>
            </a:r>
          </a:p>
          <a:p>
            <a:pPr marL="173997" lvl="2" indent="-170118" eaLnBrk="1" hangingPunct="1">
              <a:spcBef>
                <a:spcPct val="0"/>
              </a:spcBef>
            </a:pPr>
            <a:r>
              <a:rPr lang="en-US" altLang="en-US" dirty="0" smtClean="0"/>
              <a:t>Question 1 and 2 under “Additional Medical Facts,” to indicate condition begin and end date</a:t>
            </a:r>
          </a:p>
          <a:p>
            <a:pPr marL="173997" lvl="2" indent="-170118" eaLnBrk="1" hangingPunct="1">
              <a:spcBef>
                <a:spcPct val="0"/>
              </a:spcBef>
            </a:pPr>
            <a:r>
              <a:rPr lang="en-US" altLang="en-US" dirty="0" smtClean="0"/>
              <a:t>Health Care Provider signature (page 5)</a:t>
            </a:r>
          </a:p>
          <a:p>
            <a:pPr lvl="3" eaLnBrk="1" hangingPunct="1">
              <a:spcBef>
                <a:spcPct val="0"/>
              </a:spcBef>
            </a:pPr>
            <a:endParaRPr lang="en-US" altLang="en-US" sz="1200" dirty="0"/>
          </a:p>
          <a:p>
            <a:pPr marL="0" indent="0" eaLnBrk="1" hangingPunct="1">
              <a:spcBef>
                <a:spcPct val="0"/>
              </a:spcBef>
            </a:pPr>
            <a:r>
              <a:rPr lang="en-US" altLang="en-US" sz="1200" dirty="0"/>
              <a:t>SOC Certification of Qualifying Exigency </a:t>
            </a:r>
            <a:r>
              <a:rPr lang="en-US" altLang="en-US" sz="1200" dirty="0" smtClean="0"/>
              <a:t>for</a:t>
            </a:r>
            <a:r>
              <a:rPr lang="en-US" altLang="en-US" sz="1200" baseline="0" dirty="0" smtClean="0"/>
              <a:t> Military </a:t>
            </a:r>
            <a:r>
              <a:rPr lang="en-US" altLang="en-US" sz="1200" dirty="0" smtClean="0"/>
              <a:t>Family Leave Form</a:t>
            </a:r>
            <a:endParaRPr lang="en-US" altLang="en-US" sz="1200" dirty="0"/>
          </a:p>
          <a:p>
            <a:pPr marL="0" indent="0" eaLnBrk="1" hangingPunct="1">
              <a:spcBef>
                <a:spcPct val="0"/>
              </a:spcBef>
            </a:pPr>
            <a:endParaRPr lang="en-US" altLang="en-US" sz="1200" dirty="0"/>
          </a:p>
          <a:p>
            <a:pPr marL="173997" lvl="2" indent="-170118" eaLnBrk="1" hangingPunct="1">
              <a:spcBef>
                <a:spcPct val="0"/>
              </a:spcBef>
            </a:pPr>
            <a:r>
              <a:rPr lang="en-US" altLang="en-US" dirty="0" smtClean="0"/>
              <a:t>FML Liaison should advise the employee to complete the entire form</a:t>
            </a:r>
          </a:p>
          <a:p>
            <a:pPr marL="173997" lvl="2" indent="-170118" eaLnBrk="1" hangingPunct="1">
              <a:spcBef>
                <a:spcPct val="0"/>
              </a:spcBef>
            </a:pPr>
            <a:r>
              <a:rPr lang="en-US" altLang="en-US" dirty="0" smtClean="0"/>
              <a:t>Requires employee signature</a:t>
            </a:r>
          </a:p>
          <a:p>
            <a:pPr marL="173997" lvl="2" indent="-170118" eaLnBrk="1" hangingPunct="1">
              <a:spcBef>
                <a:spcPct val="0"/>
              </a:spcBef>
            </a:pPr>
            <a:r>
              <a:rPr lang="en-US" altLang="en-US" dirty="0" smtClean="0"/>
              <a:t>Requires a copy of military member’s active duty orders </a:t>
            </a:r>
          </a:p>
          <a:p>
            <a:pPr marL="329678" lvl="3" indent="-173997" eaLnBrk="1" hangingPunct="1">
              <a:spcBef>
                <a:spcPct val="0"/>
              </a:spcBef>
            </a:pPr>
            <a:r>
              <a:rPr lang="en-US" altLang="en-US" dirty="0" smtClean="0"/>
              <a:t>If previously provided, FML Liaison is responsible for obtaining a copy for the FML file</a:t>
            </a:r>
          </a:p>
          <a:p>
            <a:pPr marL="0" indent="0" eaLnBrk="1" hangingPunct="1">
              <a:spcBef>
                <a:spcPct val="0"/>
              </a:spcBef>
            </a:pPr>
            <a:endParaRPr lang="en-US" altLang="en-US" sz="1200" b="0" dirty="0"/>
          </a:p>
          <a:p>
            <a:pPr marL="0" indent="0" eaLnBrk="1" hangingPunct="1">
              <a:spcBef>
                <a:spcPct val="0"/>
              </a:spcBef>
            </a:pPr>
            <a:r>
              <a:rPr lang="en-US" altLang="en-US" sz="1200" dirty="0"/>
              <a:t>SOC Certification for Serious Injury or Illness of </a:t>
            </a:r>
            <a:r>
              <a:rPr lang="en-US" altLang="en-US" sz="1200" dirty="0" smtClean="0"/>
              <a:t>a Veteran</a:t>
            </a:r>
            <a:r>
              <a:rPr lang="en-US" altLang="en-US" sz="1200" baseline="0" dirty="0" smtClean="0"/>
              <a:t> for Military Caregiver Leave Form</a:t>
            </a:r>
            <a:endParaRPr lang="en-US" altLang="en-US" sz="1200" dirty="0"/>
          </a:p>
          <a:p>
            <a:pPr marL="0" indent="0" eaLnBrk="1" hangingPunct="1">
              <a:spcBef>
                <a:spcPct val="0"/>
              </a:spcBef>
            </a:pPr>
            <a:endParaRPr lang="en-US" altLang="en-US" b="0" dirty="0" smtClean="0"/>
          </a:p>
          <a:p>
            <a:pPr marL="0" indent="0" eaLnBrk="1" hangingPunct="1">
              <a:spcBef>
                <a:spcPct val="0"/>
              </a:spcBef>
            </a:pPr>
            <a:r>
              <a:rPr lang="en-US" altLang="en-US" dirty="0" smtClean="0"/>
              <a:t>NOTE</a:t>
            </a:r>
            <a:r>
              <a:rPr lang="en-US" altLang="en-US" b="0" dirty="0" smtClean="0"/>
              <a:t>:</a:t>
            </a:r>
            <a:r>
              <a:rPr lang="en-US" altLang="en-US" b="0" i="1" dirty="0" smtClean="0"/>
              <a:t> </a:t>
            </a:r>
            <a:r>
              <a:rPr lang="en-US" altLang="en-US" b="0" i="0" dirty="0" smtClean="0"/>
              <a:t>The Form is not required if Invitational Travel Orders (ITO) or Invitational Travel Authorizations (ITA) provided</a:t>
            </a:r>
          </a:p>
          <a:p>
            <a:pPr marL="0" indent="0" eaLnBrk="1" hangingPunct="1">
              <a:spcBef>
                <a:spcPct val="0"/>
              </a:spcBef>
            </a:pPr>
            <a:r>
              <a:rPr lang="en-US" altLang="en-US" b="0" dirty="0" smtClean="0"/>
              <a:t> </a:t>
            </a:r>
            <a:endParaRPr lang="en-US" altLang="en-US" sz="1800" b="0" dirty="0"/>
          </a:p>
          <a:p>
            <a:pPr marL="171707" lvl="1" indent="-171707" eaLnBrk="1" hangingPunct="1">
              <a:spcBef>
                <a:spcPct val="0"/>
              </a:spcBef>
              <a:buFont typeface="Arial" panose="020B0604020202020204" pitchFamily="34" charset="0"/>
              <a:buChar char="•"/>
            </a:pPr>
            <a:r>
              <a:rPr lang="en-US" altLang="en-US" dirty="0" smtClean="0"/>
              <a:t>FML Liaison should advise the employee to complete page 3 and Health Care provider completes pages 4 and 5</a:t>
            </a:r>
          </a:p>
          <a:p>
            <a:pPr marL="171707" lvl="1" indent="-171707" eaLnBrk="1" hangingPunct="1">
              <a:spcBef>
                <a:spcPct val="0"/>
              </a:spcBef>
              <a:buFont typeface="Arial" panose="020B0604020202020204" pitchFamily="34" charset="0"/>
              <a:buChar char="•"/>
            </a:pPr>
            <a:r>
              <a:rPr lang="en-US" altLang="en-US" dirty="0" smtClean="0"/>
              <a:t>May be accepted from any one of the following health care providers:</a:t>
            </a:r>
          </a:p>
          <a:p>
            <a:pPr lvl="2" eaLnBrk="1" hangingPunct="1">
              <a:spcBef>
                <a:spcPct val="0"/>
              </a:spcBef>
            </a:pPr>
            <a:r>
              <a:rPr lang="en-US" altLang="en-US" dirty="0" smtClean="0"/>
              <a:t>Department of Defense health care provider</a:t>
            </a:r>
          </a:p>
          <a:p>
            <a:pPr lvl="2" eaLnBrk="1" hangingPunct="1">
              <a:spcBef>
                <a:spcPct val="0"/>
              </a:spcBef>
            </a:pPr>
            <a:r>
              <a:rPr lang="en-US" altLang="en-US" dirty="0" smtClean="0"/>
              <a:t>United States Department of Veterans Affairs health care provider</a:t>
            </a:r>
          </a:p>
          <a:p>
            <a:pPr lvl="2" eaLnBrk="1" hangingPunct="1">
              <a:spcBef>
                <a:spcPct val="0"/>
              </a:spcBef>
            </a:pPr>
            <a:r>
              <a:rPr lang="en-US" altLang="en-US" dirty="0" smtClean="0"/>
              <a:t>DOD TRICARE network</a:t>
            </a:r>
          </a:p>
          <a:p>
            <a:pPr lvl="2" eaLnBrk="1" hangingPunct="1">
              <a:spcBef>
                <a:spcPct val="0"/>
              </a:spcBef>
            </a:pPr>
            <a:r>
              <a:rPr lang="en-US" altLang="en-US" dirty="0" smtClean="0"/>
              <a:t>DOD non-network TRICARE</a:t>
            </a:r>
          </a:p>
          <a:p>
            <a:pPr lvl="2" eaLnBrk="1" hangingPunct="1">
              <a:spcBef>
                <a:spcPct val="0"/>
              </a:spcBef>
            </a:pPr>
            <a:r>
              <a:rPr lang="en-US" altLang="en-US" dirty="0" smtClean="0"/>
              <a:t>Any health care provider approved in Section 825.125 </a:t>
            </a:r>
          </a:p>
          <a:p>
            <a:pPr marL="171707" lvl="1" indent="-171707" eaLnBrk="1" hangingPunct="1">
              <a:spcBef>
                <a:spcPct val="0"/>
              </a:spcBef>
            </a:pPr>
            <a:endParaRPr lang="en-US" altLang="en-US" sz="1200" dirty="0"/>
          </a:p>
          <a:p>
            <a:pPr marL="171707" lvl="1" indent="-171707" eaLnBrk="1" hangingPunct="1">
              <a:spcBef>
                <a:spcPct val="0"/>
              </a:spcBef>
            </a:pPr>
            <a:endParaRPr lang="en-US" altLang="en-US" sz="1200" dirty="0"/>
          </a:p>
        </p:txBody>
      </p:sp>
      <p:sp>
        <p:nvSpPr>
          <p:cNvPr id="1914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56DC54C-E60A-4909-ADBC-BDF13C397ACD}" type="slidenum">
              <a:rPr lang="en-US" altLang="en-US" smtClean="0"/>
              <a:pPr/>
              <a:t>79</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459933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837" lvl="1" indent="-174887"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837" lvl="1" indent="-174887"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837" lvl="1" indent="-174887"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837" lvl="1" indent="-174887"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837" lvl="1" indent="-174887"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837" lvl="1" indent="-174887"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837" lvl="1" indent="-174887" eaLnBrk="1" hangingPunct="1">
              <a:spcBef>
                <a:spcPct val="0"/>
              </a:spcBef>
              <a:buFont typeface="Arial"/>
              <a:buChar char="•"/>
            </a:pPr>
            <a:r>
              <a:rPr lang="en-US" altLang="en-US" b="1" dirty="0" smtClean="0"/>
              <a:t>Section Six </a:t>
            </a:r>
            <a:r>
              <a:rPr lang="en-US" altLang="en-US" dirty="0" smtClean="0"/>
              <a:t>– Identifies the requirements of the FML Designation Notice and the responsibility of the FML Liaison in the designation process</a:t>
            </a:r>
            <a:endParaRPr lang="en-US" altLang="en-US" b="1" dirty="0" smtClean="0"/>
          </a:p>
          <a:p>
            <a:pPr marL="0" indent="0" eaLnBrk="1" hangingPunct="1">
              <a:spcBef>
                <a:spcPct val="0"/>
              </a:spcBef>
            </a:pPr>
            <a:endParaRPr lang="en-US" altLang="en-US" dirty="0" smtClean="0"/>
          </a:p>
          <a:p>
            <a:pPr marL="0" indent="0" eaLnBrk="1" hangingPunct="1">
              <a:spcBef>
                <a:spcPct val="0"/>
              </a:spcBef>
            </a:pPr>
            <a:r>
              <a:rPr lang="en-US" altLang="en-US" b="0" dirty="0" smtClean="0"/>
              <a:t>The description of sections 7 through 12 are continued on the next page</a:t>
            </a:r>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8</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1391862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defTabSz="915566" eaLnBrk="1" fontAlgn="auto" hangingPunct="1">
              <a:spcBef>
                <a:spcPts val="0"/>
              </a:spcBef>
              <a:spcAft>
                <a:spcPts val="0"/>
              </a:spcAft>
              <a:defRPr/>
            </a:pPr>
            <a:r>
              <a:rPr lang="en-US" dirty="0" smtClean="0">
                <a:ea typeface="+mn-ea"/>
              </a:rPr>
              <a:t>TAB 24 </a:t>
            </a:r>
            <a:r>
              <a:rPr lang="en-US" b="0" dirty="0" smtClean="0">
                <a:ea typeface="+mn-ea"/>
              </a:rPr>
              <a:t>- </a:t>
            </a:r>
            <a:r>
              <a:rPr lang="en-US" b="0" baseline="0" dirty="0" smtClean="0">
                <a:ea typeface="+mn-ea"/>
              </a:rPr>
              <a:t>WC164 Physicians Report of Injury Form (Work Status Report)</a:t>
            </a:r>
            <a:endParaRPr lang="en-US" b="0" dirty="0" smtClean="0">
              <a:ea typeface="+mn-ea"/>
            </a:endParaRPr>
          </a:p>
          <a:p>
            <a:pPr marL="0" indent="0" defTabSz="915566" eaLnBrk="1" fontAlgn="auto" hangingPunct="1">
              <a:spcBef>
                <a:spcPts val="0"/>
              </a:spcBef>
              <a:spcAft>
                <a:spcPts val="0"/>
              </a:spcAft>
              <a:defRPr/>
            </a:pPr>
            <a:r>
              <a:rPr lang="en-US" dirty="0" smtClean="0">
                <a:ea typeface="+mn-ea"/>
              </a:rPr>
              <a:t>TAB 25 – </a:t>
            </a:r>
            <a:r>
              <a:rPr lang="en-US" b="0" dirty="0" smtClean="0">
                <a:ea typeface="+mn-ea"/>
              </a:rPr>
              <a:t>WH-380-E Form</a:t>
            </a:r>
          </a:p>
          <a:p>
            <a:pPr marL="0" indent="0" defTabSz="915566" eaLnBrk="1" fontAlgn="auto" hangingPunct="1">
              <a:spcBef>
                <a:spcPts val="0"/>
              </a:spcBef>
              <a:spcAft>
                <a:spcPts val="0"/>
              </a:spcAft>
              <a:defRPr/>
            </a:pPr>
            <a:r>
              <a:rPr lang="en-US" b="1" dirty="0" smtClean="0">
                <a:ea typeface="+mn-ea"/>
              </a:rPr>
              <a:t>TAB 26 </a:t>
            </a:r>
            <a:r>
              <a:rPr lang="en-US" b="0" dirty="0" smtClean="0">
                <a:ea typeface="+mn-ea"/>
              </a:rPr>
              <a:t>– WH-380-F Form</a:t>
            </a:r>
          </a:p>
          <a:p>
            <a:pPr marL="171707" indent="-171707" defTabSz="915566" eaLnBrk="1" fontAlgn="auto" hangingPunct="1">
              <a:spcBef>
                <a:spcPts val="0"/>
              </a:spcBef>
              <a:spcAft>
                <a:spcPts val="0"/>
              </a:spcAft>
              <a:buBlip>
                <a:blip r:embed="rId3"/>
              </a:buBlip>
              <a:defRPr/>
            </a:pPr>
            <a:endParaRPr lang="en-US" dirty="0" smtClean="0">
              <a:ea typeface="+mn-ea"/>
            </a:endParaRPr>
          </a:p>
          <a:p>
            <a:pPr marL="0" indent="0" defTabSz="915566" eaLnBrk="1" fontAlgn="auto" hangingPunct="1">
              <a:spcBef>
                <a:spcPts val="0"/>
              </a:spcBef>
              <a:spcAft>
                <a:spcPts val="0"/>
              </a:spcAft>
              <a:defRPr/>
            </a:pPr>
            <a:r>
              <a:rPr lang="en-US" u="none" dirty="0">
                <a:ea typeface="+mn-ea"/>
              </a:rPr>
              <a:t>Work Status </a:t>
            </a:r>
            <a:r>
              <a:rPr lang="en-US" u="none" dirty="0" smtClean="0">
                <a:ea typeface="+mn-ea"/>
              </a:rPr>
              <a:t>Reports</a:t>
            </a:r>
          </a:p>
          <a:p>
            <a:pPr marL="0" indent="0" defTabSz="915566" eaLnBrk="1" fontAlgn="auto" hangingPunct="1">
              <a:spcBef>
                <a:spcPts val="0"/>
              </a:spcBef>
              <a:spcAft>
                <a:spcPts val="0"/>
              </a:spcAft>
              <a:defRPr/>
            </a:pPr>
            <a:endParaRPr lang="en-US" u="none" dirty="0">
              <a:ea typeface="+mn-ea"/>
            </a:endParaRPr>
          </a:p>
          <a:p>
            <a:pPr marL="0" indent="0" defTabSz="915566" eaLnBrk="1" fontAlgn="auto" hangingPunct="1">
              <a:spcBef>
                <a:spcPts val="0"/>
              </a:spcBef>
              <a:spcAft>
                <a:spcPts val="0"/>
              </a:spcAft>
              <a:defRPr/>
            </a:pPr>
            <a:r>
              <a:rPr lang="en-US" b="0" dirty="0">
                <a:ea typeface="+mn-ea"/>
              </a:rPr>
              <a:t>In </a:t>
            </a:r>
            <a:r>
              <a:rPr lang="en-US" b="0" dirty="0" smtClean="0">
                <a:ea typeface="+mn-ea"/>
              </a:rPr>
              <a:t>Workers’ </a:t>
            </a:r>
            <a:r>
              <a:rPr lang="en-US" b="0" dirty="0">
                <a:ea typeface="+mn-ea"/>
              </a:rPr>
              <a:t>Compensation cases, DPA allows substitution of the Work Status Report </a:t>
            </a:r>
            <a:r>
              <a:rPr lang="en-US" b="0" dirty="0" smtClean="0">
                <a:ea typeface="+mn-ea"/>
              </a:rPr>
              <a:t>from </a:t>
            </a:r>
            <a:r>
              <a:rPr lang="en-US" b="0" dirty="0">
                <a:ea typeface="+mn-ea"/>
              </a:rPr>
              <a:t>the Authorized Treating Physician (ATP) instead of the medical certification as long </a:t>
            </a:r>
            <a:r>
              <a:rPr lang="en-US" dirty="0">
                <a:ea typeface="+mn-ea"/>
              </a:rPr>
              <a:t>as it covers the questions asked on the certification form and provides all the restriction information. </a:t>
            </a:r>
            <a:r>
              <a:rPr lang="en-US" baseline="0" dirty="0" smtClean="0">
                <a:ea typeface="+mn-ea"/>
              </a:rPr>
              <a:t> </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dirty="0">
                <a:ea typeface="+mn-ea"/>
              </a:rPr>
              <a:t>The Work Status Report must include:</a:t>
            </a:r>
          </a:p>
          <a:p>
            <a:pPr marL="171707" indent="-171707" defTabSz="915566" eaLnBrk="1" fontAlgn="auto" hangingPunct="1">
              <a:spcBef>
                <a:spcPts val="0"/>
              </a:spcBef>
              <a:spcAft>
                <a:spcPts val="0"/>
              </a:spcAft>
              <a:buFont typeface="Arial"/>
              <a:buChar char="•"/>
              <a:defRPr/>
            </a:pPr>
            <a:r>
              <a:rPr lang="en-US" b="0" dirty="0">
                <a:ea typeface="+mn-ea"/>
              </a:rPr>
              <a:t>Diagnosis</a:t>
            </a:r>
          </a:p>
          <a:p>
            <a:pPr marL="171707" indent="-171707" defTabSz="915566" eaLnBrk="1" fontAlgn="auto" hangingPunct="1">
              <a:spcBef>
                <a:spcPts val="0"/>
              </a:spcBef>
              <a:spcAft>
                <a:spcPts val="0"/>
              </a:spcAft>
              <a:buFont typeface="Arial"/>
              <a:buChar char="•"/>
              <a:defRPr/>
            </a:pPr>
            <a:r>
              <a:rPr lang="en-US" b="0" dirty="0">
                <a:ea typeface="+mn-ea"/>
              </a:rPr>
              <a:t>Employee ability to work</a:t>
            </a:r>
          </a:p>
          <a:p>
            <a:pPr marL="171707" indent="-171707" defTabSz="915566" eaLnBrk="1" fontAlgn="auto" hangingPunct="1">
              <a:spcBef>
                <a:spcPts val="0"/>
              </a:spcBef>
              <a:spcAft>
                <a:spcPts val="0"/>
              </a:spcAft>
              <a:buFont typeface="Arial"/>
              <a:buChar char="•"/>
              <a:defRPr/>
            </a:pPr>
            <a:r>
              <a:rPr lang="en-US" b="0" dirty="0">
                <a:ea typeface="+mn-ea"/>
              </a:rPr>
              <a:t>Limitations/restrictions</a:t>
            </a:r>
          </a:p>
          <a:p>
            <a:pPr marL="171707" indent="-171707" defTabSz="915566" eaLnBrk="1" fontAlgn="auto" hangingPunct="1">
              <a:spcBef>
                <a:spcPts val="0"/>
              </a:spcBef>
              <a:spcAft>
                <a:spcPts val="0"/>
              </a:spcAft>
              <a:buFont typeface="Arial"/>
              <a:buChar char="•"/>
              <a:defRPr/>
            </a:pPr>
            <a:r>
              <a:rPr lang="en-US" b="0" dirty="0">
                <a:ea typeface="+mn-ea"/>
              </a:rPr>
              <a:t>Follow-up care required</a:t>
            </a:r>
          </a:p>
          <a:p>
            <a:pPr marL="171707" indent="-171707" defTabSz="915566" eaLnBrk="1" fontAlgn="auto" hangingPunct="1">
              <a:spcBef>
                <a:spcPts val="0"/>
              </a:spcBef>
              <a:spcAft>
                <a:spcPts val="0"/>
              </a:spcAft>
              <a:buFont typeface="Arial"/>
              <a:buChar char="•"/>
              <a:defRPr/>
            </a:pPr>
            <a:r>
              <a:rPr lang="en-US" b="0" dirty="0">
                <a:ea typeface="+mn-ea"/>
              </a:rPr>
              <a:t>Physician signature</a:t>
            </a:r>
          </a:p>
          <a:p>
            <a:pPr marL="171707" indent="-171707" defTabSz="915566" eaLnBrk="1" fontAlgn="auto" hangingPunct="1">
              <a:spcBef>
                <a:spcPts val="0"/>
              </a:spcBef>
              <a:spcAft>
                <a:spcPts val="0"/>
              </a:spcAft>
              <a:buFont typeface="Arial"/>
              <a:buChar char="•"/>
              <a:defRPr/>
            </a:pPr>
            <a:r>
              <a:rPr lang="en-US" b="0" dirty="0">
                <a:ea typeface="+mn-ea"/>
              </a:rPr>
              <a:t>**For RETURN to WORK in WC cases, the authorization must be given by the primary WC physician, not by a specialist or surgeon the employee has consulted.</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u="none" dirty="0">
                <a:ea typeface="+mn-ea"/>
              </a:rPr>
              <a:t>DOLE Forms </a:t>
            </a:r>
            <a:endParaRPr lang="en-US" u="none" dirty="0" smtClean="0">
              <a:ea typeface="+mn-ea"/>
            </a:endParaRPr>
          </a:p>
          <a:p>
            <a:pPr marL="0" indent="0" defTabSz="915566" eaLnBrk="1" fontAlgn="auto" hangingPunct="1">
              <a:spcBef>
                <a:spcPts val="0"/>
              </a:spcBef>
              <a:spcAft>
                <a:spcPts val="0"/>
              </a:spcAft>
              <a:defRPr/>
            </a:pPr>
            <a:endParaRPr lang="en-US" u="none" dirty="0">
              <a:ea typeface="+mn-ea"/>
            </a:endParaRPr>
          </a:p>
          <a:p>
            <a:pPr marL="0" indent="0" defTabSz="915566" eaLnBrk="1" fontAlgn="auto" hangingPunct="1">
              <a:spcBef>
                <a:spcPts val="0"/>
              </a:spcBef>
              <a:spcAft>
                <a:spcPts val="0"/>
              </a:spcAft>
              <a:defRPr/>
            </a:pPr>
            <a:r>
              <a:rPr lang="en-US" b="0" dirty="0">
                <a:ea typeface="+mn-ea"/>
              </a:rPr>
              <a:t>For employee and family member health conditions it is permissible to accept the US Dept. of Labor forms WH 380E and WH </a:t>
            </a:r>
            <a:r>
              <a:rPr lang="en-US" b="0" dirty="0" smtClean="0">
                <a:ea typeface="+mn-ea"/>
              </a:rPr>
              <a:t>380F </a:t>
            </a:r>
            <a:r>
              <a:rPr lang="en-US" b="0" dirty="0">
                <a:ea typeface="+mn-ea"/>
              </a:rPr>
              <a:t>in lieu of the State of Colorado </a:t>
            </a:r>
            <a:r>
              <a:rPr lang="en-US" b="0" dirty="0" smtClean="0">
                <a:ea typeface="+mn-ea"/>
              </a:rPr>
              <a:t>forms. </a:t>
            </a:r>
            <a:r>
              <a:rPr lang="en-US" dirty="0" smtClean="0">
                <a:ea typeface="+mn-ea"/>
              </a:rPr>
              <a:t> </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r>
              <a:rPr lang="en-US" b="1" dirty="0" smtClean="0">
                <a:ea typeface="+mn-ea"/>
              </a:rPr>
              <a:t>Continued on next page</a:t>
            </a:r>
            <a:endParaRPr lang="en-US" b="1" dirty="0">
              <a:ea typeface="+mn-ea"/>
            </a:endParaRPr>
          </a:p>
        </p:txBody>
      </p:sp>
      <p:sp>
        <p:nvSpPr>
          <p:cNvPr id="1935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44A9A9C-7A53-4546-A580-C51D61F896D0}" type="slidenum">
              <a:rPr lang="en-US" altLang="en-US" smtClean="0"/>
              <a:pPr/>
              <a:t>80</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259254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otes Placeholder 2"/>
          <p:cNvSpPr>
            <a:spLocks noGrp="1"/>
          </p:cNvSpPr>
          <p:nvPr>
            <p:ph type="body" idx="1"/>
          </p:nvPr>
        </p:nvSpPr>
        <p:spPr bwMode="auto">
          <a:xfrm>
            <a:off x="143134" y="448286"/>
            <a:ext cx="4661392" cy="8514266"/>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0" indent="0" eaLnBrk="1" hangingPunct="1">
              <a:spcBef>
                <a:spcPct val="0"/>
              </a:spcBef>
            </a:pPr>
            <a:r>
              <a:rPr lang="en-US" altLang="en-US" u="none" dirty="0" smtClean="0"/>
              <a:t>ITOs, ITAs and Caregivers</a:t>
            </a:r>
          </a:p>
          <a:p>
            <a:pPr marL="0" indent="0" eaLnBrk="1" hangingPunct="1">
              <a:spcBef>
                <a:spcPct val="0"/>
              </a:spcBef>
            </a:pPr>
            <a:endParaRPr lang="en-US" altLang="en-US" u="none" dirty="0" smtClean="0"/>
          </a:p>
          <a:p>
            <a:pPr marL="0" indent="0" eaLnBrk="1" hangingPunct="1">
              <a:spcBef>
                <a:spcPct val="0"/>
              </a:spcBef>
            </a:pPr>
            <a:r>
              <a:rPr lang="en-US" altLang="en-US" b="0" dirty="0" smtClean="0"/>
              <a:t>For Military Family Caregiver Leave, the following document MUST be accepted as sufficient in lieu of certification document</a:t>
            </a:r>
          </a:p>
          <a:p>
            <a:pPr marL="171707" indent="-171707" eaLnBrk="1" hangingPunct="1">
              <a:spcBef>
                <a:spcPct val="0"/>
              </a:spcBef>
              <a:buFont typeface="Arial"/>
              <a:buChar char="•"/>
            </a:pPr>
            <a:r>
              <a:rPr lang="en-US" altLang="en-US" b="0" dirty="0" smtClean="0"/>
              <a:t>ITOs (Invitational Travel Orders)</a:t>
            </a:r>
          </a:p>
          <a:p>
            <a:pPr marL="171707" indent="-171707" eaLnBrk="1" hangingPunct="1">
              <a:spcBef>
                <a:spcPct val="0"/>
              </a:spcBef>
              <a:buFont typeface="Arial"/>
              <a:buChar char="•"/>
            </a:pPr>
            <a:r>
              <a:rPr lang="en-US" altLang="en-US" b="0" dirty="0" smtClean="0"/>
              <a:t>ITAs (Invitational Travel Authorizations)</a:t>
            </a:r>
          </a:p>
          <a:p>
            <a:pPr marL="171707" indent="-171707" eaLnBrk="1" hangingPunct="1">
              <a:spcBef>
                <a:spcPct val="0"/>
              </a:spcBef>
              <a:buFont typeface="Arial"/>
              <a:buChar char="•"/>
            </a:pPr>
            <a:r>
              <a:rPr lang="en-US" altLang="en-US" b="0" dirty="0" smtClean="0"/>
              <a:t>As issued by the DOD to any family member to join an injured or ill service member at their bedside</a:t>
            </a:r>
          </a:p>
          <a:p>
            <a:pPr marL="171707" indent="-171707" eaLnBrk="1" hangingPunct="1">
              <a:spcBef>
                <a:spcPct val="0"/>
              </a:spcBef>
              <a:buFont typeface="Arial"/>
              <a:buChar char="•"/>
            </a:pPr>
            <a:r>
              <a:rPr lang="en-US" altLang="en-US" b="0" dirty="0" smtClean="0"/>
              <a:t>Employee’s proof of enrollment in the Department of Veterans Affairs Program of Comprehensive Assistance for Family Caregivers</a:t>
            </a:r>
          </a:p>
          <a:p>
            <a:pPr marL="0" indent="0" eaLnBrk="1" hangingPunct="1">
              <a:spcBef>
                <a:spcPct val="0"/>
              </a:spcBef>
            </a:pPr>
            <a:endParaRPr lang="en-US" altLang="en-US" u="none" dirty="0" smtClean="0"/>
          </a:p>
          <a:p>
            <a:pPr marL="0" indent="0" eaLnBrk="1" hangingPunct="1">
              <a:spcBef>
                <a:spcPct val="0"/>
              </a:spcBef>
            </a:pPr>
            <a:r>
              <a:rPr lang="en-US" altLang="en-US" u="none" dirty="0" smtClean="0"/>
              <a:t>Items not to be Accepted as Substitutions</a:t>
            </a:r>
          </a:p>
          <a:p>
            <a:pPr marL="0" indent="0" eaLnBrk="1" hangingPunct="1">
              <a:spcBef>
                <a:spcPct val="0"/>
              </a:spcBef>
            </a:pPr>
            <a:endParaRPr lang="en-US" altLang="en-US" u="none" dirty="0" smtClean="0"/>
          </a:p>
          <a:p>
            <a:pPr marL="0" indent="0" eaLnBrk="1" hangingPunct="1">
              <a:spcBef>
                <a:spcPct val="0"/>
              </a:spcBef>
            </a:pPr>
            <a:r>
              <a:rPr lang="en-US" altLang="en-US" b="0" dirty="0" smtClean="0"/>
              <a:t>The following documents are NOT ACCEPTABLE as substitutions for the FML medical certificate due to insufficient information required by the U.S. Department of Labor and the State of Colorado:</a:t>
            </a:r>
          </a:p>
          <a:p>
            <a:pPr marL="171707" indent="-171707" eaLnBrk="1" hangingPunct="1">
              <a:spcBef>
                <a:spcPct val="0"/>
              </a:spcBef>
              <a:buFont typeface="Arial"/>
              <a:buChar char="•"/>
            </a:pPr>
            <a:r>
              <a:rPr lang="en-US" altLang="en-US" b="0" dirty="0" smtClean="0"/>
              <a:t>Notes on a prescription pad</a:t>
            </a:r>
          </a:p>
          <a:p>
            <a:pPr marL="0" indent="0" eaLnBrk="1" hangingPunct="1">
              <a:spcBef>
                <a:spcPct val="0"/>
              </a:spcBef>
            </a:pPr>
            <a:endParaRPr lang="en-US" altLang="en-US" b="0" dirty="0" smtClean="0"/>
          </a:p>
          <a:p>
            <a:pPr marL="0" indent="0" eaLnBrk="1" hangingPunct="1">
              <a:spcBef>
                <a:spcPct val="0"/>
              </a:spcBef>
            </a:pPr>
            <a:r>
              <a:rPr lang="en-US" altLang="en-US" b="1" dirty="0" smtClean="0"/>
              <a:t>Memos From The Provider or SOC Medical Leave Form</a:t>
            </a:r>
          </a:p>
          <a:p>
            <a:pPr marL="171707" indent="-171707" eaLnBrk="1" hangingPunct="1">
              <a:spcBef>
                <a:spcPct val="0"/>
              </a:spcBef>
              <a:buFont typeface="Arial" panose="020B0604020202020204" pitchFamily="34" charset="0"/>
              <a:buChar char="•"/>
            </a:pPr>
            <a:r>
              <a:rPr lang="en-US" altLang="en-US" b="0" dirty="0" smtClean="0"/>
              <a:t>May be used to authenticate non-FML qualifying medical absences up to forty scheduled work hours</a:t>
            </a:r>
          </a:p>
          <a:p>
            <a:pPr marL="171707" indent="-171707" eaLnBrk="1" hangingPunct="1">
              <a:spcBef>
                <a:spcPct val="0"/>
              </a:spcBef>
              <a:buFont typeface="Arial" panose="020B0604020202020204" pitchFamily="34" charset="0"/>
              <a:buChar char="•"/>
            </a:pPr>
            <a:r>
              <a:rPr lang="en-US" altLang="en-US" b="0" dirty="0" smtClean="0"/>
              <a:t>Usable for either employee or employee’s family member</a:t>
            </a:r>
          </a:p>
          <a:p>
            <a:pPr marL="0" indent="0" eaLnBrk="1" hangingPunct="1">
              <a:spcBef>
                <a:spcPct val="0"/>
              </a:spcBef>
            </a:pPr>
            <a:endParaRPr lang="en-US" altLang="en-US" b="1" dirty="0" smtClean="0"/>
          </a:p>
          <a:p>
            <a:pPr marL="0" indent="0" eaLnBrk="1" hangingPunct="1">
              <a:spcBef>
                <a:spcPct val="0"/>
              </a:spcBef>
            </a:pPr>
            <a:endParaRPr lang="en-US" altLang="en-US" b="1" dirty="0" smtClean="0"/>
          </a:p>
          <a:p>
            <a:pPr marL="0" indent="0" eaLnBrk="1" hangingPunct="1">
              <a:spcBef>
                <a:spcPct val="0"/>
              </a:spcBef>
            </a:pPr>
            <a:endParaRPr lang="en-US" altLang="en-US" b="1" dirty="0" smtClean="0"/>
          </a:p>
          <a:p>
            <a:pPr marL="0" indent="0" eaLnBrk="1" hangingPunct="1">
              <a:spcBef>
                <a:spcPct val="0"/>
              </a:spcBef>
            </a:pPr>
            <a:endParaRPr lang="en-US" altLang="en-US" dirty="0" smtClean="0"/>
          </a:p>
        </p:txBody>
      </p:sp>
      <p:sp>
        <p:nvSpPr>
          <p:cNvPr id="1955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7D8F69D-851D-4300-992B-D60A100289FB}" type="slidenum">
              <a:rPr lang="en-US" altLang="en-US" smtClean="0"/>
              <a:pPr/>
              <a:t>81</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808618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763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27 – </a:t>
            </a:r>
            <a:r>
              <a:rPr lang="en-US" altLang="en-US" b="0" dirty="0" smtClean="0"/>
              <a:t>CDOT</a:t>
            </a:r>
            <a:r>
              <a:rPr lang="en-US" altLang="en-US" dirty="0" smtClean="0"/>
              <a:t> </a:t>
            </a:r>
            <a:r>
              <a:rPr lang="en-US" altLang="en-US" b="0" dirty="0" smtClean="0"/>
              <a:t>FML Designation Notice Form</a:t>
            </a:r>
          </a:p>
          <a:p>
            <a:pPr marL="0" indent="0" eaLnBrk="1" hangingPunct="1">
              <a:spcBef>
                <a:spcPct val="0"/>
              </a:spcBef>
              <a:buBlip>
                <a:blip r:embed="rId3"/>
              </a:buBlip>
            </a:pPr>
            <a:endParaRPr lang="en-US" altLang="en-US" b="0" dirty="0" smtClean="0"/>
          </a:p>
          <a:p>
            <a:pPr marL="0" indent="0" eaLnBrk="1" hangingPunct="1">
              <a:spcBef>
                <a:spcPct val="0"/>
              </a:spcBef>
            </a:pPr>
            <a:r>
              <a:rPr lang="en-US" altLang="en-US" u="none" dirty="0" smtClean="0"/>
              <a:t>Timelines and Extensions</a:t>
            </a:r>
          </a:p>
          <a:p>
            <a:pPr marL="0" indent="0" eaLnBrk="1" hangingPunct="1">
              <a:spcBef>
                <a:spcPct val="0"/>
              </a:spcBef>
            </a:pPr>
            <a:endParaRPr lang="en-US" altLang="en-US" u="none" dirty="0" smtClean="0"/>
          </a:p>
          <a:p>
            <a:pPr marL="171707" indent="-171707" eaLnBrk="1" hangingPunct="1">
              <a:spcBef>
                <a:spcPct val="0"/>
              </a:spcBef>
              <a:buFont typeface="Arial"/>
              <a:buChar char="•"/>
            </a:pPr>
            <a:r>
              <a:rPr lang="en-US" altLang="en-US" b="0" dirty="0" smtClean="0"/>
              <a:t>Allow 15 CALENDAR DAYS for employee to furnish complete and sufficient certification form</a:t>
            </a:r>
          </a:p>
          <a:p>
            <a:pPr marL="171707" indent="-171707" eaLnBrk="1" hangingPunct="1">
              <a:spcBef>
                <a:spcPct val="0"/>
              </a:spcBef>
              <a:buFont typeface="Arial"/>
              <a:buChar char="•"/>
            </a:pPr>
            <a:r>
              <a:rPr lang="en-US" altLang="en-US" b="0" dirty="0" smtClean="0"/>
              <a:t>If not received within the time limit, use “CDOT FML Designation Notice”  to advise and allow an additional 7 CALENDAR DAYS for employee to furnish certification form.</a:t>
            </a:r>
          </a:p>
          <a:p>
            <a:pPr marL="0" indent="0" eaLnBrk="1" hangingPunct="1">
              <a:spcBef>
                <a:spcPct val="0"/>
              </a:spcBef>
            </a:pPr>
            <a:endParaRPr lang="en-US" altLang="en-US" u="none" dirty="0" smtClean="0"/>
          </a:p>
          <a:p>
            <a:pPr marL="0" indent="0" eaLnBrk="1" hangingPunct="1">
              <a:spcBef>
                <a:spcPct val="0"/>
              </a:spcBef>
            </a:pPr>
            <a:r>
              <a:rPr lang="en-US" altLang="en-US" u="none" dirty="0" smtClean="0"/>
              <a:t>Checking for Completeness</a:t>
            </a:r>
          </a:p>
          <a:p>
            <a:pPr marL="0" indent="0" eaLnBrk="1" hangingPunct="1">
              <a:spcBef>
                <a:spcPct val="0"/>
              </a:spcBef>
            </a:pPr>
            <a:endParaRPr lang="en-US" altLang="en-US" u="none" dirty="0" smtClean="0"/>
          </a:p>
          <a:p>
            <a:pPr marL="171707" indent="-171707" eaLnBrk="1" hangingPunct="1">
              <a:spcBef>
                <a:spcPct val="0"/>
              </a:spcBef>
              <a:buFont typeface="Arial"/>
              <a:buChar char="•"/>
            </a:pPr>
            <a:r>
              <a:rPr lang="en-US" altLang="en-US" b="0" dirty="0" smtClean="0"/>
              <a:t>Once the certification is submitted by the employee evaluate for completeness and eligibility within 5 WORKING DAYS:</a:t>
            </a:r>
          </a:p>
          <a:p>
            <a:pPr marL="171707" indent="-171707" eaLnBrk="1" hangingPunct="1">
              <a:spcBef>
                <a:spcPct val="0"/>
              </a:spcBef>
              <a:buFont typeface="Arial"/>
              <a:buChar char="•"/>
            </a:pPr>
            <a:r>
              <a:rPr lang="en-US" altLang="en-US" b="0" dirty="0" smtClean="0"/>
              <a:t>If certificate is complete, additional information cannot be requested</a:t>
            </a:r>
          </a:p>
          <a:p>
            <a:pPr marL="171707" indent="-171707" eaLnBrk="1" hangingPunct="1">
              <a:spcBef>
                <a:spcPct val="0"/>
              </a:spcBef>
              <a:buFont typeface="Arial"/>
              <a:buChar char="•"/>
            </a:pPr>
            <a:r>
              <a:rPr lang="en-US" altLang="en-US" b="0" dirty="0" smtClean="0"/>
              <a:t>If the Certificate is incomplete, an employee has 7 CALENDAR DAYS to provide the missing information once notified</a:t>
            </a:r>
          </a:p>
          <a:p>
            <a:pPr marL="171707" indent="-171707" eaLnBrk="1" hangingPunct="1">
              <a:spcBef>
                <a:spcPct val="0"/>
              </a:spcBef>
              <a:buFont typeface="Arial"/>
              <a:buChar char="•"/>
            </a:pPr>
            <a:r>
              <a:rPr lang="en-US" altLang="en-US" b="0" dirty="0" smtClean="0"/>
              <a:t>Use “CDOT FML Designation Notice” to state in writing what is deficient with the certification and what additional information is required</a:t>
            </a:r>
          </a:p>
          <a:p>
            <a:pPr marL="0" indent="0" eaLnBrk="1" hangingPunct="1">
              <a:spcBef>
                <a:spcPct val="0"/>
              </a:spcBef>
            </a:pPr>
            <a:endParaRPr lang="en-US" altLang="en-US" b="1" u="none" dirty="0" smtClean="0"/>
          </a:p>
          <a:p>
            <a:pPr marL="0" indent="0" eaLnBrk="1" hangingPunct="1">
              <a:spcBef>
                <a:spcPct val="0"/>
              </a:spcBef>
            </a:pPr>
            <a:r>
              <a:rPr lang="en-US" altLang="en-US" b="1" u="none" dirty="0" smtClean="0"/>
              <a:t>A Certificate is Incomplete if:</a:t>
            </a:r>
          </a:p>
          <a:p>
            <a:pPr marL="0" indent="0" eaLnBrk="1" hangingPunct="1">
              <a:spcBef>
                <a:spcPct val="0"/>
              </a:spcBef>
            </a:pPr>
            <a:endParaRPr lang="en-US" altLang="en-US" b="1" u="none" dirty="0" smtClean="0"/>
          </a:p>
          <a:p>
            <a:pPr marL="171707" indent="-171707" eaLnBrk="1" hangingPunct="1">
              <a:spcBef>
                <a:spcPct val="0"/>
              </a:spcBef>
              <a:buFont typeface="Arial"/>
              <a:buChar char="•"/>
            </a:pPr>
            <a:r>
              <a:rPr lang="en-US" altLang="en-US" b="0" dirty="0" smtClean="0"/>
              <a:t>One or more applicable entries is not completed</a:t>
            </a:r>
          </a:p>
          <a:p>
            <a:pPr marL="171707" indent="-171707" eaLnBrk="1" hangingPunct="1">
              <a:spcBef>
                <a:spcPct val="0"/>
              </a:spcBef>
              <a:buFont typeface="Arial"/>
              <a:buChar char="•"/>
            </a:pPr>
            <a:r>
              <a:rPr lang="en-US" altLang="en-US" b="0" dirty="0" smtClean="0"/>
              <a:t>Information provided is vague, ambiguous, or non-responsive</a:t>
            </a:r>
          </a:p>
          <a:p>
            <a:pPr marL="0" indent="0" eaLnBrk="1" hangingPunct="1">
              <a:spcBef>
                <a:spcPct val="0"/>
              </a:spcBef>
            </a:pPr>
            <a:endParaRPr lang="en-US" altLang="en-US" b="0" dirty="0" smtClean="0"/>
          </a:p>
          <a:p>
            <a:pPr marL="0" indent="0" eaLnBrk="1" hangingPunct="1">
              <a:spcBef>
                <a:spcPct val="0"/>
              </a:spcBef>
            </a:pPr>
            <a:r>
              <a:rPr lang="en-US" altLang="en-US" b="1" dirty="0" smtClean="0"/>
              <a:t>Continued on next page</a:t>
            </a:r>
          </a:p>
        </p:txBody>
      </p:sp>
      <p:sp>
        <p:nvSpPr>
          <p:cNvPr id="1976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40B7472-60E4-4ED4-A5F5-BDD085BBAED6}" type="slidenum">
              <a:rPr lang="en-US" altLang="en-US" smtClean="0"/>
              <a:pPr/>
              <a:t>82</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302907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otes Placeholder 2"/>
          <p:cNvSpPr>
            <a:spLocks noGrp="1"/>
          </p:cNvSpPr>
          <p:nvPr>
            <p:ph type="body" idx="1"/>
          </p:nvPr>
        </p:nvSpPr>
        <p:spPr bwMode="auto">
          <a:xfrm>
            <a:off x="143134" y="448286"/>
            <a:ext cx="4661392" cy="8514266"/>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171707" indent="-171707" eaLnBrk="1" hangingPunct="1">
              <a:spcBef>
                <a:spcPct val="0"/>
              </a:spcBef>
              <a:buFont typeface="Arial"/>
              <a:buChar char="•"/>
            </a:pPr>
            <a:endParaRPr lang="en-US" altLang="en-US" dirty="0" smtClean="0"/>
          </a:p>
          <a:p>
            <a:pPr marL="171707" indent="-171707" eaLnBrk="1" hangingPunct="1">
              <a:spcBef>
                <a:spcPct val="0"/>
              </a:spcBef>
              <a:buFont typeface="Arial"/>
              <a:buChar char="•"/>
            </a:pPr>
            <a:r>
              <a:rPr lang="en-US" altLang="en-US" b="0" dirty="0"/>
              <a:t>If medical certification is in a language other than English, the employee must provide a written translation of the certification upon request at their own cost</a:t>
            </a:r>
          </a:p>
          <a:p>
            <a:pPr marL="171707" indent="-171707" eaLnBrk="1" hangingPunct="1">
              <a:spcBef>
                <a:spcPct val="0"/>
              </a:spcBef>
              <a:buFont typeface="Arial"/>
              <a:buChar char="•"/>
            </a:pPr>
            <a:r>
              <a:rPr lang="en-US" altLang="en-US" b="0" dirty="0"/>
              <a:t>If the employee never produces the certification, the leave will not be protected under </a:t>
            </a:r>
            <a:r>
              <a:rPr lang="en-US" altLang="en-US" b="0" dirty="0" smtClean="0"/>
              <a:t>FMLA</a:t>
            </a:r>
          </a:p>
          <a:p>
            <a:pPr marL="171707" indent="-171707" eaLnBrk="1" hangingPunct="1">
              <a:spcBef>
                <a:spcPct val="0"/>
              </a:spcBef>
              <a:buFont typeface="Arial"/>
              <a:buChar char="•"/>
            </a:pPr>
            <a:r>
              <a:rPr lang="en-US" altLang="en-US" b="0" dirty="0" smtClean="0"/>
              <a:t>Per Chapter</a:t>
            </a:r>
            <a:r>
              <a:rPr lang="en-US" altLang="en-US" b="0" baseline="0" dirty="0" smtClean="0"/>
              <a:t> 5 of State Personnel Rules</a:t>
            </a:r>
            <a:r>
              <a:rPr lang="en-US" altLang="en-US" b="0" dirty="0" smtClean="0"/>
              <a:t>:  “Failure to provide the certificate shall result in denial of leave and possible corrective/disciplinary action.”</a:t>
            </a:r>
          </a:p>
          <a:p>
            <a:pPr marL="171707" indent="-171707" eaLnBrk="1" hangingPunct="1">
              <a:spcBef>
                <a:spcPct val="0"/>
              </a:spcBef>
              <a:buFont typeface="Arial"/>
              <a:buChar char="•"/>
            </a:pPr>
            <a:r>
              <a:rPr lang="en-US" altLang="en-US" b="0" dirty="0" smtClean="0"/>
              <a:t>Use “CDOT FML Designation Notice” to deny the leave request</a:t>
            </a:r>
          </a:p>
          <a:p>
            <a:pPr marL="171707" indent="-171707" eaLnBrk="1" hangingPunct="1">
              <a:spcBef>
                <a:spcPct val="0"/>
              </a:spcBef>
              <a:buFont typeface="Arial"/>
              <a:buChar char="•"/>
            </a:pPr>
            <a:r>
              <a:rPr lang="en-US" altLang="en-US" b="0" dirty="0" smtClean="0"/>
              <a:t>Whenever FML is to be denied, the FML Liaison must first consult with the FML Program Manager </a:t>
            </a:r>
          </a:p>
          <a:p>
            <a:pPr marL="0" indent="0" eaLnBrk="1" hangingPunct="1">
              <a:spcBef>
                <a:spcPct val="0"/>
              </a:spcBef>
            </a:pPr>
            <a:endParaRPr lang="en-US" altLang="en-US" dirty="0" smtClean="0"/>
          </a:p>
          <a:p>
            <a:pPr marL="0" indent="0" eaLnBrk="1" hangingPunct="1">
              <a:spcBef>
                <a:spcPct val="0"/>
              </a:spcBef>
            </a:pPr>
            <a:r>
              <a:rPr lang="en-US" altLang="en-US" u="none" dirty="0" smtClean="0"/>
              <a:t>Requesting Additional Information</a:t>
            </a:r>
          </a:p>
          <a:p>
            <a:pPr marL="0" indent="0" eaLnBrk="1" hangingPunct="1">
              <a:spcBef>
                <a:spcPct val="0"/>
              </a:spcBef>
            </a:pPr>
            <a:endParaRPr lang="en-US" altLang="en-US" u="none" dirty="0" smtClean="0"/>
          </a:p>
          <a:p>
            <a:pPr marL="0" indent="0" eaLnBrk="1" hangingPunct="1">
              <a:spcBef>
                <a:spcPct val="0"/>
              </a:spcBef>
            </a:pPr>
            <a:r>
              <a:rPr lang="en-US" altLang="en-US" b="0" dirty="0" smtClean="0"/>
              <a:t>For completed certifications, ONLY the HQ FML Program Manager has the authority to contact the health care provider for authentication and clarification of a certificate.  FML Liaisons, supervisors and Appointing Authorities (or designee) CANNOT contact the health care provider. If authentication or clarification is needed, contact the FML Program Manager immediately.</a:t>
            </a:r>
          </a:p>
          <a:p>
            <a:pPr marL="171707" indent="-171707" eaLnBrk="1" hangingPunct="1">
              <a:spcBef>
                <a:spcPct val="0"/>
              </a:spcBef>
              <a:buFont typeface="Arial"/>
              <a:buChar char="•"/>
            </a:pPr>
            <a:r>
              <a:rPr lang="en-US" altLang="en-US" b="0" dirty="0" smtClean="0"/>
              <a:t>Authentication: providing the health care provider with a copy of the certification and requesting verification that the information contained on the certification form was completed by the authorized health care provider</a:t>
            </a:r>
          </a:p>
          <a:p>
            <a:pPr marL="171707" indent="-171707" eaLnBrk="1" hangingPunct="1">
              <a:spcBef>
                <a:spcPct val="0"/>
              </a:spcBef>
              <a:buFont typeface="Arial"/>
              <a:buChar char="•"/>
            </a:pPr>
            <a:r>
              <a:rPr lang="en-US" altLang="en-US" b="0" dirty="0" smtClean="0"/>
              <a:t>Clarification: contacting the health care provider to understand the handwriting on the medical certification or to understand the meaning of a response</a:t>
            </a:r>
          </a:p>
          <a:p>
            <a:pPr marL="0" indent="0" eaLnBrk="1" hangingPunct="1">
              <a:spcBef>
                <a:spcPct val="0"/>
              </a:spcBef>
            </a:pPr>
            <a:endParaRPr lang="en-US" altLang="en-US" dirty="0" smtClean="0"/>
          </a:p>
        </p:txBody>
      </p:sp>
      <p:sp>
        <p:nvSpPr>
          <p:cNvPr id="1996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5F16130-CCB7-4338-B389-8440D3C596CB}" type="slidenum">
              <a:rPr lang="en-US" altLang="en-US" smtClean="0"/>
              <a:pPr/>
              <a:t>83</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813112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17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normAutofit lnSpcReduction="10000"/>
          </a:bodyPr>
          <a:lstStyle/>
          <a:p>
            <a:pPr marL="0" indent="0" eaLnBrk="1" hangingPunct="1">
              <a:lnSpc>
                <a:spcPct val="105000"/>
              </a:lnSpc>
              <a:spcBef>
                <a:spcPct val="0"/>
              </a:spcBef>
            </a:pPr>
            <a:r>
              <a:rPr lang="en-US" altLang="en-US" u="none" dirty="0" smtClean="0"/>
              <a:t>Additional Opinions</a:t>
            </a:r>
          </a:p>
          <a:p>
            <a:pPr marL="171707" indent="-171707" eaLnBrk="1" hangingPunct="1">
              <a:lnSpc>
                <a:spcPct val="105000"/>
              </a:lnSpc>
              <a:spcBef>
                <a:spcPct val="0"/>
              </a:spcBef>
              <a:buFont typeface="Arial"/>
              <a:buChar char="•"/>
            </a:pPr>
            <a:r>
              <a:rPr lang="en-US" altLang="en-US" b="0" dirty="0" smtClean="0"/>
              <a:t>If there is reason to doubt the validity of the medical certification, CDOT is entitled to seek a second opinion at CDOT’s expense.</a:t>
            </a:r>
          </a:p>
          <a:p>
            <a:pPr marL="171707" indent="-171707" eaLnBrk="1" hangingPunct="1">
              <a:lnSpc>
                <a:spcPct val="105000"/>
              </a:lnSpc>
              <a:spcBef>
                <a:spcPct val="0"/>
              </a:spcBef>
              <a:buFont typeface="Arial"/>
              <a:buChar char="•"/>
            </a:pPr>
            <a:r>
              <a:rPr lang="en-US" altLang="en-US" b="0" dirty="0" smtClean="0"/>
              <a:t>Diagnosis and/or treatment is questionable or seems unreasonable</a:t>
            </a:r>
          </a:p>
          <a:p>
            <a:pPr marL="171707" indent="-171707" eaLnBrk="1" hangingPunct="1">
              <a:lnSpc>
                <a:spcPct val="105000"/>
              </a:lnSpc>
              <a:spcBef>
                <a:spcPct val="0"/>
              </a:spcBef>
              <a:buFont typeface="Arial"/>
              <a:buChar char="•"/>
            </a:pPr>
            <a:r>
              <a:rPr lang="en-US" altLang="en-US" b="0" dirty="0" smtClean="0"/>
              <a:t>If any additional opinion is warranted, the FML Liaison should initiate further discussion with the Appointing Authority (or designee) and FML Program Manager before a decision is made</a:t>
            </a:r>
          </a:p>
          <a:p>
            <a:pPr marL="366309" lvl="2" indent="-171707" eaLnBrk="1" hangingPunct="1">
              <a:lnSpc>
                <a:spcPct val="105000"/>
              </a:lnSpc>
              <a:spcBef>
                <a:spcPct val="0"/>
              </a:spcBef>
            </a:pPr>
            <a:r>
              <a:rPr lang="en-US" altLang="en-US" dirty="0" smtClean="0"/>
              <a:t>Designation Notice is required if seeking a second or third opinion</a:t>
            </a:r>
          </a:p>
          <a:p>
            <a:pPr marL="0" indent="0" eaLnBrk="1" hangingPunct="1">
              <a:lnSpc>
                <a:spcPct val="105000"/>
              </a:lnSpc>
              <a:spcBef>
                <a:spcPct val="0"/>
              </a:spcBef>
            </a:pPr>
            <a:endParaRPr lang="en-US" altLang="en-US" dirty="0" smtClean="0"/>
          </a:p>
          <a:p>
            <a:pPr marL="0" indent="0" eaLnBrk="1" hangingPunct="1">
              <a:lnSpc>
                <a:spcPct val="105000"/>
              </a:lnSpc>
              <a:spcBef>
                <a:spcPct val="0"/>
              </a:spcBef>
            </a:pPr>
            <a:r>
              <a:rPr lang="en-US" altLang="en-US" u="none" dirty="0" smtClean="0"/>
              <a:t>Second Opinion</a:t>
            </a:r>
          </a:p>
          <a:p>
            <a:pPr marL="171707" indent="-171707" eaLnBrk="1" hangingPunct="1">
              <a:lnSpc>
                <a:spcPct val="105000"/>
              </a:lnSpc>
              <a:spcBef>
                <a:spcPct val="0"/>
              </a:spcBef>
              <a:buFont typeface="Arial"/>
              <a:buChar char="•"/>
            </a:pPr>
            <a:r>
              <a:rPr lang="en-US" altLang="en-US" b="0" dirty="0" smtClean="0"/>
              <a:t>CDOT can choose the provider, but the provider cannot be employed by the State. CDOT will schedule the appointment </a:t>
            </a:r>
          </a:p>
          <a:p>
            <a:pPr marL="171707" indent="-171707" eaLnBrk="1" hangingPunct="1">
              <a:lnSpc>
                <a:spcPct val="105000"/>
              </a:lnSpc>
              <a:spcBef>
                <a:spcPct val="0"/>
              </a:spcBef>
              <a:buFont typeface="Arial"/>
              <a:buChar char="•"/>
            </a:pPr>
            <a:r>
              <a:rPr lang="en-US" altLang="en-US" b="0" dirty="0" smtClean="0"/>
              <a:t>Pending the second opinion, the employee has provisional FML job protection</a:t>
            </a:r>
          </a:p>
          <a:p>
            <a:pPr marL="171707" indent="-171707" eaLnBrk="1" hangingPunct="1">
              <a:lnSpc>
                <a:spcPct val="105000"/>
              </a:lnSpc>
              <a:spcBef>
                <a:spcPct val="0"/>
              </a:spcBef>
              <a:buFont typeface="Arial"/>
              <a:buChar char="•"/>
            </a:pPr>
            <a:r>
              <a:rPr lang="en-US" altLang="en-US" b="0" dirty="0" smtClean="0"/>
              <a:t>CDOT must provide the employee with a copy of the second opinion within 5 BUSINESS DAYS</a:t>
            </a:r>
          </a:p>
          <a:p>
            <a:pPr marL="337945" lvl="1" indent="-171707" eaLnBrk="1" hangingPunct="1">
              <a:lnSpc>
                <a:spcPct val="105000"/>
              </a:lnSpc>
              <a:spcBef>
                <a:spcPct val="0"/>
              </a:spcBef>
              <a:buFont typeface="Arial"/>
              <a:buChar char="•"/>
            </a:pPr>
            <a:r>
              <a:rPr lang="en-US" altLang="en-US" dirty="0" smtClean="0"/>
              <a:t>If an employee or family member is receiving treatment from a Christian Science practitioner, the employee cannot object to examination (though may decline treatment) by a non-Christian Science practitioner in order to obtain a second or third opinion).</a:t>
            </a:r>
          </a:p>
          <a:p>
            <a:pPr marL="0" indent="0" eaLnBrk="1" hangingPunct="1">
              <a:lnSpc>
                <a:spcPct val="105000"/>
              </a:lnSpc>
              <a:spcBef>
                <a:spcPct val="0"/>
              </a:spcBef>
            </a:pPr>
            <a:endParaRPr lang="en-US" altLang="en-US" dirty="0" smtClean="0"/>
          </a:p>
          <a:p>
            <a:pPr marL="0" indent="0" eaLnBrk="1" hangingPunct="1">
              <a:lnSpc>
                <a:spcPct val="105000"/>
              </a:lnSpc>
              <a:spcBef>
                <a:spcPct val="0"/>
              </a:spcBef>
            </a:pPr>
            <a:r>
              <a:rPr lang="en-US" altLang="en-US" u="none" dirty="0" smtClean="0"/>
              <a:t>Third Opinion</a:t>
            </a:r>
          </a:p>
          <a:p>
            <a:pPr marL="171707" indent="-171707" eaLnBrk="1" hangingPunct="1">
              <a:lnSpc>
                <a:spcPct val="105000"/>
              </a:lnSpc>
              <a:spcBef>
                <a:spcPct val="0"/>
              </a:spcBef>
              <a:buFont typeface="Arial"/>
              <a:buChar char="•"/>
            </a:pPr>
            <a:r>
              <a:rPr lang="en-US" altLang="en-US" b="0" dirty="0" smtClean="0"/>
              <a:t>If the opinion of the employee’s and CDOT’s designated health care providers differ, CDOT may require a third opinion at CDOT’s expense. </a:t>
            </a:r>
          </a:p>
          <a:p>
            <a:pPr marL="171707" indent="-171707" eaLnBrk="1" hangingPunct="1">
              <a:lnSpc>
                <a:spcPct val="105000"/>
              </a:lnSpc>
              <a:spcBef>
                <a:spcPct val="0"/>
              </a:spcBef>
              <a:buFont typeface="Arial"/>
              <a:buChar char="•"/>
            </a:pPr>
            <a:r>
              <a:rPr lang="en-US" altLang="en-US" b="0" dirty="0" smtClean="0"/>
              <a:t>The employee cannot refuse a third opinion, but the third health care provider must be approved jointly by CDOT and the employee</a:t>
            </a:r>
          </a:p>
          <a:p>
            <a:pPr marL="171707" indent="-171707" eaLnBrk="1" hangingPunct="1">
              <a:lnSpc>
                <a:spcPct val="105000"/>
              </a:lnSpc>
              <a:spcBef>
                <a:spcPct val="0"/>
              </a:spcBef>
              <a:buFont typeface="Arial"/>
              <a:buChar char="•"/>
            </a:pPr>
            <a:r>
              <a:rPr lang="en-US" altLang="en-US" b="0" dirty="0" smtClean="0"/>
              <a:t>The third opinion shall be final and binding</a:t>
            </a:r>
          </a:p>
          <a:p>
            <a:pPr marL="337945" lvl="1" indent="-171707" eaLnBrk="1" hangingPunct="1">
              <a:lnSpc>
                <a:spcPct val="105000"/>
              </a:lnSpc>
              <a:spcBef>
                <a:spcPct val="0"/>
              </a:spcBef>
              <a:buFont typeface="Arial"/>
              <a:buChar char="•"/>
            </a:pPr>
            <a:r>
              <a:rPr lang="en-US" altLang="en-US" dirty="0" smtClean="0"/>
              <a:t>Pending the third opinion, the employee has provisional job protection</a:t>
            </a:r>
          </a:p>
          <a:p>
            <a:pPr marL="337945" lvl="1" indent="-171707" eaLnBrk="1" hangingPunct="1">
              <a:lnSpc>
                <a:spcPct val="105000"/>
              </a:lnSpc>
              <a:spcBef>
                <a:spcPct val="0"/>
              </a:spcBef>
              <a:buFont typeface="Arial"/>
              <a:buChar char="•"/>
            </a:pPr>
            <a:r>
              <a:rPr lang="en-US" altLang="en-US" dirty="0" smtClean="0"/>
              <a:t>CDOT must provide the employee a copy of the third opinion within 5 BUSINESS DAYS</a:t>
            </a:r>
            <a:endParaRPr lang="en-US" altLang="en-US" dirty="0"/>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2017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38D6F3A-DAF3-4F93-89DF-26566F992D22}" type="slidenum">
              <a:rPr lang="en-US" altLang="en-US" smtClean="0"/>
              <a:pPr/>
              <a:t>84</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7764100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u="none" dirty="0" smtClean="0"/>
              <a:t>When Medical Recertification is Required:</a:t>
            </a:r>
          </a:p>
          <a:p>
            <a:pPr marL="0" indent="0" eaLnBrk="1" hangingPunct="1">
              <a:spcBef>
                <a:spcPct val="0"/>
              </a:spcBef>
            </a:pPr>
            <a:endParaRPr lang="en-US" altLang="en-US" b="0" u="none" dirty="0" smtClean="0"/>
          </a:p>
          <a:p>
            <a:pPr marL="171707" indent="-171707" eaLnBrk="1" hangingPunct="1">
              <a:spcBef>
                <a:spcPct val="0"/>
              </a:spcBef>
              <a:buFont typeface="Arial"/>
              <a:buChar char="•"/>
            </a:pPr>
            <a:r>
              <a:rPr lang="en-US" altLang="en-US" b="0" dirty="0" smtClean="0"/>
              <a:t>There are absences related to the FML condition that are unanticipated as outlined in the documentation provided</a:t>
            </a:r>
            <a:endParaRPr lang="en-US" altLang="en-US" b="0" u="none" dirty="0" smtClean="0"/>
          </a:p>
          <a:p>
            <a:pPr marL="171707" indent="-171707" eaLnBrk="1" hangingPunct="1">
              <a:spcBef>
                <a:spcPct val="0"/>
              </a:spcBef>
              <a:buFont typeface="Arial"/>
              <a:buChar char="•"/>
            </a:pPr>
            <a:r>
              <a:rPr lang="en-US" altLang="en-US" b="0" dirty="0" smtClean="0"/>
              <a:t>The circumstances and/or condition changes</a:t>
            </a:r>
          </a:p>
          <a:p>
            <a:pPr marL="171707" indent="-171707" eaLnBrk="1" hangingPunct="1">
              <a:spcBef>
                <a:spcPct val="0"/>
              </a:spcBef>
              <a:buFont typeface="Arial"/>
              <a:buChar char="•"/>
            </a:pPr>
            <a:r>
              <a:rPr lang="en-US" altLang="en-US" b="0" dirty="0" smtClean="0"/>
              <a:t>The first absence related to the condition in a new twelve-month period</a:t>
            </a:r>
          </a:p>
          <a:p>
            <a:pPr marL="171707" indent="-171707" eaLnBrk="1" hangingPunct="1">
              <a:spcBef>
                <a:spcPct val="0"/>
              </a:spcBef>
              <a:buFont typeface="Arial"/>
              <a:buChar char="•"/>
            </a:pPr>
            <a:r>
              <a:rPr lang="en-US" altLang="en-US" b="0" dirty="0" smtClean="0"/>
              <a:t>CDOT is allowed to obtain recertification once the “probable duration of the condition” as indicated on the medical certification has been met or 30 DAYS—whichever is longer</a:t>
            </a:r>
          </a:p>
          <a:p>
            <a:pPr marL="171707" indent="-171707" eaLnBrk="1" hangingPunct="1">
              <a:spcBef>
                <a:spcPct val="0"/>
              </a:spcBef>
              <a:buFont typeface="Arial"/>
              <a:buChar char="•"/>
            </a:pPr>
            <a:r>
              <a:rPr lang="en-US" altLang="en-US" b="0" dirty="0" smtClean="0"/>
              <a:t>If the duration of the incapacity has not been specified in the medical certification, CDOT may request recertification every 30 DAYS</a:t>
            </a:r>
          </a:p>
          <a:p>
            <a:pPr marL="0" indent="0" eaLnBrk="1" hangingPunct="1">
              <a:spcBef>
                <a:spcPct val="0"/>
              </a:spcBef>
            </a:pPr>
            <a:endParaRPr lang="en-US" altLang="en-US" dirty="0" smtClean="0"/>
          </a:p>
          <a:p>
            <a:pPr marL="0" indent="0" eaLnBrk="1" hangingPunct="1">
              <a:spcBef>
                <a:spcPct val="0"/>
              </a:spcBef>
            </a:pPr>
            <a:r>
              <a:rPr lang="en-US" altLang="en-US" u="none" dirty="0" smtClean="0"/>
              <a:t>When is Recertification is Allowed:</a:t>
            </a:r>
          </a:p>
          <a:p>
            <a:pPr marL="0" indent="0" eaLnBrk="1" hangingPunct="1">
              <a:spcBef>
                <a:spcPct val="0"/>
              </a:spcBef>
            </a:pPr>
            <a:endParaRPr lang="en-US" altLang="en-US" u="none" dirty="0" smtClean="0"/>
          </a:p>
          <a:p>
            <a:pPr marL="0" indent="0" eaLnBrk="1" hangingPunct="1">
              <a:spcBef>
                <a:spcPct val="0"/>
              </a:spcBef>
            </a:pPr>
            <a:r>
              <a:rPr lang="en-US" altLang="en-US" b="0" dirty="0" smtClean="0"/>
              <a:t>CDOT may request recertification in less than 30 DAYS if</a:t>
            </a:r>
          </a:p>
          <a:p>
            <a:pPr marL="171707" indent="-171707" eaLnBrk="1" hangingPunct="1">
              <a:spcBef>
                <a:spcPct val="0"/>
              </a:spcBef>
              <a:buFont typeface="Arial"/>
              <a:buChar char="•"/>
            </a:pPr>
            <a:r>
              <a:rPr lang="en-US" altLang="en-US" b="0" dirty="0" smtClean="0"/>
              <a:t>Employee requests an extension of leave</a:t>
            </a:r>
          </a:p>
          <a:p>
            <a:pPr marL="171707" indent="-171707" eaLnBrk="1" hangingPunct="1">
              <a:spcBef>
                <a:spcPct val="0"/>
              </a:spcBef>
              <a:buFont typeface="Arial"/>
              <a:buChar char="•"/>
            </a:pPr>
            <a:r>
              <a:rPr lang="en-US" altLang="en-US" b="0" dirty="0" smtClean="0"/>
              <a:t>Circumstances described in the previous certification have changed significantly</a:t>
            </a:r>
          </a:p>
          <a:p>
            <a:pPr marL="340235" lvl="3" indent="-171707" eaLnBrk="1" hangingPunct="1">
              <a:spcBef>
                <a:spcPct val="0"/>
              </a:spcBef>
            </a:pPr>
            <a:r>
              <a:rPr lang="en-US" altLang="en-US" b="0" dirty="0" smtClean="0"/>
              <a:t>Duration or frequency of absences </a:t>
            </a:r>
          </a:p>
          <a:p>
            <a:pPr marL="340235" lvl="3" indent="-171707" eaLnBrk="1" hangingPunct="1">
              <a:spcBef>
                <a:spcPct val="0"/>
              </a:spcBef>
            </a:pPr>
            <a:r>
              <a:rPr lang="en-US" altLang="en-US" b="0" dirty="0" smtClean="0"/>
              <a:t>Severity of illness</a:t>
            </a:r>
          </a:p>
          <a:p>
            <a:pPr marL="340235" lvl="3" indent="-171707" eaLnBrk="1" hangingPunct="1">
              <a:spcBef>
                <a:spcPct val="0"/>
              </a:spcBef>
            </a:pPr>
            <a:r>
              <a:rPr lang="en-US" altLang="en-US" b="0" dirty="0" smtClean="0"/>
              <a:t>Complications</a:t>
            </a:r>
          </a:p>
          <a:p>
            <a:pPr marL="340235" lvl="3" indent="-171707" eaLnBrk="1" hangingPunct="1">
              <a:spcBef>
                <a:spcPct val="0"/>
              </a:spcBef>
            </a:pPr>
            <a:r>
              <a:rPr lang="en-US" altLang="en-US" b="0" dirty="0" smtClean="0"/>
              <a:t>Information that casts doubt on the stated reason for leave</a:t>
            </a:r>
          </a:p>
          <a:p>
            <a:pPr marL="340235" lvl="2" indent="-343414" eaLnBrk="1" hangingPunct="1">
              <a:spcBef>
                <a:spcPct val="0"/>
              </a:spcBef>
            </a:pPr>
            <a:endParaRPr lang="en-US" altLang="en-US" dirty="0" smtClean="0"/>
          </a:p>
          <a:p>
            <a:pPr marL="0" indent="0" eaLnBrk="1" hangingPunct="1">
              <a:spcBef>
                <a:spcPct val="0"/>
              </a:spcBef>
            </a:pPr>
            <a:r>
              <a:rPr lang="en-US" altLang="en-US" dirty="0" smtClean="0"/>
              <a:t>Continued on next page</a:t>
            </a:r>
          </a:p>
        </p:txBody>
      </p:sp>
      <p:sp>
        <p:nvSpPr>
          <p:cNvPr id="2058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D238730-AE5F-4B7F-95EF-2C9D76DEAEC3}" type="slidenum">
              <a:rPr lang="en-US" altLang="en-US" smtClean="0"/>
              <a:pPr/>
              <a:t>85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76678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otes Placeholder 2"/>
          <p:cNvSpPr>
            <a:spLocks noGrp="1"/>
          </p:cNvSpPr>
          <p:nvPr>
            <p:ph type="body" idx="1"/>
          </p:nvPr>
        </p:nvSpPr>
        <p:spPr bwMode="auto">
          <a:xfrm>
            <a:off x="143134" y="448286"/>
            <a:ext cx="4661392" cy="8514266"/>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228943" indent="-228943" eaLnBrk="1" hangingPunct="1">
              <a:spcBef>
                <a:spcPct val="0"/>
              </a:spcBef>
            </a:pPr>
            <a:r>
              <a:rPr lang="en-US" altLang="en-US" dirty="0" smtClean="0"/>
              <a:t>Continued from previous page</a:t>
            </a:r>
          </a:p>
          <a:p>
            <a:pPr marL="228943" indent="-228943" eaLnBrk="1" hangingPunct="1">
              <a:spcBef>
                <a:spcPct val="0"/>
              </a:spcBef>
              <a:buFontTx/>
              <a:buChar char="•"/>
            </a:pPr>
            <a:endParaRPr lang="en-US" altLang="en-US" b="0" dirty="0" smtClean="0"/>
          </a:p>
          <a:p>
            <a:pPr marL="228943" indent="-228943" eaLnBrk="1" hangingPunct="1">
              <a:spcBef>
                <a:spcPct val="0"/>
              </a:spcBef>
              <a:buFontTx/>
              <a:buChar char="•"/>
            </a:pPr>
            <a:r>
              <a:rPr lang="en-US" altLang="en-US" b="0" dirty="0" smtClean="0"/>
              <a:t>In connection with an absence for an “ongoing chronic condition,” employer may request recertification every six months</a:t>
            </a:r>
          </a:p>
          <a:p>
            <a:pPr marL="228943" indent="-228943" eaLnBrk="1" hangingPunct="1">
              <a:spcBef>
                <a:spcPct val="0"/>
              </a:spcBef>
              <a:buFontTx/>
              <a:buChar char="•"/>
            </a:pPr>
            <a:r>
              <a:rPr lang="en-US" altLang="en-US" b="0" dirty="0" smtClean="0"/>
              <a:t>No second or third opinions permitted on recertification unless it is the first certification in a new twelve month period. Recertification in a new twelve month period is actually a reassessment of the qualifying condition and is considered an original certificate, so second and third opinions would be allowed.</a:t>
            </a:r>
          </a:p>
          <a:p>
            <a:pPr marL="228943" indent="-228943" eaLnBrk="1" hangingPunct="1">
              <a:spcBef>
                <a:spcPct val="0"/>
              </a:spcBef>
              <a:buFontTx/>
              <a:buChar char="•"/>
            </a:pPr>
            <a:r>
              <a:rPr lang="en-US" altLang="en-US" b="0" dirty="0" smtClean="0"/>
              <a:t>The Notice of Eligibility and Designation process must be completed again as part of the recertification process</a:t>
            </a:r>
          </a:p>
          <a:p>
            <a:pPr marL="228943" indent="-228943" eaLnBrk="1" hangingPunct="1">
              <a:spcBef>
                <a:spcPct val="0"/>
              </a:spcBef>
              <a:buFontTx/>
              <a:buChar char="•"/>
            </a:pPr>
            <a:r>
              <a:rPr lang="en-US" altLang="en-US" b="0" dirty="0" smtClean="0"/>
              <a:t>In a new twelve month period, recertification cannot be required simply because an employee MIGHT use leave because of a previous FMLA condition. The process is triggered when an employee is absent due to the previous condition in the new twelve month period.</a:t>
            </a:r>
          </a:p>
          <a:p>
            <a:pPr marL="228943" indent="-228943" eaLnBrk="1" hangingPunct="1">
              <a:spcBef>
                <a:spcPct val="0"/>
              </a:spcBef>
            </a:pPr>
            <a:endParaRPr lang="en-US" altLang="en-US" b="0" dirty="0" smtClean="0"/>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449ECF6-CCB4-46C6-96A1-7303770625D1}" type="slidenum">
              <a:rPr lang="en-US" altLang="en-US" smtClean="0"/>
              <a:pPr/>
              <a:t>86</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5742174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992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1" dirty="0" smtClean="0"/>
              <a:t>Question 1: </a:t>
            </a:r>
          </a:p>
          <a:p>
            <a:pPr marL="0" indent="0" eaLnBrk="1" hangingPunct="1"/>
            <a:r>
              <a:rPr lang="en-US" altLang="en-US" b="0" dirty="0"/>
              <a:t>What can substitute for the SOC Medical Certification form in a Workers’ Comp case?</a:t>
            </a:r>
          </a:p>
          <a:p>
            <a:pPr marL="0" indent="0" eaLnBrk="1" hangingPunct="1">
              <a:spcBef>
                <a:spcPct val="0"/>
              </a:spcBef>
            </a:pPr>
            <a:endParaRPr lang="en-US" altLang="en-US" b="0" dirty="0" smtClean="0"/>
          </a:p>
          <a:p>
            <a:pPr marL="0" indent="0" eaLnBrk="1" hangingPunct="1">
              <a:spcBef>
                <a:spcPct val="0"/>
              </a:spcBef>
            </a:pPr>
            <a:r>
              <a:rPr lang="en-US" altLang="en-US" b="1" dirty="0" smtClean="0"/>
              <a:t>Answer:</a:t>
            </a:r>
          </a:p>
          <a:p>
            <a:pPr marL="171707" indent="-171707" defTabSz="914182" eaLnBrk="1" hangingPunct="1">
              <a:spcBef>
                <a:spcPct val="0"/>
              </a:spcBef>
              <a:buFont typeface="Arial"/>
              <a:buChar char="•"/>
              <a:defRPr/>
            </a:pPr>
            <a:r>
              <a:rPr lang="en-US" altLang="en-US" b="0" dirty="0"/>
              <a:t>The Work Status Report</a:t>
            </a:r>
          </a:p>
          <a:p>
            <a:pPr marL="0" indent="0" eaLnBrk="1" hangingPunct="1">
              <a:spcBef>
                <a:spcPct val="0"/>
              </a:spcBef>
            </a:pPr>
            <a:endParaRPr lang="en-US" altLang="en-US" b="0" dirty="0" smtClean="0"/>
          </a:p>
          <a:p>
            <a:pPr marL="0" indent="0" eaLnBrk="1" hangingPunct="1">
              <a:spcBef>
                <a:spcPct val="0"/>
              </a:spcBef>
            </a:pPr>
            <a:r>
              <a:rPr lang="en-US" altLang="en-US" b="1" dirty="0" smtClean="0"/>
              <a:t>Question 2: </a:t>
            </a:r>
          </a:p>
          <a:p>
            <a:pPr marL="0" indent="0" defTabSz="914182" eaLnBrk="1" hangingPunct="1">
              <a:spcBef>
                <a:spcPct val="0"/>
              </a:spcBef>
              <a:defRPr/>
            </a:pPr>
            <a:r>
              <a:rPr lang="en-US" altLang="en-US" b="0" dirty="0"/>
              <a:t>What are the four forms used to authenticate FML use?</a:t>
            </a:r>
          </a:p>
          <a:p>
            <a:pPr marL="0" indent="0" eaLnBrk="1" hangingPunct="1">
              <a:spcBef>
                <a:spcPct val="0"/>
              </a:spcBef>
            </a:pPr>
            <a:endParaRPr lang="en-US" altLang="en-US" b="0" dirty="0" smtClean="0"/>
          </a:p>
          <a:p>
            <a:pPr marL="0" indent="0" eaLnBrk="1" hangingPunct="1">
              <a:spcBef>
                <a:spcPct val="0"/>
              </a:spcBef>
            </a:pPr>
            <a:r>
              <a:rPr lang="en-US" altLang="en-US" b="1" dirty="0" smtClean="0"/>
              <a:t>Answer:</a:t>
            </a:r>
          </a:p>
          <a:p>
            <a:pPr marL="173997" lvl="1" indent="-173997" eaLnBrk="1" hangingPunct="1">
              <a:spcBef>
                <a:spcPts val="0"/>
              </a:spcBef>
              <a:buFont typeface="Arial"/>
              <a:buChar char="•"/>
            </a:pPr>
            <a:r>
              <a:rPr lang="en-US" altLang="en-US" dirty="0"/>
              <a:t>SOC Medical Certification Form Employee’s Health Condition</a:t>
            </a:r>
          </a:p>
          <a:p>
            <a:pPr marL="173997" lvl="1" indent="-173997" eaLnBrk="1" hangingPunct="1">
              <a:spcBef>
                <a:spcPts val="0"/>
              </a:spcBef>
              <a:buFont typeface="Arial"/>
              <a:buChar char="•"/>
            </a:pPr>
            <a:r>
              <a:rPr lang="en-US" altLang="en-US" dirty="0"/>
              <a:t>SOC Medical Certification Form Family  Member’s Health Condition</a:t>
            </a:r>
          </a:p>
          <a:p>
            <a:pPr marL="173997" lvl="1" indent="-173997" eaLnBrk="1" hangingPunct="1">
              <a:spcBef>
                <a:spcPts val="0"/>
              </a:spcBef>
              <a:buFont typeface="Arial"/>
              <a:buChar char="•"/>
            </a:pPr>
            <a:r>
              <a:rPr lang="en-US" altLang="en-US" dirty="0"/>
              <a:t>SOC Certification of Qualifying Exigency for Active Duty Family Leave [non-medical]</a:t>
            </a:r>
          </a:p>
          <a:p>
            <a:pPr marL="173997" lvl="1" indent="-173997" eaLnBrk="1" hangingPunct="1">
              <a:spcBef>
                <a:spcPts val="0"/>
              </a:spcBef>
              <a:buFont typeface="Arial"/>
              <a:buChar char="•"/>
            </a:pPr>
            <a:r>
              <a:rPr lang="en-US" altLang="en-US" dirty="0"/>
              <a:t>SOC Certification for Serious Injury or Illness of Covered Service Member for Military Family Leave (Military Caregiver leave)</a:t>
            </a:r>
          </a:p>
        </p:txBody>
      </p:sp>
      <p:sp>
        <p:nvSpPr>
          <p:cNvPr id="2099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9384DE5-F024-4A9B-9AF1-E0621701005D}" type="slidenum">
              <a:rPr lang="en-US" altLang="en-US" smtClean="0"/>
              <a:pPr/>
              <a:t>87</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7236288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88</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73059"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1831269644"/>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73060"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837" lvl="1" indent="-174887"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837" lvl="1" indent="-174887"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837" lvl="1" indent="-174887"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837" lvl="1" indent="-174887"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837" lvl="1" indent="-174887"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837" lvl="1" indent="-174887"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837" lvl="1" indent="-174887" eaLnBrk="1" hangingPunct="1">
              <a:spcBef>
                <a:spcPct val="0"/>
              </a:spcBef>
              <a:buFont typeface="Arial"/>
              <a:buChar char="•"/>
            </a:pPr>
            <a:r>
              <a:rPr lang="en-US" altLang="en-US" b="1" dirty="0" smtClean="0"/>
              <a:t>Section Six </a:t>
            </a:r>
            <a:r>
              <a:rPr lang="en-US" altLang="en-US" dirty="0" smtClean="0"/>
              <a:t>– Identifies the requirements of the FML Designation Notice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89</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139186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b="0" dirty="0"/>
              <a:t>The course is broken out into 12 sections.  Sections 7 through 12 and the conclusion are described below: </a:t>
            </a:r>
          </a:p>
          <a:p>
            <a:r>
              <a:rPr lang="en-US" dirty="0"/>
              <a:t> </a:t>
            </a:r>
          </a:p>
          <a:p>
            <a:pPr marL="171707" lvl="1" indent="-171707">
              <a:buFont typeface="Arial"/>
              <a:buChar char="•"/>
            </a:pPr>
            <a:r>
              <a:rPr lang="en-US" b="1" dirty="0"/>
              <a:t>Section Seven – </a:t>
            </a:r>
            <a:r>
              <a:rPr lang="en-US" dirty="0"/>
              <a:t>Provides you with an overview of the FML Workbench and how to create and maintain a workbench</a:t>
            </a:r>
          </a:p>
          <a:p>
            <a:pPr marL="171707" lvl="1" indent="-171707">
              <a:buFont typeface="Arial"/>
              <a:buChar char="•"/>
            </a:pPr>
            <a:r>
              <a:rPr lang="en-US" b="1" dirty="0"/>
              <a:t>Section Eight - </a:t>
            </a:r>
            <a:r>
              <a:rPr lang="en-US" dirty="0"/>
              <a:t>Discusses how to maintain the timesheet for FML qualifying Employees, resolving errors, and entering holidays</a:t>
            </a:r>
          </a:p>
          <a:p>
            <a:pPr marL="171707" lvl="1" indent="-171707">
              <a:buFont typeface="Arial"/>
              <a:buChar char="•"/>
            </a:pPr>
            <a:r>
              <a:rPr lang="en-US" b="1" dirty="0"/>
              <a:t>Section Nine - </a:t>
            </a:r>
            <a:r>
              <a:rPr lang="en-US" dirty="0"/>
              <a:t>Explains the connection between FML and Workers’ Comp</a:t>
            </a:r>
          </a:p>
          <a:p>
            <a:pPr marL="171707" lvl="1" indent="-171707">
              <a:buFont typeface="Arial"/>
              <a:buChar char="•"/>
            </a:pPr>
            <a:r>
              <a:rPr lang="en-US" b="1" dirty="0"/>
              <a:t>Section Ten – </a:t>
            </a:r>
            <a:r>
              <a:rPr lang="en-US" dirty="0"/>
              <a:t>Provides an explanation of how FML is monitored through Leave approval, entitlement remaining, re-certification and low and exhausted balances</a:t>
            </a:r>
          </a:p>
          <a:p>
            <a:pPr marL="171707" lvl="1" indent="-171707">
              <a:buFont typeface="Arial"/>
              <a:buChar char="•"/>
            </a:pPr>
            <a:r>
              <a:rPr lang="en-US" b="1" dirty="0"/>
              <a:t>Section Eleven – </a:t>
            </a:r>
            <a:r>
              <a:rPr lang="en-US" dirty="0"/>
              <a:t>Covers the actions of the FML Liaison once the Employee no longer is taking FML leave</a:t>
            </a:r>
          </a:p>
          <a:p>
            <a:pPr marL="171707" lvl="1" indent="-171707">
              <a:buFont typeface="Arial"/>
              <a:buChar char="•"/>
            </a:pPr>
            <a:r>
              <a:rPr lang="en-US" b="1" dirty="0"/>
              <a:t>Section Twelve - </a:t>
            </a:r>
            <a:r>
              <a:rPr lang="en-US" dirty="0"/>
              <a:t>Consists of case studies used to practice what you have learned in the course</a:t>
            </a:r>
          </a:p>
          <a:p>
            <a:pPr marL="171707" lvl="1" indent="-171707">
              <a:buFont typeface="Arial"/>
              <a:buChar char="•"/>
            </a:pPr>
            <a:r>
              <a:rPr lang="en-US" b="1" dirty="0"/>
              <a:t>Conclusion - </a:t>
            </a:r>
            <a:r>
              <a:rPr lang="en-US" dirty="0"/>
              <a:t>At the end of this course you will have the opportunity to evaluate the course and identify where to get help </a:t>
            </a:r>
          </a:p>
          <a:p>
            <a:endParaRPr lang="en-US" b="0" dirty="0"/>
          </a:p>
          <a:p>
            <a:pPr marL="0" indent="0"/>
            <a:r>
              <a:rPr lang="en-US" b="0" dirty="0"/>
              <a:t>There is an open work session at the end of this course where you can practice and ask additional questions.</a:t>
            </a:r>
          </a:p>
          <a:p>
            <a:endParaRPr lang="en-US" altLang="en-US" dirty="0"/>
          </a:p>
          <a:p>
            <a:endParaRPr lang="en-US" altLang="en-US" b="0" dirty="0" smtClean="0"/>
          </a:p>
          <a:p>
            <a:pPr marL="523071" lvl="2" indent="-174887" defTabSz="930081" eaLnBrk="1" hangingPunct="1">
              <a:spcBef>
                <a:spcPct val="0"/>
              </a:spcBef>
            </a:pPr>
            <a:endParaRPr lang="en-US" altLang="en-US" dirty="0" smtClean="0"/>
          </a:p>
          <a:p>
            <a:pPr marL="0" indent="0" defTabSz="930081"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9</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5942712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2140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CD4A94D-D52F-41A9-9660-1BAF679AC158}" type="slidenum">
              <a:rPr lang="en-US" altLang="en-US" smtClean="0"/>
              <a:pPr/>
              <a:t>90</a:t>
            </a:fld>
            <a:endParaRPr lang="en-US" altLang="en-US" dirty="0" smtClean="0"/>
          </a:p>
        </p:txBody>
      </p:sp>
      <p:sp>
        <p:nvSpPr>
          <p:cNvPr id="7"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0708196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606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18 </a:t>
            </a:r>
            <a:r>
              <a:rPr lang="en-US" altLang="en-US" b="0" dirty="0" smtClean="0"/>
              <a:t>– Certification of Health Care Providers for Employee’s Serious Health Condition</a:t>
            </a:r>
          </a:p>
          <a:p>
            <a:pPr marL="0" indent="0" eaLnBrk="1" hangingPunct="1">
              <a:spcBef>
                <a:spcPct val="0"/>
              </a:spcBef>
            </a:pPr>
            <a:endParaRPr lang="en-US" altLang="en-US" b="0" dirty="0" smtClean="0"/>
          </a:p>
          <a:p>
            <a:pPr marL="171707" indent="-171707" eaLnBrk="1" hangingPunct="1">
              <a:spcBef>
                <a:spcPct val="0"/>
              </a:spcBef>
            </a:pPr>
            <a:r>
              <a:rPr lang="en-US" altLang="en-US" u="none" dirty="0" smtClean="0"/>
              <a:t>Reviewing the Certification for Common Mistakes</a:t>
            </a:r>
          </a:p>
          <a:p>
            <a:pPr marL="171707" indent="-171707" eaLnBrk="1" hangingPunct="1">
              <a:spcBef>
                <a:spcPct val="0"/>
              </a:spcBef>
            </a:pPr>
            <a:endParaRPr lang="en-US" altLang="en-US" u="none" dirty="0" smtClean="0"/>
          </a:p>
          <a:p>
            <a:pPr marL="171707" indent="-171707" eaLnBrk="1" hangingPunct="1">
              <a:spcBef>
                <a:spcPct val="0"/>
              </a:spcBef>
              <a:buFontTx/>
              <a:buChar char="•"/>
            </a:pPr>
            <a:r>
              <a:rPr lang="en-US" altLang="en-US" b="0" dirty="0" smtClean="0"/>
              <a:t>Commonly missed items include:</a:t>
            </a:r>
          </a:p>
          <a:p>
            <a:pPr marL="337945" lvl="1" indent="-171707" eaLnBrk="1" hangingPunct="1">
              <a:spcBef>
                <a:spcPct val="0"/>
              </a:spcBef>
              <a:buFont typeface="Arial"/>
              <a:buChar char="•"/>
            </a:pPr>
            <a:r>
              <a:rPr lang="en-US" altLang="en-US" dirty="0" smtClean="0"/>
              <a:t>Question 1 under “Serious Health Condition,” to categorize the condition</a:t>
            </a:r>
          </a:p>
          <a:p>
            <a:pPr marL="337945" lvl="1" indent="-171707" eaLnBrk="1" hangingPunct="1">
              <a:spcBef>
                <a:spcPct val="0"/>
              </a:spcBef>
              <a:buFont typeface="Arial"/>
              <a:buChar char="•"/>
            </a:pPr>
            <a:r>
              <a:rPr lang="en-US" altLang="en-US" dirty="0" smtClean="0"/>
              <a:t>Question 1 and 2 under “Additional Medical Facts,” to indicate condition begin and end date</a:t>
            </a:r>
          </a:p>
          <a:p>
            <a:pPr marL="337945" lvl="1" indent="-171707" eaLnBrk="1" hangingPunct="1">
              <a:spcBef>
                <a:spcPct val="0"/>
              </a:spcBef>
              <a:buFont typeface="Arial"/>
              <a:buChar char="•"/>
            </a:pPr>
            <a:r>
              <a:rPr lang="en-US" altLang="en-US" dirty="0" smtClean="0"/>
              <a:t>Health Care Provider signature (page 5)</a:t>
            </a:r>
          </a:p>
          <a:p>
            <a:pPr marL="527968" lvl="2" indent="-171707" eaLnBrk="1" hangingPunct="1">
              <a:spcBef>
                <a:spcPct val="0"/>
              </a:spcBef>
            </a:pPr>
            <a:r>
              <a:rPr lang="en-US" altLang="en-US" dirty="0" smtClean="0"/>
              <a:t>Employee must sign form to release information (page 1)</a:t>
            </a:r>
          </a:p>
          <a:p>
            <a:pPr marL="171707" indent="-171707" eaLnBrk="1" hangingPunct="1">
              <a:spcBef>
                <a:spcPct val="0"/>
              </a:spcBef>
              <a:buFont typeface="Arial"/>
              <a:buChar char="•"/>
            </a:pPr>
            <a:r>
              <a:rPr lang="en-US" altLang="en-US" b="0" i="0" dirty="0" smtClean="0"/>
              <a:t>N/A should be used for all questions that do not apply.  Blank responses should not be accepted</a:t>
            </a:r>
          </a:p>
          <a:p>
            <a:pPr marL="171707" indent="-171707" eaLnBrk="1" hangingPunct="1">
              <a:spcBef>
                <a:spcPct val="0"/>
              </a:spcBef>
              <a:buFontTx/>
              <a:buChar char="•"/>
            </a:pPr>
            <a:endParaRPr lang="en-US" altLang="en-US" b="0" i="1" dirty="0" smtClean="0"/>
          </a:p>
          <a:p>
            <a:pPr marL="171707" indent="-171707" eaLnBrk="1" hangingPunct="1">
              <a:spcBef>
                <a:spcPct val="0"/>
              </a:spcBef>
            </a:pPr>
            <a:r>
              <a:rPr lang="en-US" altLang="en-US" u="none" dirty="0" smtClean="0"/>
              <a:t>Authorized Health Care Providers</a:t>
            </a:r>
          </a:p>
          <a:p>
            <a:pPr marL="171707" indent="-171707" eaLnBrk="1" hangingPunct="1">
              <a:spcBef>
                <a:spcPct val="0"/>
              </a:spcBef>
            </a:pPr>
            <a:endParaRPr lang="en-US" altLang="en-US" u="none" dirty="0" smtClean="0"/>
          </a:p>
          <a:p>
            <a:pPr marL="171707" indent="-171707" eaLnBrk="1" hangingPunct="1">
              <a:spcBef>
                <a:spcPct val="0"/>
              </a:spcBef>
              <a:buFont typeface="Arial"/>
              <a:buChar char="•"/>
            </a:pPr>
            <a:r>
              <a:rPr lang="en-US" altLang="en-US" b="0" dirty="0" smtClean="0"/>
              <a:t>Doctor of medicine (MD) or osteopathy (DO) who is authorized to practice medicine or surgery</a:t>
            </a:r>
          </a:p>
          <a:p>
            <a:pPr marL="171707" indent="-171707" eaLnBrk="1" hangingPunct="1">
              <a:spcBef>
                <a:spcPct val="0"/>
              </a:spcBef>
              <a:buFont typeface="Arial"/>
              <a:buChar char="•"/>
            </a:pPr>
            <a:r>
              <a:rPr lang="en-US" altLang="en-US" b="0" dirty="0" smtClean="0"/>
              <a:t>Podiatrists (DPM), dentists (DDS/DMD), clinical psychologists (Ph.D. or Psy.D.), optometrists (OD)</a:t>
            </a:r>
          </a:p>
          <a:p>
            <a:pPr marL="171707" indent="-171707" eaLnBrk="1" hangingPunct="1">
              <a:spcBef>
                <a:spcPct val="0"/>
              </a:spcBef>
              <a:buFont typeface="Arial"/>
              <a:buChar char="•"/>
            </a:pPr>
            <a:r>
              <a:rPr lang="en-US" altLang="en-US" b="0" dirty="0" smtClean="0"/>
              <a:t>Chiropractors (DC or DCM) - limited to treatment consisting of manual manipulation of the spine to correct a subluxation as demonstrated by x-ray</a:t>
            </a:r>
          </a:p>
          <a:p>
            <a:pPr marL="171707" indent="-171707" eaLnBrk="1" hangingPunct="1">
              <a:spcBef>
                <a:spcPct val="0"/>
              </a:spcBef>
              <a:buFont typeface="Arial"/>
              <a:buChar char="•"/>
            </a:pPr>
            <a:r>
              <a:rPr lang="en-US" altLang="en-US" b="0" dirty="0" smtClean="0"/>
              <a:t>Nurse practitioners (CNP), nurse-midwives (CNM), clinical social workers (CSW), physician assistants (PAC)</a:t>
            </a:r>
          </a:p>
          <a:p>
            <a:pPr marL="171707" indent="-171707" eaLnBrk="1" hangingPunct="1">
              <a:spcBef>
                <a:spcPct val="0"/>
              </a:spcBef>
            </a:pPr>
            <a:endParaRPr lang="en-US" altLang="en-US" b="0" dirty="0" smtClean="0"/>
          </a:p>
          <a:p>
            <a:pPr marL="171707" indent="-171707" eaLnBrk="1" hangingPunct="1">
              <a:spcBef>
                <a:spcPct val="0"/>
              </a:spcBef>
            </a:pPr>
            <a:r>
              <a:rPr lang="en-US" altLang="en-US" b="1" dirty="0" smtClean="0"/>
              <a:t>Continued on next page</a:t>
            </a:r>
          </a:p>
          <a:p>
            <a:pPr marL="171707" indent="-171707" eaLnBrk="1" hangingPunct="1">
              <a:spcBef>
                <a:spcPct val="0"/>
              </a:spcBef>
            </a:pPr>
            <a:endParaRPr lang="en-US" altLang="en-US" dirty="0" smtClean="0"/>
          </a:p>
        </p:txBody>
      </p:sp>
      <p:sp>
        <p:nvSpPr>
          <p:cNvPr id="2160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A3B2574-EFC7-442F-95D9-B40FC3826002}" type="slidenum">
              <a:rPr lang="en-US" altLang="en-US" smtClean="0"/>
              <a:pPr/>
              <a:t>91</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9730567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otes Placeholder 2"/>
          <p:cNvSpPr>
            <a:spLocks noGrp="1"/>
          </p:cNvSpPr>
          <p:nvPr>
            <p:ph type="body" idx="1"/>
          </p:nvPr>
        </p:nvSpPr>
        <p:spPr bwMode="auto">
          <a:xfrm>
            <a:off x="143134" y="435569"/>
            <a:ext cx="4661392" cy="8526983"/>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b="0" dirty="0"/>
              <a:t>Christian Science Practitioners (CS) – listed with the First Church of Christ, Scientist in Boston, </a:t>
            </a:r>
            <a:r>
              <a:rPr lang="en-US" altLang="en-US" b="0" dirty="0" smtClean="0"/>
              <a:t>MA</a:t>
            </a:r>
          </a:p>
          <a:p>
            <a:pPr marL="171707" indent="-171707" eaLnBrk="1" hangingPunct="1">
              <a:spcBef>
                <a:spcPct val="0"/>
              </a:spcBef>
              <a:buFont typeface="Arial"/>
              <a:buChar char="•"/>
            </a:pPr>
            <a:r>
              <a:rPr lang="en-US" altLang="en-US" b="0" dirty="0" smtClean="0"/>
              <a:t>Any health care provider from the employers group health plan</a:t>
            </a:r>
          </a:p>
          <a:p>
            <a:pPr marL="171707" indent="-171707" eaLnBrk="1" hangingPunct="1">
              <a:spcBef>
                <a:spcPct val="0"/>
              </a:spcBef>
              <a:buFont typeface="Arial"/>
              <a:buChar char="•"/>
            </a:pPr>
            <a:r>
              <a:rPr lang="en-US" altLang="en-US" b="0" dirty="0" smtClean="0"/>
              <a:t>Health care provider who practices in a country other than the US, who is authorized to practice in accordance with law</a:t>
            </a:r>
          </a:p>
          <a:p>
            <a:pPr marL="171707" indent="-171707" eaLnBrk="1" hangingPunct="1">
              <a:spcBef>
                <a:spcPct val="0"/>
              </a:spcBef>
              <a:buFont typeface="Arial"/>
              <a:buChar char="•"/>
            </a:pPr>
            <a:r>
              <a:rPr lang="en-US" altLang="en-US" dirty="0" smtClean="0"/>
              <a:t>Does NOT </a:t>
            </a:r>
            <a:r>
              <a:rPr lang="en-US" altLang="en-US" b="0" dirty="0" smtClean="0"/>
              <a:t>include naturopathic practitioners (ND) They are not licensed or regulated</a:t>
            </a:r>
          </a:p>
          <a:p>
            <a:pPr marL="0" indent="0" eaLnBrk="1" hangingPunct="1">
              <a:spcBef>
                <a:spcPct val="0"/>
              </a:spcBef>
            </a:pPr>
            <a:endParaRPr lang="en-US" altLang="en-US" u="none" dirty="0" smtClean="0"/>
          </a:p>
          <a:p>
            <a:pPr marL="0" indent="0" eaLnBrk="1" hangingPunct="1">
              <a:spcBef>
                <a:spcPct val="0"/>
              </a:spcBef>
            </a:pPr>
            <a:r>
              <a:rPr lang="en-US" altLang="en-US" u="none" dirty="0" smtClean="0"/>
              <a:t>Allowable Treatments</a:t>
            </a:r>
          </a:p>
          <a:p>
            <a:pPr marL="171707" indent="-171707" eaLnBrk="1" hangingPunct="1">
              <a:spcBef>
                <a:spcPct val="0"/>
              </a:spcBef>
              <a:buFont typeface="Arial"/>
              <a:buChar char="•"/>
            </a:pPr>
            <a:r>
              <a:rPr lang="en-US" altLang="en-US" b="0" dirty="0" smtClean="0"/>
              <a:t>Inpatient care - an overnight stay in a hospital, hospice, or residential medical care facility, including any period of incapacity or any subsequent treatment in connection with such inpatient care</a:t>
            </a:r>
          </a:p>
          <a:p>
            <a:pPr marL="171707" indent="-171707" eaLnBrk="1" hangingPunct="1">
              <a:spcBef>
                <a:spcPct val="0"/>
              </a:spcBef>
              <a:buFont typeface="Arial"/>
              <a:buChar char="•"/>
            </a:pPr>
            <a:r>
              <a:rPr lang="en-US" altLang="en-US" b="0" dirty="0" smtClean="0"/>
              <a:t>Incapacity - requires in person treatment by a health care provider once within first seven days of incapacity</a:t>
            </a:r>
          </a:p>
          <a:p>
            <a:pPr marL="171707" indent="-171707" eaLnBrk="1" hangingPunct="1">
              <a:spcBef>
                <a:spcPct val="0"/>
              </a:spcBef>
              <a:buFont typeface="Arial"/>
              <a:buChar char="•"/>
            </a:pPr>
            <a:r>
              <a:rPr lang="en-US" altLang="en-US" b="0" dirty="0" smtClean="0"/>
              <a:t>Continuing treatment - two or more times within a thirty day period by a health care provider treating the same condition</a:t>
            </a:r>
          </a:p>
          <a:p>
            <a:pPr marL="171707" indent="-171707" eaLnBrk="1" hangingPunct="1">
              <a:spcBef>
                <a:spcPct val="0"/>
              </a:spcBef>
              <a:buFont typeface="Arial"/>
              <a:buChar char="•"/>
            </a:pPr>
            <a:r>
              <a:rPr lang="en-US" altLang="en-US" b="0" dirty="0" smtClean="0"/>
              <a:t>Chronic health condition - requires periodic visits to health care provider at least twice a year. (e.g. migraines, asthma, diabetes, epilepsy)</a:t>
            </a:r>
          </a:p>
          <a:p>
            <a:pPr marL="171707" indent="-171707" eaLnBrk="1" hangingPunct="1">
              <a:spcBef>
                <a:spcPct val="0"/>
              </a:spcBef>
              <a:buFont typeface="Arial"/>
              <a:buChar char="•"/>
            </a:pPr>
            <a:r>
              <a:rPr lang="en-US" altLang="en-US" b="0" dirty="0" smtClean="0"/>
              <a:t>Permanent, long-term condition - when treatment may not be effective, but the patient is under the supervision of a health care provider for the condition (e.g. Alzheimer’s, terminal illness)</a:t>
            </a:r>
          </a:p>
          <a:p>
            <a:pPr marL="171707" indent="-171707" eaLnBrk="1" hangingPunct="1">
              <a:spcBef>
                <a:spcPct val="0"/>
              </a:spcBef>
              <a:buFont typeface="Arial"/>
              <a:buChar char="•"/>
            </a:pPr>
            <a:r>
              <a:rPr lang="en-US" altLang="en-US" b="0" dirty="0" smtClean="0"/>
              <a:t>Multiple treatments and recovery for a condition that would likely result in an incapacity if not treated (e.g. radiation, physical therapy, dialysis, chemotherapy)</a:t>
            </a:r>
          </a:p>
          <a:p>
            <a:pPr marL="0" indent="0" eaLnBrk="1" hangingPunct="1">
              <a:spcBef>
                <a:spcPct val="0"/>
              </a:spcBef>
            </a:pPr>
            <a:endParaRPr lang="en-US" altLang="en-US" dirty="0" smtClean="0"/>
          </a:p>
        </p:txBody>
      </p:sp>
      <p:sp>
        <p:nvSpPr>
          <p:cNvPr id="2181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876401B-68EC-4A53-A19E-E4A5BA5CB4D1}" type="slidenum">
              <a:rPr lang="en-US" altLang="en-US" smtClean="0"/>
              <a:pPr/>
              <a:t>92</a:t>
            </a:fld>
            <a:endParaRPr lang="en-US" altLang="en-US" dirty="0" smtClean="0"/>
          </a:p>
        </p:txBody>
      </p:sp>
      <p:sp>
        <p:nvSpPr>
          <p:cNvPr id="4"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1567872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016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Active Duty Family Leave Certification </a:t>
            </a:r>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b="0" dirty="0" smtClean="0"/>
              <a:t>Requires employee signature</a:t>
            </a:r>
          </a:p>
          <a:p>
            <a:pPr marL="171707" indent="-171707" eaLnBrk="1" hangingPunct="1">
              <a:spcBef>
                <a:spcPct val="0"/>
              </a:spcBef>
              <a:buFont typeface="Arial"/>
              <a:buChar char="•"/>
            </a:pPr>
            <a:r>
              <a:rPr lang="en-US" altLang="en-US" b="0" dirty="0" smtClean="0"/>
              <a:t>Requires a copy of military member’s active duty orders </a:t>
            </a:r>
          </a:p>
          <a:p>
            <a:pPr marL="171707" indent="-171707" eaLnBrk="1" hangingPunct="1">
              <a:spcBef>
                <a:spcPct val="0"/>
              </a:spcBef>
              <a:buFont typeface="Arial"/>
              <a:buChar char="•"/>
            </a:pPr>
            <a:r>
              <a:rPr lang="en-US" altLang="en-US" b="0" dirty="0" smtClean="0"/>
              <a:t>If previously provided, FML Liaison is responsible for obtaining a copy for the FML file</a:t>
            </a:r>
          </a:p>
          <a:p>
            <a:pPr marL="0" indent="0" eaLnBrk="1" hangingPunct="1">
              <a:spcBef>
                <a:spcPct val="0"/>
              </a:spcBef>
            </a:pPr>
            <a:endParaRPr lang="en-US" altLang="en-US" u="sng" dirty="0" smtClean="0"/>
          </a:p>
          <a:p>
            <a:pPr marL="0" indent="0" eaLnBrk="1" hangingPunct="1">
              <a:spcBef>
                <a:spcPct val="0"/>
              </a:spcBef>
            </a:pPr>
            <a:r>
              <a:rPr lang="en-US" altLang="en-US" dirty="0" smtClean="0"/>
              <a:t>Military Caregiver Leave Certification</a:t>
            </a:r>
          </a:p>
          <a:p>
            <a:pPr marL="0" indent="0" eaLnBrk="1" hangingPunct="1">
              <a:spcBef>
                <a:spcPct val="0"/>
              </a:spcBef>
            </a:pPr>
            <a:endParaRPr lang="en-US" altLang="en-US" dirty="0" smtClean="0"/>
          </a:p>
          <a:p>
            <a:pPr marL="171707" indent="-171707" eaLnBrk="1" hangingPunct="1">
              <a:spcBef>
                <a:spcPct val="0"/>
              </a:spcBef>
              <a:buFont typeface="Arial"/>
              <a:buChar char="•"/>
            </a:pPr>
            <a:r>
              <a:rPr lang="en-US" altLang="en-US" dirty="0" smtClean="0"/>
              <a:t>NOTE</a:t>
            </a:r>
            <a:r>
              <a:rPr lang="en-US" altLang="en-US" b="0" dirty="0" smtClean="0"/>
              <a:t>:</a:t>
            </a:r>
            <a:r>
              <a:rPr lang="en-US" altLang="en-US" b="0" i="1" dirty="0" smtClean="0"/>
              <a:t> This Form is not required if Invitational Travel Orders (ITO) or Invitational Travel Authorizations (ITA) are provided</a:t>
            </a:r>
            <a:endParaRPr lang="en-US" altLang="en-US" b="0" dirty="0" smtClean="0"/>
          </a:p>
          <a:p>
            <a:pPr marL="171707" lvl="1" indent="-171707" eaLnBrk="1" hangingPunct="1">
              <a:spcBef>
                <a:spcPct val="0"/>
              </a:spcBef>
              <a:buFont typeface="Arial"/>
              <a:buChar char="•"/>
            </a:pPr>
            <a:r>
              <a:rPr lang="en-US" altLang="en-US" dirty="0" smtClean="0"/>
              <a:t>May be accepted from any one of the following health care providers:</a:t>
            </a:r>
          </a:p>
          <a:p>
            <a:pPr lvl="2" eaLnBrk="1" hangingPunct="1">
              <a:spcBef>
                <a:spcPct val="0"/>
              </a:spcBef>
            </a:pPr>
            <a:r>
              <a:rPr lang="en-US" altLang="en-US" dirty="0" smtClean="0"/>
              <a:t>Department of Defense health care provider</a:t>
            </a:r>
          </a:p>
          <a:p>
            <a:pPr lvl="2" eaLnBrk="1" hangingPunct="1">
              <a:spcBef>
                <a:spcPct val="0"/>
              </a:spcBef>
            </a:pPr>
            <a:r>
              <a:rPr lang="en-US" altLang="en-US" dirty="0" smtClean="0"/>
              <a:t>United States Department of Veterans Affairs health care provider</a:t>
            </a:r>
          </a:p>
          <a:p>
            <a:pPr lvl="2" eaLnBrk="1" hangingPunct="1">
              <a:spcBef>
                <a:spcPct val="0"/>
              </a:spcBef>
            </a:pPr>
            <a:r>
              <a:rPr lang="en-US" altLang="en-US" dirty="0" smtClean="0"/>
              <a:t>DOD TRICARE network</a:t>
            </a:r>
          </a:p>
          <a:p>
            <a:pPr lvl="2" eaLnBrk="1" hangingPunct="1">
              <a:spcBef>
                <a:spcPct val="0"/>
              </a:spcBef>
            </a:pPr>
            <a:r>
              <a:rPr lang="en-US" altLang="en-US" dirty="0" smtClean="0"/>
              <a:t>DOD non-network TRICARE</a:t>
            </a:r>
          </a:p>
          <a:p>
            <a:pPr lvl="2" eaLnBrk="1" hangingPunct="1">
              <a:spcBef>
                <a:spcPct val="0"/>
              </a:spcBef>
            </a:pPr>
            <a:r>
              <a:rPr lang="en-US" altLang="en-US" dirty="0" smtClean="0"/>
              <a:t>Any health care provider approved in Section 825.125 </a:t>
            </a:r>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2201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F17DF4A-01A3-457E-B29A-F7C3E0F61696}" type="slidenum">
              <a:rPr lang="en-US" altLang="en-US" smtClean="0"/>
              <a:pPr/>
              <a:t>93</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5670282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22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HANDOUTS:</a:t>
            </a:r>
          </a:p>
          <a:p>
            <a:pPr marL="228943" indent="-228943" eaLnBrk="1" hangingPunct="1">
              <a:spcBef>
                <a:spcPct val="0"/>
              </a:spcBef>
              <a:buFont typeface="+mj-lt"/>
              <a:buAutoNum type="arabicPeriod"/>
            </a:pPr>
            <a:r>
              <a:rPr lang="en-US" altLang="en-US" b="0" dirty="0" smtClean="0"/>
              <a:t>Medical</a:t>
            </a:r>
            <a:r>
              <a:rPr lang="en-US" altLang="en-US" b="0" baseline="0" dirty="0" smtClean="0"/>
              <a:t> Certification</a:t>
            </a:r>
          </a:p>
          <a:p>
            <a:pPr marL="228943" indent="-228943" eaLnBrk="1" hangingPunct="1">
              <a:spcBef>
                <a:spcPct val="0"/>
              </a:spcBef>
              <a:buFont typeface="+mj-lt"/>
              <a:buAutoNum type="arabicPeriod"/>
            </a:pPr>
            <a:r>
              <a:rPr lang="en-US" altLang="en-US" b="0" baseline="0" dirty="0" smtClean="0"/>
              <a:t>Calendar</a:t>
            </a:r>
          </a:p>
          <a:p>
            <a:pPr marL="228943" indent="-228943" eaLnBrk="1" hangingPunct="1">
              <a:spcBef>
                <a:spcPct val="0"/>
              </a:spcBef>
              <a:buFont typeface="+mj-lt"/>
              <a:buAutoNum type="arabicPeriod"/>
            </a:pPr>
            <a:r>
              <a:rPr lang="en-US" altLang="en-US" b="0" baseline="0" dirty="0" smtClean="0"/>
              <a:t>CDOT FMLA Designation Notice </a:t>
            </a:r>
          </a:p>
          <a:p>
            <a:pPr marL="228943" indent="-228943" eaLnBrk="1" hangingPunct="1">
              <a:spcBef>
                <a:spcPct val="0"/>
              </a:spcBef>
              <a:buFont typeface="+mj-lt"/>
              <a:buAutoNum type="arabicPeriod"/>
            </a:pPr>
            <a:r>
              <a:rPr lang="en-US" altLang="en-US" b="0" baseline="0" dirty="0" smtClean="0"/>
              <a:t>Revised Medical Certification</a:t>
            </a:r>
          </a:p>
          <a:p>
            <a:pPr marL="228943" indent="-228943" eaLnBrk="1" hangingPunct="1">
              <a:spcBef>
                <a:spcPct val="0"/>
              </a:spcBef>
              <a:buFont typeface="+mj-lt"/>
              <a:buAutoNum type="arabicPeriod"/>
            </a:pPr>
            <a:endParaRPr lang="en-US" altLang="en-US" b="0" dirty="0" smtClean="0"/>
          </a:p>
          <a:p>
            <a:pPr marL="0" indent="0" eaLnBrk="1" hangingPunct="1">
              <a:spcBef>
                <a:spcPct val="0"/>
              </a:spcBef>
            </a:pPr>
            <a:endParaRPr lang="en-US" altLang="en-US" b="0" dirty="0" smtClean="0"/>
          </a:p>
          <a:p>
            <a:pPr marL="0" indent="0" eaLnBrk="1" hangingPunct="1">
              <a:spcBef>
                <a:spcPct val="0"/>
              </a:spcBef>
            </a:pPr>
            <a:endParaRPr lang="en-US" altLang="en-US" b="0" dirty="0" smtClean="0"/>
          </a:p>
          <a:p>
            <a:pPr marL="0" indent="0" eaLnBrk="1" hangingPunct="1">
              <a:spcBef>
                <a:spcPct val="0"/>
              </a:spcBef>
            </a:pPr>
            <a:endParaRPr lang="en-US" altLang="en-US" dirty="0" smtClean="0"/>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2222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37BE56A-E636-409C-BDD6-0738AAFD96D9}" type="slidenum">
              <a:rPr lang="en-US" altLang="en-US" smtClean="0">
                <a:solidFill>
                  <a:srgbClr val="000000"/>
                </a:solidFill>
              </a:rPr>
              <a:pPr/>
              <a:t>94</a:t>
            </a:fld>
            <a:endParaRPr lang="en-US" altLang="en-US" dirty="0" smtClean="0">
              <a:solidFill>
                <a:srgbClr val="000000"/>
              </a:solidFill>
            </a:endParaRPr>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2831917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425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Question</a:t>
            </a:r>
            <a:r>
              <a:rPr lang="en-US" altLang="en-US" baseline="0" dirty="0" smtClean="0"/>
              <a:t> 1:</a:t>
            </a:r>
          </a:p>
          <a:p>
            <a:pPr marL="0" indent="0" defTabSz="914182" eaLnBrk="1" hangingPunct="1">
              <a:spcBef>
                <a:spcPct val="0"/>
              </a:spcBef>
              <a:defRPr/>
            </a:pPr>
            <a:r>
              <a:rPr lang="en-US" altLang="en-US" b="0" dirty="0" smtClean="0"/>
              <a:t>What form is used to request more complete information when an employee presents an incomplete med cert?</a:t>
            </a:r>
            <a:endParaRPr lang="en-US" altLang="en-US" b="0" baseline="0" dirty="0" smtClean="0"/>
          </a:p>
          <a:p>
            <a:pPr marL="0" indent="0" eaLnBrk="1" hangingPunct="1">
              <a:spcBef>
                <a:spcPct val="0"/>
              </a:spcBef>
            </a:pPr>
            <a:endParaRPr lang="en-US" altLang="en-US" b="0" baseline="0" dirty="0" smtClean="0"/>
          </a:p>
          <a:p>
            <a:pPr marL="0" indent="0" eaLnBrk="1" hangingPunct="1">
              <a:spcBef>
                <a:spcPct val="0"/>
              </a:spcBef>
            </a:pPr>
            <a:r>
              <a:rPr lang="en-US" altLang="en-US" b="1" baseline="0" dirty="0" smtClean="0"/>
              <a:t>Answer:  CDOT FML Designation Notice</a:t>
            </a:r>
          </a:p>
          <a:p>
            <a:pPr marL="0" indent="0" eaLnBrk="1" hangingPunct="1">
              <a:spcBef>
                <a:spcPct val="0"/>
              </a:spcBef>
            </a:pPr>
            <a:endParaRPr lang="en-US" altLang="en-US" b="1" baseline="0" dirty="0" smtClean="0"/>
          </a:p>
          <a:p>
            <a:pPr marL="0" indent="0" eaLnBrk="1" hangingPunct="1">
              <a:spcBef>
                <a:spcPct val="0"/>
              </a:spcBef>
            </a:pPr>
            <a:endParaRPr lang="en-US" altLang="en-US" b="1" baseline="0" dirty="0" smtClean="0"/>
          </a:p>
          <a:p>
            <a:pPr marL="0" indent="0" eaLnBrk="1" hangingPunct="1">
              <a:spcBef>
                <a:spcPct val="0"/>
              </a:spcBef>
            </a:pPr>
            <a:r>
              <a:rPr lang="en-US" altLang="en-US" dirty="0" smtClean="0"/>
              <a:t>Question</a:t>
            </a:r>
            <a:r>
              <a:rPr lang="en-US" altLang="en-US" baseline="0" dirty="0" smtClean="0"/>
              <a:t> 2:</a:t>
            </a:r>
          </a:p>
          <a:p>
            <a:pPr marL="0" indent="0" defTabSz="914182" eaLnBrk="1" hangingPunct="1">
              <a:spcBef>
                <a:spcPct val="0"/>
              </a:spcBef>
              <a:defRPr/>
            </a:pPr>
            <a:r>
              <a:rPr lang="en-US" altLang="en-US" b="0" dirty="0" smtClean="0"/>
              <a:t>What’s the deadline for the Liaison to request it?</a:t>
            </a:r>
          </a:p>
          <a:p>
            <a:pPr marL="0" indent="0" eaLnBrk="1" hangingPunct="1">
              <a:spcBef>
                <a:spcPct val="0"/>
              </a:spcBef>
            </a:pPr>
            <a:endParaRPr lang="en-US" altLang="en-US" b="0" baseline="0" dirty="0" smtClean="0"/>
          </a:p>
          <a:p>
            <a:pPr marL="0" indent="0" eaLnBrk="1" hangingPunct="1">
              <a:spcBef>
                <a:spcPct val="0"/>
              </a:spcBef>
            </a:pPr>
            <a:r>
              <a:rPr lang="en-US" altLang="en-US" b="1" baseline="0" dirty="0" smtClean="0"/>
              <a:t>Answer:  Within five working days of receipt</a:t>
            </a:r>
          </a:p>
          <a:p>
            <a:pPr marL="0" indent="0" eaLnBrk="1" hangingPunct="1">
              <a:spcBef>
                <a:spcPct val="0"/>
              </a:spcBef>
            </a:pPr>
            <a:endParaRPr lang="en-US" altLang="en-US" dirty="0" smtClean="0"/>
          </a:p>
          <a:p>
            <a:pPr marL="0" indent="0" eaLnBrk="1" hangingPunct="1">
              <a:spcBef>
                <a:spcPct val="0"/>
              </a:spcBef>
            </a:pPr>
            <a:endParaRPr lang="en-US" altLang="en-US" dirty="0" smtClean="0"/>
          </a:p>
          <a:p>
            <a:pPr marL="0" indent="0" eaLnBrk="1" hangingPunct="1">
              <a:spcBef>
                <a:spcPct val="0"/>
              </a:spcBef>
            </a:pPr>
            <a:r>
              <a:rPr lang="en-US" altLang="en-US" dirty="0" smtClean="0"/>
              <a:t>Question</a:t>
            </a:r>
            <a:r>
              <a:rPr lang="en-US" altLang="en-US" baseline="0" dirty="0" smtClean="0"/>
              <a:t> 3:</a:t>
            </a:r>
          </a:p>
          <a:p>
            <a:pPr marL="0" indent="0" defTabSz="914182" eaLnBrk="1" hangingPunct="1">
              <a:spcBef>
                <a:spcPct val="0"/>
              </a:spcBef>
              <a:defRPr/>
            </a:pPr>
            <a:r>
              <a:rPr lang="en-US" altLang="en-US" b="0" dirty="0" smtClean="0"/>
              <a:t>What’s the deadline for the employee to submit it?</a:t>
            </a:r>
          </a:p>
          <a:p>
            <a:pPr marL="0" indent="0" eaLnBrk="1" hangingPunct="1">
              <a:spcBef>
                <a:spcPct val="0"/>
              </a:spcBef>
            </a:pPr>
            <a:endParaRPr lang="en-US" altLang="en-US" b="0" baseline="0" dirty="0" smtClean="0"/>
          </a:p>
          <a:p>
            <a:pPr marL="0" indent="0" eaLnBrk="1" hangingPunct="1">
              <a:spcBef>
                <a:spcPct val="0"/>
              </a:spcBef>
            </a:pPr>
            <a:r>
              <a:rPr lang="en-US" altLang="en-US" b="1" baseline="0" dirty="0" smtClean="0"/>
              <a:t>Answer:  Within seven calendar days.</a:t>
            </a:r>
          </a:p>
          <a:p>
            <a:pPr marL="0" indent="0" eaLnBrk="1" hangingPunct="1">
              <a:spcBef>
                <a:spcPct val="0"/>
              </a:spcBef>
            </a:pPr>
            <a:endParaRPr lang="en-US" altLang="en-US" b="0" baseline="0" dirty="0" smtClean="0"/>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2242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727651B-E136-44A3-AAB2-25C1990AADD0}" type="slidenum">
              <a:rPr lang="en-US" altLang="en-US" smtClean="0"/>
              <a:pPr/>
              <a:t>95</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1010303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96</a:t>
            </a:fld>
            <a:endParaRPr lang="en-US" altLang="en-US" dirty="0" smtClean="0"/>
          </a:p>
        </p:txBody>
      </p:sp>
      <p:sp>
        <p:nvSpPr>
          <p:cNvPr id="5" name="Rectangle 4"/>
          <p:cNvSpPr/>
          <p:nvPr/>
        </p:nvSpPr>
        <p:spPr>
          <a:xfrm>
            <a:off x="3078968" y="370394"/>
            <a:ext cx="3944132" cy="869389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1577" tIns="45789" rIns="91577" bIns="45789" anchor="ctr"/>
          <a:lstStyle/>
          <a:p>
            <a:pPr algn="ctr" defTabSz="915566"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12254" y="4249185"/>
          <a:ext cx="5267325" cy="178043"/>
        </p:xfrm>
        <a:graphic>
          <a:graphicData uri="http://schemas.openxmlformats.org/presentationml/2006/ole">
            <mc:AlternateContent xmlns:mc="http://schemas.openxmlformats.org/markup-compatibility/2006">
              <mc:Choice xmlns:v="urn:schemas-microsoft-com:vml" Requires="v">
                <p:oleObj spid="_x0000_s7408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254" y="4249185"/>
                        <a:ext cx="5267325" cy="17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3678869794"/>
              </p:ext>
            </p:extLst>
          </p:nvPr>
        </p:nvGraphicFramePr>
        <p:xfrm>
          <a:off x="0" y="0"/>
          <a:ext cx="7062860" cy="9309100"/>
        </p:xfrm>
        <a:graphic>
          <a:graphicData uri="http://schemas.openxmlformats.org/presentationml/2006/ole">
            <mc:AlternateContent xmlns:mc="http://schemas.openxmlformats.org/markup-compatibility/2006">
              <mc:Choice xmlns:v="urn:schemas-microsoft-com:vml" Requires="v">
                <p:oleObj spid="_x0000_s74086" name="Document" r:id="rId6" imgW="8166100" imgH="10566400" progId="Word.Document.12">
                  <p:embed/>
                </p:oleObj>
              </mc:Choice>
              <mc:Fallback>
                <p:oleObj name="Document" r:id="rId6" imgW="8166100" imgH="10566400" progId="Word.Document.12">
                  <p:embed/>
                  <p:pic>
                    <p:nvPicPr>
                      <p:cNvPr id="0" name=""/>
                      <p:cNvPicPr>
                        <a:picLocks noChangeAspect="1" noChangeArrowheads="1"/>
                      </p:cNvPicPr>
                      <p:nvPr/>
                    </p:nvPicPr>
                    <p:blipFill>
                      <a:blip r:embed="rId7"/>
                      <a:srcRect/>
                      <a:stretch>
                        <a:fillRect/>
                      </a:stretch>
                    </p:blipFill>
                    <p:spPr bwMode="auto">
                      <a:xfrm>
                        <a:off x="0" y="0"/>
                        <a:ext cx="7062860" cy="930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837" lvl="1" indent="-174887"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837" lvl="1" indent="-174887"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837" lvl="1" indent="-174887"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837" lvl="1" indent="-174887"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837" lvl="1" indent="-174887"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837" lvl="1" indent="-174887"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837" lvl="1" indent="-174887" eaLnBrk="1" hangingPunct="1">
              <a:spcBef>
                <a:spcPct val="0"/>
              </a:spcBef>
              <a:buFont typeface="Arial"/>
              <a:buChar char="•"/>
            </a:pPr>
            <a:r>
              <a:rPr lang="en-US" altLang="en-US" b="1" dirty="0" smtClean="0"/>
              <a:t>Section Six </a:t>
            </a:r>
            <a:r>
              <a:rPr lang="en-US" altLang="en-US" dirty="0" smtClean="0"/>
              <a:t>– Identifies the requirements of the FML Designation form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97</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41391862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r>
              <a:rPr lang="en-US" b="0" dirty="0" smtClean="0"/>
              <a:t>The</a:t>
            </a:r>
            <a:r>
              <a:rPr lang="en-US" b="0" baseline="0" dirty="0" smtClean="0"/>
              <a:t> learning objectives are designed so that:</a:t>
            </a:r>
          </a:p>
          <a:p>
            <a:pPr marL="0" indent="0"/>
            <a:endParaRPr lang="en-US" b="0" dirty="0" smtClean="0"/>
          </a:p>
          <a:p>
            <a:pPr marL="171707" indent="-171707">
              <a:buFont typeface="Arial"/>
              <a:buChar char="•"/>
            </a:pPr>
            <a:r>
              <a:rPr lang="en-US" b="0" dirty="0" smtClean="0"/>
              <a:t>Each</a:t>
            </a:r>
            <a:r>
              <a:rPr lang="en-US" b="0" baseline="0" dirty="0" smtClean="0"/>
              <a:t> of the learning objectives corresponds to a slide, or series of slides, in this section of the course.  </a:t>
            </a:r>
          </a:p>
          <a:p>
            <a:pPr marL="171707" indent="-171707">
              <a:buFont typeface="Arial"/>
              <a:buChar char="•"/>
            </a:pPr>
            <a:r>
              <a:rPr lang="en-US" b="0" baseline="0" dirty="0" smtClean="0"/>
              <a:t>By the end of this section you should be able to perform each of the listed objectives with the support of the training materials.</a:t>
            </a:r>
          </a:p>
          <a:p>
            <a:pPr marL="171707" indent="-171707">
              <a:buFont typeface="Arial"/>
              <a:buChar char="•"/>
            </a:pPr>
            <a:r>
              <a:rPr lang="en-US" b="0" baseline="0" dirty="0" smtClean="0"/>
              <a:t>The section learning objectives are tied directly to the course objectives reviewed at the end of the course.</a:t>
            </a:r>
            <a:endParaRPr lang="en-US" b="0" dirty="0" smtClean="0"/>
          </a:p>
          <a:p>
            <a:pPr marL="174970" indent="-174970" defTabSz="915566" eaLnBrk="1" fontAlgn="auto" hangingPunct="1">
              <a:spcBef>
                <a:spcPts val="0"/>
              </a:spcBef>
              <a:spcAft>
                <a:spcPts val="0"/>
              </a:spcAft>
              <a:buFont typeface="Arial" panose="020B0604020202020204" pitchFamily="34" charset="0"/>
              <a:buChar char="•"/>
              <a:defRPr/>
            </a:pPr>
            <a:r>
              <a:rPr lang="en-US" b="0" dirty="0"/>
              <a:t>As the course progresses the level of detail will increase.  </a:t>
            </a:r>
          </a:p>
          <a:p>
            <a:pPr marL="174970" indent="-174970" defTabSz="915566" eaLnBrk="1" fontAlgn="auto" hangingPunct="1">
              <a:spcBef>
                <a:spcPts val="0"/>
              </a:spcBef>
              <a:spcAft>
                <a:spcPts val="0"/>
              </a:spcAft>
              <a:buFont typeface="Arial" panose="020B0604020202020204" pitchFamily="34" charset="0"/>
              <a:buChar char="•"/>
              <a:defRPr/>
            </a:pPr>
            <a:r>
              <a:rPr lang="en-US" b="0" dirty="0"/>
              <a:t>At the end of the section there will be some high-level questions to reinforce the learning objectives.</a:t>
            </a: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a:p>
            <a:pPr marL="0" indent="0" defTabSz="915566" eaLnBrk="1" fontAlgn="auto" hangingPunct="1">
              <a:spcBef>
                <a:spcPts val="0"/>
              </a:spcBef>
              <a:spcAft>
                <a:spcPts val="0"/>
              </a:spcAft>
              <a:defRPr/>
            </a:pPr>
            <a:endParaRPr lang="en-US" dirty="0" smtClean="0">
              <a:ea typeface="+mn-ea"/>
            </a:endParaRPr>
          </a:p>
        </p:txBody>
      </p:sp>
      <p:sp>
        <p:nvSpPr>
          <p:cNvPr id="2283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DF7629-C498-4EB2-8CB5-C200D0D0AF4D}" type="slidenum">
              <a:rPr lang="en-US" altLang="en-US" smtClean="0"/>
              <a:pPr/>
              <a:t>98</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2387458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040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1" dirty="0" smtClean="0"/>
              <a:t>TAB 27</a:t>
            </a:r>
            <a:r>
              <a:rPr lang="en-US" altLang="en-US" b="1" baseline="0" dirty="0" smtClean="0"/>
              <a:t> </a:t>
            </a:r>
            <a:r>
              <a:rPr lang="en-US" altLang="en-US" b="0" baseline="0" dirty="0" smtClean="0"/>
              <a:t>–</a:t>
            </a:r>
            <a:r>
              <a:rPr lang="en-US" altLang="en-US" b="0" dirty="0" smtClean="0"/>
              <a:t> CDOT</a:t>
            </a:r>
            <a:r>
              <a:rPr lang="en-US" altLang="en-US" b="0" baseline="0" dirty="0" smtClean="0"/>
              <a:t> </a:t>
            </a:r>
            <a:r>
              <a:rPr lang="en-US" altLang="en-US" b="0" dirty="0" smtClean="0"/>
              <a:t>FML Designation Notice Form</a:t>
            </a:r>
          </a:p>
          <a:p>
            <a:pPr marL="171707" indent="-171707" eaLnBrk="1" hangingPunct="1">
              <a:spcBef>
                <a:spcPct val="0"/>
              </a:spcBef>
              <a:buBlip>
                <a:blip r:embed="rId3"/>
              </a:buBlip>
            </a:pPr>
            <a:endParaRPr lang="en-US" altLang="en-US" b="0" dirty="0" smtClean="0"/>
          </a:p>
          <a:p>
            <a:pPr marL="171707" indent="-171707" eaLnBrk="1" hangingPunct="1">
              <a:spcBef>
                <a:spcPct val="0"/>
              </a:spcBef>
            </a:pPr>
            <a:r>
              <a:rPr lang="en-US" altLang="en-US" u="none" dirty="0" smtClean="0"/>
              <a:t>CDOT FML Designation Notice Overview</a:t>
            </a:r>
          </a:p>
          <a:p>
            <a:pPr marL="171707" indent="-171707" eaLnBrk="1" hangingPunct="1">
              <a:spcBef>
                <a:spcPct val="0"/>
              </a:spcBef>
            </a:pPr>
            <a:endParaRPr lang="en-US" altLang="en-US" u="none" dirty="0" smtClean="0"/>
          </a:p>
          <a:p>
            <a:pPr marL="0" indent="0" eaLnBrk="1" hangingPunct="1">
              <a:spcBef>
                <a:spcPct val="0"/>
              </a:spcBef>
            </a:pPr>
            <a:r>
              <a:rPr lang="en-US" altLang="en-US" b="0" dirty="0" smtClean="0"/>
              <a:t>The final FML designation is signed by the Appointing Authority (or designee) using the form “CDOT FML Designation Notice” to record the outcome of the FML review process. This form is used to indicate the following:</a:t>
            </a:r>
          </a:p>
          <a:p>
            <a:pPr marL="171707" indent="-171707" eaLnBrk="1" hangingPunct="1">
              <a:spcBef>
                <a:spcPct val="0"/>
              </a:spcBef>
              <a:buFont typeface="Arial"/>
              <a:buChar char="•"/>
            </a:pPr>
            <a:r>
              <a:rPr lang="en-US" altLang="en-US" b="0" dirty="0" smtClean="0"/>
              <a:t>FML is NOT approved and why </a:t>
            </a:r>
          </a:p>
          <a:p>
            <a:pPr marL="171707" indent="-171707" eaLnBrk="1" hangingPunct="1">
              <a:spcBef>
                <a:spcPct val="0"/>
              </a:spcBef>
              <a:buFont typeface="Arial"/>
              <a:buChar char="•"/>
            </a:pPr>
            <a:r>
              <a:rPr lang="en-US" altLang="en-US" b="0" dirty="0" smtClean="0"/>
              <a:t>FML is approved including the duration of FML allowed and the Fitness to Return requirements</a:t>
            </a:r>
          </a:p>
          <a:p>
            <a:pPr marL="171707" indent="-171707" eaLnBrk="1" hangingPunct="1">
              <a:spcBef>
                <a:spcPct val="0"/>
              </a:spcBef>
              <a:buFont typeface="Arial"/>
              <a:buChar char="•"/>
            </a:pPr>
            <a:r>
              <a:rPr lang="en-US" altLang="en-US" b="0" dirty="0" smtClean="0"/>
              <a:t>More information is required to determine leave approval (i.e. insufficient medical certification)</a:t>
            </a:r>
          </a:p>
          <a:p>
            <a:pPr marL="171707" indent="-171707" eaLnBrk="1" hangingPunct="1">
              <a:spcBef>
                <a:spcPct val="0"/>
              </a:spcBef>
              <a:buFont typeface="Arial"/>
              <a:buChar char="•"/>
            </a:pPr>
            <a:r>
              <a:rPr lang="en-US" altLang="en-US" b="0" dirty="0" smtClean="0"/>
              <a:t>An extension of the deadline for the receipt of the certification (7 calendar days) </a:t>
            </a:r>
          </a:p>
          <a:p>
            <a:pPr marL="171707" indent="-171707" eaLnBrk="1" hangingPunct="1">
              <a:spcBef>
                <a:spcPct val="0"/>
              </a:spcBef>
              <a:buFont typeface="Arial"/>
              <a:buChar char="•"/>
            </a:pPr>
            <a:r>
              <a:rPr lang="en-US" altLang="en-US" b="0" dirty="0" smtClean="0"/>
              <a:t>A second or third opinion is required</a:t>
            </a:r>
          </a:p>
          <a:p>
            <a:pPr marL="171707" indent="-171707" eaLnBrk="1" hangingPunct="1">
              <a:spcBef>
                <a:spcPct val="0"/>
              </a:spcBef>
              <a:buFont typeface="Arial"/>
              <a:buChar char="•"/>
            </a:pPr>
            <a:r>
              <a:rPr lang="en-US" altLang="en-US" dirty="0" smtClean="0"/>
              <a:t>NOTE</a:t>
            </a:r>
            <a:r>
              <a:rPr lang="en-US" altLang="en-US" b="0" dirty="0" smtClean="0"/>
              <a:t>: A new form needs to be completed whenever any of the above applies</a:t>
            </a:r>
          </a:p>
          <a:p>
            <a:pPr marL="171707" indent="-171707" eaLnBrk="1" hangingPunct="1">
              <a:spcBef>
                <a:spcPct val="0"/>
              </a:spcBef>
            </a:pPr>
            <a:endParaRPr lang="en-US" altLang="en-US" b="0" dirty="0" smtClean="0"/>
          </a:p>
        </p:txBody>
      </p:sp>
      <p:sp>
        <p:nvSpPr>
          <p:cNvPr id="2304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4064" indent="-286179">
              <a:defRPr>
                <a:solidFill>
                  <a:schemeClr val="tx1"/>
                </a:solidFill>
                <a:latin typeface="Calibri" panose="020F0502020204030204" pitchFamily="34" charset="0"/>
                <a:ea typeface="MS PGothic" panose="020B0600070205080204" pitchFamily="34" charset="-128"/>
              </a:defRPr>
            </a:lvl2pPr>
            <a:lvl3pPr marL="1144715" indent="-228943">
              <a:defRPr>
                <a:solidFill>
                  <a:schemeClr val="tx1"/>
                </a:solidFill>
                <a:latin typeface="Calibri" panose="020F0502020204030204" pitchFamily="34" charset="0"/>
                <a:ea typeface="MS PGothic" panose="020B0600070205080204" pitchFamily="34" charset="-128"/>
              </a:defRPr>
            </a:lvl3pPr>
            <a:lvl4pPr marL="1602600" indent="-228943">
              <a:defRPr>
                <a:solidFill>
                  <a:schemeClr val="tx1"/>
                </a:solidFill>
                <a:latin typeface="Calibri" panose="020F0502020204030204" pitchFamily="34" charset="0"/>
                <a:ea typeface="MS PGothic" panose="020B0600070205080204" pitchFamily="34" charset="-128"/>
              </a:defRPr>
            </a:lvl4pPr>
            <a:lvl5pPr marL="2060486" indent="-228943">
              <a:defRPr>
                <a:solidFill>
                  <a:schemeClr val="tx1"/>
                </a:solidFill>
                <a:latin typeface="Calibri" panose="020F0502020204030204" pitchFamily="34" charset="0"/>
                <a:ea typeface="MS PGothic" panose="020B0600070205080204" pitchFamily="34" charset="-128"/>
              </a:defRPr>
            </a:lvl5pPr>
            <a:lvl6pPr marL="2518372"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6258"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34144"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92029" indent="-228943" defTabSz="914182"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C333D47-7804-4C97-B8D4-25BD71116DB9}" type="slidenum">
              <a:rPr lang="en-US" altLang="en-US" smtClean="0"/>
              <a:pPr/>
              <a:t>99</a:t>
            </a:fld>
            <a:endParaRPr lang="en-US" altLang="en-US" dirty="0" smtClean="0"/>
          </a:p>
        </p:txBody>
      </p:sp>
      <p:sp>
        <p:nvSpPr>
          <p:cNvPr id="5" name="Notes Placeholder 2"/>
          <p:cNvSpPr txBox="1">
            <a:spLocks/>
          </p:cNvSpPr>
          <p:nvPr/>
        </p:nvSpPr>
        <p:spPr bwMode="auto">
          <a:xfrm>
            <a:off x="4923805" y="648586"/>
            <a:ext cx="1946620" cy="8313967"/>
          </a:xfrm>
          <a:prstGeom prst="rect">
            <a:avLst/>
          </a:prstGeom>
          <a:solidFill>
            <a:schemeClr val="bg1"/>
          </a:solidFill>
          <a:ln w="12700" cap="flat" cmpd="sng" algn="ctr">
            <a:solidFill>
              <a:schemeClr val="tx1"/>
            </a:solidFill>
            <a:prstDash val="solid"/>
            <a:miter lim="800000"/>
            <a:headEnd/>
            <a:tailEnd/>
          </a:ln>
          <a:effectLst/>
        </p:spPr>
        <p:txBody>
          <a:bodyPr vert="horz" wrap="square" lIns="93317" tIns="46659" rIns="93317" bIns="4665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eaLnBrk="1" hangingPunct="1">
              <a:spcBef>
                <a:spcPct val="0"/>
              </a:spcBef>
            </a:pPr>
            <a:endParaRPr lang="en-US" altLang="en-US" b="0" dirty="0" smtClean="0"/>
          </a:p>
        </p:txBody>
      </p:sp>
    </p:spTree>
    <p:extLst>
      <p:ext uri="{BB962C8B-B14F-4D97-AF65-F5344CB8AC3E}">
        <p14:creationId xmlns:p14="http://schemas.microsoft.com/office/powerpoint/2010/main" val="3598654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7" descr="P1010067.JPG"/>
          <p:cNvPicPr>
            <a:picLocks noChangeAspect="1"/>
          </p:cNvPicPr>
          <p:nvPr userDrawn="1"/>
        </p:nvPicPr>
        <p:blipFill>
          <a:blip r:embed="rId2" cstate="print"/>
          <a:srcRect/>
          <a:stretch>
            <a:fillRect/>
          </a:stretch>
        </p:blipFill>
        <p:spPr bwMode="auto">
          <a:xfrm>
            <a:off x="1954946" y="17463"/>
            <a:ext cx="1546225" cy="1143000"/>
          </a:xfrm>
          <a:prstGeom prst="rect">
            <a:avLst/>
          </a:prstGeom>
          <a:ln>
            <a:noFill/>
          </a:ln>
          <a:effectLst>
            <a:softEdge rad="112500"/>
          </a:effectLst>
        </p:spPr>
      </p:pic>
      <p:pic>
        <p:nvPicPr>
          <p:cNvPr id="4" name="Picture 3" descr="glen10.jpg"/>
          <p:cNvPicPr>
            <a:picLocks noChangeAspect="1"/>
          </p:cNvPicPr>
          <p:nvPr userDrawn="1"/>
        </p:nvPicPr>
        <p:blipFill>
          <a:blip r:embed="rId3" cstate="print"/>
          <a:srcRect/>
          <a:stretch>
            <a:fillRect/>
          </a:stretch>
        </p:blipFill>
        <p:spPr bwMode="auto">
          <a:xfrm>
            <a:off x="3" y="1"/>
            <a:ext cx="1730375" cy="1143000"/>
          </a:xfrm>
          <a:prstGeom prst="rect">
            <a:avLst/>
          </a:prstGeom>
          <a:ln>
            <a:noFill/>
          </a:ln>
          <a:effectLst>
            <a:softEdge rad="112500"/>
          </a:effectLst>
        </p:spPr>
      </p:pic>
      <p:pic>
        <p:nvPicPr>
          <p:cNvPr id="5" name="Picture 12" descr="Ritter061909small.jpg"/>
          <p:cNvPicPr>
            <a:picLocks noChangeAspect="1"/>
          </p:cNvPicPr>
          <p:nvPr userDrawn="1"/>
        </p:nvPicPr>
        <p:blipFill>
          <a:blip r:embed="rId4" cstate="print"/>
          <a:srcRect/>
          <a:stretch>
            <a:fillRect/>
          </a:stretch>
        </p:blipFill>
        <p:spPr bwMode="auto">
          <a:xfrm>
            <a:off x="5655534" y="17463"/>
            <a:ext cx="1711325" cy="1143000"/>
          </a:xfrm>
          <a:prstGeom prst="rect">
            <a:avLst/>
          </a:prstGeom>
          <a:ln>
            <a:noFill/>
          </a:ln>
          <a:effectLst>
            <a:softEdge rad="112500"/>
          </a:effectLst>
        </p:spPr>
      </p:pic>
      <p:pic>
        <p:nvPicPr>
          <p:cNvPr id="6" name="Picture 13" descr="MemorialLarge.jpg"/>
          <p:cNvPicPr>
            <a:picLocks noChangeAspect="1"/>
          </p:cNvPicPr>
          <p:nvPr userDrawn="1"/>
        </p:nvPicPr>
        <p:blipFill>
          <a:blip r:embed="rId5" cstate="print"/>
          <a:srcRect/>
          <a:stretch>
            <a:fillRect/>
          </a:stretch>
        </p:blipFill>
        <p:spPr bwMode="auto">
          <a:xfrm>
            <a:off x="7591429" y="17463"/>
            <a:ext cx="1552575" cy="1143000"/>
          </a:xfrm>
          <a:prstGeom prst="rect">
            <a:avLst/>
          </a:prstGeom>
          <a:ln>
            <a:noFill/>
          </a:ln>
          <a:effectLst>
            <a:softEdge rad="112500"/>
          </a:effectLst>
        </p:spPr>
      </p:pic>
      <p:sp>
        <p:nvSpPr>
          <p:cNvPr id="7" name="Rectangle 6"/>
          <p:cNvSpPr/>
          <p:nvPr userDrawn="1"/>
        </p:nvSpPr>
        <p:spPr>
          <a:xfrm>
            <a:off x="0" y="1143000"/>
            <a:ext cx="9144000" cy="533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defTabSz="914195" eaLnBrk="1" fontAlgn="auto" hangingPunct="1">
              <a:spcBef>
                <a:spcPts val="0"/>
              </a:spcBef>
              <a:spcAft>
                <a:spcPts val="0"/>
              </a:spcAft>
              <a:defRPr/>
            </a:pPr>
            <a:r>
              <a:rPr lang="en-US" sz="3200" b="1" spc="100" dirty="0"/>
              <a:t>Colorado Department of Transportation</a:t>
            </a:r>
          </a:p>
        </p:txBody>
      </p:sp>
      <p:pic>
        <p:nvPicPr>
          <p:cNvPr id="8" name="Picture 7"/>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725740" y="17463"/>
            <a:ext cx="1705225" cy="1143000"/>
          </a:xfrm>
          <a:prstGeom prst="rect">
            <a:avLst/>
          </a:prstGeom>
          <a:effectLst>
            <a:softEdge rad="112522"/>
          </a:effectLst>
        </p:spPr>
      </p:pic>
      <p:pic>
        <p:nvPicPr>
          <p:cNvPr id="9" name="Picture 1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9713" y="5446713"/>
            <a:ext cx="23114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2"/>
          <p:cNvSpPr>
            <a:spLocks noGrp="1"/>
          </p:cNvSpPr>
          <p:nvPr>
            <p:ph idx="1"/>
          </p:nvPr>
        </p:nvSpPr>
        <p:spPr bwMode="auto">
          <a:xfrm>
            <a:off x="182882" y="2057404"/>
            <a:ext cx="8818975" cy="3428999"/>
          </a:xfrm>
          <a:prstGeom prst="rect">
            <a:avLst/>
          </a:prstGeom>
          <a:noFill/>
          <a:ln w="9525">
            <a:noFill/>
            <a:miter lim="800000"/>
            <a:headEnd/>
            <a:tailEnd/>
          </a:ln>
        </p:spPr>
        <p:txBody>
          <a:bodyPr anchor="ctr"/>
          <a:lstStyle>
            <a:lvl1pPr marL="0" indent="0" algn="ctr">
              <a:buNone/>
              <a:defRPr sz="3600" b="1" baseline="0">
                <a:latin typeface="+mj-lt"/>
              </a:defRPr>
            </a:lvl1pPr>
            <a:lvl2pPr marL="457098" indent="0" algn="ctr">
              <a:buFontTx/>
              <a:buNone/>
              <a:defRPr>
                <a:latin typeface="+mn-lt"/>
              </a:defRPr>
            </a:lvl2pPr>
            <a:lvl3pPr algn="ctr">
              <a:defRPr/>
            </a:lvl3pPr>
            <a:lvl4pPr algn="ctr">
              <a:defRPr/>
            </a:lvl4pPr>
            <a:lvl5pPr algn="ctr">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712055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2D3D58C4-0921-46CD-B83F-11CECA7C966B}" type="slidenum">
              <a:rPr lang="en-US" altLang="en-US"/>
              <a:pPr>
                <a:defRPr/>
              </a:pPr>
              <a:t>‹#›</a:t>
            </a:fld>
            <a:endParaRPr lang="en-US" altLang="en-US" dirty="0"/>
          </a:p>
        </p:txBody>
      </p:sp>
    </p:spTree>
    <p:extLst>
      <p:ext uri="{BB962C8B-B14F-4D97-AF65-F5344CB8AC3E}">
        <p14:creationId xmlns:p14="http://schemas.microsoft.com/office/powerpoint/2010/main" val="2237089011"/>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E186C8B0-F5DE-4291-8420-BEDEE7358665}" type="slidenum">
              <a:rPr lang="en-US" altLang="en-US"/>
              <a:pPr>
                <a:defRPr/>
              </a:pPr>
              <a:t>‹#›</a:t>
            </a:fld>
            <a:endParaRPr lang="en-US" altLang="en-US" dirty="0"/>
          </a:p>
        </p:txBody>
      </p:sp>
    </p:spTree>
    <p:extLst>
      <p:ext uri="{BB962C8B-B14F-4D97-AF65-F5344CB8AC3E}">
        <p14:creationId xmlns:p14="http://schemas.microsoft.com/office/powerpoint/2010/main" val="924561877"/>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6EA69CA8-7D86-4E2F-AC6D-A2249B00CDB1}" type="slidenum">
              <a:rPr lang="en-US" altLang="en-US"/>
              <a:pPr>
                <a:defRPr/>
              </a:pPr>
              <a:t>‹#›</a:t>
            </a:fld>
            <a:endParaRPr lang="en-US" altLang="en-US" dirty="0"/>
          </a:p>
        </p:txBody>
      </p:sp>
    </p:spTree>
    <p:extLst>
      <p:ext uri="{BB962C8B-B14F-4D97-AF65-F5344CB8AC3E}">
        <p14:creationId xmlns:p14="http://schemas.microsoft.com/office/powerpoint/2010/main" val="980158674"/>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BE0434E3-2889-4FB5-91EE-CB35E53644D5}" type="slidenum">
              <a:rPr lang="en-US" altLang="en-US"/>
              <a:pPr>
                <a:defRPr/>
              </a:pPr>
              <a:t>‹#›</a:t>
            </a:fld>
            <a:endParaRPr lang="en-US" altLang="en-US" dirty="0"/>
          </a:p>
        </p:txBody>
      </p:sp>
    </p:spTree>
    <p:extLst>
      <p:ext uri="{BB962C8B-B14F-4D97-AF65-F5344CB8AC3E}">
        <p14:creationId xmlns:p14="http://schemas.microsoft.com/office/powerpoint/2010/main" val="3523756530"/>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CB485456-D724-4EC5-BF93-408788952AE3}" type="slidenum">
              <a:rPr lang="en-US" altLang="en-US"/>
              <a:pPr>
                <a:defRPr/>
              </a:pPr>
              <a:t>‹#›</a:t>
            </a:fld>
            <a:endParaRPr lang="en-US" altLang="en-US" dirty="0"/>
          </a:p>
        </p:txBody>
      </p:sp>
    </p:spTree>
    <p:extLst>
      <p:ext uri="{BB962C8B-B14F-4D97-AF65-F5344CB8AC3E}">
        <p14:creationId xmlns:p14="http://schemas.microsoft.com/office/powerpoint/2010/main" val="2741024530"/>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938007D4-E1F2-4CEC-ACAB-FE344672B0CB}" type="slidenum">
              <a:rPr lang="en-US" altLang="en-US"/>
              <a:pPr>
                <a:defRPr/>
              </a:pPr>
              <a:t>‹#›</a:t>
            </a:fld>
            <a:endParaRPr lang="en-US" altLang="en-US" dirty="0"/>
          </a:p>
        </p:txBody>
      </p:sp>
    </p:spTree>
    <p:extLst>
      <p:ext uri="{BB962C8B-B14F-4D97-AF65-F5344CB8AC3E}">
        <p14:creationId xmlns:p14="http://schemas.microsoft.com/office/powerpoint/2010/main" val="78553845"/>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2D5A5C0F-901D-4AAD-B9EC-06DEF3B88C98}" type="slidenum">
              <a:rPr lang="en-US" altLang="en-US"/>
              <a:pPr>
                <a:defRPr/>
              </a:pPr>
              <a:t>‹#›</a:t>
            </a:fld>
            <a:endParaRPr lang="en-US" altLang="en-US" dirty="0"/>
          </a:p>
        </p:txBody>
      </p:sp>
    </p:spTree>
    <p:extLst>
      <p:ext uri="{BB962C8B-B14F-4D97-AF65-F5344CB8AC3E}">
        <p14:creationId xmlns:p14="http://schemas.microsoft.com/office/powerpoint/2010/main" val="1114978580"/>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1440A138-B6DB-4D4A-8FDC-48ED713C687B}" type="slidenum">
              <a:rPr lang="en-US" altLang="en-US"/>
              <a:pPr>
                <a:defRPr/>
              </a:pPr>
              <a:t>‹#›</a:t>
            </a:fld>
            <a:endParaRPr lang="en-US" altLang="en-US" dirty="0"/>
          </a:p>
        </p:txBody>
      </p:sp>
    </p:spTree>
    <p:extLst>
      <p:ext uri="{BB962C8B-B14F-4D97-AF65-F5344CB8AC3E}">
        <p14:creationId xmlns:p14="http://schemas.microsoft.com/office/powerpoint/2010/main" val="2442354142"/>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6F652548-F608-46AA-8D22-C4B4C2749BA2}" type="slidenum">
              <a:rPr lang="en-US" altLang="en-US"/>
              <a:pPr>
                <a:defRPr/>
              </a:pPr>
              <a:t>‹#›</a:t>
            </a:fld>
            <a:endParaRPr lang="en-US" altLang="en-US" dirty="0"/>
          </a:p>
        </p:txBody>
      </p:sp>
    </p:spTree>
    <p:extLst>
      <p:ext uri="{BB962C8B-B14F-4D97-AF65-F5344CB8AC3E}">
        <p14:creationId xmlns:p14="http://schemas.microsoft.com/office/powerpoint/2010/main" val="3617129476"/>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645C70C3-0F61-4D1E-B829-835317E8FCFA}" type="slidenum">
              <a:rPr lang="en-US" altLang="en-US"/>
              <a:pPr>
                <a:defRPr/>
              </a:pPr>
              <a:t>‹#›</a:t>
            </a:fld>
            <a:endParaRPr lang="en-US" altLang="en-US" dirty="0"/>
          </a:p>
        </p:txBody>
      </p:sp>
    </p:spTree>
    <p:extLst>
      <p:ext uri="{BB962C8B-B14F-4D97-AF65-F5344CB8AC3E}">
        <p14:creationId xmlns:p14="http://schemas.microsoft.com/office/powerpoint/2010/main" val="2101562530"/>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1" y="1371603"/>
            <a:ext cx="8778240" cy="4937125"/>
          </a:xfrm>
        </p:spPr>
        <p:txBody>
          <a:bodyPr/>
          <a:lstStyle>
            <a:lvl1pPr>
              <a:spcBef>
                <a:spcPts val="168"/>
              </a:spcBef>
              <a:defRPr/>
            </a:lvl1pPr>
            <a:lvl2pPr marL="557784">
              <a:spcBef>
                <a:spcPts val="1200"/>
              </a:spcBef>
              <a:defRPr/>
            </a:lvl2pPr>
            <a:lvl3pPr marL="868680" indent="-283464">
              <a:spcBef>
                <a:spcPts val="600"/>
              </a:spcBef>
              <a:defRPr/>
            </a:lvl3pPr>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B0A81281-3276-40B1-BCDC-233098B93A13}" type="slidenum">
              <a:rPr lang="en-US" altLang="en-US"/>
              <a:pPr>
                <a:defRPr/>
              </a:pPr>
              <a:t>‹#›</a:t>
            </a:fld>
            <a:endParaRPr lang="en-US" altLang="en-US" dirty="0"/>
          </a:p>
        </p:txBody>
      </p:sp>
    </p:spTree>
    <p:extLst>
      <p:ext uri="{BB962C8B-B14F-4D97-AF65-F5344CB8AC3E}">
        <p14:creationId xmlns:p14="http://schemas.microsoft.com/office/powerpoint/2010/main" val="2285123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C103F78E-93F6-46B3-B26E-DC3CC3399D60}" type="slidenum">
              <a:rPr lang="en-US" altLang="en-US"/>
              <a:pPr>
                <a:defRPr/>
              </a:pPr>
              <a:t>‹#›</a:t>
            </a:fld>
            <a:endParaRPr lang="en-US" altLang="en-US" dirty="0"/>
          </a:p>
        </p:txBody>
      </p:sp>
    </p:spTree>
    <p:extLst>
      <p:ext uri="{BB962C8B-B14F-4D97-AF65-F5344CB8AC3E}">
        <p14:creationId xmlns:p14="http://schemas.microsoft.com/office/powerpoint/2010/main" val="1900385546"/>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3B8A2296-5D60-4B2B-B19F-78FE780DB214}" type="slidenum">
              <a:rPr lang="en-US" altLang="en-US"/>
              <a:pPr>
                <a:defRPr/>
              </a:pPr>
              <a:t>‹#›</a:t>
            </a:fld>
            <a:endParaRPr lang="en-US" altLang="en-US" dirty="0"/>
          </a:p>
        </p:txBody>
      </p:sp>
    </p:spTree>
    <p:extLst>
      <p:ext uri="{BB962C8B-B14F-4D97-AF65-F5344CB8AC3E}">
        <p14:creationId xmlns:p14="http://schemas.microsoft.com/office/powerpoint/2010/main" val="3326075191"/>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05754A15-7E62-42DE-90BF-15E081AA9362}" type="slidenum">
              <a:rPr lang="en-US" altLang="en-US"/>
              <a:pPr>
                <a:defRPr/>
              </a:pPr>
              <a:t>‹#›</a:t>
            </a:fld>
            <a:endParaRPr lang="en-US" altLang="en-US" dirty="0"/>
          </a:p>
        </p:txBody>
      </p:sp>
    </p:spTree>
    <p:extLst>
      <p:ext uri="{BB962C8B-B14F-4D97-AF65-F5344CB8AC3E}">
        <p14:creationId xmlns:p14="http://schemas.microsoft.com/office/powerpoint/2010/main" val="585066851"/>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5BA69BC5-2F98-475C-B21B-107C6A452530}" type="slidenum">
              <a:rPr lang="en-US" altLang="en-US"/>
              <a:pPr>
                <a:defRPr/>
              </a:pPr>
              <a:t>‹#›</a:t>
            </a:fld>
            <a:endParaRPr lang="en-US" altLang="en-US" dirty="0"/>
          </a:p>
        </p:txBody>
      </p:sp>
    </p:spTree>
    <p:extLst>
      <p:ext uri="{BB962C8B-B14F-4D97-AF65-F5344CB8AC3E}">
        <p14:creationId xmlns:p14="http://schemas.microsoft.com/office/powerpoint/2010/main" val="217809079"/>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8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6E779EC0-642B-4E1F-B439-3AE82DBF9BDE}" type="slidenum">
              <a:rPr lang="en-US" altLang="en-US"/>
              <a:pPr>
                <a:defRPr/>
              </a:pPr>
              <a:t>‹#›</a:t>
            </a:fld>
            <a:endParaRPr lang="en-US" altLang="en-US" dirty="0"/>
          </a:p>
        </p:txBody>
      </p:sp>
    </p:spTree>
    <p:extLst>
      <p:ext uri="{BB962C8B-B14F-4D97-AF65-F5344CB8AC3E}">
        <p14:creationId xmlns:p14="http://schemas.microsoft.com/office/powerpoint/2010/main" val="1323028701"/>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rseAgenda&amp;SectionObjectives">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73050" y="1500188"/>
            <a:ext cx="685800" cy="4672012"/>
            <a:chOff x="457200" y="1499816"/>
            <a:chExt cx="685800" cy="4672384"/>
          </a:xfrm>
        </p:grpSpPr>
        <p:cxnSp>
          <p:nvCxnSpPr>
            <p:cNvPr id="5" name="Straight Connector 4"/>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8" name="Rounded Rectangle 7"/>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1627" y="1747513"/>
              <a:ext cx="584247"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grpSp>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12"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13"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8F6D2197-FAA6-44DB-A777-0B93DEC9594E}" type="slidenum">
              <a:rPr lang="en-US" altLang="en-US"/>
              <a:pPr>
                <a:defRPr/>
              </a:pPr>
              <a:t>‹#›</a:t>
            </a:fld>
            <a:endParaRPr lang="en-US" altLang="en-US" dirty="0"/>
          </a:p>
        </p:txBody>
      </p:sp>
    </p:spTree>
    <p:extLst>
      <p:ext uri="{BB962C8B-B14F-4D97-AF65-F5344CB8AC3E}">
        <p14:creationId xmlns:p14="http://schemas.microsoft.com/office/powerpoint/2010/main" val="197233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rseAgenda&amp;SectionObjectives">
    <p:spTree>
      <p:nvGrpSpPr>
        <p:cNvPr id="1" name=""/>
        <p:cNvGrpSpPr/>
        <p:nvPr/>
      </p:nvGrpSpPr>
      <p:grpSpPr>
        <a:xfrm>
          <a:off x="0" y="0"/>
          <a:ext cx="0" cy="0"/>
          <a:chOff x="0" y="0"/>
          <a:chExt cx="0" cy="0"/>
        </a:xfrm>
      </p:grpSpPr>
      <p:graphicFrame>
        <p:nvGraphicFramePr>
          <p:cNvPr id="3" name="Content Placeholder 7"/>
          <p:cNvGraphicFramePr>
            <a:graphicFrameLocks/>
          </p:cNvGraphicFramePr>
          <p:nvPr/>
        </p:nvGraphicFramePr>
        <p:xfrm>
          <a:off x="1600200" y="1417638"/>
          <a:ext cx="7361238" cy="2225676"/>
        </p:xfrm>
        <a:graphic>
          <a:graphicData uri="http://schemas.openxmlformats.org/drawingml/2006/table">
            <a:tbl>
              <a:tblPr firstRow="1" bandRow="1">
                <a:tableStyleId>{5C22544A-7EE6-4342-B048-85BDC9FD1C3A}</a:tableStyleId>
              </a:tblPr>
              <a:tblGrid>
                <a:gridCol w="1723663"/>
                <a:gridCol w="5637575"/>
              </a:tblGrid>
              <a:tr h="370946">
                <a:tc>
                  <a:txBody>
                    <a:bodyPr/>
                    <a:lstStyle/>
                    <a:p>
                      <a:r>
                        <a:rPr lang="en-US" sz="1800" dirty="0" smtClean="0"/>
                        <a:t>Term</a:t>
                      </a:r>
                      <a:endParaRPr lang="en-US" sz="1800" dirty="0"/>
                    </a:p>
                  </a:txBody>
                  <a:tcPr marT="45733" marB="45733"/>
                </a:tc>
                <a:tc>
                  <a:txBody>
                    <a:bodyPr/>
                    <a:lstStyle/>
                    <a:p>
                      <a:r>
                        <a:rPr lang="en-US" sz="1800" dirty="0" smtClean="0"/>
                        <a:t>Definition</a:t>
                      </a:r>
                      <a:endParaRPr lang="en-US" sz="1800" dirty="0"/>
                    </a:p>
                  </a:txBody>
                  <a:tcPr marT="45733" marB="45733"/>
                </a:tc>
              </a:tr>
              <a:tr h="370946">
                <a:tc>
                  <a:txBody>
                    <a:bodyPr/>
                    <a:lstStyle/>
                    <a:p>
                      <a:endParaRPr lang="en-US" sz="1800" b="0" dirty="0"/>
                    </a:p>
                  </a:txBody>
                  <a:tcPr marT="45733" marB="45733"/>
                </a:tc>
                <a:tc>
                  <a:txBody>
                    <a:bodyPr/>
                    <a:lstStyle/>
                    <a:p>
                      <a:endParaRPr lang="en-US" sz="1800" dirty="0"/>
                    </a:p>
                  </a:txBody>
                  <a:tcPr marT="45733" marB="45733"/>
                </a:tc>
              </a:tr>
              <a:tr h="370946">
                <a:tc>
                  <a:txBody>
                    <a:bodyPr/>
                    <a:lstStyle/>
                    <a:p>
                      <a:endParaRPr lang="en-US" sz="1800" b="0" dirty="0"/>
                    </a:p>
                  </a:txBody>
                  <a:tcPr marT="45733" marB="45733"/>
                </a:tc>
                <a:tc>
                  <a:txBody>
                    <a:bodyPr/>
                    <a:lstStyle/>
                    <a:p>
                      <a:endParaRPr lang="en-US" sz="1800" dirty="0"/>
                    </a:p>
                  </a:txBody>
                  <a:tcPr marT="45733" marB="45733"/>
                </a:tc>
              </a:tr>
              <a:tr h="370946">
                <a:tc>
                  <a:txBody>
                    <a:bodyPr/>
                    <a:lstStyle/>
                    <a:p>
                      <a:endParaRPr lang="en-US" sz="1800" b="0" dirty="0"/>
                    </a:p>
                  </a:txBody>
                  <a:tcPr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effectLst/>
                        <a:latin typeface="+mn-lt"/>
                        <a:ea typeface="+mn-ea"/>
                        <a:cs typeface="+mn-cs"/>
                      </a:endParaRPr>
                    </a:p>
                  </a:txBody>
                  <a:tcPr marT="45733" marB="45733"/>
                </a:tc>
              </a:tr>
              <a:tr h="370946">
                <a:tc>
                  <a:txBody>
                    <a:bodyPr/>
                    <a:lstStyle/>
                    <a:p>
                      <a:endParaRPr lang="en-US" sz="1800" b="0" dirty="0"/>
                    </a:p>
                  </a:txBody>
                  <a:tcPr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effectLst/>
                        <a:latin typeface="+mn-lt"/>
                        <a:ea typeface="+mn-ea"/>
                        <a:cs typeface="+mn-cs"/>
                      </a:endParaRPr>
                    </a:p>
                  </a:txBody>
                  <a:tcPr marT="45733" marB="45733"/>
                </a:tc>
              </a:tr>
              <a:tr h="370946">
                <a:tc>
                  <a:txBody>
                    <a:bodyPr/>
                    <a:lstStyle/>
                    <a:p>
                      <a:endParaRPr lang="en-US" sz="1800" b="0" dirty="0"/>
                    </a:p>
                  </a:txBody>
                  <a:tcPr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effectLst/>
                        <a:latin typeface="+mn-lt"/>
                        <a:ea typeface="+mn-ea"/>
                        <a:cs typeface="+mn-cs"/>
                      </a:endParaRPr>
                    </a:p>
                  </a:txBody>
                  <a:tcPr marT="45733" marB="45733"/>
                </a:tc>
              </a:tr>
            </a:tbl>
          </a:graphicData>
        </a:graphic>
      </p:graphicFrame>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1365250"/>
            <a:ext cx="1252538" cy="484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7"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D9999838-3E66-4414-AE93-D883803076B7}" type="slidenum">
              <a:rPr lang="en-US" altLang="en-US"/>
              <a:pPr>
                <a:defRPr/>
              </a:pPr>
              <a:t>‹#›</a:t>
            </a:fld>
            <a:endParaRPr lang="en-US" altLang="en-US" dirty="0"/>
          </a:p>
        </p:txBody>
      </p:sp>
    </p:spTree>
    <p:extLst>
      <p:ext uri="{BB962C8B-B14F-4D97-AF65-F5344CB8AC3E}">
        <p14:creationId xmlns:p14="http://schemas.microsoft.com/office/powerpoint/2010/main" val="173010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4" name="Picture 5" descr="Ta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0425" y="5875338"/>
            <a:ext cx="423863" cy="43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82881" y="1371603"/>
            <a:ext cx="8778240" cy="4937125"/>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7"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D8555B66-4E3C-4A0A-98B8-505048A76034}" type="slidenum">
              <a:rPr lang="en-US" altLang="en-US"/>
              <a:pPr>
                <a:defRPr/>
              </a:pPr>
              <a:t>‹#›</a:t>
            </a:fld>
            <a:endParaRPr lang="en-US" altLang="en-US" dirty="0"/>
          </a:p>
        </p:txBody>
      </p:sp>
    </p:spTree>
    <p:extLst>
      <p:ext uri="{BB962C8B-B14F-4D97-AF65-F5344CB8AC3E}">
        <p14:creationId xmlns:p14="http://schemas.microsoft.com/office/powerpoint/2010/main" val="3276582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r Slide">
    <p:spTree>
      <p:nvGrpSpPr>
        <p:cNvPr id="1" name=""/>
        <p:cNvGrpSpPr/>
        <p:nvPr/>
      </p:nvGrpSpPr>
      <p:grpSpPr>
        <a:xfrm>
          <a:off x="0" y="0"/>
          <a:ext cx="0" cy="0"/>
          <a:chOff x="0" y="0"/>
          <a:chExt cx="0" cy="0"/>
        </a:xfrm>
      </p:grpSpPr>
      <p:pic>
        <p:nvPicPr>
          <p:cNvPr id="4" name="Picture 5" descr="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66138" y="5884863"/>
            <a:ext cx="438150"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j0309602.jp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773" r="17964"/>
          <a:stretch/>
        </p:blipFill>
        <p:spPr>
          <a:xfrm>
            <a:off x="184945" y="1393179"/>
            <a:ext cx="1405584" cy="4820633"/>
          </a:xfrm>
          <a:prstGeom prst="rect">
            <a:avLst/>
          </a:prstGeom>
          <a:ln>
            <a:noFill/>
          </a:ln>
          <a:effectLst>
            <a:softEdge rad="112500"/>
          </a:effectLst>
        </p:spPr>
      </p:pic>
      <p:sp>
        <p:nvSpPr>
          <p:cNvPr id="3" name="Content Placeholder 2"/>
          <p:cNvSpPr>
            <a:spLocks noGrp="1"/>
          </p:cNvSpPr>
          <p:nvPr>
            <p:ph idx="1"/>
          </p:nvPr>
        </p:nvSpPr>
        <p:spPr>
          <a:xfrm>
            <a:off x="1651000" y="1371603"/>
            <a:ext cx="7310120" cy="4937125"/>
          </a:xfrm>
        </p:spPr>
        <p:txBody>
          <a:bodyPr/>
          <a:lstStyle>
            <a:lvl4pPr marL="1371293" indent="0">
              <a:buNone/>
              <a:defRPr/>
            </a:lvl4pPr>
            <a:lvl5pPr marL="1828389"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7"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8"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E57B4B1E-12B8-439F-80FA-E666DCFB09E2}" type="slidenum">
              <a:rPr lang="en-US" altLang="en-US"/>
              <a:pPr>
                <a:defRPr/>
              </a:pPr>
              <a:t>‹#›</a:t>
            </a:fld>
            <a:endParaRPr lang="en-US" altLang="en-US" dirty="0"/>
          </a:p>
        </p:txBody>
      </p:sp>
    </p:spTree>
    <p:extLst>
      <p:ext uri="{BB962C8B-B14F-4D97-AF65-F5344CB8AC3E}">
        <p14:creationId xmlns:p14="http://schemas.microsoft.com/office/powerpoint/2010/main" val="143306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 Slide">
    <p:spTree>
      <p:nvGrpSpPr>
        <p:cNvPr id="1" name=""/>
        <p:cNvGrpSpPr/>
        <p:nvPr/>
      </p:nvGrpSpPr>
      <p:grpSpPr>
        <a:xfrm>
          <a:off x="0" y="0"/>
          <a:ext cx="0" cy="0"/>
          <a:chOff x="0" y="0"/>
          <a:chExt cx="0" cy="0"/>
        </a:xfrm>
      </p:grpSpPr>
      <p:pic>
        <p:nvPicPr>
          <p:cNvPr id="4" name="Picture 5" desc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94713" y="5891213"/>
            <a:ext cx="4191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196851" y="1368425"/>
            <a:ext cx="8750300" cy="4953000"/>
          </a:xfrm>
        </p:spPr>
        <p:txBody>
          <a:bodyPr/>
          <a:lstStyle>
            <a:lvl1pPr>
              <a:defRPr sz="2800"/>
            </a:lvl1pPr>
            <a:lvl2pPr>
              <a:defRPr sz="2800"/>
            </a:lvl2pPr>
          </a:lstStyle>
          <a:p>
            <a:pPr lvl="0"/>
            <a:r>
              <a:rPr lang="en-US" dirty="0" smtClean="0"/>
              <a:t>Click to edit Master text styles</a:t>
            </a:r>
          </a:p>
          <a:p>
            <a:pPr lvl="1"/>
            <a:r>
              <a:rPr lang="en-US" dirty="0" smtClean="0"/>
              <a:t>Second level</a:t>
            </a:r>
          </a:p>
        </p:txBody>
      </p:sp>
      <p:sp>
        <p:nvSpPr>
          <p:cNvPr id="5" name="Footer Placeholder 4"/>
          <p:cNvSpPr>
            <a:spLocks noGrp="1"/>
          </p:cNvSpPr>
          <p:nvPr>
            <p:ph type="ftr" sz="quarter" idx="13"/>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7" name="Slide Number Placeholder 5"/>
          <p:cNvSpPr>
            <a:spLocks noGrp="1"/>
          </p:cNvSpPr>
          <p:nvPr>
            <p:ph type="sldNum" sz="quarter" idx="14"/>
          </p:nvPr>
        </p:nvSpPr>
        <p:spPr>
          <a:xfrm>
            <a:off x="6858000" y="6356350"/>
            <a:ext cx="2103438" cy="365125"/>
          </a:xfrm>
        </p:spPr>
        <p:txBody>
          <a:bodyPr/>
          <a:lstStyle>
            <a:lvl1pPr>
              <a:defRPr/>
            </a:lvl1pPr>
          </a:lstStyle>
          <a:p>
            <a:pPr>
              <a:defRPr/>
            </a:pPr>
            <a:r>
              <a:rPr lang="en-US" altLang="en-US" dirty="0"/>
              <a:t>Slide </a:t>
            </a:r>
            <a:fld id="{52BC787C-D040-4A0E-8F4B-38A3B3E49740}" type="slidenum">
              <a:rPr lang="en-US" altLang="en-US"/>
              <a:pPr>
                <a:defRPr/>
              </a:pPr>
              <a:t>‹#›</a:t>
            </a:fld>
            <a:endParaRPr lang="en-US" altLang="en-US" dirty="0"/>
          </a:p>
        </p:txBody>
      </p:sp>
    </p:spTree>
    <p:extLst>
      <p:ext uri="{BB962C8B-B14F-4D97-AF65-F5344CB8AC3E}">
        <p14:creationId xmlns:p14="http://schemas.microsoft.com/office/powerpoint/2010/main" val="3772187488"/>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amp;Text_R">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20040" y="1371601"/>
            <a:ext cx="5013960" cy="4937760"/>
          </a:xfrm>
        </p:spPr>
        <p:txBody>
          <a:bodyPr/>
          <a:lstStyle>
            <a:lvl1pPr>
              <a:defRPr sz="3200"/>
            </a:lvl1pPr>
            <a:lvl2pPr>
              <a:defRPr sz="2800"/>
            </a:lvl2pPr>
            <a:lvl3pPr>
              <a:defRPr sz="2400"/>
            </a:lvl3pPr>
            <a:lvl4pPr marL="1371293"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3"/>
          <p:cNvSpPr>
            <a:spLocks noGrp="1"/>
          </p:cNvSpPr>
          <p:nvPr>
            <p:ph sz="half" idx="12"/>
          </p:nvPr>
        </p:nvSpPr>
        <p:spPr>
          <a:xfrm>
            <a:off x="5593080" y="1371601"/>
            <a:ext cx="3215640" cy="4937760"/>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5" name="Slide Number Placeholder 5"/>
          <p:cNvSpPr>
            <a:spLocks noGrp="1"/>
          </p:cNvSpPr>
          <p:nvPr>
            <p:ph type="sldNum" sz="quarter" idx="13"/>
          </p:nvPr>
        </p:nvSpPr>
        <p:spPr>
          <a:xfrm>
            <a:off x="6675438" y="6356350"/>
            <a:ext cx="2133600" cy="365125"/>
          </a:xfrm>
        </p:spPr>
        <p:txBody>
          <a:bodyPr/>
          <a:lstStyle>
            <a:lvl1pPr>
              <a:defRPr/>
            </a:lvl1pPr>
          </a:lstStyle>
          <a:p>
            <a:pPr>
              <a:defRPr/>
            </a:pPr>
            <a:r>
              <a:rPr lang="en-US" altLang="en-US" dirty="0"/>
              <a:t>Slide </a:t>
            </a:r>
            <a:fld id="{F829F360-52FB-49D2-A864-E7F7ADFAF849}" type="slidenum">
              <a:rPr lang="en-US" altLang="en-US"/>
              <a:pPr>
                <a:defRPr/>
              </a:pPr>
              <a:t>‹#›</a:t>
            </a:fld>
            <a:endParaRPr lang="en-US" altLang="en-US" dirty="0"/>
          </a:p>
        </p:txBody>
      </p:sp>
      <p:sp>
        <p:nvSpPr>
          <p:cNvPr id="6" name="Footer Placeholder 4"/>
          <p:cNvSpPr>
            <a:spLocks noGrp="1"/>
          </p:cNvSpPr>
          <p:nvPr>
            <p:ph type="ftr" sz="quarter" idx="14"/>
          </p:nvPr>
        </p:nvSpPr>
        <p:spPr>
          <a:xfrm>
            <a:off x="320675" y="6356350"/>
            <a:ext cx="6308725"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Tree>
    <p:extLst>
      <p:ext uri="{BB962C8B-B14F-4D97-AF65-F5344CB8AC3E}">
        <p14:creationId xmlns:p14="http://schemas.microsoft.com/office/powerpoint/2010/main" val="14900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aphic&amp;Text_R">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794760" y="1371601"/>
            <a:ext cx="5013960" cy="4937760"/>
          </a:xfrm>
        </p:spPr>
        <p:txBody>
          <a:bodyPr/>
          <a:lstStyle>
            <a:lvl1pPr>
              <a:defRPr sz="3200"/>
            </a:lvl1pPr>
            <a:lvl2pPr>
              <a:defRPr sz="2800"/>
            </a:lvl2pPr>
            <a:lvl3pPr>
              <a:defRPr sz="2400"/>
            </a:lvl3pPr>
            <a:lvl4pPr marL="1371293"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3"/>
          <p:cNvSpPr>
            <a:spLocks noGrp="1"/>
          </p:cNvSpPr>
          <p:nvPr>
            <p:ph sz="half" idx="12"/>
          </p:nvPr>
        </p:nvSpPr>
        <p:spPr>
          <a:xfrm>
            <a:off x="304800" y="1371601"/>
            <a:ext cx="3215640" cy="4937760"/>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5" name="Slide Number Placeholder 5"/>
          <p:cNvSpPr>
            <a:spLocks noGrp="1"/>
          </p:cNvSpPr>
          <p:nvPr>
            <p:ph type="sldNum" sz="quarter" idx="13"/>
          </p:nvPr>
        </p:nvSpPr>
        <p:spPr>
          <a:xfrm>
            <a:off x="6675438" y="6356350"/>
            <a:ext cx="2133600" cy="365125"/>
          </a:xfrm>
        </p:spPr>
        <p:txBody>
          <a:bodyPr/>
          <a:lstStyle>
            <a:lvl1pPr>
              <a:defRPr/>
            </a:lvl1pPr>
          </a:lstStyle>
          <a:p>
            <a:pPr>
              <a:defRPr/>
            </a:pPr>
            <a:r>
              <a:rPr lang="en-US" altLang="en-US" dirty="0"/>
              <a:t>Slide </a:t>
            </a:r>
            <a:fld id="{F6A8144C-32C6-40E8-8DCB-EBB678CB2C37}" type="slidenum">
              <a:rPr lang="en-US" altLang="en-US"/>
              <a:pPr>
                <a:defRPr/>
              </a:pPr>
              <a:t>‹#›</a:t>
            </a:fld>
            <a:endParaRPr lang="en-US" altLang="en-US" dirty="0"/>
          </a:p>
        </p:txBody>
      </p:sp>
      <p:sp>
        <p:nvSpPr>
          <p:cNvPr id="6" name="Footer Placeholder 4"/>
          <p:cNvSpPr>
            <a:spLocks noGrp="1"/>
          </p:cNvSpPr>
          <p:nvPr>
            <p:ph type="ftr" sz="quarter" idx="14"/>
          </p:nvPr>
        </p:nvSpPr>
        <p:spPr>
          <a:xfrm>
            <a:off x="304800" y="6356350"/>
            <a:ext cx="6308725"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Tree>
    <p:extLst>
      <p:ext uri="{BB962C8B-B14F-4D97-AF65-F5344CB8AC3E}">
        <p14:creationId xmlns:p14="http://schemas.microsoft.com/office/powerpoint/2010/main" val="3451925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563" y="103188"/>
            <a:ext cx="8778875" cy="1143000"/>
          </a:xfrm>
          <a:prstGeom prst="rect">
            <a:avLst/>
          </a:prstGeom>
          <a:solidFill>
            <a:schemeClr val="tx2">
              <a:lumMod val="50000"/>
            </a:schemeClr>
          </a:solidFill>
          <a:ln w="9525">
            <a:noFill/>
            <a:miter lim="800000"/>
            <a:headEnd/>
            <a:tailEnd/>
          </a:ln>
        </p:spPr>
        <p:txBody>
          <a:bodyPr vert="horz" wrap="square" lIns="91419" tIns="45710" rIns="91419" bIns="4571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182563" y="1371600"/>
            <a:ext cx="8818562"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7" name="Footer Placeholder 4"/>
          <p:cNvSpPr>
            <a:spLocks noGrp="1"/>
          </p:cNvSpPr>
          <p:nvPr>
            <p:ph type="ftr" sz="quarter" idx="3"/>
          </p:nvPr>
        </p:nvSpPr>
        <p:spPr>
          <a:xfrm>
            <a:off x="182563" y="6356350"/>
            <a:ext cx="6599237" cy="365125"/>
          </a:xfrm>
          <a:prstGeom prst="rect">
            <a:avLst/>
          </a:prstGeom>
          <a:solidFill>
            <a:schemeClr val="tx2">
              <a:lumMod val="50000"/>
            </a:schemeClr>
          </a:solidFill>
        </p:spPr>
        <p:txBody>
          <a:bodyPr lIns="91419" tIns="45710" rIns="91419" bIns="45710"/>
          <a:lstStyle>
            <a:lvl1pPr defTabSz="914195" eaLnBrk="1" fontAlgn="auto" hangingPunct="1">
              <a:spcBef>
                <a:spcPts val="0"/>
              </a:spcBef>
              <a:spcAft>
                <a:spcPts val="0"/>
              </a:spcAft>
              <a:tabLst>
                <a:tab pos="6856460" algn="r"/>
              </a:tabLst>
              <a:defRPr sz="1400" b="1">
                <a:solidFill>
                  <a:schemeClr val="bg1"/>
                </a:solidFill>
                <a:latin typeface="+mn-lt"/>
                <a:ea typeface="+mn-ea"/>
              </a:defRPr>
            </a:lvl1pPr>
          </a:lstStyle>
          <a:p>
            <a:pPr>
              <a:defRPr/>
            </a:pPr>
            <a:r>
              <a:rPr lang="en-US" dirty="0"/>
              <a:t>Colorado Department of Transportation</a:t>
            </a:r>
          </a:p>
        </p:txBody>
      </p:sp>
      <p:sp>
        <p:nvSpPr>
          <p:cNvPr id="8" name="Slide Number Placeholder 5"/>
          <p:cNvSpPr>
            <a:spLocks noGrp="1"/>
          </p:cNvSpPr>
          <p:nvPr>
            <p:ph type="sldNum" sz="quarter" idx="4"/>
          </p:nvPr>
        </p:nvSpPr>
        <p:spPr>
          <a:xfrm>
            <a:off x="6827838" y="6356350"/>
            <a:ext cx="2133600" cy="365125"/>
          </a:xfrm>
          <a:prstGeom prst="rect">
            <a:avLst/>
          </a:prstGeom>
          <a:solidFill>
            <a:schemeClr val="tx2">
              <a:lumMod val="50000"/>
            </a:schemeClr>
          </a:solidFill>
        </p:spPr>
        <p:txBody>
          <a:bodyPr vert="horz" wrap="square" lIns="91419" tIns="45710" rIns="91419" bIns="45710" numCol="1" anchor="t" anchorCtr="0" compatLnSpc="1">
            <a:prstTxWarp prst="textNoShape">
              <a:avLst/>
            </a:prstTxWarp>
          </a:bodyPr>
          <a:lstStyle>
            <a:lvl1pPr algn="r" eaLnBrk="1" hangingPunct="1">
              <a:defRPr sz="1400" b="1">
                <a:solidFill>
                  <a:schemeClr val="bg1"/>
                </a:solidFill>
              </a:defRPr>
            </a:lvl1pPr>
          </a:lstStyle>
          <a:p>
            <a:pPr>
              <a:defRPr/>
            </a:pPr>
            <a:r>
              <a:rPr lang="en-US" altLang="en-US" dirty="0"/>
              <a:t> Slide </a:t>
            </a:r>
            <a:fld id="{E0525AE6-0167-4F62-8E42-62D4F7676F2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2" r:id="rId12"/>
    <p:sldLayoutId id="2147483994" r:id="rId13"/>
    <p:sldLayoutId id="2147483995" r:id="rId14"/>
    <p:sldLayoutId id="2147483997" r:id="rId15"/>
    <p:sldLayoutId id="2147483999" r:id="rId16"/>
    <p:sldLayoutId id="2147484001" r:id="rId17"/>
    <p:sldLayoutId id="2147484002" r:id="rId18"/>
    <p:sldLayoutId id="2147484003" r:id="rId19"/>
    <p:sldLayoutId id="2147484005" r:id="rId20"/>
    <p:sldLayoutId id="2147484007" r:id="rId21"/>
    <p:sldLayoutId id="2147484009" r:id="rId22"/>
    <p:sldLayoutId id="2147484013" r:id="rId23"/>
    <p:sldLayoutId id="2147484015" r:id="rId24"/>
  </p:sldLayoutIdLst>
  <p:timing>
    <p:tnLst>
      <p:par>
        <p:cTn id="1" dur="indefinite" restart="never" nodeType="tmRoot"/>
      </p:par>
    </p:tnLst>
  </p:timing>
  <p:hf hdr="0" dt="0"/>
  <p:txStyles>
    <p:titleStyle>
      <a:lvl1pPr algn="ctr" rtl="0" eaLnBrk="0" fontAlgn="base" hangingPunct="0">
        <a:spcBef>
          <a:spcPct val="0"/>
        </a:spcBef>
        <a:spcAft>
          <a:spcPct val="0"/>
        </a:spcAft>
        <a:defRPr sz="4000" kern="1200">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4000">
          <a:solidFill>
            <a:schemeClr val="bg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000">
          <a:solidFill>
            <a:schemeClr val="bg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000">
          <a:solidFill>
            <a:schemeClr val="bg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000">
          <a:solidFill>
            <a:schemeClr val="bg1"/>
          </a:solidFill>
          <a:latin typeface="Calibri" panose="020F0502020204030204" pitchFamily="34" charset="0"/>
          <a:ea typeface="MS PGothic" panose="020B0600070205080204" pitchFamily="34" charset="-128"/>
        </a:defRPr>
      </a:lvl5pPr>
      <a:lvl6pPr marL="457098" algn="ctr" rtl="0" eaLnBrk="1" fontAlgn="base" hangingPunct="1">
        <a:spcBef>
          <a:spcPct val="0"/>
        </a:spcBef>
        <a:spcAft>
          <a:spcPct val="0"/>
        </a:spcAft>
        <a:defRPr sz="4000">
          <a:solidFill>
            <a:schemeClr val="tx1"/>
          </a:solidFill>
          <a:latin typeface="Arial Rounded MT Bold" pitchFamily="34" charset="0"/>
        </a:defRPr>
      </a:lvl6pPr>
      <a:lvl7pPr marL="914195" algn="ctr" rtl="0" eaLnBrk="1" fontAlgn="base" hangingPunct="1">
        <a:spcBef>
          <a:spcPct val="0"/>
        </a:spcBef>
        <a:spcAft>
          <a:spcPct val="0"/>
        </a:spcAft>
        <a:defRPr sz="4000">
          <a:solidFill>
            <a:schemeClr val="tx1"/>
          </a:solidFill>
          <a:latin typeface="Arial Rounded MT Bold" pitchFamily="34" charset="0"/>
        </a:defRPr>
      </a:lvl7pPr>
      <a:lvl8pPr marL="1371293" algn="ctr" rtl="0" eaLnBrk="1" fontAlgn="base" hangingPunct="1">
        <a:spcBef>
          <a:spcPct val="0"/>
        </a:spcBef>
        <a:spcAft>
          <a:spcPct val="0"/>
        </a:spcAft>
        <a:defRPr sz="4000">
          <a:solidFill>
            <a:schemeClr val="tx1"/>
          </a:solidFill>
          <a:latin typeface="Arial Rounded MT Bold" pitchFamily="34" charset="0"/>
        </a:defRPr>
      </a:lvl8pPr>
      <a:lvl9pPr marL="1828389" algn="ctr" rtl="0" eaLnBrk="1" fontAlgn="base" hangingPunct="1">
        <a:spcBef>
          <a:spcPct val="0"/>
        </a:spcBef>
        <a:spcAft>
          <a:spcPct val="0"/>
        </a:spcAft>
        <a:defRPr sz="4000">
          <a:solidFill>
            <a:schemeClr val="tx1"/>
          </a:solidFill>
          <a:latin typeface="Arial Rounded MT Bold" pitchFamily="34" charset="0"/>
        </a:defRPr>
      </a:lvl9pPr>
    </p:titleStyle>
    <p:bodyStyle>
      <a:lvl1pPr algn="l" rtl="0" eaLnBrk="0" fontAlgn="base" hangingPunct="0">
        <a:spcBef>
          <a:spcPct val="20000"/>
        </a:spcBef>
        <a:spcAft>
          <a:spcPct val="0"/>
        </a:spcAft>
        <a:buFont typeface="Arial" panose="020B0604020202020204" pitchFamily="34" charset="0"/>
        <a:defRPr sz="3200" kern="12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1413" indent="-227013" algn="l" rtl="0" eaLnBrk="0" fontAlgn="base" hangingPunct="0">
        <a:spcBef>
          <a:spcPct val="20000"/>
        </a:spcBef>
        <a:spcAft>
          <a:spcPct val="0"/>
        </a:spcAft>
        <a:buFont typeface="Lucida Grande" charset="0"/>
        <a:buChar char="-"/>
        <a:defRPr sz="2400" kern="1200">
          <a:solidFill>
            <a:schemeClr val="tx1"/>
          </a:solidFill>
          <a:latin typeface="+mn-lt"/>
          <a:ea typeface="MS PGothic" panose="020B0600070205080204" pitchFamily="34" charset="-128"/>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034"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2"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8"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3" algn="l" defTabSz="914195" rtl="0" eaLnBrk="1" latinLnBrk="0" hangingPunct="1">
        <a:defRPr sz="1800" kern="1200">
          <a:solidFill>
            <a:schemeClr val="tx1"/>
          </a:solidFill>
          <a:latin typeface="+mn-lt"/>
          <a:ea typeface="+mn-ea"/>
          <a:cs typeface="+mn-cs"/>
        </a:defRPr>
      </a:lvl4pPr>
      <a:lvl5pPr marL="1828389" algn="l" defTabSz="914195" rtl="0" eaLnBrk="1" latinLnBrk="0" hangingPunct="1">
        <a:defRPr sz="1800" kern="1200">
          <a:solidFill>
            <a:schemeClr val="tx1"/>
          </a:solidFill>
          <a:latin typeface="+mn-lt"/>
          <a:ea typeface="+mn-ea"/>
          <a:cs typeface="+mn-cs"/>
        </a:defRPr>
      </a:lvl5pPr>
      <a:lvl6pPr marL="2285486"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1" algn="l" defTabSz="914195" rtl="0" eaLnBrk="1" latinLnBrk="0" hangingPunct="1">
        <a:defRPr sz="1800" kern="1200">
          <a:solidFill>
            <a:schemeClr val="tx1"/>
          </a:solidFill>
          <a:latin typeface="+mn-lt"/>
          <a:ea typeface="+mn-ea"/>
          <a:cs typeface="+mn-cs"/>
        </a:defRPr>
      </a:lvl8pPr>
      <a:lvl9pPr marL="3656778" algn="l" defTabSz="9141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21.png"/><Relationship Id="rId4" Type="http://schemas.openxmlformats.org/officeDocument/2006/relationships/image" Target="../media/image60.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8.png"/><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21.png"/><Relationship Id="rId4" Type="http://schemas.openxmlformats.org/officeDocument/2006/relationships/image" Target="../media/image61.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61.png"/><Relationship Id="rId4" Type="http://schemas.openxmlformats.org/officeDocument/2006/relationships/image" Target="../media/image21.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1.xml"/><Relationship Id="rId1" Type="http://schemas.openxmlformats.org/officeDocument/2006/relationships/tags" Target="../tags/tag3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1.xml"/><Relationship Id="rId1" Type="http://schemas.openxmlformats.org/officeDocument/2006/relationships/tags" Target="../tags/tag3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1.xml"/><Relationship Id="rId1" Type="http://schemas.openxmlformats.org/officeDocument/2006/relationships/tags" Target="../tags/tag4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2.xml"/><Relationship Id="rId1" Type="http://schemas.openxmlformats.org/officeDocument/2006/relationships/tags" Target="../tags/tag4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9.xml"/><Relationship Id="rId1" Type="http://schemas.openxmlformats.org/officeDocument/2006/relationships/tags" Target="../tags/tag52.xml"/><Relationship Id="rId4" Type="http://schemas.openxmlformats.org/officeDocument/2006/relationships/image" Target="../media/image65.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8.xml"/><Relationship Id="rId1" Type="http://schemas.openxmlformats.org/officeDocument/2006/relationships/tags" Target="../tags/tag53.xml"/><Relationship Id="rId5" Type="http://schemas.openxmlformats.org/officeDocument/2006/relationships/comments" Target="../comments/comment1.xml"/><Relationship Id="rId4" Type="http://schemas.openxmlformats.org/officeDocument/2006/relationships/image" Target="../media/image66.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1.xml"/><Relationship Id="rId1" Type="http://schemas.openxmlformats.org/officeDocument/2006/relationships/tags" Target="../tags/tag5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9.xml"/><Relationship Id="rId1" Type="http://schemas.openxmlformats.org/officeDocument/2006/relationships/tags" Target="../tags/tag60.xml"/><Relationship Id="rId4" Type="http://schemas.openxmlformats.org/officeDocument/2006/relationships/image" Target="../media/image68.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9.xml"/><Relationship Id="rId1" Type="http://schemas.openxmlformats.org/officeDocument/2006/relationships/tags" Target="../tags/tag61.xml"/><Relationship Id="rId4" Type="http://schemas.openxmlformats.org/officeDocument/2006/relationships/image" Target="../media/image68.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8.xml"/><Relationship Id="rId1" Type="http://schemas.openxmlformats.org/officeDocument/2006/relationships/tags" Target="../tags/tag62.xml"/><Relationship Id="rId5" Type="http://schemas.openxmlformats.org/officeDocument/2006/relationships/image" Target="../media/image21.png"/><Relationship Id="rId4" Type="http://schemas.openxmlformats.org/officeDocument/2006/relationships/image" Target="../media/image69.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8.xml"/><Relationship Id="rId1" Type="http://schemas.openxmlformats.org/officeDocument/2006/relationships/tags" Target="../tags/tag63.xml"/><Relationship Id="rId5" Type="http://schemas.openxmlformats.org/officeDocument/2006/relationships/image" Target="../media/image21.png"/><Relationship Id="rId4" Type="http://schemas.openxmlformats.org/officeDocument/2006/relationships/image" Target="../media/image69.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9.xml"/><Relationship Id="rId1" Type="http://schemas.openxmlformats.org/officeDocument/2006/relationships/tags" Target="../tags/tag65.xml"/><Relationship Id="rId5" Type="http://schemas.openxmlformats.org/officeDocument/2006/relationships/image" Target="../media/image21.png"/><Relationship Id="rId4" Type="http://schemas.openxmlformats.org/officeDocument/2006/relationships/image" Target="../media/image70.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xml"/><Relationship Id="rId1" Type="http://schemas.openxmlformats.org/officeDocument/2006/relationships/tags" Target="../tags/tag6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9.xml"/><Relationship Id="rId1" Type="http://schemas.openxmlformats.org/officeDocument/2006/relationships/tags" Target="../tags/tag67.xml"/><Relationship Id="rId6" Type="http://schemas.openxmlformats.org/officeDocument/2006/relationships/comments" Target="../comments/comment2.xml"/><Relationship Id="rId5" Type="http://schemas.openxmlformats.org/officeDocument/2006/relationships/image" Target="../media/image21.png"/><Relationship Id="rId4" Type="http://schemas.openxmlformats.org/officeDocument/2006/relationships/image" Target="../media/image71.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9.xml"/><Relationship Id="rId1" Type="http://schemas.openxmlformats.org/officeDocument/2006/relationships/tags" Target="../tags/tag69.xml"/><Relationship Id="rId5" Type="http://schemas.openxmlformats.org/officeDocument/2006/relationships/image" Target="../media/image72.png"/><Relationship Id="rId4" Type="http://schemas.openxmlformats.org/officeDocument/2006/relationships/image" Target="../media/image21.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1.xml"/><Relationship Id="rId1" Type="http://schemas.openxmlformats.org/officeDocument/2006/relationships/tags" Target="../tags/tag7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6.xml"/><Relationship Id="rId1" Type="http://schemas.openxmlformats.org/officeDocument/2006/relationships/tags" Target="../tags/tag7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6.xml"/><Relationship Id="rId1" Type="http://schemas.openxmlformats.org/officeDocument/2006/relationships/tags" Target="../tags/tag7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6.xml"/><Relationship Id="rId1" Type="http://schemas.openxmlformats.org/officeDocument/2006/relationships/tags" Target="../tags/tag8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75.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7.xml"/><Relationship Id="rId1" Type="http://schemas.openxmlformats.org/officeDocument/2006/relationships/tags" Target="../tags/tag8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1.xml"/><Relationship Id="rId1" Type="http://schemas.openxmlformats.org/officeDocument/2006/relationships/tags" Target="../tags/tag9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4.xml"/><Relationship Id="rId1" Type="http://schemas.openxmlformats.org/officeDocument/2006/relationships/tags" Target="../tags/tag9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9.xml"/><Relationship Id="rId1" Type="http://schemas.openxmlformats.org/officeDocument/2006/relationships/tags" Target="../tags/tag93.xml"/><Relationship Id="rId4" Type="http://schemas.openxmlformats.org/officeDocument/2006/relationships/image" Target="../media/image77.jpe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1.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9.xml"/><Relationship Id="rId1" Type="http://schemas.openxmlformats.org/officeDocument/2006/relationships/tags" Target="../tags/tag95.xml"/><Relationship Id="rId4" Type="http://schemas.openxmlformats.org/officeDocument/2006/relationships/image" Target="../media/image78.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9.xml"/><Relationship Id="rId1" Type="http://schemas.openxmlformats.org/officeDocument/2006/relationships/tags" Target="../tags/tag96.xml"/><Relationship Id="rId4" Type="http://schemas.openxmlformats.org/officeDocument/2006/relationships/image" Target="../media/image78.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9.xml"/><Relationship Id="rId1" Type="http://schemas.openxmlformats.org/officeDocument/2006/relationships/tags" Target="../tags/tag97.xml"/><Relationship Id="rId4" Type="http://schemas.openxmlformats.org/officeDocument/2006/relationships/image" Target="../media/image23.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7.xml"/><Relationship Id="rId1" Type="http://schemas.openxmlformats.org/officeDocument/2006/relationships/tags" Target="../tags/tag98.xml"/></Relationships>
</file>

<file path=ppt/slides/_rels/slide17.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xml"/><Relationship Id="rId1" Type="http://schemas.openxmlformats.org/officeDocument/2006/relationships/tags" Target="../tags/tag9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1.xml"/><Relationship Id="rId1" Type="http://schemas.openxmlformats.org/officeDocument/2006/relationships/tags" Target="../tags/tag10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9.xml"/><Relationship Id="rId1" Type="http://schemas.openxmlformats.org/officeDocument/2006/relationships/tags" Target="../tags/tag101.xml"/><Relationship Id="rId4" Type="http://schemas.openxmlformats.org/officeDocument/2006/relationships/image" Target="../media/image36.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xml"/><Relationship Id="rId1" Type="http://schemas.openxmlformats.org/officeDocument/2006/relationships/tags" Target="../tags/tag102.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1.xml"/><Relationship Id="rId1" Type="http://schemas.openxmlformats.org/officeDocument/2006/relationships/tags" Target="../tags/tag103.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8.xml"/><Relationship Id="rId1" Type="http://schemas.openxmlformats.org/officeDocument/2006/relationships/tags" Target="../tags/tag105.xml"/><Relationship Id="rId4" Type="http://schemas.openxmlformats.org/officeDocument/2006/relationships/image" Target="../media/image81.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06.xml"/><Relationship Id="rId6" Type="http://schemas.openxmlformats.org/officeDocument/2006/relationships/hyperlink" Target="mailto:Rachel.Grafton@state.co.us" TargetMode="External"/><Relationship Id="rId5" Type="http://schemas.openxmlformats.org/officeDocument/2006/relationships/hyperlink" Target="mailto:Christine.Andersen@state.co.us" TargetMode="External"/><Relationship Id="rId4" Type="http://schemas.openxmlformats.org/officeDocument/2006/relationships/image" Target="../media/image82.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9.xml"/><Relationship Id="rId1" Type="http://schemas.openxmlformats.org/officeDocument/2006/relationships/tags" Target="../tags/tag107.xml"/><Relationship Id="rId6" Type="http://schemas.microsoft.com/office/2007/relationships/hdphoto" Target="../media/hdphoto1.wdp"/><Relationship Id="rId5" Type="http://schemas.openxmlformats.org/officeDocument/2006/relationships/image" Target="../media/image83.jpeg"/><Relationship Id="rId4" Type="http://schemas.openxmlformats.org/officeDocument/2006/relationships/hyperlink" Target="http://connectsp/sites/workforce/FML/SitePages/Home.aspx" TargetMode="Externa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connectsp/sites/workforce/FML/SitePages/Home.aspx"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media/image35.jp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35.jp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7.xml"/><Relationship Id="rId1" Type="http://schemas.openxmlformats.org/officeDocument/2006/relationships/tags" Target="../tags/tag19.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8.xml"/><Relationship Id="rId1" Type="http://schemas.openxmlformats.org/officeDocument/2006/relationships/tags" Target="../tags/tag20.xml"/><Relationship Id="rId4" Type="http://schemas.openxmlformats.org/officeDocument/2006/relationships/image" Target="../media/image5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8.xml"/><Relationship Id="rId1" Type="http://schemas.openxmlformats.org/officeDocument/2006/relationships/tags" Target="../tags/tag21.xml"/><Relationship Id="rId4" Type="http://schemas.openxmlformats.org/officeDocument/2006/relationships/image" Target="../media/image56.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9.xml"/><Relationship Id="rId1" Type="http://schemas.openxmlformats.org/officeDocument/2006/relationships/tags" Target="../tags/tag2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0.xml"/><Relationship Id="rId1" Type="http://schemas.openxmlformats.org/officeDocument/2006/relationships/tags" Target="../tags/tag2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0.xml"/><Relationship Id="rId1" Type="http://schemas.openxmlformats.org/officeDocument/2006/relationships/tags" Target="../tags/tag2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59.png"/><Relationship Id="rId5" Type="http://schemas.openxmlformats.org/officeDocument/2006/relationships/image" Target="../media/image21.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
        <p:nvSpPr>
          <p:cNvPr id="43011" name="Title 3"/>
          <p:cNvSpPr>
            <a:spLocks noGrp="1"/>
          </p:cNvSpPr>
          <p:nvPr>
            <p:ph type="title" idx="4294967295"/>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Cover slide</a:t>
            </a:r>
          </a:p>
        </p:txBody>
      </p:sp>
    </p:spTree>
    <p:custDataLst>
      <p:tags r:id="rId1"/>
    </p:custData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dirty="0" smtClean="0"/>
              <a:t>Course Prerequisites</a:t>
            </a:r>
          </a:p>
        </p:txBody>
      </p:sp>
      <p:sp>
        <p:nvSpPr>
          <p:cNvPr id="51203" name="Content Placeholder 2"/>
          <p:cNvSpPr>
            <a:spLocks noGrp="1"/>
          </p:cNvSpPr>
          <p:nvPr>
            <p:ph idx="1"/>
          </p:nvPr>
        </p:nvSpPr>
        <p:spPr>
          <a:xfrm>
            <a:off x="182563" y="1371600"/>
            <a:ext cx="8778875" cy="4937125"/>
          </a:xfrm>
        </p:spPr>
        <p:txBody>
          <a:bodyPr/>
          <a:lstStyle/>
          <a:p>
            <a:pPr eaLnBrk="1" hangingPunct="1"/>
            <a:r>
              <a:rPr lang="en-US" altLang="en-US" dirty="0" smtClean="0"/>
              <a:t>Prior to taking this course, you should have completed the following courses:</a:t>
            </a:r>
          </a:p>
          <a:p>
            <a:pPr lvl="1" eaLnBrk="1" hangingPunct="1"/>
            <a:r>
              <a:rPr lang="en-US" altLang="en-US" dirty="0" smtClean="0"/>
              <a:t>SAP Navigation</a:t>
            </a:r>
          </a:p>
          <a:p>
            <a:pPr lvl="1" eaLnBrk="1" hangingPunct="1"/>
            <a:r>
              <a:rPr lang="en-US" altLang="en-US" dirty="0" smtClean="0"/>
              <a:t>SAP Timekeeping </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1ED32C0-EB62-4767-84FC-51D30DE2C955}" type="slidenum">
              <a:rPr lang="en-US" altLang="en-US" smtClean="0">
                <a:solidFill>
                  <a:schemeClr val="bg1"/>
                </a:solidFill>
              </a:rPr>
              <a:pPr>
                <a:defRPr/>
              </a:pPr>
              <a:t>10</a:t>
            </a:fld>
            <a:endParaRPr lang="en-US" altLang="en-US" dirty="0" smtClean="0">
              <a:solidFill>
                <a:schemeClr val="bg1"/>
              </a:solidFill>
            </a:endParaRPr>
          </a:p>
        </p:txBody>
      </p:sp>
      <p:pic>
        <p:nvPicPr>
          <p:cNvPr id="51206" name="Picture 3"/>
          <p:cNvPicPr>
            <a:picLocks noChangeAspect="1"/>
          </p:cNvPicPr>
          <p:nvPr/>
        </p:nvPicPr>
        <p:blipFill>
          <a:blip r:embed="rId4">
            <a:extLst>
              <a:ext uri="{28A0092B-C50C-407E-A947-70E740481C1C}">
                <a14:useLocalDpi xmlns:a14="http://schemas.microsoft.com/office/drawing/2010/main" val="0"/>
              </a:ext>
            </a:extLst>
          </a:blip>
          <a:srcRect l="9393"/>
          <a:stretch>
            <a:fillRect/>
          </a:stretch>
        </p:blipFill>
        <p:spPr bwMode="auto">
          <a:xfrm>
            <a:off x="6867525" y="3190875"/>
            <a:ext cx="2078038" cy="28257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995613"/>
            <a:ext cx="4803775" cy="329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182563" y="1371600"/>
            <a:ext cx="8778875" cy="4937125"/>
          </a:xfrm>
        </p:spPr>
        <p:txBody>
          <a:bodyPr/>
          <a:lstStyle/>
          <a:p>
            <a:pPr eaLnBrk="1" hangingPunct="1">
              <a:buFont typeface="Arial" charset="0"/>
              <a:buNone/>
              <a:defRPr/>
            </a:pPr>
            <a:r>
              <a:rPr lang="en-US" sz="2400" dirty="0" smtClean="0">
                <a:ea typeface="+mn-ea"/>
              </a:rPr>
              <a:t>The CDOT FML Designation Notice:</a:t>
            </a:r>
          </a:p>
          <a:p>
            <a:pPr marL="342900" indent="-342900" eaLnBrk="1" hangingPunct="1">
              <a:buFont typeface="Arial"/>
              <a:buChar char="•"/>
              <a:defRPr/>
            </a:pPr>
            <a:r>
              <a:rPr lang="en-US" sz="2400" dirty="0" smtClean="0">
                <a:ea typeface="+mn-ea"/>
              </a:rPr>
              <a:t>Used to approve or deny use of FML</a:t>
            </a:r>
          </a:p>
          <a:p>
            <a:pPr marL="342900" indent="-342900" eaLnBrk="1" hangingPunct="1">
              <a:buFont typeface="Arial"/>
              <a:buChar char="•"/>
              <a:defRPr/>
            </a:pPr>
            <a:r>
              <a:rPr lang="en-US" sz="2400" dirty="0" smtClean="0">
                <a:ea typeface="+mn-ea"/>
              </a:rPr>
              <a:t>Used to request additional information </a:t>
            </a:r>
          </a:p>
          <a:p>
            <a:pPr marL="342900" indent="-342900" eaLnBrk="1" hangingPunct="1">
              <a:buFont typeface="Arial"/>
              <a:buChar char="•"/>
              <a:defRPr/>
            </a:pPr>
            <a:r>
              <a:rPr lang="en-US" sz="2400" dirty="0" smtClean="0">
                <a:ea typeface="+mn-ea"/>
              </a:rPr>
              <a:t>Must be submitted to the Appointing Authority with a recommendation for action</a:t>
            </a:r>
          </a:p>
          <a:p>
            <a:pPr eaLnBrk="1" hangingPunct="1">
              <a:buFont typeface="Arial" charset="0"/>
              <a:buNone/>
              <a:defRPr/>
            </a:pPr>
            <a:endParaRPr lang="en-US" dirty="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41ACDB1-33F3-4164-8002-748503386B79}" type="slidenum">
              <a:rPr lang="en-US" altLang="en-US" smtClean="0">
                <a:solidFill>
                  <a:schemeClr val="bg1"/>
                </a:solidFill>
              </a:rPr>
              <a:pPr>
                <a:defRPr/>
              </a:pPr>
              <a:t>100</a:t>
            </a:fld>
            <a:endParaRPr lang="en-US" altLang="en-US" dirty="0" smtClean="0">
              <a:solidFill>
                <a:schemeClr val="bg1"/>
              </a:solidFill>
            </a:endParaRPr>
          </a:p>
        </p:txBody>
      </p:sp>
      <p:sp>
        <p:nvSpPr>
          <p:cNvPr id="231430" name="Title 4"/>
          <p:cNvSpPr>
            <a:spLocks noGrp="1"/>
          </p:cNvSpPr>
          <p:nvPr>
            <p:ph type="title"/>
          </p:nvPr>
        </p:nvSpPr>
        <p:spPr/>
        <p:txBody>
          <a:bodyPr/>
          <a:lstStyle/>
          <a:p>
            <a:pPr eaLnBrk="1" hangingPunct="1"/>
            <a:r>
              <a:rPr lang="en-US" altLang="en-US" dirty="0" smtClean="0"/>
              <a:t>CDOT FML Designation Notice</a:t>
            </a:r>
          </a:p>
        </p:txBody>
      </p:sp>
      <p:pic>
        <p:nvPicPr>
          <p:cNvPr id="231431" name="Picture 6"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62288" y="1371600"/>
            <a:ext cx="5899150" cy="4937125"/>
          </a:xfrm>
        </p:spPr>
        <p:txBody>
          <a:bodyPr/>
          <a:lstStyle/>
          <a:p>
            <a:pPr eaLnBrk="1" hangingPunct="1">
              <a:buFont typeface="Arial" charset="0"/>
              <a:buNone/>
              <a:defRPr/>
            </a:pPr>
            <a:r>
              <a:rPr lang="en-US" sz="2400" dirty="0" smtClean="0">
                <a:ea typeface="+mn-ea"/>
              </a:rPr>
              <a:t>The FML Liaison is responsible for: </a:t>
            </a:r>
          </a:p>
          <a:p>
            <a:pPr marL="342900" indent="-342900" eaLnBrk="1" hangingPunct="1">
              <a:buFont typeface="Arial"/>
              <a:buChar char="•"/>
              <a:defRPr/>
            </a:pPr>
            <a:r>
              <a:rPr lang="en-US" sz="2400" dirty="0" smtClean="0">
                <a:ea typeface="+mn-ea"/>
              </a:rPr>
              <a:t>Recommending a course of action </a:t>
            </a:r>
          </a:p>
          <a:p>
            <a:pPr marL="342900" indent="-342900" eaLnBrk="1" hangingPunct="1">
              <a:buFont typeface="Arial"/>
              <a:buChar char="•"/>
              <a:defRPr/>
            </a:pPr>
            <a:r>
              <a:rPr lang="en-US" sz="2400" dirty="0" smtClean="0">
                <a:ea typeface="+mn-ea"/>
              </a:rPr>
              <a:t>Preparing the Designation Notice for Appointing Authority signature  </a:t>
            </a:r>
          </a:p>
          <a:p>
            <a:pPr marL="342900" indent="-342900" eaLnBrk="1" hangingPunct="1">
              <a:buFont typeface="Arial"/>
              <a:buChar char="•"/>
              <a:defRPr/>
            </a:pPr>
            <a:r>
              <a:rPr lang="en-US" sz="2400" dirty="0" smtClean="0">
                <a:ea typeface="+mn-ea"/>
              </a:rPr>
              <a:t>Issuing the Designation Notice to employee within 5 business days after receiving all required documentation</a:t>
            </a:r>
          </a:p>
          <a:p>
            <a:pPr marL="342900" indent="-342900" eaLnBrk="1" hangingPunct="1">
              <a:buFont typeface="Arial"/>
              <a:buChar char="•"/>
              <a:defRPr/>
            </a:pPr>
            <a:r>
              <a:rPr lang="en-US" sz="2400" dirty="0" smtClean="0">
                <a:ea typeface="+mn-ea"/>
              </a:rPr>
              <a:t>Informing Appointing Authorities and Supervisors of FML qualifying events </a:t>
            </a:r>
          </a:p>
          <a:p>
            <a:pPr eaLnBrk="1" hangingPunct="1">
              <a:buFont typeface="Arial" charset="0"/>
              <a:buNone/>
              <a:defRPr/>
            </a:pPr>
            <a:endParaRPr lang="en-US" dirty="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0F712C4-71D7-4982-93D2-B9766AE361C4}" type="slidenum">
              <a:rPr lang="en-US" altLang="en-US" smtClean="0">
                <a:solidFill>
                  <a:schemeClr val="bg1"/>
                </a:solidFill>
              </a:rPr>
              <a:pPr>
                <a:defRPr/>
              </a:pPr>
              <a:t>101</a:t>
            </a:fld>
            <a:endParaRPr lang="en-US" altLang="en-US" dirty="0" smtClean="0">
              <a:solidFill>
                <a:schemeClr val="bg1"/>
              </a:solidFill>
            </a:endParaRPr>
          </a:p>
        </p:txBody>
      </p:sp>
      <p:sp>
        <p:nvSpPr>
          <p:cNvPr id="233477" name="Title 4"/>
          <p:cNvSpPr>
            <a:spLocks noGrp="1"/>
          </p:cNvSpPr>
          <p:nvPr>
            <p:ph type="title"/>
          </p:nvPr>
        </p:nvSpPr>
        <p:spPr/>
        <p:txBody>
          <a:bodyPr/>
          <a:lstStyle/>
          <a:p>
            <a:pPr eaLnBrk="1" hangingPunct="1"/>
            <a:r>
              <a:rPr lang="en-US" altLang="en-US" dirty="0" smtClean="0"/>
              <a:t>CDOT FML Designation Notice Approval Actions</a:t>
            </a:r>
          </a:p>
        </p:txBody>
      </p:sp>
      <p:pic>
        <p:nvPicPr>
          <p:cNvPr id="233478" name="Picture 6"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347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 y="1971675"/>
            <a:ext cx="2857500" cy="28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1651000" y="1371600"/>
            <a:ext cx="7310438" cy="4937125"/>
          </a:xfrm>
        </p:spPr>
        <p:txBody>
          <a:bodyPr/>
          <a:lstStyle/>
          <a:p>
            <a:pPr eaLnBrk="1" hangingPunct="1">
              <a:buFont typeface="Arial" charset="0"/>
              <a:buNone/>
              <a:defRPr/>
            </a:pPr>
            <a:r>
              <a:rPr lang="en-US" sz="2400" b="1" dirty="0" smtClean="0">
                <a:ea typeface="+mn-ea"/>
              </a:rPr>
              <a:t>Scenario</a:t>
            </a:r>
            <a:r>
              <a:rPr lang="en-US" sz="2400" dirty="0" smtClean="0">
                <a:ea typeface="+mn-ea"/>
              </a:rPr>
              <a:t>: </a:t>
            </a:r>
            <a:r>
              <a:rPr lang="en-US" sz="2400" dirty="0"/>
              <a:t>In response to the request for additional information, Robert has now submitted a sufficient Medical Certification form on </a:t>
            </a:r>
            <a:r>
              <a:rPr lang="en-US" sz="2400" b="1" dirty="0" smtClean="0"/>
              <a:t>May 11th</a:t>
            </a:r>
            <a:r>
              <a:rPr lang="en-US" sz="2400" dirty="0" smtClean="0"/>
              <a:t>.  </a:t>
            </a:r>
            <a:r>
              <a:rPr lang="en-US" sz="2400" dirty="0"/>
              <a:t>The certification form indicates that Robert will be on paternity leave for 6 weeks once the baby is born.  The due date is </a:t>
            </a:r>
            <a:r>
              <a:rPr lang="en-US" sz="2400" b="1" dirty="0" smtClean="0"/>
              <a:t>May 22</a:t>
            </a:r>
            <a:r>
              <a:rPr lang="en-US" sz="2400" b="1" baseline="30000" dirty="0" smtClean="0"/>
              <a:t>nd</a:t>
            </a:r>
            <a:r>
              <a:rPr lang="en-US" sz="2400" b="1" dirty="0" smtClean="0"/>
              <a:t>.</a:t>
            </a:r>
            <a:r>
              <a:rPr lang="en-US" sz="2400" dirty="0" smtClean="0">
                <a:ea typeface="+mn-ea"/>
              </a:rPr>
              <a:t>  </a:t>
            </a:r>
          </a:p>
          <a:p>
            <a:pPr marL="457200" indent="-457200" eaLnBrk="1" hangingPunct="1">
              <a:buFont typeface="+mj-lt"/>
              <a:buAutoNum type="arabicPeriod"/>
              <a:defRPr/>
            </a:pPr>
            <a:r>
              <a:rPr lang="en-US" sz="2400" dirty="0" smtClean="0">
                <a:ea typeface="+mn-ea"/>
              </a:rPr>
              <a:t>Prepare the designation form based on the information provided in Medical Certification for the Appointing Authority (or designee) to review and sign.</a:t>
            </a:r>
          </a:p>
          <a:p>
            <a:pPr eaLnBrk="1" hangingPunct="1">
              <a:buFont typeface="Arial" charset="0"/>
              <a:buNone/>
              <a:defRPr/>
            </a:pPr>
            <a:endParaRPr lang="en-US" sz="2400" dirty="0" smtClean="0">
              <a:ea typeface="+mn-ea"/>
            </a:endParaRPr>
          </a:p>
          <a:p>
            <a:pPr eaLnBrk="1" hangingPunct="1">
              <a:buFont typeface="Arial" charset="0"/>
              <a:buNone/>
              <a:defRPr/>
            </a:pPr>
            <a:endParaRPr lang="en-US" sz="2400" dirty="0" smtClean="0">
              <a:ea typeface="+mn-ea"/>
            </a:endParaRPr>
          </a:p>
        </p:txBody>
      </p:sp>
      <p:sp>
        <p:nvSpPr>
          <p:cNvPr id="2" name="Footer Placeholder 1"/>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C8EC1B9D-B76C-44C9-86B1-ACAAED1ADB06}" type="slidenum">
              <a:rPr lang="en-US" altLang="en-US" smtClean="0">
                <a:solidFill>
                  <a:srgbClr val="FFFFFF"/>
                </a:solidFill>
              </a:rPr>
              <a:pPr>
                <a:defRPr/>
              </a:pPr>
              <a:t>102</a:t>
            </a:fld>
            <a:endParaRPr lang="en-US" altLang="en-US" dirty="0" smtClean="0">
              <a:solidFill>
                <a:srgbClr val="FFFFFF"/>
              </a:solidFill>
            </a:endParaRPr>
          </a:p>
        </p:txBody>
      </p:sp>
      <p:sp>
        <p:nvSpPr>
          <p:cNvPr id="237573" name="Title 1"/>
          <p:cNvSpPr>
            <a:spLocks noGrp="1"/>
          </p:cNvSpPr>
          <p:nvPr>
            <p:ph type="title"/>
          </p:nvPr>
        </p:nvSpPr>
        <p:spPr>
          <a:xfrm>
            <a:off x="182563" y="103188"/>
            <a:ext cx="8778875" cy="1143000"/>
          </a:xfrm>
        </p:spPr>
        <p:txBody>
          <a:bodyPr/>
          <a:lstStyle/>
          <a:p>
            <a:pPr eaLnBrk="1" hangingPunct="1"/>
            <a:r>
              <a:rPr lang="en-US" altLang="en-US" sz="3600" dirty="0" smtClean="0"/>
              <a:t>Learning Activity: Exercise 6.1</a:t>
            </a:r>
          </a:p>
        </p:txBody>
      </p:sp>
    </p:spTree>
    <p:custDataLst>
      <p:tags r:id="rId1"/>
    </p:custDataLst>
  </p:cSld>
  <p:clrMapOvr>
    <a:masterClrMapping/>
  </p:clrMapOvr>
  <p:transition>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7"/>
          <p:cNvPicPr>
            <a:picLocks noChangeAspect="1"/>
          </p:cNvPicPr>
          <p:nvPr/>
        </p:nvPicPr>
        <p:blipFill>
          <a:blip r:embed="rId4">
            <a:extLst>
              <a:ext uri="{28A0092B-C50C-407E-A947-70E740481C1C}">
                <a14:useLocalDpi xmlns:a14="http://schemas.microsoft.com/office/drawing/2010/main" val="0"/>
              </a:ext>
            </a:extLst>
          </a:blip>
          <a:srcRect l="46043" r="10155"/>
          <a:stretch>
            <a:fillRect/>
          </a:stretch>
        </p:blipFill>
        <p:spPr bwMode="auto">
          <a:xfrm>
            <a:off x="0" y="1362075"/>
            <a:ext cx="2794000" cy="498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9" name="Content Placeholder 1"/>
          <p:cNvSpPr>
            <a:spLocks noGrp="1"/>
          </p:cNvSpPr>
          <p:nvPr>
            <p:ph idx="1"/>
          </p:nvPr>
        </p:nvSpPr>
        <p:spPr>
          <a:xfrm>
            <a:off x="2609850" y="1371600"/>
            <a:ext cx="6351588" cy="4937125"/>
          </a:xfrm>
        </p:spPr>
        <p:txBody>
          <a:bodyPr/>
          <a:lstStyle/>
          <a:p>
            <a:pPr eaLnBrk="1" hangingPunct="1"/>
            <a:r>
              <a:rPr lang="en-US" altLang="en-US" sz="2400" dirty="0" smtClean="0"/>
              <a:t>After the FML Designation Notice has been submitted, monitor and manage:</a:t>
            </a:r>
          </a:p>
          <a:p>
            <a:pPr marL="342900" indent="-342900" eaLnBrk="1" hangingPunct="1">
              <a:buFont typeface="Arial"/>
              <a:buChar char="•"/>
            </a:pPr>
            <a:r>
              <a:rPr lang="en-US" altLang="en-US" sz="2400" dirty="0" smtClean="0"/>
              <a:t>Employee’s FML Usage</a:t>
            </a:r>
          </a:p>
          <a:p>
            <a:pPr marL="342900" indent="-342900" eaLnBrk="1" hangingPunct="1">
              <a:buFont typeface="Arial"/>
              <a:buChar char="•"/>
            </a:pPr>
            <a:r>
              <a:rPr lang="en-US" altLang="en-US" sz="2400" dirty="0" smtClean="0"/>
              <a:t>Timesheet and Payroll deadlines</a:t>
            </a:r>
          </a:p>
          <a:p>
            <a:pPr marL="342900" indent="-342900" eaLnBrk="1" hangingPunct="1">
              <a:buFont typeface="Arial"/>
              <a:buChar char="•"/>
            </a:pPr>
            <a:r>
              <a:rPr lang="en-US" altLang="en-US" sz="2400" dirty="0" smtClean="0"/>
              <a:t>Workers’ Comp occurrences and approvals (as applicable)</a:t>
            </a:r>
          </a:p>
          <a:p>
            <a:pPr marL="342900" indent="-342900" eaLnBrk="1" hangingPunct="1">
              <a:buFont typeface="Arial"/>
              <a:buChar char="•"/>
            </a:pPr>
            <a:r>
              <a:rPr lang="en-US" altLang="en-US" sz="2400" dirty="0" smtClean="0"/>
              <a:t>Low Balance and Exhaustion</a:t>
            </a:r>
          </a:p>
          <a:p>
            <a:pPr marL="342900" indent="-342900" eaLnBrk="1" hangingPunct="1">
              <a:buFont typeface="Arial"/>
              <a:buChar char="•"/>
            </a:pPr>
            <a:r>
              <a:rPr lang="en-US" altLang="en-US" sz="2400" dirty="0" smtClean="0"/>
              <a:t>Recertification and Fitness to Return</a:t>
            </a:r>
          </a:p>
          <a:p>
            <a:pPr marL="342900" indent="-342900" eaLnBrk="1" hangingPunct="1">
              <a:buFont typeface="Arial"/>
              <a:buChar char="•"/>
            </a:pPr>
            <a:r>
              <a:rPr lang="en-US" altLang="en-US" sz="2400" dirty="0" smtClean="0"/>
              <a:t>Communication</a:t>
            </a:r>
            <a:endParaRPr lang="en-US" altLang="en-US" sz="2400" dirty="0"/>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E617A30-420F-453A-874F-CC10B6F7E741}" type="slidenum">
              <a:rPr lang="en-US" altLang="en-US" smtClean="0">
                <a:solidFill>
                  <a:schemeClr val="bg1"/>
                </a:solidFill>
              </a:rPr>
              <a:pPr>
                <a:defRPr/>
              </a:pPr>
              <a:t>103</a:t>
            </a:fld>
            <a:endParaRPr lang="en-US" altLang="en-US" dirty="0" smtClean="0">
              <a:solidFill>
                <a:schemeClr val="bg1"/>
              </a:solidFill>
            </a:endParaRPr>
          </a:p>
        </p:txBody>
      </p:sp>
      <p:sp>
        <p:nvSpPr>
          <p:cNvPr id="239622" name="Title 4"/>
          <p:cNvSpPr>
            <a:spLocks noGrp="1"/>
          </p:cNvSpPr>
          <p:nvPr>
            <p:ph type="title"/>
          </p:nvPr>
        </p:nvSpPr>
        <p:spPr/>
        <p:txBody>
          <a:bodyPr/>
          <a:lstStyle/>
          <a:p>
            <a:pPr eaLnBrk="1" hangingPunct="1"/>
            <a:r>
              <a:rPr lang="en-US" altLang="en-US" dirty="0" smtClean="0"/>
              <a:t>Post CDOT FML Designation Notice Actions</a:t>
            </a:r>
          </a:p>
        </p:txBody>
      </p:sp>
      <p:pic>
        <p:nvPicPr>
          <p:cNvPr id="239623" name="Picture 5"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5B2F9A95-C706-4F63-AD4A-EB3E27D7BE12}" type="slidenum">
              <a:rPr lang="en-US" altLang="en-US" smtClean="0">
                <a:solidFill>
                  <a:srgbClr val="FFFFFF"/>
                </a:solidFill>
              </a:rPr>
              <a:pPr>
                <a:defRPr/>
              </a:pPr>
              <a:t>104</a:t>
            </a:fld>
            <a:endParaRPr lang="en-US" altLang="en-US" dirty="0" smtClean="0">
              <a:solidFill>
                <a:srgbClr val="FFFFFF"/>
              </a:solidFill>
            </a:endParaRPr>
          </a:p>
        </p:txBody>
      </p:sp>
      <p:sp>
        <p:nvSpPr>
          <p:cNvPr id="241668" name="Title 4"/>
          <p:cNvSpPr>
            <a:spLocks noGrp="1"/>
          </p:cNvSpPr>
          <p:nvPr>
            <p:ph type="title"/>
          </p:nvPr>
        </p:nvSpPr>
        <p:spPr/>
        <p:txBody>
          <a:bodyPr/>
          <a:lstStyle/>
          <a:p>
            <a:pPr eaLnBrk="1" hangingPunct="1"/>
            <a:r>
              <a:rPr lang="en-US" altLang="en-US" sz="3600" dirty="0"/>
              <a:t>Post </a:t>
            </a:r>
            <a:r>
              <a:rPr lang="en-US" altLang="en-US" sz="3600" dirty="0" smtClean="0"/>
              <a:t>CDOT FML </a:t>
            </a:r>
            <a:r>
              <a:rPr lang="en-US" altLang="en-US" sz="3600" dirty="0"/>
              <a:t>Designation Notice Actions</a:t>
            </a:r>
            <a:endParaRPr lang="en-US" altLang="en-US" sz="3600" dirty="0" smtClean="0"/>
          </a:p>
        </p:txBody>
      </p:sp>
      <p:pic>
        <p:nvPicPr>
          <p:cNvPr id="241669" name="Picture 7"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70" name="Picture 8"/>
          <p:cNvPicPr>
            <a:picLocks noChangeAspect="1"/>
          </p:cNvPicPr>
          <p:nvPr/>
        </p:nvPicPr>
        <p:blipFill>
          <a:blip r:embed="rId5">
            <a:extLst>
              <a:ext uri="{28A0092B-C50C-407E-A947-70E740481C1C}">
                <a14:useLocalDpi xmlns:a14="http://schemas.microsoft.com/office/drawing/2010/main" val="0"/>
              </a:ext>
            </a:extLst>
          </a:blip>
          <a:srcRect l="46043" r="10155"/>
          <a:stretch>
            <a:fillRect/>
          </a:stretch>
        </p:blipFill>
        <p:spPr bwMode="auto">
          <a:xfrm>
            <a:off x="28575" y="1347788"/>
            <a:ext cx="2794000" cy="498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1" name="Content Placeholder 1"/>
          <p:cNvSpPr txBox="1">
            <a:spLocks/>
          </p:cNvSpPr>
          <p:nvPr/>
        </p:nvSpPr>
        <p:spPr bwMode="auto">
          <a:xfrm>
            <a:off x="2609850" y="1371600"/>
            <a:ext cx="6351588"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dirty="0"/>
              <a:t>After the </a:t>
            </a:r>
            <a:r>
              <a:rPr lang="en-US" altLang="en-US" sz="2400" dirty="0" smtClean="0"/>
              <a:t>CDOT FML </a:t>
            </a:r>
            <a:r>
              <a:rPr lang="en-US" altLang="en-US" sz="2400" dirty="0"/>
              <a:t>Designation Notice has been submitted, monitor and manage:</a:t>
            </a:r>
          </a:p>
          <a:p>
            <a:pPr marL="342900" indent="-342900" eaLnBrk="1" hangingPunct="1">
              <a:buFont typeface="Arial" panose="020B0604020202020204" pitchFamily="34" charset="0"/>
              <a:buChar char="•"/>
            </a:pPr>
            <a:r>
              <a:rPr lang="en-US" altLang="en-US" sz="2400" dirty="0"/>
              <a:t>Employee’s FML Usage</a:t>
            </a:r>
          </a:p>
          <a:p>
            <a:pPr marL="342900" indent="-342900" eaLnBrk="1" hangingPunct="1">
              <a:buFont typeface="Arial" panose="020B0604020202020204" pitchFamily="34" charset="0"/>
              <a:buChar char="•"/>
            </a:pPr>
            <a:r>
              <a:rPr lang="en-US" altLang="en-US" sz="2400" dirty="0"/>
              <a:t>Timesheet and Payroll deadlines</a:t>
            </a:r>
          </a:p>
          <a:p>
            <a:pPr marL="342900" indent="-342900" eaLnBrk="1" hangingPunct="1">
              <a:buFont typeface="Arial" panose="020B0604020202020204" pitchFamily="34" charset="0"/>
              <a:buChar char="•"/>
            </a:pPr>
            <a:r>
              <a:rPr lang="en-US" altLang="en-US" sz="2400" dirty="0"/>
              <a:t>Workers’ Comp occurrences and approvals (as applicable)</a:t>
            </a:r>
          </a:p>
          <a:p>
            <a:pPr marL="342900" indent="-342900" eaLnBrk="1" hangingPunct="1">
              <a:buFont typeface="Arial" panose="020B0604020202020204" pitchFamily="34" charset="0"/>
              <a:buChar char="•"/>
            </a:pPr>
            <a:r>
              <a:rPr lang="en-US" altLang="en-US" sz="2400" dirty="0"/>
              <a:t>Low Balance and Exhaustion</a:t>
            </a:r>
          </a:p>
          <a:p>
            <a:pPr marL="342900" indent="-342900" eaLnBrk="1" hangingPunct="1">
              <a:buFont typeface="Arial" panose="020B0604020202020204" pitchFamily="34" charset="0"/>
              <a:buChar char="•"/>
            </a:pPr>
            <a:r>
              <a:rPr lang="en-US" altLang="en-US" sz="2400" dirty="0"/>
              <a:t>Recertification and Fitness to Return</a:t>
            </a:r>
          </a:p>
          <a:p>
            <a:pPr marL="342900" indent="-342900" eaLnBrk="1" hangingPunct="1">
              <a:buFont typeface="Arial" panose="020B0604020202020204" pitchFamily="34" charset="0"/>
              <a:buChar char="•"/>
            </a:pPr>
            <a:r>
              <a:rPr lang="en-US" altLang="en-US" sz="2400" dirty="0"/>
              <a:t>Communication</a:t>
            </a:r>
          </a:p>
        </p:txBody>
      </p:sp>
    </p:spTree>
    <p:custDataLst>
      <p:tags r:id="rId1"/>
    </p:custDataLst>
  </p:cSld>
  <p:clrMapOvr>
    <a:masterClrMapping/>
  </p:clrMapOvr>
  <p:transition>
    <p:cu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defRPr/>
            </a:pPr>
            <a:r>
              <a:rPr lang="en-US" sz="2800" dirty="0" smtClean="0">
                <a:ea typeface="+mn-ea"/>
              </a:rPr>
              <a:t>Who signs the FML Designation Notice?</a:t>
            </a:r>
          </a:p>
          <a:p>
            <a:pPr eaLnBrk="1" hangingPunct="1">
              <a:buFont typeface="Arial" charset="0"/>
              <a:buNone/>
              <a:defRPr/>
            </a:pPr>
            <a:endParaRPr lang="en-US" sz="2400"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r>
              <a:rPr lang="en-US" dirty="0" smtClean="0">
                <a:ea typeface="+mn-ea"/>
              </a:rPr>
              <a:t> </a:t>
            </a:r>
            <a:endParaRPr lang="en-US" dirty="0">
              <a:ea typeface="+mn-ea"/>
            </a:endParaRP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CBA4EEB-5E68-406E-8BF1-0856904FBE2E}" type="slidenum">
              <a:rPr lang="en-US" altLang="en-US" smtClean="0">
                <a:solidFill>
                  <a:schemeClr val="bg1"/>
                </a:solidFill>
              </a:rPr>
              <a:pPr>
                <a:defRPr/>
              </a:pPr>
              <a:t>105</a:t>
            </a:fld>
            <a:endParaRPr lang="en-US" altLang="en-US" dirty="0" smtClean="0">
              <a:solidFill>
                <a:schemeClr val="bg1"/>
              </a:solidFill>
            </a:endParaRPr>
          </a:p>
        </p:txBody>
      </p:sp>
      <p:sp>
        <p:nvSpPr>
          <p:cNvPr id="243717"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ustDataLst>
      <p:tags r:id="rId1"/>
    </p:custDataLst>
  </p:cSld>
  <p:clrMapOvr>
    <a:masterClrMapping/>
  </p:clrMapOvr>
  <p:transition>
    <p:cu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custDataLst>
      <p:tags r:id="rId1"/>
    </p:custDataLst>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b="1"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107</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600200" y="1417638"/>
            <a:ext cx="7361238" cy="4754562"/>
          </a:xfrm>
        </p:spPr>
        <p:txBody>
          <a:bodyPr/>
          <a:lstStyle/>
          <a:p>
            <a:pPr eaLnBrk="1" hangingPunct="1">
              <a:buFont typeface="Arial" charset="0"/>
              <a:buNone/>
              <a:defRPr/>
            </a:pPr>
            <a:r>
              <a:rPr lang="en-US" sz="2800" i="1" dirty="0" smtClean="0">
                <a:ea typeface="+mn-ea"/>
              </a:rPr>
              <a:t>At the end of this section, you should be able to:</a:t>
            </a:r>
          </a:p>
          <a:p>
            <a:pPr marL="457200" indent="-457200" eaLnBrk="1" hangingPunct="1">
              <a:buFont typeface="Arial"/>
              <a:buChar char="•"/>
              <a:defRPr/>
            </a:pPr>
            <a:r>
              <a:rPr lang="en-US" sz="2800" dirty="0" smtClean="0">
                <a:ea typeface="+mn-ea"/>
              </a:rPr>
              <a:t>Describe the FML Workbench and its purpose and benefits</a:t>
            </a:r>
          </a:p>
          <a:p>
            <a:pPr marL="457200" indent="-457200" eaLnBrk="1" hangingPunct="1">
              <a:buFont typeface="Arial"/>
              <a:buChar char="•"/>
              <a:defRPr/>
            </a:pPr>
            <a:r>
              <a:rPr lang="en-US" sz="2800" dirty="0" smtClean="0">
                <a:ea typeface="+mn-ea"/>
              </a:rPr>
              <a:t>Identify the connection between the FML Workbench and the Employee Timesheet</a:t>
            </a:r>
          </a:p>
          <a:p>
            <a:pPr marL="457200" indent="-457200" eaLnBrk="1" hangingPunct="1">
              <a:buFont typeface="Arial"/>
              <a:buChar char="•"/>
              <a:defRPr/>
            </a:pPr>
            <a:r>
              <a:rPr lang="en-US" sz="2800" dirty="0" smtClean="0">
                <a:ea typeface="+mn-ea"/>
              </a:rPr>
              <a:t>Create and edit a FML Workbench</a:t>
            </a:r>
          </a:p>
          <a:p>
            <a:pPr marL="742784" lvl="1" indent="-285686" eaLnBrk="1" hangingPunct="1">
              <a:buFont typeface="Arial"/>
              <a:buChar char="•"/>
              <a:defRPr/>
            </a:pPr>
            <a:endParaRPr lang="en-US" sz="2200" dirty="0" smtClean="0">
              <a:ea typeface="+mn-ea"/>
            </a:endParaRPr>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63BF77C-BB7C-4138-909B-41E4ED29E1A7}" type="slidenum">
              <a:rPr lang="en-US" altLang="en-US" smtClean="0">
                <a:solidFill>
                  <a:schemeClr val="bg1"/>
                </a:solidFill>
              </a:rPr>
              <a:pPr>
                <a:defRPr/>
              </a:pPr>
              <a:t>108</a:t>
            </a:fld>
            <a:endParaRPr lang="en-US" altLang="en-US" dirty="0" smtClean="0">
              <a:solidFill>
                <a:schemeClr val="bg1"/>
              </a:solidFill>
            </a:endParaRPr>
          </a:p>
        </p:txBody>
      </p:sp>
      <p:sp>
        <p:nvSpPr>
          <p:cNvPr id="247813" name="Title 1"/>
          <p:cNvSpPr>
            <a:spLocks noGrp="1"/>
          </p:cNvSpPr>
          <p:nvPr>
            <p:ph type="title"/>
          </p:nvPr>
        </p:nvSpPr>
        <p:spPr>
          <a:xfrm>
            <a:off x="182563" y="103188"/>
            <a:ext cx="8778875" cy="1143000"/>
          </a:xfrm>
        </p:spPr>
        <p:txBody>
          <a:bodyPr/>
          <a:lstStyle/>
          <a:p>
            <a:pPr eaLnBrk="1" hangingPunct="1"/>
            <a:r>
              <a:rPr lang="en-US" altLang="en-US" dirty="0" smtClean="0"/>
              <a:t>Section 7 - Learning Objectives</a:t>
            </a:r>
          </a:p>
        </p:txBody>
      </p:sp>
      <p:grpSp>
        <p:nvGrpSpPr>
          <p:cNvPr id="24781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a:t>7</a:t>
              </a:r>
            </a:p>
          </p:txBody>
        </p:sp>
      </p:grpSp>
    </p:spTree>
    <p:custDataLst>
      <p:tags r:id="rId1"/>
    </p:custDataLst>
  </p:cSld>
  <p:clrMapOvr>
    <a:masterClrMapping/>
  </p:clrMapOvr>
  <p:transition>
    <p:cu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5"/>
          <p:cNvSpPr>
            <a:spLocks noGrp="1"/>
          </p:cNvSpPr>
          <p:nvPr>
            <p:ph type="title"/>
          </p:nvPr>
        </p:nvSpPr>
        <p:spPr>
          <a:xfrm>
            <a:off x="304800" y="103188"/>
            <a:ext cx="8504238" cy="1143000"/>
          </a:xfrm>
        </p:spPr>
        <p:txBody>
          <a:bodyPr/>
          <a:lstStyle/>
          <a:p>
            <a:pPr eaLnBrk="1" hangingPunct="1"/>
            <a:r>
              <a:rPr lang="en-US" altLang="en-US" dirty="0" smtClean="0"/>
              <a:t>FML Workbench</a:t>
            </a:r>
          </a:p>
        </p:txBody>
      </p:sp>
      <p:sp>
        <p:nvSpPr>
          <p:cNvPr id="249859" name="Content Placeholder 6"/>
          <p:cNvSpPr>
            <a:spLocks noGrp="1"/>
          </p:cNvSpPr>
          <p:nvPr>
            <p:ph sz="half" idx="2"/>
          </p:nvPr>
        </p:nvSpPr>
        <p:spPr>
          <a:xfrm>
            <a:off x="3794125" y="1371600"/>
            <a:ext cx="5014913" cy="4937125"/>
          </a:xfrm>
        </p:spPr>
        <p:txBody>
          <a:bodyPr/>
          <a:lstStyle/>
          <a:p>
            <a:pPr lvl="1" eaLnBrk="1" hangingPunct="1"/>
            <a:r>
              <a:rPr lang="en-US" altLang="en-US" sz="2400" dirty="0" smtClean="0"/>
              <a:t>What is the FML Workbench</a:t>
            </a:r>
          </a:p>
          <a:p>
            <a:pPr lvl="1" eaLnBrk="1" hangingPunct="1"/>
            <a:r>
              <a:rPr lang="en-US" altLang="en-US" sz="2400" dirty="0" smtClean="0"/>
              <a:t>Purpose and benefits of the FML Workbench</a:t>
            </a:r>
          </a:p>
          <a:p>
            <a:pPr lvl="1" eaLnBrk="1" hangingPunct="1"/>
            <a:r>
              <a:rPr lang="en-US" altLang="en-US" sz="2400" dirty="0" smtClean="0"/>
              <a:t>How CAT2 and the FML Workbench are integrated</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09989C27-65BE-4892-AF08-924D0E2B5C66}" type="slidenum">
              <a:rPr lang="en-US" altLang="en-US" smtClean="0">
                <a:solidFill>
                  <a:srgbClr val="FFFFFF"/>
                </a:solidFill>
              </a:rPr>
              <a:pPr>
                <a:defRPr/>
              </a:pPr>
              <a:t>109</a:t>
            </a:fld>
            <a:endParaRPr lang="en-US" altLang="en-US" dirty="0" smtClean="0">
              <a:solidFill>
                <a:srgbClr val="FFFFFF"/>
              </a:solidFill>
            </a:endParaRPr>
          </a:p>
        </p:txBody>
      </p:sp>
      <p:pic>
        <p:nvPicPr>
          <p:cNvPr id="249861" name="Content Placeholder 8"/>
          <p:cNvPicPr>
            <a:picLocks noGrp="1" noChangeAspect="1"/>
          </p:cNvPicPr>
          <p:nvPr>
            <p:ph sz="half" idx="12"/>
          </p:nvPr>
        </p:nvPicPr>
        <p:blipFill>
          <a:blip r:embed="rId4">
            <a:extLst>
              <a:ext uri="{28A0092B-C50C-407E-A947-70E740481C1C}">
                <a14:useLocalDpi xmlns:a14="http://schemas.microsoft.com/office/drawing/2010/main" val="0"/>
              </a:ext>
            </a:extLst>
          </a:blip>
          <a:srcRect t="-110179" b="-110179"/>
          <a:stretch>
            <a:fillRect/>
          </a:stretch>
        </p:blipFill>
        <p:spPr>
          <a:xfrm>
            <a:off x="304800" y="1371600"/>
            <a:ext cx="3152775" cy="4838700"/>
          </a:xfrm>
        </p:spPr>
      </p:pic>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4"/>
          <p:cNvSpPr>
            <a:spLocks noGrp="1"/>
          </p:cNvSpPr>
          <p:nvPr>
            <p:ph idx="1"/>
          </p:nvPr>
        </p:nvSpPr>
        <p:spPr>
          <a:xfrm>
            <a:off x="182563" y="1371600"/>
            <a:ext cx="8778875" cy="4937125"/>
          </a:xfrm>
        </p:spPr>
        <p:txBody>
          <a:bodyPr/>
          <a:lstStyle/>
          <a:p>
            <a:pPr eaLnBrk="1" hangingPunct="1"/>
            <a:r>
              <a:rPr lang="en-US" altLang="en-US" sz="2400" dirty="0" smtClean="0"/>
              <a:t>At the end of this course, you should be able to:</a:t>
            </a:r>
          </a:p>
          <a:p>
            <a:pPr marL="342900" indent="-342900" eaLnBrk="1" hangingPunct="1">
              <a:buFont typeface="Arial"/>
              <a:buChar char="•"/>
            </a:pPr>
            <a:r>
              <a:rPr lang="en-US" altLang="en-US" sz="2400" dirty="0" smtClean="0"/>
              <a:t>Identify the roles and responsibilities of the FML Liaison, employees, supervisors and the appointing authorities (or designee) based on Procedural Directive 1206.1</a:t>
            </a:r>
          </a:p>
          <a:p>
            <a:pPr marL="342900" indent="-342900" eaLnBrk="1" hangingPunct="1">
              <a:buFont typeface="Arial"/>
              <a:buChar char="•"/>
            </a:pPr>
            <a:r>
              <a:rPr lang="en-US" altLang="en-US" sz="2400" dirty="0" smtClean="0"/>
              <a:t>Determine qualifying conditions for FML Eligibility</a:t>
            </a:r>
          </a:p>
          <a:p>
            <a:pPr marL="342900" indent="-342900" eaLnBrk="1" hangingPunct="1">
              <a:buFont typeface="Arial"/>
              <a:buChar char="•"/>
            </a:pPr>
            <a:r>
              <a:rPr lang="en-US" altLang="en-US" sz="2400" dirty="0" smtClean="0"/>
              <a:t>Certify individuals for FML</a:t>
            </a:r>
          </a:p>
          <a:p>
            <a:pPr marL="342900" indent="-342900" eaLnBrk="1" hangingPunct="1">
              <a:buFont typeface="Arial"/>
              <a:buChar char="•"/>
            </a:pPr>
            <a:r>
              <a:rPr lang="en-US" altLang="en-US" sz="2400" dirty="0" smtClean="0"/>
              <a:t>Evaluate FML forms such as the Medical Certification for completeness and accuracy</a:t>
            </a:r>
          </a:p>
          <a:p>
            <a:pPr marL="342900" indent="-342900" eaLnBrk="1" hangingPunct="1">
              <a:buFont typeface="Arial"/>
              <a:buChar char="•"/>
            </a:pPr>
            <a:r>
              <a:rPr lang="en-US" altLang="en-US" sz="2400" dirty="0" smtClean="0"/>
              <a:t>Perform transactions in SAP to support CDOT’s FML Program</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0B475D0-738B-43A3-9485-FCE068AB2D94}" type="slidenum">
              <a:rPr lang="en-US" altLang="en-US" smtClean="0">
                <a:solidFill>
                  <a:schemeClr val="bg1"/>
                </a:solidFill>
              </a:rPr>
              <a:pPr>
                <a:defRPr/>
              </a:pPr>
              <a:t>11</a:t>
            </a:fld>
            <a:endParaRPr lang="en-US" altLang="en-US" dirty="0" smtClean="0">
              <a:solidFill>
                <a:schemeClr val="bg1"/>
              </a:solidFill>
            </a:endParaRPr>
          </a:p>
        </p:txBody>
      </p:sp>
      <p:sp>
        <p:nvSpPr>
          <p:cNvPr id="53253" name="Title 1"/>
          <p:cNvSpPr>
            <a:spLocks noGrp="1"/>
          </p:cNvSpPr>
          <p:nvPr>
            <p:ph type="title"/>
          </p:nvPr>
        </p:nvSpPr>
        <p:spPr/>
        <p:txBody>
          <a:bodyPr/>
          <a:lstStyle/>
          <a:p>
            <a:pPr eaLnBrk="1" hangingPunct="1"/>
            <a:r>
              <a:rPr lang="en-US" altLang="en-US" dirty="0" smtClean="0"/>
              <a:t>Course Learning Objectives</a:t>
            </a:r>
          </a:p>
        </p:txBody>
      </p:sp>
      <p:pic>
        <p:nvPicPr>
          <p:cNvPr id="53254" name="Picture 12" descr="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9638" y="5899150"/>
            <a:ext cx="381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5" name="Picture 3" descr="Ta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3450" y="5908675"/>
            <a:ext cx="334963" cy="34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1371600"/>
            <a:ext cx="8778875" cy="4937125"/>
          </a:xfrm>
        </p:spPr>
        <p:txBody>
          <a:bodyPr/>
          <a:lstStyle/>
          <a:p>
            <a:pPr eaLnBrk="1" hangingPunct="1">
              <a:buFont typeface="Arial" charset="0"/>
              <a:buNone/>
              <a:defRPr/>
            </a:pPr>
            <a:r>
              <a:rPr lang="en-US" dirty="0" smtClean="0">
                <a:ea typeface="+mn-ea"/>
              </a:rPr>
              <a:t>The FML Workbench is created:</a:t>
            </a:r>
          </a:p>
          <a:p>
            <a:pPr marL="457200" indent="-457200" eaLnBrk="1" hangingPunct="1">
              <a:buFont typeface="Arial"/>
              <a:buChar char="•"/>
              <a:defRPr/>
            </a:pPr>
            <a:r>
              <a:rPr lang="en-US" dirty="0" smtClean="0">
                <a:ea typeface="+mn-ea"/>
              </a:rPr>
              <a:t>Once eligibility is approved and the Designation form is signed by the Appointing Authority</a:t>
            </a:r>
          </a:p>
          <a:p>
            <a:pPr marL="457200" indent="-457200" eaLnBrk="1" hangingPunct="1">
              <a:buFont typeface="Arial"/>
              <a:buChar char="•"/>
              <a:defRPr/>
            </a:pPr>
            <a:r>
              <a:rPr lang="en-US" dirty="0" smtClean="0">
                <a:ea typeface="+mn-ea"/>
              </a:rPr>
              <a:t>At the start of each new event </a:t>
            </a:r>
          </a:p>
          <a:p>
            <a:pPr marL="457200" indent="-457200" eaLnBrk="1" hangingPunct="1">
              <a:buFont typeface="Arial"/>
              <a:buChar char="•"/>
              <a:defRPr/>
            </a:pPr>
            <a:r>
              <a:rPr lang="en-US" dirty="0" smtClean="0">
                <a:ea typeface="+mn-ea"/>
              </a:rPr>
              <a:t>At the start of a new 12 month period</a:t>
            </a:r>
          </a:p>
          <a:p>
            <a:pPr marL="457200" indent="-457200" eaLnBrk="1" hangingPunct="1">
              <a:buFont typeface="Arial"/>
              <a:buChar char="•"/>
              <a:defRPr/>
            </a:pPr>
            <a:r>
              <a:rPr lang="en-US" dirty="0" smtClean="0">
                <a:ea typeface="+mn-ea"/>
              </a:rPr>
              <a:t>When FML entitlement is restored and used for the same event more than one month later</a:t>
            </a:r>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B8F1FA1E-FB83-4213-BCA6-4DE7C2106005}" type="slidenum">
              <a:rPr lang="en-US" altLang="en-US" smtClean="0">
                <a:solidFill>
                  <a:srgbClr val="FFFFFF"/>
                </a:solidFill>
              </a:rPr>
              <a:pPr>
                <a:defRPr/>
              </a:pPr>
              <a:t>110</a:t>
            </a:fld>
            <a:endParaRPr lang="en-US" altLang="en-US" dirty="0" smtClean="0">
              <a:solidFill>
                <a:srgbClr val="FFFFFF"/>
              </a:solidFill>
            </a:endParaRPr>
          </a:p>
        </p:txBody>
      </p:sp>
      <p:sp>
        <p:nvSpPr>
          <p:cNvPr id="251909" name="Title 4"/>
          <p:cNvSpPr>
            <a:spLocks noGrp="1"/>
          </p:cNvSpPr>
          <p:nvPr>
            <p:ph type="title"/>
          </p:nvPr>
        </p:nvSpPr>
        <p:spPr/>
        <p:txBody>
          <a:bodyPr/>
          <a:lstStyle/>
          <a:p>
            <a:pPr eaLnBrk="1" hangingPunct="1"/>
            <a:r>
              <a:rPr lang="en-US" altLang="en-US" dirty="0" smtClean="0"/>
              <a:t>Creating the FML Workbench</a:t>
            </a:r>
          </a:p>
        </p:txBody>
      </p:sp>
    </p:spTree>
    <p:custDataLst>
      <p:tags r:id="rId1"/>
    </p:custDataLst>
  </p:cSld>
  <p:clrMapOvr>
    <a:masterClrMapping/>
  </p:clrMapOvr>
  <p:transition>
    <p:cu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PTFMLA </a:t>
            </a:r>
          </a:p>
          <a:p>
            <a:pPr eaLnBrk="1" hangingPunct="1"/>
            <a:r>
              <a:rPr lang="en-US" altLang="en-US" sz="2800" b="1" dirty="0" smtClean="0"/>
              <a:t>Scenario</a:t>
            </a:r>
            <a:r>
              <a:rPr lang="en-US" altLang="en-US" sz="2800" dirty="0" smtClean="0"/>
              <a:t>: </a:t>
            </a:r>
            <a:r>
              <a:rPr lang="en-US" sz="2800" dirty="0"/>
              <a:t>Debbie’s mother is having surgery. FML has been designated and approved for Debbie to use continuous leave </a:t>
            </a:r>
            <a:r>
              <a:rPr lang="en-US" sz="2800" b="1" dirty="0" smtClean="0"/>
              <a:t>May 1st </a:t>
            </a:r>
            <a:r>
              <a:rPr lang="en-US" sz="2800" dirty="0"/>
              <a:t>through </a:t>
            </a:r>
            <a:r>
              <a:rPr lang="en-US" sz="2800" b="1" dirty="0" smtClean="0"/>
              <a:t>June 9th </a:t>
            </a:r>
            <a:r>
              <a:rPr lang="en-US" sz="2800" dirty="0"/>
              <a:t>of this year. We will use PTFMLA to create a workbench to </a:t>
            </a:r>
            <a:r>
              <a:rPr lang="en-US" sz="2800" dirty="0" smtClean="0"/>
              <a:t>track Debbie’s </a:t>
            </a:r>
            <a:r>
              <a:rPr lang="en-US" sz="2800" dirty="0"/>
              <a:t>FML </a:t>
            </a:r>
            <a:r>
              <a:rPr lang="en-US" sz="2800" dirty="0" smtClean="0"/>
              <a:t>event.</a:t>
            </a:r>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38CB522-CB00-42F6-B56A-FFA646E0E845}" type="slidenum">
              <a:rPr lang="en-US" altLang="en-US" smtClean="0">
                <a:solidFill>
                  <a:schemeClr val="bg1"/>
                </a:solidFill>
              </a:rPr>
              <a:pPr>
                <a:defRPr/>
              </a:pPr>
              <a:t>111</a:t>
            </a:fld>
            <a:endParaRPr lang="en-US" altLang="en-US" dirty="0" smtClean="0">
              <a:solidFill>
                <a:schemeClr val="bg1"/>
              </a:solidFill>
            </a:endParaRPr>
          </a:p>
        </p:txBody>
      </p:sp>
      <p:sp>
        <p:nvSpPr>
          <p:cNvPr id="25395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7.1</a:t>
            </a:r>
          </a:p>
        </p:txBody>
      </p:sp>
    </p:spTree>
    <p:custDataLst>
      <p:tags r:id="rId1"/>
    </p:custDataLst>
  </p:cSld>
  <p:clrMapOvr>
    <a:masterClrMapping/>
  </p:clrMapOvr>
  <p:transition>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PTFMLA </a:t>
            </a:r>
          </a:p>
          <a:p>
            <a:pPr eaLnBrk="1" hangingPunct="1"/>
            <a:r>
              <a:rPr lang="en-US" altLang="en-US" sz="2800" b="1" dirty="0" smtClean="0">
                <a:solidFill>
                  <a:srgbClr val="000000"/>
                </a:solidFill>
              </a:rPr>
              <a:t>Scenario</a:t>
            </a:r>
            <a:r>
              <a:rPr lang="en-US" altLang="en-US" sz="2800" dirty="0" smtClean="0">
                <a:solidFill>
                  <a:srgbClr val="000000"/>
                </a:solidFill>
              </a:rPr>
              <a:t>: </a:t>
            </a:r>
            <a:r>
              <a:rPr lang="en-US" sz="2800" dirty="0"/>
              <a:t>You receive the Designation Notice signed by the Appointing Authority, indicating </a:t>
            </a:r>
            <a:r>
              <a:rPr lang="en-US" sz="2800" dirty="0" smtClean="0"/>
              <a:t>FML </a:t>
            </a:r>
            <a:r>
              <a:rPr lang="en-US" sz="2800" dirty="0"/>
              <a:t>has been approved for Robert for 6 weeks beginning </a:t>
            </a:r>
            <a:r>
              <a:rPr lang="en-US" sz="2800" b="1" dirty="0" smtClean="0"/>
              <a:t>May 22nd</a:t>
            </a:r>
            <a:r>
              <a:rPr lang="en-US" sz="2800" dirty="0" smtClean="0"/>
              <a:t>. </a:t>
            </a:r>
          </a:p>
          <a:p>
            <a:endParaRPr lang="en-US" sz="2800" dirty="0"/>
          </a:p>
          <a:p>
            <a:pPr marL="514350" indent="-514350">
              <a:buFont typeface="+mj-lt"/>
              <a:buAutoNum type="arabicPeriod"/>
            </a:pPr>
            <a:r>
              <a:rPr lang="en-US" sz="2800" dirty="0" smtClean="0"/>
              <a:t>Create </a:t>
            </a:r>
            <a:r>
              <a:rPr lang="en-US" sz="2800" dirty="0"/>
              <a:t>an FMLA workbench for Robert in SAP.</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8654F2F-AFE5-4A99-BE25-2DCE101CCDB3}" type="slidenum">
              <a:rPr lang="en-US" altLang="en-US" smtClean="0">
                <a:solidFill>
                  <a:schemeClr val="bg1"/>
                </a:solidFill>
              </a:rPr>
              <a:pPr>
                <a:defRPr/>
              </a:pPr>
              <a:t>112</a:t>
            </a:fld>
            <a:endParaRPr lang="en-US" altLang="en-US" dirty="0" smtClean="0">
              <a:solidFill>
                <a:schemeClr val="bg1"/>
              </a:solidFill>
            </a:endParaRPr>
          </a:p>
        </p:txBody>
      </p:sp>
      <p:sp>
        <p:nvSpPr>
          <p:cNvPr id="256005"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7.2</a:t>
            </a:r>
          </a:p>
        </p:txBody>
      </p:sp>
    </p:spTree>
    <p:custDataLst>
      <p:tags r:id="rId1"/>
    </p:custDataLst>
  </p:cSld>
  <p:clrMapOvr>
    <a:masterClrMapping/>
  </p:clrMapOvr>
  <p:transition>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defRPr/>
            </a:pPr>
            <a:r>
              <a:rPr lang="en-US" dirty="0" smtClean="0">
                <a:ea typeface="+mn-ea"/>
              </a:rPr>
              <a:t>Changing start and/or end date</a:t>
            </a:r>
          </a:p>
          <a:p>
            <a:pPr marL="457200" indent="-457200" eaLnBrk="1" hangingPunct="1">
              <a:buFont typeface="Arial" panose="020B0604020202020204" pitchFamily="34" charset="0"/>
              <a:buChar char="•"/>
              <a:defRPr/>
            </a:pPr>
            <a:r>
              <a:rPr lang="en-US" dirty="0" smtClean="0">
                <a:ea typeface="+mn-ea"/>
              </a:rPr>
              <a:t>Adding/revising comments</a:t>
            </a:r>
          </a:p>
          <a:p>
            <a:pPr marL="457200" indent="-457200" eaLnBrk="1" hangingPunct="1">
              <a:buFont typeface="Arial" panose="020B0604020202020204" pitchFamily="34" charset="0"/>
              <a:buChar char="•"/>
              <a:defRPr/>
            </a:pPr>
            <a:r>
              <a:rPr lang="en-US" dirty="0" smtClean="0">
                <a:ea typeface="+mn-ea"/>
              </a:rPr>
              <a:t>Deleting a workbench</a:t>
            </a:r>
          </a:p>
          <a:p>
            <a:pPr eaLnBrk="1" hangingPunct="1">
              <a:buFont typeface="Arial" charset="0"/>
              <a:buNone/>
              <a:defRPr/>
            </a:pPr>
            <a:endParaRPr lang="en-US" dirty="0" smtClean="0">
              <a:ea typeface="+mn-ea"/>
            </a:endParaRPr>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B8F1FA1E-FB83-4213-BCA6-4DE7C2106005}" type="slidenum">
              <a:rPr lang="en-US" altLang="en-US" smtClean="0">
                <a:solidFill>
                  <a:srgbClr val="FFFFFF"/>
                </a:solidFill>
              </a:rPr>
              <a:pPr>
                <a:defRPr/>
              </a:pPr>
              <a:t>113</a:t>
            </a:fld>
            <a:endParaRPr lang="en-US" altLang="en-US" dirty="0" smtClean="0">
              <a:solidFill>
                <a:srgbClr val="FFFFFF"/>
              </a:solidFill>
            </a:endParaRPr>
          </a:p>
        </p:txBody>
      </p:sp>
      <p:sp>
        <p:nvSpPr>
          <p:cNvPr id="251909" name="Title 4"/>
          <p:cNvSpPr>
            <a:spLocks noGrp="1"/>
          </p:cNvSpPr>
          <p:nvPr>
            <p:ph type="title"/>
          </p:nvPr>
        </p:nvSpPr>
        <p:spPr/>
        <p:txBody>
          <a:bodyPr/>
          <a:lstStyle/>
          <a:p>
            <a:pPr eaLnBrk="1" hangingPunct="1"/>
            <a:r>
              <a:rPr lang="en-US" altLang="en-US" dirty="0" smtClean="0"/>
              <a:t>Editing the FML Workbench</a:t>
            </a:r>
          </a:p>
        </p:txBody>
      </p:sp>
    </p:spTree>
    <p:custDataLst>
      <p:tags r:id="rId1"/>
    </p:custDataLst>
    <p:extLst>
      <p:ext uri="{BB962C8B-B14F-4D97-AF65-F5344CB8AC3E}">
        <p14:creationId xmlns:p14="http://schemas.microsoft.com/office/powerpoint/2010/main" val="1203953905"/>
      </p:ext>
    </p:extLst>
  </p:cSld>
  <p:clrMapOvr>
    <a:masterClrMapping/>
  </p:clrMapOvr>
  <p:transition>
    <p:cu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 PTFMLA</a:t>
            </a:r>
          </a:p>
          <a:p>
            <a:pPr eaLnBrk="1" hangingPunct="1"/>
            <a:r>
              <a:rPr lang="en-US" altLang="en-US" sz="2800" b="1" dirty="0" smtClean="0"/>
              <a:t>Scenario</a:t>
            </a:r>
            <a:r>
              <a:rPr lang="en-US" altLang="en-US" sz="2800" dirty="0" smtClean="0"/>
              <a:t>: </a:t>
            </a:r>
            <a:r>
              <a:rPr lang="en-US" sz="2800" dirty="0"/>
              <a:t>You received recertification paperwork to extend the leave through </a:t>
            </a:r>
            <a:r>
              <a:rPr lang="en-US" sz="2800" b="1" dirty="0" smtClean="0"/>
              <a:t>June 23rd</a:t>
            </a:r>
            <a:r>
              <a:rPr lang="en-US" sz="2800" dirty="0" smtClean="0"/>
              <a:t>, </a:t>
            </a:r>
            <a:r>
              <a:rPr lang="en-US" sz="2800" dirty="0"/>
              <a:t>which will be used intermittently.  We will use PTFMLA to update the workbench validity dates and add a comment.</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8B30DFB-431C-483B-905B-F6335F6E4F7A}" type="slidenum">
              <a:rPr lang="en-US" altLang="en-US" smtClean="0">
                <a:solidFill>
                  <a:schemeClr val="bg1"/>
                </a:solidFill>
              </a:rPr>
              <a:pPr>
                <a:defRPr/>
              </a:pPr>
              <a:t>114</a:t>
            </a:fld>
            <a:endParaRPr lang="en-US" altLang="en-US" dirty="0" smtClean="0">
              <a:solidFill>
                <a:schemeClr val="bg1"/>
              </a:solidFill>
            </a:endParaRPr>
          </a:p>
        </p:txBody>
      </p:sp>
      <p:sp>
        <p:nvSpPr>
          <p:cNvPr id="290821" name="Title 1"/>
          <p:cNvSpPr>
            <a:spLocks noGrp="1"/>
          </p:cNvSpPr>
          <p:nvPr>
            <p:ph type="title"/>
          </p:nvPr>
        </p:nvSpPr>
        <p:spPr>
          <a:xfrm>
            <a:off x="182563" y="103188"/>
            <a:ext cx="8778875" cy="1143000"/>
          </a:xfrm>
        </p:spPr>
        <p:txBody>
          <a:bodyPr/>
          <a:lstStyle/>
          <a:p>
            <a:pPr eaLnBrk="1" hangingPunct="1"/>
            <a:r>
              <a:rPr lang="en-US" altLang="en-US" dirty="0" smtClean="0"/>
              <a:t>Learning Activity:  Demo 7.3</a:t>
            </a:r>
          </a:p>
        </p:txBody>
      </p:sp>
    </p:spTree>
    <p:custDataLst>
      <p:tags r:id="rId1"/>
    </p:custDataLst>
    <p:extLst>
      <p:ext uri="{BB962C8B-B14F-4D97-AF65-F5344CB8AC3E}">
        <p14:creationId xmlns:p14="http://schemas.microsoft.com/office/powerpoint/2010/main" val="3997667481"/>
      </p:ext>
    </p:extLst>
  </p:cSld>
  <p:clrMapOvr>
    <a:masterClrMapping/>
  </p:clrMapOvr>
  <p:transition>
    <p:cu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 PTFMLA </a:t>
            </a:r>
          </a:p>
          <a:p>
            <a:pPr eaLnBrk="1" hangingPunct="1"/>
            <a:r>
              <a:rPr lang="en-US" altLang="en-US" sz="2800" b="1" dirty="0" smtClean="0"/>
              <a:t>Scenario</a:t>
            </a:r>
            <a:r>
              <a:rPr lang="en-US" altLang="en-US" sz="2800" dirty="0" smtClean="0"/>
              <a:t>: </a:t>
            </a:r>
            <a:r>
              <a:rPr lang="en-US" sz="2800" dirty="0"/>
              <a:t>We will use PTFMLA to delete a workbench that was mistakenly created for Terry.</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5526662-36A7-4997-9074-ADCF0BD51EF1}" type="slidenum">
              <a:rPr lang="en-US" altLang="en-US" smtClean="0">
                <a:solidFill>
                  <a:schemeClr val="bg1"/>
                </a:solidFill>
              </a:rPr>
              <a:pPr>
                <a:defRPr/>
              </a:pPr>
              <a:t>115</a:t>
            </a:fld>
            <a:endParaRPr lang="en-US" altLang="en-US" dirty="0" smtClean="0">
              <a:solidFill>
                <a:schemeClr val="bg1"/>
              </a:solidFill>
            </a:endParaRPr>
          </a:p>
        </p:txBody>
      </p:sp>
      <p:sp>
        <p:nvSpPr>
          <p:cNvPr id="292869" name="Title 1"/>
          <p:cNvSpPr>
            <a:spLocks noGrp="1"/>
          </p:cNvSpPr>
          <p:nvPr>
            <p:ph type="title"/>
          </p:nvPr>
        </p:nvSpPr>
        <p:spPr>
          <a:xfrm>
            <a:off x="182563" y="103188"/>
            <a:ext cx="8778875" cy="1143000"/>
          </a:xfrm>
        </p:spPr>
        <p:txBody>
          <a:bodyPr/>
          <a:lstStyle/>
          <a:p>
            <a:pPr eaLnBrk="1" hangingPunct="1"/>
            <a:r>
              <a:rPr lang="en-US" altLang="en-US" dirty="0" smtClean="0"/>
              <a:t>Learning Activity:  Demo 7.4</a:t>
            </a:r>
          </a:p>
        </p:txBody>
      </p:sp>
    </p:spTree>
    <p:custDataLst>
      <p:tags r:id="rId1"/>
    </p:custDataLst>
    <p:extLst>
      <p:ext uri="{BB962C8B-B14F-4D97-AF65-F5344CB8AC3E}">
        <p14:creationId xmlns:p14="http://schemas.microsoft.com/office/powerpoint/2010/main" val="1468459876"/>
      </p:ext>
    </p:extLst>
  </p:cSld>
  <p:clrMapOvr>
    <a:masterClrMapping/>
  </p:clrMapOvr>
  <p:transition>
    <p:cu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itle 5"/>
          <p:cNvSpPr>
            <a:spLocks noGrp="1"/>
          </p:cNvSpPr>
          <p:nvPr>
            <p:ph type="title"/>
          </p:nvPr>
        </p:nvSpPr>
        <p:spPr/>
        <p:txBody>
          <a:bodyPr/>
          <a:lstStyle/>
          <a:p>
            <a:pPr eaLnBrk="1" hangingPunct="1"/>
            <a:r>
              <a:rPr lang="en-US" altLang="en-US" dirty="0" smtClean="0"/>
              <a:t>Check Your Knowledge</a:t>
            </a:r>
          </a:p>
        </p:txBody>
      </p:sp>
      <p:sp>
        <p:nvSpPr>
          <p:cNvPr id="7" name="Content Placeholder 6"/>
          <p:cNvSpPr>
            <a:spLocks noGrp="1"/>
          </p:cNvSpPr>
          <p:nvPr>
            <p:ph type="body" sz="quarter" idx="12"/>
          </p:nvPr>
        </p:nvSpPr>
        <p:spPr>
          <a:xfrm>
            <a:off x="196851" y="2616582"/>
            <a:ext cx="6667308" cy="3470907"/>
          </a:xfrm>
        </p:spPr>
        <p:txBody>
          <a:bodyPr/>
          <a:lstStyle/>
          <a:p>
            <a:pPr marL="457200" indent="-457200" eaLnBrk="1" hangingPunct="1">
              <a:buFont typeface="+mj-lt"/>
              <a:buAutoNum type="arabicPeriod"/>
            </a:pPr>
            <a:r>
              <a:rPr lang="en-US" altLang="en-US" sz="2400" dirty="0" smtClean="0"/>
              <a:t>Always at the beginning of the fiscal year</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When the designation notice is approved</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When the same event exceeds 12 months</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When FML is exhausted, restored and used within two weeks</a:t>
            </a: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0C64828-8B9E-44A8-B10B-C435144D7FC8}" type="slidenum">
              <a:rPr lang="en-US" altLang="en-US" smtClean="0">
                <a:solidFill>
                  <a:schemeClr val="bg1"/>
                </a:solidFill>
              </a:rPr>
              <a:pPr>
                <a:defRPr/>
              </a:pPr>
              <a:t>116</a:t>
            </a:fld>
            <a:endParaRPr lang="en-US" altLang="en-US" dirty="0" smtClean="0">
              <a:solidFill>
                <a:schemeClr val="bg1"/>
              </a:solidFill>
            </a:endParaRPr>
          </a:p>
        </p:txBody>
      </p:sp>
      <p:sp>
        <p:nvSpPr>
          <p:cNvPr id="15" name="Action Button: Custom 14">
            <a:hlinkClick r:id="" action="ppaction://noaction" highlightClick="1"/>
          </p:cNvPr>
          <p:cNvSpPr/>
          <p:nvPr/>
        </p:nvSpPr>
        <p:spPr>
          <a:xfrm>
            <a:off x="6863290" y="2680675"/>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False</a:t>
            </a:r>
          </a:p>
        </p:txBody>
      </p:sp>
      <p:sp>
        <p:nvSpPr>
          <p:cNvPr id="16" name="Action Button: Custom 15">
            <a:hlinkClick r:id="" action="ppaction://noaction" highlightClick="1"/>
          </p:cNvPr>
          <p:cNvSpPr/>
          <p:nvPr/>
        </p:nvSpPr>
        <p:spPr>
          <a:xfrm>
            <a:off x="6863290" y="3330564"/>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True</a:t>
            </a:r>
          </a:p>
        </p:txBody>
      </p:sp>
      <p:sp>
        <p:nvSpPr>
          <p:cNvPr id="17" name="Action Button: Custom 16">
            <a:hlinkClick r:id="" action="ppaction://noaction" highlightClick="1"/>
          </p:cNvPr>
          <p:cNvSpPr/>
          <p:nvPr/>
        </p:nvSpPr>
        <p:spPr>
          <a:xfrm>
            <a:off x="6862423" y="4067977"/>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True</a:t>
            </a:r>
          </a:p>
        </p:txBody>
      </p:sp>
      <p:sp>
        <p:nvSpPr>
          <p:cNvPr id="18" name="Action Button: Custom 17">
            <a:hlinkClick r:id="" action="ppaction://noaction" highlightClick="1"/>
          </p:cNvPr>
          <p:cNvSpPr/>
          <p:nvPr/>
        </p:nvSpPr>
        <p:spPr>
          <a:xfrm>
            <a:off x="6851475" y="4724628"/>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False</a:t>
            </a:r>
          </a:p>
        </p:txBody>
      </p:sp>
      <p:sp>
        <p:nvSpPr>
          <p:cNvPr id="19" name="Content Placeholder 6"/>
          <p:cNvSpPr txBox="1">
            <a:spLocks/>
          </p:cNvSpPr>
          <p:nvPr/>
        </p:nvSpPr>
        <p:spPr bwMode="auto">
          <a:xfrm>
            <a:off x="206517" y="1618422"/>
            <a:ext cx="7214482" cy="592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lvl1pPr algn="l" rtl="0" eaLnBrk="0" fontAlgn="base" hangingPunct="0">
              <a:spcBef>
                <a:spcPct val="20000"/>
              </a:spcBef>
              <a:spcAft>
                <a:spcPct val="0"/>
              </a:spcAft>
              <a:buFont typeface="Arial" panose="020B0604020202020204" pitchFamily="34" charset="0"/>
              <a:defRPr sz="2800" kern="12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1413" indent="-227013" algn="l" rtl="0" eaLnBrk="0" fontAlgn="base" hangingPunct="0">
              <a:spcBef>
                <a:spcPct val="20000"/>
              </a:spcBef>
              <a:spcAft>
                <a:spcPct val="0"/>
              </a:spcAft>
              <a:buFont typeface="Lucida Grande" charset="0"/>
              <a:buChar char="-"/>
              <a:defRPr sz="2400" kern="1200">
                <a:solidFill>
                  <a:schemeClr val="tx1"/>
                </a:solidFill>
                <a:latin typeface="+mn-lt"/>
                <a:ea typeface="MS PGothic" panose="020B0600070205080204" pitchFamily="34" charset="-128"/>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034"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2"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altLang="en-US" sz="2400" i="1" dirty="0" smtClean="0"/>
              <a:t>True or False: A new FML workbench must be created </a:t>
            </a:r>
          </a:p>
        </p:txBody>
      </p:sp>
    </p:spTree>
    <p:custDataLst>
      <p:tags r:id="rId1"/>
    </p:custDataLst>
    <p:extLst>
      <p:ext uri="{BB962C8B-B14F-4D97-AF65-F5344CB8AC3E}">
        <p14:creationId xmlns:p14="http://schemas.microsoft.com/office/powerpoint/2010/main" val="41095869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custDataLst>
      <p:tags r:id="rId1"/>
    </p:custDataLst>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b="1"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118</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600200" y="1417638"/>
            <a:ext cx="7361238" cy="4754562"/>
          </a:xfrm>
        </p:spPr>
        <p:txBody>
          <a:bodyPr/>
          <a:lstStyle/>
          <a:p>
            <a:pPr eaLnBrk="1" hangingPunct="1">
              <a:buFont typeface="Arial" charset="0"/>
              <a:buNone/>
              <a:defRPr/>
            </a:pPr>
            <a:r>
              <a:rPr lang="en-US" sz="2800" i="1" dirty="0" smtClean="0">
                <a:ea typeface="+mn-ea"/>
              </a:rPr>
              <a:t>At the end of this section, you should be able to:</a:t>
            </a:r>
          </a:p>
          <a:p>
            <a:pPr marL="457200" indent="-457200" eaLnBrk="1" hangingPunct="1">
              <a:buFont typeface="Arial"/>
              <a:buChar char="•"/>
              <a:defRPr/>
            </a:pPr>
            <a:r>
              <a:rPr lang="en-US" sz="2800" dirty="0" smtClean="0">
                <a:ea typeface="+mn-ea"/>
              </a:rPr>
              <a:t>Enter FML coded time on the employee’s timesheet</a:t>
            </a:r>
          </a:p>
          <a:p>
            <a:pPr marL="457200" indent="-457200" eaLnBrk="1" hangingPunct="1">
              <a:buFont typeface="Arial"/>
              <a:buChar char="•"/>
              <a:defRPr/>
            </a:pPr>
            <a:r>
              <a:rPr lang="en-US" sz="2800" dirty="0" smtClean="0">
                <a:ea typeface="+mn-ea"/>
              </a:rPr>
              <a:t>Identify common timesheet errors</a:t>
            </a:r>
          </a:p>
          <a:p>
            <a:pPr marL="457200" indent="-457200" eaLnBrk="1" hangingPunct="1">
              <a:buFont typeface="Arial"/>
              <a:buChar char="•"/>
              <a:defRPr/>
            </a:pPr>
            <a:r>
              <a:rPr lang="en-US" sz="2800" dirty="0" smtClean="0">
                <a:ea typeface="+mn-ea"/>
              </a:rPr>
              <a:t>Describe the order of leave usage </a:t>
            </a:r>
          </a:p>
          <a:p>
            <a:pPr marL="457200" indent="-457200" eaLnBrk="1" hangingPunct="1">
              <a:buFont typeface="Arial"/>
              <a:buChar char="•"/>
              <a:defRPr/>
            </a:pPr>
            <a:r>
              <a:rPr lang="en-US" sz="2800" dirty="0" smtClean="0">
                <a:ea typeface="+mn-ea"/>
              </a:rPr>
              <a:t>Describe the impact of holidays on FML leave</a:t>
            </a:r>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D320433-CC31-4C93-9166-24A641597A9F}" type="slidenum">
              <a:rPr lang="en-US" altLang="en-US" smtClean="0">
                <a:solidFill>
                  <a:schemeClr val="bg1"/>
                </a:solidFill>
              </a:rPr>
              <a:pPr>
                <a:defRPr/>
              </a:pPr>
              <a:t>119</a:t>
            </a:fld>
            <a:endParaRPr lang="en-US" altLang="en-US" dirty="0" smtClean="0">
              <a:solidFill>
                <a:schemeClr val="bg1"/>
              </a:solidFill>
            </a:endParaRPr>
          </a:p>
        </p:txBody>
      </p:sp>
      <p:sp>
        <p:nvSpPr>
          <p:cNvPr id="260101" name="Title 1"/>
          <p:cNvSpPr>
            <a:spLocks noGrp="1"/>
          </p:cNvSpPr>
          <p:nvPr>
            <p:ph type="title"/>
          </p:nvPr>
        </p:nvSpPr>
        <p:spPr>
          <a:xfrm>
            <a:off x="182563" y="103188"/>
            <a:ext cx="8778875" cy="1143000"/>
          </a:xfrm>
        </p:spPr>
        <p:txBody>
          <a:bodyPr/>
          <a:lstStyle/>
          <a:p>
            <a:pPr eaLnBrk="1" hangingPunct="1"/>
            <a:r>
              <a:rPr lang="en-US" altLang="en-US" dirty="0" smtClean="0"/>
              <a:t>Section 8 - Learning Objectives</a:t>
            </a:r>
          </a:p>
        </p:txBody>
      </p:sp>
      <p:grpSp>
        <p:nvGrpSpPr>
          <p:cNvPr id="260102"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a:t>8</a:t>
              </a:r>
            </a:p>
          </p:txBody>
        </p:sp>
      </p:grpSp>
    </p:spTree>
    <p:custDataLst>
      <p:tags r:id="rId1"/>
    </p:custDataLst>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p:cNvSpPr>
            <a:spLocks noGrp="1"/>
          </p:cNvSpPr>
          <p:nvPr>
            <p:ph idx="1"/>
          </p:nvPr>
        </p:nvSpPr>
        <p:spPr/>
        <p:txBody>
          <a:bodyPr/>
          <a:lstStyle/>
          <a:p>
            <a:pPr eaLnBrk="1" hangingPunct="1"/>
            <a:r>
              <a:rPr lang="en-US" altLang="en-US" sz="2800" dirty="0" smtClean="0"/>
              <a:t>Please take a moment to share:</a:t>
            </a:r>
          </a:p>
          <a:p>
            <a:pPr marL="457200" indent="-457200" eaLnBrk="1" hangingPunct="1">
              <a:buFont typeface="Arial"/>
              <a:buChar char="•"/>
            </a:pPr>
            <a:r>
              <a:rPr lang="en-US" altLang="en-US" sz="2800" dirty="0" smtClean="0"/>
              <a:t>Your name</a:t>
            </a:r>
          </a:p>
          <a:p>
            <a:pPr marL="457200" indent="-457200" eaLnBrk="1" hangingPunct="1">
              <a:buFont typeface="Arial"/>
              <a:buChar char="•"/>
            </a:pPr>
            <a:r>
              <a:rPr lang="en-US" altLang="en-US" sz="2800" dirty="0" smtClean="0"/>
              <a:t>Your role within CDOT</a:t>
            </a:r>
          </a:p>
          <a:p>
            <a:pPr marL="457200" indent="-457200" eaLnBrk="1" hangingPunct="1">
              <a:buFont typeface="Arial"/>
              <a:buChar char="•"/>
            </a:pPr>
            <a:r>
              <a:rPr lang="en-US" altLang="en-US" sz="2800" dirty="0" smtClean="0"/>
              <a:t>Your FML and SAP experience</a:t>
            </a:r>
          </a:p>
          <a:p>
            <a:pPr marL="457200" indent="-457200" eaLnBrk="1" hangingPunct="1">
              <a:buFont typeface="Arial"/>
              <a:buChar char="•"/>
            </a:pPr>
            <a:r>
              <a:rPr lang="en-US" altLang="en-US" sz="2800" dirty="0" smtClean="0"/>
              <a:t>Your expectations of this course</a:t>
            </a:r>
          </a:p>
          <a:p>
            <a:pPr eaLnBrk="1" hangingPunct="1"/>
            <a:endParaRPr lang="en-US" altLang="en-US" sz="2800" dirty="0" smtClean="0"/>
          </a:p>
          <a:p>
            <a:pPr eaLnBrk="1" hangingPunct="1"/>
            <a:endParaRPr lang="en-US" altLang="en-US" sz="2800" dirty="0" smtClean="0"/>
          </a:p>
          <a:p>
            <a:pPr eaLnBrk="1" hangingPunct="1"/>
            <a:endParaRPr lang="en-US" altLang="en-US" sz="2800" dirty="0" smtClean="0"/>
          </a:p>
        </p:txBody>
      </p:sp>
      <p:sp>
        <p:nvSpPr>
          <p:cNvPr id="55298" name="Title 1"/>
          <p:cNvSpPr>
            <a:spLocks noGrp="1"/>
          </p:cNvSpPr>
          <p:nvPr>
            <p:ph type="title"/>
          </p:nvPr>
        </p:nvSpPr>
        <p:spPr/>
        <p:txBody>
          <a:bodyPr/>
          <a:lstStyle/>
          <a:p>
            <a:pPr eaLnBrk="1" hangingPunct="1"/>
            <a:r>
              <a:rPr lang="en-US" altLang="en-US" dirty="0" smtClean="0"/>
              <a:t>Participant Introductions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C202D24-6679-453A-9C70-E41CF858AF0C}" type="slidenum">
              <a:rPr lang="en-US" altLang="en-US" smtClean="0">
                <a:solidFill>
                  <a:schemeClr val="bg1"/>
                </a:solidFill>
              </a:rPr>
              <a:pPr>
                <a:defRPr/>
              </a:pPr>
              <a:t>12</a:t>
            </a:fld>
            <a:endParaRPr lang="en-US" altLang="en-US" dirty="0" smtClean="0">
              <a:solidFill>
                <a:schemeClr val="bg1"/>
              </a:solidFill>
            </a:endParaRPr>
          </a:p>
        </p:txBody>
      </p:sp>
      <p:pic>
        <p:nvPicPr>
          <p:cNvPr id="1026" name="Picture 2"/>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6138863" y="4225925"/>
            <a:ext cx="3005137" cy="1990725"/>
          </a:xfrm>
          <a:effectLst>
            <a:softEdge rad="112500"/>
          </a:effectLst>
          <a:extLst/>
        </p:spPr>
      </p:pic>
    </p:spTree>
  </p:cSld>
  <p:clrMapOvr>
    <a:masterClrMapping/>
  </p:clrMapOvr>
  <p:transition>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Content Placeholder 6"/>
          <p:cNvSpPr>
            <a:spLocks noGrp="1"/>
          </p:cNvSpPr>
          <p:nvPr>
            <p:ph idx="1"/>
          </p:nvPr>
        </p:nvSpPr>
        <p:spPr>
          <a:xfrm>
            <a:off x="182563" y="1371600"/>
            <a:ext cx="8778875" cy="4937125"/>
          </a:xfrm>
        </p:spPr>
        <p:txBody>
          <a:bodyPr/>
          <a:lstStyle/>
          <a:p>
            <a:pPr marL="457200" indent="-457200" eaLnBrk="1" hangingPunct="1">
              <a:spcBef>
                <a:spcPct val="20000"/>
              </a:spcBef>
              <a:buFont typeface="Arial"/>
              <a:buChar char="•"/>
              <a:defRPr/>
            </a:pPr>
            <a:r>
              <a:rPr lang="en-US" altLang="en-US" sz="2800" dirty="0">
                <a:ea typeface="+mn-ea"/>
              </a:rPr>
              <a:t>FML absences are entered on the CAT2 timesheet</a:t>
            </a:r>
          </a:p>
          <a:p>
            <a:pPr marL="457200" indent="-457200" eaLnBrk="1" hangingPunct="1">
              <a:spcBef>
                <a:spcPct val="20000"/>
              </a:spcBef>
              <a:buFont typeface="Arial"/>
              <a:buChar char="•"/>
              <a:defRPr/>
            </a:pPr>
            <a:r>
              <a:rPr lang="en-US" altLang="en-US" sz="2800" dirty="0">
                <a:ea typeface="+mn-ea"/>
              </a:rPr>
              <a:t>All scheduled time must accounted for</a:t>
            </a:r>
          </a:p>
          <a:p>
            <a:pPr marL="457200" indent="-457200" eaLnBrk="1" hangingPunct="1">
              <a:spcBef>
                <a:spcPct val="20000"/>
              </a:spcBef>
              <a:buFont typeface="Arial"/>
              <a:buChar char="•"/>
              <a:defRPr/>
            </a:pPr>
            <a:r>
              <a:rPr lang="en-US" altLang="en-US" sz="2800" dirty="0">
                <a:ea typeface="+mn-ea"/>
              </a:rPr>
              <a:t>Only leave accrued can be requested</a:t>
            </a:r>
          </a:p>
          <a:p>
            <a:pPr marL="457200" indent="-457200" eaLnBrk="1" hangingPunct="1">
              <a:spcBef>
                <a:spcPct val="20000"/>
              </a:spcBef>
              <a:buFont typeface="Arial"/>
              <a:buChar char="•"/>
              <a:defRPr/>
            </a:pPr>
            <a:r>
              <a:rPr lang="en-US" altLang="en-US" sz="2800" dirty="0">
                <a:ea typeface="+mn-ea"/>
              </a:rPr>
              <a:t>Approved leave is deducted from the Employee’s leave balance</a:t>
            </a:r>
          </a:p>
          <a:p>
            <a:pPr marL="457200" indent="-457200" eaLnBrk="1" hangingPunct="1">
              <a:spcBef>
                <a:spcPct val="20000"/>
              </a:spcBef>
              <a:buFont typeface="Arial"/>
              <a:buChar char="•"/>
              <a:defRPr/>
            </a:pPr>
            <a:r>
              <a:rPr lang="en-US" altLang="en-US" sz="2800" dirty="0">
                <a:ea typeface="+mn-ea"/>
              </a:rPr>
              <a:t>May be more complex when multiple leave types are used</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4A483A2-E45F-4C79-83DA-D67FC538BF20}" type="slidenum">
              <a:rPr lang="en-US" altLang="en-US" smtClean="0">
                <a:solidFill>
                  <a:schemeClr val="bg1"/>
                </a:solidFill>
              </a:rPr>
              <a:pPr>
                <a:defRPr/>
              </a:pPr>
              <a:t>120</a:t>
            </a:fld>
            <a:endParaRPr lang="en-US" altLang="en-US" dirty="0" smtClean="0">
              <a:solidFill>
                <a:schemeClr val="bg1"/>
              </a:solidFill>
            </a:endParaRPr>
          </a:p>
        </p:txBody>
      </p:sp>
      <p:sp>
        <p:nvSpPr>
          <p:cNvPr id="262149" name="Title 5"/>
          <p:cNvSpPr>
            <a:spLocks noGrp="1"/>
          </p:cNvSpPr>
          <p:nvPr>
            <p:ph type="title"/>
          </p:nvPr>
        </p:nvSpPr>
        <p:spPr/>
        <p:txBody>
          <a:bodyPr/>
          <a:lstStyle/>
          <a:p>
            <a:pPr eaLnBrk="1" hangingPunct="1"/>
            <a:r>
              <a:rPr lang="en-US" altLang="en-US" dirty="0" smtClean="0"/>
              <a:t>FML Leave Entry on Timesheet</a:t>
            </a:r>
          </a:p>
        </p:txBody>
      </p:sp>
    </p:spTree>
    <p:custDataLst>
      <p:tags r:id="rId1"/>
    </p:custDataLst>
  </p:cSld>
  <p:clrMapOvr>
    <a:masterClrMapping/>
  </p:clrMapOvr>
  <p:transition>
    <p:cu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CAT2 – Maintain Timesheet</a:t>
            </a:r>
          </a:p>
          <a:p>
            <a:r>
              <a:rPr lang="en-US" altLang="en-US" sz="2800" b="1" dirty="0" smtClean="0"/>
              <a:t>Scenario</a:t>
            </a:r>
            <a:r>
              <a:rPr lang="en-US" altLang="en-US" sz="2800" dirty="0" smtClean="0"/>
              <a:t>: </a:t>
            </a:r>
            <a:r>
              <a:rPr lang="en-US" sz="2800" dirty="0"/>
              <a:t>Debbie has now been out on FML for two weeks to care for her mother. </a:t>
            </a:r>
            <a:endParaRPr lang="en-US" sz="2800" dirty="0" smtClean="0"/>
          </a:p>
          <a:p>
            <a:endParaRPr lang="en-US" sz="2800" dirty="0" smtClean="0"/>
          </a:p>
          <a:p>
            <a:pPr marL="514350" indent="-514350">
              <a:buFont typeface="+mj-lt"/>
              <a:buAutoNum type="arabicPeriod"/>
            </a:pPr>
            <a:r>
              <a:rPr lang="en-US" sz="2800" dirty="0" smtClean="0"/>
              <a:t>Complete </a:t>
            </a:r>
            <a:r>
              <a:rPr lang="en-US" sz="2800" dirty="0"/>
              <a:t>her timesheet for </a:t>
            </a:r>
            <a:r>
              <a:rPr lang="en-US" sz="2800" b="1" dirty="0" smtClean="0"/>
              <a:t>May 1st </a:t>
            </a:r>
            <a:r>
              <a:rPr lang="en-US" sz="2800" dirty="0" smtClean="0"/>
              <a:t>– </a:t>
            </a:r>
            <a:r>
              <a:rPr lang="en-US" sz="2800" b="1" dirty="0" smtClean="0"/>
              <a:t>May 12th</a:t>
            </a:r>
            <a:r>
              <a:rPr lang="en-US" sz="2800" dirty="0" smtClean="0"/>
              <a:t>.</a:t>
            </a:r>
            <a:endParaRPr lang="en-US" sz="2800" dirty="0"/>
          </a:p>
          <a:p>
            <a:pPr eaLnBrk="1" hangingPunct="1"/>
            <a:endParaRPr lang="en-US" altLang="en-US" sz="24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B24739A-6209-4B37-BA35-662B46579623}" type="slidenum">
              <a:rPr lang="en-US" altLang="en-US" smtClean="0">
                <a:solidFill>
                  <a:schemeClr val="bg1"/>
                </a:solidFill>
              </a:rPr>
              <a:pPr>
                <a:defRPr/>
              </a:pPr>
              <a:t>121</a:t>
            </a:fld>
            <a:endParaRPr lang="en-US" altLang="en-US" dirty="0" smtClean="0">
              <a:solidFill>
                <a:schemeClr val="bg1"/>
              </a:solidFill>
            </a:endParaRPr>
          </a:p>
        </p:txBody>
      </p:sp>
      <p:sp>
        <p:nvSpPr>
          <p:cNvPr id="26419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8.1</a:t>
            </a:r>
          </a:p>
        </p:txBody>
      </p:sp>
    </p:spTree>
    <p:custDataLst>
      <p:tags r:id="rId1"/>
    </p:custDataLst>
  </p:cSld>
  <p:clrMapOvr>
    <a:masterClrMapping/>
  </p:clrMapOvr>
  <p:transition>
    <p:cu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Content Placeholder 2"/>
          <p:cNvSpPr>
            <a:spLocks noGrp="1"/>
          </p:cNvSpPr>
          <p:nvPr>
            <p:ph idx="1"/>
          </p:nvPr>
        </p:nvSpPr>
        <p:spPr>
          <a:xfrm>
            <a:off x="1651000" y="1371600"/>
            <a:ext cx="7310438" cy="4937125"/>
          </a:xfrm>
        </p:spPr>
        <p:txBody>
          <a:bodyPr>
            <a:normAutofit/>
          </a:bodyPr>
          <a:lstStyle/>
          <a:p>
            <a:pPr eaLnBrk="1" hangingPunct="1"/>
            <a:r>
              <a:rPr lang="en-US" altLang="en-US" sz="2800" b="1" dirty="0" smtClean="0"/>
              <a:t>Transaction</a:t>
            </a:r>
            <a:r>
              <a:rPr lang="en-US" altLang="en-US" sz="2800" dirty="0" smtClean="0"/>
              <a:t>: CAT2 – Maintain Timesheet</a:t>
            </a:r>
          </a:p>
          <a:p>
            <a:r>
              <a:rPr lang="en-US" altLang="en-US" sz="2800" b="1" dirty="0" smtClean="0"/>
              <a:t>Scenario</a:t>
            </a:r>
            <a:r>
              <a:rPr lang="en-US" altLang="en-US" sz="2800" dirty="0" smtClean="0"/>
              <a:t>: </a:t>
            </a:r>
            <a:r>
              <a:rPr lang="en-US" sz="2800" dirty="0"/>
              <a:t>Since Robert is out on continuous FML, you are responsible for completing his timesheet. </a:t>
            </a:r>
            <a:r>
              <a:rPr lang="en-US" sz="2800" dirty="0" smtClean="0"/>
              <a:t>The </a:t>
            </a:r>
            <a:r>
              <a:rPr lang="en-US" sz="2800" dirty="0"/>
              <a:t>medical certificate indicates that Robert is caring for his wife as she recovers from giving birth during this time.</a:t>
            </a:r>
          </a:p>
          <a:p>
            <a:pPr marL="514350" indent="-514350" eaLnBrk="1" hangingPunct="1">
              <a:buFont typeface="+mj-lt"/>
              <a:buAutoNum type="arabicPeriod"/>
            </a:pPr>
            <a:r>
              <a:rPr lang="en-US" altLang="en-US" sz="2800" dirty="0" smtClean="0"/>
              <a:t>Complete Robert’s timesheet for </a:t>
            </a:r>
            <a:r>
              <a:rPr lang="en-US" altLang="en-US" sz="2800" b="1" dirty="0" smtClean="0"/>
              <a:t>May 22</a:t>
            </a:r>
            <a:r>
              <a:rPr lang="en-US" altLang="en-US" sz="2800" b="1" baseline="30000" dirty="0" smtClean="0"/>
              <a:t>nd</a:t>
            </a:r>
            <a:r>
              <a:rPr lang="en-US" altLang="en-US" sz="2800" b="1" dirty="0" smtClean="0"/>
              <a:t> </a:t>
            </a:r>
            <a:r>
              <a:rPr lang="en-US" altLang="en-US" sz="2800" dirty="0" smtClean="0">
                <a:solidFill>
                  <a:srgbClr val="000000"/>
                </a:solidFill>
              </a:rPr>
              <a:t>through</a:t>
            </a:r>
            <a:r>
              <a:rPr lang="en-US" altLang="en-US" sz="2800" b="1" dirty="0" smtClean="0">
                <a:solidFill>
                  <a:srgbClr val="000000"/>
                </a:solidFill>
              </a:rPr>
              <a:t> June 2nd</a:t>
            </a:r>
            <a:r>
              <a:rPr lang="en-US" altLang="en-US" sz="2800" dirty="0" smtClean="0">
                <a:solidFill>
                  <a:srgbClr val="000000"/>
                </a:solidFill>
              </a:rPr>
              <a:t>.</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0BB861AD-7F9D-44CE-B00D-00C27B0E6E2F}" type="slidenum">
              <a:rPr lang="en-US" altLang="en-US" smtClean="0">
                <a:solidFill>
                  <a:schemeClr val="bg1"/>
                </a:solidFill>
              </a:rPr>
              <a:pPr>
                <a:defRPr/>
              </a:pPr>
              <a:t>122</a:t>
            </a:fld>
            <a:endParaRPr lang="en-US" altLang="en-US" dirty="0" smtClean="0">
              <a:solidFill>
                <a:schemeClr val="bg1"/>
              </a:solidFill>
            </a:endParaRPr>
          </a:p>
        </p:txBody>
      </p:sp>
      <p:sp>
        <p:nvSpPr>
          <p:cNvPr id="266245"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8.2</a:t>
            </a:r>
          </a:p>
        </p:txBody>
      </p:sp>
    </p:spTree>
    <p:custDataLst>
      <p:tags r:id="rId1"/>
    </p:custDataLst>
  </p:cSld>
  <p:clrMapOvr>
    <a:masterClrMapping/>
  </p:clrMapOvr>
  <p:transition>
    <p:cu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1"/>
          <p:cNvSpPr>
            <a:spLocks noGrp="1"/>
          </p:cNvSpPr>
          <p:nvPr>
            <p:ph type="title"/>
          </p:nvPr>
        </p:nvSpPr>
        <p:spPr>
          <a:xfrm>
            <a:off x="304800" y="103188"/>
            <a:ext cx="8504238" cy="1143000"/>
          </a:xfrm>
        </p:spPr>
        <p:txBody>
          <a:bodyPr/>
          <a:lstStyle/>
          <a:p>
            <a:pPr eaLnBrk="1" hangingPunct="1"/>
            <a:r>
              <a:rPr lang="en-US" altLang="en-US" sz="3600" dirty="0" smtClean="0"/>
              <a:t>FML Timesheet Errors</a:t>
            </a:r>
          </a:p>
        </p:txBody>
      </p:sp>
      <p:sp>
        <p:nvSpPr>
          <p:cNvPr id="268291" name="Content Placeholder 2"/>
          <p:cNvSpPr>
            <a:spLocks noGrp="1"/>
          </p:cNvSpPr>
          <p:nvPr>
            <p:ph sz="half" idx="2"/>
          </p:nvPr>
        </p:nvSpPr>
        <p:spPr>
          <a:xfrm>
            <a:off x="3511550" y="1371600"/>
            <a:ext cx="5297488" cy="4937125"/>
          </a:xfrm>
        </p:spPr>
        <p:txBody>
          <a:bodyPr/>
          <a:lstStyle/>
          <a:p>
            <a:pPr eaLnBrk="1" hangingPunct="1"/>
            <a:r>
              <a:rPr lang="en-US" altLang="en-US" dirty="0" smtClean="0"/>
              <a:t>Why can’t an FML absence be entered on the timesheet?</a:t>
            </a:r>
          </a:p>
          <a:p>
            <a:pPr marL="457200" indent="-457200" eaLnBrk="1" hangingPunct="1">
              <a:buFont typeface="Arial" panose="020B0604020202020204" pitchFamily="34" charset="0"/>
              <a:buChar char="•"/>
            </a:pPr>
            <a:r>
              <a:rPr lang="en-US" altLang="en-US" dirty="0" smtClean="0"/>
              <a:t>FML workbench must exist</a:t>
            </a:r>
          </a:p>
          <a:p>
            <a:pPr marL="457200" indent="-457200" eaLnBrk="1" hangingPunct="1">
              <a:buFont typeface="Arial" panose="020B0604020202020204" pitchFamily="34" charset="0"/>
              <a:buChar char="•"/>
            </a:pPr>
            <a:r>
              <a:rPr lang="en-US" altLang="en-US" dirty="0" smtClean="0"/>
              <a:t>FML workbench must be approved</a:t>
            </a:r>
          </a:p>
          <a:p>
            <a:pPr marL="457200" indent="-457200" eaLnBrk="1" hangingPunct="1">
              <a:buFont typeface="Arial" panose="020B0604020202020204" pitchFamily="34" charset="0"/>
              <a:buChar char="•"/>
            </a:pPr>
            <a:r>
              <a:rPr lang="en-US" altLang="en-US" dirty="0" smtClean="0"/>
              <a:t>FML workbench must be valid on date absence is entered</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4397F837-CDF3-4FC8-8C2A-AD778A0BE83B}" type="slidenum">
              <a:rPr lang="en-US" altLang="en-US" smtClean="0">
                <a:solidFill>
                  <a:srgbClr val="FFFFFF"/>
                </a:solidFill>
              </a:rPr>
              <a:pPr>
                <a:defRPr/>
              </a:pPr>
              <a:t>123</a:t>
            </a:fld>
            <a:endParaRPr lang="en-US" altLang="en-US" dirty="0" smtClean="0">
              <a:solidFill>
                <a:srgbClr val="FFFFFF"/>
              </a:solidFill>
            </a:endParaRPr>
          </a:p>
        </p:txBody>
      </p:sp>
      <p:pic>
        <p:nvPicPr>
          <p:cNvPr id="268293" name="Content Placeholder 6"/>
          <p:cNvPicPr>
            <a:picLocks noGrp="1" noChangeAspect="1"/>
          </p:cNvPicPr>
          <p:nvPr>
            <p:ph sz="half" idx="12"/>
          </p:nvPr>
        </p:nvPicPr>
        <p:blipFill>
          <a:blip r:embed="rId4">
            <a:extLst>
              <a:ext uri="{28A0092B-C50C-407E-A947-70E740481C1C}">
                <a14:useLocalDpi xmlns:a14="http://schemas.microsoft.com/office/drawing/2010/main" val="0"/>
              </a:ext>
            </a:extLst>
          </a:blip>
          <a:srcRect t="-26778" b="-26778"/>
          <a:stretch>
            <a:fillRect/>
          </a:stretch>
        </p:blipFill>
        <p:spPr>
          <a:xfrm>
            <a:off x="304801" y="1371601"/>
            <a:ext cx="2865458" cy="4398606"/>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a:xfrm>
            <a:off x="304800" y="103188"/>
            <a:ext cx="8504238" cy="1143000"/>
          </a:xfrm>
        </p:spPr>
        <p:txBody>
          <a:bodyPr/>
          <a:lstStyle/>
          <a:p>
            <a:pPr eaLnBrk="1" hangingPunct="1"/>
            <a:r>
              <a:rPr lang="en-US" altLang="en-US" dirty="0" smtClean="0"/>
              <a:t>FML Leave Usage and A/A Types</a:t>
            </a:r>
          </a:p>
        </p:txBody>
      </p:sp>
      <p:sp>
        <p:nvSpPr>
          <p:cNvPr id="272387" name="Content Placeholder 2"/>
          <p:cNvSpPr>
            <a:spLocks noGrp="1"/>
          </p:cNvSpPr>
          <p:nvPr>
            <p:ph sz="half" idx="2"/>
          </p:nvPr>
        </p:nvSpPr>
        <p:spPr>
          <a:xfrm>
            <a:off x="320675" y="1371600"/>
            <a:ext cx="6496050" cy="4937125"/>
          </a:xfrm>
        </p:spPr>
        <p:txBody>
          <a:bodyPr/>
          <a:lstStyle/>
          <a:p>
            <a:pPr eaLnBrk="1" hangingPunct="1"/>
            <a:r>
              <a:rPr lang="en-US" altLang="en-US" dirty="0" smtClean="0"/>
              <a:t>Now let’s review the Order of Leave usage by A/A type</a:t>
            </a:r>
          </a:p>
          <a:p>
            <a:pPr marL="969963" lvl="1" indent="-514350" eaLnBrk="1" hangingPunct="1">
              <a:buFont typeface="Calibri" panose="020F0502020204030204" pitchFamily="34" charset="0"/>
              <a:buAutoNum type="arabicPeriod"/>
            </a:pPr>
            <a:r>
              <a:rPr lang="en-US" altLang="en-US" dirty="0" smtClean="0"/>
              <a:t>Qualified FML Leave</a:t>
            </a:r>
          </a:p>
          <a:p>
            <a:pPr marL="969963" lvl="1" indent="-514350" eaLnBrk="1" hangingPunct="1">
              <a:buFont typeface="Calibri" panose="020F0502020204030204" pitchFamily="34" charset="0"/>
              <a:buAutoNum type="arabicPeriod"/>
            </a:pPr>
            <a:r>
              <a:rPr lang="en-US" altLang="en-US" dirty="0" smtClean="0"/>
              <a:t>Available FML </a:t>
            </a:r>
          </a:p>
          <a:p>
            <a:pPr marL="969963" lvl="1" indent="-514350" eaLnBrk="1" hangingPunct="1">
              <a:buFont typeface="Calibri" panose="020F0502020204030204" pitchFamily="34" charset="0"/>
              <a:buAutoNum type="arabicPeriod"/>
            </a:pPr>
            <a:r>
              <a:rPr lang="en-US" altLang="en-US" dirty="0" smtClean="0"/>
              <a:t>Annual FML</a:t>
            </a:r>
          </a:p>
          <a:p>
            <a:pPr marL="969963" lvl="1" indent="-514350" eaLnBrk="1" hangingPunct="1">
              <a:buFont typeface="Calibri" panose="020F0502020204030204" pitchFamily="34" charset="0"/>
              <a:buAutoNum type="arabicPeriod"/>
            </a:pPr>
            <a:r>
              <a:rPr lang="en-US" altLang="en-US" dirty="0" smtClean="0"/>
              <a:t>FML Leave without Pay</a:t>
            </a:r>
          </a:p>
          <a:p>
            <a:pPr marL="969963" lvl="1" indent="-514350"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93262BBD-272A-41BC-B210-C54454C80916}" type="slidenum">
              <a:rPr lang="en-US" altLang="en-US" smtClean="0">
                <a:solidFill>
                  <a:srgbClr val="FFFFFF"/>
                </a:solidFill>
              </a:rPr>
              <a:pPr>
                <a:defRPr/>
              </a:pPr>
              <a:t>124</a:t>
            </a:fld>
            <a:endParaRPr lang="en-US" altLang="en-US" dirty="0" smtClean="0">
              <a:solidFill>
                <a:srgbClr val="FFFFFF"/>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272390" name="Picture 7" descr="BU00945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9650" y="3011488"/>
            <a:ext cx="2438400" cy="312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1371600"/>
            <a:ext cx="8778875" cy="4937125"/>
          </a:xfrm>
        </p:spPr>
        <p:txBody>
          <a:bodyPr/>
          <a:lstStyle/>
          <a:p>
            <a:pPr eaLnBrk="1" hangingPunct="1">
              <a:buFont typeface="Arial" charset="0"/>
              <a:buNone/>
              <a:defRPr/>
            </a:pPr>
            <a:r>
              <a:rPr lang="en-US" dirty="0" smtClean="0">
                <a:ea typeface="+mn-ea"/>
              </a:rPr>
              <a:t>When FML Usage falls on a holiday:</a:t>
            </a:r>
          </a:p>
          <a:p>
            <a:pPr marL="457200" indent="-457200" eaLnBrk="1" hangingPunct="1">
              <a:buFont typeface="Arial" panose="020B0604020202020204" pitchFamily="34" charset="0"/>
              <a:buChar char="•"/>
              <a:defRPr/>
            </a:pPr>
            <a:r>
              <a:rPr lang="en-US" dirty="0" smtClean="0">
                <a:ea typeface="+mn-ea"/>
              </a:rPr>
              <a:t>There is no effect on the FML entitlement</a:t>
            </a:r>
          </a:p>
          <a:p>
            <a:pPr marL="457200" indent="-457200" eaLnBrk="1" hangingPunct="1">
              <a:buFont typeface="Arial" panose="020B0604020202020204" pitchFamily="34" charset="0"/>
              <a:buChar char="•"/>
              <a:defRPr/>
            </a:pPr>
            <a:r>
              <a:rPr lang="en-US" dirty="0" smtClean="0">
                <a:ea typeface="+mn-ea"/>
              </a:rPr>
              <a:t>Employee receives the full or prorated holiday as appropriate</a:t>
            </a:r>
          </a:p>
          <a:p>
            <a:pPr marL="1198563" lvl="1" indent="-457200" eaLnBrk="1" hangingPunct="1">
              <a:defRPr/>
            </a:pPr>
            <a:r>
              <a:rPr lang="en-US" dirty="0" smtClean="0">
                <a:ea typeface="+mn-ea"/>
              </a:rPr>
              <a:t>Calculation tool available to determine prorated holiday</a:t>
            </a:r>
          </a:p>
          <a:p>
            <a:pPr marL="741363" lvl="1" indent="0" eaLnBrk="1" hangingPunct="1">
              <a:buNone/>
              <a:defRPr/>
            </a:pPr>
            <a:endParaRPr lang="en-US" dirty="0" smtClean="0">
              <a:ea typeface="+mn-ea"/>
            </a:endParaRPr>
          </a:p>
          <a:p>
            <a:pPr eaLnBrk="1" hangingPunct="1">
              <a:buFont typeface="Arial" charset="0"/>
              <a:buNone/>
              <a:defRPr/>
            </a:pPr>
            <a:endParaRPr lang="en-US" dirty="0" smtClean="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F9E0F87-6165-41C2-A33C-96695322757A}" type="slidenum">
              <a:rPr lang="en-US" altLang="en-US" smtClean="0">
                <a:solidFill>
                  <a:schemeClr val="bg1"/>
                </a:solidFill>
              </a:rPr>
              <a:pPr>
                <a:defRPr/>
              </a:pPr>
              <a:t>125</a:t>
            </a:fld>
            <a:endParaRPr lang="en-US" altLang="en-US" dirty="0" smtClean="0">
              <a:solidFill>
                <a:schemeClr val="bg1"/>
              </a:solidFill>
            </a:endParaRPr>
          </a:p>
        </p:txBody>
      </p:sp>
      <p:sp>
        <p:nvSpPr>
          <p:cNvPr id="274437" name="Title 4"/>
          <p:cNvSpPr>
            <a:spLocks noGrp="1"/>
          </p:cNvSpPr>
          <p:nvPr>
            <p:ph type="title"/>
          </p:nvPr>
        </p:nvSpPr>
        <p:spPr/>
        <p:txBody>
          <a:bodyPr/>
          <a:lstStyle/>
          <a:p>
            <a:pPr eaLnBrk="1" hangingPunct="1"/>
            <a:r>
              <a:rPr lang="en-US" altLang="en-US" dirty="0" smtClean="0"/>
              <a:t>FML and Holidays</a:t>
            </a:r>
          </a:p>
        </p:txBody>
      </p:sp>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defRPr/>
            </a:pPr>
            <a:r>
              <a:rPr lang="en-US" sz="2800" dirty="0" smtClean="0">
                <a:ea typeface="+mn-ea"/>
              </a:rPr>
              <a:t>What leave must the employee use first when using FML Leave?</a:t>
            </a:r>
          </a:p>
          <a:p>
            <a:pPr marL="514350" indent="-514350" eaLnBrk="1" hangingPunct="1">
              <a:buFont typeface="+mj-lt"/>
              <a:buAutoNum type="arabicPeriod"/>
              <a:defRPr/>
            </a:pPr>
            <a:endParaRPr lang="en-US" sz="2800" dirty="0" smtClean="0">
              <a:ea typeface="+mn-ea"/>
            </a:endParaRPr>
          </a:p>
          <a:p>
            <a:pPr marL="514350" indent="-514350" eaLnBrk="1" hangingPunct="1">
              <a:buFont typeface="+mj-lt"/>
              <a:buAutoNum type="arabicPeriod"/>
              <a:defRPr/>
            </a:pPr>
            <a:r>
              <a:rPr lang="en-US" sz="2800" dirty="0" smtClean="0">
                <a:ea typeface="+mn-ea"/>
              </a:rPr>
              <a:t>What transaction is used to enter FML coded time?</a:t>
            </a: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6414635-3087-49B4-B3DB-C9089D35F240}" type="slidenum">
              <a:rPr lang="en-US" altLang="en-US" smtClean="0">
                <a:solidFill>
                  <a:schemeClr val="bg1"/>
                </a:solidFill>
              </a:rPr>
              <a:pPr>
                <a:defRPr/>
              </a:pPr>
              <a:t>126</a:t>
            </a:fld>
            <a:endParaRPr lang="en-US" altLang="en-US" dirty="0" smtClean="0">
              <a:solidFill>
                <a:schemeClr val="bg1"/>
              </a:solidFill>
            </a:endParaRPr>
          </a:p>
        </p:txBody>
      </p:sp>
      <p:sp>
        <p:nvSpPr>
          <p:cNvPr id="278533"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ustDataLst>
      <p:tags r:id="rId1"/>
    </p:custDataLst>
  </p:cSld>
  <p:clrMapOvr>
    <a:masterClrMapping/>
  </p:clrMapOvr>
  <p:transition>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custDataLst>
      <p:tags r:id="rId1"/>
    </p:custDataLst>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b="1"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128</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marL="457200" indent="-457200" eaLnBrk="1" hangingPunct="1">
              <a:buFont typeface="Arial" panose="020B0604020202020204" pitchFamily="34" charset="0"/>
              <a:buChar char="•"/>
            </a:pPr>
            <a:r>
              <a:rPr lang="en-US" altLang="en-US" sz="2800" dirty="0" smtClean="0"/>
              <a:t>Identify the two types of Worker Compensation Claims </a:t>
            </a:r>
          </a:p>
          <a:p>
            <a:pPr marL="457200" indent="-457200" eaLnBrk="1" hangingPunct="1">
              <a:buFont typeface="Arial" panose="020B0604020202020204" pitchFamily="34" charset="0"/>
              <a:buChar char="•"/>
            </a:pPr>
            <a:r>
              <a:rPr lang="en-US" altLang="en-US" sz="2800" dirty="0" smtClean="0"/>
              <a:t>Review Approval Letters for on-the-job injuries</a:t>
            </a:r>
          </a:p>
          <a:p>
            <a:pPr marL="457200" indent="-457200" eaLnBrk="1" hangingPunct="1">
              <a:buFont typeface="Arial" panose="020B0604020202020204" pitchFamily="34" charset="0"/>
              <a:buChar char="•"/>
            </a:pPr>
            <a:r>
              <a:rPr lang="en-US" altLang="en-US" sz="2800" dirty="0" smtClean="0"/>
              <a:t>Complete the Claim Status Update Form 975 </a:t>
            </a:r>
          </a:p>
          <a:p>
            <a:pPr marL="457200" indent="-457200" eaLnBrk="1" hangingPunct="1">
              <a:buFont typeface="Arial" panose="020B0604020202020204" pitchFamily="34" charset="0"/>
              <a:buChar char="•"/>
            </a:pPr>
            <a:r>
              <a:rPr lang="en-US" altLang="en-US" sz="2800" dirty="0" smtClean="0"/>
              <a:t>Describe Injury Leave and the actions you must take as the FML Liaison</a:t>
            </a:r>
          </a:p>
          <a:p>
            <a:pPr eaLnBrk="1" hangingPunct="1"/>
            <a:endParaRPr lang="en-US" altLang="en-US" sz="2600" dirty="0" smtClean="0"/>
          </a:p>
          <a:p>
            <a:pPr lvl="1" eaLnBrk="1" hangingPunct="1"/>
            <a:endParaRPr lang="en-US" altLang="en-US" sz="2200" dirty="0" smtClean="0"/>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18DC443-489C-4A5B-B218-46239F586B30}" type="slidenum">
              <a:rPr lang="en-US" altLang="en-US" smtClean="0">
                <a:solidFill>
                  <a:schemeClr val="bg1"/>
                </a:solidFill>
              </a:rPr>
              <a:pPr>
                <a:defRPr/>
              </a:pPr>
              <a:t>129</a:t>
            </a:fld>
            <a:endParaRPr lang="en-US" altLang="en-US" dirty="0" smtClean="0">
              <a:solidFill>
                <a:schemeClr val="bg1"/>
              </a:solidFill>
            </a:endParaRPr>
          </a:p>
        </p:txBody>
      </p:sp>
      <p:sp>
        <p:nvSpPr>
          <p:cNvPr id="299013" name="Title 1"/>
          <p:cNvSpPr>
            <a:spLocks noGrp="1"/>
          </p:cNvSpPr>
          <p:nvPr>
            <p:ph type="title"/>
          </p:nvPr>
        </p:nvSpPr>
        <p:spPr>
          <a:xfrm>
            <a:off x="182563" y="103188"/>
            <a:ext cx="8778875" cy="1143000"/>
          </a:xfrm>
        </p:spPr>
        <p:txBody>
          <a:bodyPr/>
          <a:lstStyle/>
          <a:p>
            <a:pPr eaLnBrk="1" hangingPunct="1"/>
            <a:r>
              <a:rPr lang="en-US" altLang="en-US" dirty="0" smtClean="0"/>
              <a:t>Section 9 - Learning Objectives</a:t>
            </a:r>
          </a:p>
        </p:txBody>
      </p:sp>
      <p:grpSp>
        <p:nvGrpSpPr>
          <p:cNvPr id="29901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a:t>9</a:t>
              </a:r>
            </a:p>
          </p:txBody>
        </p:sp>
      </p:grpSp>
    </p:spTree>
    <p:custDataLst>
      <p:tags r:id="rId1"/>
    </p:custDataLst>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182563" y="1371600"/>
            <a:ext cx="8778875" cy="4937125"/>
          </a:xfrm>
        </p:spPr>
        <p:txBody>
          <a:bodyPr/>
          <a:lstStyle/>
          <a:p>
            <a:pPr marL="457200" indent="-457200" eaLnBrk="1" hangingPunct="1">
              <a:buFont typeface="Arial"/>
              <a:buChar char="•"/>
              <a:defRPr/>
            </a:pPr>
            <a:r>
              <a:rPr lang="en-US" sz="2800" dirty="0" smtClean="0">
                <a:ea typeface="+mn-ea"/>
              </a:rPr>
              <a:t>Regular breaks built into the class schedule</a:t>
            </a:r>
          </a:p>
          <a:p>
            <a:pPr marL="457200" indent="-457200" eaLnBrk="1" hangingPunct="1">
              <a:buFont typeface="Arial"/>
              <a:buChar char="•"/>
              <a:defRPr/>
            </a:pPr>
            <a:r>
              <a:rPr lang="en-US" sz="2800" dirty="0" smtClean="0">
                <a:ea typeface="+mn-ea"/>
              </a:rPr>
              <a:t>Classroom participation encouraged; ask, answer, and participate in the discussion</a:t>
            </a:r>
          </a:p>
          <a:p>
            <a:pPr marL="457200" indent="-457200" eaLnBrk="1" hangingPunct="1">
              <a:buFont typeface="Arial"/>
              <a:buChar char="•"/>
              <a:defRPr/>
            </a:pPr>
            <a:r>
              <a:rPr lang="en-US" sz="2800" dirty="0" smtClean="0">
                <a:ea typeface="+mn-ea"/>
              </a:rPr>
              <a:t>Parking lot used to capture questions for</a:t>
            </a:r>
            <a:br>
              <a:rPr lang="en-US" sz="2800" dirty="0" smtClean="0">
                <a:ea typeface="+mn-ea"/>
              </a:rPr>
            </a:br>
            <a:r>
              <a:rPr lang="en-US" sz="2800" dirty="0" smtClean="0">
                <a:ea typeface="+mn-ea"/>
              </a:rPr>
              <a:t>in-class follow-up</a:t>
            </a:r>
          </a:p>
          <a:p>
            <a:pPr eaLnBrk="1" hangingPunct="1">
              <a:buFont typeface="Arial" charset="0"/>
              <a:buNone/>
              <a:defRPr/>
            </a:pPr>
            <a:endParaRPr lang="en-US" sz="2800" dirty="0" smtClean="0">
              <a:ea typeface="+mn-ea"/>
            </a:endParaRPr>
          </a:p>
        </p:txBody>
      </p:sp>
      <p:sp>
        <p:nvSpPr>
          <p:cNvPr id="57347" name="Title 1"/>
          <p:cNvSpPr>
            <a:spLocks noGrp="1"/>
          </p:cNvSpPr>
          <p:nvPr>
            <p:ph type="title"/>
          </p:nvPr>
        </p:nvSpPr>
        <p:spPr/>
        <p:txBody>
          <a:bodyPr/>
          <a:lstStyle/>
          <a:p>
            <a:pPr eaLnBrk="1" hangingPunct="1"/>
            <a:r>
              <a:rPr lang="en-US" altLang="en-US" dirty="0" smtClean="0"/>
              <a:t>Learning Logistics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CA4C93B-1A7F-4D12-B88C-3ED6A838D55F}" type="slidenum">
              <a:rPr lang="en-US" altLang="en-US" smtClean="0">
                <a:solidFill>
                  <a:schemeClr val="bg1"/>
                </a:solidFill>
              </a:rPr>
              <a:pPr>
                <a:defRPr/>
              </a:pPr>
              <a:t>13</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Content Placeholder 1"/>
          <p:cNvSpPr>
            <a:spLocks noGrp="1"/>
          </p:cNvSpPr>
          <p:nvPr>
            <p:ph idx="1"/>
          </p:nvPr>
        </p:nvSpPr>
        <p:spPr>
          <a:xfrm>
            <a:off x="204788" y="1371600"/>
            <a:ext cx="8756650" cy="4937125"/>
          </a:xfrm>
        </p:spPr>
        <p:txBody>
          <a:bodyPr/>
          <a:lstStyle/>
          <a:p>
            <a:pPr eaLnBrk="1" hangingPunct="1"/>
            <a:r>
              <a:rPr lang="en-US" altLang="en-US" sz="2800" dirty="0" smtClean="0"/>
              <a:t>FML and Workers’ Compensation often overlap:</a:t>
            </a:r>
          </a:p>
          <a:p>
            <a:pPr marL="457200" indent="-457200" eaLnBrk="1" hangingPunct="1">
              <a:buFont typeface="Arial"/>
              <a:buChar char="•"/>
            </a:pPr>
            <a:r>
              <a:rPr lang="en-US" altLang="en-US" sz="2800" dirty="0" smtClean="0"/>
              <a:t>Most on-the-job injuries covered under workers’ compensation may also qualify for FML</a:t>
            </a:r>
          </a:p>
          <a:p>
            <a:pPr marL="457200" indent="-457200" eaLnBrk="1" hangingPunct="1">
              <a:buFont typeface="Arial"/>
              <a:buChar char="•"/>
            </a:pPr>
            <a:r>
              <a:rPr lang="en-US" altLang="en-US" sz="2800" dirty="0" smtClean="0"/>
              <a:t>Injury occurrences run concurrently with FML entitlement</a:t>
            </a:r>
          </a:p>
          <a:p>
            <a:pPr marL="457200" indent="-457200" eaLnBrk="1" hangingPunct="1">
              <a:buFont typeface="Arial"/>
              <a:buChar char="•"/>
            </a:pPr>
            <a:r>
              <a:rPr lang="en-US" altLang="en-US" sz="2800" dirty="0" smtClean="0"/>
              <a:t>The same documentation must be issued as non-workers’ comp cases</a:t>
            </a:r>
          </a:p>
          <a:p>
            <a:pPr marL="1014984" lvl="1" indent="-457200" eaLnBrk="1" hangingPunct="1">
              <a:buFont typeface="Arial"/>
              <a:buChar char="•"/>
            </a:pPr>
            <a:r>
              <a:rPr lang="en-US" altLang="en-US" sz="2400" dirty="0" smtClean="0"/>
              <a:t>Work Status Report substitutes for the SOC </a:t>
            </a:r>
            <a:r>
              <a:rPr lang="en-US" altLang="en-US" sz="2400" dirty="0"/>
              <a:t>M</a:t>
            </a:r>
            <a:r>
              <a:rPr lang="en-US" altLang="en-US" sz="2400" dirty="0" smtClean="0"/>
              <a:t>edical Certification</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FEA376B-C74A-4430-B21D-134A96F951B9}" type="slidenum">
              <a:rPr lang="en-US" altLang="en-US" smtClean="0">
                <a:solidFill>
                  <a:schemeClr val="bg1"/>
                </a:solidFill>
              </a:rPr>
              <a:pPr>
                <a:defRPr/>
              </a:pPr>
              <a:t>130</a:t>
            </a:fld>
            <a:endParaRPr lang="en-US" altLang="en-US" dirty="0" smtClean="0">
              <a:solidFill>
                <a:schemeClr val="bg1"/>
              </a:solidFill>
            </a:endParaRPr>
          </a:p>
        </p:txBody>
      </p:sp>
      <p:sp>
        <p:nvSpPr>
          <p:cNvPr id="301061" name="Title 4"/>
          <p:cNvSpPr>
            <a:spLocks noGrp="1"/>
          </p:cNvSpPr>
          <p:nvPr>
            <p:ph type="title"/>
          </p:nvPr>
        </p:nvSpPr>
        <p:spPr/>
        <p:txBody>
          <a:bodyPr/>
          <a:lstStyle/>
          <a:p>
            <a:pPr eaLnBrk="1" hangingPunct="1"/>
            <a:r>
              <a:rPr lang="en-US" altLang="en-US" dirty="0" smtClean="0"/>
              <a:t>FML and Workers’ Comp</a:t>
            </a:r>
          </a:p>
        </p:txBody>
      </p:sp>
    </p:spTree>
    <p:custDataLst>
      <p:tags r:id="rId1"/>
    </p:custDataLst>
  </p:cSld>
  <p:clrMapOvr>
    <a:masterClrMapping/>
  </p:clrMapOvr>
  <p:transition>
    <p:cu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itle 1"/>
          <p:cNvSpPr>
            <a:spLocks noGrp="1"/>
          </p:cNvSpPr>
          <p:nvPr>
            <p:ph type="title"/>
          </p:nvPr>
        </p:nvSpPr>
        <p:spPr>
          <a:xfrm>
            <a:off x="304800" y="103188"/>
            <a:ext cx="8504238" cy="1143000"/>
          </a:xfrm>
        </p:spPr>
        <p:txBody>
          <a:bodyPr/>
          <a:lstStyle/>
          <a:p>
            <a:pPr eaLnBrk="1" hangingPunct="1"/>
            <a:r>
              <a:rPr lang="en-US" altLang="en-US" sz="3600" dirty="0" smtClean="0"/>
              <a:t>FML, Workers’ Comp and Maintenance Sections</a:t>
            </a:r>
          </a:p>
        </p:txBody>
      </p:sp>
      <p:sp>
        <p:nvSpPr>
          <p:cNvPr id="303107" name="Content Placeholder 2"/>
          <p:cNvSpPr>
            <a:spLocks noGrp="1"/>
          </p:cNvSpPr>
          <p:nvPr>
            <p:ph sz="half" idx="2"/>
          </p:nvPr>
        </p:nvSpPr>
        <p:spPr>
          <a:xfrm>
            <a:off x="2586789" y="1371600"/>
            <a:ext cx="6222249" cy="4937125"/>
          </a:xfrm>
        </p:spPr>
        <p:txBody>
          <a:bodyPr/>
          <a:lstStyle/>
          <a:p>
            <a:pPr marL="457200" indent="-457200" eaLnBrk="1" hangingPunct="1">
              <a:buFont typeface="Arial" panose="020B0604020202020204" pitchFamily="34" charset="0"/>
              <a:buChar char="•"/>
            </a:pPr>
            <a:r>
              <a:rPr lang="en-US" altLang="en-US" sz="2800" dirty="0" smtClean="0"/>
              <a:t>High volume of FML Workers’ comp cases in Maintenance sections</a:t>
            </a:r>
          </a:p>
          <a:p>
            <a:pPr marL="457200" indent="-457200" eaLnBrk="1" hangingPunct="1">
              <a:buFont typeface="Arial" panose="020B0604020202020204" pitchFamily="34" charset="0"/>
              <a:buChar char="•"/>
            </a:pPr>
            <a:r>
              <a:rPr lang="en-US" altLang="en-US" sz="2800" dirty="0" smtClean="0"/>
              <a:t>Timekeepers assist FML Liaisons with managing timesheet and Workers’ Comp documents</a:t>
            </a:r>
          </a:p>
          <a:p>
            <a:pPr marL="457200" indent="-457200" eaLnBrk="1" hangingPunct="1">
              <a:buFont typeface="Arial" panose="020B0604020202020204" pitchFamily="34" charset="0"/>
              <a:buChar char="•"/>
            </a:pPr>
            <a:r>
              <a:rPr lang="en-US" altLang="en-US" sz="2800" dirty="0" smtClean="0"/>
              <a:t>FML Liaison still manages FML documents and monitors usage</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7E23DFCC-B278-4910-912E-87DDFF5B153C}" type="slidenum">
              <a:rPr lang="en-US" altLang="en-US" smtClean="0">
                <a:solidFill>
                  <a:srgbClr val="FFFFFF"/>
                </a:solidFill>
              </a:rPr>
              <a:pPr>
                <a:defRPr/>
              </a:pPr>
              <a:t>131</a:t>
            </a:fld>
            <a:endParaRPr lang="en-US" altLang="en-US" dirty="0" smtClean="0">
              <a:solidFill>
                <a:srgbClr val="FFFFFF"/>
              </a:solidFill>
            </a:endParaRPr>
          </a:p>
        </p:txBody>
      </p:sp>
      <p:pic>
        <p:nvPicPr>
          <p:cNvPr id="303109" name="Content Placeholder 6" descr="AA053848.png"/>
          <p:cNvPicPr>
            <a:picLocks noGrp="1" noChangeAspect="1"/>
          </p:cNvPicPr>
          <p:nvPr>
            <p:ph sz="half" idx="12"/>
          </p:nvPr>
        </p:nvPicPr>
        <p:blipFill>
          <a:blip r:embed="rId4">
            <a:extLst>
              <a:ext uri="{28A0092B-C50C-407E-A947-70E740481C1C}">
                <a14:useLocalDpi xmlns:a14="http://schemas.microsoft.com/office/drawing/2010/main" val="0"/>
              </a:ext>
            </a:extLst>
          </a:blip>
          <a:srcRect l="-49574" r="-49574"/>
          <a:stretch>
            <a:fillRect/>
          </a:stretch>
        </p:blipFill>
        <p:spPr>
          <a:xfrm>
            <a:off x="-44120" y="1371600"/>
            <a:ext cx="32162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5154" name="Title 1"/>
          <p:cNvSpPr>
            <a:spLocks noGrp="1"/>
          </p:cNvSpPr>
          <p:nvPr>
            <p:ph type="title"/>
          </p:nvPr>
        </p:nvSpPr>
        <p:spPr>
          <a:xfrm>
            <a:off x="304800" y="103188"/>
            <a:ext cx="8504238" cy="1143000"/>
          </a:xfrm>
        </p:spPr>
        <p:txBody>
          <a:bodyPr/>
          <a:lstStyle/>
          <a:p>
            <a:pPr eaLnBrk="1" hangingPunct="1"/>
            <a:r>
              <a:rPr lang="en-US" altLang="en-US" sz="3600" dirty="0" smtClean="0"/>
              <a:t>FML, Workers’ Compensation and Maintenance Sections</a:t>
            </a:r>
          </a:p>
        </p:txBody>
      </p:sp>
      <p:sp>
        <p:nvSpPr>
          <p:cNvPr id="305155" name="Content Placeholder 2"/>
          <p:cNvSpPr>
            <a:spLocks noGrp="1"/>
          </p:cNvSpPr>
          <p:nvPr>
            <p:ph sz="half" idx="2"/>
          </p:nvPr>
        </p:nvSpPr>
        <p:spPr>
          <a:xfrm>
            <a:off x="2398683" y="1371600"/>
            <a:ext cx="6410356" cy="4937125"/>
          </a:xfrm>
        </p:spPr>
        <p:txBody>
          <a:bodyPr/>
          <a:lstStyle/>
          <a:p>
            <a:pPr marL="457200" indent="-457200" eaLnBrk="1" hangingPunct="1">
              <a:buFont typeface="Arial" panose="020B0604020202020204" pitchFamily="34" charset="0"/>
              <a:buChar char="•"/>
            </a:pPr>
            <a:r>
              <a:rPr lang="en-US" altLang="en-US" sz="2800" dirty="0"/>
              <a:t>High volume of FML Workers’ comp cases in Maintenance sections</a:t>
            </a:r>
          </a:p>
          <a:p>
            <a:pPr marL="457200" indent="-457200" eaLnBrk="1" hangingPunct="1">
              <a:buFont typeface="Arial" panose="020B0604020202020204" pitchFamily="34" charset="0"/>
              <a:buChar char="•"/>
            </a:pPr>
            <a:r>
              <a:rPr lang="en-US" altLang="en-US" sz="2800" dirty="0"/>
              <a:t>Timekeepers assist FML Liaisons with managing timesheet and Workers’ Comp documents</a:t>
            </a:r>
          </a:p>
          <a:p>
            <a:pPr marL="457200" indent="-457200" eaLnBrk="1" hangingPunct="1">
              <a:buFont typeface="Arial" panose="020B0604020202020204" pitchFamily="34" charset="0"/>
              <a:buChar char="•"/>
            </a:pPr>
            <a:r>
              <a:rPr lang="en-US" altLang="en-US" sz="2800" dirty="0"/>
              <a:t>FML Liaison still manages FML documents and monitors usage</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657FAC3A-B72D-4B7F-902C-BF6C83ADC3E2}" type="slidenum">
              <a:rPr lang="en-US" altLang="en-US" smtClean="0">
                <a:solidFill>
                  <a:srgbClr val="FFFFFF"/>
                </a:solidFill>
              </a:rPr>
              <a:pPr>
                <a:defRPr/>
              </a:pPr>
              <a:t>132</a:t>
            </a:fld>
            <a:endParaRPr lang="en-US" altLang="en-US" dirty="0" smtClean="0">
              <a:solidFill>
                <a:srgbClr val="FFFFFF"/>
              </a:solidFill>
            </a:endParaRPr>
          </a:p>
        </p:txBody>
      </p:sp>
      <p:pic>
        <p:nvPicPr>
          <p:cNvPr id="305157" name="Content Placeholder 6" descr="AA053848.png"/>
          <p:cNvPicPr>
            <a:picLocks noGrp="1" noChangeAspect="1"/>
          </p:cNvPicPr>
          <p:nvPr>
            <p:ph sz="half" idx="12"/>
          </p:nvPr>
        </p:nvPicPr>
        <p:blipFill>
          <a:blip r:embed="rId4">
            <a:extLst>
              <a:ext uri="{28A0092B-C50C-407E-A947-70E740481C1C}">
                <a14:useLocalDpi xmlns:a14="http://schemas.microsoft.com/office/drawing/2010/main" val="0"/>
              </a:ext>
            </a:extLst>
          </a:blip>
          <a:srcRect l="-49574" r="-49574"/>
          <a:stretch>
            <a:fillRect/>
          </a:stretch>
        </p:blipFill>
        <p:spPr>
          <a:xfrm>
            <a:off x="-447728" y="1355920"/>
            <a:ext cx="32162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4"/>
          <p:cNvSpPr>
            <a:spLocks noGrp="1"/>
          </p:cNvSpPr>
          <p:nvPr>
            <p:ph type="title"/>
          </p:nvPr>
        </p:nvSpPr>
        <p:spPr>
          <a:xfrm>
            <a:off x="304800" y="103188"/>
            <a:ext cx="8504238" cy="1143000"/>
          </a:xfrm>
        </p:spPr>
        <p:txBody>
          <a:bodyPr/>
          <a:lstStyle/>
          <a:p>
            <a:pPr eaLnBrk="1" hangingPunct="1"/>
            <a:r>
              <a:rPr lang="en-US" altLang="en-US" sz="3600" dirty="0" smtClean="0"/>
              <a:t>Workers’ Comp Claims and Forms</a:t>
            </a:r>
          </a:p>
        </p:txBody>
      </p:sp>
      <p:sp>
        <p:nvSpPr>
          <p:cNvPr id="307203" name="Content Placeholder 6"/>
          <p:cNvSpPr>
            <a:spLocks noGrp="1"/>
          </p:cNvSpPr>
          <p:nvPr>
            <p:ph sz="half" idx="2"/>
          </p:nvPr>
        </p:nvSpPr>
        <p:spPr>
          <a:xfrm>
            <a:off x="320675" y="1371600"/>
            <a:ext cx="5013325" cy="4937125"/>
          </a:xfrm>
        </p:spPr>
        <p:txBody>
          <a:bodyPr/>
          <a:lstStyle/>
          <a:p>
            <a:pPr marL="342900" indent="-342900" eaLnBrk="1" hangingPunct="1">
              <a:buFont typeface="Arial" panose="020B0604020202020204" pitchFamily="34" charset="0"/>
              <a:buChar char="•"/>
            </a:pPr>
            <a:r>
              <a:rPr lang="en-US" altLang="en-US" sz="2400" dirty="0" smtClean="0"/>
              <a:t>There are two types of Workers’ Compensation Claims:</a:t>
            </a:r>
          </a:p>
          <a:p>
            <a:pPr lvl="1" eaLnBrk="1" hangingPunct="1"/>
            <a:r>
              <a:rPr lang="en-US" altLang="en-US" sz="2400" dirty="0" smtClean="0"/>
              <a:t>Non-Lost Time Claim</a:t>
            </a:r>
          </a:p>
          <a:p>
            <a:pPr lvl="1" eaLnBrk="1" hangingPunct="1"/>
            <a:r>
              <a:rPr lang="en-US" altLang="en-US" sz="2400" dirty="0" smtClean="0"/>
              <a:t>Lost Time Claim</a:t>
            </a:r>
          </a:p>
          <a:p>
            <a:pPr marL="342900" indent="-342900" eaLnBrk="1" hangingPunct="1">
              <a:buFont typeface="Arial" panose="020B0604020202020204" pitchFamily="34" charset="0"/>
              <a:buChar char="•"/>
            </a:pPr>
            <a:r>
              <a:rPr lang="en-US" altLang="en-US" sz="2400" dirty="0" smtClean="0"/>
              <a:t>Both types of claims use the Claim Status Update form</a:t>
            </a:r>
          </a:p>
          <a:p>
            <a:pPr marL="342900" indent="-342900" eaLnBrk="1" hangingPunct="1"/>
            <a:endParaRPr lang="en-US" altLang="en-US" sz="2400" b="1" i="1" dirty="0" smtClean="0"/>
          </a:p>
          <a:p>
            <a:pPr marL="342900" indent="-342900" algn="ctr" eaLnBrk="1" hangingPunct="1"/>
            <a:r>
              <a:rPr lang="en-US" altLang="en-US" sz="2400" i="1" dirty="0" smtClean="0"/>
              <a:t>Now let’s review the </a:t>
            </a:r>
            <a:r>
              <a:rPr lang="en-US" altLang="en-US" sz="2400" dirty="0"/>
              <a:t>Claim Status Update Form </a:t>
            </a:r>
            <a:r>
              <a:rPr lang="en-US" altLang="en-US" sz="2400" dirty="0" smtClean="0"/>
              <a:t>975 </a:t>
            </a:r>
            <a:r>
              <a:rPr lang="en-US" altLang="en-US" sz="2400" i="1" dirty="0" smtClean="0"/>
              <a:t>sections and fields </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FDA861C-E801-49D5-9242-4D6B7FED7C54}" type="slidenum">
              <a:rPr lang="en-US" altLang="en-US" smtClean="0">
                <a:solidFill>
                  <a:schemeClr val="bg1"/>
                </a:solidFill>
              </a:rPr>
              <a:pPr>
                <a:defRPr/>
              </a:pPr>
              <a:t>133</a:t>
            </a:fld>
            <a:endParaRPr lang="en-US" altLang="en-US" dirty="0" smtClean="0">
              <a:solidFill>
                <a:schemeClr val="bg1"/>
              </a:solidFill>
            </a:endParaRPr>
          </a:p>
        </p:txBody>
      </p:sp>
      <p:pic>
        <p:nvPicPr>
          <p:cNvPr id="307205" name="Content Placeholder 8" descr="j0321042.jpg"/>
          <p:cNvPicPr>
            <a:picLocks noGrp="1" noChangeAspect="1"/>
          </p:cNvPicPr>
          <p:nvPr>
            <p:ph sz="half" idx="12"/>
          </p:nvPr>
        </p:nvPicPr>
        <p:blipFill>
          <a:blip r:embed="rId4">
            <a:extLst>
              <a:ext uri="{28A0092B-C50C-407E-A947-70E740481C1C}">
                <a14:useLocalDpi xmlns:a14="http://schemas.microsoft.com/office/drawing/2010/main" val="0"/>
              </a:ext>
            </a:extLst>
          </a:blip>
          <a:srcRect l="26765" r="26765"/>
          <a:stretch>
            <a:fillRect/>
          </a:stretch>
        </p:blipFill>
        <p:spPr>
          <a:xfrm>
            <a:off x="5592763" y="1371600"/>
            <a:ext cx="3216275" cy="4937125"/>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07207" name="Picture 5"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250" name="Title 4"/>
          <p:cNvSpPr>
            <a:spLocks noGrp="1"/>
          </p:cNvSpPr>
          <p:nvPr>
            <p:ph type="title"/>
          </p:nvPr>
        </p:nvSpPr>
        <p:spPr>
          <a:xfrm>
            <a:off x="304800" y="103188"/>
            <a:ext cx="8504238" cy="1143000"/>
          </a:xfrm>
        </p:spPr>
        <p:txBody>
          <a:bodyPr/>
          <a:lstStyle/>
          <a:p>
            <a:pPr eaLnBrk="1" hangingPunct="1"/>
            <a:r>
              <a:rPr lang="en-US" altLang="en-US" sz="3600" dirty="0" smtClean="0"/>
              <a:t>Worker Compensation Claims and Forms</a:t>
            </a:r>
          </a:p>
        </p:txBody>
      </p:sp>
      <p:sp>
        <p:nvSpPr>
          <p:cNvPr id="309251" name="Content Placeholder 6"/>
          <p:cNvSpPr>
            <a:spLocks noGrp="1"/>
          </p:cNvSpPr>
          <p:nvPr>
            <p:ph sz="half" idx="2"/>
          </p:nvPr>
        </p:nvSpPr>
        <p:spPr>
          <a:xfrm>
            <a:off x="320675" y="1371600"/>
            <a:ext cx="5013325" cy="4937125"/>
          </a:xfrm>
        </p:spPr>
        <p:txBody>
          <a:bodyPr/>
          <a:lstStyle/>
          <a:p>
            <a:pPr eaLnBrk="1" hangingPunct="1"/>
            <a:r>
              <a:rPr lang="en-US" altLang="en-US" sz="2800" dirty="0" smtClean="0"/>
              <a:t>There are two types of Worker Compensation Claims:</a:t>
            </a:r>
          </a:p>
          <a:p>
            <a:pPr lvl="1" eaLnBrk="1" hangingPunct="1"/>
            <a:r>
              <a:rPr lang="en-US" altLang="en-US" dirty="0" smtClean="0"/>
              <a:t>Non-Lost Time Claim</a:t>
            </a:r>
          </a:p>
          <a:p>
            <a:pPr lvl="1" eaLnBrk="1" hangingPunct="1"/>
            <a:r>
              <a:rPr lang="en-US" altLang="en-US" dirty="0" smtClean="0"/>
              <a:t>Lost Time Claim</a:t>
            </a:r>
          </a:p>
          <a:p>
            <a:pPr eaLnBrk="1" hangingPunct="1"/>
            <a:r>
              <a:rPr lang="en-US" altLang="en-US" sz="2800" dirty="0" smtClean="0"/>
              <a:t>Both types of claims use the Claim Status Update form</a:t>
            </a:r>
          </a:p>
          <a:p>
            <a:pPr eaLnBrk="1" hangingPunct="1"/>
            <a:r>
              <a:rPr lang="en-US" altLang="en-US" b="1" i="1" dirty="0" smtClean="0"/>
              <a:t>Review of Claim Status Update Form 975 sections and fields found  on Tab 26</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354D11C-5636-4053-A7C9-8EA6D43068F6}" type="slidenum">
              <a:rPr lang="en-US" altLang="en-US" smtClean="0">
                <a:solidFill>
                  <a:schemeClr val="bg1"/>
                </a:solidFill>
              </a:rPr>
              <a:pPr>
                <a:defRPr/>
              </a:pPr>
              <a:t>134</a:t>
            </a:fld>
            <a:endParaRPr lang="en-US" altLang="en-US" dirty="0" smtClean="0">
              <a:solidFill>
                <a:schemeClr val="bg1"/>
              </a:solidFill>
            </a:endParaRPr>
          </a:p>
        </p:txBody>
      </p:sp>
      <p:pic>
        <p:nvPicPr>
          <p:cNvPr id="309253" name="Content Placeholder 8" descr="j0321042.jpg"/>
          <p:cNvPicPr>
            <a:picLocks noGrp="1" noChangeAspect="1"/>
          </p:cNvPicPr>
          <p:nvPr>
            <p:ph sz="half" idx="12"/>
          </p:nvPr>
        </p:nvPicPr>
        <p:blipFill>
          <a:blip r:embed="rId4">
            <a:extLst>
              <a:ext uri="{28A0092B-C50C-407E-A947-70E740481C1C}">
                <a14:useLocalDpi xmlns:a14="http://schemas.microsoft.com/office/drawing/2010/main" val="0"/>
              </a:ext>
            </a:extLst>
          </a:blip>
          <a:srcRect l="26765" r="26765"/>
          <a:stretch>
            <a:fillRect/>
          </a:stretch>
        </p:blipFill>
        <p:spPr>
          <a:xfrm>
            <a:off x="5592763" y="1371600"/>
            <a:ext cx="3216275" cy="4937125"/>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09255" name="Picture 5"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Content Placeholder 2"/>
          <p:cNvSpPr>
            <a:spLocks noGrp="1"/>
          </p:cNvSpPr>
          <p:nvPr>
            <p:ph idx="1"/>
          </p:nvPr>
        </p:nvSpPr>
        <p:spPr>
          <a:xfrm>
            <a:off x="1651000" y="1371600"/>
            <a:ext cx="7310438" cy="4937125"/>
          </a:xfrm>
        </p:spPr>
        <p:txBody>
          <a:bodyPr/>
          <a:lstStyle/>
          <a:p>
            <a:r>
              <a:rPr lang="en-US" sz="2800" dirty="0" smtClean="0"/>
              <a:t>Review </a:t>
            </a:r>
            <a:r>
              <a:rPr lang="en-US" sz="2800" dirty="0"/>
              <a:t>the fields and requirements of the Claim Status Update F</a:t>
            </a:r>
            <a:r>
              <a:rPr lang="en-US" sz="2800" dirty="0" smtClean="0"/>
              <a:t>orm</a:t>
            </a:r>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505880FB-371A-4FEE-AF9A-15E45A726B70}" type="slidenum">
              <a:rPr lang="en-US" altLang="en-US" smtClean="0">
                <a:solidFill>
                  <a:schemeClr val="bg1"/>
                </a:solidFill>
              </a:rPr>
              <a:pPr>
                <a:defRPr/>
              </a:pPr>
              <a:t>135</a:t>
            </a:fld>
            <a:endParaRPr lang="en-US" altLang="en-US" dirty="0" smtClean="0">
              <a:solidFill>
                <a:schemeClr val="bg1"/>
              </a:solidFill>
            </a:endParaRPr>
          </a:p>
        </p:txBody>
      </p:sp>
      <p:sp>
        <p:nvSpPr>
          <p:cNvPr id="311301" name="Title 1"/>
          <p:cNvSpPr>
            <a:spLocks noGrp="1"/>
          </p:cNvSpPr>
          <p:nvPr>
            <p:ph type="title"/>
          </p:nvPr>
        </p:nvSpPr>
        <p:spPr>
          <a:xfrm>
            <a:off x="182563" y="103188"/>
            <a:ext cx="8778875" cy="1143000"/>
          </a:xfrm>
        </p:spPr>
        <p:txBody>
          <a:bodyPr/>
          <a:lstStyle/>
          <a:p>
            <a:pPr eaLnBrk="1" hangingPunct="1"/>
            <a:r>
              <a:rPr lang="en-US" altLang="en-US" dirty="0" smtClean="0"/>
              <a:t>Learning Activity:  Demo 9.1</a:t>
            </a:r>
          </a:p>
        </p:txBody>
      </p:sp>
    </p:spTree>
    <p:custDataLst>
      <p:tags r:id="rId1"/>
    </p:custDataLst>
  </p:cSld>
  <p:clrMapOvr>
    <a:masterClrMapping/>
  </p:clrMapOvr>
  <p:transition>
    <p:cu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6"/>
          <p:cNvSpPr>
            <a:spLocks noGrp="1"/>
          </p:cNvSpPr>
          <p:nvPr>
            <p:ph type="title"/>
          </p:nvPr>
        </p:nvSpPr>
        <p:spPr>
          <a:xfrm>
            <a:off x="304800" y="103188"/>
            <a:ext cx="8504238" cy="1143000"/>
          </a:xfrm>
        </p:spPr>
        <p:txBody>
          <a:bodyPr/>
          <a:lstStyle/>
          <a:p>
            <a:pPr eaLnBrk="1" hangingPunct="1"/>
            <a:r>
              <a:rPr lang="en-US" altLang="en-US" dirty="0" smtClean="0"/>
              <a:t>Injury Leave</a:t>
            </a:r>
          </a:p>
        </p:txBody>
      </p:sp>
      <p:sp>
        <p:nvSpPr>
          <p:cNvPr id="8" name="Content Placeholder 7"/>
          <p:cNvSpPr>
            <a:spLocks noGrp="1"/>
          </p:cNvSpPr>
          <p:nvPr>
            <p:ph sz="half" idx="2"/>
          </p:nvPr>
        </p:nvSpPr>
        <p:spPr>
          <a:xfrm>
            <a:off x="3794125" y="1371600"/>
            <a:ext cx="5014913" cy="4937125"/>
          </a:xfrm>
        </p:spPr>
        <p:txBody>
          <a:bodyPr/>
          <a:lstStyle/>
          <a:p>
            <a:pPr marL="457200" indent="-457200" eaLnBrk="1" hangingPunct="1">
              <a:buFont typeface="Arial"/>
              <a:buChar char="•"/>
              <a:defRPr/>
            </a:pPr>
            <a:r>
              <a:rPr lang="en-US" sz="2800" dirty="0" smtClean="0">
                <a:ea typeface="+mn-ea"/>
              </a:rPr>
              <a:t>Injury leave allows a maximum of 90 paid occurrences</a:t>
            </a:r>
          </a:p>
          <a:p>
            <a:pPr marL="457200" indent="-457200" eaLnBrk="1" hangingPunct="1">
              <a:buFont typeface="Arial"/>
              <a:buChar char="•"/>
              <a:defRPr/>
            </a:pPr>
            <a:r>
              <a:rPr lang="en-US" sz="2800" dirty="0" smtClean="0">
                <a:ea typeface="+mn-ea"/>
              </a:rPr>
              <a:t>Requires an Injury Leave Approval Letter</a:t>
            </a:r>
          </a:p>
          <a:p>
            <a:pPr marL="457200" indent="-457200" eaLnBrk="1" hangingPunct="1">
              <a:buFont typeface="Arial"/>
              <a:buChar char="•"/>
              <a:defRPr/>
            </a:pPr>
            <a:r>
              <a:rPr lang="en-US" sz="2800" dirty="0" smtClean="0">
                <a:ea typeface="+mn-ea"/>
              </a:rPr>
              <a:t>Typically requires timesheet revision</a:t>
            </a:r>
          </a:p>
          <a:p>
            <a:pPr eaLnBrk="1" hangingPunct="1">
              <a:buFont typeface="Arial" charset="0"/>
              <a:buNone/>
              <a:defRPr/>
            </a:pPr>
            <a:endParaRPr lang="en-US" sz="2800"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2AF9F4E9-9365-4E0E-B995-C420B462DB81}" type="slidenum">
              <a:rPr lang="en-US" altLang="en-US" smtClean="0">
                <a:solidFill>
                  <a:srgbClr val="FFFFFF"/>
                </a:solidFill>
              </a:rPr>
              <a:pPr>
                <a:defRPr/>
              </a:pPr>
              <a:t>136</a:t>
            </a:fld>
            <a:endParaRPr lang="en-US" altLang="en-US" dirty="0" smtClean="0">
              <a:solidFill>
                <a:srgbClr val="FFFFFF"/>
              </a:solidFill>
            </a:endParaRPr>
          </a:p>
        </p:txBody>
      </p:sp>
      <p:pic>
        <p:nvPicPr>
          <p:cNvPr id="10" name="Content Placeholder 9"/>
          <p:cNvPicPr>
            <a:picLocks noGrp="1" noChangeAspect="1"/>
          </p:cNvPicPr>
          <p:nvPr>
            <p:ph sz="half" idx="12"/>
          </p:nvPr>
        </p:nvPicPr>
        <p:blipFill rotWithShape="1">
          <a:blip r:embed="rId4"/>
          <a:srcRect l="54485" t="1513" r="-1795" b="-1513"/>
          <a:stretch/>
        </p:blipFill>
        <p:spPr>
          <a:effectLst>
            <a:softEdge rad="112500"/>
          </a:effectLst>
        </p:spPr>
      </p:pic>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313351" name="Picture 5"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Content Placeholder 2"/>
          <p:cNvSpPr>
            <a:spLocks noGrp="1"/>
          </p:cNvSpPr>
          <p:nvPr>
            <p:ph idx="1"/>
          </p:nvPr>
        </p:nvSpPr>
        <p:spPr>
          <a:xfrm>
            <a:off x="1651000" y="1371600"/>
            <a:ext cx="7310438" cy="4937125"/>
          </a:xfrm>
        </p:spPr>
        <p:txBody>
          <a:bodyPr/>
          <a:lstStyle/>
          <a:p>
            <a:r>
              <a:rPr lang="en-US" altLang="en-US" sz="2800" b="1" dirty="0" smtClean="0"/>
              <a:t>Scenario</a:t>
            </a:r>
            <a:r>
              <a:rPr lang="en-US" altLang="en-US" sz="2800" dirty="0" smtClean="0"/>
              <a:t>: </a:t>
            </a:r>
            <a:r>
              <a:rPr lang="en-US" sz="2800" dirty="0"/>
              <a:t>Ron Hurt has been injured on the job and designated for FML as of </a:t>
            </a:r>
            <a:r>
              <a:rPr lang="en-US" sz="2800" b="1" dirty="0" smtClean="0"/>
              <a:t>May 22nd</a:t>
            </a:r>
            <a:r>
              <a:rPr lang="en-US" sz="2800" dirty="0" smtClean="0"/>
              <a:t>. </a:t>
            </a:r>
            <a:r>
              <a:rPr lang="en-US" sz="2800" dirty="0"/>
              <a:t>You receive an Injury approval letter from Risk Management. The letter states the injury leave is approved to be used beginning </a:t>
            </a:r>
            <a:r>
              <a:rPr lang="en-US" sz="2800" b="1" dirty="0"/>
              <a:t>May </a:t>
            </a:r>
            <a:r>
              <a:rPr lang="en-US" sz="2800" b="1" dirty="0" smtClean="0"/>
              <a:t>29th</a:t>
            </a:r>
            <a:r>
              <a:rPr lang="en-US" sz="2800" dirty="0" smtClean="0"/>
              <a:t>. </a:t>
            </a:r>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CC1173C-9E71-4591-80ED-058CF73FAA5C}" type="slidenum">
              <a:rPr lang="en-US" altLang="en-US" smtClean="0">
                <a:solidFill>
                  <a:schemeClr val="bg1"/>
                </a:solidFill>
              </a:rPr>
              <a:pPr>
                <a:defRPr/>
              </a:pPr>
              <a:t>137</a:t>
            </a:fld>
            <a:endParaRPr lang="en-US" altLang="en-US" dirty="0" smtClean="0">
              <a:solidFill>
                <a:schemeClr val="bg1"/>
              </a:solidFill>
            </a:endParaRPr>
          </a:p>
        </p:txBody>
      </p:sp>
      <p:sp>
        <p:nvSpPr>
          <p:cNvPr id="31539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9.2</a:t>
            </a:r>
          </a:p>
        </p:txBody>
      </p:sp>
    </p:spTree>
    <p:custDataLst>
      <p:tags r:id="rId1"/>
    </p:custDataLst>
  </p:cSld>
  <p:clrMapOvr>
    <a:masterClrMapping/>
  </p:clrMapOvr>
  <p:transition>
    <p:cut/>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itle 1"/>
          <p:cNvSpPr>
            <a:spLocks noGrp="1"/>
          </p:cNvSpPr>
          <p:nvPr>
            <p:ph type="title"/>
          </p:nvPr>
        </p:nvSpPr>
        <p:spPr>
          <a:xfrm>
            <a:off x="304800" y="103188"/>
            <a:ext cx="8504238" cy="1143000"/>
          </a:xfrm>
        </p:spPr>
        <p:txBody>
          <a:bodyPr/>
          <a:lstStyle/>
          <a:p>
            <a:pPr eaLnBrk="1" hangingPunct="1"/>
            <a:r>
              <a:rPr lang="en-US" altLang="en-US" dirty="0" smtClean="0"/>
              <a:t>Make Whole Process</a:t>
            </a:r>
          </a:p>
        </p:txBody>
      </p:sp>
      <p:pic>
        <p:nvPicPr>
          <p:cNvPr id="323587"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rcRect t="-37155" b="-37155"/>
          <a:stretch>
            <a:fillRect/>
          </a:stretch>
        </p:blipFill>
        <p:spPr>
          <a:xfrm>
            <a:off x="4332288" y="1371600"/>
            <a:ext cx="4476750" cy="4937125"/>
          </a:xfrm>
        </p:spPr>
      </p:pic>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AC65C7E-BE92-4FC2-BD7D-CED3E493E9C2}" type="slidenum">
              <a:rPr lang="en-US" altLang="en-US" smtClean="0">
                <a:solidFill>
                  <a:schemeClr val="bg1"/>
                </a:solidFill>
              </a:rPr>
              <a:pPr>
                <a:defRPr/>
              </a:pPr>
              <a:t>138</a:t>
            </a:fld>
            <a:endParaRPr lang="en-US" altLang="en-US" dirty="0" smtClean="0">
              <a:solidFill>
                <a:schemeClr val="bg1"/>
              </a:solidFill>
            </a:endParaRPr>
          </a:p>
        </p:txBody>
      </p:sp>
      <p:sp>
        <p:nvSpPr>
          <p:cNvPr id="5" name="Content Placeholder 4"/>
          <p:cNvSpPr>
            <a:spLocks noGrp="1"/>
          </p:cNvSpPr>
          <p:nvPr>
            <p:ph sz="half" idx="12"/>
          </p:nvPr>
        </p:nvSpPr>
        <p:spPr>
          <a:xfrm>
            <a:off x="304800" y="1371600"/>
            <a:ext cx="4121150" cy="4937125"/>
          </a:xfrm>
        </p:spPr>
        <p:txBody>
          <a:bodyPr/>
          <a:lstStyle/>
          <a:p>
            <a:pPr marL="342900" indent="-342900" eaLnBrk="1" hangingPunct="1">
              <a:buFont typeface="Arial"/>
              <a:buChar char="•"/>
              <a:defRPr/>
            </a:pPr>
            <a:r>
              <a:rPr lang="en-US" dirty="0" smtClean="0">
                <a:ea typeface="+mn-ea"/>
              </a:rPr>
              <a:t>If the employee has not reached MMI once the 90 occurrences have been exhausted, Make-Whole will be applied</a:t>
            </a:r>
          </a:p>
          <a:p>
            <a:pPr marL="342900" indent="-342900" eaLnBrk="1" hangingPunct="1">
              <a:buFont typeface="Arial"/>
              <a:buChar char="•"/>
              <a:defRPr/>
            </a:pPr>
            <a:r>
              <a:rPr lang="en-US" dirty="0" smtClean="0">
                <a:ea typeface="+mn-ea"/>
              </a:rPr>
              <a:t>Requires approval through Risk Management</a:t>
            </a:r>
          </a:p>
          <a:p>
            <a:pPr marL="342900" indent="-342900" eaLnBrk="1" hangingPunct="1">
              <a:buFont typeface="Arial"/>
              <a:buChar char="•"/>
              <a:defRPr/>
            </a:pPr>
            <a:endParaRPr lang="en-US" dirty="0" smtClean="0">
              <a:ea typeface="+mn-ea"/>
            </a:endParaRPr>
          </a:p>
          <a:p>
            <a:pPr marL="342900" indent="-342900" eaLnBrk="1" hangingPunct="1">
              <a:buFont typeface="Arial"/>
              <a:buChar char="•"/>
              <a:defRPr/>
            </a:pPr>
            <a:endParaRPr lang="en-US"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endParaRPr lang="en-US" dirty="0">
              <a:ea typeface="+mn-ea"/>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23591" name="Picture 8"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Content Placeholder 2"/>
          <p:cNvSpPr>
            <a:spLocks noGrp="1"/>
          </p:cNvSpPr>
          <p:nvPr>
            <p:ph idx="1"/>
          </p:nvPr>
        </p:nvSpPr>
        <p:spPr>
          <a:xfrm>
            <a:off x="1651000" y="1371600"/>
            <a:ext cx="7310438" cy="4937125"/>
          </a:xfrm>
        </p:spPr>
        <p:txBody>
          <a:bodyPr/>
          <a:lstStyle/>
          <a:p>
            <a:r>
              <a:rPr lang="en-US" altLang="en-US" sz="2800" b="1" dirty="0" smtClean="0"/>
              <a:t>Scenario</a:t>
            </a:r>
            <a:r>
              <a:rPr lang="en-US" altLang="en-US" sz="2800" dirty="0" smtClean="0"/>
              <a:t>: </a:t>
            </a:r>
            <a:r>
              <a:rPr lang="en-US" sz="2800" dirty="0"/>
              <a:t>Ron has now exhausted his 90 occurrences of injury leave, but is still unable to work and using FML. You have received a letter from Risk Management indicating that he has been approved for Make Whole.  </a:t>
            </a:r>
            <a:r>
              <a:rPr lang="en-US" sz="2800" dirty="0" smtClean="0"/>
              <a:t>We will use the </a:t>
            </a:r>
            <a:r>
              <a:rPr lang="en-US" sz="2800" dirty="0"/>
              <a:t>letter </a:t>
            </a:r>
            <a:r>
              <a:rPr lang="en-US" sz="2800" dirty="0" smtClean="0"/>
              <a:t>provided to enter </a:t>
            </a:r>
            <a:r>
              <a:rPr lang="en-US" sz="2800" dirty="0"/>
              <a:t>the appropriate leave for one week.  </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7CE9105C-3E6A-4769-8D87-9A40980301B3}" type="slidenum">
              <a:rPr lang="en-US" altLang="en-US" smtClean="0">
                <a:solidFill>
                  <a:schemeClr val="bg1"/>
                </a:solidFill>
              </a:rPr>
              <a:pPr>
                <a:defRPr/>
              </a:pPr>
              <a:t>139</a:t>
            </a:fld>
            <a:endParaRPr lang="en-US" altLang="en-US" dirty="0" smtClean="0">
              <a:solidFill>
                <a:schemeClr val="bg1"/>
              </a:solidFill>
            </a:endParaRPr>
          </a:p>
        </p:txBody>
      </p:sp>
      <p:sp>
        <p:nvSpPr>
          <p:cNvPr id="32563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9.3</a:t>
            </a:r>
          </a:p>
        </p:txBody>
      </p:sp>
    </p:spTree>
    <p:custDataLst>
      <p:tags r:id="rId1"/>
    </p:custDataLst>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sz="3600" dirty="0" smtClean="0"/>
              <a:t>Your Contributions to a Positive Learning Environment</a:t>
            </a:r>
          </a:p>
        </p:txBody>
      </p:sp>
      <p:sp>
        <p:nvSpPr>
          <p:cNvPr id="14339" name="Content Placeholder 2"/>
          <p:cNvSpPr>
            <a:spLocks noGrp="1"/>
          </p:cNvSpPr>
          <p:nvPr>
            <p:ph idx="1"/>
          </p:nvPr>
        </p:nvSpPr>
        <p:spPr>
          <a:xfrm>
            <a:off x="182563" y="1371600"/>
            <a:ext cx="8778875" cy="4937125"/>
          </a:xfrm>
        </p:spPr>
        <p:txBody>
          <a:bodyPr/>
          <a:lstStyle/>
          <a:p>
            <a:pPr marL="457200" indent="-457200" eaLnBrk="1" hangingPunct="1">
              <a:buFont typeface="Arial"/>
              <a:buChar char="•"/>
              <a:defRPr/>
            </a:pPr>
            <a:r>
              <a:rPr lang="en-US" sz="2800" dirty="0" smtClean="0">
                <a:ea typeface="+mn-ea"/>
              </a:rPr>
              <a:t>Please respect the other participants by silencing your cell phones</a:t>
            </a:r>
          </a:p>
          <a:p>
            <a:pPr marL="457200" indent="-457200" eaLnBrk="1" hangingPunct="1">
              <a:buFont typeface="Arial"/>
              <a:buChar char="•"/>
              <a:defRPr/>
            </a:pPr>
            <a:r>
              <a:rPr lang="en-US" sz="2800" dirty="0" smtClean="0">
                <a:ea typeface="+mn-ea"/>
              </a:rPr>
              <a:t>Focus on the course, please only use the Internet and email over lunch and break times</a:t>
            </a:r>
          </a:p>
          <a:p>
            <a:pPr marL="457200" indent="-457200" eaLnBrk="1" hangingPunct="1">
              <a:buFont typeface="Arial"/>
              <a:buChar char="•"/>
              <a:defRPr/>
            </a:pPr>
            <a:r>
              <a:rPr lang="en-US" sz="2800" dirty="0" smtClean="0">
                <a:ea typeface="+mn-ea"/>
              </a:rPr>
              <a:t>Please delay your side conversations until break times</a:t>
            </a:r>
          </a:p>
          <a:p>
            <a:pPr marL="457200" indent="-457200" eaLnBrk="1" hangingPunct="1">
              <a:buFont typeface="Arial"/>
              <a:buChar char="•"/>
              <a:defRPr/>
            </a:pPr>
            <a:r>
              <a:rPr lang="en-US" sz="2800" dirty="0" smtClean="0">
                <a:ea typeface="+mn-ea"/>
              </a:rPr>
              <a:t>Attend the entire course to obtain credit for successful course completion</a:t>
            </a:r>
          </a:p>
          <a:p>
            <a:pPr marL="457200" indent="-457200" eaLnBrk="1" hangingPunct="1">
              <a:buFont typeface="Arial"/>
              <a:buChar char="•"/>
              <a:defRPr/>
            </a:pPr>
            <a:r>
              <a:rPr lang="en-US" sz="2800" dirty="0" smtClean="0">
                <a:ea typeface="+mn-ea"/>
              </a:rPr>
              <a:t>Return from breaks by the specified time</a:t>
            </a:r>
          </a:p>
          <a:p>
            <a:pPr eaLnBrk="1" hangingPunct="1">
              <a:buFont typeface="Arial" charset="0"/>
              <a:buNone/>
              <a:defRPr/>
            </a:pPr>
            <a:endParaRPr lang="en-US" sz="2800" dirty="0" smtClean="0">
              <a:ea typeface="+mn-ea"/>
            </a:endParaRP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D1D383F-E81C-4535-AE38-03F699A0C475}" type="slidenum">
              <a:rPr lang="en-US" altLang="en-US" smtClean="0">
                <a:solidFill>
                  <a:schemeClr val="bg1"/>
                </a:solidFill>
              </a:rPr>
              <a:pPr>
                <a:defRPr/>
              </a:pPr>
              <a:t>14</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6"/>
          <p:cNvSpPr>
            <a:spLocks noGrp="1"/>
          </p:cNvSpPr>
          <p:nvPr>
            <p:ph type="title"/>
          </p:nvPr>
        </p:nvSpPr>
        <p:spPr>
          <a:xfrm>
            <a:off x="304800" y="103188"/>
            <a:ext cx="8504238" cy="1143000"/>
          </a:xfrm>
        </p:spPr>
        <p:txBody>
          <a:bodyPr/>
          <a:lstStyle/>
          <a:p>
            <a:pPr eaLnBrk="1" hangingPunct="1"/>
            <a:r>
              <a:rPr lang="en-US" altLang="en-US" dirty="0" smtClean="0"/>
              <a:t>At the End of Workers’ Compensation</a:t>
            </a:r>
          </a:p>
        </p:txBody>
      </p:sp>
      <p:sp>
        <p:nvSpPr>
          <p:cNvPr id="333827" name="Content Placeholder 7"/>
          <p:cNvSpPr>
            <a:spLocks noGrp="1"/>
          </p:cNvSpPr>
          <p:nvPr>
            <p:ph sz="half" idx="2"/>
          </p:nvPr>
        </p:nvSpPr>
        <p:spPr>
          <a:xfrm>
            <a:off x="296863" y="1371600"/>
            <a:ext cx="8512175" cy="4937125"/>
          </a:xfrm>
        </p:spPr>
        <p:txBody>
          <a:bodyPr/>
          <a:lstStyle/>
          <a:p>
            <a:pPr marL="457200" indent="-457200" eaLnBrk="1" hangingPunct="1">
              <a:buFont typeface="Arial" panose="020B0604020202020204" pitchFamily="34" charset="0"/>
              <a:buChar char="•"/>
            </a:pPr>
            <a:r>
              <a:rPr lang="en-US" altLang="en-US" sz="2800" dirty="0" smtClean="0"/>
              <a:t>Workers’ Compensation ends with the MMI letter from Risk Management to end the use of injury leave or Make whole</a:t>
            </a:r>
          </a:p>
          <a:p>
            <a:pPr marL="457200" indent="-457200" eaLnBrk="1" hangingPunct="1"/>
            <a:endParaRPr lang="en-US" altLang="en-US" sz="2800" dirty="0" smtClean="0"/>
          </a:p>
          <a:p>
            <a:pPr marL="457200" indent="-457200" eaLnBrk="1" hangingPunct="1"/>
            <a:endParaRPr lang="en-US" altLang="en-US" dirty="0" smtClean="0"/>
          </a:p>
          <a:p>
            <a:pPr marL="457200" indent="-457200"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B92E2BFA-F273-4E50-B410-FA5D82850061}" type="slidenum">
              <a:rPr lang="en-US" altLang="en-US" smtClean="0">
                <a:solidFill>
                  <a:srgbClr val="FFFFFF"/>
                </a:solidFill>
              </a:rPr>
              <a:pPr>
                <a:defRPr/>
              </a:pPr>
              <a:t>140</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333830" name="Picture 5"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3831" name="Picture 1" descr="stk19918boj.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2153" y="3304531"/>
            <a:ext cx="3392366" cy="2885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Content Placeholder 2"/>
          <p:cNvSpPr>
            <a:spLocks noGrp="1"/>
          </p:cNvSpPr>
          <p:nvPr>
            <p:ph idx="1"/>
          </p:nvPr>
        </p:nvSpPr>
        <p:spPr>
          <a:xfrm>
            <a:off x="1651000" y="1371600"/>
            <a:ext cx="7310438" cy="4937125"/>
          </a:xfrm>
        </p:spPr>
        <p:txBody>
          <a:bodyPr/>
          <a:lstStyle/>
          <a:p>
            <a:r>
              <a:rPr lang="en-US" altLang="en-US" sz="2800" b="1" dirty="0" smtClean="0"/>
              <a:t>Scenario</a:t>
            </a:r>
            <a:r>
              <a:rPr lang="en-US" altLang="en-US" sz="2800" dirty="0" smtClean="0"/>
              <a:t>: </a:t>
            </a:r>
            <a:r>
              <a:rPr lang="en-US" sz="2800" dirty="0"/>
              <a:t>Ron has reached maximum medical improvement. Review the letter received by Risk Management</a:t>
            </a:r>
          </a:p>
          <a:p>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7CE9105C-3E6A-4769-8D87-9A40980301B3}" type="slidenum">
              <a:rPr lang="en-US" altLang="en-US" smtClean="0">
                <a:solidFill>
                  <a:schemeClr val="bg1"/>
                </a:solidFill>
              </a:rPr>
              <a:pPr>
                <a:defRPr/>
              </a:pPr>
              <a:t>141</a:t>
            </a:fld>
            <a:endParaRPr lang="en-US" altLang="en-US" dirty="0" smtClean="0">
              <a:solidFill>
                <a:schemeClr val="bg1"/>
              </a:solidFill>
            </a:endParaRPr>
          </a:p>
        </p:txBody>
      </p:sp>
      <p:sp>
        <p:nvSpPr>
          <p:cNvPr id="32563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9.4</a:t>
            </a:r>
          </a:p>
        </p:txBody>
      </p:sp>
    </p:spTree>
    <p:custDataLst>
      <p:tags r:id="rId1"/>
    </p:custDataLst>
    <p:extLst>
      <p:ext uri="{BB962C8B-B14F-4D97-AF65-F5344CB8AC3E}">
        <p14:creationId xmlns:p14="http://schemas.microsoft.com/office/powerpoint/2010/main" val="1484390669"/>
      </p:ext>
    </p:extLst>
  </p:cSld>
  <p:clrMapOvr>
    <a:masterClrMapping/>
  </p:clrMapOvr>
  <p:transition>
    <p:cut/>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pPr>
            <a:r>
              <a:rPr lang="en-US" altLang="en-US" sz="2800" dirty="0"/>
              <a:t>During Make Whole, the insurer pays the employee two-thirds salary.  Where does the other one-third come from?</a:t>
            </a:r>
          </a:p>
          <a:p>
            <a:pPr eaLnBrk="1" hangingPunct="1">
              <a:buFont typeface="Arial" charset="0"/>
              <a:buNone/>
              <a:defRPr/>
            </a:pPr>
            <a:endParaRPr lang="en-US" sz="2400"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r>
              <a:rPr lang="en-US" dirty="0" smtClean="0">
                <a:ea typeface="+mn-ea"/>
              </a:rPr>
              <a:t> </a:t>
            </a:r>
            <a:endParaRPr lang="en-US" dirty="0">
              <a:ea typeface="+mn-ea"/>
            </a:endParaRP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CBA4EEB-5E68-406E-8BF1-0856904FBE2E}" type="slidenum">
              <a:rPr lang="en-US" altLang="en-US" smtClean="0">
                <a:solidFill>
                  <a:schemeClr val="bg1"/>
                </a:solidFill>
              </a:rPr>
              <a:pPr>
                <a:defRPr/>
              </a:pPr>
              <a:t>142</a:t>
            </a:fld>
            <a:endParaRPr lang="en-US" altLang="en-US" dirty="0" smtClean="0">
              <a:solidFill>
                <a:schemeClr val="bg1"/>
              </a:solidFill>
            </a:endParaRPr>
          </a:p>
        </p:txBody>
      </p:sp>
      <p:sp>
        <p:nvSpPr>
          <p:cNvPr id="243717"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ustDataLst>
      <p:tags r:id="rId1"/>
    </p:custDataLst>
    <p:extLst>
      <p:ext uri="{BB962C8B-B14F-4D97-AF65-F5344CB8AC3E}">
        <p14:creationId xmlns:p14="http://schemas.microsoft.com/office/powerpoint/2010/main" val="3140101947"/>
      </p:ext>
    </p:extLst>
  </p:cSld>
  <p:clrMapOvr>
    <a:masterClrMapping/>
  </p:clrMapOvr>
  <p:transition>
    <p:cut/>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custDataLst>
      <p:tags r:id="rId1"/>
    </p:custDataLst>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b="1"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144</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marL="457200" indent="-457200" eaLnBrk="1" hangingPunct="1">
              <a:buFont typeface="Arial"/>
              <a:buChar char="•"/>
            </a:pPr>
            <a:r>
              <a:rPr lang="en-US" altLang="en-US" sz="2600" dirty="0" smtClean="0"/>
              <a:t>Describe how FML is monitored</a:t>
            </a:r>
          </a:p>
          <a:p>
            <a:pPr marL="457200" indent="-457200" eaLnBrk="1" hangingPunct="1">
              <a:buFont typeface="Arial"/>
              <a:buChar char="•"/>
            </a:pPr>
            <a:r>
              <a:rPr lang="en-US" altLang="en-US" sz="2600" dirty="0" smtClean="0"/>
              <a:t>Identify the responsibility of the Supervisor to approve FML time</a:t>
            </a:r>
          </a:p>
          <a:p>
            <a:pPr marL="457200" indent="-457200" eaLnBrk="1" hangingPunct="1">
              <a:buFont typeface="Arial"/>
              <a:buChar char="•"/>
            </a:pPr>
            <a:r>
              <a:rPr lang="en-US" altLang="en-US" sz="2600" dirty="0" smtClean="0"/>
              <a:t>Monitor FML employee entitlements for low balances</a:t>
            </a:r>
          </a:p>
          <a:p>
            <a:pPr marL="457200" indent="-457200" eaLnBrk="1" hangingPunct="1">
              <a:buFont typeface="Arial"/>
              <a:buChar char="•"/>
            </a:pPr>
            <a:r>
              <a:rPr lang="en-US" altLang="en-US" sz="2600" dirty="0" smtClean="0"/>
              <a:t>Describe the recertification process</a:t>
            </a:r>
          </a:p>
          <a:p>
            <a:pPr marL="457200" indent="-457200" eaLnBrk="1" hangingPunct="1">
              <a:buFont typeface="Arial"/>
              <a:buChar char="•"/>
            </a:pPr>
            <a:r>
              <a:rPr lang="en-US" altLang="en-US" sz="2600" dirty="0" smtClean="0"/>
              <a:t>Identify when an employee has exhausted FML and the action you need to take</a:t>
            </a:r>
          </a:p>
          <a:p>
            <a:pPr lvl="1" eaLnBrk="1" hangingPunct="1"/>
            <a:endParaRPr lang="en-US" altLang="en-US" sz="2200" dirty="0" smtClean="0"/>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18DC443-489C-4A5B-B218-46239F586B30}" type="slidenum">
              <a:rPr lang="en-US" altLang="en-US" smtClean="0">
                <a:solidFill>
                  <a:schemeClr val="bg1"/>
                </a:solidFill>
              </a:rPr>
              <a:pPr>
                <a:defRPr/>
              </a:pPr>
              <a:t>145</a:t>
            </a:fld>
            <a:endParaRPr lang="en-US" altLang="en-US" dirty="0" smtClean="0">
              <a:solidFill>
                <a:schemeClr val="bg1"/>
              </a:solidFill>
            </a:endParaRPr>
          </a:p>
        </p:txBody>
      </p:sp>
      <p:sp>
        <p:nvSpPr>
          <p:cNvPr id="299013" name="Title 1"/>
          <p:cNvSpPr>
            <a:spLocks noGrp="1"/>
          </p:cNvSpPr>
          <p:nvPr>
            <p:ph type="title"/>
          </p:nvPr>
        </p:nvSpPr>
        <p:spPr>
          <a:xfrm>
            <a:off x="182563" y="103188"/>
            <a:ext cx="8778875" cy="1143000"/>
          </a:xfrm>
        </p:spPr>
        <p:txBody>
          <a:bodyPr/>
          <a:lstStyle/>
          <a:p>
            <a:pPr eaLnBrk="1" hangingPunct="1"/>
            <a:r>
              <a:rPr lang="en-US" altLang="en-US" dirty="0" smtClean="0"/>
              <a:t>Section 10 - Learning Objectives</a:t>
            </a:r>
          </a:p>
        </p:txBody>
      </p:sp>
      <p:grpSp>
        <p:nvGrpSpPr>
          <p:cNvPr id="29901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smtClean="0"/>
                <a:t>10</a:t>
              </a:r>
              <a:endParaRPr lang="en-US" sz="2400" b="1" dirty="0"/>
            </a:p>
          </p:txBody>
        </p:sp>
      </p:grpSp>
    </p:spTree>
    <p:custDataLst>
      <p:tags r:id="rId1"/>
    </p:custDataLst>
    <p:extLst>
      <p:ext uri="{BB962C8B-B14F-4D97-AF65-F5344CB8AC3E}">
        <p14:creationId xmlns:p14="http://schemas.microsoft.com/office/powerpoint/2010/main" val="3950320403"/>
      </p:ext>
    </p:extLst>
  </p:cSld>
  <p:clrMapOvr>
    <a:masterClrMapping/>
  </p:clrMapOvr>
  <p:transition>
    <p:cut/>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FML must be tracked and managed </a:t>
            </a:r>
          </a:p>
          <a:p>
            <a:pPr marL="457200" indent="-457200">
              <a:buFont typeface="Arial"/>
              <a:buChar char="•"/>
            </a:pPr>
            <a:r>
              <a:rPr lang="en-US" dirty="0" smtClean="0"/>
              <a:t>Leave approval </a:t>
            </a:r>
          </a:p>
          <a:p>
            <a:pPr marL="457200" indent="-457200">
              <a:buFont typeface="Arial"/>
              <a:buChar char="•"/>
            </a:pPr>
            <a:r>
              <a:rPr lang="en-US" dirty="0" smtClean="0"/>
              <a:t>Entitlement remaining</a:t>
            </a:r>
          </a:p>
          <a:p>
            <a:pPr marL="457200" indent="-457200">
              <a:buFont typeface="Arial"/>
              <a:buChar char="•"/>
            </a:pPr>
            <a:r>
              <a:rPr lang="en-US" dirty="0" smtClean="0"/>
              <a:t>Re-certifications</a:t>
            </a:r>
          </a:p>
          <a:p>
            <a:pPr marL="457200" indent="-457200">
              <a:buFont typeface="Arial"/>
              <a:buChar char="•"/>
            </a:pPr>
            <a:r>
              <a:rPr lang="en-US" dirty="0" smtClean="0"/>
              <a:t>Low and exhausted balances </a:t>
            </a:r>
          </a:p>
        </p:txBody>
      </p:sp>
      <p:sp>
        <p:nvSpPr>
          <p:cNvPr id="3" name="Title 2"/>
          <p:cNvSpPr>
            <a:spLocks noGrp="1"/>
          </p:cNvSpPr>
          <p:nvPr>
            <p:ph type="title"/>
          </p:nvPr>
        </p:nvSpPr>
        <p:spPr/>
        <p:txBody>
          <a:bodyPr/>
          <a:lstStyle/>
          <a:p>
            <a:r>
              <a:rPr lang="en-US" dirty="0" smtClean="0"/>
              <a:t>Monitoring FML</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146</a:t>
            </a:fld>
            <a:endParaRPr lang="en-US" altLang="en-US" dirty="0"/>
          </a:p>
        </p:txBody>
      </p:sp>
    </p:spTree>
    <p:custDataLst>
      <p:tags r:id="rId1"/>
    </p:custDataLst>
    <p:extLst>
      <p:ext uri="{BB962C8B-B14F-4D97-AF65-F5344CB8AC3E}">
        <p14:creationId xmlns:p14="http://schemas.microsoft.com/office/powerpoint/2010/main" val="416030684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a:buChar char="•"/>
            </a:pPr>
            <a:r>
              <a:rPr lang="en-US" dirty="0" smtClean="0"/>
              <a:t>Supervisors with FML employees </a:t>
            </a:r>
            <a:r>
              <a:rPr lang="en-US" b="1" dirty="0" smtClean="0"/>
              <a:t>must</a:t>
            </a:r>
            <a:r>
              <a:rPr lang="en-US" dirty="0" smtClean="0"/>
              <a:t> approve absences to ensure the accuracy of the FML balance reports </a:t>
            </a:r>
          </a:p>
          <a:p>
            <a:pPr marL="457200" indent="-457200">
              <a:buFont typeface="Arial"/>
              <a:buChar char="•"/>
            </a:pPr>
            <a:r>
              <a:rPr lang="en-US" dirty="0" smtClean="0"/>
              <a:t>Time must be approved weekly by the Supervisor</a:t>
            </a:r>
          </a:p>
          <a:p>
            <a:pPr marL="457200" indent="-457200">
              <a:buFont typeface="Arial"/>
              <a:buChar char="•"/>
            </a:pPr>
            <a:r>
              <a:rPr lang="en-US" dirty="0" smtClean="0"/>
              <a:t>The AA approves leave without pay by the 15</a:t>
            </a:r>
            <a:r>
              <a:rPr lang="en-US" baseline="30000" dirty="0" smtClean="0"/>
              <a:t>th</a:t>
            </a:r>
            <a:r>
              <a:rPr lang="en-US" dirty="0" smtClean="0"/>
              <a:t> of the month</a:t>
            </a:r>
          </a:p>
        </p:txBody>
      </p:sp>
      <p:sp>
        <p:nvSpPr>
          <p:cNvPr id="3" name="Title 2"/>
          <p:cNvSpPr>
            <a:spLocks noGrp="1"/>
          </p:cNvSpPr>
          <p:nvPr>
            <p:ph type="title"/>
          </p:nvPr>
        </p:nvSpPr>
        <p:spPr/>
        <p:txBody>
          <a:bodyPr/>
          <a:lstStyle/>
          <a:p>
            <a:r>
              <a:rPr lang="en-US" dirty="0" smtClean="0"/>
              <a:t>Leave Approval</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147</a:t>
            </a:fld>
            <a:endParaRPr lang="en-US" altLang="en-US" dirty="0"/>
          </a:p>
        </p:txBody>
      </p:sp>
    </p:spTree>
    <p:custDataLst>
      <p:tags r:id="rId1"/>
    </p:custDataLst>
    <p:extLst>
      <p:ext uri="{BB962C8B-B14F-4D97-AF65-F5344CB8AC3E}">
        <p14:creationId xmlns:p14="http://schemas.microsoft.com/office/powerpoint/2010/main" val="64909576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a:buChar char="•"/>
            </a:pPr>
            <a:r>
              <a:rPr lang="en-US" dirty="0" smtClean="0"/>
              <a:t>Supervisors with FML employees </a:t>
            </a:r>
            <a:r>
              <a:rPr lang="en-US" b="1" dirty="0" smtClean="0"/>
              <a:t>must</a:t>
            </a:r>
            <a:r>
              <a:rPr lang="en-US" dirty="0" smtClean="0"/>
              <a:t> approve absences to ensure the accuracy of the FML balance reports </a:t>
            </a:r>
          </a:p>
          <a:p>
            <a:pPr marL="457200" indent="-457200">
              <a:buFont typeface="Arial"/>
              <a:buChar char="•"/>
            </a:pPr>
            <a:r>
              <a:rPr lang="en-US" dirty="0" smtClean="0"/>
              <a:t>Time must be approved weekly by the Supervisor</a:t>
            </a:r>
          </a:p>
          <a:p>
            <a:pPr marL="457200" indent="-457200">
              <a:buFont typeface="Arial"/>
              <a:buChar char="•"/>
            </a:pPr>
            <a:r>
              <a:rPr lang="en-US" dirty="0" smtClean="0"/>
              <a:t>The AA approves leave without pay by the 15</a:t>
            </a:r>
            <a:r>
              <a:rPr lang="en-US" baseline="30000" dirty="0" smtClean="0"/>
              <a:t>th</a:t>
            </a:r>
            <a:r>
              <a:rPr lang="en-US" dirty="0" smtClean="0"/>
              <a:t> of the month</a:t>
            </a:r>
          </a:p>
        </p:txBody>
      </p:sp>
      <p:sp>
        <p:nvSpPr>
          <p:cNvPr id="3" name="Title 2"/>
          <p:cNvSpPr>
            <a:spLocks noGrp="1"/>
          </p:cNvSpPr>
          <p:nvPr>
            <p:ph type="title"/>
          </p:nvPr>
        </p:nvSpPr>
        <p:spPr/>
        <p:txBody>
          <a:bodyPr/>
          <a:lstStyle/>
          <a:p>
            <a:r>
              <a:rPr lang="en-US" dirty="0" smtClean="0"/>
              <a:t>Leave Approval</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148</a:t>
            </a:fld>
            <a:endParaRPr lang="en-US" altLang="en-US" dirty="0"/>
          </a:p>
        </p:txBody>
      </p:sp>
    </p:spTree>
    <p:custDataLst>
      <p:tags r:id="rId1"/>
    </p:custDataLst>
    <p:extLst>
      <p:ext uri="{BB962C8B-B14F-4D97-AF65-F5344CB8AC3E}">
        <p14:creationId xmlns:p14="http://schemas.microsoft.com/office/powerpoint/2010/main" val="993249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 CADO</a:t>
            </a:r>
          </a:p>
          <a:p>
            <a:r>
              <a:rPr lang="en-US" altLang="en-US" sz="2800" b="1" dirty="0" smtClean="0"/>
              <a:t>Scenario</a:t>
            </a:r>
            <a:r>
              <a:rPr lang="en-US" altLang="en-US" sz="2800" dirty="0" smtClean="0"/>
              <a:t>: </a:t>
            </a:r>
            <a:r>
              <a:rPr lang="en-US" sz="2800" dirty="0"/>
              <a:t>You need to know if Debbie’s FML absences you entered previously have been approved. We will use CADO to determine the answer</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DD0BDE9-534E-4A3C-983C-CC10243136F5}" type="slidenum">
              <a:rPr lang="en-US" altLang="en-US" smtClean="0">
                <a:solidFill>
                  <a:schemeClr val="bg1"/>
                </a:solidFill>
              </a:rPr>
              <a:pPr>
                <a:defRPr/>
              </a:pPr>
              <a:t>149</a:t>
            </a:fld>
            <a:endParaRPr lang="en-US" altLang="en-US" dirty="0" smtClean="0">
              <a:solidFill>
                <a:schemeClr val="bg1"/>
              </a:solidFill>
            </a:endParaRPr>
          </a:p>
        </p:txBody>
      </p:sp>
      <p:sp>
        <p:nvSpPr>
          <p:cNvPr id="286725" name="Title 1"/>
          <p:cNvSpPr>
            <a:spLocks noGrp="1"/>
          </p:cNvSpPr>
          <p:nvPr>
            <p:ph type="title"/>
          </p:nvPr>
        </p:nvSpPr>
        <p:spPr>
          <a:xfrm>
            <a:off x="182563" y="103188"/>
            <a:ext cx="8778875" cy="1143000"/>
          </a:xfrm>
        </p:spPr>
        <p:txBody>
          <a:bodyPr/>
          <a:lstStyle/>
          <a:p>
            <a:pPr eaLnBrk="1" hangingPunct="1"/>
            <a:r>
              <a:rPr lang="en-US" altLang="en-US" dirty="0" smtClean="0"/>
              <a:t>Learning Activity:  Demo 10.1</a:t>
            </a:r>
          </a:p>
        </p:txBody>
      </p:sp>
    </p:spTree>
    <p:custDataLst>
      <p:tags r:id="rId1"/>
    </p:custDataLst>
    <p:extLst>
      <p:ext uri="{BB962C8B-B14F-4D97-AF65-F5344CB8AC3E}">
        <p14:creationId xmlns:p14="http://schemas.microsoft.com/office/powerpoint/2010/main" val="1990331860"/>
      </p:ext>
    </p:extLst>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182563" y="1371600"/>
            <a:ext cx="8778875" cy="4937125"/>
          </a:xfrm>
        </p:spPr>
        <p:txBody>
          <a:bodyPr/>
          <a:lstStyle/>
          <a:p>
            <a:pPr eaLnBrk="1" hangingPunct="1"/>
            <a:r>
              <a:rPr lang="en-US" altLang="en-US" sz="2800" dirty="0" smtClean="0"/>
              <a:t>In February 2013, the Department of Labor estimated:</a:t>
            </a:r>
          </a:p>
          <a:p>
            <a:pPr lvl="1" eaLnBrk="1" hangingPunct="1"/>
            <a:r>
              <a:rPr lang="en-US" altLang="en-US" dirty="0" smtClean="0"/>
              <a:t>One-sixth of the FMLA-covered workforce takes leave for FMLA reasons each year</a:t>
            </a:r>
          </a:p>
          <a:p>
            <a:pPr lvl="1" eaLnBrk="1" hangingPunct="1"/>
            <a:r>
              <a:rPr lang="en-US" altLang="en-US" dirty="0" smtClean="0"/>
              <a:t>90 million are covered and eligible for FMLA leave</a:t>
            </a:r>
          </a:p>
          <a:p>
            <a:pPr lvl="1" eaLnBrk="1" hangingPunct="1"/>
            <a:r>
              <a:rPr lang="en-US" altLang="en-US" dirty="0" smtClean="0"/>
              <a:t>Forty percent of workers who took FMLA leave were away from work for 10 days or less</a:t>
            </a:r>
          </a:p>
          <a:p>
            <a:pPr marL="0" lvl="1" indent="0" eaLnBrk="1" hangingPunct="1">
              <a:buNone/>
            </a:pPr>
            <a:r>
              <a:rPr lang="en-US" altLang="en-US" sz="2800" dirty="0" smtClean="0"/>
              <a:t>For FY 2014-15, CDOT had 559 employees with an FML event or about 15 percent of CDOT</a:t>
            </a:r>
            <a:endParaRPr lang="en-US" alt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F3C51F7-957C-4A4F-ACBF-98D9F2AD5FD8}" type="slidenum">
              <a:rPr lang="en-US" altLang="en-US" smtClean="0">
                <a:solidFill>
                  <a:schemeClr val="bg1"/>
                </a:solidFill>
              </a:rPr>
              <a:pPr>
                <a:defRPr/>
              </a:pPr>
              <a:t>15</a:t>
            </a:fld>
            <a:endParaRPr lang="en-US" altLang="en-US" dirty="0" smtClean="0">
              <a:solidFill>
                <a:schemeClr val="bg1"/>
              </a:solidFill>
            </a:endParaRPr>
          </a:p>
        </p:txBody>
      </p:sp>
      <p:sp>
        <p:nvSpPr>
          <p:cNvPr id="61445" name="Title 1"/>
          <p:cNvSpPr>
            <a:spLocks noGrp="1"/>
          </p:cNvSpPr>
          <p:nvPr>
            <p:ph type="title"/>
          </p:nvPr>
        </p:nvSpPr>
        <p:spPr/>
        <p:txBody>
          <a:bodyPr/>
          <a:lstStyle/>
          <a:p>
            <a:pPr eaLnBrk="1" hangingPunct="1"/>
            <a:r>
              <a:rPr lang="en-US" altLang="en-US" dirty="0" smtClean="0"/>
              <a:t>Did you know…</a:t>
            </a:r>
          </a:p>
        </p:txBody>
      </p:sp>
    </p:spTree>
  </p:cSld>
  <p:clrMapOvr>
    <a:masterClrMapping/>
  </p:clrMapOvr>
  <p:transition>
    <p:cu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 CAT2</a:t>
            </a:r>
          </a:p>
          <a:p>
            <a:pPr eaLnBrk="1" hangingPunct="1"/>
            <a:r>
              <a:rPr lang="en-US" altLang="en-US" sz="2800" b="1" dirty="0" smtClean="0"/>
              <a:t>Scenario</a:t>
            </a:r>
            <a:r>
              <a:rPr lang="en-US" altLang="en-US" sz="2800" dirty="0" smtClean="0"/>
              <a:t>: </a:t>
            </a:r>
            <a:r>
              <a:rPr lang="en-US" sz="2400" dirty="0"/>
              <a:t>As an alternative, you can look up the approval status of an absence in CAT2. We will now use CAT2 to determine if an absence has been approved.</a:t>
            </a:r>
          </a:p>
          <a:p>
            <a:pPr eaLnBrk="1" hangingPunct="1"/>
            <a:endParaRPr lang="en-US" altLang="en-US" sz="24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B4AA767-4506-4B43-83DA-F6634558F0B9}" type="slidenum">
              <a:rPr lang="en-US" altLang="en-US" smtClean="0">
                <a:solidFill>
                  <a:schemeClr val="bg1"/>
                </a:solidFill>
              </a:rPr>
              <a:pPr>
                <a:defRPr/>
              </a:pPr>
              <a:t>150</a:t>
            </a:fld>
            <a:endParaRPr lang="en-US" altLang="en-US" dirty="0" smtClean="0">
              <a:solidFill>
                <a:schemeClr val="bg1"/>
              </a:solidFill>
            </a:endParaRPr>
          </a:p>
        </p:txBody>
      </p:sp>
      <p:sp>
        <p:nvSpPr>
          <p:cNvPr id="288773" name="Title 1"/>
          <p:cNvSpPr>
            <a:spLocks noGrp="1"/>
          </p:cNvSpPr>
          <p:nvPr>
            <p:ph type="title"/>
          </p:nvPr>
        </p:nvSpPr>
        <p:spPr>
          <a:xfrm>
            <a:off x="182563" y="103188"/>
            <a:ext cx="8778875" cy="1143000"/>
          </a:xfrm>
        </p:spPr>
        <p:txBody>
          <a:bodyPr/>
          <a:lstStyle/>
          <a:p>
            <a:pPr eaLnBrk="1" hangingPunct="1"/>
            <a:r>
              <a:rPr lang="en-US" altLang="en-US" dirty="0" smtClean="0"/>
              <a:t>Learning Activity:  Demo 10.2</a:t>
            </a:r>
          </a:p>
        </p:txBody>
      </p:sp>
    </p:spTree>
    <p:custDataLst>
      <p:tags r:id="rId1"/>
    </p:custDataLst>
    <p:extLst>
      <p:ext uri="{BB962C8B-B14F-4D97-AF65-F5344CB8AC3E}">
        <p14:creationId xmlns:p14="http://schemas.microsoft.com/office/powerpoint/2010/main" val="2076922970"/>
      </p:ext>
    </p:extLst>
  </p:cSld>
  <p:clrMapOvr>
    <a:masterClrMapping/>
  </p:clrMapOvr>
  <p:transition>
    <p:cut/>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to monitor:</a:t>
            </a:r>
          </a:p>
          <a:p>
            <a:pPr marL="457200" indent="-457200">
              <a:buFont typeface="Arial" panose="020B0604020202020204" pitchFamily="34" charset="0"/>
              <a:buChar char="•"/>
            </a:pPr>
            <a:r>
              <a:rPr lang="en-US" dirty="0" smtClean="0"/>
              <a:t>Employees with low entitlement</a:t>
            </a:r>
          </a:p>
          <a:p>
            <a:pPr marL="457200" indent="-457200">
              <a:buFont typeface="Arial" panose="020B0604020202020204" pitchFamily="34" charset="0"/>
              <a:buChar char="•"/>
            </a:pPr>
            <a:r>
              <a:rPr lang="en-US" dirty="0" smtClean="0"/>
              <a:t>Employees moving in and out of entitlement</a:t>
            </a:r>
          </a:p>
          <a:p>
            <a:pPr marL="457200" indent="-457200">
              <a:buFont typeface="Arial" panose="020B0604020202020204" pitchFamily="34" charset="0"/>
              <a:buChar char="•"/>
            </a:pPr>
            <a:r>
              <a:rPr lang="en-US" dirty="0" smtClean="0"/>
              <a:t>Employees exhausting paid leave</a:t>
            </a:r>
          </a:p>
          <a:p>
            <a:endParaRPr lang="en-US" dirty="0" smtClean="0"/>
          </a:p>
        </p:txBody>
      </p:sp>
      <p:sp>
        <p:nvSpPr>
          <p:cNvPr id="3" name="Title 2"/>
          <p:cNvSpPr>
            <a:spLocks noGrp="1"/>
          </p:cNvSpPr>
          <p:nvPr>
            <p:ph type="title"/>
          </p:nvPr>
        </p:nvSpPr>
        <p:spPr/>
        <p:txBody>
          <a:bodyPr/>
          <a:lstStyle/>
          <a:p>
            <a:r>
              <a:rPr lang="en-US" dirty="0" smtClean="0"/>
              <a:t>Entitlement remaining</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151</a:t>
            </a:fld>
            <a:endParaRPr lang="en-US" altLang="en-US" dirty="0"/>
          </a:p>
        </p:txBody>
      </p:sp>
    </p:spTree>
    <p:custDataLst>
      <p:tags r:id="rId1"/>
    </p:custDataLst>
    <p:extLst>
      <p:ext uri="{BB962C8B-B14F-4D97-AF65-F5344CB8AC3E}">
        <p14:creationId xmlns:p14="http://schemas.microsoft.com/office/powerpoint/2010/main" val="29653441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2"/>
          <p:cNvSpPr>
            <a:spLocks noGrp="1"/>
          </p:cNvSpPr>
          <p:nvPr>
            <p:ph idx="1"/>
          </p:nvPr>
        </p:nvSpPr>
        <p:spPr>
          <a:xfrm>
            <a:off x="1651000" y="1371600"/>
            <a:ext cx="7310438" cy="4937125"/>
          </a:xfrm>
        </p:spPr>
        <p:txBody>
          <a:bodyPr>
            <a:normAutofit lnSpcReduction="10000"/>
          </a:bodyPr>
          <a:lstStyle/>
          <a:p>
            <a:pPr eaLnBrk="1" hangingPunct="1"/>
            <a:r>
              <a:rPr lang="en-US" altLang="en-US" sz="2800" b="1" dirty="0" smtClean="0"/>
              <a:t>Transaction</a:t>
            </a:r>
            <a:r>
              <a:rPr lang="en-US" altLang="en-US" sz="2800" dirty="0" smtClean="0"/>
              <a:t>: ZH62 – FML Forecast Report</a:t>
            </a:r>
          </a:p>
          <a:p>
            <a:r>
              <a:rPr lang="en-US" altLang="en-US" sz="2800" b="1" dirty="0" smtClean="0"/>
              <a:t>Scenario</a:t>
            </a:r>
            <a:r>
              <a:rPr lang="en-US" altLang="en-US" sz="2800" dirty="0" smtClean="0"/>
              <a:t>: </a:t>
            </a:r>
            <a:r>
              <a:rPr lang="en-US" sz="2800" dirty="0"/>
              <a:t>After running a CADO report, you see that Robert’s supervisor has approved the FML absences for the week of </a:t>
            </a:r>
            <a:r>
              <a:rPr lang="en-US" sz="2800" b="1" dirty="0" smtClean="0"/>
              <a:t>May 22nd</a:t>
            </a:r>
            <a:r>
              <a:rPr lang="en-US" sz="2800" dirty="0" smtClean="0"/>
              <a:t>. </a:t>
            </a:r>
            <a:r>
              <a:rPr lang="en-US" sz="2800" dirty="0"/>
              <a:t>Review ZH62. </a:t>
            </a:r>
          </a:p>
          <a:p>
            <a:pPr marL="514350" indent="-514350">
              <a:buFont typeface="+mj-lt"/>
              <a:buAutoNum type="arabicPeriod"/>
            </a:pPr>
            <a:r>
              <a:rPr lang="en-US" sz="2800" dirty="0"/>
              <a:t>Using the start date of </a:t>
            </a:r>
            <a:r>
              <a:rPr lang="en-US" sz="2800" b="1" dirty="0" smtClean="0"/>
              <a:t>May 22nd</a:t>
            </a:r>
            <a:r>
              <a:rPr lang="en-US" sz="2800" dirty="0" smtClean="0"/>
              <a:t>, how </a:t>
            </a:r>
            <a:r>
              <a:rPr lang="en-US" sz="2800" dirty="0"/>
              <a:t>much FML entitlement will Robert have after his event is over on </a:t>
            </a:r>
            <a:r>
              <a:rPr lang="en-US" sz="2800" b="1" dirty="0" smtClean="0"/>
              <a:t>June 30th</a:t>
            </a:r>
            <a:r>
              <a:rPr lang="en-US" sz="2800" dirty="0" smtClean="0"/>
              <a:t>?</a:t>
            </a:r>
            <a:endParaRPr lang="en-US" sz="2800" dirty="0"/>
          </a:p>
          <a:p>
            <a:pPr marL="514350" indent="-514350">
              <a:buFont typeface="+mj-lt"/>
              <a:buAutoNum type="arabicPeriod"/>
            </a:pPr>
            <a:r>
              <a:rPr lang="en-US" sz="2800" dirty="0"/>
              <a:t>Using the start date of </a:t>
            </a:r>
            <a:r>
              <a:rPr lang="en-US" sz="2800" b="1" dirty="0" smtClean="0"/>
              <a:t>June 30</a:t>
            </a:r>
            <a:r>
              <a:rPr lang="en-US" sz="2800" b="1" baseline="30000" dirty="0" smtClean="0"/>
              <a:t>th</a:t>
            </a:r>
            <a:r>
              <a:rPr lang="en-US" sz="2800" b="1" dirty="0" smtClean="0"/>
              <a:t>,</a:t>
            </a:r>
            <a:r>
              <a:rPr lang="en-US" sz="2800" dirty="0" smtClean="0"/>
              <a:t> </a:t>
            </a:r>
            <a:r>
              <a:rPr lang="en-US" sz="2800" dirty="0"/>
              <a:t>how much FML entitlement does he have left?</a:t>
            </a:r>
          </a:p>
          <a:p>
            <a:pPr marL="514350" indent="-514350">
              <a:buFont typeface="+mj-lt"/>
              <a:buAutoNum type="arabicPeriod"/>
            </a:pPr>
            <a:r>
              <a:rPr lang="en-US" sz="2800" dirty="0"/>
              <a:t>Why are the balances different</a:t>
            </a:r>
            <a:r>
              <a:rPr lang="en-US" sz="2800" dirty="0" smtClean="0"/>
              <a:t>?</a:t>
            </a:r>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1121656-6122-44C3-86F6-10519E9E0884}" type="slidenum">
              <a:rPr lang="en-US" altLang="en-US" smtClean="0">
                <a:solidFill>
                  <a:schemeClr val="bg1"/>
                </a:solidFill>
              </a:rPr>
              <a:pPr>
                <a:defRPr/>
              </a:pPr>
              <a:t>152</a:t>
            </a:fld>
            <a:endParaRPr lang="en-US" altLang="en-US" dirty="0" smtClean="0">
              <a:solidFill>
                <a:schemeClr val="bg1"/>
              </a:solidFill>
            </a:endParaRPr>
          </a:p>
        </p:txBody>
      </p:sp>
      <p:sp>
        <p:nvSpPr>
          <p:cNvPr id="129029"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10.3 </a:t>
            </a:r>
          </a:p>
        </p:txBody>
      </p:sp>
    </p:spTree>
    <p:custDataLst>
      <p:tags r:id="rId1"/>
    </p:custDataLst>
    <p:extLst>
      <p:ext uri="{BB962C8B-B14F-4D97-AF65-F5344CB8AC3E}">
        <p14:creationId xmlns:p14="http://schemas.microsoft.com/office/powerpoint/2010/main" val="1480028356"/>
      </p:ext>
    </p:extLst>
  </p:cSld>
  <p:clrMapOvr>
    <a:masterClrMapping/>
  </p:clrMapOvr>
  <p:transition>
    <p:cut/>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880576901"/>
              </p:ext>
            </p:extLst>
          </p:nvPr>
        </p:nvGraphicFramePr>
        <p:xfrm>
          <a:off x="556064" y="1589016"/>
          <a:ext cx="7980045" cy="3623826"/>
        </p:xfrm>
        <a:graphic>
          <a:graphicData uri="http://schemas.openxmlformats.org/drawingml/2006/table">
            <a:tbl>
              <a:tblPr firstRow="1" firstCol="1" bandRow="1">
                <a:tableStyleId>{7E9639D4-E3E2-4D34-9284-5A2195B3D0D7}</a:tableStyleId>
              </a:tblPr>
              <a:tblGrid>
                <a:gridCol w="1902026"/>
                <a:gridCol w="1902026"/>
                <a:gridCol w="1902840"/>
                <a:gridCol w="2273153"/>
              </a:tblGrid>
              <a:tr h="305042">
                <a:tc>
                  <a:txBody>
                    <a:bodyPr/>
                    <a:lstStyle/>
                    <a:p>
                      <a:pPr marL="0" marR="0">
                        <a:lnSpc>
                          <a:spcPct val="107000"/>
                        </a:lnSpc>
                        <a:spcBef>
                          <a:spcPts val="0"/>
                        </a:spcBef>
                        <a:spcAft>
                          <a:spcPts val="0"/>
                        </a:spcAft>
                      </a:pPr>
                      <a:r>
                        <a:rPr lang="en-US" sz="1400" dirty="0">
                          <a:solidFill>
                            <a:srgbClr val="000000"/>
                          </a:solidFill>
                          <a:effectLst/>
                        </a:rPr>
                        <a:t>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400" dirty="0">
                          <a:solidFill>
                            <a:srgbClr val="000000"/>
                          </a:solidFill>
                          <a:effectLst/>
                        </a:rPr>
                        <a:t>Notifications</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400" dirty="0">
                          <a:solidFill>
                            <a:srgbClr val="000000"/>
                          </a:solidFill>
                          <a:effectLst/>
                        </a:rPr>
                        <a:t>FML Forms</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400" dirty="0">
                          <a:solidFill>
                            <a:srgbClr val="000000"/>
                          </a:solidFill>
                          <a:effectLst/>
                        </a:rPr>
                        <a:t>SAP </a:t>
                      </a:r>
                      <a:r>
                        <a:rPr lang="en-US" sz="1400" dirty="0" smtClean="0">
                          <a:solidFill>
                            <a:srgbClr val="000000"/>
                          </a:solidFill>
                          <a:effectLst/>
                        </a:rPr>
                        <a:t>Actions</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1557802">
                <a:tc>
                  <a:txBody>
                    <a:bodyPr/>
                    <a:lstStyle/>
                    <a:p>
                      <a:pPr marL="0" marR="0">
                        <a:lnSpc>
                          <a:spcPct val="107000"/>
                        </a:lnSpc>
                        <a:spcBef>
                          <a:spcPts val="0"/>
                        </a:spcBef>
                        <a:spcAft>
                          <a:spcPts val="0"/>
                        </a:spcAft>
                      </a:pPr>
                      <a:r>
                        <a:rPr lang="en-US" sz="1800" dirty="0" smtClean="0">
                          <a:solidFill>
                            <a:srgbClr val="000000"/>
                          </a:solidFill>
                          <a:effectLst/>
                        </a:rPr>
                        <a:t>Condition</a:t>
                      </a:r>
                      <a:r>
                        <a:rPr lang="en-US" sz="1800" baseline="0" dirty="0" smtClean="0">
                          <a:solidFill>
                            <a:srgbClr val="000000"/>
                          </a:solidFill>
                          <a:effectLst/>
                        </a:rPr>
                        <a:t> recertified within same 12 month period</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rPr>
                        <a:t>FML forecast report to supervisor and employee</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a:buChar char="•"/>
                      </a:pPr>
                      <a:r>
                        <a:rPr lang="en-US" sz="1800" dirty="0" smtClean="0">
                          <a:solidFill>
                            <a:srgbClr val="000000"/>
                          </a:solidFill>
                          <a:effectLst/>
                        </a:rPr>
                        <a:t>Certification</a:t>
                      </a:r>
                      <a:r>
                        <a:rPr lang="en-US" sz="1800" baseline="0" dirty="0" smtClean="0">
                          <a:solidFill>
                            <a:srgbClr val="000000"/>
                          </a:solidFill>
                          <a:effectLst/>
                        </a:rPr>
                        <a:t> document</a:t>
                      </a:r>
                      <a:endParaRPr lang="en-US" sz="1800" dirty="0" smtClean="0">
                        <a:solidFill>
                          <a:srgbClr val="000000"/>
                        </a:solidFill>
                        <a:effectLst/>
                      </a:endParaRPr>
                    </a:p>
                    <a:p>
                      <a:pPr marL="171450" marR="0" indent="-171450">
                        <a:lnSpc>
                          <a:spcPct val="107000"/>
                        </a:lnSpc>
                        <a:spcBef>
                          <a:spcPts val="0"/>
                        </a:spcBef>
                        <a:spcAft>
                          <a:spcPts val="0"/>
                        </a:spcAft>
                        <a:buFont typeface="Arial"/>
                        <a:buChar char="•"/>
                      </a:pPr>
                      <a:r>
                        <a:rPr lang="en-US" sz="1800" dirty="0" smtClean="0">
                          <a:solidFill>
                            <a:srgbClr val="000000"/>
                          </a:solidFill>
                          <a:effectLst/>
                        </a:rPr>
                        <a:t>Designation</a:t>
                      </a:r>
                      <a:r>
                        <a:rPr lang="en-US" sz="1800" baseline="0" dirty="0" smtClean="0">
                          <a:solidFill>
                            <a:srgbClr val="000000"/>
                          </a:solidFill>
                          <a:effectLst/>
                        </a:rPr>
                        <a:t> Notice</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lvl="0" indent="-285750">
                        <a:lnSpc>
                          <a:spcPct val="107000"/>
                        </a:lnSpc>
                        <a:spcBef>
                          <a:spcPts val="0"/>
                        </a:spcBef>
                        <a:spcAft>
                          <a:spcPts val="0"/>
                        </a:spcAft>
                        <a:buFont typeface="Arial"/>
                        <a:buChar char="•"/>
                      </a:pPr>
                      <a:r>
                        <a:rPr lang="en-US" sz="1800" dirty="0" smtClean="0">
                          <a:solidFill>
                            <a:srgbClr val="000000"/>
                          </a:solidFill>
                          <a:effectLst/>
                        </a:rPr>
                        <a:t>Edit validity dates on</a:t>
                      </a:r>
                      <a:r>
                        <a:rPr lang="en-US" sz="1800" baseline="0" dirty="0" smtClean="0">
                          <a:solidFill>
                            <a:srgbClr val="000000"/>
                          </a:solidFill>
                          <a:effectLst/>
                        </a:rPr>
                        <a:t> existing workbench</a:t>
                      </a:r>
                      <a:endParaRPr lang="en-US" sz="1800" dirty="0" smtClean="0">
                        <a:solidFill>
                          <a:srgbClr val="000000"/>
                        </a:solidFill>
                        <a:effectLst/>
                      </a:endParaRPr>
                    </a:p>
                    <a:p>
                      <a:pPr marL="285750" marR="0" lvl="0" indent="-285750">
                        <a:lnSpc>
                          <a:spcPct val="107000"/>
                        </a:lnSpc>
                        <a:spcBef>
                          <a:spcPts val="0"/>
                        </a:spcBef>
                        <a:spcAft>
                          <a:spcPts val="0"/>
                        </a:spcAft>
                        <a:buFont typeface="Arial"/>
                        <a:buChar char="•"/>
                      </a:pPr>
                      <a:r>
                        <a:rPr lang="en-US" sz="1800" dirty="0" smtClean="0">
                          <a:solidFill>
                            <a:srgbClr val="000000"/>
                          </a:solidFill>
                          <a:effectLst/>
                        </a:rPr>
                        <a:t>Add</a:t>
                      </a:r>
                      <a:r>
                        <a:rPr lang="en-US" sz="1800" baseline="0" dirty="0" smtClean="0">
                          <a:solidFill>
                            <a:srgbClr val="000000"/>
                          </a:solidFill>
                          <a:effectLst/>
                        </a:rPr>
                        <a:t> comment to existing workbench </a:t>
                      </a:r>
                      <a:endParaRPr lang="en-US" sz="1800" dirty="0">
                        <a:solidFill>
                          <a:srgbClr val="000000"/>
                        </a:solidFill>
                        <a:effectLs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592580">
                <a:tc>
                  <a:txBody>
                    <a:bodyPr/>
                    <a:lstStyle/>
                    <a:p>
                      <a:pPr marL="0" marR="0">
                        <a:lnSpc>
                          <a:spcPct val="107000"/>
                        </a:lnSpc>
                        <a:spcBef>
                          <a:spcPts val="0"/>
                        </a:spcBef>
                        <a:spcAft>
                          <a:spcPts val="0"/>
                        </a:spcAft>
                      </a:pPr>
                      <a:r>
                        <a:rPr lang="en-US" sz="1800" dirty="0">
                          <a:effectLst/>
                        </a:rPr>
                        <a:t>Condition continues into new 12 month period</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rPr>
                        <a:t>FML forecast report to supervisor and employee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lvl="0" indent="-285750">
                        <a:lnSpc>
                          <a:spcPct val="107000"/>
                        </a:lnSpc>
                        <a:spcBef>
                          <a:spcPts val="0"/>
                        </a:spcBef>
                        <a:spcAft>
                          <a:spcPts val="0"/>
                        </a:spcAft>
                        <a:buFont typeface="Arial" panose="020B0604020202020204" pitchFamily="34" charset="0"/>
                        <a:buChar char="•"/>
                      </a:pPr>
                      <a:r>
                        <a:rPr lang="en-US" sz="1800" dirty="0">
                          <a:effectLst/>
                        </a:rPr>
                        <a:t>Notice of Eligibility</a:t>
                      </a:r>
                    </a:p>
                    <a:p>
                      <a:pPr marL="285750" marR="0" lvl="0" indent="-285750">
                        <a:lnSpc>
                          <a:spcPct val="107000"/>
                        </a:lnSpc>
                        <a:spcBef>
                          <a:spcPts val="0"/>
                        </a:spcBef>
                        <a:spcAft>
                          <a:spcPts val="0"/>
                        </a:spcAft>
                        <a:buFont typeface="Arial" panose="020B0604020202020204" pitchFamily="34" charset="0"/>
                        <a:buChar char="•"/>
                      </a:pPr>
                      <a:r>
                        <a:rPr lang="en-US" sz="1800" dirty="0" smtClean="0">
                          <a:effectLst/>
                        </a:rPr>
                        <a:t>Certification </a:t>
                      </a:r>
                      <a:r>
                        <a:rPr lang="en-US" sz="1800" kern="1200" dirty="0">
                          <a:solidFill>
                            <a:srgbClr val="000000"/>
                          </a:solidFill>
                          <a:effectLst/>
                          <a:latin typeface="+mn-lt"/>
                          <a:ea typeface="+mn-ea"/>
                          <a:cs typeface="+mn-cs"/>
                        </a:rPr>
                        <a:t>documents</a:t>
                      </a:r>
                    </a:p>
                    <a:p>
                      <a:pPr marL="285750" marR="0" lvl="0" indent="-285750">
                        <a:lnSpc>
                          <a:spcPct val="107000"/>
                        </a:lnSpc>
                        <a:spcBef>
                          <a:spcPts val="0"/>
                        </a:spcBef>
                        <a:spcAft>
                          <a:spcPts val="0"/>
                        </a:spcAft>
                        <a:buFont typeface="Arial" panose="020B0604020202020204" pitchFamily="34" charset="0"/>
                        <a:buChar char="•"/>
                      </a:pPr>
                      <a:r>
                        <a:rPr lang="en-US" sz="1800" dirty="0">
                          <a:effectLst/>
                        </a:rPr>
                        <a:t>Designation notice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lvl="0" indent="-285750">
                        <a:lnSpc>
                          <a:spcPct val="107000"/>
                        </a:lnSpc>
                        <a:spcBef>
                          <a:spcPts val="0"/>
                        </a:spcBef>
                        <a:spcAft>
                          <a:spcPts val="0"/>
                        </a:spcAft>
                        <a:buFont typeface="Arial" panose="020B0604020202020204" pitchFamily="34" charset="0"/>
                        <a:buChar char="•"/>
                      </a:pPr>
                      <a:r>
                        <a:rPr lang="en-US" sz="1800" dirty="0">
                          <a:effectLst/>
                        </a:rPr>
                        <a:t>Create new workbench</a:t>
                      </a:r>
                    </a:p>
                    <a:p>
                      <a:pPr marL="285750" marR="0" lvl="0" indent="-285750">
                        <a:lnSpc>
                          <a:spcPct val="107000"/>
                        </a:lnSpc>
                        <a:spcBef>
                          <a:spcPts val="0"/>
                        </a:spcBef>
                        <a:spcAft>
                          <a:spcPts val="0"/>
                        </a:spcAft>
                        <a:buFont typeface="Arial" panose="020B0604020202020204" pitchFamily="34" charset="0"/>
                        <a:buChar char="•"/>
                      </a:pPr>
                      <a:r>
                        <a:rPr lang="en-US" sz="1800" dirty="0">
                          <a:effectLst/>
                        </a:rPr>
                        <a:t>End date previous workbench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153</a:t>
            </a:fld>
            <a:endParaRPr lang="en-US" dirty="0"/>
          </a:p>
        </p:txBody>
      </p:sp>
      <p:sp>
        <p:nvSpPr>
          <p:cNvPr id="5" name="Title 4"/>
          <p:cNvSpPr>
            <a:spLocks noGrp="1"/>
          </p:cNvSpPr>
          <p:nvPr>
            <p:ph type="title"/>
          </p:nvPr>
        </p:nvSpPr>
        <p:spPr/>
        <p:txBody>
          <a:bodyPr/>
          <a:lstStyle/>
          <a:p>
            <a:r>
              <a:rPr lang="en-US" dirty="0" smtClean="0"/>
              <a:t>Recertification Scenarios</a:t>
            </a:r>
            <a:endParaRPr lang="en-US" dirty="0"/>
          </a:p>
        </p:txBody>
      </p:sp>
    </p:spTree>
    <p:custDataLst>
      <p:tags r:id="rId1"/>
    </p:custDataLst>
    <p:extLst>
      <p:ext uri="{BB962C8B-B14F-4D97-AF65-F5344CB8AC3E}">
        <p14:creationId xmlns:p14="http://schemas.microsoft.com/office/powerpoint/2010/main" val="220700398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sz="2800" dirty="0" smtClean="0"/>
              <a:t>What is  considered low balance?</a:t>
            </a:r>
          </a:p>
          <a:p>
            <a:pPr marL="1027113" lvl="1" indent="-285750"/>
            <a:r>
              <a:rPr lang="en-US" dirty="0" smtClean="0"/>
              <a:t>120 hours  for continuous FML </a:t>
            </a:r>
          </a:p>
          <a:p>
            <a:pPr marL="1084263" lvl="1" indent="-342900"/>
            <a:r>
              <a:rPr lang="en-US" dirty="0" smtClean="0"/>
              <a:t>40 hours for intermittent FML </a:t>
            </a:r>
          </a:p>
          <a:p>
            <a:pPr marL="457200" indent="-457200">
              <a:buFont typeface="Arial" panose="020B0604020202020204" pitchFamily="34" charset="0"/>
              <a:buChar char="•"/>
            </a:pPr>
            <a:r>
              <a:rPr lang="en-US" sz="2800" dirty="0" smtClean="0"/>
              <a:t>Employees must be notified of low balance </a:t>
            </a:r>
          </a:p>
          <a:p>
            <a:pPr marL="457200" indent="-457200">
              <a:buFont typeface="Arial" panose="020B0604020202020204" pitchFamily="34" charset="0"/>
              <a:buChar char="•"/>
            </a:pPr>
            <a:r>
              <a:rPr lang="en-US" sz="2800" dirty="0" smtClean="0"/>
              <a:t>Low balance report and notification letters are generated monthly</a:t>
            </a:r>
          </a:p>
          <a:p>
            <a:endParaRPr lang="en-US" sz="2800" dirty="0"/>
          </a:p>
        </p:txBody>
      </p:sp>
      <p:sp>
        <p:nvSpPr>
          <p:cNvPr id="3" name="Title 2"/>
          <p:cNvSpPr>
            <a:spLocks noGrp="1"/>
          </p:cNvSpPr>
          <p:nvPr>
            <p:ph type="title"/>
          </p:nvPr>
        </p:nvSpPr>
        <p:spPr/>
        <p:txBody>
          <a:bodyPr/>
          <a:lstStyle/>
          <a:p>
            <a:r>
              <a:rPr lang="en-US" dirty="0" smtClean="0"/>
              <a:t>Low Balance</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154</a:t>
            </a:fld>
            <a:endParaRPr lang="en-US" altLang="en-US" dirty="0"/>
          </a:p>
        </p:txBody>
      </p:sp>
    </p:spTree>
    <p:custDataLst>
      <p:tags r:id="rId1"/>
    </p:custDataLst>
    <p:extLst>
      <p:ext uri="{BB962C8B-B14F-4D97-AF65-F5344CB8AC3E}">
        <p14:creationId xmlns:p14="http://schemas.microsoft.com/office/powerpoint/2010/main" val="148859326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Employee must have used FML in previous month</a:t>
            </a:r>
          </a:p>
          <a:p>
            <a:pPr marL="457200" lvl="1" indent="0">
              <a:buNone/>
            </a:pPr>
            <a:r>
              <a:rPr lang="en-US" dirty="0" smtClean="0"/>
              <a:t>				</a:t>
            </a:r>
            <a:r>
              <a:rPr lang="en-US" b="1" i="1" u="sng" dirty="0" smtClean="0"/>
              <a:t>AND</a:t>
            </a:r>
          </a:p>
          <a:p>
            <a:pPr lvl="1"/>
            <a:r>
              <a:rPr lang="en-US" dirty="0" smtClean="0"/>
              <a:t>For continuous FML – have less than 120 hours of FML entitlement remaining</a:t>
            </a:r>
          </a:p>
          <a:p>
            <a:pPr lvl="1"/>
            <a:r>
              <a:rPr lang="en-US" dirty="0" smtClean="0"/>
              <a:t>For intermittent FML – have less than 40 hours of FML entitlement remaining</a:t>
            </a:r>
          </a:p>
          <a:p>
            <a:pPr lvl="1"/>
            <a:r>
              <a:rPr lang="en-US" dirty="0" smtClean="0"/>
              <a:t>The FML workbench is valid on the date the report runs</a:t>
            </a:r>
          </a:p>
          <a:p>
            <a:pPr marL="457200" lvl="1" indent="0">
              <a:buNone/>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155</a:t>
            </a:fld>
            <a:endParaRPr lang="en-US" dirty="0"/>
          </a:p>
        </p:txBody>
      </p:sp>
      <p:sp>
        <p:nvSpPr>
          <p:cNvPr id="5" name="Title 4"/>
          <p:cNvSpPr>
            <a:spLocks noGrp="1"/>
          </p:cNvSpPr>
          <p:nvPr>
            <p:ph type="title"/>
          </p:nvPr>
        </p:nvSpPr>
        <p:spPr/>
        <p:txBody>
          <a:bodyPr/>
          <a:lstStyle/>
          <a:p>
            <a:r>
              <a:rPr lang="en-US" dirty="0" smtClean="0"/>
              <a:t>FML Low Balance Report</a:t>
            </a:r>
            <a:endParaRPr lang="en-US" dirty="0"/>
          </a:p>
        </p:txBody>
      </p:sp>
    </p:spTree>
    <p:custDataLst>
      <p:tags r:id="rId1"/>
    </p:custDataLst>
    <p:extLst>
      <p:ext uri="{BB962C8B-B14F-4D97-AF65-F5344CB8AC3E}">
        <p14:creationId xmlns:p14="http://schemas.microsoft.com/office/powerpoint/2010/main" val="368132024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5385" y="1371603"/>
            <a:ext cx="8765736" cy="4937125"/>
          </a:xfrm>
        </p:spPr>
        <p:txBody>
          <a:bodyPr/>
          <a:lstStyle/>
          <a:p>
            <a:r>
              <a:rPr lang="en-US" sz="2800" dirty="0" smtClean="0"/>
              <a:t>FML Low Balance report and letters sent to Liaisons on the 5</a:t>
            </a:r>
            <a:r>
              <a:rPr lang="en-US" sz="2800" baseline="30000" dirty="0" smtClean="0"/>
              <a:t>th</a:t>
            </a:r>
            <a:r>
              <a:rPr lang="en-US" sz="2800" dirty="0" smtClean="0"/>
              <a:t> of every month</a:t>
            </a:r>
          </a:p>
          <a:p>
            <a:pPr marL="342900" indent="-342900">
              <a:buFont typeface="Arial"/>
              <a:buChar char="•"/>
            </a:pPr>
            <a:r>
              <a:rPr lang="en-US" sz="2800" dirty="0" smtClean="0"/>
              <a:t>Liaison sends letter within </a:t>
            </a:r>
            <a:r>
              <a:rPr lang="en-US" sz="2800" b="1" dirty="0" smtClean="0"/>
              <a:t>3 business days </a:t>
            </a:r>
            <a:r>
              <a:rPr lang="en-US" sz="2800" dirty="0" smtClean="0"/>
              <a:t>to employee and copies 1</a:t>
            </a:r>
            <a:r>
              <a:rPr lang="en-US" sz="2800" baseline="30000" dirty="0" smtClean="0"/>
              <a:t>st</a:t>
            </a:r>
            <a:r>
              <a:rPr lang="en-US" sz="2800" dirty="0" smtClean="0"/>
              <a:t> and 2</a:t>
            </a:r>
            <a:r>
              <a:rPr lang="en-US" sz="2800" baseline="30000" dirty="0" smtClean="0"/>
              <a:t>nd</a:t>
            </a:r>
            <a:r>
              <a:rPr lang="en-US" sz="2800" dirty="0" smtClean="0"/>
              <a:t> level supervisor</a:t>
            </a:r>
          </a:p>
          <a:p>
            <a:pPr marL="342900" indent="-342900">
              <a:buFont typeface="Arial"/>
              <a:buChar char="•"/>
            </a:pPr>
            <a:r>
              <a:rPr lang="en-US" sz="2800" dirty="0" smtClean="0"/>
              <a:t>FML Program Manager informs Civil Rights Managers (CRM)</a:t>
            </a:r>
          </a:p>
          <a:p>
            <a:pPr marL="342900" indent="-342900">
              <a:buFont typeface="Arial"/>
              <a:buChar char="•"/>
            </a:pPr>
            <a:r>
              <a:rPr lang="en-US" sz="2800" dirty="0" smtClean="0"/>
              <a:t>Appointing Authorities are contacted by the CRMs and Employee Relations (HQ only)</a:t>
            </a:r>
          </a:p>
          <a:p>
            <a:endParaRPr lang="en-US" sz="2400" dirty="0"/>
          </a:p>
        </p:txBody>
      </p:sp>
      <p:sp>
        <p:nvSpPr>
          <p:cNvPr id="3" name="Title 2"/>
          <p:cNvSpPr>
            <a:spLocks noGrp="1"/>
          </p:cNvSpPr>
          <p:nvPr>
            <p:ph type="title"/>
          </p:nvPr>
        </p:nvSpPr>
        <p:spPr/>
        <p:txBody>
          <a:bodyPr/>
          <a:lstStyle/>
          <a:p>
            <a:r>
              <a:rPr lang="en-US" dirty="0" smtClean="0"/>
              <a:t>Low Balance Notifications</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156</a:t>
            </a:fld>
            <a:endParaRPr lang="en-US" altLang="en-US" dirty="0"/>
          </a:p>
        </p:txBody>
      </p:sp>
    </p:spTree>
    <p:custDataLst>
      <p:tags r:id="rId1"/>
    </p:custDataLst>
    <p:extLst>
      <p:ext uri="{BB962C8B-B14F-4D97-AF65-F5344CB8AC3E}">
        <p14:creationId xmlns:p14="http://schemas.microsoft.com/office/powerpoint/2010/main" val="338680459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p:txBody>
          <a:bodyPr/>
          <a:lstStyle/>
          <a:p>
            <a:r>
              <a:rPr lang="en-US" sz="2800" b="1" dirty="0" smtClean="0"/>
              <a:t>Scenario</a:t>
            </a:r>
            <a:r>
              <a:rPr lang="en-US" sz="2800" dirty="0" smtClean="0"/>
              <a:t>: It is the 5</a:t>
            </a:r>
            <a:r>
              <a:rPr lang="en-US" sz="2800" baseline="30000" dirty="0" smtClean="0"/>
              <a:t>th</a:t>
            </a:r>
            <a:r>
              <a:rPr lang="en-US" sz="2800" dirty="0" smtClean="0"/>
              <a:t> of the month and the FML Liaison received the system generated report to display the list of employees who must be notified. Review the components of the report and extract the individual letters from merged file.</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157</a:t>
            </a:fld>
            <a:endParaRPr lang="en-US" dirty="0"/>
          </a:p>
        </p:txBody>
      </p:sp>
      <p:sp>
        <p:nvSpPr>
          <p:cNvPr id="26626" name="Title 1"/>
          <p:cNvSpPr>
            <a:spLocks noGrp="1"/>
          </p:cNvSpPr>
          <p:nvPr>
            <p:ph type="title"/>
          </p:nvPr>
        </p:nvSpPr>
        <p:spPr/>
        <p:txBody>
          <a:bodyPr/>
          <a:lstStyle/>
          <a:p>
            <a:r>
              <a:rPr lang="en-US" dirty="0" smtClean="0"/>
              <a:t>Learning Activity:  Demo 10.4 </a:t>
            </a:r>
          </a:p>
        </p:txBody>
      </p:sp>
    </p:spTree>
    <p:custDataLst>
      <p:tags r:id="rId1"/>
    </p:custDataLst>
    <p:extLst>
      <p:ext uri="{BB962C8B-B14F-4D97-AF65-F5344CB8AC3E}">
        <p14:creationId xmlns:p14="http://schemas.microsoft.com/office/powerpoint/2010/main" val="1138968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158</a:t>
            </a:fld>
            <a:endParaRPr lang="en-US" dirty="0"/>
          </a:p>
        </p:txBody>
      </p:sp>
      <p:sp>
        <p:nvSpPr>
          <p:cNvPr id="5" name="Title 4"/>
          <p:cNvSpPr>
            <a:spLocks noGrp="1"/>
          </p:cNvSpPr>
          <p:nvPr>
            <p:ph type="title"/>
          </p:nvPr>
        </p:nvSpPr>
        <p:spPr/>
        <p:txBody>
          <a:bodyPr/>
          <a:lstStyle/>
          <a:p>
            <a:r>
              <a:rPr lang="en-US" dirty="0" smtClean="0"/>
              <a:t>FML Exhaustion</a:t>
            </a:r>
            <a:endParaRPr lang="en-US" dirty="0"/>
          </a:p>
        </p:txBody>
      </p:sp>
      <p:pic>
        <p:nvPicPr>
          <p:cNvPr id="9" name="Picture 8"/>
          <p:cNvPicPr>
            <a:picLocks noChangeAspect="1"/>
          </p:cNvPicPr>
          <p:nvPr/>
        </p:nvPicPr>
        <p:blipFill>
          <a:blip r:embed="rId4"/>
          <a:stretch>
            <a:fillRect/>
          </a:stretch>
        </p:blipFill>
        <p:spPr>
          <a:xfrm>
            <a:off x="1149836" y="1406770"/>
            <a:ext cx="6626469" cy="4770602"/>
          </a:xfrm>
          <a:prstGeom prst="rect">
            <a:avLst/>
          </a:prstGeom>
        </p:spPr>
      </p:pic>
    </p:spTree>
    <p:custDataLst>
      <p:tags r:id="rId1"/>
    </p:custDataLst>
    <p:extLst>
      <p:ext uri="{BB962C8B-B14F-4D97-AF65-F5344CB8AC3E}">
        <p14:creationId xmlns:p14="http://schemas.microsoft.com/office/powerpoint/2010/main" val="99341263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000" b="1" i="1" dirty="0" smtClean="0"/>
              <a:t>FML is exhausted and Employee still requests leave:</a:t>
            </a:r>
          </a:p>
          <a:p>
            <a:pPr marL="457200" lvl="0" indent="-457200">
              <a:buFont typeface="Arial" charset="0"/>
              <a:buAutoNum type="arabicPeriod"/>
            </a:pPr>
            <a:r>
              <a:rPr lang="en-US" sz="2000" dirty="0" smtClean="0"/>
              <a:t>As of exhaustion date, provide copy of FML Forecast Report to Employee and supervisor indicating when additional FML entitlement will be restored</a:t>
            </a:r>
          </a:p>
          <a:p>
            <a:pPr marL="457200" indent="-457200">
              <a:buFont typeface="Arial" charset="0"/>
              <a:buAutoNum type="arabicPeriod"/>
            </a:pPr>
            <a:r>
              <a:rPr lang="en-US" sz="2000" dirty="0" smtClean="0"/>
              <a:t>End date workbench as of exhaustion date</a:t>
            </a:r>
          </a:p>
          <a:p>
            <a:pPr marL="457200" indent="-457200">
              <a:buFont typeface="Arial" charset="0"/>
              <a:buAutoNum type="arabicPeriod"/>
            </a:pPr>
            <a:r>
              <a:rPr lang="en-US" sz="2000" dirty="0" smtClean="0"/>
              <a:t>Educate employee on alternative resources including ADA, as necessary</a:t>
            </a:r>
          </a:p>
          <a:p>
            <a:pPr marL="0" indent="0">
              <a:buNone/>
            </a:pPr>
            <a:endParaRPr lang="en-US" sz="2000" dirty="0" smtClean="0">
              <a:solidFill>
                <a:schemeClr val="dk1"/>
              </a:solidFill>
            </a:endParaRPr>
          </a:p>
          <a:p>
            <a:pPr marL="0" indent="0">
              <a:buNone/>
            </a:pPr>
            <a:r>
              <a:rPr lang="en-US" sz="2000" b="1" i="1" dirty="0" smtClean="0">
                <a:solidFill>
                  <a:schemeClr val="dk1"/>
                </a:solidFill>
              </a:rPr>
              <a:t>Once FML entitlement is restored:</a:t>
            </a:r>
          </a:p>
          <a:p>
            <a:pPr marL="457200" indent="-457200">
              <a:buFont typeface="Arial" charset="0"/>
              <a:buAutoNum type="arabicPeriod"/>
            </a:pPr>
            <a:r>
              <a:rPr lang="en-US" sz="2000" dirty="0" smtClean="0"/>
              <a:t>Complete any required forms (Recertification, Designation, etc.) </a:t>
            </a:r>
          </a:p>
          <a:p>
            <a:pPr marL="457200" indent="-457200">
              <a:buFont typeface="Arial" charset="0"/>
              <a:buAutoNum type="arabicPeriod"/>
            </a:pPr>
            <a:r>
              <a:rPr lang="en-US" sz="2000" dirty="0" smtClean="0"/>
              <a:t>Create a new FML Workbench if certification exists for the same event and more than one month has elapsed since exhaustion in the </a:t>
            </a:r>
            <a:r>
              <a:rPr lang="en-US" sz="2000" b="1" i="1" dirty="0" smtClean="0"/>
              <a:t>current</a:t>
            </a:r>
            <a:r>
              <a:rPr lang="en-US" sz="2000" dirty="0" smtClean="0"/>
              <a:t> 12 month period</a:t>
            </a:r>
          </a:p>
          <a:p>
            <a:pPr marL="457200" indent="-457200">
              <a:buAutoNum type="arabicPeriod"/>
            </a:pPr>
            <a:r>
              <a:rPr lang="en-US" sz="2000" dirty="0" smtClean="0"/>
              <a:t>Once FML entitlement is earned back, create new work bench if same event occurs in a </a:t>
            </a:r>
            <a:r>
              <a:rPr lang="en-US" sz="2000" b="1" i="1" dirty="0" smtClean="0"/>
              <a:t>new</a:t>
            </a:r>
            <a:r>
              <a:rPr lang="en-US" sz="2000" dirty="0" smtClean="0"/>
              <a:t> 12 month period</a:t>
            </a:r>
          </a:p>
          <a:p>
            <a:pPr marL="0" indent="0">
              <a:buNone/>
            </a:pPr>
            <a:endParaRPr lang="en-US" sz="2000"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159</a:t>
            </a:fld>
            <a:endParaRPr lang="en-US" dirty="0"/>
          </a:p>
        </p:txBody>
      </p:sp>
      <p:sp>
        <p:nvSpPr>
          <p:cNvPr id="5" name="Title 4"/>
          <p:cNvSpPr>
            <a:spLocks noGrp="1"/>
          </p:cNvSpPr>
          <p:nvPr>
            <p:ph type="title"/>
          </p:nvPr>
        </p:nvSpPr>
        <p:spPr/>
        <p:txBody>
          <a:bodyPr/>
          <a:lstStyle/>
          <a:p>
            <a:r>
              <a:rPr lang="en-US" dirty="0" smtClean="0"/>
              <a:t>FML Exhaustion Process</a:t>
            </a:r>
            <a:endParaRPr lang="en-US" dirty="0"/>
          </a:p>
        </p:txBody>
      </p:sp>
    </p:spTree>
    <p:custDataLst>
      <p:tags r:id="rId1"/>
    </p:custDataLst>
    <p:extLst>
      <p:ext uri="{BB962C8B-B14F-4D97-AF65-F5344CB8AC3E}">
        <p14:creationId xmlns:p14="http://schemas.microsoft.com/office/powerpoint/2010/main" val="111335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pPr>
            <a:r>
              <a:rPr lang="en-US" altLang="en-US" sz="2800" dirty="0" smtClean="0"/>
              <a:t>FMLA started in 1993 as a Federal law that permits employees to take up to 12 weeks of unpaid leave with job protection</a:t>
            </a:r>
          </a:p>
          <a:p>
            <a:pPr marL="457200" indent="-457200" eaLnBrk="1" hangingPunct="1">
              <a:buFont typeface="Arial" panose="020B0604020202020204" pitchFamily="34" charset="0"/>
              <a:buChar char="•"/>
            </a:pPr>
            <a:r>
              <a:rPr lang="en-US" altLang="en-US" sz="2800" dirty="0" smtClean="0"/>
              <a:t>The State of Colorado provides 13 weeks of unpaid leave with job protection</a:t>
            </a:r>
          </a:p>
          <a:p>
            <a:pPr marL="457200" indent="-457200" eaLnBrk="1" hangingPunct="1">
              <a:buFont typeface="Arial" panose="020B0604020202020204" pitchFamily="34" charset="0"/>
              <a:buChar char="•"/>
            </a:pPr>
            <a:r>
              <a:rPr lang="en-US" altLang="en-US" sz="2800" dirty="0" smtClean="0"/>
              <a:t>Federal Law requires employers to post the Employee Rights and Responsibility poster</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5953F1D-42C9-4BCE-8B4A-A73C09D86B66}" type="slidenum">
              <a:rPr lang="en-US" altLang="en-US" smtClean="0">
                <a:solidFill>
                  <a:schemeClr val="bg1"/>
                </a:solidFill>
              </a:rPr>
              <a:pPr>
                <a:defRPr/>
              </a:pPr>
              <a:t>16</a:t>
            </a:fld>
            <a:endParaRPr lang="en-US" altLang="en-US" dirty="0" smtClean="0">
              <a:solidFill>
                <a:schemeClr val="bg1"/>
              </a:solidFill>
            </a:endParaRPr>
          </a:p>
        </p:txBody>
      </p:sp>
      <p:sp>
        <p:nvSpPr>
          <p:cNvPr id="63493" name="Title 1"/>
          <p:cNvSpPr>
            <a:spLocks noGrp="1"/>
          </p:cNvSpPr>
          <p:nvPr>
            <p:ph type="title"/>
          </p:nvPr>
        </p:nvSpPr>
        <p:spPr/>
        <p:txBody>
          <a:bodyPr/>
          <a:lstStyle/>
          <a:p>
            <a:pPr eaLnBrk="1" hangingPunct="1"/>
            <a:r>
              <a:rPr lang="en-US" altLang="en-US" dirty="0" smtClean="0"/>
              <a:t>What is FMLA?</a:t>
            </a:r>
          </a:p>
        </p:txBody>
      </p:sp>
      <p:pic>
        <p:nvPicPr>
          <p:cNvPr id="63494" name="Picture 5" descr="2.pn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9000" y="5884863"/>
            <a:ext cx="460375"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5" name="Picture 6"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Check Your Knowledge</a:t>
            </a:r>
            <a:endParaRPr lang="en-US" dirty="0"/>
          </a:p>
        </p:txBody>
      </p:sp>
      <p:sp>
        <p:nvSpPr>
          <p:cNvPr id="7" name="Text Placeholder 6"/>
          <p:cNvSpPr>
            <a:spLocks noGrp="1"/>
          </p:cNvSpPr>
          <p:nvPr>
            <p:ph type="body" sz="quarter" idx="12"/>
          </p:nvPr>
        </p:nvSpPr>
        <p:spPr/>
        <p:txBody>
          <a:bodyPr/>
          <a:lstStyle/>
          <a:p>
            <a:pPr marL="514350" indent="-514350">
              <a:buFont typeface="+mj-lt"/>
              <a:buAutoNum type="arabicPeriod"/>
            </a:pPr>
            <a:r>
              <a:rPr lang="en-US" dirty="0" smtClean="0"/>
              <a:t>The FML Low Balance report and letters are distributed on the ___ of every month.</a:t>
            </a:r>
          </a:p>
          <a:p>
            <a:pPr marL="514350" indent="-514350">
              <a:buFont typeface="+mj-lt"/>
              <a:buAutoNum type="arabicPeriod"/>
            </a:pPr>
            <a:endParaRPr lang="en-US" dirty="0"/>
          </a:p>
          <a:p>
            <a:pPr marL="514350" indent="-514350">
              <a:buFont typeface="+mj-lt"/>
              <a:buAutoNum type="arabicPeriod"/>
            </a:pPr>
            <a:r>
              <a:rPr lang="en-US" dirty="0"/>
              <a:t>To whom should the FML Liaison send the FML Low Balance letter?</a:t>
            </a:r>
          </a:p>
          <a:p>
            <a:pPr marL="514350" indent="-514350">
              <a:buFont typeface="+mj-lt"/>
              <a:buAutoNum type="arabicPeriod"/>
            </a:pPr>
            <a:r>
              <a:rPr lang="en-US" dirty="0" smtClean="0"/>
              <a:t>Why is it necessary to end date the workbench when FML entitlement is exhausted?</a:t>
            </a:r>
          </a:p>
          <a:p>
            <a:pPr marL="514350" indent="-514350">
              <a:buFont typeface="+mj-lt"/>
              <a:buAutoNum type="arabicPeriod"/>
            </a:pPr>
            <a:endParaRPr lang="en-US" dirty="0" smtClean="0"/>
          </a:p>
          <a:p>
            <a:endParaRPr lang="en-US" dirty="0" smtClean="0"/>
          </a:p>
          <a:p>
            <a:endParaRPr lang="en-US" dirty="0"/>
          </a:p>
        </p:txBody>
      </p:sp>
      <p:sp>
        <p:nvSpPr>
          <p:cNvPr id="4" name="Footer Placeholder 3"/>
          <p:cNvSpPr>
            <a:spLocks noGrp="1"/>
          </p:cNvSpPr>
          <p:nvPr>
            <p:ph type="ftr" sz="quarter" idx="13"/>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4"/>
          </p:nvPr>
        </p:nvSpPr>
        <p:spPr/>
        <p:txBody>
          <a:bodyPr/>
          <a:lstStyle/>
          <a:p>
            <a:pPr>
              <a:defRPr/>
            </a:pPr>
            <a:r>
              <a:rPr lang="en-US" altLang="en-US" dirty="0" smtClean="0"/>
              <a:t>Slide </a:t>
            </a:r>
            <a:fld id="{B0A81281-3276-40B1-BCDC-233098B93A13}" type="slidenum">
              <a:rPr lang="en-US" altLang="en-US" smtClean="0"/>
              <a:pPr>
                <a:defRPr/>
              </a:pPr>
              <a:t>160</a:t>
            </a:fld>
            <a:endParaRPr lang="en-US" altLang="en-US" dirty="0"/>
          </a:p>
        </p:txBody>
      </p:sp>
    </p:spTree>
    <p:custDataLst>
      <p:tags r:id="rId1"/>
    </p:custDataLst>
    <p:extLst>
      <p:ext uri="{BB962C8B-B14F-4D97-AF65-F5344CB8AC3E}">
        <p14:creationId xmlns:p14="http://schemas.microsoft.com/office/powerpoint/2010/main" val="1237459722"/>
      </p:ext>
    </p:extLst>
  </p:cSld>
  <p:clrMapOvr>
    <a:masterClrMapping/>
  </p:clrMapOvr>
  <p:transition>
    <p:cut/>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custDataLst>
      <p:tags r:id="rId1"/>
    </p:custDataLst>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b="1"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162</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marL="457200" indent="-457200" eaLnBrk="1" hangingPunct="1">
              <a:buFont typeface="Arial" panose="020B0604020202020204" pitchFamily="34" charset="0"/>
              <a:buChar char="•"/>
            </a:pPr>
            <a:r>
              <a:rPr lang="en-US" altLang="en-US" sz="2800" dirty="0" smtClean="0"/>
              <a:t>Describe the factors that end FML</a:t>
            </a:r>
          </a:p>
          <a:p>
            <a:pPr marL="457200" indent="-457200" eaLnBrk="1" hangingPunct="1">
              <a:buFont typeface="Arial" panose="020B0604020202020204" pitchFamily="34" charset="0"/>
              <a:buChar char="•"/>
            </a:pPr>
            <a:r>
              <a:rPr lang="en-US" altLang="en-US" sz="2800" dirty="0" smtClean="0"/>
              <a:t>Evaluate Fitness to Return Documentation</a:t>
            </a:r>
          </a:p>
          <a:p>
            <a:pPr marL="457200" indent="-457200" eaLnBrk="1" hangingPunct="1">
              <a:buFont typeface="Arial" panose="020B0604020202020204" pitchFamily="34" charset="0"/>
              <a:buChar char="•"/>
            </a:pPr>
            <a:r>
              <a:rPr lang="en-US" altLang="en-US" sz="2800" dirty="0" smtClean="0"/>
              <a:t>Identify the roles and notification required at end of an FML case</a:t>
            </a:r>
          </a:p>
          <a:p>
            <a:pPr lvl="1" eaLnBrk="1" hangingPunct="1"/>
            <a:endParaRPr lang="en-US" altLang="en-US" sz="2200" dirty="0" smtClean="0"/>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BFFD95E-0B19-4FF0-A1EF-B0220B5B70F0}" type="slidenum">
              <a:rPr lang="en-US" altLang="en-US" smtClean="0">
                <a:solidFill>
                  <a:schemeClr val="bg1"/>
                </a:solidFill>
              </a:rPr>
              <a:pPr>
                <a:defRPr/>
              </a:pPr>
              <a:t>163</a:t>
            </a:fld>
            <a:endParaRPr lang="en-US" altLang="en-US" dirty="0" smtClean="0">
              <a:solidFill>
                <a:schemeClr val="bg1"/>
              </a:solidFill>
            </a:endParaRPr>
          </a:p>
        </p:txBody>
      </p:sp>
      <p:sp>
        <p:nvSpPr>
          <p:cNvPr id="339973" name="Title 1"/>
          <p:cNvSpPr>
            <a:spLocks noGrp="1"/>
          </p:cNvSpPr>
          <p:nvPr>
            <p:ph type="title"/>
          </p:nvPr>
        </p:nvSpPr>
        <p:spPr>
          <a:xfrm>
            <a:off x="182563" y="103188"/>
            <a:ext cx="8778875" cy="1143000"/>
          </a:xfrm>
        </p:spPr>
        <p:txBody>
          <a:bodyPr/>
          <a:lstStyle/>
          <a:p>
            <a:pPr eaLnBrk="1" hangingPunct="1"/>
            <a:r>
              <a:rPr lang="en-US" altLang="en-US" dirty="0" smtClean="0"/>
              <a:t>Section 11 - Learning Objectives</a:t>
            </a:r>
          </a:p>
        </p:txBody>
      </p:sp>
      <p:grpSp>
        <p:nvGrpSpPr>
          <p:cNvPr id="33997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a:t>11</a:t>
              </a:r>
            </a:p>
          </p:txBody>
        </p:sp>
      </p:grpSp>
    </p:spTree>
    <p:custDataLst>
      <p:tags r:id="rId1"/>
    </p:custDataLst>
  </p:cSld>
  <p:clrMapOvr>
    <a:masterClrMapping/>
  </p:clrMapOvr>
  <p:transition>
    <p:cut/>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itle 1"/>
          <p:cNvSpPr>
            <a:spLocks noGrp="1"/>
          </p:cNvSpPr>
          <p:nvPr>
            <p:ph type="title"/>
          </p:nvPr>
        </p:nvSpPr>
        <p:spPr>
          <a:xfrm>
            <a:off x="304800" y="103188"/>
            <a:ext cx="8504238" cy="1143000"/>
          </a:xfrm>
        </p:spPr>
        <p:txBody>
          <a:bodyPr/>
          <a:lstStyle/>
          <a:p>
            <a:pPr eaLnBrk="1" hangingPunct="1"/>
            <a:r>
              <a:rPr lang="en-US" altLang="en-US" dirty="0" smtClean="0"/>
              <a:t>Factors that End FML</a:t>
            </a:r>
          </a:p>
        </p:txBody>
      </p:sp>
      <p:sp>
        <p:nvSpPr>
          <p:cNvPr id="342019" name="Content Placeholder 2"/>
          <p:cNvSpPr>
            <a:spLocks noGrp="1"/>
          </p:cNvSpPr>
          <p:nvPr>
            <p:ph sz="half" idx="2"/>
          </p:nvPr>
        </p:nvSpPr>
        <p:spPr>
          <a:xfrm>
            <a:off x="2257425" y="1371600"/>
            <a:ext cx="6551613" cy="5349875"/>
          </a:xfrm>
        </p:spPr>
        <p:txBody>
          <a:bodyPr/>
          <a:lstStyle/>
          <a:p>
            <a:pPr marL="457200" indent="-457200" eaLnBrk="1" hangingPunct="1">
              <a:buFont typeface="Calibri" panose="020F0502020204030204" pitchFamily="34" charset="0"/>
              <a:buAutoNum type="arabicPeriod"/>
            </a:pPr>
            <a:r>
              <a:rPr lang="en-US" altLang="en-US" sz="2300" dirty="0" smtClean="0"/>
              <a:t>Duration of leave designated in medical certification is met </a:t>
            </a:r>
          </a:p>
          <a:p>
            <a:pPr marL="457200" indent="-457200" eaLnBrk="1" hangingPunct="1">
              <a:buFont typeface="Calibri" panose="020F0502020204030204" pitchFamily="34" charset="0"/>
              <a:buAutoNum type="arabicPeriod"/>
            </a:pPr>
            <a:r>
              <a:rPr lang="en-US" altLang="en-US" sz="2300" dirty="0" smtClean="0"/>
              <a:t>Employee presents a Fitness To Return (or Work Status Report)  </a:t>
            </a:r>
          </a:p>
          <a:p>
            <a:pPr marL="457200" indent="-457200" eaLnBrk="1" hangingPunct="1">
              <a:buFont typeface="Calibri" panose="020F0502020204030204" pitchFamily="34" charset="0"/>
              <a:buAutoNum type="arabicPeriod"/>
            </a:pPr>
            <a:r>
              <a:rPr lang="en-US" altLang="en-US" sz="2300" dirty="0" smtClean="0"/>
              <a:t>Employee under Workers’ Compensation has reached MMI </a:t>
            </a:r>
          </a:p>
          <a:p>
            <a:pPr marL="457200" indent="-457200" eaLnBrk="1" hangingPunct="1">
              <a:buFont typeface="Calibri" panose="020F0502020204030204" pitchFamily="34" charset="0"/>
              <a:buAutoNum type="arabicPeriod"/>
            </a:pPr>
            <a:r>
              <a:rPr lang="en-US" altLang="en-US" sz="2300" dirty="0" smtClean="0"/>
              <a:t>Employee exhausts entitlement of 520 hours within 12 month period</a:t>
            </a:r>
          </a:p>
          <a:p>
            <a:pPr marL="457200" indent="-457200" eaLnBrk="1" hangingPunct="1">
              <a:buFont typeface="Calibri" panose="020F0502020204030204" pitchFamily="34" charset="0"/>
              <a:buAutoNum type="arabicPeriod" startAt="5"/>
            </a:pPr>
            <a:r>
              <a:rPr lang="en-US" altLang="en-US" sz="2300" dirty="0" smtClean="0"/>
              <a:t>Employee exhausts entitlement of 1,040 hours for Military Caregiver Leave or 12 month period expires</a:t>
            </a:r>
          </a:p>
          <a:p>
            <a:pPr marL="457200" indent="-457200" eaLnBrk="1" hangingPunct="1">
              <a:buFont typeface="Calibri" panose="020F0502020204030204" pitchFamily="34" charset="0"/>
              <a:buAutoNum type="arabicPeriod" startAt="5"/>
            </a:pPr>
            <a:r>
              <a:rPr lang="en-US" altLang="en-US" sz="2300" dirty="0" smtClean="0"/>
              <a:t>Termination</a:t>
            </a:r>
          </a:p>
          <a:p>
            <a:pPr marL="457200" indent="-457200" eaLnBrk="1" hangingPunct="1">
              <a:buFont typeface="Calibri" panose="020F0502020204030204" pitchFamily="34" charset="0"/>
              <a:buAutoNum type="arabicPeriod" startAt="5"/>
            </a:pPr>
            <a:r>
              <a:rPr lang="en-US" altLang="en-US" sz="2300" dirty="0" smtClean="0"/>
              <a:t>Death</a:t>
            </a:r>
          </a:p>
          <a:p>
            <a:pPr marL="457200" indent="-457200" eaLnBrk="1" hangingPunct="1">
              <a:buFont typeface="Calibri" panose="020F0502020204030204" pitchFamily="34" charset="0"/>
              <a:buAutoNum type="arabicPeriod"/>
            </a:pPr>
            <a:endParaRPr lang="en-US" altLang="en-US" sz="23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A975DD1-85CB-449C-BCA9-96A21D19AB7B}" type="slidenum">
              <a:rPr lang="en-US" altLang="en-US" smtClean="0">
                <a:solidFill>
                  <a:schemeClr val="bg1"/>
                </a:solidFill>
              </a:rPr>
              <a:pPr>
                <a:defRPr/>
              </a:pPr>
              <a:t>164</a:t>
            </a:fld>
            <a:endParaRPr lang="en-US" altLang="en-US" dirty="0" smtClean="0">
              <a:solidFill>
                <a:schemeClr val="bg1"/>
              </a:solidFill>
            </a:endParaRPr>
          </a:p>
        </p:txBody>
      </p:sp>
      <p:pic>
        <p:nvPicPr>
          <p:cNvPr id="342021" name="Content Placeholder 6" descr="end.jpg"/>
          <p:cNvPicPr>
            <a:picLocks noGrp="1" noChangeAspect="1"/>
          </p:cNvPicPr>
          <p:nvPr>
            <p:ph sz="half" idx="12"/>
          </p:nvPr>
        </p:nvPicPr>
        <p:blipFill>
          <a:blip r:embed="rId4">
            <a:grayscl/>
            <a:extLst>
              <a:ext uri="{28A0092B-C50C-407E-A947-70E740481C1C}">
                <a14:useLocalDpi xmlns:a14="http://schemas.microsoft.com/office/drawing/2010/main" val="0"/>
              </a:ext>
            </a:extLst>
          </a:blip>
          <a:srcRect t="-90343" b="-90343"/>
          <a:stretch>
            <a:fillRect/>
          </a:stretch>
        </p:blipFill>
        <p:spPr>
          <a:xfrm>
            <a:off x="304800" y="1371600"/>
            <a:ext cx="1758950" cy="4926013"/>
          </a:xfrm>
        </p:spPr>
      </p:pic>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ustDataLst>
      <p:tags r:id="rId1"/>
    </p:custDataLst>
  </p:cSld>
  <p:clrMapOvr>
    <a:masterClrMapping/>
  </p:clrMapOvr>
  <p:transition>
    <p:cut/>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Content Placeholder 1"/>
          <p:cNvSpPr>
            <a:spLocks noGrp="1"/>
          </p:cNvSpPr>
          <p:nvPr>
            <p:ph idx="1"/>
          </p:nvPr>
        </p:nvSpPr>
        <p:spPr>
          <a:xfrm>
            <a:off x="182563" y="1371600"/>
            <a:ext cx="8778875" cy="4937125"/>
          </a:xfrm>
        </p:spPr>
        <p:txBody>
          <a:bodyPr/>
          <a:lstStyle/>
          <a:p>
            <a:pPr eaLnBrk="1" hangingPunct="1"/>
            <a:r>
              <a:rPr lang="en-US" altLang="en-US" sz="2800" dirty="0" smtClean="0"/>
              <a:t>Supervisors must receive a copy of the Fitness To Return or Work Status Report to release the employee back to work  </a:t>
            </a:r>
          </a:p>
          <a:p>
            <a:pPr eaLnBrk="1" hangingPunct="1"/>
            <a:r>
              <a:rPr lang="en-US" altLang="en-US" sz="2800" dirty="0" smtClean="0"/>
              <a:t>There are four return to work options:</a:t>
            </a:r>
          </a:p>
          <a:p>
            <a:pPr lvl="1" eaLnBrk="1" hangingPunct="1"/>
            <a:r>
              <a:rPr lang="en-US" altLang="en-US" sz="2400" dirty="0" smtClean="0"/>
              <a:t>Return to work with no restrictions</a:t>
            </a:r>
          </a:p>
          <a:p>
            <a:pPr lvl="1" eaLnBrk="1" hangingPunct="1"/>
            <a:r>
              <a:rPr lang="en-US" altLang="en-US" sz="2400" dirty="0" smtClean="0"/>
              <a:t>Unable to return at this time</a:t>
            </a:r>
          </a:p>
          <a:p>
            <a:pPr lvl="1" eaLnBrk="1" hangingPunct="1"/>
            <a:r>
              <a:rPr lang="en-US" altLang="en-US" sz="2400" dirty="0" smtClean="0"/>
              <a:t>Able to return with reduced work schedule</a:t>
            </a:r>
          </a:p>
          <a:p>
            <a:pPr lvl="1" eaLnBrk="1" hangingPunct="1"/>
            <a:r>
              <a:rPr lang="en-US" altLang="en-US" sz="2400" dirty="0" smtClean="0"/>
              <a:t>Able to return with restrictions</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D3A366B-2F29-4249-BEE6-5F486F377127}" type="slidenum">
              <a:rPr lang="en-US" altLang="en-US" smtClean="0">
                <a:solidFill>
                  <a:schemeClr val="bg1"/>
                </a:solidFill>
              </a:rPr>
              <a:pPr>
                <a:defRPr/>
              </a:pPr>
              <a:t>165</a:t>
            </a:fld>
            <a:endParaRPr lang="en-US" altLang="en-US" dirty="0" smtClean="0">
              <a:solidFill>
                <a:schemeClr val="bg1"/>
              </a:solidFill>
            </a:endParaRPr>
          </a:p>
        </p:txBody>
      </p:sp>
      <p:sp>
        <p:nvSpPr>
          <p:cNvPr id="344069" name="Title 4"/>
          <p:cNvSpPr>
            <a:spLocks noGrp="1"/>
          </p:cNvSpPr>
          <p:nvPr>
            <p:ph type="title"/>
          </p:nvPr>
        </p:nvSpPr>
        <p:spPr/>
        <p:txBody>
          <a:bodyPr/>
          <a:lstStyle/>
          <a:p>
            <a:pPr eaLnBrk="1" hangingPunct="1"/>
            <a:r>
              <a:rPr lang="en-US" altLang="en-US" sz="3200" dirty="0" smtClean="0"/>
              <a:t>Evaluate Fitness and Work Status Report</a:t>
            </a:r>
          </a:p>
        </p:txBody>
      </p:sp>
      <p:pic>
        <p:nvPicPr>
          <p:cNvPr id="344070" name="Picture 5"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5"/>
          <p:cNvSpPr>
            <a:spLocks noGrp="1"/>
          </p:cNvSpPr>
          <p:nvPr>
            <p:ph type="title"/>
          </p:nvPr>
        </p:nvSpPr>
        <p:spPr>
          <a:xfrm>
            <a:off x="304800" y="103188"/>
            <a:ext cx="8504238" cy="1143000"/>
          </a:xfrm>
        </p:spPr>
        <p:txBody>
          <a:bodyPr/>
          <a:lstStyle/>
          <a:p>
            <a:pPr eaLnBrk="1" hangingPunct="1"/>
            <a:r>
              <a:rPr lang="en-US" altLang="en-US" dirty="0" smtClean="0"/>
              <a:t>End of FML Notification </a:t>
            </a:r>
          </a:p>
        </p:txBody>
      </p:sp>
      <p:sp>
        <p:nvSpPr>
          <p:cNvPr id="346115" name="Content Placeholder 6"/>
          <p:cNvSpPr>
            <a:spLocks noGrp="1"/>
          </p:cNvSpPr>
          <p:nvPr>
            <p:ph sz="half" idx="2"/>
          </p:nvPr>
        </p:nvSpPr>
        <p:spPr>
          <a:xfrm>
            <a:off x="2733675" y="1371600"/>
            <a:ext cx="6075363" cy="4937125"/>
          </a:xfrm>
        </p:spPr>
        <p:txBody>
          <a:bodyPr/>
          <a:lstStyle/>
          <a:p>
            <a:pPr eaLnBrk="1" hangingPunct="1"/>
            <a:r>
              <a:rPr lang="en-US" altLang="en-US" sz="2400" dirty="0" smtClean="0"/>
              <a:t>The following stakeholders need to be notified when an FML case is closed: </a:t>
            </a:r>
          </a:p>
          <a:p>
            <a:pPr lvl="1" eaLnBrk="1" hangingPunct="1"/>
            <a:r>
              <a:rPr lang="en-US" altLang="en-US" sz="2400" dirty="0" smtClean="0"/>
              <a:t>Supervisory Chain and Appointing Authority</a:t>
            </a:r>
          </a:p>
          <a:p>
            <a:pPr lvl="1" eaLnBrk="1" hangingPunct="1"/>
            <a:r>
              <a:rPr lang="en-US" altLang="en-US" sz="2400" dirty="0" smtClean="0"/>
              <a:t>FML Program Manager</a:t>
            </a:r>
          </a:p>
          <a:p>
            <a:pPr lvl="1" eaLnBrk="1" hangingPunct="1"/>
            <a:r>
              <a:rPr lang="en-US" altLang="en-US" sz="2400" dirty="0" smtClean="0"/>
              <a:t>Employee</a:t>
            </a:r>
          </a:p>
          <a:p>
            <a:pPr lvl="1" eaLnBrk="1" hangingPunct="1"/>
            <a:r>
              <a:rPr lang="en-US" altLang="en-US" sz="2400" dirty="0" smtClean="0"/>
              <a:t>Employee’s regular timekeeper</a:t>
            </a:r>
          </a:p>
          <a:p>
            <a:pPr eaLnBrk="1" hangingPunct="1"/>
            <a:r>
              <a:rPr lang="en-US" altLang="en-US" sz="2400" dirty="0" smtClean="0"/>
              <a:t>If it is also a Worker’s Compensation case, notify:</a:t>
            </a:r>
          </a:p>
          <a:p>
            <a:pPr lvl="1" eaLnBrk="1" hangingPunct="1"/>
            <a:r>
              <a:rPr lang="en-US" altLang="en-US" sz="2400" dirty="0" smtClean="0"/>
              <a:t>Risk Management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6AEC863-B6D9-4F1F-A265-1A659A4DAB1F}" type="slidenum">
              <a:rPr lang="en-US" altLang="en-US" smtClean="0">
                <a:solidFill>
                  <a:schemeClr val="bg1"/>
                </a:solidFill>
              </a:rPr>
              <a:pPr>
                <a:defRPr/>
              </a:pPr>
              <a:t>166</a:t>
            </a:fld>
            <a:endParaRPr lang="en-US" altLang="en-US" dirty="0" smtClean="0">
              <a:solidFill>
                <a:schemeClr val="bg1"/>
              </a:solidFill>
            </a:endParaRPr>
          </a:p>
        </p:txBody>
      </p:sp>
      <p:pic>
        <p:nvPicPr>
          <p:cNvPr id="346117" name="Content Placeholder 8" descr="586251_c63eaced.jpg"/>
          <p:cNvPicPr>
            <a:picLocks noGrp="1" noChangeAspect="1"/>
          </p:cNvPicPr>
          <p:nvPr>
            <p:ph sz="half" idx="12"/>
          </p:nvPr>
        </p:nvPicPr>
        <p:blipFill>
          <a:blip r:embed="rId4">
            <a:extLst>
              <a:ext uri="{28A0092B-C50C-407E-A947-70E740481C1C}">
                <a14:useLocalDpi xmlns:a14="http://schemas.microsoft.com/office/drawing/2010/main" val="0"/>
              </a:ext>
            </a:extLst>
          </a:blip>
          <a:srcRect l="21870" t="8307" r="19348" b="4507"/>
          <a:stretch>
            <a:fillRect/>
          </a:stretch>
        </p:blipFill>
        <p:spPr>
          <a:xfrm>
            <a:off x="387350" y="1781175"/>
            <a:ext cx="1941513" cy="4305300"/>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ustDataLst>
      <p:tags r:id="rId1"/>
    </p:custDataLst>
  </p:cSld>
  <p:clrMapOvr>
    <a:masterClrMapping/>
  </p:clrMapOvr>
  <p:transition>
    <p:cut/>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62" name="Title 5"/>
          <p:cNvSpPr>
            <a:spLocks noGrp="1"/>
          </p:cNvSpPr>
          <p:nvPr>
            <p:ph type="title"/>
          </p:nvPr>
        </p:nvSpPr>
        <p:spPr>
          <a:xfrm>
            <a:off x="304800" y="103188"/>
            <a:ext cx="8504238" cy="1143000"/>
          </a:xfrm>
        </p:spPr>
        <p:txBody>
          <a:bodyPr/>
          <a:lstStyle/>
          <a:p>
            <a:pPr eaLnBrk="1" hangingPunct="1"/>
            <a:r>
              <a:rPr lang="en-US" altLang="en-US" dirty="0" smtClean="0"/>
              <a:t>End of FML Notification </a:t>
            </a:r>
          </a:p>
        </p:txBody>
      </p:sp>
      <p:sp>
        <p:nvSpPr>
          <p:cNvPr id="348163" name="Content Placeholder 6"/>
          <p:cNvSpPr>
            <a:spLocks noGrp="1"/>
          </p:cNvSpPr>
          <p:nvPr>
            <p:ph sz="half" idx="2"/>
          </p:nvPr>
        </p:nvSpPr>
        <p:spPr>
          <a:xfrm>
            <a:off x="2733675" y="1371600"/>
            <a:ext cx="6075363" cy="4937125"/>
          </a:xfrm>
        </p:spPr>
        <p:txBody>
          <a:bodyPr/>
          <a:lstStyle/>
          <a:p>
            <a:pPr eaLnBrk="1" hangingPunct="1"/>
            <a:r>
              <a:rPr lang="en-US" altLang="en-US" sz="2400" dirty="0" smtClean="0"/>
              <a:t>The following stakeholders need to be notified when an FML case is closed: </a:t>
            </a:r>
          </a:p>
          <a:p>
            <a:pPr lvl="1" eaLnBrk="1" hangingPunct="1"/>
            <a:r>
              <a:rPr lang="en-US" altLang="en-US" sz="2400" dirty="0" smtClean="0"/>
              <a:t>Supervisory Chain and Appointing Authority</a:t>
            </a:r>
          </a:p>
          <a:p>
            <a:pPr lvl="1" eaLnBrk="1" hangingPunct="1"/>
            <a:r>
              <a:rPr lang="en-US" altLang="en-US" sz="2400" dirty="0" smtClean="0"/>
              <a:t>FML Program Manager</a:t>
            </a:r>
          </a:p>
          <a:p>
            <a:pPr lvl="1" eaLnBrk="1" hangingPunct="1"/>
            <a:r>
              <a:rPr lang="en-US" altLang="en-US" sz="2400" dirty="0" smtClean="0"/>
              <a:t>Employee</a:t>
            </a:r>
          </a:p>
          <a:p>
            <a:pPr lvl="1" eaLnBrk="1" hangingPunct="1"/>
            <a:r>
              <a:rPr lang="en-US" altLang="en-US" sz="2400" dirty="0" smtClean="0"/>
              <a:t>Human Resources</a:t>
            </a:r>
          </a:p>
          <a:p>
            <a:pPr lvl="1" eaLnBrk="1" hangingPunct="1"/>
            <a:r>
              <a:rPr lang="en-US" altLang="en-US" sz="2400" dirty="0" smtClean="0"/>
              <a:t>Employee’s regular timekeeper</a:t>
            </a:r>
          </a:p>
          <a:p>
            <a:pPr eaLnBrk="1" hangingPunct="1"/>
            <a:r>
              <a:rPr lang="en-US" altLang="en-US" sz="2400" dirty="0" smtClean="0"/>
              <a:t>If it is also Worker’s Compensation case, notify:</a:t>
            </a:r>
          </a:p>
          <a:p>
            <a:pPr lvl="1" eaLnBrk="1" hangingPunct="1"/>
            <a:r>
              <a:rPr lang="en-US" altLang="en-US" sz="2400" dirty="0" smtClean="0"/>
              <a:t>Risk Management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6DA3164-BB09-4118-8040-564CAAC591CE}" type="slidenum">
              <a:rPr lang="en-US" altLang="en-US" smtClean="0">
                <a:solidFill>
                  <a:schemeClr val="bg1"/>
                </a:solidFill>
              </a:rPr>
              <a:pPr>
                <a:defRPr/>
              </a:pPr>
              <a:t>167</a:t>
            </a:fld>
            <a:endParaRPr lang="en-US" altLang="en-US" dirty="0" smtClean="0">
              <a:solidFill>
                <a:schemeClr val="bg1"/>
              </a:solidFill>
            </a:endParaRPr>
          </a:p>
        </p:txBody>
      </p:sp>
      <p:pic>
        <p:nvPicPr>
          <p:cNvPr id="348165" name="Content Placeholder 8" descr="586251_c63eaced.jpg"/>
          <p:cNvPicPr>
            <a:picLocks noGrp="1" noChangeAspect="1"/>
          </p:cNvPicPr>
          <p:nvPr>
            <p:ph sz="half" idx="12"/>
          </p:nvPr>
        </p:nvPicPr>
        <p:blipFill>
          <a:blip r:embed="rId4">
            <a:extLst>
              <a:ext uri="{28A0092B-C50C-407E-A947-70E740481C1C}">
                <a14:useLocalDpi xmlns:a14="http://schemas.microsoft.com/office/drawing/2010/main" val="0"/>
              </a:ext>
            </a:extLst>
          </a:blip>
          <a:srcRect l="21870" t="8307" r="19348" b="4507"/>
          <a:stretch>
            <a:fillRect/>
          </a:stretch>
        </p:blipFill>
        <p:spPr>
          <a:xfrm>
            <a:off x="387350" y="1781175"/>
            <a:ext cx="1941513" cy="4305300"/>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ustDataLst>
      <p:tags r:id="rId1"/>
    </p:custDataLst>
  </p:cSld>
  <p:clrMapOvr>
    <a:masterClrMapping/>
  </p:clrMapOvr>
  <p:transition>
    <p:cut/>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7"/>
          <p:cNvSpPr>
            <a:spLocks noGrp="1"/>
          </p:cNvSpPr>
          <p:nvPr>
            <p:ph type="title"/>
          </p:nvPr>
        </p:nvSpPr>
        <p:spPr>
          <a:xfrm>
            <a:off x="304800" y="103188"/>
            <a:ext cx="8504238" cy="1143000"/>
          </a:xfrm>
        </p:spPr>
        <p:txBody>
          <a:bodyPr/>
          <a:lstStyle/>
          <a:p>
            <a:pPr eaLnBrk="1" hangingPunct="1"/>
            <a:r>
              <a:rPr lang="en-US" altLang="en-US" dirty="0" smtClean="0"/>
              <a:t>FML Liaison End of FML Actions</a:t>
            </a:r>
          </a:p>
        </p:txBody>
      </p:sp>
      <p:sp>
        <p:nvSpPr>
          <p:cNvPr id="350211" name="Content Placeholder 8"/>
          <p:cNvSpPr>
            <a:spLocks noGrp="1"/>
          </p:cNvSpPr>
          <p:nvPr>
            <p:ph sz="half" idx="2"/>
          </p:nvPr>
        </p:nvSpPr>
        <p:spPr>
          <a:xfrm>
            <a:off x="300038" y="1336675"/>
            <a:ext cx="6515100" cy="4937125"/>
          </a:xfrm>
        </p:spPr>
        <p:txBody>
          <a:bodyPr/>
          <a:lstStyle/>
          <a:p>
            <a:pPr eaLnBrk="1" hangingPunct="1"/>
            <a:r>
              <a:rPr lang="en-US" altLang="en-US" sz="2800" dirty="0" smtClean="0"/>
              <a:t>The FML Liaison is responsible for:</a:t>
            </a:r>
          </a:p>
          <a:p>
            <a:pPr marL="342900" indent="-342900" eaLnBrk="1" hangingPunct="1">
              <a:buFont typeface="Arial"/>
              <a:buChar char="•"/>
            </a:pPr>
            <a:r>
              <a:rPr lang="en-US" altLang="en-US" sz="2800" dirty="0" smtClean="0"/>
              <a:t>Reconciling the Employee timesheet </a:t>
            </a:r>
          </a:p>
          <a:p>
            <a:pPr marL="342900" indent="-342900" eaLnBrk="1" hangingPunct="1">
              <a:buFont typeface="Arial"/>
              <a:buChar char="•"/>
            </a:pPr>
            <a:r>
              <a:rPr lang="en-US" altLang="en-US" sz="2800" dirty="0" smtClean="0"/>
              <a:t>Revising timesheet if needed (especially unused FML LWOP coded for the month) </a:t>
            </a:r>
          </a:p>
          <a:p>
            <a:pPr marL="342900" indent="-342900" eaLnBrk="1" hangingPunct="1">
              <a:buFont typeface="Arial"/>
              <a:buChar char="•"/>
            </a:pPr>
            <a:r>
              <a:rPr lang="en-US" altLang="en-US" sz="2800" dirty="0"/>
              <a:t>Adjusting end date of workbench, if needed</a:t>
            </a:r>
          </a:p>
          <a:p>
            <a:pPr marL="342900" indent="-342900" eaLnBrk="1" hangingPunct="1">
              <a:buFont typeface="Arial"/>
              <a:buChar char="•"/>
            </a:pPr>
            <a:r>
              <a:rPr lang="en-US" altLang="en-US" sz="2800" dirty="0"/>
              <a:t>Verifying the FML hardcopy file is complete</a:t>
            </a:r>
          </a:p>
          <a:p>
            <a:pPr lvl="1" eaLnBrk="1" hangingPunct="1"/>
            <a:r>
              <a:rPr lang="en-US" altLang="en-US" dirty="0" smtClean="0"/>
              <a:t>Retain for three years</a:t>
            </a:r>
          </a:p>
          <a:p>
            <a:pPr lvl="1" eaLnBrk="1" hangingPunct="1"/>
            <a:r>
              <a:rPr lang="en-US" altLang="en-US" dirty="0" smtClean="0"/>
              <a:t>Destroy by shredding after three years</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2216D21-3638-427D-9DAC-E1EA3DE2273F}" type="slidenum">
              <a:rPr lang="en-US" altLang="en-US" smtClean="0">
                <a:solidFill>
                  <a:schemeClr val="bg1"/>
                </a:solidFill>
              </a:rPr>
              <a:pPr>
                <a:defRPr/>
              </a:pPr>
              <a:t>168</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50214" name="Picture 16" descr="AA05384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0225" y="1725613"/>
            <a:ext cx="1547813" cy="473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defRPr/>
            </a:pPr>
            <a:r>
              <a:rPr lang="en-US" sz="2800" dirty="0" smtClean="0">
                <a:ea typeface="+mn-ea"/>
              </a:rPr>
              <a:t>What are the seven factors that end FML?</a:t>
            </a:r>
          </a:p>
          <a:p>
            <a:pPr marL="514350" indent="-514350" eaLnBrk="1" hangingPunct="1">
              <a:buFont typeface="+mj-lt"/>
              <a:buAutoNum type="arabicPeriod"/>
              <a:defRPr/>
            </a:pPr>
            <a:endParaRPr lang="en-US" sz="2800" dirty="0" smtClean="0">
              <a:ea typeface="+mn-ea"/>
            </a:endParaRPr>
          </a:p>
          <a:p>
            <a:pPr marL="514350" indent="-514350" eaLnBrk="1" hangingPunct="1">
              <a:buFont typeface="+mj-lt"/>
              <a:buAutoNum type="arabicPeriod"/>
              <a:defRPr/>
            </a:pPr>
            <a:r>
              <a:rPr lang="en-US" sz="2800" dirty="0" smtClean="0">
                <a:ea typeface="+mn-ea"/>
              </a:rPr>
              <a:t>How many years must the hardcopy of the FML File be kept?</a:t>
            </a: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3890DF9-D7D5-4B67-987F-1F4EF6BC6558}" type="slidenum">
              <a:rPr lang="en-US" altLang="en-US" smtClean="0">
                <a:solidFill>
                  <a:schemeClr val="bg1"/>
                </a:solidFill>
              </a:rPr>
              <a:pPr>
                <a:defRPr/>
              </a:pPr>
              <a:t>169</a:t>
            </a:fld>
            <a:endParaRPr lang="en-US" altLang="en-US" dirty="0" smtClean="0">
              <a:solidFill>
                <a:schemeClr val="bg1"/>
              </a:solidFill>
            </a:endParaRPr>
          </a:p>
        </p:txBody>
      </p:sp>
      <p:sp>
        <p:nvSpPr>
          <p:cNvPr id="352261"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ustDataLst>
      <p:tags r:id="rId1"/>
    </p:custData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182563" y="1371600"/>
            <a:ext cx="8778875" cy="4937125"/>
          </a:xfrm>
        </p:spPr>
        <p:txBody>
          <a:bodyPr/>
          <a:lstStyle/>
          <a:p>
            <a:pPr marL="457200" indent="-457200" eaLnBrk="1" hangingPunct="1">
              <a:buFont typeface="Arial"/>
              <a:buChar char="•"/>
            </a:pPr>
            <a:r>
              <a:rPr lang="en-US" altLang="en-US" sz="2800" dirty="0" smtClean="0"/>
              <a:t>FMLA started in 1993 as a Federal law that permits employees to take up to 12 weeks of unpaid leave with job protection</a:t>
            </a:r>
          </a:p>
          <a:p>
            <a:pPr marL="457200" indent="-457200" eaLnBrk="1" hangingPunct="1">
              <a:buFont typeface="Arial"/>
              <a:buChar char="•"/>
            </a:pPr>
            <a:r>
              <a:rPr lang="en-US" altLang="en-US" sz="2800" dirty="0" smtClean="0"/>
              <a:t>The State of Colorado provides 13 weeks of unpaid leave with job protection</a:t>
            </a:r>
          </a:p>
          <a:p>
            <a:pPr marL="457200" indent="-457200" eaLnBrk="1" hangingPunct="1">
              <a:buFont typeface="Arial"/>
              <a:buChar char="•"/>
            </a:pPr>
            <a:r>
              <a:rPr lang="en-US" altLang="en-US" sz="2800" dirty="0" smtClean="0"/>
              <a:t>Federal Law requires employers to post the Employee Rights and Responsibility poster</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57C7668-A5FA-4B84-A794-AD9797FF2BB6}" type="slidenum">
              <a:rPr lang="en-US" altLang="en-US" smtClean="0">
                <a:solidFill>
                  <a:schemeClr val="bg1"/>
                </a:solidFill>
              </a:rPr>
              <a:pPr>
                <a:defRPr/>
              </a:pPr>
              <a:t>17</a:t>
            </a:fld>
            <a:endParaRPr lang="en-US" altLang="en-US" dirty="0" smtClean="0">
              <a:solidFill>
                <a:schemeClr val="bg1"/>
              </a:solidFill>
            </a:endParaRPr>
          </a:p>
        </p:txBody>
      </p:sp>
      <p:sp>
        <p:nvSpPr>
          <p:cNvPr id="65541" name="Title 1"/>
          <p:cNvSpPr>
            <a:spLocks noGrp="1"/>
          </p:cNvSpPr>
          <p:nvPr>
            <p:ph type="title"/>
          </p:nvPr>
        </p:nvSpPr>
        <p:spPr/>
        <p:txBody>
          <a:bodyPr/>
          <a:lstStyle/>
          <a:p>
            <a:pPr eaLnBrk="1" hangingPunct="1"/>
            <a:r>
              <a:rPr lang="en-US" altLang="en-US" dirty="0" smtClean="0"/>
              <a:t>What is FMLA?</a:t>
            </a:r>
          </a:p>
        </p:txBody>
      </p:sp>
      <p:pic>
        <p:nvPicPr>
          <p:cNvPr id="65542" name="Picture 5" descr="2.pn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9000" y="5884863"/>
            <a:ext cx="460375"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3" name="Picture 6"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custDataLst>
      <p:tags r:id="rId1"/>
    </p:custDataLst>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b="1"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171</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4"/>
          <p:cNvSpPr>
            <a:spLocks noGrp="1"/>
          </p:cNvSpPr>
          <p:nvPr>
            <p:ph type="title"/>
          </p:nvPr>
        </p:nvSpPr>
        <p:spPr>
          <a:xfrm>
            <a:off x="304800" y="103188"/>
            <a:ext cx="8504238" cy="1143000"/>
          </a:xfrm>
        </p:spPr>
        <p:txBody>
          <a:bodyPr/>
          <a:lstStyle/>
          <a:p>
            <a:pPr eaLnBrk="1" hangingPunct="1"/>
            <a:r>
              <a:rPr lang="en-US" altLang="en-US" dirty="0" smtClean="0"/>
              <a:t>Case Studies</a:t>
            </a:r>
          </a:p>
        </p:txBody>
      </p:sp>
      <p:sp>
        <p:nvSpPr>
          <p:cNvPr id="356355" name="Content Placeholder 5"/>
          <p:cNvSpPr>
            <a:spLocks noGrp="1"/>
          </p:cNvSpPr>
          <p:nvPr>
            <p:ph sz="half" idx="2"/>
          </p:nvPr>
        </p:nvSpPr>
        <p:spPr>
          <a:xfrm>
            <a:off x="3794125" y="1371600"/>
            <a:ext cx="5014913" cy="4937125"/>
          </a:xfrm>
        </p:spPr>
        <p:txBody>
          <a:bodyPr/>
          <a:lstStyle/>
          <a:p>
            <a:pPr eaLnBrk="1" hangingPunct="1"/>
            <a:r>
              <a:rPr lang="en-US" altLang="en-US" dirty="0" smtClean="0"/>
              <a:t>Now is your chance to practice what you have learned in the system</a:t>
            </a:r>
          </a:p>
          <a:p>
            <a:pPr lvl="1" eaLnBrk="1" hangingPunct="1"/>
            <a:r>
              <a:rPr lang="en-US" altLang="en-US" dirty="0" smtClean="0"/>
              <a:t>There are three case studies </a:t>
            </a:r>
          </a:p>
          <a:p>
            <a:pPr lvl="1" eaLnBrk="1" hangingPunct="1"/>
            <a:r>
              <a:rPr lang="en-US" altLang="en-US" dirty="0" smtClean="0"/>
              <a:t>Ask questions and get help as you need it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8933FFC-2B57-44FA-93A7-EC36D6BCBC51}" type="slidenum">
              <a:rPr lang="en-US" altLang="en-US" smtClean="0">
                <a:solidFill>
                  <a:schemeClr val="bg1"/>
                </a:solidFill>
              </a:rPr>
              <a:pPr>
                <a:defRPr/>
              </a:pPr>
              <a:t>172</a:t>
            </a:fld>
            <a:endParaRPr lang="en-US" altLang="en-US" dirty="0" smtClean="0">
              <a:solidFill>
                <a:schemeClr val="bg1"/>
              </a:solidFill>
            </a:endParaRPr>
          </a:p>
        </p:txBody>
      </p:sp>
      <p:pic>
        <p:nvPicPr>
          <p:cNvPr id="8" name="Content Placeholder 7" descr="j0308887.jpg"/>
          <p:cNvPicPr>
            <a:picLocks noGrp="1" noChangeAspect="1"/>
          </p:cNvPicPr>
          <p:nvPr>
            <p:ph sz="half" idx="12"/>
          </p:nvPr>
        </p:nvPicPr>
        <p:blipFill>
          <a:blip r:embed="rId4">
            <a:extLst>
              <a:ext uri="{28A0092B-C50C-407E-A947-70E740481C1C}">
                <a14:useLocalDpi xmlns:a14="http://schemas.microsoft.com/office/drawing/2010/main" val="0"/>
              </a:ext>
            </a:extLst>
          </a:blip>
          <a:srcRect l="28557" r="28557"/>
          <a:stretch>
            <a:fillRect/>
          </a:stretch>
        </p:blipFill>
        <p:spPr>
          <a:effectLst>
            <a:softEdge rad="112500"/>
          </a:effectLst>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ustDataLst>
      <p:tags r:id="rId1"/>
    </p:custDataLst>
  </p:cSld>
  <p:clrMapOvr>
    <a:masterClrMapping/>
  </p:clrMapOvr>
  <p:transition>
    <p:cut/>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custDataLst>
      <p:tags r:id="rId1"/>
    </p:custDataLst>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b="1"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174</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itle 1"/>
          <p:cNvSpPr>
            <a:spLocks noGrp="1"/>
          </p:cNvSpPr>
          <p:nvPr>
            <p:ph type="title"/>
          </p:nvPr>
        </p:nvSpPr>
        <p:spPr/>
        <p:txBody>
          <a:bodyPr/>
          <a:lstStyle/>
          <a:p>
            <a:pPr eaLnBrk="1" hangingPunct="1"/>
            <a:r>
              <a:rPr lang="en-US" altLang="en-US" dirty="0" smtClean="0"/>
              <a:t>Conclusion</a:t>
            </a:r>
          </a:p>
        </p:txBody>
      </p:sp>
      <p:sp>
        <p:nvSpPr>
          <p:cNvPr id="364547" name="Content Placeholder 2"/>
          <p:cNvSpPr>
            <a:spLocks noGrp="1"/>
          </p:cNvSpPr>
          <p:nvPr>
            <p:ph idx="1"/>
          </p:nvPr>
        </p:nvSpPr>
        <p:spPr>
          <a:xfrm>
            <a:off x="182563" y="1371600"/>
            <a:ext cx="8778875" cy="4937125"/>
          </a:xfrm>
        </p:spPr>
        <p:txBody>
          <a:bodyPr/>
          <a:lstStyle/>
          <a:p>
            <a:pPr eaLnBrk="1" hangingPunct="1"/>
            <a:r>
              <a:rPr lang="en-US" altLang="en-US" sz="2800" dirty="0" smtClean="0"/>
              <a:t>You should now be able to:</a:t>
            </a:r>
          </a:p>
          <a:p>
            <a:pPr marL="342900" indent="-342900" eaLnBrk="1" hangingPunct="1">
              <a:buFont typeface="Arial"/>
              <a:buChar char="•"/>
            </a:pPr>
            <a:r>
              <a:rPr lang="en-US" altLang="en-US" sz="2800" dirty="0" smtClean="0"/>
              <a:t>Identify the roles and responsibilities of the FML Liaison, employees, supervisors and the appointing authorities (or designee)</a:t>
            </a:r>
          </a:p>
          <a:p>
            <a:pPr marL="342900" indent="-342900" eaLnBrk="1" hangingPunct="1">
              <a:buFont typeface="Arial"/>
              <a:buChar char="•"/>
            </a:pPr>
            <a:r>
              <a:rPr lang="en-US" altLang="en-US" sz="2800" dirty="0" smtClean="0"/>
              <a:t>Determine qualifying conditions of for FML Eligibility</a:t>
            </a:r>
          </a:p>
          <a:p>
            <a:pPr marL="342900" indent="-342900" eaLnBrk="1" hangingPunct="1">
              <a:buFont typeface="Arial"/>
              <a:buChar char="•"/>
            </a:pPr>
            <a:r>
              <a:rPr lang="en-US" altLang="en-US" sz="2800" dirty="0" smtClean="0"/>
              <a:t>Certify individuals for FML</a:t>
            </a:r>
          </a:p>
          <a:p>
            <a:pPr marL="342900" indent="-342900" eaLnBrk="1" hangingPunct="1">
              <a:buFont typeface="Arial"/>
              <a:buChar char="•"/>
            </a:pPr>
            <a:r>
              <a:rPr lang="en-US" altLang="en-US" sz="2800" dirty="0" smtClean="0"/>
              <a:t>Evaluate FML forms such as the Medical Certification for completeness and accuracy</a:t>
            </a:r>
          </a:p>
          <a:p>
            <a:pPr marL="342900" indent="-342900" eaLnBrk="1" hangingPunct="1">
              <a:buFont typeface="Arial"/>
              <a:buChar char="•"/>
            </a:pPr>
            <a:r>
              <a:rPr lang="en-US" altLang="en-US" sz="2800" dirty="0" smtClean="0"/>
              <a:t>Perform transactions in SAP to support CDOT’s FML Program</a:t>
            </a:r>
          </a:p>
          <a:p>
            <a:pPr eaLnBrk="1" hangingPunct="1"/>
            <a:endParaRPr lang="en-US" altLang="en-US"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1157EE7-9F1A-436D-9F4A-F51760A7C09C}" type="slidenum">
              <a:rPr lang="en-US" altLang="en-US" smtClean="0">
                <a:solidFill>
                  <a:schemeClr val="bg1"/>
                </a:solidFill>
              </a:rPr>
              <a:pPr>
                <a:defRPr/>
              </a:pPr>
              <a:t>175</a:t>
            </a:fld>
            <a:endParaRPr lang="en-US" altLang="en-US" dirty="0" smtClean="0">
              <a:solidFill>
                <a:schemeClr val="bg1"/>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1"/>
          <p:cNvSpPr>
            <a:spLocks noGrp="1"/>
          </p:cNvSpPr>
          <p:nvPr>
            <p:ph type="title"/>
          </p:nvPr>
        </p:nvSpPr>
        <p:spPr>
          <a:xfrm>
            <a:off x="304800" y="103188"/>
            <a:ext cx="8504238" cy="1143000"/>
          </a:xfrm>
        </p:spPr>
        <p:txBody>
          <a:bodyPr/>
          <a:lstStyle/>
          <a:p>
            <a:pPr eaLnBrk="1" hangingPunct="1"/>
            <a:r>
              <a:rPr lang="en-US" altLang="en-US" dirty="0" smtClean="0"/>
              <a:t>Learning Activity:  Course Evaluation</a:t>
            </a:r>
          </a:p>
        </p:txBody>
      </p:sp>
      <p:sp>
        <p:nvSpPr>
          <p:cNvPr id="366595" name="Content Placeholder 2"/>
          <p:cNvSpPr>
            <a:spLocks noGrp="1"/>
          </p:cNvSpPr>
          <p:nvPr>
            <p:ph sz="half" idx="2"/>
          </p:nvPr>
        </p:nvSpPr>
        <p:spPr>
          <a:xfrm>
            <a:off x="320675" y="1371600"/>
            <a:ext cx="6379269" cy="4937125"/>
          </a:xfrm>
        </p:spPr>
        <p:txBody>
          <a:bodyPr/>
          <a:lstStyle/>
          <a:p>
            <a:pPr marL="457200" indent="-457200" eaLnBrk="1" hangingPunct="1">
              <a:buFont typeface="Arial"/>
              <a:buChar char="•"/>
            </a:pPr>
            <a:r>
              <a:rPr lang="en-US" altLang="en-US" sz="2800" dirty="0" smtClean="0"/>
              <a:t>It is critical to CDOT to receive your feedback on this class</a:t>
            </a:r>
          </a:p>
          <a:p>
            <a:pPr marL="457200" indent="-457200" eaLnBrk="1" hangingPunct="1">
              <a:buFont typeface="Arial"/>
              <a:buChar char="•"/>
            </a:pPr>
            <a:r>
              <a:rPr lang="en-US" altLang="en-US" sz="2800" dirty="0" smtClean="0"/>
              <a:t>You will be sent a survey about this class</a:t>
            </a:r>
          </a:p>
        </p:txBody>
      </p:sp>
      <p:sp>
        <p:nvSpPr>
          <p:cNvPr id="3" name="Slide Number Placeholder 2"/>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B4A21D4-2E06-473B-BB09-FB201A3C51EE}" type="slidenum">
              <a:rPr lang="en-US" altLang="en-US" smtClean="0">
                <a:solidFill>
                  <a:schemeClr val="bg1"/>
                </a:solidFill>
              </a:rPr>
              <a:pPr>
                <a:defRPr/>
              </a:pPr>
              <a:t>176</a:t>
            </a:fld>
            <a:endParaRPr lang="en-US" altLang="en-US" dirty="0" smtClean="0">
              <a:solidFill>
                <a:schemeClr val="bg1"/>
              </a:solidFill>
            </a:endParaRPr>
          </a:p>
        </p:txBody>
      </p:sp>
      <p:sp>
        <p:nvSpPr>
          <p:cNvPr id="2" name="Footer Placeholder 1"/>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66598" name="Picture 2"/>
          <p:cNvPicPr>
            <a:picLocks noGrp="1" noChangeAspect="1" noChangeArrowheads="1"/>
          </p:cNvPicPr>
          <p:nvPr>
            <p:ph sz="half" idx="12"/>
          </p:nvPr>
        </p:nvPicPr>
        <p:blipFill>
          <a:blip r:embed="rId4">
            <a:extLst>
              <a:ext uri="{28A0092B-C50C-407E-A947-70E740481C1C}">
                <a14:useLocalDpi xmlns:a14="http://schemas.microsoft.com/office/drawing/2010/main" val="0"/>
              </a:ext>
            </a:extLst>
          </a:blip>
          <a:srcRect/>
          <a:stretch>
            <a:fillRect/>
          </a:stretch>
        </p:blipFill>
        <p:spPr>
          <a:xfrm>
            <a:off x="6724650" y="3933825"/>
            <a:ext cx="1984375" cy="2238375"/>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cut/>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duotone>
              <a:schemeClr val="accent1">
                <a:shade val="45000"/>
                <a:satMod val="135000"/>
              </a:schemeClr>
              <a:prstClr val="white"/>
            </a:duotone>
          </a:blip>
          <a:stretch>
            <a:fillRect/>
          </a:stretch>
        </p:blipFill>
        <p:spPr>
          <a:xfrm>
            <a:off x="5988086" y="4625572"/>
            <a:ext cx="3028695" cy="2099895"/>
          </a:xfrm>
          <a:prstGeom prst="rect">
            <a:avLst/>
          </a:prstGeom>
          <a:ln>
            <a:noFill/>
          </a:ln>
          <a:effectLst>
            <a:softEdge rad="112500"/>
          </a:effectLst>
        </p:spPr>
      </p:pic>
      <p:sp>
        <p:nvSpPr>
          <p:cNvPr id="368642" name="Content Placeholder 2"/>
          <p:cNvSpPr>
            <a:spLocks noGrp="1"/>
          </p:cNvSpPr>
          <p:nvPr>
            <p:ph idx="1"/>
          </p:nvPr>
        </p:nvSpPr>
        <p:spPr>
          <a:xfrm>
            <a:off x="182563" y="1371600"/>
            <a:ext cx="8778875" cy="4937125"/>
          </a:xfrm>
        </p:spPr>
        <p:txBody>
          <a:bodyPr/>
          <a:lstStyle/>
          <a:p>
            <a:pPr eaLnBrk="1" hangingPunct="1"/>
            <a:r>
              <a:rPr lang="en-US" altLang="en-US" sz="2800" dirty="0" smtClean="0"/>
              <a:t>For additional assistance with changes to FML contact:</a:t>
            </a:r>
          </a:p>
          <a:p>
            <a:pPr eaLnBrk="1" hangingPunct="1"/>
            <a:r>
              <a:rPr lang="en-US" altLang="en-US" sz="2800" dirty="0" smtClean="0"/>
              <a:t>Christine Andersen (Process)</a:t>
            </a:r>
          </a:p>
          <a:p>
            <a:pPr lvl="1" eaLnBrk="1" hangingPunct="1"/>
            <a:r>
              <a:rPr lang="en-US" altLang="en-US" dirty="0" smtClean="0"/>
              <a:t>Email: </a:t>
            </a:r>
            <a:r>
              <a:rPr lang="en-US" altLang="en-US" dirty="0" smtClean="0">
                <a:hlinkClick r:id="rId5"/>
              </a:rPr>
              <a:t>Christine.Andersen@state.co.us</a:t>
            </a:r>
            <a:r>
              <a:rPr lang="en-US" altLang="en-US" dirty="0" smtClean="0"/>
              <a:t> </a:t>
            </a:r>
          </a:p>
          <a:p>
            <a:pPr lvl="1" eaLnBrk="1" hangingPunct="1"/>
            <a:r>
              <a:rPr lang="en-US" altLang="en-US" dirty="0" smtClean="0"/>
              <a:t>Phone: 303.512.5449</a:t>
            </a:r>
          </a:p>
          <a:p>
            <a:pPr marL="273621" lvl="1" indent="0" eaLnBrk="1" hangingPunct="1">
              <a:lnSpc>
                <a:spcPct val="70000"/>
              </a:lnSpc>
              <a:buNone/>
            </a:pPr>
            <a:endParaRPr lang="en-US" altLang="en-US" sz="1800" dirty="0" smtClean="0"/>
          </a:p>
          <a:p>
            <a:pPr eaLnBrk="1" hangingPunct="1"/>
            <a:r>
              <a:rPr lang="en-US" altLang="en-US" sz="2800" dirty="0" smtClean="0"/>
              <a:t>Rachel Grafton (SAP)</a:t>
            </a:r>
          </a:p>
          <a:p>
            <a:pPr lvl="1" eaLnBrk="1" hangingPunct="1"/>
            <a:r>
              <a:rPr lang="en-US" altLang="en-US" dirty="0" smtClean="0"/>
              <a:t>Email: </a:t>
            </a:r>
            <a:r>
              <a:rPr lang="en-US" altLang="en-US" dirty="0" smtClean="0">
                <a:hlinkClick r:id="rId6"/>
              </a:rPr>
              <a:t>Rachel.Grafton@state.co.us</a:t>
            </a:r>
            <a:endParaRPr lang="en-US" altLang="en-US" dirty="0" smtClean="0"/>
          </a:p>
          <a:p>
            <a:pPr lvl="1" eaLnBrk="1" hangingPunct="1"/>
            <a:r>
              <a:rPr lang="en-US" altLang="en-US" dirty="0" smtClean="0"/>
              <a:t>Phone: 303.757.9230 </a:t>
            </a:r>
          </a:p>
          <a:p>
            <a:pPr eaLnBrk="1" hangingPunct="1"/>
            <a:endParaRPr lang="en-US" altLang="en-US" dirty="0" smtClean="0"/>
          </a:p>
          <a:p>
            <a:pPr eaLnBrk="1" hangingPunct="1"/>
            <a:endParaRPr lang="en-US" altLang="en-US" dirty="0" smtClean="0"/>
          </a:p>
        </p:txBody>
      </p:sp>
      <p:sp>
        <p:nvSpPr>
          <p:cNvPr id="368643" name="Title 1"/>
          <p:cNvSpPr>
            <a:spLocks noGrp="1"/>
          </p:cNvSpPr>
          <p:nvPr>
            <p:ph type="title"/>
          </p:nvPr>
        </p:nvSpPr>
        <p:spPr/>
        <p:txBody>
          <a:bodyPr/>
          <a:lstStyle/>
          <a:p>
            <a:pPr eaLnBrk="1" hangingPunct="1"/>
            <a:r>
              <a:rPr lang="en-US" altLang="en-US" dirty="0" smtClean="0"/>
              <a:t>Where Can I Get Help – People?</a:t>
            </a:r>
          </a:p>
        </p:txBody>
      </p:sp>
    </p:spTree>
    <p:custDataLst>
      <p:tags r:id="rId1"/>
    </p:custDataLst>
  </p:cSld>
  <p:clrMapOvr>
    <a:masterClrMapping/>
  </p:clrMapOvr>
  <p:transition>
    <p:cut/>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5"/>
          <p:cNvSpPr>
            <a:spLocks noGrp="1"/>
          </p:cNvSpPr>
          <p:nvPr>
            <p:ph type="title"/>
          </p:nvPr>
        </p:nvSpPr>
        <p:spPr>
          <a:xfrm>
            <a:off x="304800" y="103188"/>
            <a:ext cx="8504238" cy="1143000"/>
          </a:xfrm>
        </p:spPr>
        <p:txBody>
          <a:bodyPr/>
          <a:lstStyle/>
          <a:p>
            <a:pPr eaLnBrk="1" hangingPunct="1"/>
            <a:r>
              <a:rPr lang="en-US" altLang="en-US" dirty="0" smtClean="0"/>
              <a:t>FML SharePoint</a:t>
            </a:r>
          </a:p>
        </p:txBody>
      </p:sp>
      <p:sp>
        <p:nvSpPr>
          <p:cNvPr id="159747" name="Content Placeholder 6"/>
          <p:cNvSpPr>
            <a:spLocks noGrp="1"/>
          </p:cNvSpPr>
          <p:nvPr>
            <p:ph sz="half" idx="2"/>
          </p:nvPr>
        </p:nvSpPr>
        <p:spPr>
          <a:xfrm>
            <a:off x="3621541" y="1371600"/>
            <a:ext cx="5299052" cy="4937125"/>
          </a:xfrm>
        </p:spPr>
        <p:txBody>
          <a:bodyPr/>
          <a:lstStyle/>
          <a:p>
            <a:pPr eaLnBrk="1" hangingPunct="1"/>
            <a:r>
              <a:rPr lang="en-US" altLang="en-US" sz="2400" dirty="0" smtClean="0"/>
              <a:t>The FML SharePoint site has: </a:t>
            </a:r>
          </a:p>
          <a:p>
            <a:pPr marL="342900" indent="-342900" eaLnBrk="1" hangingPunct="1">
              <a:buFont typeface="Arial"/>
              <a:buChar char="•"/>
            </a:pPr>
            <a:r>
              <a:rPr lang="en-US" altLang="en-US" sz="2400" dirty="0"/>
              <a:t>Course Materials</a:t>
            </a:r>
          </a:p>
          <a:p>
            <a:pPr marL="342900" indent="-342900" eaLnBrk="1" hangingPunct="1">
              <a:buFont typeface="Arial"/>
              <a:buChar char="•"/>
            </a:pPr>
            <a:r>
              <a:rPr lang="en-US" altLang="en-US" sz="2400" dirty="0"/>
              <a:t>Announcements</a:t>
            </a:r>
          </a:p>
          <a:p>
            <a:pPr marL="342900" indent="-342900" eaLnBrk="1" hangingPunct="1">
              <a:buFont typeface="Arial"/>
              <a:buChar char="•"/>
            </a:pPr>
            <a:r>
              <a:rPr lang="en-US" altLang="en-US" sz="2400" dirty="0"/>
              <a:t>Calendar</a:t>
            </a:r>
          </a:p>
          <a:p>
            <a:pPr marL="342900" indent="-342900" eaLnBrk="1" hangingPunct="1">
              <a:buFont typeface="Arial"/>
              <a:buChar char="•"/>
            </a:pPr>
            <a:r>
              <a:rPr lang="en-US" altLang="en-US" sz="2400" dirty="0"/>
              <a:t>Current forms </a:t>
            </a:r>
          </a:p>
          <a:p>
            <a:pPr marL="342900" indent="-342900" eaLnBrk="1" hangingPunct="1">
              <a:buFont typeface="Arial"/>
              <a:buChar char="•"/>
            </a:pPr>
            <a:r>
              <a:rPr lang="en-US" altLang="en-US" sz="2400" dirty="0"/>
              <a:t>Policy </a:t>
            </a:r>
          </a:p>
          <a:p>
            <a:pPr eaLnBrk="1" hangingPunct="1"/>
            <a:r>
              <a:rPr lang="en-US" altLang="en-US" sz="2400" dirty="0" smtClean="0"/>
              <a:t>It can be found at the following address: </a:t>
            </a:r>
          </a:p>
          <a:p>
            <a:pPr marL="342900" indent="-342900" eaLnBrk="1" hangingPunct="1">
              <a:buFont typeface="Arial"/>
              <a:buChar char="•"/>
            </a:pPr>
            <a:r>
              <a:rPr lang="en-US" altLang="en-US" sz="2400" u="sng" dirty="0" smtClean="0">
                <a:hlinkClick r:id="rId4"/>
              </a:rPr>
              <a:t>http://connectsp/sites/workforce/FML/SitePages/Home.aspx</a:t>
            </a:r>
            <a:endParaRPr lang="en-US" altLang="en-US" sz="2400" u="sng" dirty="0" smtClean="0"/>
          </a:p>
          <a:p>
            <a:pPr eaLnBrk="1" hangingPunct="1"/>
            <a:endParaRPr lang="en-US" altLang="en-US" sz="2400" dirty="0"/>
          </a:p>
          <a:p>
            <a:pPr marL="342900" indent="-342900" eaLnBrk="1" hangingPunct="1">
              <a:buFont typeface="Arial"/>
              <a:buChar char="•"/>
            </a:pPr>
            <a:endParaRPr lang="en-US" altLang="en-US" sz="2400" u="sng" dirty="0" smtClean="0"/>
          </a:p>
          <a:p>
            <a:pPr eaLnBrk="1" hangingPunct="1"/>
            <a:endParaRPr lang="en-US" altLang="en-US" sz="24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6EF2CA5-1FE7-453F-A974-6A6510B1E436}" type="slidenum">
              <a:rPr lang="en-US" altLang="en-US" smtClean="0">
                <a:solidFill>
                  <a:schemeClr val="bg1"/>
                </a:solidFill>
              </a:rPr>
              <a:pPr>
                <a:defRPr/>
              </a:pPr>
              <a:t>178</a:t>
            </a:fld>
            <a:endParaRPr lang="en-US" altLang="en-US" dirty="0" smtClean="0">
              <a:solidFill>
                <a:schemeClr val="bg1"/>
              </a:solidFill>
            </a:endParaRPr>
          </a:p>
        </p:txBody>
      </p:sp>
      <p:pic>
        <p:nvPicPr>
          <p:cNvPr id="10" name="Content Placeholder 9" descr="j0309270.jpg"/>
          <p:cNvPicPr>
            <a:picLocks noGrp="1" noChangeAspect="1"/>
          </p:cNvPicPr>
          <p:nvPr>
            <p:ph sz="half" idx="12"/>
          </p:nvPr>
        </p:nvPicPr>
        <p:blipFill>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257000"/>
                    </a14:imgEffect>
                  </a14:imgLayer>
                </a14:imgProps>
              </a:ext>
              <a:ext uri="{28A0092B-C50C-407E-A947-70E740481C1C}">
                <a14:useLocalDpi xmlns:a14="http://schemas.microsoft.com/office/drawing/2010/main" val="0"/>
              </a:ext>
            </a:extLst>
          </a:blip>
          <a:srcRect l="28502" r="28502"/>
          <a:stretch>
            <a:fillRect/>
          </a:stretch>
        </p:blipFill>
        <p:spPr>
          <a:effectLst>
            <a:softEdge rad="112500"/>
          </a:effectLst>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ustDataLst>
      <p:tags r:id="rId1"/>
    </p:custDataLst>
    <p:extLst>
      <p:ext uri="{BB962C8B-B14F-4D97-AF65-F5344CB8AC3E}">
        <p14:creationId xmlns:p14="http://schemas.microsoft.com/office/powerpoint/2010/main" val="4162622678"/>
      </p:ext>
    </p:extLst>
  </p:cSld>
  <p:clrMapOvr>
    <a:masterClrMapping/>
  </p:clrMapOvr>
  <p:transition>
    <p:cut/>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itle 1"/>
          <p:cNvSpPr>
            <a:spLocks noGrp="1"/>
          </p:cNvSpPr>
          <p:nvPr>
            <p:ph type="title"/>
          </p:nvPr>
        </p:nvSpPr>
        <p:spPr/>
        <p:txBody>
          <a:bodyPr/>
          <a:lstStyle/>
          <a:p>
            <a:pPr eaLnBrk="1" hangingPunct="1"/>
            <a:r>
              <a:rPr lang="en-US" altLang="en-US" dirty="0" smtClean="0"/>
              <a:t>Questions?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19FAC5E-23D2-4ADD-82BB-16D1E6264A2B}" type="slidenum">
              <a:rPr lang="en-US" altLang="en-US" smtClean="0">
                <a:solidFill>
                  <a:schemeClr val="bg1"/>
                </a:solidFill>
              </a:rPr>
              <a:pPr>
                <a:defRPr/>
              </a:pPr>
              <a:t>179</a:t>
            </a:fld>
            <a:endParaRPr lang="en-US" altLang="en-US" dirty="0" smtClean="0">
              <a:solidFill>
                <a:schemeClr val="bg1"/>
              </a:solidFill>
            </a:endParaRPr>
          </a:p>
        </p:txBody>
      </p:sp>
      <p:grpSp>
        <p:nvGrpSpPr>
          <p:cNvPr id="372741" name="Group 6"/>
          <p:cNvGrpSpPr>
            <a:grpSpLocks/>
          </p:cNvGrpSpPr>
          <p:nvPr/>
        </p:nvGrpSpPr>
        <p:grpSpPr bwMode="auto">
          <a:xfrm>
            <a:off x="2171700" y="1143000"/>
            <a:ext cx="5829300" cy="5394325"/>
            <a:chOff x="2057400" y="1371600"/>
            <a:chExt cx="5829300" cy="5394781"/>
          </a:xfrm>
        </p:grpSpPr>
        <p:sp>
          <p:nvSpPr>
            <p:cNvPr id="10" name="TextBox 9"/>
            <p:cNvSpPr txBox="1"/>
            <p:nvPr/>
          </p:nvSpPr>
          <p:spPr>
            <a:xfrm>
              <a:off x="2057400" y="1735991"/>
              <a:ext cx="2057400" cy="3293209"/>
            </a:xfrm>
            <a:prstGeom prst="rect">
              <a:avLst/>
            </a:prstGeom>
            <a:noFill/>
          </p:spPr>
          <p:txBody>
            <a:bodyPr>
              <a:spAutoFit/>
              <a:scene3d>
                <a:camera prst="orthographicFront"/>
                <a:lightRig rig="threePt" dir="t"/>
              </a:scene3d>
              <a:sp3d extrusionH="114300" contourW="63500" prstMaterial="dkEdge">
                <a:bevelT w="114300" h="114300"/>
                <a:bevelB w="114300" h="114300"/>
              </a:sp3d>
            </a:bodyPr>
            <a:lstStyle/>
            <a:p>
              <a:pPr defTabSz="914195" eaLnBrk="1" fontAlgn="auto" hangingPunct="1">
                <a:spcBef>
                  <a:spcPts val="0"/>
                </a:spcBef>
                <a:spcAft>
                  <a:spcPts val="0"/>
                </a:spcAft>
                <a:defRPr/>
              </a:pPr>
              <a:r>
                <a:rPr lang="en-US" sz="20800" b="1" dirty="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rPr>
                <a:t>?</a:t>
              </a:r>
            </a:p>
          </p:txBody>
        </p:sp>
        <p:sp>
          <p:nvSpPr>
            <p:cNvPr id="11" name="TextBox 10"/>
            <p:cNvSpPr txBox="1"/>
            <p:nvPr/>
          </p:nvSpPr>
          <p:spPr>
            <a:xfrm>
              <a:off x="3886200" y="2057400"/>
              <a:ext cx="2057400" cy="4708981"/>
            </a:xfrm>
            <a:prstGeom prst="rect">
              <a:avLst/>
            </a:prstGeom>
            <a:noFill/>
          </p:spPr>
          <p:txBody>
            <a:bodyPr>
              <a:spAutoFit/>
              <a:scene3d>
                <a:camera prst="orthographicFront"/>
                <a:lightRig rig="threePt" dir="t"/>
              </a:scene3d>
              <a:sp3d extrusionH="114300" contourW="63500" prstMaterial="dkEdge">
                <a:bevelT w="114300" h="114300"/>
                <a:bevelB w="114300" h="114300"/>
              </a:sp3d>
            </a:bodyPr>
            <a:lstStyle/>
            <a:p>
              <a:pPr defTabSz="914195" eaLnBrk="1" fontAlgn="auto" hangingPunct="1">
                <a:spcBef>
                  <a:spcPts val="0"/>
                </a:spcBef>
                <a:spcAft>
                  <a:spcPts val="0"/>
                </a:spcAft>
                <a:defRPr/>
              </a:pPr>
              <a:r>
                <a:rPr lang="en-US" sz="30000" b="1" dirty="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p>
          </p:txBody>
        </p:sp>
        <p:sp>
          <p:nvSpPr>
            <p:cNvPr id="12" name="TextBox 11"/>
            <p:cNvSpPr txBox="1"/>
            <p:nvPr/>
          </p:nvSpPr>
          <p:spPr>
            <a:xfrm>
              <a:off x="5829300" y="1371600"/>
              <a:ext cx="2057400" cy="2308324"/>
            </a:xfrm>
            <a:prstGeom prst="rect">
              <a:avLst/>
            </a:prstGeom>
            <a:noFill/>
          </p:spPr>
          <p:txBody>
            <a:bodyPr>
              <a:spAutoFit/>
              <a:scene3d>
                <a:camera prst="orthographicFront"/>
                <a:lightRig rig="threePt" dir="t"/>
              </a:scene3d>
              <a:sp3d extrusionH="114300" contourW="63500" prstMaterial="dkEdge">
                <a:bevelT w="114300" h="114300"/>
                <a:bevelB w="114300" h="114300"/>
              </a:sp3d>
            </a:bodyPr>
            <a:lstStyle/>
            <a:p>
              <a:pPr defTabSz="914195" eaLnBrk="1" fontAlgn="auto" hangingPunct="1">
                <a:spcBef>
                  <a:spcPts val="0"/>
                </a:spcBef>
                <a:spcAft>
                  <a:spcPts val="0"/>
                </a:spcAft>
                <a:defRPr/>
              </a:pPr>
              <a:r>
                <a:rPr lang="en-US" sz="14400" b="1" dirty="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p>
          </p:txBody>
        </p:sp>
      </p:grpSp>
    </p:spTree>
    <p:custDataLst>
      <p:tags r:id="rId1"/>
    </p:custDataLst>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322155359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dirty="0" smtClean="0"/>
              <a:t>Introduction</a:t>
            </a:r>
          </a:p>
          <a:p>
            <a:pPr eaLnBrk="1" hangingPunct="1"/>
            <a:r>
              <a:rPr lang="en-US" altLang="en-US" b="1"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19</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extLst>
      <p:ext uri="{BB962C8B-B14F-4D97-AF65-F5344CB8AC3E}">
        <p14:creationId xmlns:p14="http://schemas.microsoft.com/office/powerpoint/2010/main" val="117227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1600200" y="1417638"/>
            <a:ext cx="7361238" cy="4754562"/>
          </a:xfrm>
        </p:spPr>
        <p:txBody>
          <a:bodyPr/>
          <a:lstStyle/>
          <a:p>
            <a:pPr eaLnBrk="1" hangingPunct="1"/>
            <a:r>
              <a:rPr lang="en-US" altLang="en-US" sz="2400" i="1" dirty="0" smtClean="0"/>
              <a:t>At the end of this section, you should be able to:</a:t>
            </a:r>
          </a:p>
          <a:p>
            <a:pPr marL="457200" indent="-457200" eaLnBrk="1" hangingPunct="1">
              <a:buFont typeface="Arial"/>
              <a:buChar char="•"/>
            </a:pPr>
            <a:r>
              <a:rPr lang="en-US" altLang="en-US" sz="2400" dirty="0" smtClean="0"/>
              <a:t>Describe the high-level Responsibilities of:</a:t>
            </a:r>
          </a:p>
          <a:p>
            <a:pPr lvl="1" eaLnBrk="1" hangingPunct="1"/>
            <a:r>
              <a:rPr lang="en-US" altLang="en-US" sz="2400" dirty="0" smtClean="0"/>
              <a:t>The FML Liaison</a:t>
            </a:r>
          </a:p>
          <a:p>
            <a:pPr lvl="1" eaLnBrk="1" hangingPunct="1"/>
            <a:r>
              <a:rPr lang="en-US" altLang="en-US" sz="2400" dirty="0" smtClean="0"/>
              <a:t>Employee</a:t>
            </a:r>
          </a:p>
          <a:p>
            <a:pPr lvl="1" eaLnBrk="1" hangingPunct="1"/>
            <a:r>
              <a:rPr lang="en-US" altLang="en-US" sz="2400" dirty="0" smtClean="0"/>
              <a:t>Supervisor</a:t>
            </a:r>
          </a:p>
          <a:p>
            <a:pPr marL="457200" indent="-457200" eaLnBrk="1" hangingPunct="1">
              <a:buFont typeface="Arial"/>
              <a:buChar char="•"/>
            </a:pPr>
            <a:r>
              <a:rPr lang="en-US" altLang="en-US" sz="2400" dirty="0" smtClean="0"/>
              <a:t>Identify who to contact if you need help or have questions about FML</a:t>
            </a: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77C2756-70E2-4783-A402-5A9F69C07D86}" type="slidenum">
              <a:rPr lang="en-US" altLang="en-US" smtClean="0">
                <a:solidFill>
                  <a:schemeClr val="bg1"/>
                </a:solidFill>
              </a:rPr>
              <a:pPr>
                <a:defRPr/>
              </a:pPr>
              <a:t>20</a:t>
            </a:fld>
            <a:endParaRPr lang="en-US" altLang="en-US" dirty="0" smtClean="0">
              <a:solidFill>
                <a:schemeClr val="bg1"/>
              </a:solidFill>
            </a:endParaRPr>
          </a:p>
        </p:txBody>
      </p:sp>
      <p:sp>
        <p:nvSpPr>
          <p:cNvPr id="71685" name="Title 1"/>
          <p:cNvSpPr>
            <a:spLocks noGrp="1"/>
          </p:cNvSpPr>
          <p:nvPr>
            <p:ph type="title"/>
          </p:nvPr>
        </p:nvSpPr>
        <p:spPr>
          <a:xfrm>
            <a:off x="182563" y="103188"/>
            <a:ext cx="8778875" cy="1143000"/>
          </a:xfrm>
        </p:spPr>
        <p:txBody>
          <a:bodyPr/>
          <a:lstStyle/>
          <a:p>
            <a:pPr eaLnBrk="1" hangingPunct="1"/>
            <a:r>
              <a:rPr lang="en-US" altLang="en-US" dirty="0" smtClean="0"/>
              <a:t>Section 1 - Learning Objectives</a:t>
            </a:r>
          </a:p>
        </p:txBody>
      </p:sp>
      <p:grpSp>
        <p:nvGrpSpPr>
          <p:cNvPr id="71686"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1</a:t>
              </a:r>
            </a:p>
          </p:txBody>
        </p:sp>
      </p:grpSp>
    </p:spTree>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7"/>
          <p:cNvSpPr>
            <a:spLocks noGrp="1"/>
          </p:cNvSpPr>
          <p:nvPr>
            <p:ph type="title"/>
          </p:nvPr>
        </p:nvSpPr>
        <p:spPr>
          <a:xfrm>
            <a:off x="304800" y="103188"/>
            <a:ext cx="8504238" cy="1143000"/>
          </a:xfrm>
        </p:spPr>
        <p:txBody>
          <a:bodyPr/>
          <a:lstStyle/>
          <a:p>
            <a:pPr eaLnBrk="1" hangingPunct="1"/>
            <a:r>
              <a:rPr lang="en-US" altLang="en-US" dirty="0" smtClean="0"/>
              <a:t>FML Liaison Responsibilities</a:t>
            </a:r>
          </a:p>
        </p:txBody>
      </p:sp>
      <p:sp>
        <p:nvSpPr>
          <p:cNvPr id="73731" name="Content Placeholder 8"/>
          <p:cNvSpPr>
            <a:spLocks noGrp="1"/>
          </p:cNvSpPr>
          <p:nvPr>
            <p:ph sz="half" idx="2"/>
          </p:nvPr>
        </p:nvSpPr>
        <p:spPr>
          <a:xfrm>
            <a:off x="2293938" y="1371600"/>
            <a:ext cx="6515100" cy="4937125"/>
          </a:xfrm>
        </p:spPr>
        <p:txBody>
          <a:bodyPr/>
          <a:lstStyle/>
          <a:p>
            <a:pPr eaLnBrk="1" hangingPunct="1"/>
            <a:r>
              <a:rPr lang="en-US" altLang="en-US" sz="2400" dirty="0" smtClean="0"/>
              <a:t>The FML Liaison is responsible for:</a:t>
            </a:r>
          </a:p>
          <a:p>
            <a:pPr marL="342900" indent="-342900" eaLnBrk="1" hangingPunct="1">
              <a:buFont typeface="Arial" panose="020B0604020202020204" pitchFamily="34" charset="0"/>
              <a:buChar char="•"/>
            </a:pPr>
            <a:r>
              <a:rPr lang="en-US" altLang="en-US" sz="2400" dirty="0" smtClean="0"/>
              <a:t>Maintaining Confidentiality concerning the Employee’s Condition</a:t>
            </a:r>
          </a:p>
          <a:p>
            <a:pPr marL="342900" indent="-342900" eaLnBrk="1" hangingPunct="1">
              <a:buFont typeface="Arial" panose="020B0604020202020204" pitchFamily="34" charset="0"/>
              <a:buChar char="•"/>
            </a:pPr>
            <a:r>
              <a:rPr lang="en-US" altLang="en-US" sz="2400" dirty="0" smtClean="0"/>
              <a:t>Informing the Appointing Authority (or designee) and Supervisor</a:t>
            </a:r>
          </a:p>
          <a:p>
            <a:pPr lvl="1" eaLnBrk="1" hangingPunct="1"/>
            <a:r>
              <a:rPr lang="en-US" altLang="en-US" sz="2400" dirty="0" smtClean="0"/>
              <a:t>Employee has provided documentation certifying a qualifying condition </a:t>
            </a:r>
          </a:p>
          <a:p>
            <a:pPr lvl="1" eaLnBrk="1" hangingPunct="1"/>
            <a:r>
              <a:rPr lang="en-US" altLang="en-US" sz="2400" dirty="0" smtClean="0"/>
              <a:t>Duration of absence</a:t>
            </a:r>
          </a:p>
          <a:p>
            <a:pPr marL="342900" indent="-342900" eaLnBrk="1" hangingPunct="1">
              <a:buFont typeface="Arial" panose="020B0604020202020204" pitchFamily="34" charset="0"/>
              <a:buChar char="•"/>
            </a:pPr>
            <a:r>
              <a:rPr lang="en-US" altLang="en-US" sz="2400" dirty="0" smtClean="0"/>
              <a:t>Completing/providing documents and forms</a:t>
            </a:r>
          </a:p>
          <a:p>
            <a:pPr marL="342900" indent="-342900" eaLnBrk="1" hangingPunct="1">
              <a:buFont typeface="Arial" panose="020B0604020202020204" pitchFamily="34" charset="0"/>
              <a:buChar char="•"/>
            </a:pPr>
            <a:r>
              <a:rPr lang="en-US" altLang="en-US" sz="2400" dirty="0" smtClean="0"/>
              <a:t>Monitoring FML absences through SAP</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2799F1A-8DCB-4FB3-95BF-978EBE0F4E2B}" type="slidenum">
              <a:rPr lang="en-US" altLang="en-US" smtClean="0">
                <a:solidFill>
                  <a:schemeClr val="bg1"/>
                </a:solidFill>
              </a:rPr>
              <a:pPr>
                <a:defRPr/>
              </a:pPr>
              <a:t>21</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73734"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5" name="Picture 16" descr="AA05384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284288"/>
            <a:ext cx="1547812" cy="473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7"/>
          <p:cNvSpPr>
            <a:spLocks noGrp="1"/>
          </p:cNvSpPr>
          <p:nvPr>
            <p:ph type="title"/>
          </p:nvPr>
        </p:nvSpPr>
        <p:spPr>
          <a:xfrm>
            <a:off x="304800" y="103188"/>
            <a:ext cx="8504238" cy="1143000"/>
          </a:xfrm>
        </p:spPr>
        <p:txBody>
          <a:bodyPr/>
          <a:lstStyle/>
          <a:p>
            <a:pPr eaLnBrk="1" hangingPunct="1"/>
            <a:r>
              <a:rPr lang="en-US" altLang="en-US" dirty="0" smtClean="0"/>
              <a:t>FML Liaison Responsibilities</a:t>
            </a:r>
          </a:p>
        </p:txBody>
      </p:sp>
      <p:sp>
        <p:nvSpPr>
          <p:cNvPr id="75779" name="Content Placeholder 8"/>
          <p:cNvSpPr>
            <a:spLocks noGrp="1"/>
          </p:cNvSpPr>
          <p:nvPr>
            <p:ph sz="half" idx="2"/>
          </p:nvPr>
        </p:nvSpPr>
        <p:spPr>
          <a:xfrm>
            <a:off x="2293938" y="1371600"/>
            <a:ext cx="6515100" cy="4937125"/>
          </a:xfrm>
        </p:spPr>
        <p:txBody>
          <a:bodyPr/>
          <a:lstStyle/>
          <a:p>
            <a:pPr eaLnBrk="1" hangingPunct="1"/>
            <a:r>
              <a:rPr lang="en-US" altLang="en-US" sz="2400" dirty="0" smtClean="0"/>
              <a:t>The FML Liaison is responsible for:</a:t>
            </a:r>
          </a:p>
          <a:p>
            <a:pPr marL="342900" indent="-342900" eaLnBrk="1" hangingPunct="1">
              <a:buFont typeface="Arial" panose="020B0604020202020204" pitchFamily="34" charset="0"/>
              <a:buChar char="•"/>
            </a:pPr>
            <a:r>
              <a:rPr lang="en-US" altLang="en-US" sz="2400" dirty="0" smtClean="0"/>
              <a:t>Maintaining Confidentiality concerning the Employee’s Condition</a:t>
            </a:r>
          </a:p>
          <a:p>
            <a:pPr marL="342900" indent="-342900" eaLnBrk="1" hangingPunct="1">
              <a:buFont typeface="Arial" panose="020B0604020202020204" pitchFamily="34" charset="0"/>
              <a:buChar char="•"/>
            </a:pPr>
            <a:r>
              <a:rPr lang="en-US" altLang="en-US" sz="2400" dirty="0" smtClean="0"/>
              <a:t>Informing the Appointing Authority (or designee) and Supervisor</a:t>
            </a:r>
          </a:p>
          <a:p>
            <a:pPr lvl="1" eaLnBrk="1" hangingPunct="1"/>
            <a:r>
              <a:rPr lang="en-US" altLang="en-US" sz="2400" dirty="0" smtClean="0"/>
              <a:t>Employee has provided documentation certifying a qualifying condition </a:t>
            </a:r>
          </a:p>
          <a:p>
            <a:pPr lvl="1" eaLnBrk="1" hangingPunct="1"/>
            <a:r>
              <a:rPr lang="en-US" altLang="en-US" sz="2400" dirty="0" smtClean="0"/>
              <a:t>Duration of absence</a:t>
            </a:r>
          </a:p>
          <a:p>
            <a:pPr marL="342900" indent="-342900" eaLnBrk="1" hangingPunct="1">
              <a:buFont typeface="Arial" panose="020B0604020202020204" pitchFamily="34" charset="0"/>
              <a:buChar char="•"/>
            </a:pPr>
            <a:r>
              <a:rPr lang="en-US" altLang="en-US" sz="2400" dirty="0" smtClean="0"/>
              <a:t>Completing/providing documents and forms</a:t>
            </a:r>
          </a:p>
          <a:p>
            <a:pPr marL="342900" indent="-342900" eaLnBrk="1" hangingPunct="1">
              <a:buFont typeface="Arial" panose="020B0604020202020204" pitchFamily="34" charset="0"/>
              <a:buChar char="•"/>
            </a:pPr>
            <a:r>
              <a:rPr lang="en-US" altLang="en-US" sz="2400" dirty="0" smtClean="0"/>
              <a:t>Monitoring FML absences through SAP</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8881FA3-EF10-4890-99A2-7F21DF7E1616}" type="slidenum">
              <a:rPr lang="en-US" altLang="en-US" smtClean="0">
                <a:solidFill>
                  <a:schemeClr val="bg1"/>
                </a:solidFill>
              </a:rPr>
              <a:pPr>
                <a:defRPr/>
              </a:pPr>
              <a:t>22</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75782"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3" name="Picture 16" descr="AA05384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284288"/>
            <a:ext cx="1547812" cy="473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7"/>
          <p:cNvSpPr>
            <a:spLocks noGrp="1"/>
          </p:cNvSpPr>
          <p:nvPr>
            <p:ph type="title"/>
          </p:nvPr>
        </p:nvSpPr>
        <p:spPr>
          <a:xfrm>
            <a:off x="304800" y="103188"/>
            <a:ext cx="8504238" cy="1143000"/>
          </a:xfrm>
        </p:spPr>
        <p:txBody>
          <a:bodyPr/>
          <a:lstStyle/>
          <a:p>
            <a:pPr eaLnBrk="1" hangingPunct="1"/>
            <a:r>
              <a:rPr lang="en-US" altLang="en-US" dirty="0" smtClean="0"/>
              <a:t>Supervisor Responsibilities</a:t>
            </a:r>
          </a:p>
        </p:txBody>
      </p:sp>
      <p:sp>
        <p:nvSpPr>
          <p:cNvPr id="77827" name="Content Placeholder 8"/>
          <p:cNvSpPr>
            <a:spLocks noGrp="1"/>
          </p:cNvSpPr>
          <p:nvPr>
            <p:ph sz="half" idx="2"/>
          </p:nvPr>
        </p:nvSpPr>
        <p:spPr>
          <a:xfrm>
            <a:off x="2293938" y="1371600"/>
            <a:ext cx="6515100" cy="4937125"/>
          </a:xfrm>
        </p:spPr>
        <p:txBody>
          <a:bodyPr/>
          <a:lstStyle/>
          <a:p>
            <a:pPr eaLnBrk="1" hangingPunct="1"/>
            <a:r>
              <a:rPr lang="en-US" altLang="en-US" sz="2400" dirty="0" smtClean="0"/>
              <a:t>The Supervisor is responsible for:</a:t>
            </a:r>
          </a:p>
          <a:p>
            <a:pPr marL="342900" indent="-342900" eaLnBrk="1" hangingPunct="1">
              <a:buFont typeface="Arial" panose="020B0604020202020204" pitchFamily="34" charset="0"/>
              <a:buChar char="•"/>
            </a:pPr>
            <a:r>
              <a:rPr lang="en-US" altLang="en-US" sz="2400" dirty="0" smtClean="0"/>
              <a:t>Maintaining confidentiality </a:t>
            </a:r>
          </a:p>
          <a:p>
            <a:pPr marL="342900" indent="-342900" eaLnBrk="1" hangingPunct="1">
              <a:buFont typeface="Arial" panose="020B0604020202020204" pitchFamily="34" charset="0"/>
              <a:buChar char="•"/>
            </a:pPr>
            <a:r>
              <a:rPr lang="en-US" altLang="en-US" sz="2400" dirty="0" smtClean="0"/>
              <a:t>Communicating to the FML Liaison:</a:t>
            </a:r>
          </a:p>
          <a:p>
            <a:pPr lvl="1" eaLnBrk="1" hangingPunct="1"/>
            <a:r>
              <a:rPr lang="en-US" altLang="en-US" sz="2400" dirty="0" smtClean="0"/>
              <a:t>FML needs of Employee</a:t>
            </a:r>
          </a:p>
          <a:p>
            <a:pPr lvl="1" eaLnBrk="1" hangingPunct="1"/>
            <a:r>
              <a:rPr lang="en-US" altLang="en-US" sz="2400" dirty="0" smtClean="0"/>
              <a:t>If the Employee has used more than three consecutive days of sick leave </a:t>
            </a:r>
          </a:p>
          <a:p>
            <a:pPr lvl="1" eaLnBrk="1" hangingPunct="1"/>
            <a:r>
              <a:rPr lang="en-US" altLang="en-US" sz="2400" dirty="0" smtClean="0"/>
              <a:t>Injuries on the Job</a:t>
            </a:r>
          </a:p>
          <a:p>
            <a:pPr marL="342900" indent="-342900" eaLnBrk="1" hangingPunct="1">
              <a:buFont typeface="Arial" panose="020B0604020202020204" pitchFamily="34" charset="0"/>
              <a:buChar char="•"/>
            </a:pPr>
            <a:r>
              <a:rPr lang="en-US" altLang="en-US" sz="2400" dirty="0" smtClean="0"/>
              <a:t>Approving the Employee’s timesheet and accommodating work schedule</a:t>
            </a:r>
          </a:p>
          <a:p>
            <a:pPr marL="342900" indent="-342900" eaLnBrk="1" hangingPunct="1">
              <a:buFont typeface="Arial" panose="020B0604020202020204" pitchFamily="34" charset="0"/>
              <a:buChar char="•"/>
            </a:pPr>
            <a:r>
              <a:rPr lang="en-US" altLang="en-US" sz="2400" dirty="0" smtClean="0"/>
              <a:t>Provide duty statements from Employee’s PDQ</a:t>
            </a:r>
          </a:p>
          <a:p>
            <a:pPr eaLnBrk="1" hangingPunct="1"/>
            <a:endParaRPr lang="en-US" altLang="en-US" sz="2400" dirty="0" smtClean="0"/>
          </a:p>
          <a:p>
            <a:pPr eaLnBrk="1" hangingPunct="1"/>
            <a:endParaRPr lang="en-US" altLang="en-US" sz="24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EA92BD6-AFD5-412A-9B11-0D76B19928B2}" type="slidenum">
              <a:rPr lang="en-US" altLang="en-US" smtClean="0">
                <a:solidFill>
                  <a:schemeClr val="bg1"/>
                </a:solidFill>
              </a:rPr>
              <a:pPr>
                <a:defRPr/>
              </a:pPr>
              <a:t>23</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77830"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1" name="Picture 9" descr="7145053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 y="1322388"/>
            <a:ext cx="1657350" cy="448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7"/>
          <p:cNvSpPr>
            <a:spLocks noGrp="1"/>
          </p:cNvSpPr>
          <p:nvPr>
            <p:ph type="title"/>
          </p:nvPr>
        </p:nvSpPr>
        <p:spPr>
          <a:xfrm>
            <a:off x="304800" y="103188"/>
            <a:ext cx="8504238" cy="1143000"/>
          </a:xfrm>
        </p:spPr>
        <p:txBody>
          <a:bodyPr/>
          <a:lstStyle/>
          <a:p>
            <a:pPr eaLnBrk="1" hangingPunct="1"/>
            <a:r>
              <a:rPr lang="en-US" altLang="en-US" dirty="0" smtClean="0"/>
              <a:t>Employee Responsibilities</a:t>
            </a:r>
          </a:p>
        </p:txBody>
      </p:sp>
      <p:sp>
        <p:nvSpPr>
          <p:cNvPr id="9" name="Content Placeholder 8"/>
          <p:cNvSpPr>
            <a:spLocks noGrp="1"/>
          </p:cNvSpPr>
          <p:nvPr>
            <p:ph sz="half" idx="2"/>
          </p:nvPr>
        </p:nvSpPr>
        <p:spPr>
          <a:xfrm>
            <a:off x="2293938" y="1371600"/>
            <a:ext cx="6515100" cy="4937125"/>
          </a:xfrm>
        </p:spPr>
        <p:txBody>
          <a:bodyPr/>
          <a:lstStyle/>
          <a:p>
            <a:pPr eaLnBrk="1" hangingPunct="1">
              <a:buFont typeface="Arial" charset="0"/>
              <a:buNone/>
              <a:defRPr/>
            </a:pPr>
            <a:r>
              <a:rPr lang="en-US" sz="2800" dirty="0" smtClean="0">
                <a:ea typeface="+mn-ea"/>
              </a:rPr>
              <a:t>The Employee is responsible for:</a:t>
            </a:r>
          </a:p>
          <a:p>
            <a:pPr marL="342900" indent="-342900" eaLnBrk="1" hangingPunct="1">
              <a:buFont typeface="Arial"/>
              <a:buChar char="•"/>
              <a:defRPr/>
            </a:pPr>
            <a:r>
              <a:rPr lang="en-US" sz="2400" dirty="0" smtClean="0">
                <a:ea typeface="+mn-ea"/>
              </a:rPr>
              <a:t>Understanding their FML rights </a:t>
            </a:r>
          </a:p>
          <a:p>
            <a:pPr marL="342900" indent="-342900" eaLnBrk="1" hangingPunct="1">
              <a:buFont typeface="Arial"/>
              <a:buChar char="•"/>
              <a:defRPr/>
            </a:pPr>
            <a:r>
              <a:rPr lang="en-US" sz="2400" dirty="0" smtClean="0">
                <a:ea typeface="+mn-ea"/>
              </a:rPr>
              <a:t>Notifying the supervisor and/or FML Liaison of the possible FML condition</a:t>
            </a:r>
          </a:p>
          <a:p>
            <a:pPr marL="342900" indent="-342900" eaLnBrk="1" hangingPunct="1">
              <a:buFont typeface="Arial"/>
              <a:buChar char="•"/>
              <a:defRPr/>
            </a:pPr>
            <a:r>
              <a:rPr lang="en-US" sz="2400" dirty="0" smtClean="0">
                <a:ea typeface="+mn-ea"/>
              </a:rPr>
              <a:t>Accurately completing required forms</a:t>
            </a:r>
          </a:p>
          <a:p>
            <a:pPr marL="342900" indent="-342900" eaLnBrk="1" hangingPunct="1">
              <a:buFont typeface="Arial"/>
              <a:buChar char="•"/>
              <a:defRPr/>
            </a:pPr>
            <a:r>
              <a:rPr lang="en-US" sz="2400" dirty="0" smtClean="0">
                <a:ea typeface="+mn-ea"/>
              </a:rPr>
              <a:t>Provide supporting documentation per timeline established in rule and law    </a:t>
            </a:r>
          </a:p>
          <a:p>
            <a:pPr marL="342900" indent="-342900" eaLnBrk="1" hangingPunct="1">
              <a:buFont typeface="Arial"/>
              <a:buChar char="•"/>
              <a:defRPr/>
            </a:pPr>
            <a:r>
              <a:rPr lang="en-US" sz="2400" dirty="0" smtClean="0">
                <a:ea typeface="+mn-ea"/>
              </a:rPr>
              <a:t>Entering time in their time sheet  </a:t>
            </a: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490F0E5-0ABA-4C12-9D89-66B15A077D5B}" type="slidenum">
              <a:rPr lang="en-US" altLang="en-US" smtClean="0">
                <a:solidFill>
                  <a:schemeClr val="bg1"/>
                </a:solidFill>
              </a:rPr>
              <a:pPr>
                <a:defRPr/>
              </a:pPr>
              <a:t>24</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79878" name="Picture 1" descr="563474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13" y="1328738"/>
            <a:ext cx="1771650" cy="440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9" name="Picture 6"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7"/>
          <p:cNvSpPr>
            <a:spLocks noGrp="1"/>
          </p:cNvSpPr>
          <p:nvPr>
            <p:ph type="title"/>
          </p:nvPr>
        </p:nvSpPr>
        <p:spPr>
          <a:xfrm>
            <a:off x="304800" y="103188"/>
            <a:ext cx="8504238" cy="1143000"/>
          </a:xfrm>
        </p:spPr>
        <p:txBody>
          <a:bodyPr/>
          <a:lstStyle/>
          <a:p>
            <a:pPr eaLnBrk="1" hangingPunct="1"/>
            <a:r>
              <a:rPr lang="en-US" altLang="en-US" dirty="0" smtClean="0"/>
              <a:t>Guidance and Assistance</a:t>
            </a:r>
          </a:p>
        </p:txBody>
      </p:sp>
      <p:sp>
        <p:nvSpPr>
          <p:cNvPr id="9" name="Content Placeholder 8"/>
          <p:cNvSpPr>
            <a:spLocks noGrp="1"/>
          </p:cNvSpPr>
          <p:nvPr>
            <p:ph sz="half" idx="2"/>
          </p:nvPr>
        </p:nvSpPr>
        <p:spPr>
          <a:xfrm>
            <a:off x="2293938" y="1371600"/>
            <a:ext cx="6515100" cy="4937125"/>
          </a:xfrm>
        </p:spPr>
        <p:txBody>
          <a:bodyPr/>
          <a:lstStyle/>
          <a:p>
            <a:pPr eaLnBrk="1" hangingPunct="1">
              <a:buFont typeface="Arial" charset="0"/>
              <a:buNone/>
              <a:defRPr/>
            </a:pPr>
            <a:r>
              <a:rPr lang="en-US" sz="2400" dirty="0" smtClean="0">
                <a:ea typeface="+mn-ea"/>
              </a:rPr>
              <a:t>The Employee Relations Office is responsible for:</a:t>
            </a:r>
          </a:p>
          <a:p>
            <a:pPr marL="342900" indent="-342900" eaLnBrk="1" hangingPunct="1">
              <a:buFont typeface="Arial"/>
              <a:buChar char="•"/>
              <a:defRPr/>
            </a:pPr>
            <a:r>
              <a:rPr lang="en-US" sz="2400" dirty="0" smtClean="0">
                <a:ea typeface="+mn-ea"/>
              </a:rPr>
              <a:t>Providing  guidance and assistance to FML Liaisons and employees</a:t>
            </a:r>
          </a:p>
          <a:p>
            <a:pPr marL="342900" indent="-342900" eaLnBrk="1" hangingPunct="1">
              <a:buFont typeface="Arial"/>
              <a:buChar char="•"/>
              <a:defRPr/>
            </a:pPr>
            <a:r>
              <a:rPr lang="en-US" sz="2400" dirty="0" smtClean="0">
                <a:ea typeface="+mn-ea"/>
              </a:rPr>
              <a:t>Contacting medical providers for clarification  </a:t>
            </a:r>
          </a:p>
          <a:p>
            <a:pPr marL="342900" indent="-342900" eaLnBrk="1" hangingPunct="1">
              <a:buFont typeface="Arial"/>
              <a:buChar char="•"/>
              <a:defRPr/>
            </a:pPr>
            <a:r>
              <a:rPr lang="en-US" sz="2400" dirty="0" smtClean="0">
                <a:ea typeface="+mn-ea"/>
              </a:rPr>
              <a:t>Only Employee Relations is authorized to contact medical providers for FML purposes</a:t>
            </a:r>
          </a:p>
          <a:p>
            <a:pPr eaLnBrk="1" hangingPunct="1">
              <a:defRPr/>
            </a:pP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448986F-3068-4D84-B5C5-F097D1E89C79}" type="slidenum">
              <a:rPr lang="en-US" altLang="en-US" smtClean="0">
                <a:solidFill>
                  <a:schemeClr val="bg1"/>
                </a:solidFill>
              </a:rPr>
              <a:pPr>
                <a:defRPr/>
              </a:pPr>
              <a:t>25</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81926" name="Picture 9" descr="7332958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376363"/>
            <a:ext cx="18923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7" name="Picture 6"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itle 5"/>
          <p:cNvSpPr>
            <a:spLocks noGrp="1"/>
          </p:cNvSpPr>
          <p:nvPr>
            <p:ph type="title"/>
          </p:nvPr>
        </p:nvSpPr>
        <p:spPr/>
        <p:txBody>
          <a:bodyPr/>
          <a:lstStyle/>
          <a:p>
            <a:pPr eaLnBrk="1" hangingPunct="1"/>
            <a:r>
              <a:rPr lang="en-US" altLang="en-US" dirty="0" smtClean="0"/>
              <a:t>Check Your Knowledge</a:t>
            </a:r>
          </a:p>
        </p:txBody>
      </p:sp>
      <p:sp>
        <p:nvSpPr>
          <p:cNvPr id="7" name="Content Placeholder 6"/>
          <p:cNvSpPr>
            <a:spLocks noGrp="1"/>
          </p:cNvSpPr>
          <p:nvPr>
            <p:ph type="body" sz="quarter" idx="12"/>
          </p:nvPr>
        </p:nvSpPr>
        <p:spPr>
          <a:xfrm>
            <a:off x="196851" y="2616582"/>
            <a:ext cx="6667308" cy="3470907"/>
          </a:xfrm>
        </p:spPr>
        <p:txBody>
          <a:bodyPr/>
          <a:lstStyle/>
          <a:p>
            <a:pPr marL="457200" indent="-457200" eaLnBrk="1" hangingPunct="1">
              <a:buFont typeface="+mj-lt"/>
              <a:buAutoNum type="arabicPeriod"/>
            </a:pPr>
            <a:r>
              <a:rPr lang="en-US" altLang="en-US" sz="2400" dirty="0" smtClean="0"/>
              <a:t>Act as the contact point to initiate the FML intake and paperwork process</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Furnish completed certification forms to CDOT</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Receive and evaluate medical certification forms</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Approve timesheet, including FML absences, in a timely manner</a:t>
            </a: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0C64828-8B9E-44A8-B10B-C435144D7FC8}" type="slidenum">
              <a:rPr lang="en-US" altLang="en-US" smtClean="0">
                <a:solidFill>
                  <a:schemeClr val="bg1"/>
                </a:solidFill>
              </a:rPr>
              <a:pPr>
                <a:defRPr/>
              </a:pPr>
              <a:t>26</a:t>
            </a:fld>
            <a:endParaRPr lang="en-US" altLang="en-US" dirty="0" smtClean="0">
              <a:solidFill>
                <a:schemeClr val="bg1"/>
              </a:solidFill>
            </a:endParaRPr>
          </a:p>
        </p:txBody>
      </p:sp>
      <p:sp>
        <p:nvSpPr>
          <p:cNvPr id="10" name="Action Button: Custom 9">
            <a:hlinkClick r:id="" action="ppaction://noaction" highlightClick="1"/>
          </p:cNvPr>
          <p:cNvSpPr/>
          <p:nvPr/>
        </p:nvSpPr>
        <p:spPr>
          <a:xfrm>
            <a:off x="197057" y="2025517"/>
            <a:ext cx="6568572"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Responsibility</a:t>
            </a:r>
          </a:p>
        </p:txBody>
      </p:sp>
      <p:sp>
        <p:nvSpPr>
          <p:cNvPr id="12" name="Action Button: Custom 11">
            <a:hlinkClick r:id="" action="ppaction://noaction" highlightClick="1"/>
          </p:cNvPr>
          <p:cNvSpPr/>
          <p:nvPr/>
        </p:nvSpPr>
        <p:spPr>
          <a:xfrm>
            <a:off x="6864157" y="2013687"/>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Role</a:t>
            </a:r>
          </a:p>
        </p:txBody>
      </p:sp>
      <p:sp>
        <p:nvSpPr>
          <p:cNvPr id="15" name="Action Button: Custom 14">
            <a:hlinkClick r:id="" action="ppaction://noaction" highlightClick="1"/>
          </p:cNvPr>
          <p:cNvSpPr/>
          <p:nvPr/>
        </p:nvSpPr>
        <p:spPr>
          <a:xfrm>
            <a:off x="6863290" y="2680675"/>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FML Liaison</a:t>
            </a:r>
          </a:p>
        </p:txBody>
      </p:sp>
      <p:sp>
        <p:nvSpPr>
          <p:cNvPr id="16" name="Action Button: Custom 15">
            <a:hlinkClick r:id="" action="ppaction://noaction" highlightClick="1"/>
          </p:cNvPr>
          <p:cNvSpPr/>
          <p:nvPr/>
        </p:nvSpPr>
        <p:spPr>
          <a:xfrm>
            <a:off x="6863290" y="3644162"/>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Employee</a:t>
            </a:r>
          </a:p>
        </p:txBody>
      </p:sp>
      <p:sp>
        <p:nvSpPr>
          <p:cNvPr id="17" name="Action Button: Custom 16">
            <a:hlinkClick r:id="" action="ppaction://noaction" highlightClick="1"/>
          </p:cNvPr>
          <p:cNvSpPr/>
          <p:nvPr/>
        </p:nvSpPr>
        <p:spPr>
          <a:xfrm>
            <a:off x="6862423" y="4365895"/>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FML Liaison</a:t>
            </a:r>
          </a:p>
        </p:txBody>
      </p:sp>
      <p:sp>
        <p:nvSpPr>
          <p:cNvPr id="18" name="Action Button: Custom 17">
            <a:hlinkClick r:id="" action="ppaction://noaction" highlightClick="1"/>
          </p:cNvPr>
          <p:cNvSpPr/>
          <p:nvPr/>
        </p:nvSpPr>
        <p:spPr>
          <a:xfrm>
            <a:off x="6851475" y="5132305"/>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Supervisor</a:t>
            </a:r>
          </a:p>
        </p:txBody>
      </p:sp>
      <p:sp>
        <p:nvSpPr>
          <p:cNvPr id="19" name="Content Placeholder 6"/>
          <p:cNvSpPr txBox="1">
            <a:spLocks/>
          </p:cNvSpPr>
          <p:nvPr/>
        </p:nvSpPr>
        <p:spPr bwMode="auto">
          <a:xfrm>
            <a:off x="175161" y="1367543"/>
            <a:ext cx="7214482" cy="592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lvl1pPr algn="l" rtl="0" eaLnBrk="0" fontAlgn="base" hangingPunct="0">
              <a:spcBef>
                <a:spcPct val="20000"/>
              </a:spcBef>
              <a:spcAft>
                <a:spcPct val="0"/>
              </a:spcAft>
              <a:buFont typeface="Arial" panose="020B0604020202020204" pitchFamily="34" charset="0"/>
              <a:defRPr sz="2800" kern="12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1413" indent="-227013" algn="l" rtl="0" eaLnBrk="0" fontAlgn="base" hangingPunct="0">
              <a:spcBef>
                <a:spcPct val="20000"/>
              </a:spcBef>
              <a:spcAft>
                <a:spcPct val="0"/>
              </a:spcAft>
              <a:buFont typeface="Lucida Grande" charset="0"/>
              <a:buChar char="-"/>
              <a:defRPr sz="2400" kern="1200">
                <a:solidFill>
                  <a:schemeClr val="tx1"/>
                </a:solidFill>
                <a:latin typeface="+mn-lt"/>
                <a:ea typeface="MS PGothic" panose="020B0600070205080204" pitchFamily="34" charset="-128"/>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034"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2"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altLang="en-US" sz="2400" i="1" dirty="0" smtClean="0"/>
              <a:t>Identify role responsible for the actions listed below:</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6417ABA-81EE-4E0E-9345-A24FEF8AD516}" type="slidenum">
              <a:rPr lang="en-US" altLang="en-US" smtClean="0">
                <a:solidFill>
                  <a:schemeClr val="bg1"/>
                </a:solidFill>
              </a:rPr>
              <a:pPr>
                <a:defRPr/>
              </a:pPr>
              <a:t>27</a:t>
            </a:fld>
            <a:endParaRPr lang="en-US" altLang="en-US" dirty="0" smtClean="0">
              <a:solidFill>
                <a:schemeClr val="bg1"/>
              </a:solidFill>
            </a:endParaRPr>
          </a:p>
        </p:txBody>
      </p:sp>
      <p:sp>
        <p:nvSpPr>
          <p:cNvPr id="86020" name="Title 4"/>
          <p:cNvSpPr>
            <a:spLocks noGrp="1"/>
          </p:cNvSpPr>
          <p:nvPr>
            <p:ph type="title"/>
          </p:nvPr>
        </p:nvSpPr>
        <p:spPr/>
        <p:txBody>
          <a:bodyPr/>
          <a:lstStyle/>
          <a:p>
            <a:pPr eaLnBrk="1" hangingPunct="1"/>
            <a:r>
              <a:rPr lang="en-US" altLang="en-US" dirty="0" smtClean="0"/>
              <a:t>FML Process Overview</a:t>
            </a:r>
          </a:p>
        </p:txBody>
      </p:sp>
      <p:pic>
        <p:nvPicPr>
          <p:cNvPr id="86021"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561" r="-164"/>
          <a:stretch/>
        </p:blipFill>
        <p:spPr>
          <a:xfrm>
            <a:off x="875809" y="1307138"/>
            <a:ext cx="7174815" cy="4977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86022" name="Picture 8"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72620373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b="1" dirty="0" smtClean="0"/>
              <a:t>Introduction</a:t>
            </a:r>
          </a:p>
          <a:p>
            <a:pPr eaLnBrk="1" hangingPunct="1"/>
            <a:r>
              <a:rPr lang="en-US" altLang="en-US" dirty="0" smtClean="0"/>
              <a:t>Section 1 – Roles and Responsibilities</a:t>
            </a:r>
          </a:p>
          <a:p>
            <a:pPr eaLnBrk="1" hangingPunct="1"/>
            <a:r>
              <a:rPr lang="en-US" altLang="en-US" b="1"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29</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extLst>
      <p:ext uri="{BB962C8B-B14F-4D97-AF65-F5344CB8AC3E}">
        <p14:creationId xmlns:p14="http://schemas.microsoft.com/office/powerpoint/2010/main" val="117227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marL="457200" indent="-457200" eaLnBrk="1" hangingPunct="1">
              <a:buFont typeface="Arial"/>
              <a:buChar char="•"/>
            </a:pPr>
            <a:r>
              <a:rPr lang="en-US" altLang="en-US" sz="2800" dirty="0" smtClean="0"/>
              <a:t>Describe the FML leave entitlements for:</a:t>
            </a:r>
          </a:p>
          <a:p>
            <a:pPr lvl="1" eaLnBrk="1" hangingPunct="1"/>
            <a:r>
              <a:rPr lang="en-US" altLang="en-US" dirty="0" smtClean="0"/>
              <a:t>Use of leave</a:t>
            </a:r>
          </a:p>
          <a:p>
            <a:pPr lvl="1" eaLnBrk="1" hangingPunct="1"/>
            <a:r>
              <a:rPr lang="en-US" altLang="en-US" dirty="0" smtClean="0"/>
              <a:t>Pay and benefits</a:t>
            </a:r>
          </a:p>
          <a:p>
            <a:pPr marL="457200" indent="-457200" eaLnBrk="1" hangingPunct="1">
              <a:buFont typeface="Arial"/>
              <a:buChar char="•"/>
            </a:pPr>
            <a:r>
              <a:rPr lang="en-US" altLang="en-US" sz="2800" dirty="0" smtClean="0"/>
              <a:t>Identify who is eligible for FML leave </a:t>
            </a:r>
          </a:p>
          <a:p>
            <a:pPr marL="457200" indent="-457200" eaLnBrk="1" hangingPunct="1">
              <a:buFont typeface="Arial"/>
              <a:buChar char="•"/>
            </a:pPr>
            <a:r>
              <a:rPr lang="en-US" altLang="en-US" sz="2800" dirty="0" smtClean="0"/>
              <a:t>Check eligibility for FML in SAP</a:t>
            </a: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0C9FEF-5204-48A8-AC25-E0F7EEDA2F7E}" type="slidenum">
              <a:rPr lang="en-US" altLang="en-US" smtClean="0">
                <a:solidFill>
                  <a:schemeClr val="bg1"/>
                </a:solidFill>
              </a:rPr>
              <a:pPr>
                <a:defRPr/>
              </a:pPr>
              <a:t>30</a:t>
            </a:fld>
            <a:endParaRPr lang="en-US" altLang="en-US" dirty="0" smtClean="0">
              <a:solidFill>
                <a:schemeClr val="bg1"/>
              </a:solidFill>
            </a:endParaRPr>
          </a:p>
        </p:txBody>
      </p:sp>
      <p:sp>
        <p:nvSpPr>
          <p:cNvPr id="90117" name="Title 1"/>
          <p:cNvSpPr>
            <a:spLocks noGrp="1"/>
          </p:cNvSpPr>
          <p:nvPr>
            <p:ph type="title"/>
          </p:nvPr>
        </p:nvSpPr>
        <p:spPr>
          <a:xfrm>
            <a:off x="182563" y="103188"/>
            <a:ext cx="8778875" cy="1143000"/>
          </a:xfrm>
        </p:spPr>
        <p:txBody>
          <a:bodyPr/>
          <a:lstStyle/>
          <a:p>
            <a:pPr eaLnBrk="1" hangingPunct="1"/>
            <a:r>
              <a:rPr lang="en-US" altLang="en-US" dirty="0" smtClean="0"/>
              <a:t>Section 2 - Learning Objectives</a:t>
            </a:r>
          </a:p>
        </p:txBody>
      </p:sp>
      <p:grpSp>
        <p:nvGrpSpPr>
          <p:cNvPr id="90118"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2</a:t>
              </a:r>
            </a:p>
          </p:txBody>
        </p:sp>
      </p:grpSp>
    </p:spTree>
  </p:cSld>
  <p:clrMapOvr>
    <a:masterClrMapping/>
  </p:clrMapOvr>
  <p:transition>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4"/>
          <p:cNvSpPr>
            <a:spLocks noGrp="1"/>
          </p:cNvSpPr>
          <p:nvPr>
            <p:ph type="title"/>
          </p:nvPr>
        </p:nvSpPr>
        <p:spPr>
          <a:xfrm>
            <a:off x="304800" y="103188"/>
            <a:ext cx="8504238" cy="1143000"/>
          </a:xfrm>
        </p:spPr>
        <p:txBody>
          <a:bodyPr/>
          <a:lstStyle/>
          <a:p>
            <a:pPr eaLnBrk="1" hangingPunct="1"/>
            <a:r>
              <a:rPr lang="en-US" altLang="en-US" dirty="0" smtClean="0"/>
              <a:t>FML Entitlements</a:t>
            </a:r>
          </a:p>
        </p:txBody>
      </p:sp>
      <p:sp>
        <p:nvSpPr>
          <p:cNvPr id="92163" name="Content Placeholder 5"/>
          <p:cNvSpPr>
            <a:spLocks noGrp="1"/>
          </p:cNvSpPr>
          <p:nvPr>
            <p:ph sz="half" idx="2"/>
          </p:nvPr>
        </p:nvSpPr>
        <p:spPr>
          <a:xfrm>
            <a:off x="2923015" y="1371600"/>
            <a:ext cx="5886023" cy="4937125"/>
          </a:xfrm>
        </p:spPr>
        <p:txBody>
          <a:bodyPr/>
          <a:lstStyle/>
          <a:p>
            <a:pPr eaLnBrk="1" hangingPunct="1"/>
            <a:r>
              <a:rPr lang="en-US" altLang="en-US" sz="2800" dirty="0" smtClean="0"/>
              <a:t>FML entitlements include:</a:t>
            </a:r>
          </a:p>
          <a:p>
            <a:pPr marL="457200" indent="-457200" eaLnBrk="1" hangingPunct="1">
              <a:buFont typeface="Arial"/>
              <a:buChar char="•"/>
            </a:pPr>
            <a:r>
              <a:rPr lang="en-US" altLang="en-US" sz="2800" dirty="0" smtClean="0"/>
              <a:t>520 hours (13 weeks) per rolling 12 month period</a:t>
            </a:r>
          </a:p>
          <a:p>
            <a:pPr marL="457200" indent="-457200" eaLnBrk="1" hangingPunct="1">
              <a:buFont typeface="Arial"/>
              <a:buChar char="•"/>
            </a:pPr>
            <a:r>
              <a:rPr lang="en-US" altLang="en-US" sz="2800" dirty="0" smtClean="0"/>
              <a:t>1040 hour (26 weeks) </a:t>
            </a:r>
            <a:r>
              <a:rPr lang="en-US" altLang="en-US" sz="2800" dirty="0"/>
              <a:t>military caregiver entitlement</a:t>
            </a:r>
          </a:p>
          <a:p>
            <a:pPr marL="457200" indent="-457200" eaLnBrk="1" hangingPunct="1">
              <a:buFont typeface="Arial"/>
              <a:buChar char="•"/>
            </a:pPr>
            <a:r>
              <a:rPr lang="en-US" altLang="en-US" sz="2800" dirty="0" smtClean="0"/>
              <a:t>Prorated amount for part-time employees</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4EFDB46-8379-41DB-9698-4EB51B0BF703}" type="slidenum">
              <a:rPr lang="en-US" altLang="en-US" smtClean="0">
                <a:solidFill>
                  <a:schemeClr val="bg1"/>
                </a:solidFill>
              </a:rPr>
              <a:pPr>
                <a:defRPr/>
              </a:pPr>
              <a:t>31</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6856460" algn="r"/>
              </a:tabLst>
              <a:defRPr/>
            </a:pPr>
            <a:r>
              <a:rPr lang="en-US" dirty="0" smtClean="0"/>
              <a:t>Colorado Department of Transportation	SAP</a:t>
            </a:r>
            <a:endParaRPr lang="en-US" dirty="0"/>
          </a:p>
        </p:txBody>
      </p:sp>
      <p:pic>
        <p:nvPicPr>
          <p:cNvPr id="8" name="Picture 7" descr="aa04453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2906" y="1463232"/>
            <a:ext cx="2455338" cy="4385693"/>
          </a:xfrm>
          <a:prstGeom prst="rect">
            <a:avLst/>
          </a:prstGeom>
        </p:spPr>
      </p:pic>
    </p:spTree>
  </p:cSld>
  <p:clrMapOvr>
    <a:masterClrMapping/>
  </p:clrMapOvr>
  <p:transition>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1"/>
          <p:cNvSpPr>
            <a:spLocks noGrp="1"/>
          </p:cNvSpPr>
          <p:nvPr>
            <p:ph idx="1"/>
          </p:nvPr>
        </p:nvSpPr>
        <p:spPr>
          <a:xfrm>
            <a:off x="3330575" y="1427163"/>
            <a:ext cx="5600700" cy="4756150"/>
          </a:xfrm>
        </p:spPr>
        <p:txBody>
          <a:bodyPr/>
          <a:lstStyle/>
          <a:p>
            <a:pPr eaLnBrk="1" hangingPunct="1"/>
            <a:r>
              <a:rPr lang="en-US" altLang="en-US" sz="2800" dirty="0" smtClean="0"/>
              <a:t>FML entitlement is calculated based on a “rolling” 12 month period measured backwards from the date an employee begins using FML Leave</a:t>
            </a: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29D5CD8-7356-4E85-904D-5AB2CE9DD98F}" type="slidenum">
              <a:rPr lang="en-US" altLang="en-US" smtClean="0">
                <a:solidFill>
                  <a:schemeClr val="bg1"/>
                </a:solidFill>
              </a:rPr>
              <a:pPr>
                <a:defRPr/>
              </a:pPr>
              <a:t>32</a:t>
            </a:fld>
            <a:endParaRPr lang="en-US" altLang="en-US" dirty="0" smtClean="0">
              <a:solidFill>
                <a:schemeClr val="bg1"/>
              </a:solidFill>
            </a:endParaRPr>
          </a:p>
        </p:txBody>
      </p:sp>
      <p:sp>
        <p:nvSpPr>
          <p:cNvPr id="94213" name="Title 4"/>
          <p:cNvSpPr>
            <a:spLocks noGrp="1"/>
          </p:cNvSpPr>
          <p:nvPr>
            <p:ph type="title"/>
          </p:nvPr>
        </p:nvSpPr>
        <p:spPr>
          <a:xfrm>
            <a:off x="182563" y="103188"/>
            <a:ext cx="8778875" cy="1143000"/>
          </a:xfrm>
        </p:spPr>
        <p:txBody>
          <a:bodyPr/>
          <a:lstStyle/>
          <a:p>
            <a:pPr eaLnBrk="1" hangingPunct="1"/>
            <a:r>
              <a:rPr lang="en-US" altLang="en-US" dirty="0" smtClean="0"/>
              <a:t>FML Calculation</a:t>
            </a:r>
          </a:p>
        </p:txBody>
      </p:sp>
      <p:pic>
        <p:nvPicPr>
          <p:cNvPr id="94214" name="Picture 5" descr="skd181702sd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604963"/>
            <a:ext cx="2733675" cy="3643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1249780" y="2358552"/>
            <a:ext cx="1511156" cy="1200329"/>
          </a:xfrm>
          <a:prstGeom prst="rect">
            <a:avLst/>
          </a:prstGeom>
          <a:noFill/>
        </p:spPr>
        <p:txBody>
          <a:bodyPr>
            <a:spAutoFit/>
          </a:bodyPr>
          <a:lstStyle/>
          <a:p>
            <a:pPr algn="ctr" defTabSz="914195" eaLnBrk="1" fontAlgn="auto" hangingPunct="1">
              <a:spcBef>
                <a:spcPts val="0"/>
              </a:spcBef>
              <a:spcAft>
                <a:spcPts val="0"/>
              </a:spcAft>
              <a:defRPr/>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Rolling </a:t>
            </a:r>
          </a:p>
          <a:p>
            <a:pPr algn="ctr" defTabSz="914195" eaLnBrk="1" fontAlgn="auto" hangingPunct="1">
              <a:spcBef>
                <a:spcPts val="0"/>
              </a:spcBef>
              <a:spcAft>
                <a:spcPts val="0"/>
              </a:spcAft>
              <a:defRPr/>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12</a:t>
            </a:r>
          </a:p>
        </p:txBody>
      </p:sp>
    </p:spTree>
  </p:cSld>
  <p:clrMapOvr>
    <a:masterClrMapping/>
  </p:clrMapOvr>
  <p:transition>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5"/>
          <p:cNvSpPr>
            <a:spLocks noGrp="1"/>
          </p:cNvSpPr>
          <p:nvPr>
            <p:ph idx="1"/>
          </p:nvPr>
        </p:nvSpPr>
        <p:spPr>
          <a:xfrm>
            <a:off x="182563" y="1371600"/>
            <a:ext cx="8778875" cy="4937125"/>
          </a:xfrm>
        </p:spPr>
        <p:txBody>
          <a:bodyPr/>
          <a:lstStyle/>
          <a:p>
            <a:pPr eaLnBrk="1" hangingPunct="1"/>
            <a:r>
              <a:rPr lang="en-US" altLang="en-US" sz="2400" dirty="0" smtClean="0"/>
              <a:t>Michael requests three weeks of FML leave to begin on July 31</a:t>
            </a:r>
            <a:r>
              <a:rPr lang="en-US" altLang="en-US" sz="2400" baseline="30000" dirty="0" smtClean="0"/>
              <a:t>st</a:t>
            </a:r>
            <a:r>
              <a:rPr lang="en-US" altLang="en-US" sz="2400" dirty="0" smtClean="0"/>
              <a:t>  </a:t>
            </a:r>
          </a:p>
          <a:p>
            <a:pPr lvl="1" eaLnBrk="1" hangingPunct="1"/>
            <a:r>
              <a:rPr lang="en-US" altLang="en-US" sz="2400" dirty="0" smtClean="0"/>
              <a:t>No previous FML leave has been used</a:t>
            </a:r>
          </a:p>
          <a:p>
            <a:pPr eaLnBrk="1" hangingPunct="1"/>
            <a:endParaRPr lang="en-US" altLang="en-US"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599EC81A-AF80-4D81-98DD-5D7A6A9AC5F6}" type="slidenum">
              <a:rPr lang="en-US" altLang="en-US" smtClean="0">
                <a:solidFill>
                  <a:schemeClr val="bg1"/>
                </a:solidFill>
              </a:rPr>
              <a:pPr>
                <a:defRPr/>
              </a:pPr>
              <a:t>33</a:t>
            </a:fld>
            <a:endParaRPr lang="en-US" altLang="en-US" dirty="0" smtClean="0">
              <a:solidFill>
                <a:schemeClr val="bg1"/>
              </a:solidFill>
            </a:endParaRPr>
          </a:p>
        </p:txBody>
      </p:sp>
      <p:sp>
        <p:nvSpPr>
          <p:cNvPr id="96261" name="Title 1"/>
          <p:cNvSpPr>
            <a:spLocks noGrp="1"/>
          </p:cNvSpPr>
          <p:nvPr>
            <p:ph type="title"/>
          </p:nvPr>
        </p:nvSpPr>
        <p:spPr/>
        <p:txBody>
          <a:bodyPr/>
          <a:lstStyle/>
          <a:p>
            <a:pPr eaLnBrk="1" hangingPunct="1"/>
            <a:r>
              <a:rPr lang="en-US" altLang="en-US" dirty="0" smtClean="0"/>
              <a:t>Example One “Rolling 12 Month”</a:t>
            </a:r>
          </a:p>
        </p:txBody>
      </p:sp>
      <p:pic>
        <p:nvPicPr>
          <p:cNvPr id="962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 y="2846388"/>
            <a:ext cx="8661400"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143" y="3780166"/>
            <a:ext cx="8287664" cy="2579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Content Placeholder 5"/>
          <p:cNvSpPr>
            <a:spLocks noGrp="1"/>
          </p:cNvSpPr>
          <p:nvPr>
            <p:ph idx="1"/>
          </p:nvPr>
        </p:nvSpPr>
        <p:spPr>
          <a:xfrm>
            <a:off x="182563" y="1371600"/>
            <a:ext cx="8778875" cy="4937125"/>
          </a:xfrm>
        </p:spPr>
        <p:txBody>
          <a:bodyPr/>
          <a:lstStyle/>
          <a:p>
            <a:pPr eaLnBrk="1" hangingPunct="1"/>
            <a:r>
              <a:rPr lang="en-US" altLang="en-US" sz="2400" dirty="0" smtClean="0"/>
              <a:t>Patricia requests two weeks of FML leave to begin on November 1</a:t>
            </a:r>
            <a:r>
              <a:rPr lang="en-US" altLang="en-US" sz="2400" baseline="30000" dirty="0" smtClean="0"/>
              <a:t>st</a:t>
            </a:r>
            <a:r>
              <a:rPr lang="en-US" altLang="en-US" sz="2400" dirty="0" smtClean="0"/>
              <a:t> and has taken the following FML leave:</a:t>
            </a:r>
          </a:p>
          <a:p>
            <a:pPr lvl="1" eaLnBrk="1" hangingPunct="1"/>
            <a:r>
              <a:rPr lang="en-US" altLang="en-US" sz="2400" dirty="0" smtClean="0"/>
              <a:t>Four weeks beginning January 1</a:t>
            </a:r>
            <a:r>
              <a:rPr lang="en-US" altLang="en-US" sz="2400" baseline="30000" dirty="0" smtClean="0"/>
              <a:t>st</a:t>
            </a:r>
            <a:endParaRPr lang="en-US" altLang="en-US" sz="2400" dirty="0" smtClean="0"/>
          </a:p>
          <a:p>
            <a:pPr lvl="1" eaLnBrk="1" hangingPunct="1"/>
            <a:r>
              <a:rPr lang="en-US" altLang="en-US" sz="2400" dirty="0" smtClean="0"/>
              <a:t>Four weeks beginning March 1</a:t>
            </a:r>
            <a:r>
              <a:rPr lang="en-US" altLang="en-US" sz="2400" baseline="30000" dirty="0" smtClean="0"/>
              <a:t>st</a:t>
            </a:r>
            <a:endParaRPr lang="en-US" altLang="en-US" sz="2400" dirty="0" smtClean="0"/>
          </a:p>
          <a:p>
            <a:pPr lvl="1" eaLnBrk="1" hangingPunct="1"/>
            <a:r>
              <a:rPr lang="en-US" altLang="en-US" sz="2400" dirty="0" smtClean="0"/>
              <a:t>Three weeks beginning on June 1</a:t>
            </a:r>
            <a:r>
              <a:rPr lang="en-US" altLang="en-US" sz="2400" baseline="30000" dirty="0" smtClean="0"/>
              <a:t>st</a:t>
            </a:r>
            <a:r>
              <a:rPr lang="en-US" altLang="en-US" sz="2400" dirty="0" smtClean="0"/>
              <a:t> </a:t>
            </a:r>
          </a:p>
          <a:p>
            <a:pPr lvl="1" eaLnBrk="1" hangingPunct="1"/>
            <a:endParaRPr lang="en-US" altLang="en-US" sz="2400" dirty="0" smtClean="0"/>
          </a:p>
          <a:p>
            <a:pPr lvl="1" eaLnBrk="1" hangingPunct="1"/>
            <a:endParaRPr lang="en-US" altLang="en-US" sz="20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52B6CC3-FD8D-43D0-B07F-8B80B4EC78D1}" type="slidenum">
              <a:rPr lang="en-US" altLang="en-US" smtClean="0">
                <a:solidFill>
                  <a:schemeClr val="bg1"/>
                </a:solidFill>
              </a:rPr>
              <a:pPr>
                <a:defRPr/>
              </a:pPr>
              <a:t>34</a:t>
            </a:fld>
            <a:endParaRPr lang="en-US" altLang="en-US" dirty="0" smtClean="0">
              <a:solidFill>
                <a:schemeClr val="bg1"/>
              </a:solidFill>
            </a:endParaRPr>
          </a:p>
        </p:txBody>
      </p:sp>
      <p:sp>
        <p:nvSpPr>
          <p:cNvPr id="98309" name="Title 1"/>
          <p:cNvSpPr>
            <a:spLocks noGrp="1"/>
          </p:cNvSpPr>
          <p:nvPr>
            <p:ph type="title"/>
          </p:nvPr>
        </p:nvSpPr>
        <p:spPr/>
        <p:txBody>
          <a:bodyPr/>
          <a:lstStyle/>
          <a:p>
            <a:pPr eaLnBrk="1" hangingPunct="1"/>
            <a:r>
              <a:rPr lang="en-US" altLang="en-US" dirty="0" smtClean="0"/>
              <a:t>Example Two “Rolling 12 Month”</a:t>
            </a:r>
          </a:p>
        </p:txBody>
      </p:sp>
    </p:spTree>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4"/>
          <p:cNvSpPr>
            <a:spLocks noGrp="1"/>
          </p:cNvSpPr>
          <p:nvPr>
            <p:ph type="title"/>
          </p:nvPr>
        </p:nvSpPr>
        <p:spPr>
          <a:xfrm>
            <a:off x="304800" y="103188"/>
            <a:ext cx="8504238" cy="1143000"/>
          </a:xfrm>
        </p:spPr>
        <p:txBody>
          <a:bodyPr/>
          <a:lstStyle/>
          <a:p>
            <a:pPr eaLnBrk="1" hangingPunct="1"/>
            <a:r>
              <a:rPr lang="en-US" altLang="en-US" dirty="0" smtClean="0"/>
              <a:t>FML and Benefits </a:t>
            </a:r>
          </a:p>
        </p:txBody>
      </p:sp>
      <p:sp>
        <p:nvSpPr>
          <p:cNvPr id="100355" name="Content Placeholder 5"/>
          <p:cNvSpPr>
            <a:spLocks noGrp="1"/>
          </p:cNvSpPr>
          <p:nvPr>
            <p:ph sz="half" idx="2"/>
          </p:nvPr>
        </p:nvSpPr>
        <p:spPr>
          <a:xfrm>
            <a:off x="3192463" y="1371600"/>
            <a:ext cx="5616575" cy="4937125"/>
          </a:xfrm>
        </p:spPr>
        <p:txBody>
          <a:bodyPr/>
          <a:lstStyle/>
          <a:p>
            <a:pPr marL="457200" indent="-457200" eaLnBrk="1" hangingPunct="1">
              <a:buFont typeface="Arial"/>
              <a:buChar char="•"/>
            </a:pPr>
            <a:r>
              <a:rPr lang="en-US" altLang="en-US" sz="2800" dirty="0" smtClean="0"/>
              <a:t>Provides unpaid  job protection</a:t>
            </a:r>
          </a:p>
          <a:p>
            <a:pPr marL="457200" indent="-457200" eaLnBrk="1" hangingPunct="1">
              <a:buFont typeface="Arial"/>
              <a:buChar char="•"/>
            </a:pPr>
            <a:r>
              <a:rPr lang="en-US" altLang="en-US" sz="2800" dirty="0" smtClean="0"/>
              <a:t>Runs concurrently with paid leave, STD, Workers’ Comp </a:t>
            </a:r>
          </a:p>
          <a:p>
            <a:pPr marL="457200" indent="-457200" eaLnBrk="1" hangingPunct="1">
              <a:buFont typeface="Arial"/>
              <a:buChar char="•"/>
            </a:pPr>
            <a:r>
              <a:rPr lang="en-US" altLang="en-US" sz="2800" dirty="0" smtClean="0"/>
              <a:t>Continuation of health benefits</a:t>
            </a:r>
          </a:p>
          <a:p>
            <a:pPr marL="457200" indent="-457200" eaLnBrk="1" hangingPunct="1">
              <a:buFont typeface="Arial"/>
              <a:buChar char="•"/>
            </a:pPr>
            <a:r>
              <a:rPr lang="en-US" altLang="en-US" sz="2800" dirty="0" smtClean="0"/>
              <a:t>Contact Benefits Coordinator for help</a:t>
            </a:r>
          </a:p>
          <a:p>
            <a:pPr marL="457200" indent="-457200" eaLnBrk="1" hangingPunct="1">
              <a:buFont typeface="Arial"/>
              <a:buChar char="•"/>
            </a:pPr>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1D4A8A7-615C-460A-9FEF-C1B594DEF45B}" type="slidenum">
              <a:rPr lang="en-US" altLang="en-US" smtClean="0">
                <a:solidFill>
                  <a:schemeClr val="bg1"/>
                </a:solidFill>
              </a:rPr>
              <a:pPr>
                <a:defRPr/>
              </a:pPr>
              <a:t>35</a:t>
            </a:fld>
            <a:endParaRPr lang="en-US" altLang="en-US" dirty="0" smtClean="0">
              <a:solidFill>
                <a:schemeClr val="bg1"/>
              </a:solidFill>
            </a:endParaRPr>
          </a:p>
        </p:txBody>
      </p:sp>
      <p:pic>
        <p:nvPicPr>
          <p:cNvPr id="100357" name="Content Placeholder 7" descr="AA053845.png"/>
          <p:cNvPicPr>
            <a:picLocks noGrp="1" noChangeAspect="1"/>
          </p:cNvPicPr>
          <p:nvPr>
            <p:ph sz="half" idx="12"/>
          </p:nvPr>
        </p:nvPicPr>
        <p:blipFill>
          <a:blip r:embed="rId3">
            <a:extLst>
              <a:ext uri="{28A0092B-C50C-407E-A947-70E740481C1C}">
                <a14:useLocalDpi xmlns:a14="http://schemas.microsoft.com/office/drawing/2010/main" val="0"/>
              </a:ext>
            </a:extLst>
          </a:blip>
          <a:srcRect l="-8911" r="-8911"/>
          <a:stretch>
            <a:fillRect/>
          </a:stretch>
        </p:blipFill>
        <p:spPr>
          <a:xfrm>
            <a:off x="304800" y="1371600"/>
            <a:ext cx="3216275" cy="4937125"/>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304800" y="103188"/>
            <a:ext cx="8504238" cy="1143000"/>
          </a:xfrm>
        </p:spPr>
        <p:txBody>
          <a:bodyPr/>
          <a:lstStyle/>
          <a:p>
            <a:pPr eaLnBrk="1" hangingPunct="1"/>
            <a:r>
              <a:rPr lang="en-US" altLang="en-US" dirty="0" smtClean="0"/>
              <a:t>Who is Eligible for FML Leave</a:t>
            </a:r>
          </a:p>
        </p:txBody>
      </p:sp>
      <p:sp>
        <p:nvSpPr>
          <p:cNvPr id="102403" name="Content Placeholder 2"/>
          <p:cNvSpPr>
            <a:spLocks noGrp="1"/>
          </p:cNvSpPr>
          <p:nvPr>
            <p:ph sz="half" idx="2"/>
          </p:nvPr>
        </p:nvSpPr>
        <p:spPr>
          <a:xfrm>
            <a:off x="320675" y="1371600"/>
            <a:ext cx="5013325" cy="4937125"/>
          </a:xfrm>
        </p:spPr>
        <p:txBody>
          <a:bodyPr/>
          <a:lstStyle/>
          <a:p>
            <a:pPr marL="457200" indent="-457200" eaLnBrk="1" hangingPunct="1">
              <a:buFont typeface="Arial" panose="020B0604020202020204" pitchFamily="34" charset="0"/>
              <a:buChar char="•"/>
            </a:pPr>
            <a:r>
              <a:rPr lang="en-US" altLang="en-US" sz="2800" dirty="0" smtClean="0"/>
              <a:t>Permanent Employee with 12 months of state service</a:t>
            </a:r>
          </a:p>
          <a:p>
            <a:pPr marL="457200" indent="-457200" eaLnBrk="1" hangingPunct="1">
              <a:buFont typeface="Arial" panose="020B0604020202020204" pitchFamily="34" charset="0"/>
              <a:buChar char="•"/>
            </a:pPr>
            <a:r>
              <a:rPr lang="en-US" altLang="en-US" sz="2800" dirty="0" smtClean="0"/>
              <a:t>Temporary Employees with 12 months of state service and 1250 hours of work within the last 12 months</a:t>
            </a:r>
          </a:p>
          <a:p>
            <a:pPr marL="457200" indent="-457200" eaLnBrk="1" hangingPunct="1">
              <a:buFont typeface="Arial" panose="020B0604020202020204" pitchFamily="34" charset="0"/>
              <a:buChar char="•"/>
            </a:pPr>
            <a:endParaRPr lang="en-US" altLang="en-US" sz="28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4F3A917-6888-4850-BE51-9501939C957F}" type="slidenum">
              <a:rPr lang="en-US" altLang="en-US" smtClean="0">
                <a:solidFill>
                  <a:schemeClr val="bg1"/>
                </a:solidFill>
              </a:rPr>
              <a:pPr>
                <a:defRPr/>
              </a:pPr>
              <a:t>36</a:t>
            </a:fld>
            <a:endParaRPr lang="en-US" altLang="en-US" dirty="0" smtClean="0">
              <a:solidFill>
                <a:schemeClr val="bg1"/>
              </a:solidFill>
            </a:endParaRPr>
          </a:p>
        </p:txBody>
      </p:sp>
      <p:pic>
        <p:nvPicPr>
          <p:cNvPr id="7" name="Content Placeholder 6" descr="j0315598.jpg"/>
          <p:cNvPicPr>
            <a:picLocks noGrp="1" noChangeAspect="1"/>
          </p:cNvPicPr>
          <p:nvPr>
            <p:ph sz="half" idx="12"/>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l="26765" r="26765"/>
          <a:stretch>
            <a:fillRect/>
          </a:stretch>
        </p:blipFill>
        <p:spPr>
          <a:effectLst>
            <a:softEdge rad="112500"/>
          </a:effectLst>
        </p:spPr>
      </p:pic>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6"/>
          <p:cNvSpPr>
            <a:spLocks noGrp="1"/>
          </p:cNvSpPr>
          <p:nvPr>
            <p:ph type="title"/>
          </p:nvPr>
        </p:nvSpPr>
        <p:spPr>
          <a:xfrm>
            <a:off x="304800" y="103188"/>
            <a:ext cx="8504238" cy="1143000"/>
          </a:xfrm>
        </p:spPr>
        <p:txBody>
          <a:bodyPr/>
          <a:lstStyle/>
          <a:p>
            <a:pPr eaLnBrk="1" hangingPunct="1"/>
            <a:r>
              <a:rPr lang="en-US" altLang="en-US" dirty="0" smtClean="0"/>
              <a:t>Checking for Eligibility in SAP</a:t>
            </a:r>
          </a:p>
        </p:txBody>
      </p:sp>
      <p:sp>
        <p:nvSpPr>
          <p:cNvPr id="104451" name="Content Placeholder 7"/>
          <p:cNvSpPr>
            <a:spLocks noGrp="1"/>
          </p:cNvSpPr>
          <p:nvPr>
            <p:ph sz="half" idx="2"/>
          </p:nvPr>
        </p:nvSpPr>
        <p:spPr>
          <a:xfrm>
            <a:off x="3794125" y="1371600"/>
            <a:ext cx="5014913" cy="4937125"/>
          </a:xfrm>
        </p:spPr>
        <p:txBody>
          <a:bodyPr/>
          <a:lstStyle/>
          <a:p>
            <a:pPr eaLnBrk="1" hangingPunct="1"/>
            <a:r>
              <a:rPr lang="en-US" altLang="en-US" b="1" dirty="0" smtClean="0"/>
              <a:t>PA20 </a:t>
            </a:r>
          </a:p>
          <a:p>
            <a:pPr lvl="1" eaLnBrk="1" hangingPunct="1"/>
            <a:r>
              <a:rPr lang="en-US" altLang="en-US" dirty="0" smtClean="0"/>
              <a:t>Determine total State service using date specification infotype</a:t>
            </a:r>
          </a:p>
          <a:p>
            <a:pPr eaLnBrk="1" hangingPunct="1"/>
            <a:r>
              <a:rPr lang="en-US" altLang="en-US" b="1" dirty="0" smtClean="0"/>
              <a:t>CADO</a:t>
            </a:r>
          </a:p>
          <a:p>
            <a:pPr lvl="1" eaLnBrk="1" hangingPunct="1"/>
            <a:r>
              <a:rPr lang="en-US" altLang="en-US" dirty="0" smtClean="0"/>
              <a:t>If a Temporary Employee has worked 1250 hours in previous 12 months</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E35DECC-721F-49D2-85F3-1A3A33274166}" type="slidenum">
              <a:rPr lang="en-US" altLang="en-US" smtClean="0">
                <a:solidFill>
                  <a:schemeClr val="bg1"/>
                </a:solidFill>
              </a:rPr>
              <a:pPr>
                <a:defRPr/>
              </a:pPr>
              <a:t>37</a:t>
            </a:fld>
            <a:endParaRPr lang="en-US" altLang="en-US" dirty="0" smtClean="0">
              <a:solidFill>
                <a:schemeClr val="bg1"/>
              </a:solidFill>
            </a:endParaRPr>
          </a:p>
        </p:txBody>
      </p:sp>
      <p:pic>
        <p:nvPicPr>
          <p:cNvPr id="104453" name="Content Placeholder 9" descr="j0308887.jpg"/>
          <p:cNvPicPr>
            <a:picLocks noGrp="1" noChangeAspect="1"/>
          </p:cNvPicPr>
          <p:nvPr>
            <p:ph sz="half" idx="12"/>
          </p:nvPr>
        </p:nvPicPr>
        <p:blipFill>
          <a:blip r:embed="rId3">
            <a:extLst>
              <a:ext uri="{28A0092B-C50C-407E-A947-70E740481C1C}">
                <a14:useLocalDpi xmlns:a14="http://schemas.microsoft.com/office/drawing/2010/main" val="0"/>
              </a:ext>
            </a:extLst>
          </a:blip>
          <a:srcRect l="28557" r="28557"/>
          <a:stretch>
            <a:fillRect/>
          </a:stretch>
        </p:blipFill>
        <p:spPr>
          <a:xfrm>
            <a:off x="304800" y="1371600"/>
            <a:ext cx="32162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04455" name="Picture 10"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1"/>
          </p:nvPr>
        </p:nvSpPr>
        <p:spPr>
          <a:xfrm>
            <a:off x="1651000" y="1371603"/>
            <a:ext cx="7493000" cy="4937125"/>
          </a:xfrm>
        </p:spPr>
        <p:txBody>
          <a:bodyPr/>
          <a:lstStyle/>
          <a:p>
            <a:pPr eaLnBrk="1" hangingPunct="1"/>
            <a:r>
              <a:rPr lang="en-US" altLang="en-US" sz="2800" b="1" dirty="0" smtClean="0"/>
              <a:t>Transaction</a:t>
            </a:r>
            <a:r>
              <a:rPr lang="en-US" altLang="en-US" sz="2800" dirty="0" smtClean="0"/>
              <a:t>: PA20 – Date Specification (IT0041) and CADO</a:t>
            </a:r>
          </a:p>
          <a:p>
            <a:pPr eaLnBrk="1" hangingPunct="1"/>
            <a:r>
              <a:rPr lang="en-US" altLang="en-US" sz="2800" b="1" dirty="0" smtClean="0"/>
              <a:t>Scenario</a:t>
            </a:r>
            <a:r>
              <a:rPr lang="en-US" altLang="en-US" sz="2800" dirty="0" smtClean="0"/>
              <a:t>: </a:t>
            </a:r>
            <a:r>
              <a:rPr lang="en-US" sz="2800" dirty="0"/>
              <a:t>Terry retired from CDOT on 6/30/2010 and was rehired on 8/1/2011 as a temporary employee. She has requested FML beginning September 1, 2011. We will use PA20 and CADO to determine if she is eligible.</a:t>
            </a:r>
          </a:p>
          <a:p>
            <a:pPr eaLnBrk="1" hangingPunct="1"/>
            <a:endParaRPr lang="en-US" altLang="en-US" sz="2800" dirty="0" smtClean="0"/>
          </a:p>
        </p:txBody>
      </p:sp>
      <p:sp>
        <p:nvSpPr>
          <p:cNvPr id="106501" name="Title 1"/>
          <p:cNvSpPr>
            <a:spLocks noGrp="1"/>
          </p:cNvSpPr>
          <p:nvPr>
            <p:ph type="title"/>
          </p:nvPr>
        </p:nvSpPr>
        <p:spPr/>
        <p:txBody>
          <a:bodyPr/>
          <a:lstStyle/>
          <a:p>
            <a:pPr eaLnBrk="1" hangingPunct="1"/>
            <a:r>
              <a:rPr lang="en-US" altLang="en-US" dirty="0" smtClean="0"/>
              <a:t>Learning Activity:  Demo 2.1</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2CAFD7A-0A42-4FCC-89CA-E587D4193818}" type="slidenum">
              <a:rPr lang="en-US" altLang="en-US" smtClean="0">
                <a:solidFill>
                  <a:schemeClr val="bg1"/>
                </a:solidFill>
              </a:rPr>
              <a:pPr>
                <a:defRPr/>
              </a:pPr>
              <a:t>38</a:t>
            </a:fld>
            <a:endParaRPr lang="en-US" altLang="en-US" dirty="0" smtClean="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p:txBody>
          <a:bodyPr/>
          <a:lstStyle/>
          <a:p>
            <a:pPr eaLnBrk="1" hangingPunct="1"/>
            <a:r>
              <a:rPr lang="en-US" altLang="en-US" sz="2800" b="1" dirty="0" smtClean="0"/>
              <a:t>Transaction</a:t>
            </a:r>
            <a:r>
              <a:rPr lang="en-US" altLang="en-US" sz="2800" dirty="0" smtClean="0"/>
              <a:t>: PA20 – Date Specification (IT0041) </a:t>
            </a:r>
          </a:p>
          <a:p>
            <a:r>
              <a:rPr lang="en-US" altLang="en-US" sz="2800" b="1" dirty="0" smtClean="0"/>
              <a:t>Scenario</a:t>
            </a:r>
            <a:r>
              <a:rPr lang="en-US" altLang="en-US" sz="2800" dirty="0" smtClean="0"/>
              <a:t>: </a:t>
            </a:r>
            <a:r>
              <a:rPr lang="en-US" sz="2800" dirty="0"/>
              <a:t>Robert Baby is expecting a child and has requested 6 weeks off for paternity leave beginning in </a:t>
            </a:r>
            <a:r>
              <a:rPr lang="en-US" sz="2800" dirty="0" smtClean="0"/>
              <a:t>May. </a:t>
            </a:r>
            <a:r>
              <a:rPr lang="en-US" sz="2800" dirty="0"/>
              <a:t>Use SAP to determine if Robert is eligible for FML. </a:t>
            </a:r>
          </a:p>
          <a:p>
            <a:r>
              <a:rPr lang="en-US" sz="2800" dirty="0"/>
              <a:t>What is the leave accrual date? Does Robert have 12 months of state service?</a:t>
            </a:r>
          </a:p>
          <a:p>
            <a:r>
              <a:rPr lang="en-US" sz="2800" b="1" i="1" dirty="0"/>
              <a:t>Leave accrual date</a:t>
            </a:r>
            <a:r>
              <a:rPr lang="en-US" sz="2800" i="1" dirty="0"/>
              <a:t>:</a:t>
            </a:r>
            <a:r>
              <a:rPr lang="en-US" sz="2800" dirty="0"/>
              <a:t> </a:t>
            </a:r>
            <a:r>
              <a:rPr lang="en-US" sz="2800" dirty="0" smtClean="0"/>
              <a:t>___________</a:t>
            </a:r>
            <a:endParaRPr lang="en-US" sz="2800" dirty="0"/>
          </a:p>
        </p:txBody>
      </p:sp>
      <p:sp>
        <p:nvSpPr>
          <p:cNvPr id="108549" name="Title 1"/>
          <p:cNvSpPr>
            <a:spLocks noGrp="1"/>
          </p:cNvSpPr>
          <p:nvPr>
            <p:ph type="title"/>
          </p:nvPr>
        </p:nvSpPr>
        <p:spPr/>
        <p:txBody>
          <a:bodyPr/>
          <a:lstStyle/>
          <a:p>
            <a:pPr eaLnBrk="1" hangingPunct="1"/>
            <a:r>
              <a:rPr lang="en-US" altLang="en-US" dirty="0" smtClean="0"/>
              <a:t>Learning Activity:  Exercise 2.2</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F0E1028-C3B4-4570-9D8E-6CCF8E29864D}" type="slidenum">
              <a:rPr lang="en-US" altLang="en-US" smtClean="0">
                <a:solidFill>
                  <a:schemeClr val="bg1"/>
                </a:solidFill>
              </a:rPr>
              <a:pPr>
                <a:defRPr/>
              </a:pPr>
              <a:t>39</a:t>
            </a:fld>
            <a:endParaRPr lang="en-US" altLang="en-US" dirty="0" smtClean="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extLst>
      <p:ext uri="{BB962C8B-B14F-4D97-AF65-F5344CB8AC3E}">
        <p14:creationId xmlns:p14="http://schemas.microsoft.com/office/powerpoint/2010/main" val="117227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6"/>
          <p:cNvSpPr>
            <a:spLocks noGrp="1"/>
          </p:cNvSpPr>
          <p:nvPr>
            <p:ph type="title"/>
          </p:nvPr>
        </p:nvSpPr>
        <p:spPr>
          <a:xfrm>
            <a:off x="304800" y="103188"/>
            <a:ext cx="8504238" cy="1143000"/>
          </a:xfrm>
        </p:spPr>
        <p:txBody>
          <a:bodyPr/>
          <a:lstStyle/>
          <a:p>
            <a:pPr eaLnBrk="1" hangingPunct="1"/>
            <a:r>
              <a:rPr lang="en-US" altLang="en-US" dirty="0" smtClean="0"/>
              <a:t>Checking for FML Entitlement in SAP</a:t>
            </a:r>
          </a:p>
        </p:txBody>
      </p:sp>
      <p:sp>
        <p:nvSpPr>
          <p:cNvPr id="110595" name="Content Placeholder 7"/>
          <p:cNvSpPr>
            <a:spLocks noGrp="1"/>
          </p:cNvSpPr>
          <p:nvPr>
            <p:ph sz="half" idx="2"/>
          </p:nvPr>
        </p:nvSpPr>
        <p:spPr>
          <a:xfrm>
            <a:off x="3794125" y="1371600"/>
            <a:ext cx="5014913" cy="4937125"/>
          </a:xfrm>
        </p:spPr>
        <p:txBody>
          <a:bodyPr/>
          <a:lstStyle/>
          <a:p>
            <a:pPr marL="457200" indent="-457200" eaLnBrk="1" hangingPunct="1">
              <a:buFont typeface="Arial" panose="020B0604020202020204" pitchFamily="34" charset="0"/>
              <a:buChar char="•"/>
            </a:pPr>
            <a:r>
              <a:rPr lang="en-US" altLang="en-US" sz="2800" dirty="0" smtClean="0"/>
              <a:t>Employee FML Balance Report</a:t>
            </a:r>
          </a:p>
          <a:p>
            <a:pPr marL="1198563" lvl="1" indent="-457200" eaLnBrk="1" hangingPunct="1"/>
            <a:r>
              <a:rPr lang="en-US" altLang="en-US" dirty="0" smtClean="0"/>
              <a:t>Portal and ZH61</a:t>
            </a:r>
          </a:p>
          <a:p>
            <a:pPr marL="1198563" lvl="1" indent="-457200" eaLnBrk="1" hangingPunct="1"/>
            <a:endParaRPr lang="en-US" altLang="en-US" dirty="0" smtClean="0"/>
          </a:p>
          <a:p>
            <a:pPr marL="457200" indent="-457200" eaLnBrk="1" hangingPunct="1">
              <a:buFont typeface="Arial" panose="020B0604020202020204" pitchFamily="34" charset="0"/>
              <a:buChar char="•"/>
            </a:pPr>
            <a:r>
              <a:rPr lang="en-US" altLang="en-US" sz="2800" dirty="0" smtClean="0"/>
              <a:t>Liaison FML Forecast Report</a:t>
            </a:r>
          </a:p>
          <a:p>
            <a:pPr marL="1198563" lvl="1" indent="-457200" eaLnBrk="1" hangingPunct="1"/>
            <a:r>
              <a:rPr lang="en-US" altLang="en-US" dirty="0" smtClean="0"/>
              <a:t>ZH62</a:t>
            </a:r>
          </a:p>
          <a:p>
            <a:pPr marL="1198563" lvl="1" indent="-457200" eaLnBrk="1" hangingPunct="1"/>
            <a:endParaRPr lang="en-US" altLang="en-US" b="1" dirty="0" smtClean="0"/>
          </a:p>
          <a:p>
            <a:pPr marL="457200" indent="-457200" eaLnBrk="1" hangingPunct="1">
              <a:buFont typeface="Arial" panose="020B0604020202020204" pitchFamily="34" charset="0"/>
              <a:buChar char="•"/>
            </a:pPr>
            <a:endParaRPr lang="en-US" altLang="en-US" b="1" dirty="0" smtClean="0"/>
          </a:p>
          <a:p>
            <a:pPr marL="457200" indent="-457200" eaLnBrk="1" hangingPunct="1">
              <a:buFont typeface="Arial" panose="020B0604020202020204" pitchFamily="34" charset="0"/>
              <a:buChar char="•"/>
            </a:pPr>
            <a:endParaRPr lang="en-US" altLang="en-US" b="1"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AA4697E8-67B3-4BEE-B3EE-394C1358DDC1}" type="slidenum">
              <a:rPr lang="en-US" altLang="en-US" smtClean="0">
                <a:solidFill>
                  <a:srgbClr val="FFFFFF"/>
                </a:solidFill>
              </a:rPr>
              <a:pPr>
                <a:defRPr/>
              </a:pPr>
              <a:t>40</a:t>
            </a:fld>
            <a:endParaRPr lang="en-US" altLang="en-US" dirty="0" smtClean="0">
              <a:solidFill>
                <a:srgbClr val="FFFFFF"/>
              </a:solidFill>
            </a:endParaRPr>
          </a:p>
        </p:txBody>
      </p:sp>
      <p:pic>
        <p:nvPicPr>
          <p:cNvPr id="110597" name="Content Placeholder 9" descr="j0308887.jpg"/>
          <p:cNvPicPr>
            <a:picLocks noGrp="1" noChangeAspect="1"/>
          </p:cNvPicPr>
          <p:nvPr>
            <p:ph sz="half" idx="12"/>
          </p:nvPr>
        </p:nvPicPr>
        <p:blipFill>
          <a:blip r:embed="rId3">
            <a:extLst>
              <a:ext uri="{28A0092B-C50C-407E-A947-70E740481C1C}">
                <a14:useLocalDpi xmlns:a14="http://schemas.microsoft.com/office/drawing/2010/main" val="0"/>
              </a:ext>
            </a:extLst>
          </a:blip>
          <a:srcRect l="28557" r="28557"/>
          <a:stretch>
            <a:fillRect/>
          </a:stretch>
        </p:blipFill>
        <p:spPr>
          <a:xfrm>
            <a:off x="304800" y="1371600"/>
            <a:ext cx="32162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10599" name="Picture 10"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1"/>
          <p:cNvSpPr>
            <a:spLocks noGrp="1"/>
          </p:cNvSpPr>
          <p:nvPr>
            <p:ph idx="1"/>
          </p:nvPr>
        </p:nvSpPr>
        <p:spPr>
          <a:xfrm>
            <a:off x="182563" y="1371600"/>
            <a:ext cx="8778875" cy="4937125"/>
          </a:xfrm>
        </p:spPr>
        <p:txBody>
          <a:bodyPr/>
          <a:lstStyle/>
          <a:p>
            <a:pPr eaLnBrk="1" hangingPunct="1"/>
            <a:r>
              <a:rPr lang="en-US" altLang="en-US" sz="2400" dirty="0" smtClean="0"/>
              <a:t>Employee FML Balance report:</a:t>
            </a:r>
          </a:p>
          <a:p>
            <a:pPr lvl="1" eaLnBrk="1" hangingPunct="1"/>
            <a:r>
              <a:rPr lang="en-US" altLang="en-US" sz="2400" dirty="0" smtClean="0"/>
              <a:t>A report used by the  Employee to obtain FML balances</a:t>
            </a:r>
          </a:p>
          <a:p>
            <a:pPr lvl="1" eaLnBrk="1" hangingPunct="1"/>
            <a:r>
              <a:rPr lang="en-US" altLang="en-US" sz="2400" dirty="0" smtClean="0"/>
              <a:t>Based on approved FML absences</a:t>
            </a:r>
          </a:p>
          <a:p>
            <a:pPr lvl="1" eaLnBrk="1" hangingPunct="1"/>
            <a:r>
              <a:rPr lang="en-US" altLang="en-US" sz="2400" dirty="0" smtClean="0"/>
              <a:t>Available in SAP portal and in SAP using t-code ZH61</a:t>
            </a:r>
          </a:p>
          <a:p>
            <a:pPr lvl="1" eaLnBrk="1" hangingPunct="1"/>
            <a:r>
              <a:rPr lang="en-US" altLang="en-US" sz="2400" dirty="0" smtClean="0"/>
              <a:t>Displays FML balances as of the system date</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7E9ADDA-26F5-4D14-B38B-393F1196A991}" type="slidenum">
              <a:rPr lang="en-US" altLang="en-US" smtClean="0">
                <a:solidFill>
                  <a:schemeClr val="bg1"/>
                </a:solidFill>
              </a:rPr>
              <a:pPr>
                <a:defRPr/>
              </a:pPr>
              <a:t>41</a:t>
            </a:fld>
            <a:endParaRPr lang="en-US" altLang="en-US" dirty="0" smtClean="0">
              <a:solidFill>
                <a:schemeClr val="bg1"/>
              </a:solidFill>
            </a:endParaRPr>
          </a:p>
        </p:txBody>
      </p:sp>
      <p:sp>
        <p:nvSpPr>
          <p:cNvPr id="112645" name="Title 4"/>
          <p:cNvSpPr>
            <a:spLocks noGrp="1"/>
          </p:cNvSpPr>
          <p:nvPr>
            <p:ph type="title"/>
          </p:nvPr>
        </p:nvSpPr>
        <p:spPr/>
        <p:txBody>
          <a:bodyPr/>
          <a:lstStyle/>
          <a:p>
            <a:pPr eaLnBrk="1" hangingPunct="1"/>
            <a:r>
              <a:rPr lang="en-US" altLang="en-US" dirty="0" smtClean="0"/>
              <a:t>FML Balance Report</a:t>
            </a:r>
          </a:p>
        </p:txBody>
      </p:sp>
    </p:spTree>
  </p:cSld>
  <p:clrMapOvr>
    <a:masterClrMapping/>
  </p:clrMapOvr>
  <p:transition>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BED6FD3-6DFD-4275-BBE6-E5A1723ADBB9}" type="slidenum">
              <a:rPr lang="en-US" altLang="en-US" smtClean="0">
                <a:solidFill>
                  <a:schemeClr val="bg1"/>
                </a:solidFill>
              </a:rPr>
              <a:pPr>
                <a:defRPr/>
              </a:pPr>
              <a:t>42</a:t>
            </a:fld>
            <a:endParaRPr lang="en-US" altLang="en-US" dirty="0" smtClean="0">
              <a:solidFill>
                <a:schemeClr val="bg1"/>
              </a:solidFill>
            </a:endParaRPr>
          </a:p>
        </p:txBody>
      </p:sp>
      <p:sp>
        <p:nvSpPr>
          <p:cNvPr id="114692" name="Title 4"/>
          <p:cNvSpPr>
            <a:spLocks noGrp="1"/>
          </p:cNvSpPr>
          <p:nvPr>
            <p:ph type="title"/>
          </p:nvPr>
        </p:nvSpPr>
        <p:spPr/>
        <p:txBody>
          <a:bodyPr/>
          <a:lstStyle/>
          <a:p>
            <a:pPr eaLnBrk="1" hangingPunct="1"/>
            <a:r>
              <a:rPr lang="en-US" altLang="en-US" dirty="0" smtClean="0"/>
              <a:t>FML Balance Report</a:t>
            </a:r>
          </a:p>
        </p:txBody>
      </p:sp>
      <p:pic>
        <p:nvPicPr>
          <p:cNvPr id="114693" name="Content Placeholder 5"/>
          <p:cNvPicPr>
            <a:picLocks noGrp="1"/>
          </p:cNvPicPr>
          <p:nvPr>
            <p:ph idx="1"/>
          </p:nvPr>
        </p:nvPicPr>
        <p:blipFill>
          <a:blip r:embed="rId3">
            <a:extLst>
              <a:ext uri="{28A0092B-C50C-407E-A947-70E740481C1C}">
                <a14:useLocalDpi xmlns:a14="http://schemas.microsoft.com/office/drawing/2010/main" val="0"/>
              </a:ext>
            </a:extLst>
          </a:blip>
          <a:srcRect t="-5763" b="-5763"/>
          <a:stretch>
            <a:fillRect/>
          </a:stretch>
        </p:blipFill>
        <p:spPr>
          <a:xfrm>
            <a:off x="182563" y="1371600"/>
            <a:ext cx="8778875" cy="4937125"/>
          </a:xfrm>
        </p:spPr>
      </p:pic>
    </p:spTree>
  </p:cSld>
  <p:clrMapOvr>
    <a:masterClrMapping/>
  </p:clrMapOvr>
  <p:transition>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FML Balance Report </a:t>
            </a:r>
            <a:endParaRPr lang="en-US" altLang="en-US" sz="2800" b="1" dirty="0" smtClean="0"/>
          </a:p>
          <a:p>
            <a:pPr eaLnBrk="1" hangingPunct="1"/>
            <a:r>
              <a:rPr lang="en-US" altLang="en-US" sz="2800" b="1" dirty="0" smtClean="0"/>
              <a:t>Transaction</a:t>
            </a:r>
            <a:r>
              <a:rPr lang="en-US" altLang="en-US" sz="2800" dirty="0" smtClean="0"/>
              <a:t>: ZH61 – FML Leave Balance</a:t>
            </a:r>
          </a:p>
          <a:p>
            <a:r>
              <a:rPr lang="en-US" altLang="en-US" sz="2800" b="1" dirty="0" smtClean="0"/>
              <a:t>Scenario</a:t>
            </a:r>
            <a:r>
              <a:rPr lang="en-US" altLang="en-US" sz="2800" dirty="0" smtClean="0"/>
              <a:t>: </a:t>
            </a:r>
            <a:r>
              <a:rPr lang="en-US" sz="2800" dirty="0"/>
              <a:t>Robert Baby needs to check his own FML balance. </a:t>
            </a:r>
            <a:endParaRPr lang="en-US" sz="2800" dirty="0" smtClean="0"/>
          </a:p>
          <a:p>
            <a:pPr marL="457200" indent="-457200">
              <a:buFont typeface="Arial"/>
              <a:buChar char="•"/>
            </a:pPr>
            <a:r>
              <a:rPr lang="en-US" sz="2800" dirty="0" smtClean="0"/>
              <a:t>What </a:t>
            </a:r>
            <a:r>
              <a:rPr lang="en-US" sz="2800" dirty="0"/>
              <a:t>is Robert Baby’s FML </a:t>
            </a:r>
            <a:r>
              <a:rPr lang="en-US" sz="2800" dirty="0" smtClean="0"/>
              <a:t>Balance?</a:t>
            </a:r>
          </a:p>
          <a:p>
            <a:pPr marL="457200" indent="-457200">
              <a:buFont typeface="Arial"/>
              <a:buChar char="•"/>
            </a:pPr>
            <a:r>
              <a:rPr lang="en-US" sz="2800" dirty="0" smtClean="0"/>
              <a:t>Does </a:t>
            </a:r>
            <a:r>
              <a:rPr lang="en-US" sz="2800" dirty="0"/>
              <a:t>he have enough FML entitlement? </a:t>
            </a:r>
            <a:endParaRPr lang="en-US" altLang="en-US" sz="28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ADBD360-5619-4D78-9B1C-FD98BF2DBAFF}" type="slidenum">
              <a:rPr lang="en-US" altLang="en-US" smtClean="0">
                <a:solidFill>
                  <a:schemeClr val="bg1"/>
                </a:solidFill>
              </a:rPr>
              <a:pPr>
                <a:defRPr/>
              </a:pPr>
              <a:t>43</a:t>
            </a:fld>
            <a:endParaRPr lang="en-US" altLang="en-US" dirty="0" smtClean="0">
              <a:solidFill>
                <a:schemeClr val="bg1"/>
              </a:solidFill>
            </a:endParaRPr>
          </a:p>
        </p:txBody>
      </p:sp>
      <p:sp>
        <p:nvSpPr>
          <p:cNvPr id="118789" name="Title 1"/>
          <p:cNvSpPr>
            <a:spLocks noGrp="1"/>
          </p:cNvSpPr>
          <p:nvPr>
            <p:ph type="title"/>
          </p:nvPr>
        </p:nvSpPr>
        <p:spPr>
          <a:xfrm>
            <a:off x="182563" y="103188"/>
            <a:ext cx="8778875" cy="1143000"/>
          </a:xfrm>
        </p:spPr>
        <p:txBody>
          <a:bodyPr/>
          <a:lstStyle/>
          <a:p>
            <a:pPr eaLnBrk="1" hangingPunct="1"/>
            <a:r>
              <a:rPr lang="en-US" altLang="en-US" dirty="0" smtClean="0"/>
              <a:t>Learning Activity: Demo  2.3</a:t>
            </a:r>
          </a:p>
        </p:txBody>
      </p:sp>
    </p:spTree>
    <p:extLst>
      <p:ext uri="{BB962C8B-B14F-4D97-AF65-F5344CB8AC3E}">
        <p14:creationId xmlns:p14="http://schemas.microsoft.com/office/powerpoint/2010/main" val="1816393343"/>
      </p:ext>
    </p:extLst>
  </p:cSld>
  <p:clrMapOvr>
    <a:masterClrMapping/>
  </p:clrMapOvr>
  <p:transition>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FML Balance Report </a:t>
            </a:r>
            <a:endParaRPr lang="en-US" altLang="en-US" sz="2800" b="1" dirty="0" smtClean="0"/>
          </a:p>
          <a:p>
            <a:pPr eaLnBrk="1" hangingPunct="1"/>
            <a:r>
              <a:rPr lang="en-US" altLang="en-US" sz="2800" b="1" dirty="0" smtClean="0"/>
              <a:t>Transaction</a:t>
            </a:r>
            <a:r>
              <a:rPr lang="en-US" altLang="en-US" sz="2800" dirty="0" smtClean="0"/>
              <a:t>: </a:t>
            </a:r>
          </a:p>
          <a:p>
            <a:pPr marL="457200" indent="-457200" eaLnBrk="1" hangingPunct="1">
              <a:buFont typeface="Arial"/>
              <a:buChar char="•"/>
            </a:pPr>
            <a:r>
              <a:rPr lang="en-US" altLang="en-US" sz="2800" dirty="0" smtClean="0"/>
              <a:t>ZH61 – FML Balance Report</a:t>
            </a:r>
          </a:p>
          <a:p>
            <a:pPr marL="457200" indent="-457200" eaLnBrk="1" hangingPunct="1">
              <a:buFont typeface="Arial"/>
              <a:buChar char="•"/>
            </a:pPr>
            <a:r>
              <a:rPr lang="en-US" altLang="en-US" sz="2800" dirty="0" smtClean="0"/>
              <a:t>SAP Portal</a:t>
            </a:r>
          </a:p>
          <a:p>
            <a:r>
              <a:rPr lang="en-US" altLang="en-US" sz="2800" b="1" dirty="0" smtClean="0"/>
              <a:t>Scenario</a:t>
            </a:r>
            <a:r>
              <a:rPr lang="en-US" altLang="en-US" sz="2800" dirty="0" smtClean="0"/>
              <a:t>: </a:t>
            </a:r>
            <a:r>
              <a:rPr lang="en-US" sz="2800" dirty="0"/>
              <a:t>You will be checking your own FML Balance Report using both ZH61 and the SAP Portal</a:t>
            </a:r>
          </a:p>
          <a:p>
            <a:pPr marL="457200" indent="-457200" eaLnBrk="1" hangingPunct="1"/>
            <a:endParaRPr lang="en-US" altLang="en-US" sz="28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ADBD360-5619-4D78-9B1C-FD98BF2DBAFF}" type="slidenum">
              <a:rPr lang="en-US" altLang="en-US" smtClean="0">
                <a:solidFill>
                  <a:schemeClr val="bg1"/>
                </a:solidFill>
              </a:rPr>
              <a:pPr>
                <a:defRPr/>
              </a:pPr>
              <a:t>44</a:t>
            </a:fld>
            <a:endParaRPr lang="en-US" altLang="en-US" dirty="0" smtClean="0">
              <a:solidFill>
                <a:schemeClr val="bg1"/>
              </a:solidFill>
            </a:endParaRPr>
          </a:p>
        </p:txBody>
      </p:sp>
      <p:sp>
        <p:nvSpPr>
          <p:cNvPr id="118789"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2.4 </a:t>
            </a:r>
          </a:p>
        </p:txBody>
      </p:sp>
    </p:spTree>
  </p:cSld>
  <p:clrMapOvr>
    <a:masterClrMapping/>
  </p:clrMapOvr>
  <p:transition>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1"/>
          <p:cNvSpPr>
            <a:spLocks noGrp="1"/>
          </p:cNvSpPr>
          <p:nvPr>
            <p:ph idx="1"/>
          </p:nvPr>
        </p:nvSpPr>
        <p:spPr>
          <a:xfrm>
            <a:off x="182563" y="1371600"/>
            <a:ext cx="8778875" cy="4937125"/>
          </a:xfrm>
        </p:spPr>
        <p:txBody>
          <a:bodyPr/>
          <a:lstStyle/>
          <a:p>
            <a:pPr eaLnBrk="1" hangingPunct="1"/>
            <a:r>
              <a:rPr lang="en-US" altLang="en-US" sz="2400" dirty="0" smtClean="0"/>
              <a:t>Family Medical Leave Forecast report:</a:t>
            </a:r>
          </a:p>
          <a:p>
            <a:pPr lvl="1" eaLnBrk="1" hangingPunct="1"/>
            <a:r>
              <a:rPr lang="en-US" sz="2400" dirty="0" smtClean="0"/>
              <a:t>Provides FML Liaisons with an employee’s current FML entitlement balance</a:t>
            </a:r>
          </a:p>
          <a:p>
            <a:pPr lvl="1" eaLnBrk="1" hangingPunct="1"/>
            <a:r>
              <a:rPr lang="en-US" sz="2400" dirty="0" smtClean="0"/>
              <a:t>Provides future dates for when an employee will earn back FML entitlement</a:t>
            </a:r>
          </a:p>
          <a:p>
            <a:pPr lvl="1" eaLnBrk="1" hangingPunct="1"/>
            <a:r>
              <a:rPr lang="en-US" sz="2400" dirty="0" smtClean="0"/>
              <a:t>The </a:t>
            </a:r>
            <a:r>
              <a:rPr lang="en-US" sz="2400" dirty="0"/>
              <a:t>output of the report includes a future usage column in addition to the same columns as the FML Balance report </a:t>
            </a:r>
            <a:endParaRPr lang="en-US" altLang="en-US" sz="2400" dirty="0" smtClean="0"/>
          </a:p>
          <a:p>
            <a:pPr lvl="1" eaLnBrk="1" hangingPunct="1"/>
            <a:r>
              <a:rPr lang="en-US" altLang="en-US" sz="2400" dirty="0" smtClean="0"/>
              <a:t>Can only be run for Permanent Full-time Employees</a:t>
            </a:r>
          </a:p>
          <a:p>
            <a:pPr lvl="2" eaLnBrk="1" hangingPunct="1"/>
            <a:r>
              <a:rPr lang="en-US" altLang="en-US" dirty="0" smtClean="0"/>
              <a:t>Part-time Employees will receive a disclaimer on the Employee Leave Balance Report</a:t>
            </a:r>
          </a:p>
          <a:p>
            <a:pPr lvl="1" eaLnBrk="1" hangingPunct="1"/>
            <a:endParaRPr lang="en-US" altLang="en-US" sz="2400" dirty="0" smtClean="0"/>
          </a:p>
          <a:p>
            <a:pPr lvl="1" eaLnBrk="1" hangingPunct="1"/>
            <a:endParaRPr lang="en-US" altLang="en-US" sz="2400" dirty="0" smtClean="0"/>
          </a:p>
          <a:p>
            <a:pPr lvl="1" eaLnBrk="1" hangingPunct="1"/>
            <a:endParaRPr lang="en-US" sz="2400" dirty="0" smtClean="0"/>
          </a:p>
          <a:p>
            <a:pPr lvl="1" eaLnBrk="1" hangingPunct="1"/>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99E1469-EC0F-45E1-BF9C-8F9517417796}" type="slidenum">
              <a:rPr lang="en-US" altLang="en-US" smtClean="0">
                <a:solidFill>
                  <a:schemeClr val="bg1"/>
                </a:solidFill>
              </a:rPr>
              <a:pPr>
                <a:defRPr/>
              </a:pPr>
              <a:t>45</a:t>
            </a:fld>
            <a:endParaRPr lang="en-US" altLang="en-US" dirty="0" smtClean="0">
              <a:solidFill>
                <a:schemeClr val="bg1"/>
              </a:solidFill>
            </a:endParaRPr>
          </a:p>
        </p:txBody>
      </p:sp>
      <p:sp>
        <p:nvSpPr>
          <p:cNvPr id="120837" name="Title 4"/>
          <p:cNvSpPr>
            <a:spLocks noGrp="1"/>
          </p:cNvSpPr>
          <p:nvPr>
            <p:ph type="title"/>
          </p:nvPr>
        </p:nvSpPr>
        <p:spPr/>
        <p:txBody>
          <a:bodyPr/>
          <a:lstStyle/>
          <a:p>
            <a:pPr eaLnBrk="1" hangingPunct="1"/>
            <a:r>
              <a:rPr lang="en-US" altLang="en-US" dirty="0" smtClean="0"/>
              <a:t>FML Forecast Report</a:t>
            </a:r>
          </a:p>
        </p:txBody>
      </p:sp>
    </p:spTree>
  </p:cSld>
  <p:clrMapOvr>
    <a:masterClrMapping/>
  </p:clrMapOvr>
  <p:transition>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4"/>
          <p:cNvSpPr>
            <a:spLocks noGrp="1"/>
          </p:cNvSpPr>
          <p:nvPr>
            <p:ph type="title"/>
          </p:nvPr>
        </p:nvSpPr>
        <p:spPr>
          <a:xfrm>
            <a:off x="304800" y="103188"/>
            <a:ext cx="8504238" cy="1143000"/>
          </a:xfrm>
        </p:spPr>
        <p:txBody>
          <a:bodyPr/>
          <a:lstStyle/>
          <a:p>
            <a:pPr eaLnBrk="1" hangingPunct="1"/>
            <a:r>
              <a:rPr lang="en-US" altLang="en-US" sz="3200" dirty="0" smtClean="0"/>
              <a:t>FML Forecast Report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8CB5874-AB59-47C2-BAE3-FBB74F5644B6}" type="slidenum">
              <a:rPr lang="en-US" altLang="en-US" smtClean="0">
                <a:solidFill>
                  <a:schemeClr val="bg1"/>
                </a:solidFill>
              </a:rPr>
              <a:pPr>
                <a:defRPr/>
              </a:pPr>
              <a:t>46</a:t>
            </a:fld>
            <a:endParaRPr lang="en-US" altLang="en-US" dirty="0" smtClean="0">
              <a:solidFill>
                <a:schemeClr val="bg1"/>
              </a:solidFill>
            </a:endParaRPr>
          </a:p>
        </p:txBody>
      </p:sp>
      <p:sp>
        <p:nvSpPr>
          <p:cNvPr id="6" name="Content Placeholder 5"/>
          <p:cNvSpPr>
            <a:spLocks noGrp="1"/>
          </p:cNvSpPr>
          <p:nvPr>
            <p:ph sz="half" idx="12"/>
          </p:nvPr>
        </p:nvSpPr>
        <p:spPr>
          <a:xfrm>
            <a:off x="5475288" y="1371600"/>
            <a:ext cx="3333750" cy="4937125"/>
          </a:xfrm>
        </p:spPr>
        <p:txBody>
          <a:bodyPr/>
          <a:lstStyle/>
          <a:p>
            <a:pPr eaLnBrk="1" hangingPunct="1">
              <a:buFont typeface="Arial" charset="0"/>
              <a:buNone/>
              <a:defRPr/>
            </a:pPr>
            <a:r>
              <a:rPr lang="en-US" dirty="0" smtClean="0">
                <a:ea typeface="+mn-ea"/>
              </a:rPr>
              <a:t>The FML Forecast Report requires:</a:t>
            </a:r>
          </a:p>
          <a:p>
            <a:pPr marL="342900" indent="-342900" eaLnBrk="1" hangingPunct="1">
              <a:buFont typeface="Arial"/>
              <a:buChar char="•"/>
              <a:defRPr/>
            </a:pPr>
            <a:r>
              <a:rPr lang="en-US" dirty="0" smtClean="0">
                <a:ea typeface="+mn-ea"/>
              </a:rPr>
              <a:t>Employee PERNR</a:t>
            </a:r>
          </a:p>
          <a:p>
            <a:pPr marL="342900" indent="-342900" eaLnBrk="1" hangingPunct="1">
              <a:buFont typeface="Arial"/>
              <a:buChar char="•"/>
              <a:defRPr/>
            </a:pPr>
            <a:r>
              <a:rPr lang="en-US" dirty="0" smtClean="0">
                <a:ea typeface="+mn-ea"/>
              </a:rPr>
              <a:t>Date used for the calculation</a:t>
            </a:r>
          </a:p>
          <a:p>
            <a:pPr marL="342900" indent="-342900" eaLnBrk="1" hangingPunct="1">
              <a:buFont typeface="Arial"/>
              <a:buChar char="•"/>
              <a:defRPr/>
            </a:pPr>
            <a:r>
              <a:rPr lang="en-US" dirty="0" smtClean="0">
                <a:ea typeface="+mn-ea"/>
              </a:rPr>
              <a:t>Must be Permanent, full time employee</a:t>
            </a: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22886" name="Content Placeholder 7"/>
          <p:cNvPicPr>
            <a:picLocks noGrp="1"/>
          </p:cNvPicPr>
          <p:nvPr>
            <p:ph sz="half" idx="2"/>
          </p:nvPr>
        </p:nvPicPr>
        <p:blipFill>
          <a:blip r:embed="rId3">
            <a:extLst>
              <a:ext uri="{28A0092B-C50C-407E-A947-70E740481C1C}">
                <a14:useLocalDpi xmlns:a14="http://schemas.microsoft.com/office/drawing/2010/main" val="0"/>
              </a:ext>
            </a:extLst>
          </a:blip>
          <a:srcRect t="7607" b="7607"/>
          <a:stretch>
            <a:fillRect/>
          </a:stretch>
        </p:blipFill>
        <p:spPr>
          <a:xfrm>
            <a:off x="331788" y="1444625"/>
            <a:ext cx="5013325" cy="2479675"/>
          </a:xfrm>
        </p:spPr>
      </p:pic>
    </p:spTree>
  </p:cSld>
  <p:clrMapOvr>
    <a:masterClrMapping/>
  </p:clrMapOvr>
  <p:transition>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304800" y="103188"/>
            <a:ext cx="8504238" cy="1143000"/>
          </a:xfrm>
        </p:spPr>
        <p:txBody>
          <a:bodyPr/>
          <a:lstStyle/>
          <a:p>
            <a:pPr eaLnBrk="1" hangingPunct="1"/>
            <a:r>
              <a:rPr lang="en-US" altLang="en-US" sz="3200" dirty="0" smtClean="0"/>
              <a:t>FML Forecast Report </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FABACCE-DEDE-4656-9988-F64C59F101B0}" type="slidenum">
              <a:rPr lang="en-US" altLang="en-US" smtClean="0">
                <a:solidFill>
                  <a:schemeClr val="bg1"/>
                </a:solidFill>
              </a:rPr>
              <a:pPr>
                <a:defRPr/>
              </a:pPr>
              <a:t>47</a:t>
            </a:fld>
            <a:endParaRPr lang="en-US" altLang="en-US" dirty="0" smtClean="0">
              <a:solidFill>
                <a:schemeClr val="bg1"/>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24933" name="Picture 9"/>
          <p:cNvPicPr>
            <a:picLocks noChangeAspect="1"/>
          </p:cNvPicPr>
          <p:nvPr/>
        </p:nvPicPr>
        <p:blipFill>
          <a:blip r:embed="rId3">
            <a:extLst>
              <a:ext uri="{28A0092B-C50C-407E-A947-70E740481C1C}">
                <a14:useLocalDpi xmlns:a14="http://schemas.microsoft.com/office/drawing/2010/main" val="0"/>
              </a:ext>
            </a:extLst>
          </a:blip>
          <a:srcRect r="845" b="33080"/>
          <a:stretch>
            <a:fillRect/>
          </a:stretch>
        </p:blipFill>
        <p:spPr bwMode="auto">
          <a:xfrm>
            <a:off x="806450" y="1430338"/>
            <a:ext cx="7421563"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ontent Placeholder 5"/>
          <p:cNvSpPr>
            <a:spLocks noGrp="1"/>
          </p:cNvSpPr>
          <p:nvPr>
            <p:ph sz="half" idx="12"/>
          </p:nvPr>
        </p:nvSpPr>
        <p:spPr>
          <a:xfrm>
            <a:off x="650875" y="4164013"/>
            <a:ext cx="8158163" cy="2144712"/>
          </a:xfrm>
        </p:spPr>
        <p:txBody>
          <a:bodyPr/>
          <a:lstStyle/>
          <a:p>
            <a:pPr eaLnBrk="1" hangingPunct="1">
              <a:buFont typeface="Arial" charset="0"/>
              <a:buNone/>
              <a:defRPr/>
            </a:pPr>
            <a:r>
              <a:rPr lang="en-US" dirty="0" smtClean="0">
                <a:ea typeface="+mn-ea"/>
              </a:rPr>
              <a:t>The FML Forecast report:</a:t>
            </a:r>
          </a:p>
          <a:p>
            <a:pPr marL="342900" indent="-342900" eaLnBrk="1" hangingPunct="1">
              <a:buFont typeface="Arial"/>
              <a:buChar char="•"/>
              <a:defRPr/>
            </a:pPr>
            <a:r>
              <a:rPr lang="en-US" dirty="0" smtClean="0">
                <a:ea typeface="+mn-ea"/>
              </a:rPr>
              <a:t>Does not include any past FML absences that are in process or released in the </a:t>
            </a:r>
            <a:r>
              <a:rPr lang="en-US" b="1" dirty="0" smtClean="0">
                <a:ea typeface="+mn-ea"/>
              </a:rPr>
              <a:t># of FML Hours Restored </a:t>
            </a:r>
            <a:r>
              <a:rPr lang="en-US" dirty="0" smtClean="0">
                <a:ea typeface="+mn-ea"/>
              </a:rPr>
              <a:t>column</a:t>
            </a:r>
          </a:p>
          <a:p>
            <a:pPr marL="342900" indent="-342900" eaLnBrk="1" hangingPunct="1">
              <a:buFont typeface="Arial"/>
              <a:buChar char="•"/>
              <a:defRPr/>
            </a:pPr>
            <a:r>
              <a:rPr lang="en-US" b="1" dirty="0" smtClean="0">
                <a:ea typeface="+mn-ea"/>
              </a:rPr>
              <a:t># of FML Hours Used </a:t>
            </a:r>
            <a:r>
              <a:rPr lang="en-US" dirty="0" smtClean="0">
                <a:ea typeface="+mn-ea"/>
              </a:rPr>
              <a:t>column reports on any future FML absences including in process, released or approved status</a:t>
            </a:r>
          </a:p>
          <a:p>
            <a:pPr marL="342900" indent="-342900" eaLnBrk="1" hangingPunct="1">
              <a:buFont typeface="Arial"/>
              <a:buChar char="•"/>
              <a:defRPr/>
            </a:pPr>
            <a:endParaRPr lang="en-US" dirty="0" smtClean="0">
              <a:ea typeface="+mn-ea"/>
            </a:endParaRPr>
          </a:p>
          <a:p>
            <a:pPr marL="342900" indent="-342900" eaLnBrk="1" hangingPunct="1">
              <a:buFont typeface="Arial"/>
              <a:buChar char="•"/>
              <a:defRPr/>
            </a:pPr>
            <a:endParaRPr lang="en-US" dirty="0" smtClean="0">
              <a:ea typeface="+mn-ea"/>
            </a:endParaRPr>
          </a:p>
        </p:txBody>
      </p:sp>
    </p:spTree>
  </p:cSld>
  <p:clrMapOvr>
    <a:masterClrMapping/>
  </p:clrMapOvr>
  <p:transition>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5"/>
          <p:cNvSpPr>
            <a:spLocks noGrp="1"/>
          </p:cNvSpPr>
          <p:nvPr>
            <p:ph type="title"/>
          </p:nvPr>
        </p:nvSpPr>
        <p:spPr>
          <a:xfrm>
            <a:off x="304800" y="103188"/>
            <a:ext cx="8504238" cy="1143000"/>
          </a:xfrm>
        </p:spPr>
        <p:txBody>
          <a:bodyPr/>
          <a:lstStyle/>
          <a:p>
            <a:pPr eaLnBrk="1" hangingPunct="1"/>
            <a:r>
              <a:rPr lang="en-US" altLang="en-US" sz="3200" dirty="0" smtClean="0"/>
              <a:t>Comparison of FML Forecast and FML Balance Report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B95BBEE-0552-4E20-A654-C06B072A9E14}" type="slidenum">
              <a:rPr lang="en-US" altLang="en-US" smtClean="0">
                <a:solidFill>
                  <a:schemeClr val="bg1"/>
                </a:solidFill>
              </a:rPr>
              <a:pPr>
                <a:defRPr/>
              </a:pPr>
              <a:t>48</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26982" name="Content Placeholder 5"/>
          <p:cNvPicPr>
            <a:picLocks noGrp="1"/>
          </p:cNvPicPr>
          <p:nvPr>
            <p:ph sz="half" idx="2"/>
          </p:nvPr>
        </p:nvPicPr>
        <p:blipFill rotWithShape="1">
          <a:blip r:embed="rId3">
            <a:extLst>
              <a:ext uri="{28A0092B-C50C-407E-A947-70E740481C1C}">
                <a14:useLocalDpi xmlns:a14="http://schemas.microsoft.com/office/drawing/2010/main" val="0"/>
              </a:ext>
            </a:extLst>
          </a:blip>
          <a:srcRect l="2083" t="10371" r="65102" b="8732"/>
          <a:stretch/>
        </p:blipFill>
        <p:spPr>
          <a:xfrm>
            <a:off x="384307" y="2139096"/>
            <a:ext cx="3413348" cy="3994041"/>
          </a:xfr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4"/>
          <a:stretch>
            <a:fillRect/>
          </a:stretch>
        </p:blipFill>
        <p:spPr>
          <a:xfrm>
            <a:off x="4539725" y="2107587"/>
            <a:ext cx="4229100" cy="4000500"/>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5764605" y="1370347"/>
            <a:ext cx="150381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tx1"/>
                </a:solidFill>
                <a:latin typeface="Calibri" panose="020F0502020204030204" pitchFamily="34" charset="0"/>
                <a:ea typeface="MS PGothic" panose="020B0600070205080204" pitchFamily="34" charset="-128"/>
              </a:rPr>
              <a:t>ZH62</a:t>
            </a:r>
          </a:p>
        </p:txBody>
      </p:sp>
      <p:sp>
        <p:nvSpPr>
          <p:cNvPr id="10" name="TextBox 9"/>
          <p:cNvSpPr txBox="1"/>
          <p:nvPr/>
        </p:nvSpPr>
        <p:spPr>
          <a:xfrm>
            <a:off x="1271903" y="1389055"/>
            <a:ext cx="1503810" cy="461665"/>
          </a:xfrm>
          <a:prstGeom prst="rect">
            <a:avLst/>
          </a:prstGeom>
          <a:noFill/>
        </p:spPr>
        <p:txBody>
          <a:bodyPr wrap="square" rtlCol="0">
            <a:spAutoFit/>
          </a:bodyPr>
          <a:lstStyle/>
          <a:p>
            <a:pPr algn="ctr"/>
            <a:r>
              <a:rPr lang="en-US" sz="2400" b="1" dirty="0" smtClean="0"/>
              <a:t>ZH61</a:t>
            </a:r>
            <a:endParaRPr lang="en-US" sz="2400" b="1" dirty="0"/>
          </a:p>
        </p:txBody>
      </p:sp>
    </p:spTree>
  </p:cSld>
  <p:clrMapOvr>
    <a:masterClrMapping/>
  </p:clrMapOvr>
  <p:transition>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ZH62 – FML Forecast Report</a:t>
            </a:r>
          </a:p>
          <a:p>
            <a:r>
              <a:rPr lang="en-US" altLang="en-US" sz="2800" b="1" dirty="0" smtClean="0"/>
              <a:t>Scenario</a:t>
            </a:r>
            <a:r>
              <a:rPr lang="en-US" altLang="en-US" sz="2800" dirty="0" smtClean="0"/>
              <a:t>: </a:t>
            </a:r>
            <a:r>
              <a:rPr lang="en-US" sz="2800" dirty="0"/>
              <a:t>Robert’s baby is due on </a:t>
            </a:r>
            <a:r>
              <a:rPr lang="en-US" sz="2800" b="1" dirty="0" smtClean="0"/>
              <a:t>May 22nd. </a:t>
            </a:r>
            <a:r>
              <a:rPr lang="en-US" sz="2800" dirty="0"/>
              <a:t>You need to review the FML Forecast report to determine the total FML entitlement available for Robert Baby</a:t>
            </a:r>
            <a:r>
              <a:rPr lang="en-US" sz="2800" dirty="0" smtClean="0"/>
              <a:t>.</a:t>
            </a:r>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1121656-6122-44C3-86F6-10519E9E0884}" type="slidenum">
              <a:rPr lang="en-US" altLang="en-US" smtClean="0">
                <a:solidFill>
                  <a:schemeClr val="bg1"/>
                </a:solidFill>
              </a:rPr>
              <a:pPr>
                <a:defRPr/>
              </a:pPr>
              <a:t>49</a:t>
            </a:fld>
            <a:endParaRPr lang="en-US" altLang="en-US" dirty="0" smtClean="0">
              <a:solidFill>
                <a:schemeClr val="bg1"/>
              </a:solidFill>
            </a:endParaRPr>
          </a:p>
        </p:txBody>
      </p:sp>
      <p:sp>
        <p:nvSpPr>
          <p:cNvPr id="129029"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2.5 </a:t>
            </a:r>
          </a:p>
        </p:txBody>
      </p:sp>
    </p:spTree>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extLst>
      <p:ext uri="{BB962C8B-B14F-4D97-AF65-F5344CB8AC3E}">
        <p14:creationId xmlns:p14="http://schemas.microsoft.com/office/powerpoint/2010/main" val="4094692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defRPr/>
            </a:pPr>
            <a:r>
              <a:rPr lang="en-US" sz="2800" dirty="0" smtClean="0">
                <a:ea typeface="+mn-ea"/>
              </a:rPr>
              <a:t>What is the FML entitlement for a full-time Employee?</a:t>
            </a:r>
          </a:p>
          <a:p>
            <a:pPr marL="514350" indent="-514350" eaLnBrk="1" hangingPunct="1">
              <a:buFont typeface="+mj-lt"/>
              <a:buAutoNum type="arabicPeriod"/>
              <a:defRPr/>
            </a:pPr>
            <a:endParaRPr lang="en-US" sz="2800" dirty="0" smtClean="0">
              <a:ea typeface="+mn-ea"/>
            </a:endParaRPr>
          </a:p>
          <a:p>
            <a:pPr marL="514350" indent="-514350" eaLnBrk="1" hangingPunct="1">
              <a:buFont typeface="+mj-lt"/>
              <a:buAutoNum type="arabicPeriod"/>
              <a:defRPr/>
            </a:pPr>
            <a:r>
              <a:rPr lang="en-US" sz="2800" dirty="0" smtClean="0">
                <a:ea typeface="+mn-ea"/>
              </a:rPr>
              <a:t>What transaction is used to display the total FML Leave available to the Employee?</a:t>
            </a:r>
          </a:p>
          <a:p>
            <a:pPr eaLnBrk="1" hangingPunct="1">
              <a:defRPr/>
            </a:pPr>
            <a:endParaRPr lang="en-US" dirty="0">
              <a:ea typeface="+mn-ea"/>
            </a:endParaRP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B37B8AE-546F-4969-9B5F-63290A5C218F}" type="slidenum">
              <a:rPr lang="en-US" altLang="en-US" smtClean="0">
                <a:solidFill>
                  <a:schemeClr val="bg1"/>
                </a:solidFill>
              </a:rPr>
              <a:pPr>
                <a:defRPr/>
              </a:pPr>
              <a:t>50</a:t>
            </a:fld>
            <a:endParaRPr lang="en-US" altLang="en-US" dirty="0" smtClean="0">
              <a:solidFill>
                <a:schemeClr val="bg1"/>
              </a:solidFill>
            </a:endParaRPr>
          </a:p>
        </p:txBody>
      </p:sp>
      <p:sp>
        <p:nvSpPr>
          <p:cNvPr id="131077"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Sld>
  <p:clrMapOvr>
    <a:masterClrMapping/>
  </p:clrMapOvr>
  <p:transition>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785955999"/>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b="1"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52</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600200" y="1417638"/>
            <a:ext cx="7361238" cy="4754562"/>
          </a:xfrm>
        </p:spPr>
        <p:txBody>
          <a:bodyPr/>
          <a:lstStyle/>
          <a:p>
            <a:pPr eaLnBrk="1" hangingPunct="1">
              <a:buFont typeface="Arial" charset="0"/>
              <a:buNone/>
              <a:defRPr/>
            </a:pPr>
            <a:r>
              <a:rPr lang="en-US" sz="2800" i="1" dirty="0" smtClean="0">
                <a:ea typeface="+mn-ea"/>
              </a:rPr>
              <a:t>At the end of this section, you should be able to:</a:t>
            </a:r>
          </a:p>
          <a:p>
            <a:pPr marL="457200" indent="-457200" eaLnBrk="1" hangingPunct="1">
              <a:buFont typeface="Arial"/>
              <a:buChar char="•"/>
              <a:defRPr/>
            </a:pPr>
            <a:r>
              <a:rPr lang="en-US" sz="2800" dirty="0" smtClean="0">
                <a:ea typeface="+mn-ea"/>
              </a:rPr>
              <a:t>Describe the qualifying circumstances that trigger the FML process</a:t>
            </a:r>
          </a:p>
          <a:p>
            <a:pPr marL="457200" indent="-457200" eaLnBrk="1" hangingPunct="1">
              <a:buFont typeface="Arial"/>
              <a:buChar char="•"/>
              <a:defRPr/>
            </a:pPr>
            <a:r>
              <a:rPr lang="en-US" sz="2800" dirty="0" smtClean="0">
                <a:ea typeface="+mn-ea"/>
              </a:rPr>
              <a:t>Identify qualifying individuals</a:t>
            </a:r>
          </a:p>
          <a:p>
            <a:pPr marL="457200" indent="-457200" eaLnBrk="1" hangingPunct="1">
              <a:buFont typeface="Arial"/>
              <a:buChar char="•"/>
              <a:defRPr/>
            </a:pPr>
            <a:r>
              <a:rPr lang="en-US" sz="2800" dirty="0" smtClean="0">
                <a:ea typeface="+mn-ea"/>
              </a:rPr>
              <a:t>Identify qualifying reasons for leave</a:t>
            </a:r>
          </a:p>
          <a:p>
            <a:pPr marL="457200" indent="-457200" eaLnBrk="1" hangingPunct="1">
              <a:buFont typeface="Arial"/>
              <a:buChar char="•"/>
              <a:defRPr/>
            </a:pPr>
            <a:r>
              <a:rPr lang="en-US" sz="2800" dirty="0" smtClean="0">
                <a:ea typeface="+mn-ea"/>
              </a:rPr>
              <a:t>Describe the actions the FML Liaison needs to take when communicating with/interviewing the Employee</a:t>
            </a:r>
          </a:p>
          <a:p>
            <a:pPr eaLnBrk="1" hangingPunct="1">
              <a:buFont typeface="Arial" charset="0"/>
              <a:buNone/>
              <a:defRPr/>
            </a:pPr>
            <a:endParaRPr lang="en-US" sz="2600" dirty="0" smtClean="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75037FFF-372F-488E-8F19-C49D9BE36D4A}" type="slidenum">
              <a:rPr lang="en-US" altLang="en-US" smtClean="0">
                <a:solidFill>
                  <a:schemeClr val="bg1"/>
                </a:solidFill>
              </a:rPr>
              <a:pPr>
                <a:defRPr/>
              </a:pPr>
              <a:t>53</a:t>
            </a:fld>
            <a:endParaRPr lang="en-US" altLang="en-US" dirty="0" smtClean="0">
              <a:solidFill>
                <a:schemeClr val="bg1"/>
              </a:solidFill>
            </a:endParaRPr>
          </a:p>
        </p:txBody>
      </p:sp>
      <p:sp>
        <p:nvSpPr>
          <p:cNvPr id="135173" name="Title 1"/>
          <p:cNvSpPr>
            <a:spLocks noGrp="1"/>
          </p:cNvSpPr>
          <p:nvPr>
            <p:ph type="title"/>
          </p:nvPr>
        </p:nvSpPr>
        <p:spPr>
          <a:xfrm>
            <a:off x="182563" y="103188"/>
            <a:ext cx="8778875" cy="1143000"/>
          </a:xfrm>
        </p:spPr>
        <p:txBody>
          <a:bodyPr/>
          <a:lstStyle/>
          <a:p>
            <a:pPr eaLnBrk="1" hangingPunct="1"/>
            <a:r>
              <a:rPr lang="en-US" altLang="en-US" dirty="0" smtClean="0"/>
              <a:t>Section 3 - Learning Objectives</a:t>
            </a:r>
          </a:p>
        </p:txBody>
      </p:sp>
      <p:grpSp>
        <p:nvGrpSpPr>
          <p:cNvPr id="13517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3</a:t>
              </a:r>
            </a:p>
          </p:txBody>
        </p:sp>
      </p:grpSp>
    </p:spTree>
  </p:cSld>
  <p:clrMapOvr>
    <a:masterClrMapping/>
  </p:clrMapOvr>
  <p:transition>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1"/>
          <p:cNvSpPr>
            <a:spLocks noGrp="1"/>
          </p:cNvSpPr>
          <p:nvPr>
            <p:ph idx="1"/>
          </p:nvPr>
        </p:nvSpPr>
        <p:spPr>
          <a:xfrm>
            <a:off x="2098675" y="1371600"/>
            <a:ext cx="6862763" cy="4937125"/>
          </a:xfrm>
        </p:spPr>
        <p:txBody>
          <a:bodyPr/>
          <a:lstStyle/>
          <a:p>
            <a:pPr marL="457200" indent="-457200" eaLnBrk="1" hangingPunct="1">
              <a:buFont typeface="Arial" panose="020B0604020202020204" pitchFamily="34" charset="0"/>
              <a:buChar char="•"/>
            </a:pPr>
            <a:r>
              <a:rPr lang="en-US" altLang="en-US" sz="2800" dirty="0" smtClean="0"/>
              <a:t>Requests for leave for a foreseeable personal health reason</a:t>
            </a:r>
          </a:p>
          <a:p>
            <a:pPr marL="457200" indent="-457200" eaLnBrk="1" hangingPunct="1">
              <a:buFont typeface="Arial" panose="020B0604020202020204" pitchFamily="34" charset="0"/>
              <a:buChar char="•"/>
            </a:pPr>
            <a:r>
              <a:rPr lang="en-US" altLang="en-US" sz="2800" dirty="0" smtClean="0"/>
              <a:t>Requests </a:t>
            </a:r>
            <a:r>
              <a:rPr lang="en-US" altLang="en-US" sz="2800" dirty="0"/>
              <a:t>extended leave to care for a qualifying family member with a serious health condition </a:t>
            </a:r>
          </a:p>
          <a:p>
            <a:pPr marL="457200" indent="-457200" eaLnBrk="1" hangingPunct="1">
              <a:buFont typeface="Arial" panose="020B0604020202020204" pitchFamily="34" charset="0"/>
              <a:buChar char="•"/>
            </a:pPr>
            <a:r>
              <a:rPr lang="en-US" altLang="en-US" sz="2800" dirty="0" smtClean="0"/>
              <a:t>Sick more than 3 full consecutive work days</a:t>
            </a:r>
          </a:p>
          <a:p>
            <a:pPr marL="457200" indent="-457200" eaLnBrk="1" hangingPunct="1">
              <a:buFont typeface="Arial" panose="020B0604020202020204" pitchFamily="34" charset="0"/>
              <a:buChar char="•"/>
            </a:pPr>
            <a:r>
              <a:rPr lang="en-US" altLang="en-US" sz="2800" dirty="0" smtClean="0"/>
              <a:t>Workers’ Comp first report of injury or claim number memo</a:t>
            </a:r>
          </a:p>
          <a:p>
            <a:pPr marL="457200" indent="-457200" eaLnBrk="1" hangingPunct="1">
              <a:buFont typeface="Arial" panose="020B0604020202020204" pitchFamily="34" charset="0"/>
              <a:buChar char="•"/>
            </a:pPr>
            <a:r>
              <a:rPr lang="en-US" altLang="en-US" sz="2800" dirty="0" smtClean="0"/>
              <a:t>Military Deployment</a:t>
            </a:r>
          </a:p>
          <a:p>
            <a:pPr marL="457200" indent="-457200" eaLnBrk="1" hangingPunct="1">
              <a:buFont typeface="Arial" panose="020B0604020202020204" pitchFamily="34" charset="0"/>
              <a:buChar char="•"/>
            </a:pPr>
            <a:r>
              <a:rPr lang="en-US" altLang="en-US" sz="2800" dirty="0" smtClean="0"/>
              <a:t>Military family member illness /injury</a:t>
            </a:r>
          </a:p>
          <a:p>
            <a:pPr marL="457200" indent="-457200" eaLnBrk="1" hangingPunct="1">
              <a:buFont typeface="Arial" panose="020B0604020202020204" pitchFamily="34" charset="0"/>
              <a:buChar char="•"/>
            </a:pPr>
            <a:r>
              <a:rPr lang="en-US" altLang="en-US" sz="2800" dirty="0" smtClean="0"/>
              <a:t>Military family member veteran treatment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97CB6B9-8298-433A-B47C-C946BF7201CB}" type="slidenum">
              <a:rPr lang="en-US" altLang="en-US" smtClean="0">
                <a:solidFill>
                  <a:schemeClr val="bg1"/>
                </a:solidFill>
              </a:rPr>
              <a:pPr>
                <a:defRPr/>
              </a:pPr>
              <a:t>54</a:t>
            </a:fld>
            <a:endParaRPr lang="en-US" altLang="en-US" dirty="0" smtClean="0">
              <a:solidFill>
                <a:schemeClr val="bg1"/>
              </a:solidFill>
            </a:endParaRPr>
          </a:p>
        </p:txBody>
      </p:sp>
      <p:sp>
        <p:nvSpPr>
          <p:cNvPr id="137221" name="Title 4"/>
          <p:cNvSpPr>
            <a:spLocks noGrp="1"/>
          </p:cNvSpPr>
          <p:nvPr>
            <p:ph type="title"/>
          </p:nvPr>
        </p:nvSpPr>
        <p:spPr/>
        <p:txBody>
          <a:bodyPr/>
          <a:lstStyle/>
          <a:p>
            <a:pPr eaLnBrk="1" hangingPunct="1"/>
            <a:r>
              <a:rPr lang="en-US" altLang="en-US" dirty="0" smtClean="0"/>
              <a:t>FML Initiation Triggers</a:t>
            </a:r>
          </a:p>
        </p:txBody>
      </p:sp>
      <p:pic>
        <p:nvPicPr>
          <p:cNvPr id="137222" name="Picture 5" descr="Domino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85938"/>
            <a:ext cx="2095500" cy="387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223" name="Picture 6"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6"/>
          <p:cNvSpPr>
            <a:spLocks noGrp="1"/>
          </p:cNvSpPr>
          <p:nvPr>
            <p:ph type="title"/>
          </p:nvPr>
        </p:nvSpPr>
        <p:spPr>
          <a:xfrm>
            <a:off x="304800" y="103188"/>
            <a:ext cx="8504238" cy="1143000"/>
          </a:xfrm>
        </p:spPr>
        <p:txBody>
          <a:bodyPr/>
          <a:lstStyle/>
          <a:p>
            <a:pPr eaLnBrk="1" hangingPunct="1"/>
            <a:r>
              <a:rPr lang="en-US" altLang="en-US" dirty="0" smtClean="0"/>
              <a:t>Qualifying Individuals</a:t>
            </a:r>
          </a:p>
        </p:txBody>
      </p:sp>
      <p:sp>
        <p:nvSpPr>
          <p:cNvPr id="8" name="Content Placeholder 7"/>
          <p:cNvSpPr>
            <a:spLocks noGrp="1"/>
          </p:cNvSpPr>
          <p:nvPr>
            <p:ph sz="half" idx="2"/>
          </p:nvPr>
        </p:nvSpPr>
        <p:spPr>
          <a:xfrm>
            <a:off x="2874963" y="1371600"/>
            <a:ext cx="5934075" cy="4937125"/>
          </a:xfrm>
        </p:spPr>
        <p:txBody>
          <a:bodyPr/>
          <a:lstStyle/>
          <a:p>
            <a:pPr eaLnBrk="1" hangingPunct="1">
              <a:buFont typeface="Arial" charset="0"/>
              <a:buNone/>
              <a:defRPr/>
            </a:pPr>
            <a:r>
              <a:rPr lang="en-US" sz="2400" dirty="0" smtClean="0">
                <a:ea typeface="+mn-ea"/>
              </a:rPr>
              <a:t>The following is a list of qualifying individuals:</a:t>
            </a:r>
          </a:p>
          <a:p>
            <a:pPr marL="457200" indent="-457200" eaLnBrk="1" hangingPunct="1">
              <a:buFont typeface="Arial"/>
              <a:buChar char="•"/>
              <a:defRPr/>
            </a:pPr>
            <a:r>
              <a:rPr lang="en-US" sz="2400" dirty="0" smtClean="0">
                <a:ea typeface="+mn-ea"/>
              </a:rPr>
              <a:t>Self </a:t>
            </a:r>
          </a:p>
          <a:p>
            <a:pPr marL="457200" indent="-457200" eaLnBrk="1" hangingPunct="1">
              <a:buFont typeface="Arial"/>
              <a:buChar char="•"/>
              <a:defRPr/>
            </a:pPr>
            <a:r>
              <a:rPr lang="en-US" sz="2400" dirty="0" smtClean="0">
                <a:ea typeface="+mn-ea"/>
              </a:rPr>
              <a:t>Child</a:t>
            </a:r>
          </a:p>
          <a:p>
            <a:pPr marL="457200" indent="-457200" eaLnBrk="1" hangingPunct="1">
              <a:buFont typeface="Arial"/>
              <a:buChar char="•"/>
              <a:defRPr/>
            </a:pPr>
            <a:r>
              <a:rPr lang="en-US" sz="2400" dirty="0" smtClean="0">
                <a:ea typeface="+mn-ea"/>
              </a:rPr>
              <a:t>Parent</a:t>
            </a:r>
          </a:p>
          <a:p>
            <a:pPr marL="457200" indent="-457200" eaLnBrk="1" hangingPunct="1">
              <a:buFont typeface="Arial"/>
              <a:buChar char="•"/>
              <a:defRPr/>
            </a:pPr>
            <a:r>
              <a:rPr lang="en-US" sz="2400" dirty="0" smtClean="0">
                <a:ea typeface="+mn-ea"/>
              </a:rPr>
              <a:t>Legal Spouse</a:t>
            </a:r>
          </a:p>
          <a:p>
            <a:pPr marL="457200" indent="-457200" eaLnBrk="1" hangingPunct="1">
              <a:buFont typeface="Arial"/>
              <a:buChar char="•"/>
              <a:defRPr/>
            </a:pPr>
            <a:r>
              <a:rPr lang="en-US" sz="2400" dirty="0" smtClean="0">
                <a:ea typeface="+mn-ea"/>
              </a:rPr>
              <a:t>Qualified Military Service Member for Military Caregiver</a:t>
            </a:r>
          </a:p>
          <a:p>
            <a:pPr marL="457200" indent="-457200" eaLnBrk="1" hangingPunct="1">
              <a:buFont typeface="Arial"/>
              <a:buChar char="•"/>
              <a:defRPr/>
            </a:pPr>
            <a:r>
              <a:rPr lang="en-US" sz="2400" dirty="0" smtClean="0">
                <a:ea typeface="+mn-ea"/>
              </a:rPr>
              <a:t>Legal Guardian/Ward</a:t>
            </a: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540DEB9-7A85-4291-A24C-DD3869ED69A7}" type="slidenum">
              <a:rPr lang="en-US" altLang="en-US" smtClean="0">
                <a:solidFill>
                  <a:schemeClr val="bg1"/>
                </a:solidFill>
              </a:rPr>
              <a:pPr>
                <a:defRPr/>
              </a:pPr>
              <a:t>55</a:t>
            </a:fld>
            <a:endParaRPr lang="en-US" altLang="en-US" dirty="0" smtClean="0">
              <a:solidFill>
                <a:schemeClr val="bg1"/>
              </a:solidFill>
            </a:endParaRPr>
          </a:p>
        </p:txBody>
      </p:sp>
      <p:sp>
        <p:nvSpPr>
          <p:cNvPr id="139269" name="Content Placeholder 8"/>
          <p:cNvSpPr>
            <a:spLocks noGrp="1"/>
          </p:cNvSpPr>
          <p:nvPr>
            <p:ph sz="half" idx="12"/>
          </p:nvPr>
        </p:nvSpPr>
        <p:spPr>
          <a:xfrm>
            <a:off x="304800" y="1371600"/>
            <a:ext cx="2411413" cy="4937125"/>
          </a:xfrm>
        </p:spPr>
        <p:txBody>
          <a:bodyPr/>
          <a:lstStyle/>
          <a:p>
            <a:pPr eaLnBrk="1" hangingPunct="1"/>
            <a:endParaRPr lang="en-US" altLang="en-US" dirty="0" smtClean="0"/>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grpSp>
        <p:nvGrpSpPr>
          <p:cNvPr id="139271" name="Group 12"/>
          <p:cNvGrpSpPr>
            <a:grpSpLocks/>
          </p:cNvGrpSpPr>
          <p:nvPr/>
        </p:nvGrpSpPr>
        <p:grpSpPr bwMode="auto">
          <a:xfrm>
            <a:off x="423863" y="1368425"/>
            <a:ext cx="2292350" cy="4900613"/>
            <a:chOff x="0" y="1068701"/>
            <a:chExt cx="2293166" cy="4900416"/>
          </a:xfrm>
        </p:grpSpPr>
        <p:pic>
          <p:nvPicPr>
            <p:cNvPr id="139272" name="Picture 10" descr="j01828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30035"/>
              <a:ext cx="2275526" cy="3439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9273" name="Picture 11" descr="j031697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68701"/>
              <a:ext cx="2293166" cy="1513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Title 6"/>
          <p:cNvSpPr>
            <a:spLocks noGrp="1"/>
          </p:cNvSpPr>
          <p:nvPr>
            <p:ph type="title"/>
          </p:nvPr>
        </p:nvSpPr>
        <p:spPr>
          <a:xfrm>
            <a:off x="304800" y="103188"/>
            <a:ext cx="8504238" cy="1143000"/>
          </a:xfrm>
        </p:spPr>
        <p:txBody>
          <a:bodyPr/>
          <a:lstStyle/>
          <a:p>
            <a:pPr eaLnBrk="1" hangingPunct="1"/>
            <a:r>
              <a:rPr lang="en-US" altLang="en-US" dirty="0" smtClean="0"/>
              <a:t>Qualifying Individuals</a:t>
            </a:r>
          </a:p>
        </p:txBody>
      </p:sp>
      <p:sp>
        <p:nvSpPr>
          <p:cNvPr id="8" name="Content Placeholder 7"/>
          <p:cNvSpPr>
            <a:spLocks noGrp="1"/>
          </p:cNvSpPr>
          <p:nvPr>
            <p:ph sz="half" idx="2"/>
          </p:nvPr>
        </p:nvSpPr>
        <p:spPr>
          <a:xfrm>
            <a:off x="2874963" y="1371600"/>
            <a:ext cx="5934075" cy="4937125"/>
          </a:xfrm>
        </p:spPr>
        <p:txBody>
          <a:bodyPr/>
          <a:lstStyle/>
          <a:p>
            <a:pPr eaLnBrk="1" hangingPunct="1">
              <a:buFont typeface="Arial" charset="0"/>
              <a:buNone/>
              <a:defRPr/>
            </a:pPr>
            <a:r>
              <a:rPr lang="en-US" sz="2400" dirty="0" smtClean="0">
                <a:ea typeface="+mn-ea"/>
              </a:rPr>
              <a:t>The following is a list of qualifying individuals:</a:t>
            </a:r>
          </a:p>
          <a:p>
            <a:pPr marL="457200" indent="-457200" eaLnBrk="1" hangingPunct="1">
              <a:buFont typeface="Arial"/>
              <a:buChar char="•"/>
              <a:defRPr/>
            </a:pPr>
            <a:r>
              <a:rPr lang="en-US" sz="2400" dirty="0"/>
              <a:t>Self </a:t>
            </a:r>
          </a:p>
          <a:p>
            <a:pPr marL="457200" indent="-457200" eaLnBrk="1" hangingPunct="1">
              <a:buFont typeface="Arial"/>
              <a:buChar char="•"/>
              <a:defRPr/>
            </a:pPr>
            <a:r>
              <a:rPr lang="en-US" sz="2400" dirty="0"/>
              <a:t>Child</a:t>
            </a:r>
          </a:p>
          <a:p>
            <a:pPr marL="457200" indent="-457200" eaLnBrk="1" hangingPunct="1">
              <a:buFont typeface="Arial"/>
              <a:buChar char="•"/>
              <a:defRPr/>
            </a:pPr>
            <a:r>
              <a:rPr lang="en-US" sz="2400" dirty="0"/>
              <a:t>Parent</a:t>
            </a:r>
          </a:p>
          <a:p>
            <a:pPr marL="342900" indent="-342900" eaLnBrk="1" hangingPunct="1">
              <a:buFont typeface="Arial" panose="020B0604020202020204" pitchFamily="34" charset="0"/>
              <a:buChar char="•"/>
              <a:defRPr/>
            </a:pPr>
            <a:r>
              <a:rPr lang="en-US" sz="2400" dirty="0" smtClean="0"/>
              <a:t> </a:t>
            </a:r>
            <a:r>
              <a:rPr lang="en-US" sz="2400" dirty="0"/>
              <a:t>Spouse</a:t>
            </a:r>
          </a:p>
          <a:p>
            <a:pPr marL="457200" indent="-457200" eaLnBrk="1" hangingPunct="1">
              <a:buFont typeface="Arial"/>
              <a:buChar char="•"/>
              <a:defRPr/>
            </a:pPr>
            <a:r>
              <a:rPr lang="en-US" sz="2400" dirty="0"/>
              <a:t>Qualified Military Service Member for Military Caregiver</a:t>
            </a:r>
          </a:p>
          <a:p>
            <a:pPr marL="457200" indent="-457200" eaLnBrk="1" hangingPunct="1">
              <a:buFont typeface="Arial"/>
              <a:buChar char="•"/>
              <a:defRPr/>
            </a:pPr>
            <a:r>
              <a:rPr lang="en-US" sz="2400" dirty="0"/>
              <a:t>Legal Guardian/Ward</a:t>
            </a: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B1E9FC2-888D-41AD-8B57-D995DCDF139B}" type="slidenum">
              <a:rPr lang="en-US" altLang="en-US" smtClean="0">
                <a:solidFill>
                  <a:schemeClr val="bg1"/>
                </a:solidFill>
              </a:rPr>
              <a:pPr>
                <a:defRPr/>
              </a:pPr>
              <a:t>56</a:t>
            </a:fld>
            <a:endParaRPr lang="en-US" altLang="en-US" dirty="0" smtClean="0">
              <a:solidFill>
                <a:schemeClr val="bg1"/>
              </a:solidFill>
            </a:endParaRPr>
          </a:p>
        </p:txBody>
      </p:sp>
      <p:sp>
        <p:nvSpPr>
          <p:cNvPr id="141317" name="Content Placeholder 8"/>
          <p:cNvSpPr>
            <a:spLocks noGrp="1"/>
          </p:cNvSpPr>
          <p:nvPr>
            <p:ph sz="half" idx="12"/>
          </p:nvPr>
        </p:nvSpPr>
        <p:spPr>
          <a:xfrm>
            <a:off x="304800" y="1371600"/>
            <a:ext cx="2411413" cy="4937125"/>
          </a:xfrm>
        </p:spPr>
        <p:txBody>
          <a:bodyPr/>
          <a:lstStyle/>
          <a:p>
            <a:pPr eaLnBrk="1" hangingPunct="1"/>
            <a:endParaRPr lang="en-US" altLang="en-US" dirty="0" smtClean="0"/>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grpSp>
        <p:nvGrpSpPr>
          <p:cNvPr id="141319" name="Group 12"/>
          <p:cNvGrpSpPr>
            <a:grpSpLocks/>
          </p:cNvGrpSpPr>
          <p:nvPr/>
        </p:nvGrpSpPr>
        <p:grpSpPr bwMode="auto">
          <a:xfrm>
            <a:off x="314383" y="1368425"/>
            <a:ext cx="2292350" cy="4900613"/>
            <a:chOff x="0" y="1068701"/>
            <a:chExt cx="2293166" cy="4900416"/>
          </a:xfrm>
        </p:grpSpPr>
        <p:pic>
          <p:nvPicPr>
            <p:cNvPr id="141320" name="Picture 10" descr="j01828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30035"/>
              <a:ext cx="2275526" cy="3439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21" name="Picture 11" descr="j031697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68701"/>
              <a:ext cx="2293166" cy="1513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6"/>
          <p:cNvSpPr>
            <a:spLocks noGrp="1"/>
          </p:cNvSpPr>
          <p:nvPr>
            <p:ph type="title"/>
          </p:nvPr>
        </p:nvSpPr>
        <p:spPr>
          <a:xfrm>
            <a:off x="304800" y="103188"/>
            <a:ext cx="8504238" cy="1143000"/>
          </a:xfrm>
        </p:spPr>
        <p:txBody>
          <a:bodyPr/>
          <a:lstStyle/>
          <a:p>
            <a:pPr eaLnBrk="1" hangingPunct="1"/>
            <a:r>
              <a:rPr lang="en-US" altLang="en-US" dirty="0" smtClean="0"/>
              <a:t>Qualifying Conditions</a:t>
            </a:r>
          </a:p>
        </p:txBody>
      </p:sp>
      <p:sp>
        <p:nvSpPr>
          <p:cNvPr id="8" name="Content Placeholder 7"/>
          <p:cNvSpPr>
            <a:spLocks noGrp="1"/>
          </p:cNvSpPr>
          <p:nvPr>
            <p:ph sz="half" idx="2"/>
          </p:nvPr>
        </p:nvSpPr>
        <p:spPr>
          <a:xfrm>
            <a:off x="352425" y="1423988"/>
            <a:ext cx="6403975" cy="4938712"/>
          </a:xfrm>
        </p:spPr>
        <p:txBody>
          <a:bodyPr/>
          <a:lstStyle/>
          <a:p>
            <a:pPr eaLnBrk="1" hangingPunct="1">
              <a:buFont typeface="Arial" charset="0"/>
              <a:buNone/>
              <a:defRPr/>
            </a:pPr>
            <a:r>
              <a:rPr lang="en-US" sz="2800" dirty="0" smtClean="0">
                <a:ea typeface="+mn-ea"/>
              </a:rPr>
              <a:t>The following are qualifying reasons for leave:</a:t>
            </a:r>
          </a:p>
          <a:p>
            <a:pPr marL="457200" indent="-457200" eaLnBrk="1" hangingPunct="1">
              <a:buFont typeface="Arial"/>
              <a:buChar char="•"/>
              <a:defRPr/>
            </a:pPr>
            <a:r>
              <a:rPr lang="en-US" sz="2800" dirty="0" smtClean="0">
                <a:ea typeface="+mn-ea"/>
              </a:rPr>
              <a:t>Serious Health Condition</a:t>
            </a:r>
          </a:p>
          <a:p>
            <a:pPr marL="457200" indent="-457200" eaLnBrk="1" hangingPunct="1">
              <a:buFont typeface="Arial"/>
              <a:buChar char="•"/>
              <a:defRPr/>
            </a:pPr>
            <a:r>
              <a:rPr lang="en-US" sz="2800" dirty="0" smtClean="0">
                <a:ea typeface="+mn-ea"/>
              </a:rPr>
              <a:t>Care of a Family Member</a:t>
            </a:r>
          </a:p>
          <a:p>
            <a:pPr marL="457200" indent="-457200" eaLnBrk="1" hangingPunct="1">
              <a:buFont typeface="Arial"/>
              <a:buChar char="•"/>
              <a:defRPr/>
            </a:pPr>
            <a:r>
              <a:rPr lang="en-US" sz="2800" dirty="0" smtClean="0">
                <a:ea typeface="+mn-ea"/>
              </a:rPr>
              <a:t>Addition of a Child</a:t>
            </a:r>
          </a:p>
          <a:p>
            <a:pPr marL="457200" indent="-457200" eaLnBrk="1" hangingPunct="1">
              <a:buFont typeface="Arial"/>
              <a:buChar char="•"/>
              <a:defRPr/>
            </a:pPr>
            <a:r>
              <a:rPr lang="en-US" sz="2800" dirty="0" smtClean="0">
                <a:ea typeface="+mn-ea"/>
              </a:rPr>
              <a:t>Active Duty Family Leave</a:t>
            </a:r>
          </a:p>
          <a:p>
            <a:pPr marL="457200" indent="-457200" eaLnBrk="1" hangingPunct="1">
              <a:buFont typeface="Arial"/>
              <a:buChar char="•"/>
              <a:defRPr/>
            </a:pPr>
            <a:r>
              <a:rPr lang="en-US" sz="2800" dirty="0" smtClean="0">
                <a:ea typeface="+mn-ea"/>
              </a:rPr>
              <a:t>Family Military Caregiver Leave</a:t>
            </a:r>
          </a:p>
          <a:p>
            <a:pPr eaLnBrk="1" hangingPunct="1">
              <a:buFont typeface="Arial" charset="0"/>
              <a:buNone/>
              <a:defRPr/>
            </a:pPr>
            <a:endParaRPr lang="en-US"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57EC962-7DB1-4B82-B5E6-E5AB4D51E79D}" type="slidenum">
              <a:rPr lang="en-US" altLang="en-US" smtClean="0">
                <a:solidFill>
                  <a:schemeClr val="bg1"/>
                </a:solidFill>
              </a:rPr>
              <a:pPr>
                <a:defRPr/>
              </a:pPr>
              <a:t>57</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43366" name="Picture 9" descr="Macintosh HD:Applications:Microsoft Office 2011:Office:Media:Clipart: People.localized:md0006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0" y="1463675"/>
            <a:ext cx="1993900" cy="467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Title 6"/>
          <p:cNvSpPr>
            <a:spLocks noGrp="1"/>
          </p:cNvSpPr>
          <p:nvPr>
            <p:ph type="title"/>
          </p:nvPr>
        </p:nvSpPr>
        <p:spPr>
          <a:xfrm>
            <a:off x="304800" y="103188"/>
            <a:ext cx="8504238" cy="1143000"/>
          </a:xfrm>
        </p:spPr>
        <p:txBody>
          <a:bodyPr/>
          <a:lstStyle/>
          <a:p>
            <a:pPr eaLnBrk="1" hangingPunct="1"/>
            <a:r>
              <a:rPr lang="en-US" altLang="en-US" dirty="0" smtClean="0"/>
              <a:t>Qualifying Conditions</a:t>
            </a:r>
          </a:p>
        </p:txBody>
      </p:sp>
      <p:sp>
        <p:nvSpPr>
          <p:cNvPr id="8" name="Content Placeholder 7"/>
          <p:cNvSpPr>
            <a:spLocks noGrp="1"/>
          </p:cNvSpPr>
          <p:nvPr>
            <p:ph sz="half" idx="2"/>
          </p:nvPr>
        </p:nvSpPr>
        <p:spPr>
          <a:xfrm>
            <a:off x="352425" y="1423988"/>
            <a:ext cx="6403975" cy="4938712"/>
          </a:xfrm>
        </p:spPr>
        <p:txBody>
          <a:bodyPr/>
          <a:lstStyle/>
          <a:p>
            <a:pPr eaLnBrk="1" hangingPunct="1">
              <a:buFont typeface="Arial" charset="0"/>
              <a:buNone/>
              <a:defRPr/>
            </a:pPr>
            <a:r>
              <a:rPr lang="en-US" sz="2800" dirty="0" smtClean="0">
                <a:ea typeface="+mn-ea"/>
              </a:rPr>
              <a:t>The following are qualifying reasons for leave:</a:t>
            </a:r>
          </a:p>
          <a:p>
            <a:pPr marL="457200" indent="-457200" eaLnBrk="1" hangingPunct="1">
              <a:buFont typeface="Arial"/>
              <a:buChar char="•"/>
              <a:defRPr/>
            </a:pPr>
            <a:r>
              <a:rPr lang="en-US" sz="2800" dirty="0" smtClean="0">
                <a:ea typeface="+mn-ea"/>
              </a:rPr>
              <a:t>Serious Health Condition</a:t>
            </a:r>
          </a:p>
          <a:p>
            <a:pPr marL="457200" indent="-457200" eaLnBrk="1" hangingPunct="1">
              <a:buFont typeface="Arial"/>
              <a:buChar char="•"/>
              <a:defRPr/>
            </a:pPr>
            <a:r>
              <a:rPr lang="en-US" sz="2800" dirty="0" smtClean="0">
                <a:ea typeface="+mn-ea"/>
              </a:rPr>
              <a:t>Care of a Family Member</a:t>
            </a:r>
          </a:p>
          <a:p>
            <a:pPr marL="457200" indent="-457200" eaLnBrk="1" hangingPunct="1">
              <a:buFont typeface="Arial"/>
              <a:buChar char="•"/>
              <a:defRPr/>
            </a:pPr>
            <a:r>
              <a:rPr lang="en-US" sz="2800" dirty="0" smtClean="0">
                <a:ea typeface="+mn-ea"/>
              </a:rPr>
              <a:t>Addition of a child</a:t>
            </a:r>
          </a:p>
          <a:p>
            <a:pPr marL="457200" indent="-457200" eaLnBrk="1" hangingPunct="1">
              <a:buFont typeface="Arial"/>
              <a:buChar char="•"/>
              <a:defRPr/>
            </a:pPr>
            <a:r>
              <a:rPr lang="en-US" sz="2800" dirty="0" smtClean="0">
                <a:ea typeface="+mn-ea"/>
              </a:rPr>
              <a:t>Active Duty Family Leave</a:t>
            </a:r>
          </a:p>
          <a:p>
            <a:pPr marL="457200" indent="-457200" eaLnBrk="1" hangingPunct="1">
              <a:buFont typeface="Arial"/>
              <a:buChar char="•"/>
              <a:defRPr/>
            </a:pPr>
            <a:r>
              <a:rPr lang="en-US" sz="2800" dirty="0" smtClean="0">
                <a:ea typeface="+mn-ea"/>
              </a:rPr>
              <a:t>Family Military Caregiver </a:t>
            </a:r>
            <a:r>
              <a:rPr lang="en-US" sz="2800" dirty="0">
                <a:ea typeface="+mn-ea"/>
              </a:rPr>
              <a:t>L</a:t>
            </a:r>
            <a:r>
              <a:rPr lang="en-US" sz="2800" dirty="0" smtClean="0">
                <a:ea typeface="+mn-ea"/>
              </a:rPr>
              <a:t>eave</a:t>
            </a:r>
          </a:p>
          <a:p>
            <a:pPr eaLnBrk="1" hangingPunct="1">
              <a:buFont typeface="Arial" charset="0"/>
              <a:buNone/>
              <a:defRPr/>
            </a:pPr>
            <a:endParaRPr lang="en-US"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5D612BB-C93B-4A1F-A8B4-8B21356BC4C8}" type="slidenum">
              <a:rPr lang="en-US" altLang="en-US" smtClean="0">
                <a:solidFill>
                  <a:schemeClr val="bg1"/>
                </a:solidFill>
              </a:rPr>
              <a:pPr>
                <a:defRPr/>
              </a:pPr>
              <a:t>58</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45414" name="Picture 9" descr="Macintosh HD:Applications:Microsoft Office 2011:Office:Media:Clipart: People.localized:md0006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0" y="1463675"/>
            <a:ext cx="1993900" cy="467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Content Placeholder 2"/>
          <p:cNvSpPr>
            <a:spLocks noGrp="1"/>
          </p:cNvSpPr>
          <p:nvPr>
            <p:ph idx="1"/>
          </p:nvPr>
        </p:nvSpPr>
        <p:spPr>
          <a:xfrm>
            <a:off x="1651000" y="1371600"/>
            <a:ext cx="7310438" cy="4937125"/>
          </a:xfrm>
        </p:spPr>
        <p:txBody>
          <a:bodyPr/>
          <a:lstStyle/>
          <a:p>
            <a:pPr eaLnBrk="1" hangingPunct="1"/>
            <a:r>
              <a:rPr lang="en-US" altLang="en-US" sz="2000" b="1" dirty="0" smtClean="0"/>
              <a:t>Scenario</a:t>
            </a:r>
            <a:r>
              <a:rPr lang="en-US" altLang="en-US" sz="2000" dirty="0" smtClean="0"/>
              <a:t>: Determine which of the following events qualify for job protection under FML (True does qualify False does not qualify)</a:t>
            </a:r>
          </a:p>
          <a:p>
            <a:pPr eaLnBrk="1" hangingPunct="1">
              <a:buFont typeface="Calibri" panose="020F0502020204030204" pitchFamily="34" charset="0"/>
              <a:buAutoNum type="arabicPeriod"/>
            </a:pPr>
            <a:endParaRPr lang="en-US" altLang="en-US" sz="2400" dirty="0" smtClean="0"/>
          </a:p>
          <a:p>
            <a:pPr eaLnBrk="1" hangingPunct="1"/>
            <a:endParaRPr lang="en-US" altLang="en-US" sz="2400" dirty="0" smtClean="0"/>
          </a:p>
          <a:p>
            <a:pPr eaLnBrk="1" hangingPunct="1"/>
            <a:endParaRPr lang="en-US" altLang="en-US" sz="24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B5E4A340-2558-4B51-86D2-EDF7C6E16DDC}" type="slidenum">
              <a:rPr lang="en-US" altLang="en-US" smtClean="0">
                <a:solidFill>
                  <a:srgbClr val="FFFFFF"/>
                </a:solidFill>
              </a:rPr>
              <a:pPr>
                <a:defRPr/>
              </a:pPr>
              <a:t>59</a:t>
            </a:fld>
            <a:endParaRPr lang="en-US" altLang="en-US" dirty="0" smtClean="0">
              <a:solidFill>
                <a:srgbClr val="FFFFFF"/>
              </a:solidFill>
            </a:endParaRPr>
          </a:p>
        </p:txBody>
      </p:sp>
      <p:sp>
        <p:nvSpPr>
          <p:cNvPr id="147461" name="Title 1"/>
          <p:cNvSpPr>
            <a:spLocks noGrp="1"/>
          </p:cNvSpPr>
          <p:nvPr>
            <p:ph type="title"/>
          </p:nvPr>
        </p:nvSpPr>
        <p:spPr>
          <a:xfrm>
            <a:off x="182563" y="103188"/>
            <a:ext cx="8778875" cy="1143000"/>
          </a:xfrm>
        </p:spPr>
        <p:txBody>
          <a:bodyPr/>
          <a:lstStyle/>
          <a:p>
            <a:pPr eaLnBrk="1" hangingPunct="1"/>
            <a:r>
              <a:rPr lang="en-US" altLang="en-US" sz="3600" dirty="0" smtClean="0"/>
              <a:t>Group Exercise 3.1</a:t>
            </a:r>
          </a:p>
        </p:txBody>
      </p:sp>
      <p:pic>
        <p:nvPicPr>
          <p:cNvPr id="10" name="Picture 9"/>
          <p:cNvPicPr>
            <a:picLocks noChangeAspect="1"/>
          </p:cNvPicPr>
          <p:nvPr/>
        </p:nvPicPr>
        <p:blipFill>
          <a:blip r:embed="rId3"/>
          <a:stretch>
            <a:fillRect/>
          </a:stretch>
        </p:blipFill>
        <p:spPr>
          <a:xfrm>
            <a:off x="2853109" y="3330513"/>
            <a:ext cx="3810000" cy="2527300"/>
          </a:xfrm>
          <a:prstGeom prst="rect">
            <a:avLst/>
          </a:prstGeom>
          <a:ln>
            <a:noFill/>
          </a:ln>
          <a:effectLst>
            <a:softEdge rad="112500"/>
          </a:effectLst>
        </p:spPr>
      </p:pic>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5"/>
          <p:cNvSpPr>
            <a:spLocks noGrp="1"/>
          </p:cNvSpPr>
          <p:nvPr>
            <p:ph type="title"/>
          </p:nvPr>
        </p:nvSpPr>
        <p:spPr>
          <a:xfrm>
            <a:off x="304800" y="103188"/>
            <a:ext cx="8504238" cy="1143000"/>
          </a:xfrm>
        </p:spPr>
        <p:txBody>
          <a:bodyPr/>
          <a:lstStyle/>
          <a:p>
            <a:pPr eaLnBrk="1" hangingPunct="1"/>
            <a:r>
              <a:rPr lang="en-US" altLang="en-US" dirty="0" smtClean="0"/>
              <a:t>Communicating to the Employee</a:t>
            </a:r>
          </a:p>
        </p:txBody>
      </p:sp>
      <p:sp>
        <p:nvSpPr>
          <p:cNvPr id="7" name="Content Placeholder 6"/>
          <p:cNvSpPr>
            <a:spLocks noGrp="1"/>
          </p:cNvSpPr>
          <p:nvPr>
            <p:ph sz="half" idx="2"/>
          </p:nvPr>
        </p:nvSpPr>
        <p:spPr>
          <a:xfrm>
            <a:off x="320675" y="1371600"/>
            <a:ext cx="6011863" cy="4937125"/>
          </a:xfrm>
        </p:spPr>
        <p:txBody>
          <a:bodyPr/>
          <a:lstStyle/>
          <a:p>
            <a:pPr eaLnBrk="1" hangingPunct="1">
              <a:buFont typeface="Arial" charset="0"/>
              <a:buNone/>
              <a:defRPr/>
            </a:pPr>
            <a:r>
              <a:rPr lang="en-US" sz="2400" dirty="0" smtClean="0">
                <a:ea typeface="+mn-ea"/>
              </a:rPr>
              <a:t>Communication with the employee is required by the FML Liaison:</a:t>
            </a:r>
          </a:p>
          <a:p>
            <a:pPr marL="342900" indent="-342900" eaLnBrk="1" hangingPunct="1">
              <a:buFont typeface="Arial"/>
              <a:buChar char="•"/>
              <a:defRPr/>
            </a:pPr>
            <a:r>
              <a:rPr lang="en-US" sz="2400" dirty="0" smtClean="0">
                <a:ea typeface="+mn-ea"/>
              </a:rPr>
              <a:t>Within </a:t>
            </a:r>
            <a:r>
              <a:rPr lang="en-US" sz="2400" b="1" dirty="0" smtClean="0">
                <a:ea typeface="+mn-ea"/>
              </a:rPr>
              <a:t>5 WORKING DAYS</a:t>
            </a:r>
            <a:r>
              <a:rPr lang="en-US" sz="2400" dirty="0" smtClean="0">
                <a:ea typeface="+mn-ea"/>
              </a:rPr>
              <a:t> after initial notification </a:t>
            </a:r>
          </a:p>
          <a:p>
            <a:pPr marL="342900" indent="-342900" eaLnBrk="1" hangingPunct="1">
              <a:buFont typeface="Arial"/>
              <a:buChar char="•"/>
              <a:defRPr/>
            </a:pPr>
            <a:r>
              <a:rPr lang="en-US" sz="2400" dirty="0" smtClean="0">
                <a:ea typeface="+mn-ea"/>
              </a:rPr>
              <a:t>To determine if a qualifying event meets the criteria of FML </a:t>
            </a:r>
          </a:p>
          <a:p>
            <a:pPr marL="342900" indent="-342900" eaLnBrk="1" hangingPunct="1">
              <a:buFont typeface="Arial"/>
              <a:buChar char="•"/>
              <a:defRPr/>
            </a:pPr>
            <a:r>
              <a:rPr lang="en-US" sz="2400" dirty="0" smtClean="0">
                <a:ea typeface="+mn-ea"/>
              </a:rPr>
              <a:t>To ensure the FML is initiated based on information received from the employee or the representative</a:t>
            </a:r>
          </a:p>
          <a:p>
            <a:pPr marL="342900" indent="-342900" eaLnBrk="1" hangingPunct="1">
              <a:buFont typeface="Arial"/>
              <a:buChar char="•"/>
              <a:defRPr/>
            </a:pPr>
            <a:r>
              <a:rPr lang="en-US" sz="2400" dirty="0" smtClean="0">
                <a:ea typeface="+mn-ea"/>
              </a:rPr>
              <a:t>To explain/send FML rights from the FML Poster</a:t>
            </a:r>
          </a:p>
          <a:p>
            <a:pPr marL="342900" indent="-342900" eaLnBrk="1" hangingPunct="1">
              <a:buFont typeface="Arial"/>
              <a:buChar char="•"/>
              <a:defRPr/>
            </a:pPr>
            <a:r>
              <a:rPr lang="en-US" sz="2400" dirty="0" smtClean="0">
                <a:ea typeface="+mn-ea"/>
              </a:rPr>
              <a:t>To determine the details of the event </a:t>
            </a: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8DECDC74-EDF8-40F8-B320-92A088285FBE}" type="slidenum">
              <a:rPr lang="en-US" altLang="en-US" smtClean="0">
                <a:solidFill>
                  <a:srgbClr val="FFFFFF"/>
                </a:solidFill>
              </a:rPr>
              <a:pPr>
                <a:defRPr/>
              </a:pPr>
              <a:t>60</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5155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1403350"/>
            <a:ext cx="2692400" cy="404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59" name="Picture 12"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Title 5"/>
          <p:cNvSpPr>
            <a:spLocks noGrp="1"/>
          </p:cNvSpPr>
          <p:nvPr>
            <p:ph type="title"/>
          </p:nvPr>
        </p:nvSpPr>
        <p:spPr>
          <a:xfrm>
            <a:off x="304800" y="103188"/>
            <a:ext cx="8504238" cy="1143000"/>
          </a:xfrm>
        </p:spPr>
        <p:txBody>
          <a:bodyPr/>
          <a:lstStyle/>
          <a:p>
            <a:pPr eaLnBrk="1" hangingPunct="1"/>
            <a:r>
              <a:rPr lang="en-US" altLang="en-US" dirty="0" smtClean="0"/>
              <a:t>Communicating to the Employee</a:t>
            </a:r>
          </a:p>
        </p:txBody>
      </p:sp>
      <p:sp>
        <p:nvSpPr>
          <p:cNvPr id="7" name="Content Placeholder 6"/>
          <p:cNvSpPr>
            <a:spLocks noGrp="1"/>
          </p:cNvSpPr>
          <p:nvPr>
            <p:ph sz="half" idx="2"/>
          </p:nvPr>
        </p:nvSpPr>
        <p:spPr>
          <a:xfrm>
            <a:off x="320675" y="1371600"/>
            <a:ext cx="6011863" cy="4937125"/>
          </a:xfrm>
        </p:spPr>
        <p:txBody>
          <a:bodyPr/>
          <a:lstStyle/>
          <a:p>
            <a:pPr eaLnBrk="1" hangingPunct="1">
              <a:buFont typeface="Arial" charset="0"/>
              <a:buNone/>
              <a:defRPr/>
            </a:pPr>
            <a:r>
              <a:rPr lang="en-US" sz="2400" dirty="0" smtClean="0">
                <a:ea typeface="+mn-ea"/>
              </a:rPr>
              <a:t>Communication with the employee is required by the FML Liaison:</a:t>
            </a:r>
          </a:p>
          <a:p>
            <a:pPr marL="342900" indent="-342900" eaLnBrk="1" hangingPunct="1">
              <a:buFont typeface="Arial"/>
              <a:buChar char="•"/>
              <a:defRPr/>
            </a:pPr>
            <a:r>
              <a:rPr lang="en-US" sz="2400" dirty="0" smtClean="0">
                <a:ea typeface="+mn-ea"/>
              </a:rPr>
              <a:t>Within </a:t>
            </a:r>
            <a:r>
              <a:rPr lang="en-US" sz="2400" b="1" dirty="0" smtClean="0">
                <a:ea typeface="+mn-ea"/>
              </a:rPr>
              <a:t>5 WORKING DAYS</a:t>
            </a:r>
            <a:r>
              <a:rPr lang="en-US" sz="2400" dirty="0" smtClean="0">
                <a:ea typeface="+mn-ea"/>
              </a:rPr>
              <a:t> after initial notification </a:t>
            </a:r>
          </a:p>
          <a:p>
            <a:pPr marL="342900" indent="-342900" eaLnBrk="1" hangingPunct="1">
              <a:buFont typeface="Arial"/>
              <a:buChar char="•"/>
              <a:defRPr/>
            </a:pPr>
            <a:r>
              <a:rPr lang="en-US" sz="2400" dirty="0" smtClean="0">
                <a:ea typeface="+mn-ea"/>
              </a:rPr>
              <a:t>To determine if a qualifying event meets the criteria of FML </a:t>
            </a:r>
          </a:p>
          <a:p>
            <a:pPr marL="342900" indent="-342900" eaLnBrk="1" hangingPunct="1">
              <a:buFont typeface="Arial"/>
              <a:buChar char="•"/>
              <a:defRPr/>
            </a:pPr>
            <a:r>
              <a:rPr lang="en-US" sz="2400" dirty="0" smtClean="0">
                <a:ea typeface="+mn-ea"/>
              </a:rPr>
              <a:t>To ensure the FML is initiated based on information received from the employee or the representative</a:t>
            </a:r>
          </a:p>
          <a:p>
            <a:pPr marL="342900" indent="-342900" eaLnBrk="1" hangingPunct="1">
              <a:buFont typeface="Arial"/>
              <a:buChar char="•"/>
              <a:defRPr/>
            </a:pPr>
            <a:r>
              <a:rPr lang="en-US" sz="2400" dirty="0" smtClean="0">
                <a:ea typeface="+mn-ea"/>
              </a:rPr>
              <a:t>To explain/send FML rights from the FML Poster</a:t>
            </a:r>
          </a:p>
          <a:p>
            <a:pPr marL="342900" indent="-342900" eaLnBrk="1" hangingPunct="1">
              <a:buFont typeface="Arial"/>
              <a:buChar char="•"/>
              <a:defRPr/>
            </a:pPr>
            <a:r>
              <a:rPr lang="en-US" sz="2400" dirty="0" smtClean="0">
                <a:ea typeface="+mn-ea"/>
              </a:rPr>
              <a:t>To determine the details of the event </a:t>
            </a: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038C5D21-C6BE-43F7-9E55-D4E6ADEF8ECE}" type="slidenum">
              <a:rPr lang="en-US" altLang="en-US" smtClean="0">
                <a:solidFill>
                  <a:srgbClr val="FFFFFF"/>
                </a:solidFill>
              </a:rPr>
              <a:pPr>
                <a:defRPr/>
              </a:pPr>
              <a:t>61</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5360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1403350"/>
            <a:ext cx="2692400" cy="404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7" name="Picture 12"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Content Placeholder 2"/>
          <p:cNvSpPr>
            <a:spLocks noGrp="1"/>
          </p:cNvSpPr>
          <p:nvPr>
            <p:ph idx="1"/>
          </p:nvPr>
        </p:nvSpPr>
        <p:spPr/>
        <p:txBody>
          <a:bodyPr/>
          <a:lstStyle/>
          <a:p>
            <a:pPr eaLnBrk="1" hangingPunct="1"/>
            <a:r>
              <a:rPr lang="en-US" altLang="en-US" sz="2800" b="1" dirty="0" smtClean="0"/>
              <a:t>Transaction</a:t>
            </a:r>
            <a:r>
              <a:rPr lang="en-US" altLang="en-US" sz="2800" dirty="0" smtClean="0"/>
              <a:t>: PA20 – Address Look-up</a:t>
            </a:r>
          </a:p>
          <a:p>
            <a:r>
              <a:rPr lang="en-US" altLang="en-US" sz="2800" b="1" dirty="0" smtClean="0"/>
              <a:t>Scenario</a:t>
            </a:r>
            <a:r>
              <a:rPr lang="en-US" altLang="en-US" sz="2800" dirty="0" smtClean="0"/>
              <a:t>: </a:t>
            </a:r>
            <a:r>
              <a:rPr lang="en-US" sz="2800" dirty="0"/>
              <a:t>Use PA20 to look-up both the permanent and mailing address for an employee.</a:t>
            </a:r>
          </a:p>
        </p:txBody>
      </p:sp>
      <p:sp>
        <p:nvSpPr>
          <p:cNvPr id="155653" name="Title 1"/>
          <p:cNvSpPr>
            <a:spLocks noGrp="1"/>
          </p:cNvSpPr>
          <p:nvPr>
            <p:ph type="title"/>
          </p:nvPr>
        </p:nvSpPr>
        <p:spPr/>
        <p:txBody>
          <a:bodyPr/>
          <a:lstStyle/>
          <a:p>
            <a:pPr eaLnBrk="1" hangingPunct="1"/>
            <a:r>
              <a:rPr lang="en-US" altLang="en-US" dirty="0" smtClean="0"/>
              <a:t>Learning Activity:  Demo 3.2</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FA4A05E-2507-4808-83D4-8250B8C970EB}" type="slidenum">
              <a:rPr lang="en-US" altLang="en-US" smtClean="0">
                <a:solidFill>
                  <a:schemeClr val="bg1"/>
                </a:solidFill>
              </a:rPr>
              <a:pPr>
                <a:defRPr/>
              </a:pPr>
              <a:t>62</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Content Placeholder 2"/>
          <p:cNvSpPr>
            <a:spLocks noGrp="1"/>
          </p:cNvSpPr>
          <p:nvPr>
            <p:ph idx="1"/>
          </p:nvPr>
        </p:nvSpPr>
        <p:spPr/>
        <p:txBody>
          <a:bodyPr/>
          <a:lstStyle/>
          <a:p>
            <a:pPr eaLnBrk="1" hangingPunct="1"/>
            <a:r>
              <a:rPr lang="en-US" altLang="en-US" sz="2800" b="1" dirty="0" smtClean="0"/>
              <a:t>Transaction</a:t>
            </a:r>
            <a:r>
              <a:rPr lang="en-US" altLang="en-US" sz="2800" dirty="0" smtClean="0"/>
              <a:t>: PA20 – Verify Supervisor</a:t>
            </a:r>
          </a:p>
          <a:p>
            <a:r>
              <a:rPr lang="en-US" altLang="en-US" sz="2800" b="1" dirty="0" smtClean="0"/>
              <a:t>Scenario</a:t>
            </a:r>
            <a:r>
              <a:rPr lang="en-US" altLang="en-US" sz="2800" dirty="0" smtClean="0"/>
              <a:t>: </a:t>
            </a:r>
            <a:r>
              <a:rPr lang="en-US" sz="2800" dirty="0"/>
              <a:t>You need to determine who Robert’s supervisor is. Use Two Levels Chief report (ZH45) to identify his supervisor.</a:t>
            </a:r>
          </a:p>
        </p:txBody>
      </p:sp>
      <p:sp>
        <p:nvSpPr>
          <p:cNvPr id="157701" name="Title 1"/>
          <p:cNvSpPr>
            <a:spLocks noGrp="1"/>
          </p:cNvSpPr>
          <p:nvPr>
            <p:ph type="title"/>
          </p:nvPr>
        </p:nvSpPr>
        <p:spPr/>
        <p:txBody>
          <a:bodyPr/>
          <a:lstStyle/>
          <a:p>
            <a:pPr eaLnBrk="1" hangingPunct="1"/>
            <a:r>
              <a:rPr lang="en-US" altLang="en-US" dirty="0" smtClean="0"/>
              <a:t>Learning Activity:  Demo 3.3</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1182B18-BEC7-439C-87B3-BD28ABB55A93}" type="slidenum">
              <a:rPr lang="en-US" altLang="en-US" smtClean="0">
                <a:solidFill>
                  <a:schemeClr val="bg1"/>
                </a:solidFill>
              </a:rPr>
              <a:pPr>
                <a:defRPr/>
              </a:pPr>
              <a:t>63</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5"/>
          <p:cNvSpPr>
            <a:spLocks noGrp="1"/>
          </p:cNvSpPr>
          <p:nvPr>
            <p:ph type="title"/>
          </p:nvPr>
        </p:nvSpPr>
        <p:spPr>
          <a:xfrm>
            <a:off x="304800" y="103188"/>
            <a:ext cx="8504238" cy="1143000"/>
          </a:xfrm>
        </p:spPr>
        <p:txBody>
          <a:bodyPr/>
          <a:lstStyle/>
          <a:p>
            <a:pPr eaLnBrk="1" hangingPunct="1"/>
            <a:r>
              <a:rPr lang="en-US" altLang="en-US" dirty="0" smtClean="0"/>
              <a:t>FML Forms</a:t>
            </a:r>
          </a:p>
        </p:txBody>
      </p:sp>
      <p:sp>
        <p:nvSpPr>
          <p:cNvPr id="159747" name="Content Placeholder 6"/>
          <p:cNvSpPr>
            <a:spLocks noGrp="1"/>
          </p:cNvSpPr>
          <p:nvPr>
            <p:ph sz="half" idx="2"/>
          </p:nvPr>
        </p:nvSpPr>
        <p:spPr>
          <a:xfrm>
            <a:off x="3794125" y="1371600"/>
            <a:ext cx="5014913" cy="4937125"/>
          </a:xfrm>
        </p:spPr>
        <p:txBody>
          <a:bodyPr/>
          <a:lstStyle/>
          <a:p>
            <a:pPr eaLnBrk="1" hangingPunct="1"/>
            <a:r>
              <a:rPr lang="en-US" altLang="en-US" sz="2400" dirty="0" smtClean="0"/>
              <a:t>All FML forms can be found on the  FML Liaison website at: </a:t>
            </a:r>
          </a:p>
          <a:p>
            <a:pPr eaLnBrk="1" hangingPunct="1"/>
            <a:r>
              <a:rPr lang="en-US" altLang="en-US" sz="2400" u="sng" dirty="0" smtClean="0">
                <a:hlinkClick r:id="rId3"/>
              </a:rPr>
              <a:t>http://connectsp/sites/workforce/FML/SitePages/Home.aspx</a:t>
            </a:r>
            <a:endParaRPr lang="en-US" altLang="en-US" sz="2400" u="sng" dirty="0" smtClean="0"/>
          </a:p>
          <a:p>
            <a:pPr eaLnBrk="1" hangingPunct="1"/>
            <a:endParaRPr lang="en-US" altLang="en-US" sz="24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6EF2CA5-1FE7-453F-A974-6A6510B1E436}" type="slidenum">
              <a:rPr lang="en-US" altLang="en-US" smtClean="0">
                <a:solidFill>
                  <a:schemeClr val="bg1"/>
                </a:solidFill>
              </a:rPr>
              <a:pPr>
                <a:defRPr/>
              </a:pPr>
              <a:t>64</a:t>
            </a:fld>
            <a:endParaRPr lang="en-US" altLang="en-US" dirty="0" smtClean="0">
              <a:solidFill>
                <a:schemeClr val="bg1"/>
              </a:solidFill>
            </a:endParaRPr>
          </a:p>
        </p:txBody>
      </p:sp>
      <p:pic>
        <p:nvPicPr>
          <p:cNvPr id="10" name="Content Placeholder 9" descr="j0309270.jpg"/>
          <p:cNvPicPr>
            <a:picLocks noGrp="1" noChangeAspect="1"/>
          </p:cNvPicPr>
          <p:nvPr>
            <p:ph sz="half" idx="12"/>
          </p:nvPr>
        </p:nvPicPr>
        <p:blipFill>
          <a:blip r:embed="rId4">
            <a:extLst>
              <a:ext uri="{28A0092B-C50C-407E-A947-70E740481C1C}">
                <a14:useLocalDpi xmlns:a14="http://schemas.microsoft.com/office/drawing/2010/main" val="0"/>
              </a:ext>
            </a:extLst>
          </a:blip>
          <a:srcRect l="28502" r="28502"/>
          <a:stretch>
            <a:fillRect/>
          </a:stretch>
        </p:blipFill>
        <p:spPr>
          <a:effectLst>
            <a:softEdge rad="112500"/>
          </a:effectLst>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Content Placeholder 1"/>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pPr>
            <a:r>
              <a:rPr lang="en-US" altLang="en-US" dirty="0" smtClean="0"/>
              <a:t>Used to indicate if an Employee is eligible </a:t>
            </a:r>
            <a:r>
              <a:rPr lang="en-US" altLang="en-US" b="1" i="1" dirty="0" smtClean="0"/>
              <a:t>OR</a:t>
            </a:r>
            <a:r>
              <a:rPr lang="en-US" altLang="en-US" dirty="0" smtClean="0"/>
              <a:t> ineligible for FMLA within 5 business days of request </a:t>
            </a:r>
          </a:p>
          <a:p>
            <a:pPr lvl="1" eaLnBrk="1" hangingPunct="1"/>
            <a:r>
              <a:rPr lang="en-US" altLang="en-US" dirty="0" smtClean="0"/>
              <a:t>Ineligible Employees Part A only</a:t>
            </a:r>
          </a:p>
          <a:p>
            <a:pPr lvl="1" eaLnBrk="1" hangingPunct="1"/>
            <a:r>
              <a:rPr lang="en-US" altLang="en-US" dirty="0" smtClean="0"/>
              <a:t>Eligible both Part A and B </a:t>
            </a:r>
          </a:p>
          <a:p>
            <a:pPr marL="457200" indent="-457200" eaLnBrk="1" hangingPunct="1">
              <a:buFont typeface="Arial" panose="020B0604020202020204" pitchFamily="34" charset="0"/>
              <a:buChar char="•"/>
            </a:pPr>
            <a:r>
              <a:rPr lang="en-US" altLang="en-US" dirty="0" smtClean="0"/>
              <a:t>The FML Liaison and Employee must sign</a:t>
            </a:r>
          </a:p>
          <a:p>
            <a:pPr marL="457200" indent="-457200" eaLnBrk="1" hangingPunct="1">
              <a:buFont typeface="Arial" panose="020B0604020202020204" pitchFamily="34" charset="0"/>
              <a:buChar char="•"/>
            </a:pPr>
            <a:r>
              <a:rPr lang="en-US" altLang="en-US" dirty="0" smtClean="0"/>
              <a:t>Completed Notice is sent to Employee</a:t>
            </a:r>
          </a:p>
          <a:p>
            <a:pPr marL="457200" indent="-457200" eaLnBrk="1" hangingPunct="1">
              <a:buFont typeface="Arial" panose="020B0604020202020204" pitchFamily="34" charset="0"/>
              <a:buChar char="•"/>
            </a:pPr>
            <a:r>
              <a:rPr lang="en-US" altLang="en-US" dirty="0" smtClean="0"/>
              <a:t>Liaison copy must be kept in a confidential file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E404238-19BD-460F-BC60-A16A7A21D0F5}" type="slidenum">
              <a:rPr lang="en-US" altLang="en-US" smtClean="0">
                <a:solidFill>
                  <a:schemeClr val="bg1"/>
                </a:solidFill>
              </a:rPr>
              <a:pPr>
                <a:defRPr/>
              </a:pPr>
              <a:t>65</a:t>
            </a:fld>
            <a:endParaRPr lang="en-US" altLang="en-US" dirty="0" smtClean="0">
              <a:solidFill>
                <a:schemeClr val="bg1"/>
              </a:solidFill>
            </a:endParaRPr>
          </a:p>
        </p:txBody>
      </p:sp>
      <p:sp>
        <p:nvSpPr>
          <p:cNvPr id="161797" name="Title 4"/>
          <p:cNvSpPr>
            <a:spLocks noGrp="1"/>
          </p:cNvSpPr>
          <p:nvPr>
            <p:ph type="title"/>
          </p:nvPr>
        </p:nvSpPr>
        <p:spPr/>
        <p:txBody>
          <a:bodyPr/>
          <a:lstStyle/>
          <a:p>
            <a:pPr eaLnBrk="1" hangingPunct="1"/>
            <a:r>
              <a:rPr lang="en-US" altLang="en-US" dirty="0" smtClean="0"/>
              <a:t>Notice of Eligibility Form</a:t>
            </a:r>
          </a:p>
        </p:txBody>
      </p:sp>
      <p:pic>
        <p:nvPicPr>
          <p:cNvPr id="161798"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Content Placeholder 1"/>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pPr>
            <a:r>
              <a:rPr lang="en-US" altLang="en-US" dirty="0" smtClean="0"/>
              <a:t>Used to indicate if an Employee is eligible </a:t>
            </a:r>
            <a:r>
              <a:rPr lang="en-US" altLang="en-US" b="1" i="1" dirty="0" smtClean="0"/>
              <a:t>OR</a:t>
            </a:r>
            <a:r>
              <a:rPr lang="en-US" altLang="en-US" dirty="0" smtClean="0"/>
              <a:t> ineligible for FMLA within 5 business days of request </a:t>
            </a:r>
          </a:p>
          <a:p>
            <a:pPr lvl="1" eaLnBrk="1" hangingPunct="1"/>
            <a:r>
              <a:rPr lang="en-US" altLang="en-US" dirty="0" smtClean="0"/>
              <a:t>Ineligible Employees Part A only</a:t>
            </a:r>
          </a:p>
          <a:p>
            <a:pPr lvl="1" eaLnBrk="1" hangingPunct="1"/>
            <a:r>
              <a:rPr lang="en-US" altLang="en-US" dirty="0" smtClean="0"/>
              <a:t>Eligible both Part A and B </a:t>
            </a:r>
          </a:p>
          <a:p>
            <a:pPr marL="457200" indent="-457200" eaLnBrk="1" hangingPunct="1">
              <a:buFont typeface="Arial" panose="020B0604020202020204" pitchFamily="34" charset="0"/>
              <a:buChar char="•"/>
            </a:pPr>
            <a:r>
              <a:rPr lang="en-US" altLang="en-US" dirty="0" smtClean="0"/>
              <a:t>The FML Liaison and Employee must sign</a:t>
            </a:r>
          </a:p>
          <a:p>
            <a:pPr marL="457200" indent="-457200" eaLnBrk="1" hangingPunct="1">
              <a:buFont typeface="Arial" panose="020B0604020202020204" pitchFamily="34" charset="0"/>
              <a:buChar char="•"/>
            </a:pPr>
            <a:r>
              <a:rPr lang="en-US" altLang="en-US" dirty="0" smtClean="0"/>
              <a:t>Completed Notice is sent to Employee</a:t>
            </a:r>
          </a:p>
          <a:p>
            <a:pPr marL="457200" indent="-457200" eaLnBrk="1" hangingPunct="1">
              <a:buFont typeface="Arial" panose="020B0604020202020204" pitchFamily="34" charset="0"/>
              <a:buChar char="•"/>
            </a:pPr>
            <a:r>
              <a:rPr lang="en-US" altLang="en-US" dirty="0"/>
              <a:t>Liaison copy must be kept in a confidential file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718F120-5B1E-48F7-8302-76EEC9B4C102}" type="slidenum">
              <a:rPr lang="en-US" altLang="en-US" smtClean="0">
                <a:solidFill>
                  <a:schemeClr val="bg1"/>
                </a:solidFill>
              </a:rPr>
              <a:pPr>
                <a:defRPr/>
              </a:pPr>
              <a:t>66</a:t>
            </a:fld>
            <a:endParaRPr lang="en-US" altLang="en-US" dirty="0" smtClean="0">
              <a:solidFill>
                <a:schemeClr val="bg1"/>
              </a:solidFill>
            </a:endParaRPr>
          </a:p>
        </p:txBody>
      </p:sp>
      <p:sp>
        <p:nvSpPr>
          <p:cNvPr id="163845" name="Title 4"/>
          <p:cNvSpPr>
            <a:spLocks noGrp="1"/>
          </p:cNvSpPr>
          <p:nvPr>
            <p:ph type="title"/>
          </p:nvPr>
        </p:nvSpPr>
        <p:spPr/>
        <p:txBody>
          <a:bodyPr/>
          <a:lstStyle/>
          <a:p>
            <a:pPr eaLnBrk="1" hangingPunct="1"/>
            <a:r>
              <a:rPr lang="en-US" altLang="en-US" dirty="0" smtClean="0"/>
              <a:t>Notice of Eligibility Form</a:t>
            </a:r>
          </a:p>
        </p:txBody>
      </p:sp>
      <p:pic>
        <p:nvPicPr>
          <p:cNvPr id="163846"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Content Placeholder 1"/>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pPr>
            <a:r>
              <a:rPr lang="en-US" altLang="en-US" dirty="0" smtClean="0"/>
              <a:t>Used to indicate if an Employee is eligible </a:t>
            </a:r>
            <a:r>
              <a:rPr lang="en-US" altLang="en-US" b="1" i="1" dirty="0" smtClean="0"/>
              <a:t>OR</a:t>
            </a:r>
            <a:r>
              <a:rPr lang="en-US" altLang="en-US" dirty="0" smtClean="0"/>
              <a:t> ineligible for FMLA within 5 business days of request </a:t>
            </a:r>
          </a:p>
          <a:p>
            <a:pPr lvl="1" eaLnBrk="1" hangingPunct="1"/>
            <a:r>
              <a:rPr lang="en-US" altLang="en-US" dirty="0" smtClean="0"/>
              <a:t>Ineligible Employees Part A only</a:t>
            </a:r>
          </a:p>
          <a:p>
            <a:pPr lvl="1" eaLnBrk="1" hangingPunct="1"/>
            <a:r>
              <a:rPr lang="en-US" altLang="en-US" dirty="0" smtClean="0"/>
              <a:t>Eligible both Part A and B </a:t>
            </a:r>
          </a:p>
          <a:p>
            <a:pPr marL="457200" indent="-457200" eaLnBrk="1" hangingPunct="1">
              <a:buFont typeface="Arial" panose="020B0604020202020204" pitchFamily="34" charset="0"/>
              <a:buChar char="•"/>
            </a:pPr>
            <a:r>
              <a:rPr lang="en-US" altLang="en-US" dirty="0" smtClean="0"/>
              <a:t>The FML Liaison and Employee must sign</a:t>
            </a:r>
          </a:p>
          <a:p>
            <a:pPr marL="457200" indent="-457200" eaLnBrk="1" hangingPunct="1">
              <a:buFont typeface="Arial" panose="020B0604020202020204" pitchFamily="34" charset="0"/>
              <a:buChar char="•"/>
            </a:pPr>
            <a:r>
              <a:rPr lang="en-US" altLang="en-US" dirty="0" smtClean="0"/>
              <a:t>Completed Notice is sent to Employee</a:t>
            </a:r>
          </a:p>
          <a:p>
            <a:pPr marL="457200" indent="-457200" eaLnBrk="1" hangingPunct="1">
              <a:buFont typeface="Arial" panose="020B0604020202020204" pitchFamily="34" charset="0"/>
              <a:buChar char="•"/>
            </a:pPr>
            <a:r>
              <a:rPr lang="en-US" altLang="en-US" dirty="0"/>
              <a:t>Liaison copy must be kept in a confidential file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EEED74F-AC19-48F5-BB61-7F34B8053554}" type="slidenum">
              <a:rPr lang="en-US" altLang="en-US" smtClean="0">
                <a:solidFill>
                  <a:schemeClr val="bg1"/>
                </a:solidFill>
              </a:rPr>
              <a:pPr>
                <a:defRPr/>
              </a:pPr>
              <a:t>67</a:t>
            </a:fld>
            <a:endParaRPr lang="en-US" altLang="en-US" dirty="0" smtClean="0">
              <a:solidFill>
                <a:schemeClr val="bg1"/>
              </a:solidFill>
            </a:endParaRPr>
          </a:p>
        </p:txBody>
      </p:sp>
      <p:sp>
        <p:nvSpPr>
          <p:cNvPr id="165893" name="Title 4"/>
          <p:cNvSpPr>
            <a:spLocks noGrp="1"/>
          </p:cNvSpPr>
          <p:nvPr>
            <p:ph type="title"/>
          </p:nvPr>
        </p:nvSpPr>
        <p:spPr/>
        <p:txBody>
          <a:bodyPr/>
          <a:lstStyle/>
          <a:p>
            <a:pPr eaLnBrk="1" hangingPunct="1"/>
            <a:r>
              <a:rPr lang="en-US" altLang="en-US" dirty="0" smtClean="0"/>
              <a:t>Notice of Eligibility Form</a:t>
            </a:r>
          </a:p>
        </p:txBody>
      </p:sp>
      <p:pic>
        <p:nvPicPr>
          <p:cNvPr id="165894"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304800" y="103188"/>
            <a:ext cx="8504238" cy="1143000"/>
          </a:xfrm>
        </p:spPr>
        <p:txBody>
          <a:bodyPr/>
          <a:lstStyle/>
          <a:p>
            <a:pPr eaLnBrk="1" hangingPunct="1"/>
            <a:r>
              <a:rPr lang="en-US" altLang="en-US" dirty="0" smtClean="0"/>
              <a:t>Check Employee Leave Balances</a:t>
            </a:r>
          </a:p>
        </p:txBody>
      </p:sp>
      <p:sp>
        <p:nvSpPr>
          <p:cNvPr id="3" name="Content Placeholder 2"/>
          <p:cNvSpPr>
            <a:spLocks noGrp="1"/>
          </p:cNvSpPr>
          <p:nvPr>
            <p:ph sz="half" idx="2"/>
          </p:nvPr>
        </p:nvSpPr>
        <p:spPr>
          <a:xfrm>
            <a:off x="3016250" y="1371600"/>
            <a:ext cx="5792788" cy="4937125"/>
          </a:xfrm>
        </p:spPr>
        <p:txBody>
          <a:bodyPr/>
          <a:lstStyle/>
          <a:p>
            <a:pPr eaLnBrk="1" hangingPunct="1">
              <a:buFont typeface="Arial" charset="0"/>
              <a:buNone/>
              <a:defRPr/>
            </a:pPr>
            <a:r>
              <a:rPr lang="en-US" sz="2400" dirty="0" smtClean="0">
                <a:ea typeface="+mn-ea"/>
              </a:rPr>
              <a:t>PA20  is used to look up absence quotas:</a:t>
            </a:r>
          </a:p>
          <a:p>
            <a:pPr marL="342900" indent="-342900" eaLnBrk="1" hangingPunct="1">
              <a:buFont typeface="Arial"/>
              <a:buChar char="•"/>
              <a:defRPr/>
            </a:pPr>
            <a:r>
              <a:rPr lang="en-US" sz="2400" dirty="0" smtClean="0">
                <a:ea typeface="+mn-ea"/>
              </a:rPr>
              <a:t>Absences (IT2001) - Displays the history of all approved absences</a:t>
            </a:r>
          </a:p>
          <a:p>
            <a:pPr marL="342900" indent="-342900" eaLnBrk="1" hangingPunct="1">
              <a:buFont typeface="Arial"/>
              <a:buChar char="•"/>
              <a:defRPr/>
            </a:pPr>
            <a:r>
              <a:rPr lang="en-US" sz="2400" dirty="0" smtClean="0">
                <a:ea typeface="+mn-ea"/>
              </a:rPr>
              <a:t>Absence Quotas (IT2006) -  Displays the amount of leave time and the amount of approved leave time deducted from the quota</a:t>
            </a:r>
          </a:p>
          <a:p>
            <a:pPr eaLnBrk="1" hangingPunct="1">
              <a:defRPr/>
            </a:pPr>
            <a:r>
              <a:rPr lang="en-US" sz="2400" dirty="0" smtClean="0">
                <a:ea typeface="+mn-ea"/>
              </a:rPr>
              <a:t>Employee Leave Summary Report (ZH49T) is used to look up absences on multiple employees</a:t>
            </a: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83224A3-86C1-4549-BA2A-E76049C87AE9}" type="slidenum">
              <a:rPr lang="en-US" altLang="en-US" smtClean="0">
                <a:solidFill>
                  <a:schemeClr val="bg1"/>
                </a:solidFill>
              </a:rPr>
              <a:pPr>
                <a:defRPr/>
              </a:pPr>
              <a:t>68</a:t>
            </a:fld>
            <a:endParaRPr lang="en-US" altLang="en-US" dirty="0" smtClean="0">
              <a:solidFill>
                <a:schemeClr val="bg1"/>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67942" name="Picture 7" descr="AA0538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754188"/>
            <a:ext cx="2944813" cy="198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Content Placeholder 2"/>
          <p:cNvSpPr>
            <a:spLocks noGrp="1"/>
          </p:cNvSpPr>
          <p:nvPr>
            <p:ph idx="1"/>
          </p:nvPr>
        </p:nvSpPr>
        <p:spPr/>
        <p:txBody>
          <a:bodyPr/>
          <a:lstStyle/>
          <a:p>
            <a:pPr eaLnBrk="1" hangingPunct="1"/>
            <a:r>
              <a:rPr lang="en-US" altLang="en-US" sz="2800" b="1" dirty="0" smtClean="0"/>
              <a:t>Transaction</a:t>
            </a:r>
            <a:r>
              <a:rPr lang="en-US" altLang="en-US" sz="2800" dirty="0" smtClean="0"/>
              <a:t>: PA20 – Display Absences (IT2001) and Absence Quotas (IT2006)</a:t>
            </a:r>
          </a:p>
          <a:p>
            <a:r>
              <a:rPr lang="en-US" altLang="en-US" sz="2800" b="1" dirty="0" smtClean="0"/>
              <a:t>Scenario</a:t>
            </a:r>
            <a:r>
              <a:rPr lang="en-US" altLang="en-US" sz="2800" dirty="0" smtClean="0"/>
              <a:t>: </a:t>
            </a:r>
            <a:r>
              <a:rPr lang="en-US" sz="2800" dirty="0"/>
              <a:t>To complete the Notice of Eligibility, we need to determine Robert’s leave balances. We will use PA20 to research Robert’s absences and absence quotas.</a:t>
            </a:r>
          </a:p>
        </p:txBody>
      </p:sp>
      <p:sp>
        <p:nvSpPr>
          <p:cNvPr id="169989" name="Title 1"/>
          <p:cNvSpPr>
            <a:spLocks noGrp="1"/>
          </p:cNvSpPr>
          <p:nvPr>
            <p:ph type="title"/>
          </p:nvPr>
        </p:nvSpPr>
        <p:spPr/>
        <p:txBody>
          <a:bodyPr/>
          <a:lstStyle/>
          <a:p>
            <a:pPr eaLnBrk="1" hangingPunct="1"/>
            <a:r>
              <a:rPr lang="en-US" altLang="en-US" dirty="0" smtClean="0"/>
              <a:t>Learning Activity:  Demo 3.4</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AF377F9-B492-45FD-A412-F42135F976CD}" type="slidenum">
              <a:rPr lang="en-US" altLang="en-US" smtClean="0">
                <a:solidFill>
                  <a:schemeClr val="bg1"/>
                </a:solidFill>
              </a:rPr>
              <a:pPr>
                <a:defRPr/>
              </a:pPr>
              <a:t>69</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ZH49T Employee Leave Summary Report</a:t>
            </a:r>
          </a:p>
          <a:p>
            <a:r>
              <a:rPr lang="en-US" altLang="en-US" sz="2800" b="1" dirty="0" smtClean="0"/>
              <a:t>Scenario</a:t>
            </a:r>
            <a:r>
              <a:rPr lang="en-US" altLang="en-US" sz="2800" dirty="0" smtClean="0"/>
              <a:t>: </a:t>
            </a:r>
            <a:r>
              <a:rPr lang="en-US" sz="2800" dirty="0"/>
              <a:t>You would like to look up the leave balances for multiple employees. Rather than looking each one up individually, we will use ZH49T to view the employee leave summary report for multiple employees.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A408CEA-6A54-46EC-86EB-19F91BBE2674}" type="slidenum">
              <a:rPr lang="en-US" altLang="en-US" smtClean="0">
                <a:solidFill>
                  <a:schemeClr val="bg1"/>
                </a:solidFill>
              </a:rPr>
              <a:pPr>
                <a:defRPr/>
              </a:pPr>
              <a:t>70</a:t>
            </a:fld>
            <a:endParaRPr lang="en-US" altLang="en-US" dirty="0" smtClean="0">
              <a:solidFill>
                <a:schemeClr val="bg1"/>
              </a:solidFill>
            </a:endParaRPr>
          </a:p>
        </p:txBody>
      </p:sp>
      <p:sp>
        <p:nvSpPr>
          <p:cNvPr id="174085" name="Title 1"/>
          <p:cNvSpPr>
            <a:spLocks noGrp="1"/>
          </p:cNvSpPr>
          <p:nvPr>
            <p:ph type="title"/>
          </p:nvPr>
        </p:nvSpPr>
        <p:spPr>
          <a:xfrm>
            <a:off x="182563" y="103188"/>
            <a:ext cx="8778875" cy="1143000"/>
          </a:xfrm>
        </p:spPr>
        <p:txBody>
          <a:bodyPr/>
          <a:lstStyle/>
          <a:p>
            <a:pPr eaLnBrk="1" hangingPunct="1"/>
            <a:r>
              <a:rPr lang="en-US" altLang="en-US" dirty="0" smtClean="0"/>
              <a:t>Learning Activity:  Demo 3.5</a:t>
            </a:r>
          </a:p>
        </p:txBody>
      </p:sp>
    </p:spTree>
  </p:cSld>
  <p:clrMapOvr>
    <a:masterClrMapping/>
  </p:clrMapOvr>
  <p:transition>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Content Placeholder 2"/>
          <p:cNvSpPr>
            <a:spLocks noGrp="1"/>
          </p:cNvSpPr>
          <p:nvPr>
            <p:ph idx="1"/>
          </p:nvPr>
        </p:nvSpPr>
        <p:spPr>
          <a:xfrm>
            <a:off x="1651000" y="1371600"/>
            <a:ext cx="7310438" cy="4937125"/>
          </a:xfrm>
        </p:spPr>
        <p:txBody>
          <a:bodyPr/>
          <a:lstStyle/>
          <a:p>
            <a:r>
              <a:rPr lang="en-US" altLang="en-US" sz="2400" b="1" dirty="0" smtClean="0"/>
              <a:t>Scenario</a:t>
            </a:r>
            <a:r>
              <a:rPr lang="en-US" altLang="en-US" sz="2400" dirty="0" smtClean="0"/>
              <a:t>: </a:t>
            </a:r>
            <a:r>
              <a:rPr lang="en-US" sz="2400" dirty="0" smtClean="0"/>
              <a:t>Robert </a:t>
            </a:r>
            <a:r>
              <a:rPr lang="en-US" sz="2400" dirty="0"/>
              <a:t>has notified CDOT of the leave request </a:t>
            </a:r>
            <a:r>
              <a:rPr lang="en-US" sz="2400" dirty="0" smtClean="0"/>
              <a:t>on </a:t>
            </a:r>
            <a:r>
              <a:rPr lang="en-US" sz="2400" b="1" dirty="0" smtClean="0"/>
              <a:t>April 25th. </a:t>
            </a:r>
            <a:r>
              <a:rPr lang="en-US" sz="2400" dirty="0" smtClean="0"/>
              <a:t>The </a:t>
            </a:r>
            <a:r>
              <a:rPr lang="en-US" sz="2400" dirty="0"/>
              <a:t>baby is due on </a:t>
            </a:r>
            <a:r>
              <a:rPr lang="en-US" sz="2400" b="1" dirty="0" smtClean="0"/>
              <a:t>May 22</a:t>
            </a:r>
            <a:r>
              <a:rPr lang="en-US" sz="2400" b="1" baseline="30000" dirty="0" smtClean="0"/>
              <a:t>nd</a:t>
            </a:r>
            <a:r>
              <a:rPr lang="en-US" sz="2400" b="1" dirty="0" smtClean="0"/>
              <a:t> </a:t>
            </a:r>
            <a:r>
              <a:rPr lang="en-US" sz="2400" dirty="0" smtClean="0"/>
              <a:t>and </a:t>
            </a:r>
            <a:r>
              <a:rPr lang="en-US" sz="2400" dirty="0"/>
              <a:t>Robert is requesting continuous leave for six weeks. You have a meeting on </a:t>
            </a:r>
            <a:r>
              <a:rPr lang="en-US" sz="2400" b="1" dirty="0" smtClean="0"/>
              <a:t>April 28</a:t>
            </a:r>
            <a:r>
              <a:rPr lang="en-US" sz="2400" b="1" baseline="30000" dirty="0" smtClean="0"/>
              <a:t>th</a:t>
            </a:r>
            <a:r>
              <a:rPr lang="en-US" sz="2400" b="1" dirty="0" smtClean="0"/>
              <a:t> </a:t>
            </a:r>
            <a:r>
              <a:rPr lang="en-US" sz="2400" dirty="0" smtClean="0"/>
              <a:t>to </a:t>
            </a:r>
            <a:r>
              <a:rPr lang="en-US" sz="2400" dirty="0"/>
              <a:t>review the Notice of Eligibility and Rights and Responsibilities with the employee. </a:t>
            </a:r>
            <a:endParaRPr lang="en-US" altLang="en-US" sz="2400" dirty="0" smtClean="0"/>
          </a:p>
          <a:p>
            <a:pPr eaLnBrk="1" hangingPunct="1"/>
            <a:r>
              <a:rPr lang="en-US" altLang="en-US" sz="2400" dirty="0" smtClean="0"/>
              <a:t>1. Complete the </a:t>
            </a:r>
            <a:r>
              <a:rPr lang="en-US" altLang="en-US" sz="2400" dirty="0"/>
              <a:t>Notice of Eligibility and Rights and Responsibilities form for Robert’s FML request. </a:t>
            </a:r>
          </a:p>
          <a:p>
            <a:pPr eaLnBrk="1" hangingPunct="1"/>
            <a:endParaRPr lang="en-US" altLang="en-US" sz="2400" dirty="0" smtClean="0"/>
          </a:p>
          <a:p>
            <a:pPr eaLnBrk="1" hangingPunct="1"/>
            <a:endParaRPr lang="en-US" altLang="en-US" sz="24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E29F0D8C-3989-416C-B98F-1D36CC600385}" type="slidenum">
              <a:rPr lang="en-US" altLang="en-US" smtClean="0">
                <a:solidFill>
                  <a:srgbClr val="FFFFFF"/>
                </a:solidFill>
              </a:rPr>
              <a:pPr>
                <a:defRPr/>
              </a:pPr>
              <a:t>71</a:t>
            </a:fld>
            <a:endParaRPr lang="en-US" altLang="en-US" dirty="0" smtClean="0">
              <a:solidFill>
                <a:srgbClr val="FFFFFF"/>
              </a:solidFill>
            </a:endParaRPr>
          </a:p>
        </p:txBody>
      </p:sp>
      <p:sp>
        <p:nvSpPr>
          <p:cNvPr id="176133" name="Title 1"/>
          <p:cNvSpPr>
            <a:spLocks noGrp="1"/>
          </p:cNvSpPr>
          <p:nvPr>
            <p:ph type="title"/>
          </p:nvPr>
        </p:nvSpPr>
        <p:spPr>
          <a:xfrm>
            <a:off x="182563" y="103188"/>
            <a:ext cx="8778875" cy="1143000"/>
          </a:xfrm>
        </p:spPr>
        <p:txBody>
          <a:bodyPr/>
          <a:lstStyle/>
          <a:p>
            <a:pPr eaLnBrk="1" hangingPunct="1"/>
            <a:r>
              <a:rPr lang="en-US" altLang="en-US" sz="3600" dirty="0" smtClean="0"/>
              <a:t>Learning Activity: Exercise 3.6 </a:t>
            </a:r>
          </a:p>
        </p:txBody>
      </p:sp>
    </p:spTree>
    <p:custDataLst>
      <p:tags r:id="rId1"/>
    </p:custDataLst>
  </p:cSld>
  <p:clrMapOvr>
    <a:masterClrMapping/>
  </p:clrMapOvr>
  <p:transition>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Content Placeholder 1"/>
          <p:cNvSpPr>
            <a:spLocks noGrp="1"/>
          </p:cNvSpPr>
          <p:nvPr>
            <p:ph idx="1"/>
          </p:nvPr>
        </p:nvSpPr>
        <p:spPr>
          <a:xfrm>
            <a:off x="182563" y="1371600"/>
            <a:ext cx="8778875" cy="4937125"/>
          </a:xfrm>
        </p:spPr>
        <p:txBody>
          <a:bodyPr/>
          <a:lstStyle/>
          <a:p>
            <a:pPr eaLnBrk="1" hangingPunct="1"/>
            <a:r>
              <a:rPr lang="en-US" altLang="en-US" dirty="0" smtClean="0"/>
              <a:t>Alternatives to FML include:</a:t>
            </a:r>
          </a:p>
          <a:p>
            <a:pPr lvl="1" eaLnBrk="1" hangingPunct="1"/>
            <a:r>
              <a:rPr lang="en-US" altLang="en-US" dirty="0" smtClean="0"/>
              <a:t>Regular sick leave</a:t>
            </a:r>
          </a:p>
          <a:p>
            <a:pPr lvl="1" eaLnBrk="1" hangingPunct="1"/>
            <a:r>
              <a:rPr lang="en-US" altLang="en-US" dirty="0" smtClean="0"/>
              <a:t>Short term disability</a:t>
            </a:r>
          </a:p>
          <a:p>
            <a:pPr lvl="1" eaLnBrk="1" hangingPunct="1"/>
            <a:r>
              <a:rPr lang="en-US" altLang="en-US" dirty="0" smtClean="0"/>
              <a:t>Long term disability</a:t>
            </a:r>
          </a:p>
          <a:p>
            <a:pPr lvl="1" eaLnBrk="1" hangingPunct="1"/>
            <a:r>
              <a:rPr lang="en-US" altLang="en-US" dirty="0" smtClean="0"/>
              <a:t>ADA evaluation and possible accommodation</a:t>
            </a:r>
          </a:p>
          <a:p>
            <a:pPr lvl="1" eaLnBrk="1" hangingPunct="1"/>
            <a:r>
              <a:rPr lang="en-US" altLang="en-US" dirty="0" smtClean="0"/>
              <a:t>Leave Grant</a:t>
            </a:r>
          </a:p>
          <a:p>
            <a:pPr lvl="1" eaLnBrk="1" hangingPunct="1"/>
            <a:endParaRPr lang="en-US" altLang="en-US" dirty="0" smtClean="0"/>
          </a:p>
          <a:p>
            <a:pPr eaLnBrk="1" hangingPunct="1"/>
            <a:endParaRPr lang="en-US" alt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AF4CAD9A-6A01-48DC-A017-52BE350D29AC}" type="slidenum">
              <a:rPr lang="en-US" altLang="en-US" smtClean="0">
                <a:solidFill>
                  <a:srgbClr val="FFFFFF"/>
                </a:solidFill>
              </a:rPr>
              <a:pPr>
                <a:defRPr/>
              </a:pPr>
              <a:t>72</a:t>
            </a:fld>
            <a:endParaRPr lang="en-US" altLang="en-US" dirty="0" smtClean="0">
              <a:solidFill>
                <a:srgbClr val="FFFFFF"/>
              </a:solidFill>
            </a:endParaRPr>
          </a:p>
        </p:txBody>
      </p:sp>
      <p:sp>
        <p:nvSpPr>
          <p:cNvPr id="178181" name="Title 4"/>
          <p:cNvSpPr>
            <a:spLocks noGrp="1"/>
          </p:cNvSpPr>
          <p:nvPr>
            <p:ph type="title"/>
          </p:nvPr>
        </p:nvSpPr>
        <p:spPr/>
        <p:txBody>
          <a:bodyPr/>
          <a:lstStyle/>
          <a:p>
            <a:pPr eaLnBrk="1" hangingPunct="1"/>
            <a:r>
              <a:rPr lang="en-US" altLang="en-US" dirty="0" smtClean="0"/>
              <a:t>Alternatives for Ineligibility</a:t>
            </a:r>
          </a:p>
        </p:txBody>
      </p:sp>
    </p:spTree>
  </p:cSld>
  <p:clrMapOvr>
    <a:masterClrMapping/>
  </p:clrMapOvr>
  <p:transition>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9" name="Title 4"/>
          <p:cNvSpPr>
            <a:spLocks noGrp="1"/>
          </p:cNvSpPr>
          <p:nvPr>
            <p:ph type="title"/>
          </p:nvPr>
        </p:nvSpPr>
        <p:spPr/>
        <p:txBody>
          <a:bodyPr/>
          <a:lstStyle/>
          <a:p>
            <a:pPr eaLnBrk="1" hangingPunct="1"/>
            <a:r>
              <a:rPr lang="en-US" altLang="en-US" dirty="0" smtClean="0"/>
              <a:t>Check Your Knowledge</a:t>
            </a:r>
          </a:p>
        </p:txBody>
      </p:sp>
      <p:sp>
        <p:nvSpPr>
          <p:cNvPr id="2" name="Content Placeholder 1"/>
          <p:cNvSpPr>
            <a:spLocks noGrp="1"/>
          </p:cNvSpPr>
          <p:nvPr>
            <p:ph type="body" sz="quarter" idx="12"/>
          </p:nvPr>
        </p:nvSpPr>
        <p:spPr/>
        <p:txBody>
          <a:bodyPr/>
          <a:lstStyle/>
          <a:p>
            <a:pPr marL="514350" indent="-514350" eaLnBrk="1" hangingPunct="1">
              <a:buFont typeface="+mj-lt"/>
              <a:buAutoNum type="arabicPeriod"/>
              <a:defRPr/>
            </a:pPr>
            <a:r>
              <a:rPr lang="en-US" sz="2800" dirty="0" smtClean="0">
                <a:ea typeface="+mn-ea"/>
              </a:rPr>
              <a:t>What form is used to determine if an Employee is eligible or ineligible for FML leave?</a:t>
            </a:r>
          </a:p>
          <a:p>
            <a:pPr marL="514350" indent="-514350" eaLnBrk="1" hangingPunct="1">
              <a:buFont typeface="+mj-lt"/>
              <a:buAutoNum type="arabicPeriod"/>
              <a:defRPr/>
            </a:pPr>
            <a:endParaRPr lang="en-US" sz="2800" dirty="0" smtClean="0">
              <a:ea typeface="+mn-ea"/>
            </a:endParaRPr>
          </a:p>
          <a:p>
            <a:pPr marL="514350" indent="-514350" eaLnBrk="1" hangingPunct="1">
              <a:buFont typeface="+mj-lt"/>
              <a:buAutoNum type="arabicPeriod"/>
              <a:defRPr/>
            </a:pPr>
            <a:r>
              <a:rPr lang="en-US" sz="2800" dirty="0" smtClean="0">
                <a:ea typeface="+mn-ea"/>
              </a:rPr>
              <a:t>Upon receiving notification an Employee may need FML leave, how many days do you have to respond?</a:t>
            </a:r>
          </a:p>
          <a:p>
            <a:pPr marL="457200" indent="-457200" eaLnBrk="1" hangingPunct="1">
              <a:buFont typeface="Arial"/>
              <a:buChar char="•"/>
              <a:defRPr/>
            </a:pPr>
            <a:endParaRPr lang="en-US" sz="2800" dirty="0" smtClean="0">
              <a:ea typeface="+mn-ea"/>
            </a:endParaRPr>
          </a:p>
          <a:p>
            <a:pPr eaLnBrk="1" hangingPunct="1">
              <a:buFont typeface="Arial" charset="0"/>
              <a:buNone/>
              <a:defRPr/>
            </a:pPr>
            <a:endParaRPr lang="en-US" dirty="0">
              <a:ea typeface="+mn-ea"/>
            </a:endParaRP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022C5A94-DF43-4339-8CCC-D884A9C79256}" type="slidenum">
              <a:rPr lang="en-US" altLang="en-US" smtClean="0">
                <a:solidFill>
                  <a:schemeClr val="bg1"/>
                </a:solidFill>
              </a:rPr>
              <a:pPr>
                <a:defRPr/>
              </a:pPr>
              <a:t>73</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785955999"/>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b="1"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b="1"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75</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eaLnBrk="1" hangingPunct="1"/>
            <a:r>
              <a:rPr lang="en-US" altLang="en-US" sz="2800" dirty="0" smtClean="0"/>
              <a:t>Describe the documents and forms needed for certification</a:t>
            </a:r>
          </a:p>
          <a:p>
            <a:pPr eaLnBrk="1" hangingPunct="1"/>
            <a:r>
              <a:rPr lang="en-US" altLang="en-US" sz="2800" dirty="0" smtClean="0"/>
              <a:t>Understand form requirements and timelines</a:t>
            </a:r>
          </a:p>
          <a:p>
            <a:pPr eaLnBrk="1" hangingPunct="1"/>
            <a:r>
              <a:rPr lang="en-US" altLang="en-US" sz="2800" dirty="0" smtClean="0"/>
              <a:t>Explain additional opinions </a:t>
            </a:r>
          </a:p>
          <a:p>
            <a:pPr eaLnBrk="1" hangingPunct="1"/>
            <a:r>
              <a:rPr lang="en-US" altLang="en-US" sz="2800" dirty="0" smtClean="0"/>
              <a:t>Describe the recertification process</a:t>
            </a:r>
          </a:p>
          <a:p>
            <a:pPr eaLnBrk="1" hangingPunct="1"/>
            <a:endParaRPr lang="en-US" altLang="en-US" sz="2600" dirty="0" smtClean="0"/>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8A4AFD7-7607-444E-BF40-5EFDBF13A6FB}" type="slidenum">
              <a:rPr lang="en-US" altLang="en-US" smtClean="0">
                <a:solidFill>
                  <a:schemeClr val="bg1"/>
                </a:solidFill>
              </a:rPr>
              <a:pPr>
                <a:defRPr/>
              </a:pPr>
              <a:t>76</a:t>
            </a:fld>
            <a:endParaRPr lang="en-US" altLang="en-US" dirty="0" smtClean="0">
              <a:solidFill>
                <a:schemeClr val="bg1"/>
              </a:solidFill>
            </a:endParaRPr>
          </a:p>
        </p:txBody>
      </p:sp>
      <p:sp>
        <p:nvSpPr>
          <p:cNvPr id="184325" name="Title 1"/>
          <p:cNvSpPr>
            <a:spLocks noGrp="1"/>
          </p:cNvSpPr>
          <p:nvPr>
            <p:ph type="title"/>
          </p:nvPr>
        </p:nvSpPr>
        <p:spPr>
          <a:xfrm>
            <a:off x="182563" y="103188"/>
            <a:ext cx="8778875" cy="1143000"/>
          </a:xfrm>
        </p:spPr>
        <p:txBody>
          <a:bodyPr/>
          <a:lstStyle/>
          <a:p>
            <a:pPr eaLnBrk="1" hangingPunct="1"/>
            <a:r>
              <a:rPr lang="en-US" altLang="en-US" dirty="0" smtClean="0"/>
              <a:t>Section 4 - Learning Objectives</a:t>
            </a:r>
          </a:p>
        </p:txBody>
      </p:sp>
      <p:grpSp>
        <p:nvGrpSpPr>
          <p:cNvPr id="184326"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4</a:t>
              </a:r>
            </a:p>
          </p:txBody>
        </p:sp>
      </p:grpSp>
    </p:spTree>
  </p:cSld>
  <p:clrMapOvr>
    <a:masterClrMapping/>
  </p:clrMapOvr>
  <p:transition>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Content Placeholder 1"/>
          <p:cNvSpPr>
            <a:spLocks noGrp="1"/>
          </p:cNvSpPr>
          <p:nvPr>
            <p:ph idx="1"/>
          </p:nvPr>
        </p:nvSpPr>
        <p:spPr>
          <a:xfrm>
            <a:off x="3711575" y="1371600"/>
            <a:ext cx="5249863" cy="4937125"/>
          </a:xfrm>
        </p:spPr>
        <p:txBody>
          <a:bodyPr/>
          <a:lstStyle/>
          <a:p>
            <a:pPr marL="342900" indent="-342900" eaLnBrk="1" hangingPunct="1">
              <a:buFont typeface="Arial" panose="020B0604020202020204" pitchFamily="34" charset="0"/>
              <a:buChar char="•"/>
            </a:pPr>
            <a:r>
              <a:rPr lang="en-US" altLang="en-US" sz="2400" dirty="0" smtClean="0"/>
              <a:t>Once it has been determined an event is an FML qualifying condition, Documentation is always required in order to authenticate the use of FML</a:t>
            </a:r>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C6FCCB6-D0F7-4B2E-AA2D-70FCB7EB85E8}" type="slidenum">
              <a:rPr lang="en-US" altLang="en-US" smtClean="0">
                <a:solidFill>
                  <a:schemeClr val="bg1"/>
                </a:solidFill>
              </a:rPr>
              <a:pPr>
                <a:defRPr/>
              </a:pPr>
              <a:t>77</a:t>
            </a:fld>
            <a:endParaRPr lang="en-US" altLang="en-US" dirty="0" smtClean="0">
              <a:solidFill>
                <a:schemeClr val="bg1"/>
              </a:solidFill>
            </a:endParaRPr>
          </a:p>
        </p:txBody>
      </p:sp>
      <p:sp>
        <p:nvSpPr>
          <p:cNvPr id="186373" name="Title 4"/>
          <p:cNvSpPr>
            <a:spLocks noGrp="1"/>
          </p:cNvSpPr>
          <p:nvPr>
            <p:ph type="title"/>
          </p:nvPr>
        </p:nvSpPr>
        <p:spPr/>
        <p:txBody>
          <a:bodyPr/>
          <a:lstStyle/>
          <a:p>
            <a:pPr eaLnBrk="1" hangingPunct="1"/>
            <a:r>
              <a:rPr lang="en-US" altLang="en-US" dirty="0" smtClean="0"/>
              <a:t>Certification Forms</a:t>
            </a:r>
          </a:p>
        </p:txBody>
      </p:sp>
      <p:pic>
        <p:nvPicPr>
          <p:cNvPr id="1863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8" y="2120900"/>
            <a:ext cx="28321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Content Placeholder 6"/>
          <p:cNvSpPr>
            <a:spLocks noGrp="1"/>
          </p:cNvSpPr>
          <p:nvPr>
            <p:ph idx="1"/>
          </p:nvPr>
        </p:nvSpPr>
        <p:spPr>
          <a:xfrm>
            <a:off x="182563" y="1371600"/>
            <a:ext cx="8778875" cy="4937125"/>
          </a:xfrm>
        </p:spPr>
        <p:txBody>
          <a:bodyPr/>
          <a:lstStyle/>
          <a:p>
            <a:pPr eaLnBrk="1" hangingPunct="1"/>
            <a:r>
              <a:rPr lang="en-US" altLang="en-US" sz="2400" dirty="0" smtClean="0"/>
              <a:t>Once an event is qualifying, the following forms are used to authenticate FML use:</a:t>
            </a:r>
          </a:p>
          <a:p>
            <a:pPr lvl="1" eaLnBrk="1" hangingPunct="1"/>
            <a:r>
              <a:rPr lang="en-US" altLang="en-US" sz="2400" dirty="0" smtClean="0"/>
              <a:t>SOC Medical Certification Form for Employee’s Health Condition</a:t>
            </a:r>
          </a:p>
          <a:p>
            <a:pPr lvl="1" eaLnBrk="1" hangingPunct="1"/>
            <a:r>
              <a:rPr lang="en-US" altLang="en-US" sz="2400" dirty="0" smtClean="0"/>
              <a:t>SOC Medical Certification Form for Family Member’s Health Condition</a:t>
            </a:r>
          </a:p>
          <a:p>
            <a:pPr lvl="1" eaLnBrk="1" hangingPunct="1"/>
            <a:r>
              <a:rPr lang="en-US" altLang="en-US" sz="2400" dirty="0" smtClean="0"/>
              <a:t>SOC Certification of Qualifying Exigency for Military Family Leave</a:t>
            </a:r>
          </a:p>
          <a:p>
            <a:pPr lvl="1" eaLnBrk="1" hangingPunct="1"/>
            <a:r>
              <a:rPr lang="en-US" altLang="en-US" sz="2400" dirty="0" smtClean="0"/>
              <a:t>SOC Certification for Serious Injury or Illness of a Veteran for Military Caregiver Leave</a:t>
            </a:r>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082B7169-A2A3-4C4F-9DFC-C0421E755C32}" type="slidenum">
              <a:rPr lang="en-US" altLang="en-US" smtClean="0">
                <a:solidFill>
                  <a:srgbClr val="FFFFFF"/>
                </a:solidFill>
              </a:rPr>
              <a:pPr>
                <a:defRPr/>
              </a:pPr>
              <a:t>78</a:t>
            </a:fld>
            <a:endParaRPr lang="en-US" altLang="en-US" dirty="0" smtClean="0">
              <a:solidFill>
                <a:srgbClr val="FFFFFF"/>
              </a:solidFill>
            </a:endParaRPr>
          </a:p>
        </p:txBody>
      </p:sp>
      <p:sp>
        <p:nvSpPr>
          <p:cNvPr id="188421" name="Title 5"/>
          <p:cNvSpPr>
            <a:spLocks noGrp="1"/>
          </p:cNvSpPr>
          <p:nvPr>
            <p:ph type="title"/>
          </p:nvPr>
        </p:nvSpPr>
        <p:spPr/>
        <p:txBody>
          <a:bodyPr/>
          <a:lstStyle/>
          <a:p>
            <a:pPr eaLnBrk="1" hangingPunct="1"/>
            <a:r>
              <a:rPr lang="en-US" altLang="en-US" dirty="0" smtClean="0"/>
              <a:t>Certification Forms</a:t>
            </a:r>
          </a:p>
        </p:txBody>
      </p:sp>
    </p:spTree>
    <p:custDataLst>
      <p:tags r:id="rId1"/>
    </p:custDataLst>
  </p:cSld>
  <p:clrMapOvr>
    <a:masterClrMapping/>
  </p:clrMapOvr>
  <p:transition>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Content Placeholder 6"/>
          <p:cNvSpPr>
            <a:spLocks noGrp="1"/>
          </p:cNvSpPr>
          <p:nvPr>
            <p:ph idx="1"/>
          </p:nvPr>
        </p:nvSpPr>
        <p:spPr>
          <a:xfrm>
            <a:off x="182563" y="1371600"/>
            <a:ext cx="8778875" cy="4937125"/>
          </a:xfrm>
        </p:spPr>
        <p:txBody>
          <a:bodyPr/>
          <a:lstStyle/>
          <a:p>
            <a:pPr eaLnBrk="1" hangingPunct="1"/>
            <a:r>
              <a:rPr lang="en-US" altLang="en-US" sz="2400" dirty="0" smtClean="0"/>
              <a:t>Once an event is qualifying, the following forms are used to authenticate FML use:</a:t>
            </a:r>
          </a:p>
          <a:p>
            <a:pPr lvl="1" eaLnBrk="1" hangingPunct="1"/>
            <a:r>
              <a:rPr lang="en-US" altLang="en-US" sz="2400" dirty="0" smtClean="0"/>
              <a:t>SOC Medical Certification Form Employee’s Health Condition</a:t>
            </a:r>
          </a:p>
          <a:p>
            <a:pPr lvl="1" eaLnBrk="1" hangingPunct="1"/>
            <a:r>
              <a:rPr lang="en-US" altLang="en-US" sz="2400" dirty="0" smtClean="0"/>
              <a:t>SOC Medical Certification Form for Family Member’s Health Condition</a:t>
            </a:r>
          </a:p>
          <a:p>
            <a:pPr lvl="1" eaLnBrk="1" hangingPunct="1"/>
            <a:r>
              <a:rPr lang="en-US" altLang="en-US" sz="2400" dirty="0" smtClean="0"/>
              <a:t>SOC Certification of Qualifying Exigency for Family Leave form</a:t>
            </a:r>
          </a:p>
          <a:p>
            <a:pPr lvl="1" eaLnBrk="1" hangingPunct="1"/>
            <a:r>
              <a:rPr lang="en-US" altLang="en-US" sz="2400" dirty="0" smtClean="0"/>
              <a:t>SOC Certification for Serious Injury or Illness of Covered Service member for Military Family Leave (Military Caregiver Leave)</a:t>
            </a:r>
            <a:endParaRPr lang="en-US" alt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F8449422-42C8-49EE-A236-19FDF9B417A8}" type="slidenum">
              <a:rPr lang="en-US" altLang="en-US" smtClean="0">
                <a:solidFill>
                  <a:srgbClr val="FFFFFF"/>
                </a:solidFill>
              </a:rPr>
              <a:pPr>
                <a:defRPr/>
              </a:pPr>
              <a:t>79</a:t>
            </a:fld>
            <a:endParaRPr lang="en-US" altLang="en-US" dirty="0" smtClean="0">
              <a:solidFill>
                <a:srgbClr val="FFFFFF"/>
              </a:solidFill>
            </a:endParaRPr>
          </a:p>
        </p:txBody>
      </p:sp>
      <p:sp>
        <p:nvSpPr>
          <p:cNvPr id="190469" name="Title 5"/>
          <p:cNvSpPr>
            <a:spLocks noGrp="1"/>
          </p:cNvSpPr>
          <p:nvPr>
            <p:ph type="title"/>
          </p:nvPr>
        </p:nvSpPr>
        <p:spPr/>
        <p:txBody>
          <a:bodyPr/>
          <a:lstStyle/>
          <a:p>
            <a:pPr eaLnBrk="1" hangingPunct="1"/>
            <a:r>
              <a:rPr lang="en-US" altLang="en-US" dirty="0" smtClean="0"/>
              <a:t>Certification Forms</a:t>
            </a:r>
          </a:p>
        </p:txBody>
      </p:sp>
    </p:spTree>
    <p:custDataLst>
      <p:tags r:id="rId1"/>
    </p:custData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b="1"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8</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cSld>
  <p:clrMapOvr>
    <a:masterClrMapping/>
  </p:clrMapOvr>
  <p:transition>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5"/>
          <p:cNvSpPr>
            <a:spLocks noGrp="1"/>
          </p:cNvSpPr>
          <p:nvPr>
            <p:ph type="title"/>
          </p:nvPr>
        </p:nvSpPr>
        <p:spPr>
          <a:xfrm>
            <a:off x="304800" y="103188"/>
            <a:ext cx="8504238" cy="1143000"/>
          </a:xfrm>
        </p:spPr>
        <p:txBody>
          <a:bodyPr/>
          <a:lstStyle/>
          <a:p>
            <a:pPr eaLnBrk="1" hangingPunct="1"/>
            <a:r>
              <a:rPr lang="en-US" altLang="en-US" dirty="0" smtClean="0"/>
              <a:t>Substitutions</a:t>
            </a:r>
          </a:p>
        </p:txBody>
      </p:sp>
      <p:sp>
        <p:nvSpPr>
          <p:cNvPr id="192515" name="Content Placeholder 9"/>
          <p:cNvSpPr>
            <a:spLocks noGrp="1"/>
          </p:cNvSpPr>
          <p:nvPr>
            <p:ph sz="half" idx="2"/>
          </p:nvPr>
        </p:nvSpPr>
        <p:spPr>
          <a:xfrm>
            <a:off x="3209925" y="1371600"/>
            <a:ext cx="5599113" cy="4937125"/>
          </a:xfrm>
        </p:spPr>
        <p:txBody>
          <a:bodyPr/>
          <a:lstStyle/>
          <a:p>
            <a:pPr marL="457200" indent="-457200" eaLnBrk="1" hangingPunct="1">
              <a:buFont typeface="Arial"/>
              <a:buChar char="•"/>
            </a:pPr>
            <a:r>
              <a:rPr lang="en-US" altLang="en-US" sz="2800" dirty="0" smtClean="0"/>
              <a:t>Work Status Report</a:t>
            </a:r>
          </a:p>
          <a:p>
            <a:pPr marL="457200" indent="-457200" eaLnBrk="1" hangingPunct="1">
              <a:buFont typeface="Arial"/>
              <a:buChar char="•"/>
            </a:pPr>
            <a:r>
              <a:rPr lang="en-US" altLang="en-US" sz="2800" dirty="0" smtClean="0"/>
              <a:t>DOLE forms</a:t>
            </a:r>
          </a:p>
          <a:p>
            <a:pPr marL="457200" indent="-457200" eaLnBrk="1" hangingPunct="1">
              <a:buFont typeface="Arial"/>
              <a:buChar char="•"/>
            </a:pPr>
            <a:r>
              <a:rPr lang="en-US" altLang="en-US" sz="2800" dirty="0" smtClean="0"/>
              <a:t>ITOs (Invitational Travel Orders)</a:t>
            </a:r>
          </a:p>
          <a:p>
            <a:pPr marL="457200" indent="-457200" eaLnBrk="1" hangingPunct="1">
              <a:buFont typeface="Arial"/>
              <a:buChar char="•"/>
            </a:pPr>
            <a:r>
              <a:rPr lang="en-US" altLang="en-US" sz="2800" dirty="0" smtClean="0"/>
              <a:t>ITAs (Invitational Travel Authorizations)</a:t>
            </a:r>
          </a:p>
          <a:p>
            <a:pPr marL="457200" indent="-457200" eaLnBrk="1" hangingPunct="1">
              <a:buFont typeface="Arial"/>
              <a:buChar char="•"/>
            </a:pPr>
            <a:r>
              <a:rPr lang="en-US" altLang="en-US" sz="2800" dirty="0" smtClean="0"/>
              <a:t>VA Family Caregiver Program</a:t>
            </a:r>
          </a:p>
          <a:p>
            <a:pPr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7E3BBBDF-C363-4345-BECC-4EE22BC2235E}" type="slidenum">
              <a:rPr lang="en-US" altLang="en-US" smtClean="0">
                <a:solidFill>
                  <a:srgbClr val="FFFFFF"/>
                </a:solidFill>
              </a:rPr>
              <a:pPr>
                <a:defRPr/>
              </a:pPr>
              <a:t>80</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92518" name="Picture 12"/>
          <p:cNvPicPr>
            <a:picLocks noChangeAspect="1"/>
          </p:cNvPicPr>
          <p:nvPr/>
        </p:nvPicPr>
        <p:blipFill>
          <a:blip r:embed="rId4">
            <a:extLst>
              <a:ext uri="{28A0092B-C50C-407E-A947-70E740481C1C}">
                <a14:useLocalDpi xmlns:a14="http://schemas.microsoft.com/office/drawing/2010/main" val="0"/>
              </a:ext>
            </a:extLst>
          </a:blip>
          <a:srcRect r="64717"/>
          <a:stretch>
            <a:fillRect/>
          </a:stretch>
        </p:blipFill>
        <p:spPr bwMode="auto">
          <a:xfrm>
            <a:off x="287338" y="1503363"/>
            <a:ext cx="2605087" cy="3065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Title 5"/>
          <p:cNvSpPr>
            <a:spLocks noGrp="1"/>
          </p:cNvSpPr>
          <p:nvPr>
            <p:ph type="title"/>
          </p:nvPr>
        </p:nvSpPr>
        <p:spPr>
          <a:xfrm>
            <a:off x="304800" y="103188"/>
            <a:ext cx="8504238" cy="1143000"/>
          </a:xfrm>
        </p:spPr>
        <p:txBody>
          <a:bodyPr/>
          <a:lstStyle/>
          <a:p>
            <a:pPr eaLnBrk="1" hangingPunct="1"/>
            <a:r>
              <a:rPr lang="en-US" altLang="en-US" dirty="0" smtClean="0"/>
              <a:t>Substitutions</a:t>
            </a:r>
          </a:p>
        </p:txBody>
      </p:sp>
      <p:sp>
        <p:nvSpPr>
          <p:cNvPr id="194563" name="Content Placeholder 9"/>
          <p:cNvSpPr>
            <a:spLocks noGrp="1"/>
          </p:cNvSpPr>
          <p:nvPr>
            <p:ph sz="half" idx="2"/>
          </p:nvPr>
        </p:nvSpPr>
        <p:spPr>
          <a:xfrm>
            <a:off x="3209925" y="1371600"/>
            <a:ext cx="5599113" cy="4937125"/>
          </a:xfrm>
        </p:spPr>
        <p:txBody>
          <a:bodyPr/>
          <a:lstStyle/>
          <a:p>
            <a:pPr marL="457200" indent="-457200" eaLnBrk="1" hangingPunct="1">
              <a:buFont typeface="Arial"/>
              <a:buChar char="•"/>
            </a:pPr>
            <a:r>
              <a:rPr lang="en-US" altLang="en-US" sz="2800" dirty="0" smtClean="0"/>
              <a:t>Work Status Report</a:t>
            </a:r>
          </a:p>
          <a:p>
            <a:pPr marL="457200" indent="-457200" eaLnBrk="1" hangingPunct="1">
              <a:buFont typeface="Arial"/>
              <a:buChar char="•"/>
            </a:pPr>
            <a:r>
              <a:rPr lang="en-US" altLang="en-US" sz="2800" dirty="0" smtClean="0"/>
              <a:t>DOLE forms</a:t>
            </a:r>
          </a:p>
          <a:p>
            <a:pPr marL="457200" indent="-457200" eaLnBrk="1" hangingPunct="1">
              <a:buFont typeface="Arial"/>
              <a:buChar char="•"/>
            </a:pPr>
            <a:r>
              <a:rPr lang="en-US" altLang="en-US" sz="2800" dirty="0" smtClean="0"/>
              <a:t>ITOs (Invitational Travel Orders)</a:t>
            </a:r>
          </a:p>
          <a:p>
            <a:pPr marL="457200" indent="-457200" eaLnBrk="1" hangingPunct="1">
              <a:buFont typeface="Arial"/>
              <a:buChar char="•"/>
            </a:pPr>
            <a:r>
              <a:rPr lang="en-US" altLang="en-US" sz="2800" dirty="0" smtClean="0"/>
              <a:t>ITAs (Invitational Travel Authorizations)</a:t>
            </a:r>
          </a:p>
          <a:p>
            <a:pPr marL="457200" indent="-457200" eaLnBrk="1" hangingPunct="1">
              <a:buFont typeface="Arial"/>
              <a:buChar char="•"/>
            </a:pPr>
            <a:r>
              <a:rPr lang="en-US" altLang="en-US" sz="2800" dirty="0" smtClean="0"/>
              <a:t>VA Family Caregiver Program</a:t>
            </a:r>
          </a:p>
          <a:p>
            <a:pPr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E712BB28-D398-4189-8385-5C0E94BBF170}" type="slidenum">
              <a:rPr lang="en-US" altLang="en-US" smtClean="0">
                <a:solidFill>
                  <a:srgbClr val="FFFFFF"/>
                </a:solidFill>
              </a:rPr>
              <a:pPr>
                <a:defRPr/>
              </a:pPr>
              <a:t>81</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94566" name="Picture 12"/>
          <p:cNvPicPr>
            <a:picLocks noChangeAspect="1"/>
          </p:cNvPicPr>
          <p:nvPr/>
        </p:nvPicPr>
        <p:blipFill>
          <a:blip r:embed="rId4">
            <a:extLst>
              <a:ext uri="{28A0092B-C50C-407E-A947-70E740481C1C}">
                <a14:useLocalDpi xmlns:a14="http://schemas.microsoft.com/office/drawing/2010/main" val="0"/>
              </a:ext>
            </a:extLst>
          </a:blip>
          <a:srcRect r="64717"/>
          <a:stretch>
            <a:fillRect/>
          </a:stretch>
        </p:blipFill>
        <p:spPr bwMode="auto">
          <a:xfrm>
            <a:off x="287338" y="1503363"/>
            <a:ext cx="2605087" cy="3065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304800" y="103188"/>
            <a:ext cx="8504238" cy="1143000"/>
          </a:xfrm>
        </p:spPr>
        <p:txBody>
          <a:bodyPr/>
          <a:lstStyle/>
          <a:p>
            <a:pPr eaLnBrk="1" hangingPunct="1"/>
            <a:r>
              <a:rPr lang="en-US" altLang="en-US" dirty="0" smtClean="0"/>
              <a:t>Form Requirements </a:t>
            </a:r>
          </a:p>
        </p:txBody>
      </p:sp>
      <p:sp>
        <p:nvSpPr>
          <p:cNvPr id="196611" name="Content Placeholder 2"/>
          <p:cNvSpPr>
            <a:spLocks noGrp="1"/>
          </p:cNvSpPr>
          <p:nvPr>
            <p:ph sz="half" idx="2"/>
          </p:nvPr>
        </p:nvSpPr>
        <p:spPr>
          <a:xfrm>
            <a:off x="320675" y="1371600"/>
            <a:ext cx="5694363" cy="4937125"/>
          </a:xfrm>
        </p:spPr>
        <p:txBody>
          <a:bodyPr/>
          <a:lstStyle/>
          <a:p>
            <a:pPr marL="457200" indent="-457200" eaLnBrk="1" hangingPunct="1">
              <a:buFont typeface="Wingdings" charset="2"/>
              <a:buChar char="ü"/>
            </a:pPr>
            <a:r>
              <a:rPr lang="en-US" altLang="en-US" dirty="0" smtClean="0"/>
              <a:t>Timeline and extensions</a:t>
            </a:r>
          </a:p>
          <a:p>
            <a:pPr marL="457200" indent="-457200" eaLnBrk="1" hangingPunct="1">
              <a:buFont typeface="Wingdings" charset="2"/>
              <a:buChar char="ü"/>
            </a:pPr>
            <a:r>
              <a:rPr lang="en-US" altLang="en-US" dirty="0" smtClean="0"/>
              <a:t>Checking for completeness</a:t>
            </a:r>
          </a:p>
          <a:p>
            <a:pPr marL="457200" indent="-457200" eaLnBrk="1" hangingPunct="1">
              <a:buFont typeface="Wingdings" charset="2"/>
              <a:buChar char="ü"/>
            </a:pPr>
            <a:r>
              <a:rPr lang="en-US" altLang="en-US" dirty="0" smtClean="0"/>
              <a:t>Requesting additional information</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A24DC5B8-047C-4066-82BE-0FC6A656BA0F}" type="slidenum">
              <a:rPr lang="en-US" altLang="en-US" smtClean="0">
                <a:solidFill>
                  <a:srgbClr val="FFFFFF"/>
                </a:solidFill>
              </a:rPr>
              <a:pPr>
                <a:defRPr/>
              </a:pPr>
              <a:t>82</a:t>
            </a:fld>
            <a:endParaRPr lang="en-US" altLang="en-US" dirty="0" smtClean="0">
              <a:solidFill>
                <a:srgbClr val="FFFFFF"/>
              </a:solidFill>
            </a:endParaRPr>
          </a:p>
        </p:txBody>
      </p:sp>
      <p:pic>
        <p:nvPicPr>
          <p:cNvPr id="196613" name="Content Placeholder 7"/>
          <p:cNvPicPr>
            <a:picLocks noGrp="1" noChangeAspect="1"/>
          </p:cNvPicPr>
          <p:nvPr>
            <p:ph sz="half" idx="12"/>
          </p:nvPr>
        </p:nvPicPr>
        <p:blipFill>
          <a:blip r:embed="rId4">
            <a:extLst>
              <a:ext uri="{28A0092B-C50C-407E-A947-70E740481C1C}">
                <a14:useLocalDpi xmlns:a14="http://schemas.microsoft.com/office/drawing/2010/main" val="0"/>
              </a:ext>
            </a:extLst>
          </a:blip>
          <a:srcRect l="32497" r="32497"/>
          <a:stretch>
            <a:fillRect/>
          </a:stretch>
        </p:blipFill>
        <p:spPr>
          <a:xfrm>
            <a:off x="6367463" y="1371600"/>
            <a:ext cx="24415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a:xfrm>
            <a:off x="304800" y="103188"/>
            <a:ext cx="8504238" cy="1143000"/>
          </a:xfrm>
        </p:spPr>
        <p:txBody>
          <a:bodyPr/>
          <a:lstStyle/>
          <a:p>
            <a:pPr eaLnBrk="1" hangingPunct="1"/>
            <a:r>
              <a:rPr lang="en-US" altLang="en-US" dirty="0" smtClean="0"/>
              <a:t>Form Requirements </a:t>
            </a:r>
          </a:p>
        </p:txBody>
      </p:sp>
      <p:sp>
        <p:nvSpPr>
          <p:cNvPr id="198659" name="Content Placeholder 2"/>
          <p:cNvSpPr>
            <a:spLocks noGrp="1"/>
          </p:cNvSpPr>
          <p:nvPr>
            <p:ph sz="half" idx="2"/>
          </p:nvPr>
        </p:nvSpPr>
        <p:spPr>
          <a:xfrm>
            <a:off x="320675" y="1371600"/>
            <a:ext cx="5694363" cy="4937125"/>
          </a:xfrm>
        </p:spPr>
        <p:txBody>
          <a:bodyPr/>
          <a:lstStyle/>
          <a:p>
            <a:pPr eaLnBrk="1" hangingPunct="1"/>
            <a:r>
              <a:rPr lang="en-US" altLang="en-US" dirty="0" smtClean="0"/>
              <a:t>Timeline and extensions</a:t>
            </a:r>
          </a:p>
          <a:p>
            <a:pPr eaLnBrk="1" hangingPunct="1"/>
            <a:r>
              <a:rPr lang="en-US" altLang="en-US" dirty="0" smtClean="0"/>
              <a:t>Checking for completeness</a:t>
            </a:r>
          </a:p>
          <a:p>
            <a:pPr eaLnBrk="1" hangingPunct="1"/>
            <a:r>
              <a:rPr lang="en-US" altLang="en-US" dirty="0" smtClean="0"/>
              <a:t>Requesting additional information</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DA73BC0F-E8D0-4EA2-9B67-385227E6CC3B}" type="slidenum">
              <a:rPr lang="en-US" altLang="en-US" smtClean="0">
                <a:solidFill>
                  <a:srgbClr val="FFFFFF"/>
                </a:solidFill>
              </a:rPr>
              <a:pPr>
                <a:defRPr/>
              </a:pPr>
              <a:t>83</a:t>
            </a:fld>
            <a:endParaRPr lang="en-US" altLang="en-US" dirty="0" smtClean="0">
              <a:solidFill>
                <a:srgbClr val="FFFFFF"/>
              </a:solidFill>
            </a:endParaRPr>
          </a:p>
        </p:txBody>
      </p:sp>
      <p:pic>
        <p:nvPicPr>
          <p:cNvPr id="198661" name="Content Placeholder 7"/>
          <p:cNvPicPr>
            <a:picLocks noGrp="1" noChangeAspect="1"/>
          </p:cNvPicPr>
          <p:nvPr>
            <p:ph sz="half" idx="12"/>
          </p:nvPr>
        </p:nvPicPr>
        <p:blipFill>
          <a:blip r:embed="rId4">
            <a:extLst>
              <a:ext uri="{28A0092B-C50C-407E-A947-70E740481C1C}">
                <a14:useLocalDpi xmlns:a14="http://schemas.microsoft.com/office/drawing/2010/main" val="0"/>
              </a:ext>
            </a:extLst>
          </a:blip>
          <a:srcRect l="32497" r="32497"/>
          <a:stretch>
            <a:fillRect/>
          </a:stretch>
        </p:blipFill>
        <p:spPr>
          <a:xfrm>
            <a:off x="6367463" y="1371600"/>
            <a:ext cx="24415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a:xfrm>
            <a:off x="304800" y="103188"/>
            <a:ext cx="8504238" cy="1143000"/>
          </a:xfrm>
        </p:spPr>
        <p:txBody>
          <a:bodyPr/>
          <a:lstStyle/>
          <a:p>
            <a:pPr eaLnBrk="1" hangingPunct="1"/>
            <a:r>
              <a:rPr lang="en-US" altLang="en-US" dirty="0" smtClean="0"/>
              <a:t>Additional Opinions </a:t>
            </a:r>
          </a:p>
        </p:txBody>
      </p:sp>
      <p:sp>
        <p:nvSpPr>
          <p:cNvPr id="200707" name="Content Placeholder 2"/>
          <p:cNvSpPr>
            <a:spLocks noGrp="1"/>
          </p:cNvSpPr>
          <p:nvPr>
            <p:ph sz="half" idx="2"/>
          </p:nvPr>
        </p:nvSpPr>
        <p:spPr>
          <a:xfrm>
            <a:off x="2981325" y="1371600"/>
            <a:ext cx="5827713" cy="4937125"/>
          </a:xfrm>
        </p:spPr>
        <p:txBody>
          <a:bodyPr/>
          <a:lstStyle/>
          <a:p>
            <a:pPr eaLnBrk="1" hangingPunct="1"/>
            <a:r>
              <a:rPr lang="en-US" altLang="en-US" dirty="0" smtClean="0"/>
              <a:t>If the medical certification is in doubt CDOT is able to:</a:t>
            </a:r>
          </a:p>
          <a:p>
            <a:pPr marL="457200" indent="-457200" eaLnBrk="1" hangingPunct="1">
              <a:buFont typeface="Arial"/>
              <a:buChar char="•"/>
            </a:pPr>
            <a:r>
              <a:rPr lang="en-US" altLang="en-US" dirty="0" smtClean="0"/>
              <a:t>Request additional opinions</a:t>
            </a:r>
          </a:p>
          <a:p>
            <a:pPr marL="457200" indent="-457200" eaLnBrk="1" hangingPunct="1">
              <a:buFont typeface="Arial"/>
              <a:buChar char="•"/>
            </a:pPr>
            <a:r>
              <a:rPr lang="en-US" altLang="en-US" dirty="0" smtClean="0"/>
              <a:t>Second opinions</a:t>
            </a:r>
          </a:p>
          <a:p>
            <a:pPr marL="457200" indent="-457200" eaLnBrk="1" hangingPunct="1">
              <a:buFont typeface="Arial"/>
              <a:buChar char="•"/>
            </a:pPr>
            <a:r>
              <a:rPr lang="en-US" altLang="en-US" dirty="0" smtClean="0"/>
              <a:t>Third opinions</a:t>
            </a:r>
          </a:p>
          <a:p>
            <a:pPr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54D9CF66-B202-44D1-BF88-76E43C5E0A27}" type="slidenum">
              <a:rPr lang="en-US" altLang="en-US" smtClean="0">
                <a:solidFill>
                  <a:srgbClr val="FFFFFF"/>
                </a:solidFill>
              </a:rPr>
              <a:pPr>
                <a:defRPr/>
              </a:pPr>
              <a:t>84</a:t>
            </a:fld>
            <a:endParaRPr lang="en-US" altLang="en-US" dirty="0" smtClean="0">
              <a:solidFill>
                <a:srgbClr val="FFFFFF"/>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200710" name="Picture 7" descr="skd182715sd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913" y="1411288"/>
            <a:ext cx="1639887" cy="488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eaLnBrk="1" hangingPunct="1"/>
            <a:r>
              <a:rPr lang="en-US" altLang="en-US" dirty="0" smtClean="0"/>
              <a:t>Medical Recertification </a:t>
            </a:r>
          </a:p>
        </p:txBody>
      </p:sp>
      <p:sp>
        <p:nvSpPr>
          <p:cNvPr id="204803" name="Content Placeholder 2"/>
          <p:cNvSpPr>
            <a:spLocks noGrp="1"/>
          </p:cNvSpPr>
          <p:nvPr>
            <p:ph sz="half" idx="2"/>
          </p:nvPr>
        </p:nvSpPr>
        <p:spPr/>
        <p:txBody>
          <a:bodyPr/>
          <a:lstStyle/>
          <a:p>
            <a:pPr marL="457200" indent="-457200" eaLnBrk="1" hangingPunct="1">
              <a:buFont typeface="Arial"/>
              <a:buChar char="•"/>
            </a:pPr>
            <a:r>
              <a:rPr lang="en-US" altLang="en-US" dirty="0" smtClean="0"/>
              <a:t>When is a recertification required?</a:t>
            </a:r>
          </a:p>
          <a:p>
            <a:pPr marL="457200" indent="-457200" eaLnBrk="1" hangingPunct="1">
              <a:buFont typeface="Arial"/>
              <a:buChar char="•"/>
            </a:pPr>
            <a:r>
              <a:rPr lang="en-US" altLang="en-US" dirty="0" smtClean="0"/>
              <a:t>When is a recertification allowed?</a:t>
            </a:r>
          </a:p>
        </p:txBody>
      </p:sp>
      <p:pic>
        <p:nvPicPr>
          <p:cNvPr id="8" name="Content Placeholder 7" descr="j0315598.jpg"/>
          <p:cNvPicPr>
            <a:picLocks noGrp="1" noChangeAspect="1"/>
          </p:cNvPicPr>
          <p:nvPr>
            <p:ph sz="half" idx="12"/>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6765" r="26765"/>
          <a:stretch/>
        </p:blipFill>
        <p:spPr>
          <a:prstGeom prst="rect">
            <a:avLst/>
          </a:prstGeom>
          <a:ln>
            <a:noFill/>
          </a:ln>
          <a:effectLst>
            <a:softEdge rad="112500"/>
          </a:effectLst>
        </p:spPr>
      </p:pic>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6628436A-3319-4C58-98F6-9D118F0B4970}" type="slidenum">
              <a:rPr lang="en-US" altLang="en-US" smtClean="0">
                <a:solidFill>
                  <a:srgbClr val="FFFFFF"/>
                </a:solidFill>
              </a:rPr>
              <a:pPr>
                <a:defRPr/>
              </a:pPr>
              <a:t>85</a:t>
            </a:fld>
            <a:endParaRPr lang="en-US" altLang="en-US" dirty="0" smtClean="0">
              <a:solidFill>
                <a:srgbClr val="FFFFFF"/>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0" name="Title 1"/>
          <p:cNvSpPr>
            <a:spLocks noGrp="1"/>
          </p:cNvSpPr>
          <p:nvPr>
            <p:ph type="title"/>
          </p:nvPr>
        </p:nvSpPr>
        <p:spPr>
          <a:xfrm>
            <a:off x="304800" y="103188"/>
            <a:ext cx="8504238" cy="1143000"/>
          </a:xfrm>
        </p:spPr>
        <p:txBody>
          <a:bodyPr/>
          <a:lstStyle/>
          <a:p>
            <a:pPr eaLnBrk="1" hangingPunct="1"/>
            <a:r>
              <a:rPr lang="en-US" altLang="en-US" dirty="0" smtClean="0"/>
              <a:t>Medical Recertification </a:t>
            </a:r>
          </a:p>
        </p:txBody>
      </p:sp>
      <p:sp>
        <p:nvSpPr>
          <p:cNvPr id="206851" name="Content Placeholder 2"/>
          <p:cNvSpPr>
            <a:spLocks noGrp="1"/>
          </p:cNvSpPr>
          <p:nvPr>
            <p:ph sz="half" idx="2"/>
          </p:nvPr>
        </p:nvSpPr>
        <p:spPr>
          <a:xfrm>
            <a:off x="320675" y="1371600"/>
            <a:ext cx="5013325" cy="4937125"/>
          </a:xfrm>
        </p:spPr>
        <p:txBody>
          <a:bodyPr/>
          <a:lstStyle/>
          <a:p>
            <a:pPr marL="457200" indent="-457200" eaLnBrk="1" hangingPunct="1">
              <a:buFont typeface="Arial"/>
              <a:buChar char="•"/>
            </a:pPr>
            <a:r>
              <a:rPr lang="en-US" altLang="en-US" dirty="0" smtClean="0"/>
              <a:t>When is a recertification required?</a:t>
            </a:r>
          </a:p>
          <a:p>
            <a:pPr marL="457200" indent="-457200" eaLnBrk="1" hangingPunct="1">
              <a:buFont typeface="Arial"/>
              <a:buChar char="•"/>
            </a:pPr>
            <a:r>
              <a:rPr lang="en-US" altLang="en-US" dirty="0" smtClean="0"/>
              <a:t>When is a recertification allowed?</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38E1DE1F-6866-4503-A088-95343AAB8D54}" type="slidenum">
              <a:rPr lang="en-US" altLang="en-US" smtClean="0">
                <a:solidFill>
                  <a:srgbClr val="FFFFFF"/>
                </a:solidFill>
              </a:rPr>
              <a:pPr>
                <a:defRPr/>
              </a:pPr>
              <a:t>86</a:t>
            </a:fld>
            <a:endParaRPr lang="en-US" altLang="en-US" dirty="0" smtClean="0">
              <a:solidFill>
                <a:srgbClr val="FFFFFF"/>
              </a:solidFill>
            </a:endParaRPr>
          </a:p>
        </p:txBody>
      </p:sp>
      <p:pic>
        <p:nvPicPr>
          <p:cNvPr id="8" name="Content Placeholder 7" descr="j0315598.jpg"/>
          <p:cNvPicPr>
            <a:picLocks noGrp="1" noChangeAspect="1"/>
          </p:cNvPicPr>
          <p:nvPr>
            <p:ph sz="half" idx="12"/>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57632" b="-57632"/>
          <a:stretch>
            <a:fillRect/>
          </a:stretch>
        </p:blipFill>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1" name="Title 4"/>
          <p:cNvSpPr>
            <a:spLocks noGrp="1"/>
          </p:cNvSpPr>
          <p:nvPr>
            <p:ph type="title"/>
          </p:nvPr>
        </p:nvSpPr>
        <p:spPr/>
        <p:txBody>
          <a:bodyPr/>
          <a:lstStyle/>
          <a:p>
            <a:pPr eaLnBrk="1" hangingPunct="1"/>
            <a:r>
              <a:rPr lang="en-US" altLang="en-US" dirty="0" smtClean="0"/>
              <a:t>Check Your Knowledge</a:t>
            </a:r>
          </a:p>
        </p:txBody>
      </p:sp>
      <p:sp>
        <p:nvSpPr>
          <p:cNvPr id="208898" name="Content Placeholder 1"/>
          <p:cNvSpPr>
            <a:spLocks noGrp="1"/>
          </p:cNvSpPr>
          <p:nvPr>
            <p:ph type="body" sz="quarter" idx="12"/>
          </p:nvPr>
        </p:nvSpPr>
        <p:spPr/>
        <p:txBody>
          <a:bodyPr/>
          <a:lstStyle/>
          <a:p>
            <a:pPr marL="457200" indent="-457200" eaLnBrk="1" hangingPunct="1">
              <a:buFont typeface="+mj-lt"/>
              <a:buAutoNum type="arabicPeriod"/>
            </a:pPr>
            <a:r>
              <a:rPr lang="en-US" altLang="en-US" sz="2400" dirty="0" smtClean="0"/>
              <a:t>What can substitute for the SOC Medical Certification form in a Workers’ Comp case?</a:t>
            </a:r>
          </a:p>
          <a:p>
            <a:pPr marL="457200" indent="-457200" eaLnBrk="1" hangingPunct="1">
              <a:buFont typeface="+mj-lt"/>
              <a:buAutoNum type="arabicPeriod" startAt="2"/>
            </a:pPr>
            <a:endParaRPr lang="en-US" altLang="en-US" sz="2400" dirty="0" smtClean="0"/>
          </a:p>
          <a:p>
            <a:pPr marL="457200" indent="-457200" eaLnBrk="1" hangingPunct="1">
              <a:buFont typeface="+mj-lt"/>
              <a:buAutoNum type="arabicPeriod" startAt="2"/>
            </a:pPr>
            <a:r>
              <a:rPr lang="en-US" altLang="en-US" sz="2400" dirty="0" smtClean="0"/>
              <a:t>What are the four forms used to authenticate FML use?</a:t>
            </a:r>
          </a:p>
          <a:p>
            <a:pPr eaLnBrk="1" hangingPunct="1"/>
            <a:endParaRPr lang="en-US" altLang="en-US" dirty="0" smtClean="0"/>
          </a:p>
          <a:p>
            <a:pPr eaLnBrk="1" hangingPunct="1"/>
            <a:endParaRPr lang="en-US" altLang="en-US" dirty="0" smtClean="0"/>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3594306-F4F8-44A4-A36B-0C4285761B11}" type="slidenum">
              <a:rPr lang="en-US" altLang="en-US" smtClean="0">
                <a:solidFill>
                  <a:schemeClr val="bg1"/>
                </a:solidFill>
              </a:rPr>
              <a:pPr>
                <a:defRPr/>
              </a:pPr>
              <a:t>87</a:t>
            </a:fld>
            <a:endParaRPr lang="en-US" altLang="en-US" dirty="0" smtClean="0">
              <a:solidFill>
                <a:schemeClr val="bg1"/>
              </a:solidFill>
            </a:endParaRPr>
          </a:p>
        </p:txBody>
      </p:sp>
    </p:spTree>
    <p:custDataLst>
      <p:tags r:id="rId1"/>
    </p:custDataLst>
  </p:cSld>
  <p:clrMapOvr>
    <a:masterClrMapping/>
  </p:clrMapOvr>
  <p:transition>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custDataLst>
      <p:tags r:id="rId1"/>
    </p:custDataLst>
    <p:extLst>
      <p:ext uri="{BB962C8B-B14F-4D97-AF65-F5344CB8AC3E}">
        <p14:creationId xmlns:p14="http://schemas.microsoft.com/office/powerpoint/2010/main" val="785955999"/>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b="1"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89</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9</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cSld>
  <p:clrMapOvr>
    <a:masterClrMapping/>
  </p:clrMapOvr>
  <p:transition>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eaLnBrk="1" hangingPunct="1"/>
            <a:r>
              <a:rPr lang="en-US" altLang="en-US" sz="2800" dirty="0" smtClean="0"/>
              <a:t>Review the certification for commonly missed items</a:t>
            </a:r>
          </a:p>
          <a:p>
            <a:pPr eaLnBrk="1" hangingPunct="1"/>
            <a:r>
              <a:rPr lang="en-US" altLang="en-US" sz="2800" dirty="0" smtClean="0"/>
              <a:t>Determine authorized healthcare providers</a:t>
            </a:r>
          </a:p>
          <a:p>
            <a:pPr eaLnBrk="1" hangingPunct="1"/>
            <a:r>
              <a:rPr lang="en-US" altLang="en-US" sz="2800" dirty="0" smtClean="0"/>
              <a:t>Understand which treatments are allowable</a:t>
            </a:r>
          </a:p>
          <a:p>
            <a:pPr eaLnBrk="1" hangingPunct="1"/>
            <a:r>
              <a:rPr lang="en-US" altLang="en-US" sz="2800" dirty="0" smtClean="0"/>
              <a:t>Evaluate military certifications for completeness </a:t>
            </a:r>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AB04AFC-22C8-43E0-A045-C7628582A41F}" type="slidenum">
              <a:rPr lang="en-US" altLang="en-US" smtClean="0">
                <a:solidFill>
                  <a:schemeClr val="bg1"/>
                </a:solidFill>
              </a:rPr>
              <a:pPr>
                <a:defRPr/>
              </a:pPr>
              <a:t>90</a:t>
            </a:fld>
            <a:endParaRPr lang="en-US" altLang="en-US" dirty="0" smtClean="0">
              <a:solidFill>
                <a:schemeClr val="bg1"/>
              </a:solidFill>
            </a:endParaRPr>
          </a:p>
        </p:txBody>
      </p:sp>
      <p:sp>
        <p:nvSpPr>
          <p:cNvPr id="212997" name="Title 1"/>
          <p:cNvSpPr>
            <a:spLocks noGrp="1"/>
          </p:cNvSpPr>
          <p:nvPr>
            <p:ph type="title"/>
          </p:nvPr>
        </p:nvSpPr>
        <p:spPr>
          <a:xfrm>
            <a:off x="182563" y="103188"/>
            <a:ext cx="8778875" cy="1143000"/>
          </a:xfrm>
        </p:spPr>
        <p:txBody>
          <a:bodyPr/>
          <a:lstStyle/>
          <a:p>
            <a:pPr eaLnBrk="1" hangingPunct="1"/>
            <a:r>
              <a:rPr lang="en-US" altLang="en-US" dirty="0" smtClean="0"/>
              <a:t>Section 5 - Learning Objectives</a:t>
            </a:r>
          </a:p>
        </p:txBody>
      </p:sp>
      <p:grpSp>
        <p:nvGrpSpPr>
          <p:cNvPr id="212998"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5</a:t>
              </a:r>
            </a:p>
          </p:txBody>
        </p:sp>
      </p:grpSp>
    </p:spTree>
    <p:custDataLst>
      <p:tags r:id="rId1"/>
    </p:custDataLst>
  </p:cSld>
  <p:clrMapOvr>
    <a:masterClrMapping/>
  </p:clrMapOvr>
  <p:transition>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417638"/>
            <a:ext cx="7361238" cy="4754562"/>
          </a:xfrm>
        </p:spPr>
        <p:txBody>
          <a:bodyPr/>
          <a:lstStyle/>
          <a:p>
            <a:pPr eaLnBrk="1" hangingPunct="1">
              <a:buFont typeface="Arial" charset="0"/>
              <a:buNone/>
              <a:defRPr/>
            </a:pPr>
            <a:r>
              <a:rPr lang="en-US" dirty="0" smtClean="0">
                <a:ea typeface="+mn-ea"/>
              </a:rPr>
              <a:t>When reviewing the medical certification</a:t>
            </a:r>
          </a:p>
          <a:p>
            <a:pPr marL="742784" lvl="1" indent="-285686" eaLnBrk="1" hangingPunct="1">
              <a:buFont typeface="Arial"/>
              <a:buChar char="•"/>
              <a:defRPr/>
            </a:pPr>
            <a:r>
              <a:rPr lang="en-US" dirty="0" smtClean="0">
                <a:ea typeface="+mn-ea"/>
              </a:rPr>
              <a:t>Review for commonly missed items</a:t>
            </a:r>
          </a:p>
          <a:p>
            <a:pPr marL="742784" lvl="1" indent="-285686" eaLnBrk="1" hangingPunct="1">
              <a:buFont typeface="Arial"/>
              <a:buChar char="•"/>
              <a:defRPr/>
            </a:pPr>
            <a:r>
              <a:rPr lang="en-US" dirty="0" smtClean="0">
                <a:ea typeface="+mn-ea"/>
              </a:rPr>
              <a:t>Confirm the health care provider is authorized</a:t>
            </a:r>
          </a:p>
          <a:p>
            <a:pPr marL="742784" lvl="1" indent="-285686" eaLnBrk="1" hangingPunct="1">
              <a:buFont typeface="Arial"/>
              <a:buChar char="•"/>
              <a:defRPr/>
            </a:pPr>
            <a:r>
              <a:rPr lang="en-US" dirty="0" smtClean="0">
                <a:ea typeface="+mn-ea"/>
              </a:rPr>
              <a:t>The treatments are allowable</a:t>
            </a:r>
          </a:p>
          <a:p>
            <a:pPr marL="457200" lvl="1" indent="0" eaLnBrk="1" hangingPunct="1">
              <a:buFont typeface="Arial"/>
              <a:buNone/>
              <a:defRPr/>
            </a:pPr>
            <a:endParaRPr lang="en-US" dirty="0" smtClean="0">
              <a:ea typeface="+mn-ea"/>
            </a:endParaRPr>
          </a:p>
          <a:p>
            <a:pPr eaLnBrk="1" hangingPunct="1">
              <a:buFont typeface="Arial" charset="0"/>
              <a:buNone/>
              <a:defRPr/>
            </a:pPr>
            <a:endParaRPr lang="en-US" dirty="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CFC5CF9C-AF4E-4E3F-8A35-D62A8946471A}" type="slidenum">
              <a:rPr lang="en-US" altLang="en-US" smtClean="0">
                <a:solidFill>
                  <a:srgbClr val="FFFFFF"/>
                </a:solidFill>
              </a:rPr>
              <a:pPr>
                <a:defRPr/>
              </a:pPr>
              <a:t>91</a:t>
            </a:fld>
            <a:endParaRPr lang="en-US" altLang="en-US" dirty="0" smtClean="0">
              <a:solidFill>
                <a:srgbClr val="FFFFFF"/>
              </a:solidFill>
            </a:endParaRPr>
          </a:p>
        </p:txBody>
      </p:sp>
      <p:sp>
        <p:nvSpPr>
          <p:cNvPr id="215045" name="Title 4"/>
          <p:cNvSpPr>
            <a:spLocks noGrp="1"/>
          </p:cNvSpPr>
          <p:nvPr>
            <p:ph type="title"/>
          </p:nvPr>
        </p:nvSpPr>
        <p:spPr>
          <a:xfrm>
            <a:off x="182563" y="103188"/>
            <a:ext cx="8778875" cy="1143000"/>
          </a:xfrm>
        </p:spPr>
        <p:txBody>
          <a:bodyPr/>
          <a:lstStyle/>
          <a:p>
            <a:pPr eaLnBrk="1" hangingPunct="1"/>
            <a:r>
              <a:rPr lang="en-US" altLang="en-US" dirty="0" smtClean="0"/>
              <a:t>Medical Certification Evaluation</a:t>
            </a:r>
          </a:p>
        </p:txBody>
      </p:sp>
      <p:pic>
        <p:nvPicPr>
          <p:cNvPr id="215046" name="Picture 6" descr="AA00273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274278">
            <a:off x="-202406" y="3558382"/>
            <a:ext cx="3121025" cy="195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417638"/>
            <a:ext cx="7361238" cy="4754562"/>
          </a:xfrm>
        </p:spPr>
        <p:txBody>
          <a:bodyPr/>
          <a:lstStyle/>
          <a:p>
            <a:pPr eaLnBrk="1" hangingPunct="1">
              <a:buFont typeface="Arial" charset="0"/>
              <a:buNone/>
              <a:defRPr/>
            </a:pPr>
            <a:r>
              <a:rPr lang="en-US" dirty="0" smtClean="0">
                <a:ea typeface="+mn-ea"/>
              </a:rPr>
              <a:t>When reviewing the medical certification</a:t>
            </a:r>
          </a:p>
          <a:p>
            <a:pPr marL="742784" lvl="1" indent="-285686" eaLnBrk="1" hangingPunct="1">
              <a:buFont typeface="Arial"/>
              <a:buChar char="•"/>
              <a:defRPr/>
            </a:pPr>
            <a:r>
              <a:rPr lang="en-US" dirty="0" smtClean="0">
                <a:ea typeface="+mn-ea"/>
              </a:rPr>
              <a:t>Review for commonly missed items</a:t>
            </a:r>
          </a:p>
          <a:p>
            <a:pPr marL="742784" lvl="1" indent="-285686" eaLnBrk="1" hangingPunct="1">
              <a:buFont typeface="Arial"/>
              <a:buChar char="•"/>
              <a:defRPr/>
            </a:pPr>
            <a:r>
              <a:rPr lang="en-US" dirty="0" smtClean="0">
                <a:ea typeface="+mn-ea"/>
              </a:rPr>
              <a:t>Confirm the health care provider is authorized</a:t>
            </a:r>
          </a:p>
          <a:p>
            <a:pPr marL="742784" lvl="1" indent="-285686" eaLnBrk="1" hangingPunct="1">
              <a:buFont typeface="Arial"/>
              <a:buChar char="•"/>
              <a:defRPr/>
            </a:pPr>
            <a:r>
              <a:rPr lang="en-US" dirty="0" smtClean="0">
                <a:ea typeface="+mn-ea"/>
              </a:rPr>
              <a:t>Evaluate treatments</a:t>
            </a:r>
          </a:p>
          <a:p>
            <a:pPr eaLnBrk="1" hangingPunct="1">
              <a:buFont typeface="Arial" charset="0"/>
              <a:buNone/>
              <a:defRPr/>
            </a:pPr>
            <a:endParaRPr lang="en-US" dirty="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919DEF00-1D78-49DB-8D89-9050BB447A9B}" type="slidenum">
              <a:rPr lang="en-US" altLang="en-US" smtClean="0">
                <a:solidFill>
                  <a:srgbClr val="FFFFFF"/>
                </a:solidFill>
              </a:rPr>
              <a:pPr>
                <a:defRPr/>
              </a:pPr>
              <a:t>92</a:t>
            </a:fld>
            <a:endParaRPr lang="en-US" altLang="en-US" dirty="0" smtClean="0">
              <a:solidFill>
                <a:srgbClr val="FFFFFF"/>
              </a:solidFill>
            </a:endParaRPr>
          </a:p>
        </p:txBody>
      </p:sp>
      <p:sp>
        <p:nvSpPr>
          <p:cNvPr id="217093" name="Title 4"/>
          <p:cNvSpPr>
            <a:spLocks noGrp="1"/>
          </p:cNvSpPr>
          <p:nvPr>
            <p:ph type="title"/>
          </p:nvPr>
        </p:nvSpPr>
        <p:spPr>
          <a:xfrm>
            <a:off x="182563" y="103188"/>
            <a:ext cx="8778875" cy="1143000"/>
          </a:xfrm>
        </p:spPr>
        <p:txBody>
          <a:bodyPr/>
          <a:lstStyle/>
          <a:p>
            <a:pPr eaLnBrk="1" hangingPunct="1"/>
            <a:r>
              <a:rPr lang="en-US" altLang="en-US" dirty="0" smtClean="0"/>
              <a:t>Medical Certification Evaluation</a:t>
            </a:r>
          </a:p>
        </p:txBody>
      </p:sp>
      <p:pic>
        <p:nvPicPr>
          <p:cNvPr id="217094" name="Picture 6" descr="AA00273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274278">
            <a:off x="-202406" y="3558382"/>
            <a:ext cx="3121025" cy="195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Content Placeholder 1"/>
          <p:cNvSpPr>
            <a:spLocks noGrp="1"/>
          </p:cNvSpPr>
          <p:nvPr>
            <p:ph idx="1"/>
          </p:nvPr>
        </p:nvSpPr>
        <p:spPr>
          <a:xfrm>
            <a:off x="211138" y="1417638"/>
            <a:ext cx="8750300" cy="4754562"/>
          </a:xfrm>
        </p:spPr>
        <p:txBody>
          <a:bodyPr/>
          <a:lstStyle/>
          <a:p>
            <a:pPr eaLnBrk="1" hangingPunct="1"/>
            <a:r>
              <a:rPr lang="en-US" altLang="en-US" dirty="0" smtClean="0"/>
              <a:t>Active Duty Family Leave Certification</a:t>
            </a:r>
          </a:p>
          <a:p>
            <a:pPr lvl="1" eaLnBrk="1" hangingPunct="1"/>
            <a:r>
              <a:rPr lang="en-US" altLang="en-US" dirty="0" smtClean="0"/>
              <a:t>Signed by Employee</a:t>
            </a:r>
          </a:p>
          <a:p>
            <a:pPr lvl="1" eaLnBrk="1" hangingPunct="1"/>
            <a:r>
              <a:rPr lang="en-US" altLang="en-US" dirty="0" smtClean="0"/>
              <a:t>Copy of active duty orders</a:t>
            </a:r>
          </a:p>
          <a:p>
            <a:pPr eaLnBrk="1" hangingPunct="1"/>
            <a:r>
              <a:rPr lang="en-US" altLang="en-US" dirty="0" smtClean="0"/>
              <a:t>Kinds of Military Caregiver Providers</a:t>
            </a: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60B36BC7-D8C3-416C-9AEE-7070F57D7404}" type="slidenum">
              <a:rPr lang="en-US" altLang="en-US" smtClean="0">
                <a:solidFill>
                  <a:srgbClr val="FFFFFF"/>
                </a:solidFill>
              </a:rPr>
              <a:pPr>
                <a:defRPr/>
              </a:pPr>
              <a:t>93</a:t>
            </a:fld>
            <a:endParaRPr lang="en-US" altLang="en-US" dirty="0" smtClean="0">
              <a:solidFill>
                <a:srgbClr val="FFFFFF"/>
              </a:solidFill>
            </a:endParaRPr>
          </a:p>
        </p:txBody>
      </p:sp>
      <p:sp>
        <p:nvSpPr>
          <p:cNvPr id="219141" name="Title 4"/>
          <p:cNvSpPr>
            <a:spLocks noGrp="1"/>
          </p:cNvSpPr>
          <p:nvPr>
            <p:ph type="title"/>
          </p:nvPr>
        </p:nvSpPr>
        <p:spPr>
          <a:xfrm>
            <a:off x="182563" y="103188"/>
            <a:ext cx="8778875" cy="1143000"/>
          </a:xfrm>
        </p:spPr>
        <p:txBody>
          <a:bodyPr/>
          <a:lstStyle/>
          <a:p>
            <a:pPr eaLnBrk="1" hangingPunct="1"/>
            <a:r>
              <a:rPr lang="en-US" altLang="en-US" dirty="0" smtClean="0"/>
              <a:t>Military Certification Evaluation</a:t>
            </a:r>
          </a:p>
        </p:txBody>
      </p:sp>
    </p:spTree>
    <p:custDataLst>
      <p:tags r:id="rId1"/>
    </p:custDataLst>
  </p:cSld>
  <p:clrMapOvr>
    <a:masterClrMapping/>
  </p:clrMapOvr>
  <p:transition>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1651000" y="1371600"/>
            <a:ext cx="7310438" cy="4937125"/>
          </a:xfrm>
        </p:spPr>
        <p:txBody>
          <a:bodyPr/>
          <a:lstStyle/>
          <a:p>
            <a:r>
              <a:rPr lang="en-US" sz="2800" b="1" dirty="0" smtClean="0">
                <a:ea typeface="+mn-ea"/>
              </a:rPr>
              <a:t>Scenario</a:t>
            </a:r>
            <a:r>
              <a:rPr lang="en-US" sz="2800" dirty="0" smtClean="0">
                <a:ea typeface="+mn-ea"/>
              </a:rPr>
              <a:t>: </a:t>
            </a:r>
            <a:r>
              <a:rPr lang="en-US" sz="2800" dirty="0"/>
              <a:t>On </a:t>
            </a:r>
            <a:r>
              <a:rPr lang="en-US" sz="2800" b="1" dirty="0" smtClean="0"/>
              <a:t>May 8th</a:t>
            </a:r>
            <a:r>
              <a:rPr lang="en-US" sz="2800" dirty="0" smtClean="0"/>
              <a:t>, </a:t>
            </a:r>
            <a:r>
              <a:rPr lang="en-US" sz="2800" dirty="0"/>
              <a:t>Robert has submitted the following medical certification for his wife, Cindy Baby. </a:t>
            </a:r>
            <a:endParaRPr lang="en-US" sz="2800" dirty="0" smtClean="0"/>
          </a:p>
          <a:p>
            <a:pPr marL="514350" indent="-514350">
              <a:buFont typeface="+mj-lt"/>
              <a:buAutoNum type="arabicPeriod"/>
            </a:pPr>
            <a:r>
              <a:rPr lang="en-US" sz="2800" dirty="0" smtClean="0">
                <a:ea typeface="+mn-ea"/>
              </a:rPr>
              <a:t>Evaluate the certification and highlight any errors or missing information that exist. </a:t>
            </a:r>
          </a:p>
          <a:p>
            <a:pPr marL="457200" indent="-457200" eaLnBrk="1" hangingPunct="1">
              <a:buFont typeface="+mj-lt"/>
              <a:buAutoNum type="arabicPeriod"/>
              <a:defRPr/>
            </a:pPr>
            <a:r>
              <a:rPr lang="en-US" sz="2800" dirty="0" smtClean="0">
                <a:ea typeface="+mn-ea"/>
              </a:rPr>
              <a:t>Describe the steps necessary to correct any issues found. </a:t>
            </a:r>
          </a:p>
          <a:p>
            <a:pPr marL="457200" indent="-457200" eaLnBrk="1" hangingPunct="1">
              <a:buFont typeface="+mj-lt"/>
              <a:buAutoNum type="arabicPeriod"/>
              <a:defRPr/>
            </a:pPr>
            <a:r>
              <a:rPr lang="en-US" sz="2800" dirty="0" smtClean="0">
                <a:ea typeface="+mn-ea"/>
              </a:rPr>
              <a:t>What additional documentation needs to be completed? </a:t>
            </a:r>
          </a:p>
          <a:p>
            <a:pPr eaLnBrk="1" hangingPunct="1">
              <a:buFont typeface="Arial" charset="0"/>
              <a:buNone/>
              <a:defRPr/>
            </a:pPr>
            <a:endParaRPr lang="en-US" sz="2400" dirty="0" smtClean="0">
              <a:ea typeface="+mn-ea"/>
            </a:endParaRPr>
          </a:p>
          <a:p>
            <a:pPr eaLnBrk="1" hangingPunct="1">
              <a:buFont typeface="Arial" charset="0"/>
              <a:buNone/>
              <a:defRPr/>
            </a:pPr>
            <a:endParaRPr lang="en-US" sz="2400" dirty="0" smtClean="0">
              <a:ea typeface="+mn-ea"/>
            </a:endParaRPr>
          </a:p>
        </p:txBody>
      </p:sp>
      <p:sp>
        <p:nvSpPr>
          <p:cNvPr id="2" name="Footer Placeholder 1"/>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2B129D29-0925-4448-A400-711CA76AA212}" type="slidenum">
              <a:rPr lang="en-US" altLang="en-US" smtClean="0">
                <a:solidFill>
                  <a:srgbClr val="FFFFFF"/>
                </a:solidFill>
              </a:rPr>
              <a:pPr>
                <a:defRPr/>
              </a:pPr>
              <a:t>94</a:t>
            </a:fld>
            <a:endParaRPr lang="en-US" altLang="en-US" dirty="0" smtClean="0">
              <a:solidFill>
                <a:srgbClr val="FFFFFF"/>
              </a:solidFill>
            </a:endParaRPr>
          </a:p>
        </p:txBody>
      </p:sp>
      <p:sp>
        <p:nvSpPr>
          <p:cNvPr id="221189" name="Title 1"/>
          <p:cNvSpPr>
            <a:spLocks noGrp="1"/>
          </p:cNvSpPr>
          <p:nvPr>
            <p:ph type="title"/>
          </p:nvPr>
        </p:nvSpPr>
        <p:spPr>
          <a:xfrm>
            <a:off x="182563" y="103188"/>
            <a:ext cx="8778875" cy="1143000"/>
          </a:xfrm>
        </p:spPr>
        <p:txBody>
          <a:bodyPr/>
          <a:lstStyle/>
          <a:p>
            <a:pPr eaLnBrk="1" hangingPunct="1"/>
            <a:r>
              <a:rPr lang="en-US" altLang="en-US" sz="3600" dirty="0" smtClean="0"/>
              <a:t>Learning Activity: Exercise 5.1</a:t>
            </a:r>
          </a:p>
        </p:txBody>
      </p:sp>
    </p:spTree>
    <p:custDataLst>
      <p:tags r:id="rId1"/>
    </p:custDataLst>
  </p:cSld>
  <p:clrMapOvr>
    <a:masterClrMapping/>
  </p:clrMapOvr>
  <p:transition>
    <p:cu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pPr>
            <a:r>
              <a:rPr lang="en-US" altLang="en-US" sz="2800" dirty="0" smtClean="0"/>
              <a:t>What form is used to request more complete information when an employee presents an incomplete med cert?</a:t>
            </a:r>
          </a:p>
          <a:p>
            <a:pPr marL="514350" indent="-514350" eaLnBrk="1" hangingPunct="1">
              <a:buFont typeface="+mj-lt"/>
              <a:buAutoNum type="arabicPeriod"/>
            </a:pPr>
            <a:endParaRPr lang="en-US" altLang="en-US" sz="2800" dirty="0" smtClean="0"/>
          </a:p>
          <a:p>
            <a:pPr marL="514350" indent="-514350" eaLnBrk="1" hangingPunct="1">
              <a:buFont typeface="+mj-lt"/>
              <a:buAutoNum type="arabicPeriod"/>
            </a:pPr>
            <a:r>
              <a:rPr lang="en-US" altLang="en-US" sz="2800" dirty="0" smtClean="0"/>
              <a:t>What’s the deadline for the Liaison to request it?</a:t>
            </a:r>
          </a:p>
          <a:p>
            <a:pPr marL="514350" indent="-514350" eaLnBrk="1" hangingPunct="1">
              <a:buFont typeface="+mj-lt"/>
              <a:buAutoNum type="arabicPeriod"/>
            </a:pPr>
            <a:endParaRPr lang="en-US" altLang="en-US" sz="2800" dirty="0" smtClean="0"/>
          </a:p>
          <a:p>
            <a:pPr marL="514350" indent="-514350" eaLnBrk="1" hangingPunct="1">
              <a:buFont typeface="+mj-lt"/>
              <a:buAutoNum type="arabicPeriod"/>
            </a:pPr>
            <a:r>
              <a:rPr lang="en-US" altLang="en-US" sz="2800" dirty="0" smtClean="0"/>
              <a:t>What’s the deadline for the employee to submit it?</a:t>
            </a:r>
            <a:endParaRPr lang="en-US" altLang="en-US" sz="2800" dirty="0"/>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0C9075FD-DEBA-4D90-8E4B-28E132EA83A7}" type="slidenum">
              <a:rPr lang="en-US" altLang="en-US" smtClean="0">
                <a:solidFill>
                  <a:schemeClr val="bg1"/>
                </a:solidFill>
              </a:rPr>
              <a:pPr>
                <a:defRPr/>
              </a:pPr>
              <a:t>95</a:t>
            </a:fld>
            <a:endParaRPr lang="en-US" altLang="en-US" dirty="0" smtClean="0">
              <a:solidFill>
                <a:schemeClr val="bg1"/>
              </a:solidFill>
            </a:endParaRPr>
          </a:p>
        </p:txBody>
      </p:sp>
      <p:sp>
        <p:nvSpPr>
          <p:cNvPr id="223237"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ustDataLst>
      <p:tags r:id="rId1"/>
    </p:custDataLst>
  </p:cSld>
  <p:clrMapOvr>
    <a:masterClrMapping/>
  </p:clrMapOvr>
  <p:transition>
    <p:cu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custDataLst>
      <p:tags r:id="rId1"/>
    </p:custDataLst>
    <p:extLst>
      <p:ext uri="{BB962C8B-B14F-4D97-AF65-F5344CB8AC3E}">
        <p14:creationId xmlns:p14="http://schemas.microsoft.com/office/powerpoint/2010/main" val="785955999"/>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b="1"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b="1"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97</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ustDataLst>
      <p:tags r:id="rId1"/>
    </p:custDataLst>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600200" y="1417638"/>
            <a:ext cx="7361238" cy="4754562"/>
          </a:xfrm>
        </p:spPr>
        <p:txBody>
          <a:bodyPr/>
          <a:lstStyle/>
          <a:p>
            <a:pPr eaLnBrk="1" hangingPunct="1">
              <a:buFont typeface="Arial" charset="0"/>
              <a:buNone/>
              <a:defRPr/>
            </a:pPr>
            <a:r>
              <a:rPr lang="en-US" sz="2800" i="1" dirty="0" smtClean="0">
                <a:ea typeface="+mn-ea"/>
              </a:rPr>
              <a:t>At the end of this section, you should be able to:</a:t>
            </a:r>
          </a:p>
          <a:p>
            <a:pPr marL="457200" indent="-457200" eaLnBrk="1" hangingPunct="1">
              <a:buFont typeface="Arial"/>
              <a:buChar char="•"/>
              <a:defRPr/>
            </a:pPr>
            <a:r>
              <a:rPr lang="en-US" sz="2800" dirty="0" smtClean="0">
                <a:ea typeface="+mn-ea"/>
              </a:rPr>
              <a:t>Understand the CDOT FML Designation Notice form and requirements</a:t>
            </a:r>
          </a:p>
          <a:p>
            <a:pPr marL="457200" indent="-457200" eaLnBrk="1" hangingPunct="1">
              <a:buFont typeface="Arial"/>
              <a:buChar char="•"/>
              <a:defRPr/>
            </a:pPr>
            <a:r>
              <a:rPr lang="en-US" sz="2800" dirty="0" smtClean="0">
                <a:ea typeface="+mn-ea"/>
              </a:rPr>
              <a:t>Understand the FML Liaison responsibilities for CDOT FML Designation Notice form approval</a:t>
            </a:r>
          </a:p>
          <a:p>
            <a:pPr marL="457200" indent="-457200" eaLnBrk="1" hangingPunct="1">
              <a:buFont typeface="Arial"/>
              <a:buChar char="•"/>
              <a:defRPr/>
            </a:pPr>
            <a:r>
              <a:rPr lang="en-US" sz="2800" dirty="0" smtClean="0">
                <a:ea typeface="+mn-ea"/>
              </a:rPr>
              <a:t>Communicate post FML Designation responsibilities </a:t>
            </a:r>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513F0CCD-D302-4ADF-8AC6-94BAEF5ACFE2}" type="slidenum">
              <a:rPr lang="en-US" altLang="en-US" smtClean="0">
                <a:solidFill>
                  <a:schemeClr val="bg1"/>
                </a:solidFill>
              </a:rPr>
              <a:pPr>
                <a:defRPr/>
              </a:pPr>
              <a:t>98</a:t>
            </a:fld>
            <a:endParaRPr lang="en-US" altLang="en-US" dirty="0" smtClean="0">
              <a:solidFill>
                <a:schemeClr val="bg1"/>
              </a:solidFill>
            </a:endParaRPr>
          </a:p>
        </p:txBody>
      </p:sp>
      <p:sp>
        <p:nvSpPr>
          <p:cNvPr id="227333" name="Title 1"/>
          <p:cNvSpPr>
            <a:spLocks noGrp="1"/>
          </p:cNvSpPr>
          <p:nvPr>
            <p:ph type="title"/>
          </p:nvPr>
        </p:nvSpPr>
        <p:spPr>
          <a:xfrm>
            <a:off x="182563" y="103188"/>
            <a:ext cx="8778875" cy="1143000"/>
          </a:xfrm>
        </p:spPr>
        <p:txBody>
          <a:bodyPr/>
          <a:lstStyle/>
          <a:p>
            <a:pPr eaLnBrk="1" hangingPunct="1"/>
            <a:r>
              <a:rPr lang="en-US" altLang="en-US" dirty="0" smtClean="0"/>
              <a:t>Section 6 - Learning Objectives</a:t>
            </a:r>
          </a:p>
        </p:txBody>
      </p:sp>
      <p:grpSp>
        <p:nvGrpSpPr>
          <p:cNvPr id="22733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6</a:t>
              </a:r>
            </a:p>
          </p:txBody>
        </p:sp>
      </p:grpSp>
    </p:spTree>
    <p:custDataLst>
      <p:tags r:id="rId1"/>
    </p:custDataLst>
  </p:cSld>
  <p:clrMapOvr>
    <a:masterClrMapping/>
  </p:clrMapOvr>
  <p:transition>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Content Placeholder 1"/>
          <p:cNvSpPr>
            <a:spLocks noGrp="1"/>
          </p:cNvSpPr>
          <p:nvPr>
            <p:ph idx="1"/>
          </p:nvPr>
        </p:nvSpPr>
        <p:spPr>
          <a:xfrm>
            <a:off x="3140075" y="1371600"/>
            <a:ext cx="5821363" cy="4937125"/>
          </a:xfrm>
        </p:spPr>
        <p:txBody>
          <a:bodyPr/>
          <a:lstStyle/>
          <a:p>
            <a:pPr eaLnBrk="1" hangingPunct="1"/>
            <a:r>
              <a:rPr lang="en-US" altLang="en-US" sz="2400" dirty="0" smtClean="0"/>
              <a:t>The CDOT FML Designation Notice is used to:</a:t>
            </a:r>
          </a:p>
          <a:p>
            <a:pPr lvl="1" eaLnBrk="1" hangingPunct="1"/>
            <a:r>
              <a:rPr lang="en-US" altLang="en-US" sz="2400" dirty="0" smtClean="0"/>
              <a:t>Indicate FML is not approved and why</a:t>
            </a:r>
          </a:p>
          <a:p>
            <a:pPr lvl="1" eaLnBrk="1" hangingPunct="1"/>
            <a:r>
              <a:rPr lang="en-US" altLang="en-US" sz="2400" dirty="0" smtClean="0"/>
              <a:t>Indicate FML is approved and duration</a:t>
            </a:r>
          </a:p>
          <a:p>
            <a:pPr lvl="1" eaLnBrk="1" hangingPunct="1"/>
            <a:r>
              <a:rPr lang="en-US" altLang="en-US" sz="2400" dirty="0" smtClean="0"/>
              <a:t>Request more information if required</a:t>
            </a:r>
          </a:p>
          <a:p>
            <a:pPr lvl="1" eaLnBrk="1" hangingPunct="1"/>
            <a:r>
              <a:rPr lang="en-US" altLang="en-US" sz="2400" dirty="0" smtClean="0"/>
              <a:t>Extend the deadline for receipt of certification form</a:t>
            </a:r>
          </a:p>
          <a:p>
            <a:pPr lvl="1" eaLnBrk="1" hangingPunct="1"/>
            <a:r>
              <a:rPr lang="en-US" altLang="en-US" sz="2400" dirty="0" smtClean="0"/>
              <a:t>Request a second or third opinion</a:t>
            </a:r>
            <a:endParaRPr lang="en-US" altLang="en-US" dirty="0" smtClean="0"/>
          </a:p>
          <a:p>
            <a:pPr lvl="1" eaLnBrk="1" hangingPunct="1"/>
            <a:endParaRPr lang="en-US" alt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AB2004B5-D4ED-47FC-8527-DDF27EA98264}" type="slidenum">
              <a:rPr lang="en-US" altLang="en-US" smtClean="0">
                <a:solidFill>
                  <a:srgbClr val="FFFFFF"/>
                </a:solidFill>
              </a:rPr>
              <a:pPr>
                <a:defRPr/>
              </a:pPr>
              <a:t>99</a:t>
            </a:fld>
            <a:endParaRPr lang="en-US" altLang="en-US" dirty="0" smtClean="0">
              <a:solidFill>
                <a:srgbClr val="FFFFFF"/>
              </a:solidFill>
            </a:endParaRPr>
          </a:p>
        </p:txBody>
      </p:sp>
      <p:sp>
        <p:nvSpPr>
          <p:cNvPr id="229381" name="Title 4"/>
          <p:cNvSpPr>
            <a:spLocks noGrp="1"/>
          </p:cNvSpPr>
          <p:nvPr>
            <p:ph type="title"/>
          </p:nvPr>
        </p:nvSpPr>
        <p:spPr/>
        <p:txBody>
          <a:bodyPr/>
          <a:lstStyle/>
          <a:p>
            <a:pPr eaLnBrk="1" hangingPunct="1"/>
            <a:r>
              <a:rPr lang="en-US" altLang="en-US" dirty="0" smtClean="0"/>
              <a:t>CDOT FML Designation Notice</a:t>
            </a:r>
          </a:p>
        </p:txBody>
      </p:sp>
      <p:pic>
        <p:nvPicPr>
          <p:cNvPr id="22938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971675"/>
            <a:ext cx="2857500" cy="28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9383" name="Picture 7"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9384"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750" y="2049463"/>
            <a:ext cx="2847975"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cu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defRPr sz="1400" dirty="0" smtClean="0">
            <a:solidFill>
              <a:schemeClr val="tx1"/>
            </a:solidFill>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57376</TotalTime>
  <Words>23055</Words>
  <Application>Microsoft Office PowerPoint</Application>
  <PresentationFormat>On-screen Show (4:3)</PresentationFormat>
  <Paragraphs>3374</Paragraphs>
  <Slides>179</Slides>
  <Notes>179</Notes>
  <HiddenSlides>35</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179</vt:i4>
      </vt:variant>
    </vt:vector>
  </HeadingPairs>
  <TitlesOfParts>
    <vt:vector size="195" baseType="lpstr">
      <vt:lpstr>MS Gothic</vt:lpstr>
      <vt:lpstr>ＭＳ 明朝</vt:lpstr>
      <vt:lpstr>MS PGothic</vt:lpstr>
      <vt:lpstr>Arial</vt:lpstr>
      <vt:lpstr>Arial Rounded MT Bold</vt:lpstr>
      <vt:lpstr>Calibri</vt:lpstr>
      <vt:lpstr>Cambria</vt:lpstr>
      <vt:lpstr>Cambria Math</vt:lpstr>
      <vt:lpstr>Kalinga</vt:lpstr>
      <vt:lpstr>Lucida Grande</vt:lpstr>
      <vt:lpstr>Times New Roman</vt:lpstr>
      <vt:lpstr>Wingdings</vt:lpstr>
      <vt:lpstr>Wingdings 3</vt:lpstr>
      <vt:lpstr>Template2</vt:lpstr>
      <vt:lpstr>Document</vt:lpstr>
      <vt:lpstr>Microsoft Word Document</vt:lpstr>
      <vt:lpstr>Cover slide</vt:lpstr>
      <vt:lpstr>PowerPoint Presentation</vt:lpstr>
      <vt:lpstr>PowerPoint Presentation</vt:lpstr>
      <vt:lpstr>PowerPoint Presentation</vt:lpstr>
      <vt:lpstr>PowerPoint Presentation</vt:lpstr>
      <vt:lpstr>PowerPoint Presentation</vt:lpstr>
      <vt:lpstr>PowerPoint Presentation</vt:lpstr>
      <vt:lpstr>Course Agenda</vt:lpstr>
      <vt:lpstr>Course Agenda</vt:lpstr>
      <vt:lpstr>Course Prerequisites</vt:lpstr>
      <vt:lpstr>Course Learning Objectives</vt:lpstr>
      <vt:lpstr>Participant Introductions</vt:lpstr>
      <vt:lpstr>Learning Logistics</vt:lpstr>
      <vt:lpstr>Your Contributions to a Positive Learning Environment</vt:lpstr>
      <vt:lpstr>Did you know…</vt:lpstr>
      <vt:lpstr>What is FMLA?</vt:lpstr>
      <vt:lpstr>What is FMLA?</vt:lpstr>
      <vt:lpstr>PowerPoint Presentation</vt:lpstr>
      <vt:lpstr>Course Agenda</vt:lpstr>
      <vt:lpstr>Section 1 - Learning Objectives</vt:lpstr>
      <vt:lpstr>FML Liaison Responsibilities</vt:lpstr>
      <vt:lpstr>FML Liaison Responsibilities</vt:lpstr>
      <vt:lpstr>Supervisor Responsibilities</vt:lpstr>
      <vt:lpstr>Employee Responsibilities</vt:lpstr>
      <vt:lpstr>Guidance and Assistance</vt:lpstr>
      <vt:lpstr>Check Your Knowledge</vt:lpstr>
      <vt:lpstr>FML Process Overview</vt:lpstr>
      <vt:lpstr>PowerPoint Presentation</vt:lpstr>
      <vt:lpstr>Course Agenda</vt:lpstr>
      <vt:lpstr>Section 2 - Learning Objectives</vt:lpstr>
      <vt:lpstr>FML Entitlements</vt:lpstr>
      <vt:lpstr>FML Calculation</vt:lpstr>
      <vt:lpstr>Example One “Rolling 12 Month”</vt:lpstr>
      <vt:lpstr>Example Two “Rolling 12 Month”</vt:lpstr>
      <vt:lpstr>FML and Benefits </vt:lpstr>
      <vt:lpstr>Who is Eligible for FML Leave</vt:lpstr>
      <vt:lpstr>Checking for Eligibility in SAP</vt:lpstr>
      <vt:lpstr>Learning Activity:  Demo 2.1</vt:lpstr>
      <vt:lpstr>Learning Activity:  Exercise 2.2</vt:lpstr>
      <vt:lpstr>Checking for FML Entitlement in SAP</vt:lpstr>
      <vt:lpstr>FML Balance Report</vt:lpstr>
      <vt:lpstr>FML Balance Report</vt:lpstr>
      <vt:lpstr>Learning Activity: Demo  2.3</vt:lpstr>
      <vt:lpstr>Learning Activity: Exercise 2.4 </vt:lpstr>
      <vt:lpstr>FML Forecast Report</vt:lpstr>
      <vt:lpstr>FML Forecast Report</vt:lpstr>
      <vt:lpstr>FML Forecast Report </vt:lpstr>
      <vt:lpstr>Comparison of FML Forecast and FML Balance Report</vt:lpstr>
      <vt:lpstr>Learning Activity:  Exercise 2.5 </vt:lpstr>
      <vt:lpstr>Check Your Knowledge</vt:lpstr>
      <vt:lpstr>PowerPoint Presentation</vt:lpstr>
      <vt:lpstr>Course Agenda</vt:lpstr>
      <vt:lpstr>Section 3 - Learning Objectives</vt:lpstr>
      <vt:lpstr>FML Initiation Triggers</vt:lpstr>
      <vt:lpstr>Qualifying Individuals</vt:lpstr>
      <vt:lpstr>Qualifying Individuals</vt:lpstr>
      <vt:lpstr>Qualifying Conditions</vt:lpstr>
      <vt:lpstr>Qualifying Conditions</vt:lpstr>
      <vt:lpstr>Group Exercise 3.1</vt:lpstr>
      <vt:lpstr>Communicating to the Employee</vt:lpstr>
      <vt:lpstr>Communicating to the Employee</vt:lpstr>
      <vt:lpstr>Learning Activity:  Demo 3.2</vt:lpstr>
      <vt:lpstr>Learning Activity:  Demo 3.3</vt:lpstr>
      <vt:lpstr>FML Forms</vt:lpstr>
      <vt:lpstr>Notice of Eligibility Form</vt:lpstr>
      <vt:lpstr>Notice of Eligibility Form</vt:lpstr>
      <vt:lpstr>Notice of Eligibility Form</vt:lpstr>
      <vt:lpstr>Check Employee Leave Balances</vt:lpstr>
      <vt:lpstr>Learning Activity:  Demo 3.4</vt:lpstr>
      <vt:lpstr>Learning Activity:  Demo 3.5</vt:lpstr>
      <vt:lpstr>Learning Activity: Exercise 3.6 </vt:lpstr>
      <vt:lpstr>Alternatives for Ineligibility</vt:lpstr>
      <vt:lpstr>Check Your Knowledge</vt:lpstr>
      <vt:lpstr>PowerPoint Presentation</vt:lpstr>
      <vt:lpstr>Course Agenda</vt:lpstr>
      <vt:lpstr>Section 4 - Learning Objectives</vt:lpstr>
      <vt:lpstr>Certification Forms</vt:lpstr>
      <vt:lpstr>Certification Forms</vt:lpstr>
      <vt:lpstr>Certification Forms</vt:lpstr>
      <vt:lpstr>Substitutions</vt:lpstr>
      <vt:lpstr>Substitutions</vt:lpstr>
      <vt:lpstr>Form Requirements </vt:lpstr>
      <vt:lpstr>Form Requirements </vt:lpstr>
      <vt:lpstr>Additional Opinions </vt:lpstr>
      <vt:lpstr>Medical Recertification </vt:lpstr>
      <vt:lpstr>Medical Recertification </vt:lpstr>
      <vt:lpstr>Check Your Knowledge</vt:lpstr>
      <vt:lpstr>PowerPoint Presentation</vt:lpstr>
      <vt:lpstr>Course Agenda</vt:lpstr>
      <vt:lpstr>Section 5 - Learning Objectives</vt:lpstr>
      <vt:lpstr>Medical Certification Evaluation</vt:lpstr>
      <vt:lpstr>Medical Certification Evaluation</vt:lpstr>
      <vt:lpstr>Military Certification Evaluation</vt:lpstr>
      <vt:lpstr>Learning Activity: Exercise 5.1</vt:lpstr>
      <vt:lpstr>Check Your Knowledge</vt:lpstr>
      <vt:lpstr>PowerPoint Presentation</vt:lpstr>
      <vt:lpstr>Course Agenda</vt:lpstr>
      <vt:lpstr>Section 6 - Learning Objectives</vt:lpstr>
      <vt:lpstr>CDOT FML Designation Notice</vt:lpstr>
      <vt:lpstr>CDOT FML Designation Notice</vt:lpstr>
      <vt:lpstr>CDOT FML Designation Notice Approval Actions</vt:lpstr>
      <vt:lpstr>Learning Activity: Exercise 6.1</vt:lpstr>
      <vt:lpstr>Post CDOT FML Designation Notice Actions</vt:lpstr>
      <vt:lpstr>Post CDOT FML Designation Notice Actions</vt:lpstr>
      <vt:lpstr>Check Your Knowledge</vt:lpstr>
      <vt:lpstr>PowerPoint Presentation</vt:lpstr>
      <vt:lpstr>Course Agenda</vt:lpstr>
      <vt:lpstr>Section 7 - Learning Objectives</vt:lpstr>
      <vt:lpstr>FML Workbench</vt:lpstr>
      <vt:lpstr>Creating the FML Workbench</vt:lpstr>
      <vt:lpstr>Learning Activity:  Demo 7.1</vt:lpstr>
      <vt:lpstr>Learning Activity:  Exercise 7.2</vt:lpstr>
      <vt:lpstr>Editing the FML Workbench</vt:lpstr>
      <vt:lpstr>Learning Activity:  Demo 7.3</vt:lpstr>
      <vt:lpstr>Learning Activity:  Demo 7.4</vt:lpstr>
      <vt:lpstr>Check Your Knowledge</vt:lpstr>
      <vt:lpstr>PowerPoint Presentation</vt:lpstr>
      <vt:lpstr>Course Agenda</vt:lpstr>
      <vt:lpstr>Section 8 - Learning Objectives</vt:lpstr>
      <vt:lpstr>FML Leave Entry on Timesheet</vt:lpstr>
      <vt:lpstr>Learning Activity:  Demo 8.1</vt:lpstr>
      <vt:lpstr>Learning Activity:  Exercise 8.2</vt:lpstr>
      <vt:lpstr>FML Timesheet Errors</vt:lpstr>
      <vt:lpstr>FML Leave Usage and A/A Types</vt:lpstr>
      <vt:lpstr>FML and Holidays</vt:lpstr>
      <vt:lpstr>Check Your Knowledge</vt:lpstr>
      <vt:lpstr>PowerPoint Presentation</vt:lpstr>
      <vt:lpstr>Course Agenda</vt:lpstr>
      <vt:lpstr>Section 9 - Learning Objectives</vt:lpstr>
      <vt:lpstr>FML and Workers’ Comp</vt:lpstr>
      <vt:lpstr>FML, Workers’ Comp and Maintenance Sections</vt:lpstr>
      <vt:lpstr>FML, Workers’ Compensation and Maintenance Sections</vt:lpstr>
      <vt:lpstr>Workers’ Comp Claims and Forms</vt:lpstr>
      <vt:lpstr>Worker Compensation Claims and Forms</vt:lpstr>
      <vt:lpstr>Learning Activity:  Demo 9.1</vt:lpstr>
      <vt:lpstr>Injury Leave</vt:lpstr>
      <vt:lpstr>Learning Activity:  Demo 9.2</vt:lpstr>
      <vt:lpstr>Make Whole Process</vt:lpstr>
      <vt:lpstr>Learning Activity:  Demo 9.3</vt:lpstr>
      <vt:lpstr>At the End of Workers’ Compensation</vt:lpstr>
      <vt:lpstr>Learning Activity:  Demo 9.4</vt:lpstr>
      <vt:lpstr>Check Your Knowledge</vt:lpstr>
      <vt:lpstr>PowerPoint Presentation</vt:lpstr>
      <vt:lpstr>Course Agenda</vt:lpstr>
      <vt:lpstr>Section 10 - Learning Objectives</vt:lpstr>
      <vt:lpstr>Monitoring FML</vt:lpstr>
      <vt:lpstr>Leave Approval</vt:lpstr>
      <vt:lpstr>Leave Approval</vt:lpstr>
      <vt:lpstr>Learning Activity:  Demo 10.1</vt:lpstr>
      <vt:lpstr>Learning Activity:  Demo 10.2</vt:lpstr>
      <vt:lpstr>Entitlement remaining</vt:lpstr>
      <vt:lpstr>Learning Activity:  Exercise 10.3 </vt:lpstr>
      <vt:lpstr>Recertification Scenarios</vt:lpstr>
      <vt:lpstr>Low Balance</vt:lpstr>
      <vt:lpstr>FML Low Balance Report</vt:lpstr>
      <vt:lpstr>Low Balance Notifications</vt:lpstr>
      <vt:lpstr>Learning Activity:  Demo 10.4 </vt:lpstr>
      <vt:lpstr>FML Exhaustion</vt:lpstr>
      <vt:lpstr>FML Exhaustion Process</vt:lpstr>
      <vt:lpstr>Check Your Knowledge</vt:lpstr>
      <vt:lpstr>PowerPoint Presentation</vt:lpstr>
      <vt:lpstr>Course Agenda</vt:lpstr>
      <vt:lpstr>Section 11 - Learning Objectives</vt:lpstr>
      <vt:lpstr>Factors that End FML</vt:lpstr>
      <vt:lpstr>Evaluate Fitness and Work Status Report</vt:lpstr>
      <vt:lpstr>End of FML Notification </vt:lpstr>
      <vt:lpstr>End of FML Notification </vt:lpstr>
      <vt:lpstr>FML Liaison End of FML Actions</vt:lpstr>
      <vt:lpstr>Check Your Knowledge</vt:lpstr>
      <vt:lpstr>PowerPoint Presentation</vt:lpstr>
      <vt:lpstr>Course Agenda</vt:lpstr>
      <vt:lpstr>Case Studies</vt:lpstr>
      <vt:lpstr>PowerPoint Presentation</vt:lpstr>
      <vt:lpstr>Course Agenda</vt:lpstr>
      <vt:lpstr>Conclusion</vt:lpstr>
      <vt:lpstr>Learning Activity:  Course Evaluation</vt:lpstr>
      <vt:lpstr>Where Can I Get Help – People?</vt:lpstr>
      <vt:lpstr>FML SharePoint</vt:lpstr>
      <vt:lpstr>Questions?</vt:lpstr>
    </vt:vector>
  </TitlesOfParts>
  <Manager/>
  <Company>CDOT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Template</dc:title>
  <dc:subject/>
  <dc:creator>Jason Prince</dc:creator>
  <cp:keywords/>
  <dc:description/>
  <cp:lastModifiedBy>Prince, Jason M</cp:lastModifiedBy>
  <cp:revision>1196</cp:revision>
  <cp:lastPrinted>2017-03-29T17:35:32Z</cp:lastPrinted>
  <dcterms:created xsi:type="dcterms:W3CDTF">2014-07-10T17:59:32Z</dcterms:created>
  <dcterms:modified xsi:type="dcterms:W3CDTF">2017-03-30T16:38:06Z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2EFE9207-314D-45CF-9206-B4B03A0DA4D7</vt:lpwstr>
  </property>
  <property fmtid="{D5CDD505-2E9C-101B-9397-08002B2CF9AE}" pid="3" name="ArticulatePath">
    <vt:lpwstr>01142015 FML Liason Training Presentation Final</vt:lpwstr>
  </property>
</Properties>
</file>