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notesSlides/notesSlide22.xml" ContentType="application/vnd.openxmlformats-officedocument.presentationml.notesSlide+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29"/>
  </p:notesMasterIdLst>
  <p:handoutMasterIdLst>
    <p:handoutMasterId r:id="rId30"/>
  </p:handoutMasterIdLst>
  <p:sldIdLst>
    <p:sldId id="561" r:id="rId4"/>
    <p:sldId id="593" r:id="rId5"/>
    <p:sldId id="647" r:id="rId6"/>
    <p:sldId id="637" r:id="rId7"/>
    <p:sldId id="635" r:id="rId8"/>
    <p:sldId id="638" r:id="rId9"/>
    <p:sldId id="639" r:id="rId10"/>
    <p:sldId id="640" r:id="rId11"/>
    <p:sldId id="641" r:id="rId12"/>
    <p:sldId id="651" r:id="rId13"/>
    <p:sldId id="652" r:id="rId14"/>
    <p:sldId id="662" r:id="rId15"/>
    <p:sldId id="654" r:id="rId16"/>
    <p:sldId id="655" r:id="rId17"/>
    <p:sldId id="656" r:id="rId18"/>
    <p:sldId id="657" r:id="rId19"/>
    <p:sldId id="659" r:id="rId20"/>
    <p:sldId id="661" r:id="rId21"/>
    <p:sldId id="660" r:id="rId22"/>
    <p:sldId id="642" r:id="rId23"/>
    <p:sldId id="650" r:id="rId24"/>
    <p:sldId id="644" r:id="rId25"/>
    <p:sldId id="648" r:id="rId26"/>
    <p:sldId id="653" r:id="rId27"/>
    <p:sldId id="646" r:id="rId28"/>
  </p:sldIdLst>
  <p:sldSz cx="9144000" cy="6858000" type="screen4x3"/>
  <p:notesSz cx="7023100" cy="93091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120F51-B0A1-4AD5-A45D-AA5FA8288CB7}">
          <p14:sldIdLst>
            <p14:sldId id="561"/>
            <p14:sldId id="593"/>
            <p14:sldId id="647"/>
            <p14:sldId id="637"/>
            <p14:sldId id="635"/>
          </p14:sldIdLst>
        </p14:section>
        <p14:section name="Moving from a Peer to a Supervisor (Optional)" id="{F9DE22E4-3CC7-4A07-A9C2-AF5A7B903F1C}">
          <p14:sldIdLst>
            <p14:sldId id="638"/>
          </p14:sldIdLst>
        </p14:section>
        <p14:section name="Role of the Supervisor" id="{CF47B91A-CB66-4948-A4F8-A981349E7F20}">
          <p14:sldIdLst>
            <p14:sldId id="639"/>
          </p14:sldIdLst>
        </p14:section>
        <p14:section name="The Supervisor as an Advocate" id="{E1E3258A-1C86-434C-A7E3-CCA10CFADE2F}">
          <p14:sldIdLst>
            <p14:sldId id="640"/>
          </p14:sldIdLst>
        </p14:section>
        <p14:section name="Performance Management Behaviors" id="{F56E3E29-99A2-445B-9CF3-EE0F7BC5DC87}">
          <p14:sldIdLst>
            <p14:sldId id="641"/>
            <p14:sldId id="651"/>
            <p14:sldId id="652"/>
            <p14:sldId id="662"/>
            <p14:sldId id="654"/>
            <p14:sldId id="655"/>
            <p14:sldId id="656"/>
            <p14:sldId id="657"/>
            <p14:sldId id="659"/>
            <p14:sldId id="661"/>
            <p14:sldId id="660"/>
          </p14:sldIdLst>
        </p14:section>
        <p14:section name="Communication" id="{19B245B2-6DFE-46B9-893D-20A6C9DD51A2}">
          <p14:sldIdLst>
            <p14:sldId id="642"/>
          </p14:sldIdLst>
        </p14:section>
        <p14:section name="Conclusion" id="{7E02A536-C5C3-49E8-952F-670C93CA5373}">
          <p14:sldIdLst>
            <p14:sldId id="650"/>
            <p14:sldId id="644"/>
            <p14:sldId id="648"/>
            <p14:sldId id="653"/>
            <p14:sldId id="6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1" clrIdx="4">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61868" autoAdjust="0"/>
  </p:normalViewPr>
  <p:slideViewPr>
    <p:cSldViewPr snapToGrid="0" showGuides="1">
      <p:cViewPr varScale="1">
        <p:scale>
          <a:sx n="69" d="100"/>
          <a:sy n="69" d="100"/>
        </p:scale>
        <p:origin x="191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2562"/>
    </p:cViewPr>
  </p:sorterViewPr>
  <p:notesViewPr>
    <p:cSldViewPr snapToGrid="0" showGuides="1">
      <p:cViewPr varScale="1">
        <p:scale>
          <a:sx n="81" d="100"/>
          <a:sy n="81" d="100"/>
        </p:scale>
        <p:origin x="230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9AEB7-3039-4A96-BCD4-A9DF9A2B740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EA4E5C9-6FB9-4C18-842D-68887A965051}">
      <dgm:prSet phldrT="[Text]"/>
      <dgm:spPr/>
      <dgm:t>
        <a:bodyPr/>
        <a:lstStyle/>
        <a:p>
          <a:r>
            <a:rPr lang="en-US" dirty="0" smtClean="0"/>
            <a:t>Accountability Credibility</a:t>
          </a:r>
          <a:endParaRPr lang="en-US" dirty="0"/>
        </a:p>
      </dgm:t>
    </dgm:pt>
    <dgm:pt modelId="{5E70BA82-2D9D-40FA-8CF3-E17867EB5752}" type="parTrans" cxnId="{171EE36A-0DCD-4F25-BDD4-A2DB81A6181B}">
      <dgm:prSet/>
      <dgm:spPr/>
      <dgm:t>
        <a:bodyPr/>
        <a:lstStyle/>
        <a:p>
          <a:endParaRPr lang="en-US"/>
        </a:p>
      </dgm:t>
    </dgm:pt>
    <dgm:pt modelId="{A92961B2-0B76-449B-A0AA-C012A6B504CA}" type="sibTrans" cxnId="{171EE36A-0DCD-4F25-BDD4-A2DB81A6181B}">
      <dgm:prSet/>
      <dgm:spPr/>
      <dgm:t>
        <a:bodyPr/>
        <a:lstStyle/>
        <a:p>
          <a:endParaRPr lang="en-US"/>
        </a:p>
      </dgm:t>
    </dgm:pt>
    <dgm:pt modelId="{851444C3-6CB2-4A35-ACE1-DDC50FC87885}">
      <dgm:prSet phldrT="[Text]"/>
      <dgm:spPr>
        <a:solidFill>
          <a:schemeClr val="accent3">
            <a:alpha val="50000"/>
          </a:schemeClr>
        </a:solidFill>
      </dgm:spPr>
      <dgm:t>
        <a:bodyPr/>
        <a:lstStyle/>
        <a:p>
          <a:r>
            <a:rPr lang="en-US" dirty="0" smtClean="0"/>
            <a:t>Work Leading / Supervision</a:t>
          </a:r>
          <a:endParaRPr lang="en-US" dirty="0"/>
        </a:p>
      </dgm:t>
    </dgm:pt>
    <dgm:pt modelId="{6750CEEC-B15A-4020-AFCD-2C2D613E3C4E}" type="parTrans" cxnId="{0647388E-C40D-4DB9-B2E4-AB280AC9C27E}">
      <dgm:prSet/>
      <dgm:spPr/>
      <dgm:t>
        <a:bodyPr/>
        <a:lstStyle/>
        <a:p>
          <a:endParaRPr lang="en-US"/>
        </a:p>
      </dgm:t>
    </dgm:pt>
    <dgm:pt modelId="{ACDD8B86-0D0C-4112-9B20-14AC1DB90C04}" type="sibTrans" cxnId="{0647388E-C40D-4DB9-B2E4-AB280AC9C27E}">
      <dgm:prSet/>
      <dgm:spPr/>
      <dgm:t>
        <a:bodyPr/>
        <a:lstStyle/>
        <a:p>
          <a:endParaRPr lang="en-US"/>
        </a:p>
      </dgm:t>
    </dgm:pt>
    <dgm:pt modelId="{FC8AE4A3-91E1-4A69-AD97-438BFA75B731}">
      <dgm:prSet phldrT="[Text]"/>
      <dgm:spPr/>
      <dgm:t>
        <a:bodyPr/>
        <a:lstStyle/>
        <a:p>
          <a:r>
            <a:rPr lang="en-US" dirty="0" smtClean="0"/>
            <a:t>Job Performance Expectations</a:t>
          </a:r>
          <a:endParaRPr lang="en-US" dirty="0"/>
        </a:p>
      </dgm:t>
    </dgm:pt>
    <dgm:pt modelId="{AB718C10-AABD-49A9-A073-6B66BC661352}" type="parTrans" cxnId="{0D3A9569-5F26-4275-8725-54A4683D5F05}">
      <dgm:prSet/>
      <dgm:spPr/>
      <dgm:t>
        <a:bodyPr/>
        <a:lstStyle/>
        <a:p>
          <a:endParaRPr lang="en-US"/>
        </a:p>
      </dgm:t>
    </dgm:pt>
    <dgm:pt modelId="{23B4C810-6C8E-464F-8ED4-9E598ED5FC33}" type="sibTrans" cxnId="{0D3A9569-5F26-4275-8725-54A4683D5F05}">
      <dgm:prSet/>
      <dgm:spPr/>
      <dgm:t>
        <a:bodyPr/>
        <a:lstStyle/>
        <a:p>
          <a:endParaRPr lang="en-US"/>
        </a:p>
      </dgm:t>
    </dgm:pt>
    <dgm:pt modelId="{696F088F-5665-4293-84A4-8F41718BA3DD}">
      <dgm:prSet phldrT="[Text]"/>
      <dgm:spPr/>
      <dgm:t>
        <a:bodyPr/>
        <a:lstStyle/>
        <a:p>
          <a:r>
            <a:rPr lang="en-US" smtClean="0"/>
            <a:t>Safety</a:t>
          </a:r>
          <a:endParaRPr lang="en-US" dirty="0"/>
        </a:p>
      </dgm:t>
    </dgm:pt>
    <dgm:pt modelId="{0184923F-05AB-4AD5-946D-5F6FB14A68F1}" type="parTrans" cxnId="{2F7599F6-A89E-42BD-AA09-C45DC9124A6F}">
      <dgm:prSet/>
      <dgm:spPr/>
      <dgm:t>
        <a:bodyPr/>
        <a:lstStyle/>
        <a:p>
          <a:endParaRPr lang="en-US"/>
        </a:p>
      </dgm:t>
    </dgm:pt>
    <dgm:pt modelId="{896AC047-14DF-4A2C-A4A9-8372B802E7F2}" type="sibTrans" cxnId="{2F7599F6-A89E-42BD-AA09-C45DC9124A6F}">
      <dgm:prSet/>
      <dgm:spPr/>
      <dgm:t>
        <a:bodyPr/>
        <a:lstStyle/>
        <a:p>
          <a:endParaRPr lang="en-US"/>
        </a:p>
      </dgm:t>
    </dgm:pt>
    <dgm:pt modelId="{8F76423E-278A-44A8-B971-F4EF7CD480B5}">
      <dgm:prSet phldrT="[Text]"/>
      <dgm:spPr/>
      <dgm:t>
        <a:bodyPr/>
        <a:lstStyle/>
        <a:p>
          <a:r>
            <a:rPr lang="en-US" smtClean="0"/>
            <a:t>Customer </a:t>
          </a:r>
          <a:r>
            <a:rPr lang="en-US" dirty="0" smtClean="0"/>
            <a:t>Service</a:t>
          </a:r>
          <a:endParaRPr lang="en-US" dirty="0"/>
        </a:p>
      </dgm:t>
    </dgm:pt>
    <dgm:pt modelId="{6F8E72E9-AE75-4B2A-B804-D8DFED894105}" type="parTrans" cxnId="{3B2C5141-9CA8-4D99-9BAF-7163DE1AC6FB}">
      <dgm:prSet/>
      <dgm:spPr/>
      <dgm:t>
        <a:bodyPr/>
        <a:lstStyle/>
        <a:p>
          <a:endParaRPr lang="en-US"/>
        </a:p>
      </dgm:t>
    </dgm:pt>
    <dgm:pt modelId="{D78404A7-02E1-42F9-94A0-5C981ACD1145}" type="sibTrans" cxnId="{3B2C5141-9CA8-4D99-9BAF-7163DE1AC6FB}">
      <dgm:prSet/>
      <dgm:spPr/>
      <dgm:t>
        <a:bodyPr/>
        <a:lstStyle/>
        <a:p>
          <a:endParaRPr lang="en-US"/>
        </a:p>
      </dgm:t>
    </dgm:pt>
    <dgm:pt modelId="{8B87B101-F689-449F-8C2B-EEA513A81E14}">
      <dgm:prSet phldrT="[Text]"/>
      <dgm:spPr/>
      <dgm:t>
        <a:bodyPr/>
        <a:lstStyle/>
        <a:p>
          <a:r>
            <a:rPr lang="en-US" dirty="0" smtClean="0"/>
            <a:t>Communication Interpersonal Skills</a:t>
          </a:r>
          <a:endParaRPr lang="en-US" dirty="0"/>
        </a:p>
      </dgm:t>
    </dgm:pt>
    <dgm:pt modelId="{8713B468-9EEF-4E88-96EB-C8F5DBE41CAA}" type="parTrans" cxnId="{3B7E6968-B195-4BD4-AC4C-A26C8A9011E9}">
      <dgm:prSet/>
      <dgm:spPr/>
      <dgm:t>
        <a:bodyPr/>
        <a:lstStyle/>
        <a:p>
          <a:endParaRPr lang="en-US"/>
        </a:p>
      </dgm:t>
    </dgm:pt>
    <dgm:pt modelId="{853364E8-4C23-4FC3-894C-CF08CEFD9678}" type="sibTrans" cxnId="{3B7E6968-B195-4BD4-AC4C-A26C8A9011E9}">
      <dgm:prSet/>
      <dgm:spPr/>
      <dgm:t>
        <a:bodyPr/>
        <a:lstStyle/>
        <a:p>
          <a:endParaRPr lang="en-US"/>
        </a:p>
      </dgm:t>
    </dgm:pt>
    <dgm:pt modelId="{AA330990-B54E-4D8C-8E23-6EA21E8C0BFC}" type="pres">
      <dgm:prSet presAssocID="{4B19AEB7-3039-4A96-BCD4-A9DF9A2B740C}" presName="Name0" presStyleCnt="0">
        <dgm:presLayoutVars>
          <dgm:dir/>
          <dgm:resizeHandles val="exact"/>
        </dgm:presLayoutVars>
      </dgm:prSet>
      <dgm:spPr/>
      <dgm:t>
        <a:bodyPr/>
        <a:lstStyle/>
        <a:p>
          <a:endParaRPr lang="en-US"/>
        </a:p>
      </dgm:t>
    </dgm:pt>
    <dgm:pt modelId="{63BEEE46-11FE-49AF-89C1-BCAB95C00180}" type="pres">
      <dgm:prSet presAssocID="{FC8AE4A3-91E1-4A69-AD97-438BFA75B731}" presName="Name5" presStyleLbl="vennNode1" presStyleIdx="0" presStyleCnt="6">
        <dgm:presLayoutVars>
          <dgm:bulletEnabled val="1"/>
        </dgm:presLayoutVars>
      </dgm:prSet>
      <dgm:spPr/>
      <dgm:t>
        <a:bodyPr/>
        <a:lstStyle/>
        <a:p>
          <a:endParaRPr lang="en-US"/>
        </a:p>
      </dgm:t>
    </dgm:pt>
    <dgm:pt modelId="{D76A46D0-92E5-4BD9-9485-A98D3A941D24}" type="pres">
      <dgm:prSet presAssocID="{23B4C810-6C8E-464F-8ED4-9E598ED5FC33}" presName="space" presStyleCnt="0"/>
      <dgm:spPr/>
    </dgm:pt>
    <dgm:pt modelId="{B2ADE7F4-B082-4C2A-A0CD-49D0F9391EDD}" type="pres">
      <dgm:prSet presAssocID="{696F088F-5665-4293-84A4-8F41718BA3DD}" presName="Name5" presStyleLbl="vennNode1" presStyleIdx="1" presStyleCnt="6">
        <dgm:presLayoutVars>
          <dgm:bulletEnabled val="1"/>
        </dgm:presLayoutVars>
      </dgm:prSet>
      <dgm:spPr/>
      <dgm:t>
        <a:bodyPr/>
        <a:lstStyle/>
        <a:p>
          <a:endParaRPr lang="en-US"/>
        </a:p>
      </dgm:t>
    </dgm:pt>
    <dgm:pt modelId="{D1A1A646-5F19-422E-9EAE-4747E439464E}" type="pres">
      <dgm:prSet presAssocID="{896AC047-14DF-4A2C-A4A9-8372B802E7F2}" presName="space" presStyleCnt="0"/>
      <dgm:spPr/>
    </dgm:pt>
    <dgm:pt modelId="{7442A07E-5EC7-4985-94F6-70685346BE54}" type="pres">
      <dgm:prSet presAssocID="{AEA4E5C9-6FB9-4C18-842D-68887A965051}" presName="Name5" presStyleLbl="vennNode1" presStyleIdx="2" presStyleCnt="6">
        <dgm:presLayoutVars>
          <dgm:bulletEnabled val="1"/>
        </dgm:presLayoutVars>
      </dgm:prSet>
      <dgm:spPr/>
      <dgm:t>
        <a:bodyPr/>
        <a:lstStyle/>
        <a:p>
          <a:endParaRPr lang="en-US"/>
        </a:p>
      </dgm:t>
    </dgm:pt>
    <dgm:pt modelId="{D0418A75-6CA2-46F8-B63A-D43496C1861E}" type="pres">
      <dgm:prSet presAssocID="{A92961B2-0B76-449B-A0AA-C012A6B504CA}" presName="space" presStyleCnt="0"/>
      <dgm:spPr/>
    </dgm:pt>
    <dgm:pt modelId="{8E072FF9-A515-4634-8965-EDFBEB274D63}" type="pres">
      <dgm:prSet presAssocID="{8B87B101-F689-449F-8C2B-EEA513A81E14}" presName="Name5" presStyleLbl="vennNode1" presStyleIdx="3" presStyleCnt="6">
        <dgm:presLayoutVars>
          <dgm:bulletEnabled val="1"/>
        </dgm:presLayoutVars>
      </dgm:prSet>
      <dgm:spPr/>
      <dgm:t>
        <a:bodyPr/>
        <a:lstStyle/>
        <a:p>
          <a:endParaRPr lang="en-US"/>
        </a:p>
      </dgm:t>
    </dgm:pt>
    <dgm:pt modelId="{46AABBC8-9241-4FF7-B327-7E1A5E1E3CFB}" type="pres">
      <dgm:prSet presAssocID="{853364E8-4C23-4FC3-894C-CF08CEFD9678}" presName="space" presStyleCnt="0"/>
      <dgm:spPr/>
    </dgm:pt>
    <dgm:pt modelId="{E98CF582-0422-423B-9883-D1BE6F9A4878}" type="pres">
      <dgm:prSet presAssocID="{8F76423E-278A-44A8-B971-F4EF7CD480B5}" presName="Name5" presStyleLbl="vennNode1" presStyleIdx="4" presStyleCnt="6">
        <dgm:presLayoutVars>
          <dgm:bulletEnabled val="1"/>
        </dgm:presLayoutVars>
      </dgm:prSet>
      <dgm:spPr/>
      <dgm:t>
        <a:bodyPr/>
        <a:lstStyle/>
        <a:p>
          <a:endParaRPr lang="en-US"/>
        </a:p>
      </dgm:t>
    </dgm:pt>
    <dgm:pt modelId="{CF00F7A4-72B5-4B06-8E09-EAA832F3F404}" type="pres">
      <dgm:prSet presAssocID="{D78404A7-02E1-42F9-94A0-5C981ACD1145}" presName="space" presStyleCnt="0"/>
      <dgm:spPr/>
    </dgm:pt>
    <dgm:pt modelId="{EDF52B39-7A55-4968-A7D3-7685910453F1}" type="pres">
      <dgm:prSet presAssocID="{851444C3-6CB2-4A35-ACE1-DDC50FC87885}" presName="Name5" presStyleLbl="vennNode1" presStyleIdx="5" presStyleCnt="6">
        <dgm:presLayoutVars>
          <dgm:bulletEnabled val="1"/>
        </dgm:presLayoutVars>
      </dgm:prSet>
      <dgm:spPr/>
      <dgm:t>
        <a:bodyPr/>
        <a:lstStyle/>
        <a:p>
          <a:endParaRPr lang="en-US"/>
        </a:p>
      </dgm:t>
    </dgm:pt>
  </dgm:ptLst>
  <dgm:cxnLst>
    <dgm:cxn modelId="{4CC5D650-000A-49AC-86AF-66B5C5CB768E}" type="presOf" srcId="{8B87B101-F689-449F-8C2B-EEA513A81E14}" destId="{8E072FF9-A515-4634-8965-EDFBEB274D63}" srcOrd="0" destOrd="0" presId="urn:microsoft.com/office/officeart/2005/8/layout/venn3"/>
    <dgm:cxn modelId="{100CE777-9EBA-4E18-A575-A2090A2A9472}" type="presOf" srcId="{AEA4E5C9-6FB9-4C18-842D-68887A965051}" destId="{7442A07E-5EC7-4985-94F6-70685346BE54}" srcOrd="0" destOrd="0" presId="urn:microsoft.com/office/officeart/2005/8/layout/venn3"/>
    <dgm:cxn modelId="{0647388E-C40D-4DB9-B2E4-AB280AC9C27E}" srcId="{4B19AEB7-3039-4A96-BCD4-A9DF9A2B740C}" destId="{851444C3-6CB2-4A35-ACE1-DDC50FC87885}" srcOrd="5" destOrd="0" parTransId="{6750CEEC-B15A-4020-AFCD-2C2D613E3C4E}" sibTransId="{ACDD8B86-0D0C-4112-9B20-14AC1DB90C04}"/>
    <dgm:cxn modelId="{9F882EE2-F43E-423F-B96F-DA08E4FE1F24}" type="presOf" srcId="{FC8AE4A3-91E1-4A69-AD97-438BFA75B731}" destId="{63BEEE46-11FE-49AF-89C1-BCAB95C00180}" srcOrd="0" destOrd="0" presId="urn:microsoft.com/office/officeart/2005/8/layout/venn3"/>
    <dgm:cxn modelId="{16CED503-8FF0-4F0A-BB7E-2D227801B707}" type="presOf" srcId="{4B19AEB7-3039-4A96-BCD4-A9DF9A2B740C}" destId="{AA330990-B54E-4D8C-8E23-6EA21E8C0BFC}" srcOrd="0" destOrd="0" presId="urn:microsoft.com/office/officeart/2005/8/layout/venn3"/>
    <dgm:cxn modelId="{3B7E6968-B195-4BD4-AC4C-A26C8A9011E9}" srcId="{4B19AEB7-3039-4A96-BCD4-A9DF9A2B740C}" destId="{8B87B101-F689-449F-8C2B-EEA513A81E14}" srcOrd="3" destOrd="0" parTransId="{8713B468-9EEF-4E88-96EB-C8F5DBE41CAA}" sibTransId="{853364E8-4C23-4FC3-894C-CF08CEFD9678}"/>
    <dgm:cxn modelId="{171EE36A-0DCD-4F25-BDD4-A2DB81A6181B}" srcId="{4B19AEB7-3039-4A96-BCD4-A9DF9A2B740C}" destId="{AEA4E5C9-6FB9-4C18-842D-68887A965051}" srcOrd="2" destOrd="0" parTransId="{5E70BA82-2D9D-40FA-8CF3-E17867EB5752}" sibTransId="{A92961B2-0B76-449B-A0AA-C012A6B504CA}"/>
    <dgm:cxn modelId="{0D3A9569-5F26-4275-8725-54A4683D5F05}" srcId="{4B19AEB7-3039-4A96-BCD4-A9DF9A2B740C}" destId="{FC8AE4A3-91E1-4A69-AD97-438BFA75B731}" srcOrd="0" destOrd="0" parTransId="{AB718C10-AABD-49A9-A073-6B66BC661352}" sibTransId="{23B4C810-6C8E-464F-8ED4-9E598ED5FC33}"/>
    <dgm:cxn modelId="{AFE01FA0-73A1-415E-A6AC-FF6D4EAF450B}" type="presOf" srcId="{696F088F-5665-4293-84A4-8F41718BA3DD}" destId="{B2ADE7F4-B082-4C2A-A0CD-49D0F9391EDD}" srcOrd="0" destOrd="0" presId="urn:microsoft.com/office/officeart/2005/8/layout/venn3"/>
    <dgm:cxn modelId="{9987F681-7B3D-42F8-AAA2-A9464284BA48}" type="presOf" srcId="{8F76423E-278A-44A8-B971-F4EF7CD480B5}" destId="{E98CF582-0422-423B-9883-D1BE6F9A4878}" srcOrd="0" destOrd="0" presId="urn:microsoft.com/office/officeart/2005/8/layout/venn3"/>
    <dgm:cxn modelId="{C5A354DC-026B-4070-AE42-BF836BAF4A9E}" type="presOf" srcId="{851444C3-6CB2-4A35-ACE1-DDC50FC87885}" destId="{EDF52B39-7A55-4968-A7D3-7685910453F1}" srcOrd="0" destOrd="0" presId="urn:microsoft.com/office/officeart/2005/8/layout/venn3"/>
    <dgm:cxn modelId="{2F7599F6-A89E-42BD-AA09-C45DC9124A6F}" srcId="{4B19AEB7-3039-4A96-BCD4-A9DF9A2B740C}" destId="{696F088F-5665-4293-84A4-8F41718BA3DD}" srcOrd="1" destOrd="0" parTransId="{0184923F-05AB-4AD5-946D-5F6FB14A68F1}" sibTransId="{896AC047-14DF-4A2C-A4A9-8372B802E7F2}"/>
    <dgm:cxn modelId="{3B2C5141-9CA8-4D99-9BAF-7163DE1AC6FB}" srcId="{4B19AEB7-3039-4A96-BCD4-A9DF9A2B740C}" destId="{8F76423E-278A-44A8-B971-F4EF7CD480B5}" srcOrd="4" destOrd="0" parTransId="{6F8E72E9-AE75-4B2A-B804-D8DFED894105}" sibTransId="{D78404A7-02E1-42F9-94A0-5C981ACD1145}"/>
    <dgm:cxn modelId="{0B385D89-448E-4FCA-91BF-5B1FD4C0493E}" type="presParOf" srcId="{AA330990-B54E-4D8C-8E23-6EA21E8C0BFC}" destId="{63BEEE46-11FE-49AF-89C1-BCAB95C00180}" srcOrd="0" destOrd="0" presId="urn:microsoft.com/office/officeart/2005/8/layout/venn3"/>
    <dgm:cxn modelId="{28B6B1DD-1C82-46B4-9FA6-E7CB475D894F}" type="presParOf" srcId="{AA330990-B54E-4D8C-8E23-6EA21E8C0BFC}" destId="{D76A46D0-92E5-4BD9-9485-A98D3A941D24}" srcOrd="1" destOrd="0" presId="urn:microsoft.com/office/officeart/2005/8/layout/venn3"/>
    <dgm:cxn modelId="{17BF7AB1-8CE9-4FA3-A0B8-FEF33D386E62}" type="presParOf" srcId="{AA330990-B54E-4D8C-8E23-6EA21E8C0BFC}" destId="{B2ADE7F4-B082-4C2A-A0CD-49D0F9391EDD}" srcOrd="2" destOrd="0" presId="urn:microsoft.com/office/officeart/2005/8/layout/venn3"/>
    <dgm:cxn modelId="{2D651FF0-61DD-42E1-B923-A97217A9A165}" type="presParOf" srcId="{AA330990-B54E-4D8C-8E23-6EA21E8C0BFC}" destId="{D1A1A646-5F19-422E-9EAE-4747E439464E}" srcOrd="3" destOrd="0" presId="urn:microsoft.com/office/officeart/2005/8/layout/venn3"/>
    <dgm:cxn modelId="{7B29D163-6C89-4FB1-BCEE-AFA8D154524D}" type="presParOf" srcId="{AA330990-B54E-4D8C-8E23-6EA21E8C0BFC}" destId="{7442A07E-5EC7-4985-94F6-70685346BE54}" srcOrd="4" destOrd="0" presId="urn:microsoft.com/office/officeart/2005/8/layout/venn3"/>
    <dgm:cxn modelId="{71C41884-6CD7-4610-8EDA-AB37AD46C1F7}" type="presParOf" srcId="{AA330990-B54E-4D8C-8E23-6EA21E8C0BFC}" destId="{D0418A75-6CA2-46F8-B63A-D43496C1861E}" srcOrd="5" destOrd="0" presId="urn:microsoft.com/office/officeart/2005/8/layout/venn3"/>
    <dgm:cxn modelId="{5057FEA7-5953-420A-A75F-FC53D275D7F2}" type="presParOf" srcId="{AA330990-B54E-4D8C-8E23-6EA21E8C0BFC}" destId="{8E072FF9-A515-4634-8965-EDFBEB274D63}" srcOrd="6" destOrd="0" presId="urn:microsoft.com/office/officeart/2005/8/layout/venn3"/>
    <dgm:cxn modelId="{AB28A8DC-DA07-48BD-A391-AB1088659788}" type="presParOf" srcId="{AA330990-B54E-4D8C-8E23-6EA21E8C0BFC}" destId="{46AABBC8-9241-4FF7-B327-7E1A5E1E3CFB}" srcOrd="7" destOrd="0" presId="urn:microsoft.com/office/officeart/2005/8/layout/venn3"/>
    <dgm:cxn modelId="{3209A388-C531-4768-9992-7C498230F0D1}" type="presParOf" srcId="{AA330990-B54E-4D8C-8E23-6EA21E8C0BFC}" destId="{E98CF582-0422-423B-9883-D1BE6F9A4878}" srcOrd="8" destOrd="0" presId="urn:microsoft.com/office/officeart/2005/8/layout/venn3"/>
    <dgm:cxn modelId="{39CE0A22-185A-431D-A898-CBFA0C06C01C}" type="presParOf" srcId="{AA330990-B54E-4D8C-8E23-6EA21E8C0BFC}" destId="{CF00F7A4-72B5-4B06-8E09-EAA832F3F404}" srcOrd="9" destOrd="0" presId="urn:microsoft.com/office/officeart/2005/8/layout/venn3"/>
    <dgm:cxn modelId="{F945AB45-C3D7-430C-949A-D3D6A1D6C1A0}" type="presParOf" srcId="{AA330990-B54E-4D8C-8E23-6EA21E8C0BFC}" destId="{EDF52B39-7A55-4968-A7D3-7685910453F1}"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F344A-D200-4228-ADAD-868082511C17}" type="doc">
      <dgm:prSet loTypeId="urn:microsoft.com/office/officeart/2011/layout/HexagonRadial" loCatId="cycle" qsTypeId="urn:microsoft.com/office/officeart/2005/8/quickstyle/3d2" qsCatId="3D" csTypeId="urn:microsoft.com/office/officeart/2005/8/colors/accent1_2" csCatId="accent1" phldr="1"/>
      <dgm:spPr/>
      <dgm:t>
        <a:bodyPr/>
        <a:lstStyle/>
        <a:p>
          <a:endParaRPr lang="en-US"/>
        </a:p>
      </dgm:t>
    </dgm:pt>
    <dgm:pt modelId="{F3A5C396-A0DA-497F-8CA0-B5B479233C14}">
      <dgm:prSet phldrT="[Text]"/>
      <dgm:spPr>
        <a:solidFill>
          <a:srgbClr val="00B050"/>
        </a:solidFill>
      </dgm:spPr>
      <dgm:t>
        <a:bodyPr/>
        <a:lstStyle/>
        <a:p>
          <a:r>
            <a:rPr lang="en-US" dirty="0" smtClean="0"/>
            <a:t>Effective feedback</a:t>
          </a:r>
          <a:endParaRPr lang="en-US" dirty="0"/>
        </a:p>
      </dgm:t>
    </dgm:pt>
    <dgm:pt modelId="{6B25D9AA-FB01-46F6-9C40-EEDC152E6845}" type="parTrans" cxnId="{AA78DC7D-451A-4B55-8558-9FE247119341}">
      <dgm:prSet/>
      <dgm:spPr/>
      <dgm:t>
        <a:bodyPr/>
        <a:lstStyle/>
        <a:p>
          <a:endParaRPr lang="en-US"/>
        </a:p>
      </dgm:t>
    </dgm:pt>
    <dgm:pt modelId="{01C9007D-2D78-4DEB-95EA-52803700D896}" type="sibTrans" cxnId="{AA78DC7D-451A-4B55-8558-9FE247119341}">
      <dgm:prSet/>
      <dgm:spPr/>
      <dgm:t>
        <a:bodyPr/>
        <a:lstStyle/>
        <a:p>
          <a:endParaRPr lang="en-US"/>
        </a:p>
      </dgm:t>
    </dgm:pt>
    <dgm:pt modelId="{9AB834FC-1A05-49C1-A649-9909A86D4A6B}">
      <dgm:prSet phldrT="[Text]"/>
      <dgm:spPr/>
      <dgm:t>
        <a:bodyPr/>
        <a:lstStyle/>
        <a:p>
          <a:r>
            <a:rPr lang="en-US" dirty="0" smtClean="0"/>
            <a:t>Candid</a:t>
          </a:r>
          <a:endParaRPr lang="en-US" dirty="0"/>
        </a:p>
      </dgm:t>
    </dgm:pt>
    <dgm:pt modelId="{E300855B-C4E6-4B37-AD0C-F2F79371B238}" type="parTrans" cxnId="{8C79472F-C4B3-4939-BF52-742A6EED3F30}">
      <dgm:prSet/>
      <dgm:spPr/>
      <dgm:t>
        <a:bodyPr/>
        <a:lstStyle/>
        <a:p>
          <a:endParaRPr lang="en-US"/>
        </a:p>
      </dgm:t>
    </dgm:pt>
    <dgm:pt modelId="{25C3CAC2-5947-4E2E-8D30-28837A22DC00}" type="sibTrans" cxnId="{8C79472F-C4B3-4939-BF52-742A6EED3F30}">
      <dgm:prSet/>
      <dgm:spPr/>
      <dgm:t>
        <a:bodyPr/>
        <a:lstStyle/>
        <a:p>
          <a:endParaRPr lang="en-US"/>
        </a:p>
      </dgm:t>
    </dgm:pt>
    <dgm:pt modelId="{94BE2E43-D010-497B-83CF-96CD32761D48}">
      <dgm:prSet phldrT="[Text]"/>
      <dgm:spPr/>
      <dgm:t>
        <a:bodyPr/>
        <a:lstStyle/>
        <a:p>
          <a:r>
            <a:rPr lang="en-US" dirty="0" smtClean="0"/>
            <a:t>Specific</a:t>
          </a:r>
          <a:endParaRPr lang="en-US" dirty="0"/>
        </a:p>
      </dgm:t>
    </dgm:pt>
    <dgm:pt modelId="{7FDF04D1-7831-4C0C-8C1A-4BF39377B81F}" type="parTrans" cxnId="{86C9A769-1350-448D-909D-CCBA543E9317}">
      <dgm:prSet/>
      <dgm:spPr/>
      <dgm:t>
        <a:bodyPr/>
        <a:lstStyle/>
        <a:p>
          <a:endParaRPr lang="en-US"/>
        </a:p>
      </dgm:t>
    </dgm:pt>
    <dgm:pt modelId="{3560BF47-88B6-4D37-9D4B-29E38C5005FF}" type="sibTrans" cxnId="{86C9A769-1350-448D-909D-CCBA543E9317}">
      <dgm:prSet/>
      <dgm:spPr/>
      <dgm:t>
        <a:bodyPr/>
        <a:lstStyle/>
        <a:p>
          <a:endParaRPr lang="en-US"/>
        </a:p>
      </dgm:t>
    </dgm:pt>
    <dgm:pt modelId="{77AEC491-831D-4919-AAAD-0BDD730701B4}">
      <dgm:prSet phldrT="[Text]"/>
      <dgm:spPr/>
      <dgm:t>
        <a:bodyPr/>
        <a:lstStyle/>
        <a:p>
          <a:r>
            <a:rPr lang="en-US" dirty="0" smtClean="0"/>
            <a:t>Positive</a:t>
          </a:r>
          <a:endParaRPr lang="en-US" dirty="0"/>
        </a:p>
      </dgm:t>
    </dgm:pt>
    <dgm:pt modelId="{07A684A6-0131-48FE-9FD7-C3DF593CEB80}" type="parTrans" cxnId="{6CE547BD-0356-4D06-BA9F-E962E20D1092}">
      <dgm:prSet/>
      <dgm:spPr/>
      <dgm:t>
        <a:bodyPr/>
        <a:lstStyle/>
        <a:p>
          <a:endParaRPr lang="en-US"/>
        </a:p>
      </dgm:t>
    </dgm:pt>
    <dgm:pt modelId="{C464F6D2-6EF8-415B-B096-51AFDF90B4D4}" type="sibTrans" cxnId="{6CE547BD-0356-4D06-BA9F-E962E20D1092}">
      <dgm:prSet/>
      <dgm:spPr/>
      <dgm:t>
        <a:bodyPr/>
        <a:lstStyle/>
        <a:p>
          <a:endParaRPr lang="en-US"/>
        </a:p>
      </dgm:t>
    </dgm:pt>
    <dgm:pt modelId="{517ACA95-E86A-410B-866E-0A2A35DC6D5C}">
      <dgm:prSet phldrT="[Text]"/>
      <dgm:spPr/>
      <dgm:t>
        <a:bodyPr/>
        <a:lstStyle/>
        <a:p>
          <a:r>
            <a:rPr lang="en-US" dirty="0" smtClean="0"/>
            <a:t>Timely / Frequent</a:t>
          </a:r>
          <a:endParaRPr lang="en-US" dirty="0"/>
        </a:p>
      </dgm:t>
    </dgm:pt>
    <dgm:pt modelId="{B1DFF2EC-73C5-4090-B780-3E6100E29E3C}" type="parTrans" cxnId="{5CABA352-A738-4CD6-94C1-F6B9F49353A4}">
      <dgm:prSet/>
      <dgm:spPr/>
      <dgm:t>
        <a:bodyPr/>
        <a:lstStyle/>
        <a:p>
          <a:endParaRPr lang="en-US"/>
        </a:p>
      </dgm:t>
    </dgm:pt>
    <dgm:pt modelId="{3FD96429-341C-413F-8C39-43F580469BC1}" type="sibTrans" cxnId="{5CABA352-A738-4CD6-94C1-F6B9F49353A4}">
      <dgm:prSet/>
      <dgm:spPr/>
      <dgm:t>
        <a:bodyPr/>
        <a:lstStyle/>
        <a:p>
          <a:endParaRPr lang="en-US"/>
        </a:p>
      </dgm:t>
    </dgm:pt>
    <dgm:pt modelId="{DF6F3B46-C8E2-42FB-821C-1C23E2B6891E}">
      <dgm:prSet phldrT="[Text]"/>
      <dgm:spPr/>
      <dgm:t>
        <a:bodyPr/>
        <a:lstStyle/>
        <a:p>
          <a:r>
            <a:rPr lang="en-US" dirty="0" smtClean="0"/>
            <a:t>Action focused</a:t>
          </a:r>
          <a:endParaRPr lang="en-US" dirty="0"/>
        </a:p>
      </dgm:t>
    </dgm:pt>
    <dgm:pt modelId="{D6BD548F-5E42-4D16-94EF-514C39309B1A}" type="parTrans" cxnId="{920A4C58-4DF6-4FBE-819C-EBB146DB7B72}">
      <dgm:prSet/>
      <dgm:spPr/>
      <dgm:t>
        <a:bodyPr/>
        <a:lstStyle/>
        <a:p>
          <a:endParaRPr lang="en-US"/>
        </a:p>
      </dgm:t>
    </dgm:pt>
    <dgm:pt modelId="{17B15CC8-7ADE-4F85-B854-5D0BED329E67}" type="sibTrans" cxnId="{920A4C58-4DF6-4FBE-819C-EBB146DB7B72}">
      <dgm:prSet/>
      <dgm:spPr/>
      <dgm:t>
        <a:bodyPr/>
        <a:lstStyle/>
        <a:p>
          <a:endParaRPr lang="en-US"/>
        </a:p>
      </dgm:t>
    </dgm:pt>
    <dgm:pt modelId="{D28D607A-4359-441F-B1D9-329E8E7785A6}">
      <dgm:prSet phldrT="[Text]"/>
      <dgm:spPr/>
      <dgm:t>
        <a:bodyPr/>
        <a:lstStyle/>
        <a:p>
          <a:r>
            <a:rPr lang="en-US" dirty="0" smtClean="0"/>
            <a:t>Job-related</a:t>
          </a:r>
          <a:endParaRPr lang="en-US" dirty="0"/>
        </a:p>
      </dgm:t>
    </dgm:pt>
    <dgm:pt modelId="{C22BE12D-EC16-4D5C-8D38-B60D751AB26A}" type="parTrans" cxnId="{129E8FA6-1A6F-45B9-AD6F-0294B5A5AB70}">
      <dgm:prSet/>
      <dgm:spPr/>
      <dgm:t>
        <a:bodyPr/>
        <a:lstStyle/>
        <a:p>
          <a:endParaRPr lang="en-US"/>
        </a:p>
      </dgm:t>
    </dgm:pt>
    <dgm:pt modelId="{71649D54-8988-4E35-91A5-282E962033A1}" type="sibTrans" cxnId="{129E8FA6-1A6F-45B9-AD6F-0294B5A5AB70}">
      <dgm:prSet/>
      <dgm:spPr/>
      <dgm:t>
        <a:bodyPr/>
        <a:lstStyle/>
        <a:p>
          <a:endParaRPr lang="en-US"/>
        </a:p>
      </dgm:t>
    </dgm:pt>
    <dgm:pt modelId="{1094C404-0517-487A-BD8E-C6A1F3951615}" type="pres">
      <dgm:prSet presAssocID="{8D2F344A-D200-4228-ADAD-868082511C17}" presName="Name0" presStyleCnt="0">
        <dgm:presLayoutVars>
          <dgm:chMax val="1"/>
          <dgm:chPref val="1"/>
          <dgm:dir/>
          <dgm:animOne val="branch"/>
          <dgm:animLvl val="lvl"/>
        </dgm:presLayoutVars>
      </dgm:prSet>
      <dgm:spPr/>
      <dgm:t>
        <a:bodyPr/>
        <a:lstStyle/>
        <a:p>
          <a:endParaRPr lang="en-US"/>
        </a:p>
      </dgm:t>
    </dgm:pt>
    <dgm:pt modelId="{60466240-6C6B-4520-87E5-B1F66820DBCA}" type="pres">
      <dgm:prSet presAssocID="{F3A5C396-A0DA-497F-8CA0-B5B479233C14}" presName="Parent" presStyleLbl="node0" presStyleIdx="0" presStyleCnt="1">
        <dgm:presLayoutVars>
          <dgm:chMax val="6"/>
          <dgm:chPref val="6"/>
        </dgm:presLayoutVars>
      </dgm:prSet>
      <dgm:spPr/>
      <dgm:t>
        <a:bodyPr/>
        <a:lstStyle/>
        <a:p>
          <a:endParaRPr lang="en-US"/>
        </a:p>
      </dgm:t>
    </dgm:pt>
    <dgm:pt modelId="{5CEA05CF-8B75-4A13-818F-BBA32EEDEB6E}" type="pres">
      <dgm:prSet presAssocID="{9AB834FC-1A05-49C1-A649-9909A86D4A6B}" presName="Accent1" presStyleCnt="0"/>
      <dgm:spPr/>
    </dgm:pt>
    <dgm:pt modelId="{DB6E8DDE-664C-42D1-8756-A05AECA274F8}" type="pres">
      <dgm:prSet presAssocID="{9AB834FC-1A05-49C1-A649-9909A86D4A6B}" presName="Accent" presStyleLbl="bgShp" presStyleIdx="0" presStyleCnt="6"/>
      <dgm:spPr/>
    </dgm:pt>
    <dgm:pt modelId="{C302A34E-49CF-43C7-B410-8C3FBC22F457}" type="pres">
      <dgm:prSet presAssocID="{9AB834FC-1A05-49C1-A649-9909A86D4A6B}" presName="Child1" presStyleLbl="node1" presStyleIdx="0" presStyleCnt="6">
        <dgm:presLayoutVars>
          <dgm:chMax val="0"/>
          <dgm:chPref val="0"/>
          <dgm:bulletEnabled val="1"/>
        </dgm:presLayoutVars>
      </dgm:prSet>
      <dgm:spPr/>
      <dgm:t>
        <a:bodyPr/>
        <a:lstStyle/>
        <a:p>
          <a:endParaRPr lang="en-US"/>
        </a:p>
      </dgm:t>
    </dgm:pt>
    <dgm:pt modelId="{6C5F40CA-B624-4CFC-A55F-BC59F429BFB7}" type="pres">
      <dgm:prSet presAssocID="{94BE2E43-D010-497B-83CF-96CD32761D48}" presName="Accent2" presStyleCnt="0"/>
      <dgm:spPr/>
    </dgm:pt>
    <dgm:pt modelId="{53A51535-3885-41BD-8FC6-A990EC42ECE4}" type="pres">
      <dgm:prSet presAssocID="{94BE2E43-D010-497B-83CF-96CD32761D48}" presName="Accent" presStyleLbl="bgShp" presStyleIdx="1" presStyleCnt="6"/>
      <dgm:spPr/>
      <dgm:t>
        <a:bodyPr/>
        <a:lstStyle/>
        <a:p>
          <a:endParaRPr lang="en-US"/>
        </a:p>
      </dgm:t>
    </dgm:pt>
    <dgm:pt modelId="{CB6435E9-93F2-48F3-9E21-91845D7A941F}" type="pres">
      <dgm:prSet presAssocID="{94BE2E43-D010-497B-83CF-96CD32761D48}" presName="Child2" presStyleLbl="node1" presStyleIdx="1" presStyleCnt="6">
        <dgm:presLayoutVars>
          <dgm:chMax val="0"/>
          <dgm:chPref val="0"/>
          <dgm:bulletEnabled val="1"/>
        </dgm:presLayoutVars>
      </dgm:prSet>
      <dgm:spPr/>
      <dgm:t>
        <a:bodyPr/>
        <a:lstStyle/>
        <a:p>
          <a:endParaRPr lang="en-US"/>
        </a:p>
      </dgm:t>
    </dgm:pt>
    <dgm:pt modelId="{13E81F8F-826E-4E38-AD50-136D6AECF29A}" type="pres">
      <dgm:prSet presAssocID="{77AEC491-831D-4919-AAAD-0BDD730701B4}" presName="Accent3" presStyleCnt="0"/>
      <dgm:spPr/>
    </dgm:pt>
    <dgm:pt modelId="{3B6DE434-88CD-42C2-B8CA-89F9E0887638}" type="pres">
      <dgm:prSet presAssocID="{77AEC491-831D-4919-AAAD-0BDD730701B4}" presName="Accent" presStyleLbl="bgShp" presStyleIdx="2" presStyleCnt="6"/>
      <dgm:spPr/>
      <dgm:t>
        <a:bodyPr/>
        <a:lstStyle/>
        <a:p>
          <a:endParaRPr lang="en-US"/>
        </a:p>
      </dgm:t>
    </dgm:pt>
    <dgm:pt modelId="{FB82C289-5F69-4425-A6C6-BC92A8353E7C}" type="pres">
      <dgm:prSet presAssocID="{77AEC491-831D-4919-AAAD-0BDD730701B4}" presName="Child3" presStyleLbl="node1" presStyleIdx="2" presStyleCnt="6">
        <dgm:presLayoutVars>
          <dgm:chMax val="0"/>
          <dgm:chPref val="0"/>
          <dgm:bulletEnabled val="1"/>
        </dgm:presLayoutVars>
      </dgm:prSet>
      <dgm:spPr/>
      <dgm:t>
        <a:bodyPr/>
        <a:lstStyle/>
        <a:p>
          <a:endParaRPr lang="en-US"/>
        </a:p>
      </dgm:t>
    </dgm:pt>
    <dgm:pt modelId="{E9D21190-AAA9-4375-8AA4-5B382FC891FA}" type="pres">
      <dgm:prSet presAssocID="{517ACA95-E86A-410B-866E-0A2A35DC6D5C}" presName="Accent4" presStyleCnt="0"/>
      <dgm:spPr/>
    </dgm:pt>
    <dgm:pt modelId="{B3198489-EAB4-4703-B94C-29E99F6EF205}" type="pres">
      <dgm:prSet presAssocID="{517ACA95-E86A-410B-866E-0A2A35DC6D5C}" presName="Accent" presStyleLbl="bgShp" presStyleIdx="3" presStyleCnt="6"/>
      <dgm:spPr/>
      <dgm:t>
        <a:bodyPr/>
        <a:lstStyle/>
        <a:p>
          <a:endParaRPr lang="en-US"/>
        </a:p>
      </dgm:t>
    </dgm:pt>
    <dgm:pt modelId="{C59FB02F-6871-4B2B-BE48-34EC445091FB}" type="pres">
      <dgm:prSet presAssocID="{517ACA95-E86A-410B-866E-0A2A35DC6D5C}" presName="Child4" presStyleLbl="node1" presStyleIdx="3" presStyleCnt="6">
        <dgm:presLayoutVars>
          <dgm:chMax val="0"/>
          <dgm:chPref val="0"/>
          <dgm:bulletEnabled val="1"/>
        </dgm:presLayoutVars>
      </dgm:prSet>
      <dgm:spPr/>
      <dgm:t>
        <a:bodyPr/>
        <a:lstStyle/>
        <a:p>
          <a:endParaRPr lang="en-US"/>
        </a:p>
      </dgm:t>
    </dgm:pt>
    <dgm:pt modelId="{D46AC1B9-0E4C-49F0-93EA-D8501D38D75D}" type="pres">
      <dgm:prSet presAssocID="{DF6F3B46-C8E2-42FB-821C-1C23E2B6891E}" presName="Accent5" presStyleCnt="0"/>
      <dgm:spPr/>
    </dgm:pt>
    <dgm:pt modelId="{EB87009B-6FCD-4A5B-BE8A-E00788FBC5FA}" type="pres">
      <dgm:prSet presAssocID="{DF6F3B46-C8E2-42FB-821C-1C23E2B6891E}" presName="Accent" presStyleLbl="bgShp" presStyleIdx="4" presStyleCnt="6"/>
      <dgm:spPr/>
      <dgm:t>
        <a:bodyPr/>
        <a:lstStyle/>
        <a:p>
          <a:endParaRPr lang="en-US"/>
        </a:p>
      </dgm:t>
    </dgm:pt>
    <dgm:pt modelId="{A8B2EFD9-8C6D-4CA3-A58A-81F4014F362B}" type="pres">
      <dgm:prSet presAssocID="{DF6F3B46-C8E2-42FB-821C-1C23E2B6891E}" presName="Child5" presStyleLbl="node1" presStyleIdx="4" presStyleCnt="6">
        <dgm:presLayoutVars>
          <dgm:chMax val="0"/>
          <dgm:chPref val="0"/>
          <dgm:bulletEnabled val="1"/>
        </dgm:presLayoutVars>
      </dgm:prSet>
      <dgm:spPr/>
      <dgm:t>
        <a:bodyPr/>
        <a:lstStyle/>
        <a:p>
          <a:endParaRPr lang="en-US"/>
        </a:p>
      </dgm:t>
    </dgm:pt>
    <dgm:pt modelId="{A0D37536-1A20-412D-A2ED-492F11A0920A}" type="pres">
      <dgm:prSet presAssocID="{D28D607A-4359-441F-B1D9-329E8E7785A6}" presName="Accent6" presStyleCnt="0"/>
      <dgm:spPr/>
    </dgm:pt>
    <dgm:pt modelId="{39AF12DC-6423-464B-8376-E31A7560E48F}" type="pres">
      <dgm:prSet presAssocID="{D28D607A-4359-441F-B1D9-329E8E7785A6}" presName="Accent" presStyleLbl="bgShp" presStyleIdx="5" presStyleCnt="6"/>
      <dgm:spPr/>
      <dgm:t>
        <a:bodyPr/>
        <a:lstStyle/>
        <a:p>
          <a:endParaRPr lang="en-US"/>
        </a:p>
      </dgm:t>
    </dgm:pt>
    <dgm:pt modelId="{2879EB54-FC86-44B8-9422-97958CAC6619}" type="pres">
      <dgm:prSet presAssocID="{D28D607A-4359-441F-B1D9-329E8E7785A6}" presName="Child6" presStyleLbl="node1" presStyleIdx="5" presStyleCnt="6">
        <dgm:presLayoutVars>
          <dgm:chMax val="0"/>
          <dgm:chPref val="0"/>
          <dgm:bulletEnabled val="1"/>
        </dgm:presLayoutVars>
      </dgm:prSet>
      <dgm:spPr/>
      <dgm:t>
        <a:bodyPr/>
        <a:lstStyle/>
        <a:p>
          <a:endParaRPr lang="en-US"/>
        </a:p>
      </dgm:t>
    </dgm:pt>
  </dgm:ptLst>
  <dgm:cxnLst>
    <dgm:cxn modelId="{8C79472F-C4B3-4939-BF52-742A6EED3F30}" srcId="{F3A5C396-A0DA-497F-8CA0-B5B479233C14}" destId="{9AB834FC-1A05-49C1-A649-9909A86D4A6B}" srcOrd="0" destOrd="0" parTransId="{E300855B-C4E6-4B37-AD0C-F2F79371B238}" sibTransId="{25C3CAC2-5947-4E2E-8D30-28837A22DC00}"/>
    <dgm:cxn modelId="{74816CC7-C828-4B24-8211-02877F40745B}" type="presOf" srcId="{94BE2E43-D010-497B-83CF-96CD32761D48}" destId="{CB6435E9-93F2-48F3-9E21-91845D7A941F}" srcOrd="0" destOrd="0" presId="urn:microsoft.com/office/officeart/2011/layout/HexagonRadial"/>
    <dgm:cxn modelId="{829F7E0D-8208-44D4-8D91-18B305D39E7F}" type="presOf" srcId="{517ACA95-E86A-410B-866E-0A2A35DC6D5C}" destId="{C59FB02F-6871-4B2B-BE48-34EC445091FB}" srcOrd="0" destOrd="0" presId="urn:microsoft.com/office/officeart/2011/layout/HexagonRadial"/>
    <dgm:cxn modelId="{5CABA352-A738-4CD6-94C1-F6B9F49353A4}" srcId="{F3A5C396-A0DA-497F-8CA0-B5B479233C14}" destId="{517ACA95-E86A-410B-866E-0A2A35DC6D5C}" srcOrd="3" destOrd="0" parTransId="{B1DFF2EC-73C5-4090-B780-3E6100E29E3C}" sibTransId="{3FD96429-341C-413F-8C39-43F580469BC1}"/>
    <dgm:cxn modelId="{AA78DC7D-451A-4B55-8558-9FE247119341}" srcId="{8D2F344A-D200-4228-ADAD-868082511C17}" destId="{F3A5C396-A0DA-497F-8CA0-B5B479233C14}" srcOrd="0" destOrd="0" parTransId="{6B25D9AA-FB01-46F6-9C40-EEDC152E6845}" sibTransId="{01C9007D-2D78-4DEB-95EA-52803700D896}"/>
    <dgm:cxn modelId="{9760CF03-3E78-4E5F-846C-84CD379D070B}" type="presOf" srcId="{DF6F3B46-C8E2-42FB-821C-1C23E2B6891E}" destId="{A8B2EFD9-8C6D-4CA3-A58A-81F4014F362B}" srcOrd="0" destOrd="0" presId="urn:microsoft.com/office/officeart/2011/layout/HexagonRadial"/>
    <dgm:cxn modelId="{920A4C58-4DF6-4FBE-819C-EBB146DB7B72}" srcId="{F3A5C396-A0DA-497F-8CA0-B5B479233C14}" destId="{DF6F3B46-C8E2-42FB-821C-1C23E2B6891E}" srcOrd="4" destOrd="0" parTransId="{D6BD548F-5E42-4D16-94EF-514C39309B1A}" sibTransId="{17B15CC8-7ADE-4F85-B854-5D0BED329E67}"/>
    <dgm:cxn modelId="{6CE547BD-0356-4D06-BA9F-E962E20D1092}" srcId="{F3A5C396-A0DA-497F-8CA0-B5B479233C14}" destId="{77AEC491-831D-4919-AAAD-0BDD730701B4}" srcOrd="2" destOrd="0" parTransId="{07A684A6-0131-48FE-9FD7-C3DF593CEB80}" sibTransId="{C464F6D2-6EF8-415B-B096-51AFDF90B4D4}"/>
    <dgm:cxn modelId="{9054A1FD-6C24-40A8-8F0B-27741157FE81}" type="presOf" srcId="{77AEC491-831D-4919-AAAD-0BDD730701B4}" destId="{FB82C289-5F69-4425-A6C6-BC92A8353E7C}" srcOrd="0" destOrd="0" presId="urn:microsoft.com/office/officeart/2011/layout/HexagonRadial"/>
    <dgm:cxn modelId="{86C9A769-1350-448D-909D-CCBA543E9317}" srcId="{F3A5C396-A0DA-497F-8CA0-B5B479233C14}" destId="{94BE2E43-D010-497B-83CF-96CD32761D48}" srcOrd="1" destOrd="0" parTransId="{7FDF04D1-7831-4C0C-8C1A-4BF39377B81F}" sibTransId="{3560BF47-88B6-4D37-9D4B-29E38C5005FF}"/>
    <dgm:cxn modelId="{129E8FA6-1A6F-45B9-AD6F-0294B5A5AB70}" srcId="{F3A5C396-A0DA-497F-8CA0-B5B479233C14}" destId="{D28D607A-4359-441F-B1D9-329E8E7785A6}" srcOrd="5" destOrd="0" parTransId="{C22BE12D-EC16-4D5C-8D38-B60D751AB26A}" sibTransId="{71649D54-8988-4E35-91A5-282E962033A1}"/>
    <dgm:cxn modelId="{F409F518-6734-4C3D-99F4-7DE16F63393D}" type="presOf" srcId="{8D2F344A-D200-4228-ADAD-868082511C17}" destId="{1094C404-0517-487A-BD8E-C6A1F3951615}" srcOrd="0" destOrd="0" presId="urn:microsoft.com/office/officeart/2011/layout/HexagonRadial"/>
    <dgm:cxn modelId="{61F408BF-F824-4FE7-A6C8-C5C0A7DC241D}" type="presOf" srcId="{9AB834FC-1A05-49C1-A649-9909A86D4A6B}" destId="{C302A34E-49CF-43C7-B410-8C3FBC22F457}" srcOrd="0" destOrd="0" presId="urn:microsoft.com/office/officeart/2011/layout/HexagonRadial"/>
    <dgm:cxn modelId="{B524F799-10CD-4416-BEDE-FD5260827275}" type="presOf" srcId="{F3A5C396-A0DA-497F-8CA0-B5B479233C14}" destId="{60466240-6C6B-4520-87E5-B1F66820DBCA}" srcOrd="0" destOrd="0" presId="urn:microsoft.com/office/officeart/2011/layout/HexagonRadial"/>
    <dgm:cxn modelId="{EDA857E9-302C-40FE-A91B-21DC81E65F01}" type="presOf" srcId="{D28D607A-4359-441F-B1D9-329E8E7785A6}" destId="{2879EB54-FC86-44B8-9422-97958CAC6619}" srcOrd="0" destOrd="0" presId="urn:microsoft.com/office/officeart/2011/layout/HexagonRadial"/>
    <dgm:cxn modelId="{D6757BD4-A523-494F-A066-1C27D9A5D7E6}" type="presParOf" srcId="{1094C404-0517-487A-BD8E-C6A1F3951615}" destId="{60466240-6C6B-4520-87E5-B1F66820DBCA}" srcOrd="0" destOrd="0" presId="urn:microsoft.com/office/officeart/2011/layout/HexagonRadial"/>
    <dgm:cxn modelId="{B166458B-CD0A-4D68-850C-EE4CBC0FE349}" type="presParOf" srcId="{1094C404-0517-487A-BD8E-C6A1F3951615}" destId="{5CEA05CF-8B75-4A13-818F-BBA32EEDEB6E}" srcOrd="1" destOrd="0" presId="urn:microsoft.com/office/officeart/2011/layout/HexagonRadial"/>
    <dgm:cxn modelId="{5804EA56-B3E1-45B1-95C6-D8FCA85EEC2E}" type="presParOf" srcId="{5CEA05CF-8B75-4A13-818F-BBA32EEDEB6E}" destId="{DB6E8DDE-664C-42D1-8756-A05AECA274F8}" srcOrd="0" destOrd="0" presId="urn:microsoft.com/office/officeart/2011/layout/HexagonRadial"/>
    <dgm:cxn modelId="{E817B08B-F10E-4259-9C46-727DEEE8E73A}" type="presParOf" srcId="{1094C404-0517-487A-BD8E-C6A1F3951615}" destId="{C302A34E-49CF-43C7-B410-8C3FBC22F457}" srcOrd="2" destOrd="0" presId="urn:microsoft.com/office/officeart/2011/layout/HexagonRadial"/>
    <dgm:cxn modelId="{8EBEB5A5-8F2E-49B1-B9EC-2DEA19B37A26}" type="presParOf" srcId="{1094C404-0517-487A-BD8E-C6A1F3951615}" destId="{6C5F40CA-B624-4CFC-A55F-BC59F429BFB7}" srcOrd="3" destOrd="0" presId="urn:microsoft.com/office/officeart/2011/layout/HexagonRadial"/>
    <dgm:cxn modelId="{576B3DC0-FDD5-4D7C-82EC-796AB8B1B4F5}" type="presParOf" srcId="{6C5F40CA-B624-4CFC-A55F-BC59F429BFB7}" destId="{53A51535-3885-41BD-8FC6-A990EC42ECE4}" srcOrd="0" destOrd="0" presId="urn:microsoft.com/office/officeart/2011/layout/HexagonRadial"/>
    <dgm:cxn modelId="{5E055E44-4E5C-45CC-933F-A182F0BE79AD}" type="presParOf" srcId="{1094C404-0517-487A-BD8E-C6A1F3951615}" destId="{CB6435E9-93F2-48F3-9E21-91845D7A941F}" srcOrd="4" destOrd="0" presId="urn:microsoft.com/office/officeart/2011/layout/HexagonRadial"/>
    <dgm:cxn modelId="{ABA2C724-B966-4D32-A9D6-FE55C5721A97}" type="presParOf" srcId="{1094C404-0517-487A-BD8E-C6A1F3951615}" destId="{13E81F8F-826E-4E38-AD50-136D6AECF29A}" srcOrd="5" destOrd="0" presId="urn:microsoft.com/office/officeart/2011/layout/HexagonRadial"/>
    <dgm:cxn modelId="{AF5967FD-BA9F-47B8-9982-C5A331E41C2A}" type="presParOf" srcId="{13E81F8F-826E-4E38-AD50-136D6AECF29A}" destId="{3B6DE434-88CD-42C2-B8CA-89F9E0887638}" srcOrd="0" destOrd="0" presId="urn:microsoft.com/office/officeart/2011/layout/HexagonRadial"/>
    <dgm:cxn modelId="{5E396689-0883-405C-A6C0-0852541D10F9}" type="presParOf" srcId="{1094C404-0517-487A-BD8E-C6A1F3951615}" destId="{FB82C289-5F69-4425-A6C6-BC92A8353E7C}" srcOrd="6" destOrd="0" presId="urn:microsoft.com/office/officeart/2011/layout/HexagonRadial"/>
    <dgm:cxn modelId="{CEA80CF4-D223-4F4C-A009-E51DF35B9A52}" type="presParOf" srcId="{1094C404-0517-487A-BD8E-C6A1F3951615}" destId="{E9D21190-AAA9-4375-8AA4-5B382FC891FA}" srcOrd="7" destOrd="0" presId="urn:microsoft.com/office/officeart/2011/layout/HexagonRadial"/>
    <dgm:cxn modelId="{DFCD08F7-7D05-4140-ABE2-4E29DD365279}" type="presParOf" srcId="{E9D21190-AAA9-4375-8AA4-5B382FC891FA}" destId="{B3198489-EAB4-4703-B94C-29E99F6EF205}" srcOrd="0" destOrd="0" presId="urn:microsoft.com/office/officeart/2011/layout/HexagonRadial"/>
    <dgm:cxn modelId="{B18EF1E8-726D-4E77-929E-16048435EFD0}" type="presParOf" srcId="{1094C404-0517-487A-BD8E-C6A1F3951615}" destId="{C59FB02F-6871-4B2B-BE48-34EC445091FB}" srcOrd="8" destOrd="0" presId="urn:microsoft.com/office/officeart/2011/layout/HexagonRadial"/>
    <dgm:cxn modelId="{C87C0F51-ED1F-43F3-A29D-D34B025735B2}" type="presParOf" srcId="{1094C404-0517-487A-BD8E-C6A1F3951615}" destId="{D46AC1B9-0E4C-49F0-93EA-D8501D38D75D}" srcOrd="9" destOrd="0" presId="urn:microsoft.com/office/officeart/2011/layout/HexagonRadial"/>
    <dgm:cxn modelId="{10E242B8-EE64-4675-9AE7-CD1B5DB2D9A9}" type="presParOf" srcId="{D46AC1B9-0E4C-49F0-93EA-D8501D38D75D}" destId="{EB87009B-6FCD-4A5B-BE8A-E00788FBC5FA}" srcOrd="0" destOrd="0" presId="urn:microsoft.com/office/officeart/2011/layout/HexagonRadial"/>
    <dgm:cxn modelId="{49906761-1DE8-41D8-8589-98837898A8CD}" type="presParOf" srcId="{1094C404-0517-487A-BD8E-C6A1F3951615}" destId="{A8B2EFD9-8C6D-4CA3-A58A-81F4014F362B}" srcOrd="10" destOrd="0" presId="urn:microsoft.com/office/officeart/2011/layout/HexagonRadial"/>
    <dgm:cxn modelId="{64BCDDAA-AE7D-4442-9A96-2495355D788F}" type="presParOf" srcId="{1094C404-0517-487A-BD8E-C6A1F3951615}" destId="{A0D37536-1A20-412D-A2ED-492F11A0920A}" srcOrd="11" destOrd="0" presId="urn:microsoft.com/office/officeart/2011/layout/HexagonRadial"/>
    <dgm:cxn modelId="{BADFA3A9-199E-41C7-BBE4-890F4001AB59}" type="presParOf" srcId="{A0D37536-1A20-412D-A2ED-492F11A0920A}" destId="{39AF12DC-6423-464B-8376-E31A7560E48F}" srcOrd="0" destOrd="0" presId="urn:microsoft.com/office/officeart/2011/layout/HexagonRadial"/>
    <dgm:cxn modelId="{E34E088D-D593-4653-91C9-EFF45052C5D8}" type="presParOf" srcId="{1094C404-0517-487A-BD8E-C6A1F3951615}" destId="{2879EB54-FC86-44B8-9422-97958CAC6619}"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EEE46-11FE-49AF-89C1-BCAB95C00180}">
      <dsp:nvSpPr>
        <dsp:cNvPr id="0" name=""/>
        <dsp:cNvSpPr/>
      </dsp:nvSpPr>
      <dsp:spPr>
        <a:xfrm>
          <a:off x="94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Job Performance Expectations</a:t>
          </a:r>
          <a:endParaRPr lang="en-US" sz="1100" kern="1200" dirty="0"/>
        </a:p>
      </dsp:txBody>
      <dsp:txXfrm>
        <a:off x="227394" y="651384"/>
        <a:ext cx="1093400" cy="1093400"/>
      </dsp:txXfrm>
    </dsp:sp>
    <dsp:sp modelId="{B2ADE7F4-B082-4C2A-A0CD-49D0F9391EDD}">
      <dsp:nvSpPr>
        <dsp:cNvPr id="0" name=""/>
        <dsp:cNvSpPr/>
      </dsp:nvSpPr>
      <dsp:spPr>
        <a:xfrm>
          <a:off x="123798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smtClean="0"/>
            <a:t>Safety</a:t>
          </a:r>
          <a:endParaRPr lang="en-US" sz="1100" kern="1200" dirty="0"/>
        </a:p>
      </dsp:txBody>
      <dsp:txXfrm>
        <a:off x="1464434" y="651384"/>
        <a:ext cx="1093400" cy="1093400"/>
      </dsp:txXfrm>
    </dsp:sp>
    <dsp:sp modelId="{7442A07E-5EC7-4985-94F6-70685346BE54}">
      <dsp:nvSpPr>
        <dsp:cNvPr id="0" name=""/>
        <dsp:cNvSpPr/>
      </dsp:nvSpPr>
      <dsp:spPr>
        <a:xfrm>
          <a:off x="247502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Accountability Credibility</a:t>
          </a:r>
          <a:endParaRPr lang="en-US" sz="1100" kern="1200" dirty="0"/>
        </a:p>
      </dsp:txBody>
      <dsp:txXfrm>
        <a:off x="2701474" y="651384"/>
        <a:ext cx="1093400" cy="1093400"/>
      </dsp:txXfrm>
    </dsp:sp>
    <dsp:sp modelId="{8E072FF9-A515-4634-8965-EDFBEB274D63}">
      <dsp:nvSpPr>
        <dsp:cNvPr id="0" name=""/>
        <dsp:cNvSpPr/>
      </dsp:nvSpPr>
      <dsp:spPr>
        <a:xfrm>
          <a:off x="371206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Communication Interpersonal Skills</a:t>
          </a:r>
          <a:endParaRPr lang="en-US" sz="1100" kern="1200" dirty="0"/>
        </a:p>
      </dsp:txBody>
      <dsp:txXfrm>
        <a:off x="3938514" y="651384"/>
        <a:ext cx="1093400" cy="1093400"/>
      </dsp:txXfrm>
    </dsp:sp>
    <dsp:sp modelId="{E98CF582-0422-423B-9883-D1BE6F9A4878}">
      <dsp:nvSpPr>
        <dsp:cNvPr id="0" name=""/>
        <dsp:cNvSpPr/>
      </dsp:nvSpPr>
      <dsp:spPr>
        <a:xfrm>
          <a:off x="4949104" y="424934"/>
          <a:ext cx="1546300" cy="15463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smtClean="0"/>
            <a:t>Customer </a:t>
          </a:r>
          <a:r>
            <a:rPr lang="en-US" sz="1100" kern="1200" dirty="0" smtClean="0"/>
            <a:t>Service</a:t>
          </a:r>
          <a:endParaRPr lang="en-US" sz="1100" kern="1200" dirty="0"/>
        </a:p>
      </dsp:txBody>
      <dsp:txXfrm>
        <a:off x="5175554" y="651384"/>
        <a:ext cx="1093400" cy="1093400"/>
      </dsp:txXfrm>
    </dsp:sp>
    <dsp:sp modelId="{EDF52B39-7A55-4968-A7D3-7685910453F1}">
      <dsp:nvSpPr>
        <dsp:cNvPr id="0" name=""/>
        <dsp:cNvSpPr/>
      </dsp:nvSpPr>
      <dsp:spPr>
        <a:xfrm>
          <a:off x="6186144" y="424934"/>
          <a:ext cx="1546300" cy="1546300"/>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098" tIns="13970" rIns="85098" bIns="13970" numCol="1" spcCol="1270" anchor="ctr" anchorCtr="0">
          <a:noAutofit/>
        </a:bodyPr>
        <a:lstStyle/>
        <a:p>
          <a:pPr lvl="0" algn="ctr" defTabSz="488950">
            <a:lnSpc>
              <a:spcPct val="90000"/>
            </a:lnSpc>
            <a:spcBef>
              <a:spcPct val="0"/>
            </a:spcBef>
            <a:spcAft>
              <a:spcPct val="35000"/>
            </a:spcAft>
          </a:pPr>
          <a:r>
            <a:rPr lang="en-US" sz="1100" kern="1200" dirty="0" smtClean="0"/>
            <a:t>Work Leading / Supervision</a:t>
          </a:r>
          <a:endParaRPr lang="en-US" sz="1100" kern="1200" dirty="0"/>
        </a:p>
      </dsp:txBody>
      <dsp:txXfrm>
        <a:off x="6412594" y="651384"/>
        <a:ext cx="1093400" cy="1093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66240-6C6B-4520-87E5-B1F66820DBCA}">
      <dsp:nvSpPr>
        <dsp:cNvPr id="0" name=""/>
        <dsp:cNvSpPr/>
      </dsp:nvSpPr>
      <dsp:spPr>
        <a:xfrm>
          <a:off x="1176126" y="1262710"/>
          <a:ext cx="1604960" cy="1388355"/>
        </a:xfrm>
        <a:prstGeom prst="hexagon">
          <a:avLst>
            <a:gd name="adj" fmla="val 28570"/>
            <a:gd name="vf" fmla="val 11547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Effective feedback</a:t>
          </a:r>
          <a:endParaRPr lang="en-US" sz="1700" kern="1200" dirty="0"/>
        </a:p>
      </dsp:txBody>
      <dsp:txXfrm>
        <a:off x="1442090" y="1492780"/>
        <a:ext cx="1073032" cy="928215"/>
      </dsp:txXfrm>
    </dsp:sp>
    <dsp:sp modelId="{53A51535-3885-41BD-8FC6-A990EC42ECE4}">
      <dsp:nvSpPr>
        <dsp:cNvPr id="0" name=""/>
        <dsp:cNvSpPr/>
      </dsp:nvSpPr>
      <dsp:spPr>
        <a:xfrm>
          <a:off x="2181140" y="59847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302A34E-49CF-43C7-B410-8C3FBC22F457}">
      <dsp:nvSpPr>
        <dsp:cNvPr id="0" name=""/>
        <dsp:cNvSpPr/>
      </dsp:nvSpPr>
      <dsp:spPr>
        <a:xfrm>
          <a:off x="1323966" y="0"/>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Candid</a:t>
          </a:r>
          <a:endParaRPr lang="en-US" sz="1700" kern="1200" dirty="0"/>
        </a:p>
      </dsp:txBody>
      <dsp:txXfrm>
        <a:off x="1541931" y="188566"/>
        <a:ext cx="879323" cy="760716"/>
      </dsp:txXfrm>
    </dsp:sp>
    <dsp:sp modelId="{3B6DE434-88CD-42C2-B8CA-89F9E0887638}">
      <dsp:nvSpPr>
        <dsp:cNvPr id="0" name=""/>
        <dsp:cNvSpPr/>
      </dsp:nvSpPr>
      <dsp:spPr>
        <a:xfrm>
          <a:off x="2887860" y="157388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B6435E9-93F2-48F3-9E21-91845D7A941F}">
      <dsp:nvSpPr>
        <dsp:cNvPr id="0" name=""/>
        <dsp:cNvSpPr/>
      </dsp:nvSpPr>
      <dsp:spPr>
        <a:xfrm>
          <a:off x="2530206" y="699853"/>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Specific</a:t>
          </a:r>
          <a:endParaRPr lang="en-US" sz="1700" kern="1200" dirty="0"/>
        </a:p>
      </dsp:txBody>
      <dsp:txXfrm>
        <a:off x="2748171" y="888419"/>
        <a:ext cx="879323" cy="760716"/>
      </dsp:txXfrm>
    </dsp:sp>
    <dsp:sp modelId="{B3198489-EAB4-4703-B94C-29E99F6EF205}">
      <dsp:nvSpPr>
        <dsp:cNvPr id="0" name=""/>
        <dsp:cNvSpPr/>
      </dsp:nvSpPr>
      <dsp:spPr>
        <a:xfrm>
          <a:off x="2396926" y="2674942"/>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B82C289-5F69-4425-A6C6-BC92A8353E7C}">
      <dsp:nvSpPr>
        <dsp:cNvPr id="0" name=""/>
        <dsp:cNvSpPr/>
      </dsp:nvSpPr>
      <dsp:spPr>
        <a:xfrm>
          <a:off x="2530206" y="2075683"/>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Positive</a:t>
          </a:r>
          <a:endParaRPr lang="en-US" sz="1700" kern="1200" dirty="0"/>
        </a:p>
      </dsp:txBody>
      <dsp:txXfrm>
        <a:off x="2748171" y="2264249"/>
        <a:ext cx="879323" cy="760716"/>
      </dsp:txXfrm>
    </dsp:sp>
    <dsp:sp modelId="{EB87009B-6FCD-4A5B-BE8A-E00788FBC5FA}">
      <dsp:nvSpPr>
        <dsp:cNvPr id="0" name=""/>
        <dsp:cNvSpPr/>
      </dsp:nvSpPr>
      <dsp:spPr>
        <a:xfrm>
          <a:off x="1179113" y="278923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59FB02F-6871-4B2B-BE48-34EC445091FB}">
      <dsp:nvSpPr>
        <dsp:cNvPr id="0" name=""/>
        <dsp:cNvSpPr/>
      </dsp:nvSpPr>
      <dsp:spPr>
        <a:xfrm>
          <a:off x="1323966" y="2776319"/>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Timely / Frequent</a:t>
          </a:r>
          <a:endParaRPr lang="en-US" sz="1700" kern="1200" dirty="0"/>
        </a:p>
      </dsp:txBody>
      <dsp:txXfrm>
        <a:off x="1541931" y="2964885"/>
        <a:ext cx="879323" cy="760716"/>
      </dsp:txXfrm>
    </dsp:sp>
    <dsp:sp modelId="{39AF12DC-6423-464B-8376-E31A7560E48F}">
      <dsp:nvSpPr>
        <dsp:cNvPr id="0" name=""/>
        <dsp:cNvSpPr/>
      </dsp:nvSpPr>
      <dsp:spPr>
        <a:xfrm>
          <a:off x="460820" y="1814216"/>
          <a:ext cx="605546" cy="521758"/>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8B2EFD9-8C6D-4CA3-A58A-81F4014F362B}">
      <dsp:nvSpPr>
        <dsp:cNvPr id="0" name=""/>
        <dsp:cNvSpPr/>
      </dsp:nvSpPr>
      <dsp:spPr>
        <a:xfrm>
          <a:off x="112126" y="2076466"/>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Action focused</a:t>
          </a:r>
          <a:endParaRPr lang="en-US" sz="1700" kern="1200" dirty="0"/>
        </a:p>
      </dsp:txBody>
      <dsp:txXfrm>
        <a:off x="330091" y="2265032"/>
        <a:ext cx="879323" cy="760716"/>
      </dsp:txXfrm>
    </dsp:sp>
    <dsp:sp modelId="{2879EB54-FC86-44B8-9422-97958CAC6619}">
      <dsp:nvSpPr>
        <dsp:cNvPr id="0" name=""/>
        <dsp:cNvSpPr/>
      </dsp:nvSpPr>
      <dsp:spPr>
        <a:xfrm>
          <a:off x="112126" y="698287"/>
          <a:ext cx="1315253" cy="1137848"/>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Job-related</a:t>
          </a:r>
          <a:endParaRPr lang="en-US" sz="1700" kern="1200" dirty="0"/>
        </a:p>
      </dsp:txBody>
      <dsp:txXfrm>
        <a:off x="330091" y="886853"/>
        <a:ext cx="879323" cy="76071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09" tIns="46655" rIns="93309" bIns="46655" rtlCol="0"/>
          <a:lstStyle>
            <a:lvl1pPr algn="r">
              <a:defRPr sz="1200"/>
            </a:lvl1pPr>
          </a:lstStyle>
          <a:p>
            <a:fld id="{F6CF5512-8E4D-46C9-9203-ADACEC31A94F}" type="datetimeFigureOut">
              <a:rPr lang="en-US" smtClean="0"/>
              <a:t>8/31/2016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09" tIns="46655" rIns="93309" bIns="46655"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335738"/>
          </a:xfrm>
          <a:prstGeom prst="rect">
            <a:avLst/>
          </a:prstGeom>
        </p:spPr>
        <p:txBody>
          <a:bodyPr vert="horz" lIns="93309" tIns="46655" rIns="93309" bIns="4665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5" y="1"/>
            <a:ext cx="3043343" cy="335738"/>
          </a:xfrm>
          <a:prstGeom prst="rect">
            <a:avLst/>
          </a:prstGeom>
        </p:spPr>
        <p:txBody>
          <a:bodyPr vert="horz" lIns="93309" tIns="46655" rIns="93309" bIns="46655" rtlCol="0"/>
          <a:lstStyle>
            <a:lvl1pPr algn="r">
              <a:defRPr sz="1200"/>
            </a:lvl1pPr>
          </a:lstStyle>
          <a:p>
            <a:fld id="{7A0C4957-A8F1-4602-BE95-B4787793BB94}" type="datetimeFigureOut">
              <a:rPr lang="en-US" smtClean="0"/>
              <a:t>8/31/2016</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09" tIns="46655" rIns="93309" bIns="46655"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09" tIns="46655" rIns="93309" bIns="4665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09" tIns="46655" rIns="93309" bIns="4665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9" y="443835"/>
            <a:ext cx="1944075" cy="8519353"/>
          </a:xfrm>
          <a:prstGeom prst="rect">
            <a:avLst/>
          </a:prstGeom>
          <a:ln w="12700">
            <a:solidFill>
              <a:schemeClr val="tx1"/>
            </a:solidFill>
          </a:ln>
        </p:spPr>
        <p:txBody>
          <a:bodyPr vert="horz" lIns="93309" tIns="46655" rIns="93309" bIns="4665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smtClean="0"/>
              <a:t>Welcome</a:t>
            </a:r>
            <a:r>
              <a:rPr lang="en-US" b="0" baseline="0" dirty="0" smtClean="0"/>
              <a:t> to the Expectations of a CDOT Supervisor course!  This course is designed to help you understand the roles and responsibilities of being a supervisor at CDOT.  Before we get into the content, let’s learn how to navigate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we don’t often think about it, Performance Management is the process where we align the employee with the goals and objectives of CDOT’s strategic plan and to a larger degree the State of Colorado.  Part of a well-crafted Performance Management Plan is to inform the employee of what is expected of them in terms of their performance.  It is for this reason CDOT added a competency called “Leading and </a:t>
            </a:r>
            <a:r>
              <a:rPr lang="en-US" baseline="0" dirty="0" err="1" smtClean="0"/>
              <a:t>Supervison</a:t>
            </a:r>
            <a:r>
              <a:rPr lang="en-US" baseline="0" dirty="0" smtClean="0"/>
              <a:t>” to the annual performance appraisal.  In this section of the course we will look at each of the bulleted items in the supervisory competency and explain what they mean to you as a supervisor.  Now, let’s get started with modeling accountability for behaviors.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351773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sz="1100" b="0" u="none" kern="1200" dirty="0" smtClean="0">
                <a:solidFill>
                  <a:schemeClr val="tx1"/>
                </a:solidFill>
                <a:effectLst/>
                <a:latin typeface="+mn-lt"/>
                <a:ea typeface="+mn-ea"/>
                <a:cs typeface="+mn-cs"/>
              </a:rPr>
              <a:t>The word “Accountability” means being held answerable for our actions and accomplishing goals and assignments. Supervisors model Accountability in most everything they do. When you complete your assigned tasks on time and with good quality, you are demonstrating accountability for your work. When you accept responsibility for a mistake you have made and resolve to make it right, you are demonstrating accountability for your actions. </a:t>
            </a:r>
          </a:p>
          <a:p>
            <a:pPr defTabSz="882762">
              <a:defRPr/>
            </a:pPr>
            <a:endParaRPr lang="en-US" dirty="0" smtClean="0"/>
          </a:p>
          <a:p>
            <a:pPr defTabSz="882762">
              <a:defRPr/>
            </a:pPr>
            <a:r>
              <a:rPr lang="en-US" baseline="0" dirty="0" smtClean="0"/>
              <a:t>Also, when you model accountability to employees you are showing that you plan ahead.  Remember, accountability is not something that is assigned at the end of a project or task, it starts at the beginning when you agree to take on the work.  </a:t>
            </a:r>
          </a:p>
          <a:p>
            <a:pPr defTabSz="882762">
              <a:defRPr/>
            </a:pPr>
            <a:endParaRPr lang="en-US" baseline="0" dirty="0" smtClean="0"/>
          </a:p>
          <a:p>
            <a:pPr defTabSz="882762">
              <a:defRPr/>
            </a:pPr>
            <a:r>
              <a:rPr lang="en-US" baseline="0" dirty="0" smtClean="0"/>
              <a:t>Accountability is also about communication.  Outlining what you are accountable for requires communication about what you are going to do.  When you ask a member of your team to be accountable for a task, be sure to communicate clearly what they need to do to be successful.  </a:t>
            </a:r>
          </a:p>
          <a:p>
            <a:pPr defTabSz="882762">
              <a:defRPr/>
            </a:pPr>
            <a:endParaRPr lang="en-US" baseline="0" dirty="0" smtClean="0"/>
          </a:p>
          <a:p>
            <a:pPr defTabSz="882762">
              <a:defRPr/>
            </a:pPr>
            <a:r>
              <a:rPr lang="en-US" baseline="0" dirty="0" smtClean="0"/>
              <a:t>Now </a:t>
            </a:r>
            <a:r>
              <a:rPr lang="en-US" baseline="0" dirty="0" smtClean="0"/>
              <a:t>let’s look </a:t>
            </a:r>
            <a:r>
              <a:rPr lang="en-US" baseline="0" dirty="0" smtClean="0"/>
              <a:t>at performance management.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29047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s a supervisor, you play an important role working with employees to manage their performance.  This is accomplished through </a:t>
            </a:r>
            <a:r>
              <a:rPr lang="en-US" dirty="0" smtClean="0"/>
              <a:t>Performance</a:t>
            </a:r>
            <a:r>
              <a:rPr lang="en-US" baseline="0" dirty="0" smtClean="0"/>
              <a:t> Management. </a:t>
            </a:r>
            <a:r>
              <a:rPr lang="en-US" dirty="0" smtClean="0"/>
              <a:t>Performance</a:t>
            </a:r>
            <a:r>
              <a:rPr lang="en-US" baseline="0" dirty="0" smtClean="0"/>
              <a:t> Management is the process of communication throughout the year about the development and performance of an employee.  Performance Management is important to CDOT because it is how we develop our employees and communicate the type of work they should be doing and how it supports the organization.  Performance Management occurs when you set expectations and goals with the employee and how it relates to the goals of CDOT and your work group.    A critical component is to document relevant information of both desirable and non-desirable behavior so that it is not forgotten during reviews.  For information on performance management go the Performance Management page located at http://intranet.dot.state.co.us/employees/performance-management.  Now let’s take a look at </a:t>
            </a:r>
            <a:r>
              <a:rPr lang="en-US" baseline="0" dirty="0" smtClean="0"/>
              <a:t>developing employees through feedback and coaching.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261994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Feedback from a supervisor is the main way employees knows how they are performing. Therefore, one of the most important roles of a supervisor is to give effective feedback. The graphic on the right side of the screen shows what makes up effective feedback.</a:t>
            </a:r>
          </a:p>
          <a:p>
            <a:endParaRPr lang="en-US" dirty="0" smtClean="0"/>
          </a:p>
          <a:p>
            <a:r>
              <a:rPr lang="en-US" sz="1100" b="0" u="none" kern="1200" dirty="0" smtClean="0">
                <a:solidFill>
                  <a:schemeClr val="tx1"/>
                </a:solidFill>
                <a:effectLst/>
                <a:latin typeface="+mn-lt"/>
                <a:ea typeface="+mn-ea"/>
                <a:cs typeface="+mn-cs"/>
              </a:rPr>
              <a:t>Feedback that is candid is honest and direct. Every employee deserves to know where they stand in terms of how you view their performance, so supervisors should not avoid a difficult performance conversation or “sugarcoat” a difficult message. </a:t>
            </a:r>
            <a:r>
              <a:rPr lang="en-US" baseline="0" dirty="0" smtClean="0"/>
              <a:t>By being honest and direct about your feedback to the employee you do not leave room for misunderstandings about how the actions of the employee are positive or need improvement.  </a:t>
            </a:r>
          </a:p>
          <a:p>
            <a:endParaRPr lang="en-US" b="0" baseline="0" dirty="0" smtClean="0"/>
          </a:p>
          <a:p>
            <a:pPr algn="l">
              <a:defRPr/>
            </a:pPr>
            <a:r>
              <a:rPr lang="en-US" b="0" dirty="0" smtClean="0"/>
              <a:t>When</a:t>
            </a:r>
            <a:r>
              <a:rPr lang="en-US" b="0" baseline="0" dirty="0" smtClean="0"/>
              <a:t> you are coaching an employee or providing feedback, </a:t>
            </a:r>
            <a:r>
              <a:rPr lang="en-US" b="0" dirty="0" smtClean="0"/>
              <a:t>tell the</a:t>
            </a:r>
            <a:r>
              <a:rPr lang="en-US" b="0" baseline="0" dirty="0" smtClean="0"/>
              <a:t> employee</a:t>
            </a:r>
            <a:r>
              <a:rPr lang="en-US" b="0" dirty="0" smtClean="0"/>
              <a:t> specifically what they have done.  For example instead of saying “Great job this week!” you could say, “I noticed that this week you took an extra tool with you, this made a difference in completing the project on time.  Great job on thinking ahead and being proactive!”  In addition to letting your employees know what they are doing right, it is a great management tool because it</a:t>
            </a:r>
            <a:r>
              <a:rPr lang="en-US" b="0" baseline="0" dirty="0" smtClean="0"/>
              <a:t> also</a:t>
            </a:r>
            <a:r>
              <a:rPr lang="en-US" b="0" dirty="0" smtClean="0"/>
              <a:t> lets them know you are paying attention to the work they are doing.</a:t>
            </a:r>
          </a:p>
          <a:p>
            <a:pPr defTabSz="882762">
              <a:defRPr/>
            </a:pPr>
            <a:endParaRPr lang="en-US" b="0" baseline="0" dirty="0" smtClean="0"/>
          </a:p>
          <a:p>
            <a:pPr defTabSz="882762">
              <a:defRPr/>
            </a:pPr>
            <a:r>
              <a:rPr lang="en-US" b="0" baseline="0" dirty="0" smtClean="0"/>
              <a:t>It is also important to be positive when you provide feedback.  This is easy to do when it is positive feedback or coaching on something the employee has learned.  However, being positive is also important when there is change the employee needs to make.  Being positive </a:t>
            </a:r>
            <a:r>
              <a:rPr lang="en-US" baseline="0" dirty="0" smtClean="0"/>
              <a:t>about the change shows that you believe the employee will</a:t>
            </a:r>
            <a:r>
              <a:rPr lang="en-US" dirty="0" smtClean="0"/>
              <a:t> </a:t>
            </a:r>
            <a:r>
              <a:rPr lang="en-US" baseline="0" dirty="0" smtClean="0"/>
              <a:t>make the change.  It also shows that you are willing to work with them.</a:t>
            </a:r>
          </a:p>
          <a:p>
            <a:pPr defTabSz="882762">
              <a:defRPr/>
            </a:pPr>
            <a:endParaRPr lang="en-US" baseline="0" dirty="0" smtClean="0"/>
          </a:p>
          <a:p>
            <a:pPr defTabSz="882762">
              <a:defRPr/>
            </a:pPr>
            <a:r>
              <a:rPr lang="en-US" baseline="0" dirty="0" smtClean="0"/>
              <a:t>Also, make sure to try and provide the feedback or coaching as close to the event as possible. </a:t>
            </a:r>
            <a:r>
              <a:rPr lang="en-US" sz="1100" b="0" u="none" kern="1200" dirty="0" smtClean="0">
                <a:solidFill>
                  <a:schemeClr val="tx1"/>
                </a:solidFill>
                <a:effectLst/>
                <a:latin typeface="+mn-lt"/>
                <a:ea typeface="+mn-ea"/>
                <a:cs typeface="+mn-cs"/>
              </a:rPr>
              <a:t>If an employee needs to make a change or improvement in their performance, the sooner they find out about it, the sooner they can take action. If an employee has done something very well, the sooner they receive positive feedback, the more rewarding it feels. </a:t>
            </a:r>
          </a:p>
          <a:p>
            <a:pPr defTabSz="882762">
              <a:defRPr/>
            </a:pPr>
            <a:endParaRPr lang="en-US" baseline="0" dirty="0" smtClean="0"/>
          </a:p>
          <a:p>
            <a:pPr defTabSz="882762">
              <a:defRPr/>
            </a:pPr>
            <a:r>
              <a:rPr lang="en-US" baseline="0" dirty="0" smtClean="0"/>
              <a:t>As a supervisor or manager, it  is up to you to communicate to your employees frequently enough so they know how they are doing.</a:t>
            </a:r>
            <a:r>
              <a:rPr lang="en-US" dirty="0" smtClean="0"/>
              <a:t>  But  how much feedback you provide </a:t>
            </a:r>
            <a:r>
              <a:rPr lang="en-US" baseline="0" dirty="0" smtClean="0"/>
              <a:t>ultimately depends on the employee.  For example, you may need to have more frequent communication with a new employee or an employee who is struggling than with an employee who is doing well and understands their position well. </a:t>
            </a:r>
          </a:p>
          <a:p>
            <a:pPr defTabSz="882762">
              <a:defRPr/>
            </a:pPr>
            <a:endParaRPr lang="en-US" baseline="0" dirty="0" smtClean="0"/>
          </a:p>
          <a:p>
            <a:pPr defTabSz="882762">
              <a:defRPr/>
            </a:pPr>
            <a:r>
              <a:rPr lang="en-US" b="0" baseline="0" dirty="0" smtClean="0"/>
              <a:t>It is also important that you focus on the actions the employee can take to improve.  Provide examples of the actions the employee has done and actions that may be done differently.  This reinforces the positive behavior and when improvement is required allows the employee to model </a:t>
            </a:r>
            <a:r>
              <a:rPr lang="en-US" baseline="0" dirty="0" smtClean="0"/>
              <a:t>the behavior and show </a:t>
            </a:r>
            <a:r>
              <a:rPr lang="en-US" b="0" baseline="0" dirty="0" smtClean="0"/>
              <a:t>they are taking action on feedback you are providing.  In other words, provide them with the tools they need to make the change.  </a:t>
            </a:r>
          </a:p>
          <a:p>
            <a:pPr defTabSz="882762">
              <a:defRPr/>
            </a:pPr>
            <a:endParaRPr lang="en-US" b="0" baseline="0" dirty="0" smtClean="0"/>
          </a:p>
          <a:p>
            <a:pPr defTabSz="882762">
              <a:defRPr/>
            </a:pPr>
            <a:r>
              <a:rPr lang="en-US" b="0" baseline="0" dirty="0" smtClean="0"/>
              <a:t>And lastly, feedback and coaching must be Job Related. </a:t>
            </a:r>
            <a:r>
              <a:rPr lang="en-US" sz="1100" b="0" u="none" kern="1200" dirty="0" smtClean="0">
                <a:solidFill>
                  <a:schemeClr val="tx1"/>
                </a:solidFill>
                <a:effectLst/>
                <a:latin typeface="+mn-lt"/>
                <a:ea typeface="+mn-ea"/>
                <a:cs typeface="+mn-cs"/>
              </a:rPr>
              <a:t>Keeping feedback focused on the job helps to depersonalize the information and is more likely to reduce a defensive reaction from the employee.  </a:t>
            </a:r>
          </a:p>
          <a:p>
            <a:pPr defTabSz="882762">
              <a:defRPr/>
            </a:pPr>
            <a:endParaRPr lang="en-US" sz="1100" b="0" u="none" kern="1200" baseline="0" dirty="0" smtClean="0">
              <a:solidFill>
                <a:schemeClr val="tx1"/>
              </a:solidFill>
              <a:effectLst/>
              <a:latin typeface="+mn-lt"/>
              <a:ea typeface="+mn-ea"/>
              <a:cs typeface="+mn-cs"/>
            </a:endParaRPr>
          </a:p>
          <a:p>
            <a:pPr defTabSz="882762">
              <a:defRPr/>
            </a:pPr>
            <a:r>
              <a:rPr lang="en-US" b="0" baseline="0" dirty="0" smtClean="0"/>
              <a:t>If you would like more information about providing feedback click on the resources link and select the Giving feedback document.  Now let’s look at communicating with employees.</a:t>
            </a:r>
          </a:p>
          <a:p>
            <a:endParaRPr lang="en-US" b="0" baseline="0" dirty="0" smtClean="0"/>
          </a:p>
          <a:p>
            <a:pPr defTabSz="882762">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491320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Supervisors are expected to communicate with employees in an open, respectful way to provide frequent and ongoing communications. The next section of this course will go into more detail about the supervisor’s role as Communicator. For now, the key words to focus on here are “respectful” and “ongoing.” Recall that Respect is a CDOT value and involves being kind and civil with all employees. Supervisors sometimes need to deliver difficult messages and should do so with consideration for how the information may impact the employee. </a:t>
            </a:r>
            <a:endParaRPr lang="en-US" baseline="0" dirty="0" smtClean="0"/>
          </a:p>
          <a:p>
            <a:endParaRPr lang="en-US" baseline="0" dirty="0" smtClean="0"/>
          </a:p>
          <a:p>
            <a:r>
              <a:rPr lang="en-US" baseline="0" dirty="0" smtClean="0"/>
              <a:t>Ongoing informal communication is critical to the success of your employees.  It provides the employee the ability to make the small adjustments necessary throughout the year the employee needs to make changes.  This is also where much of the communications about the tasks the employee needs to understand</a:t>
            </a:r>
            <a:r>
              <a:rPr lang="en-US" dirty="0" smtClean="0"/>
              <a:t> can occur.</a:t>
            </a:r>
            <a:r>
              <a:rPr lang="en-US" baseline="0" dirty="0" smtClean="0"/>
              <a:t>  Ongoing communication also allows the employee to make changes before their actions need to be resolved through other means.  As a supervisor you benefit because when the time to evaluate employees comes there are no surprises.</a:t>
            </a:r>
          </a:p>
          <a:p>
            <a:endParaRPr lang="en-US" baseline="0" dirty="0" smtClean="0"/>
          </a:p>
          <a:p>
            <a:r>
              <a:rPr lang="en-US" baseline="0" dirty="0" smtClean="0"/>
              <a:t>Now let’s look at the process of resolving Personnel Issues and Conflict.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97642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Whether we like it or not, personnel issues and conflicts are bound to happen, and it is often up to the supervisor to manage the resolution of such issues.</a:t>
            </a:r>
            <a:endParaRPr lang="en-US" dirty="0" smtClean="0"/>
          </a:p>
          <a:p>
            <a:endParaRPr lang="en-US" dirty="0" smtClean="0"/>
          </a:p>
          <a:p>
            <a:r>
              <a:rPr lang="en-US" dirty="0" smtClean="0"/>
              <a:t>When counseling</a:t>
            </a:r>
            <a:r>
              <a:rPr lang="en-US" baseline="0" dirty="0" smtClean="0"/>
              <a:t> an employee on their</a:t>
            </a:r>
            <a:r>
              <a:rPr lang="en-US" dirty="0" smtClean="0"/>
              <a:t> behavior or conflict </a:t>
            </a:r>
            <a:r>
              <a:rPr lang="en-US" baseline="0" dirty="0" smtClean="0"/>
              <a:t>remember use the acronym W.I.T.S, which stand for Why, Immediate, Think Small, and Specific. Employees need to understand </a:t>
            </a:r>
            <a:r>
              <a:rPr lang="en-US" i="1" baseline="0" dirty="0" smtClean="0"/>
              <a:t>why</a:t>
            </a:r>
            <a:r>
              <a:rPr lang="en-US" baseline="0" dirty="0" smtClean="0"/>
              <a:t> the issue or conflict at hand is a problem for the unit or for other employees. By explaining the impact of  their behavior, you are creating motivation to change.  Issues and conflicts need to be addressed as close to the event as possible. However, you do want to allow yourself time to document the behavior and prepare for the conversation.  Although we want resolution to conflict to begin right away, sometimes the best way to make a change is to think small and make the changes over time after each of the smaller events have been mastered.  And finally, be as </a:t>
            </a:r>
            <a:r>
              <a:rPr lang="en-US" b="1" dirty="0" smtClean="0"/>
              <a:t>Specific</a:t>
            </a:r>
            <a:r>
              <a:rPr lang="en-US" dirty="0" smtClean="0"/>
              <a:t> </a:t>
            </a:r>
            <a:r>
              <a:rPr lang="en-US" baseline="0" dirty="0" smtClean="0"/>
              <a:t>as possible.  Tell them specifically what they have done right or what they can do differently.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56796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Completing</a:t>
            </a:r>
            <a:r>
              <a:rPr lang="en-US" baseline="0" dirty="0" smtClean="0"/>
              <a:t> paperwork and getting it right the first time is one of the last things we think about when it comes to supervision.  So why is it so important?  Most of the paperwork we complete at CDOT is required so we have the data we need as an organization to accomplish tasks such as pay our employees or receive Federal funding.   In most cases, the paperwork you complete as a supervisor is for the organization such as the PDT (Promotion, Demotion or Transfer) or they may be for ourselves, such the benefit paperwork for open enrollment.  Regardless of the form it needs to completed correctly, or if you are the approver, it needs to be verified to ensure it is correct.  Inaccurate paperwork can cause delays in payment both to CDOT, our employees and our vendors and can have serious consequences to the our organization.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97379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there is a tendency to look at only the actions that employees are doing wrong.  But when was the last time you took the time to talk to an employee to let them know what they are doing right?  In employee surveys, one of the biggest complaints employees have is that they are not acknowledged for what they do right.  This may be obvious, but when something goes right, it is usually because of the efforts of the team.</a:t>
            </a:r>
          </a:p>
          <a:p>
            <a:endParaRPr lang="en-US" baseline="0" dirty="0" smtClean="0"/>
          </a:p>
          <a:p>
            <a:r>
              <a:rPr lang="en-US" baseline="0" dirty="0" smtClean="0"/>
              <a:t>When you are acknowledging an accomplishment, let the employee know exactly what they have done right and don’t just say “good job”.  What specifically did the employee do right? </a:t>
            </a:r>
            <a:r>
              <a:rPr lang="en-US" dirty="0" smtClean="0"/>
              <a:t>F</a:t>
            </a:r>
            <a:r>
              <a:rPr lang="en-US" baseline="0" dirty="0" smtClean="0"/>
              <a:t>or example, “Mark, I noticed how patient you were when explaining how to fill in a work order.  That’s great teamwork and really helped me because I have to approve them.  Thanks!”</a:t>
            </a:r>
          </a:p>
          <a:p>
            <a:endParaRPr lang="en-US" baseline="0" dirty="0" smtClean="0"/>
          </a:p>
          <a:p>
            <a:r>
              <a:rPr lang="en-US" baseline="0" dirty="0" smtClean="0"/>
              <a:t>When giving recognition, tie it into the core CDOT values to reinforce how important these values are. Finally, document the behavior.  When you document, you are more likely to remember and can cite examples on the employee’s performance appraisal. CDOT is currently in the process of creating an employee recognition program.  This program, once it goes live, will formalize</a:t>
            </a:r>
            <a:r>
              <a:rPr lang="en-US" dirty="0" smtClean="0"/>
              <a:t> current efforts in place.  Now let’s review collaborating</a:t>
            </a:r>
            <a:r>
              <a:rPr lang="en-US" baseline="0" dirty="0" smtClean="0"/>
              <a:t> with your peers.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228913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supervisor you are part of a team that works with other supervisors and employees.  While this may not be listed as a job duty, it is critical to your success.  There are several things you can do to make sure collaboration happens.  </a:t>
            </a:r>
          </a:p>
          <a:p>
            <a:endParaRPr lang="en-US" baseline="0" dirty="0" smtClean="0"/>
          </a:p>
          <a:p>
            <a:r>
              <a:rPr lang="en-US" baseline="0" dirty="0" smtClean="0"/>
              <a:t>The first is to build trust and respect with your peers.  This is done directly through your own actions, by making and keeping commitments and by treating others with respect. A foundation of trust and respect will go a long way when issues arise. Think of how difficult it is to resolve a conflict with someone you don’t trust. </a:t>
            </a:r>
          </a:p>
          <a:p>
            <a:endParaRPr lang="en-US" baseline="0" dirty="0" smtClean="0"/>
          </a:p>
          <a:p>
            <a:r>
              <a:rPr lang="en-US" baseline="0" dirty="0" smtClean="0"/>
              <a:t>The second thing you can do is to seek out common issues you can resolve by either sharing information you have that can be used to solve a problem, or being open to ask for help and listening to the solutions that may be offered to you.  Remember, most likely the issues you are having are shared by other supervisors. </a:t>
            </a:r>
          </a:p>
          <a:p>
            <a:endParaRPr lang="en-US" baseline="0" dirty="0" smtClean="0"/>
          </a:p>
          <a:p>
            <a:r>
              <a:rPr lang="en-US" baseline="0" dirty="0" smtClean="0"/>
              <a:t>A third thing you can do is to make yourself available to other supervisors to discuss and strategize together. Conflicts rarely go away on their own. If you have a conflict, be sure to resolve it as quickly as possible so it does not carry over into other projects and hamper your relationships with other members of your team. </a:t>
            </a:r>
          </a:p>
          <a:p>
            <a:endParaRPr lang="en-US" baseline="0" dirty="0" smtClean="0"/>
          </a:p>
          <a:p>
            <a:r>
              <a:rPr lang="en-US" baseline="0" dirty="0" smtClean="0"/>
              <a:t>Seek out collaboration with the other member of your team.  This is done by working on shared projects.  When you do this remember to communicate with others about the project and what needs to be accomplished. And don’t forget to celebrate when you are successful.  This keeps the motivation high and creates an opportunity to bond.  </a:t>
            </a:r>
          </a:p>
          <a:p>
            <a:endParaRPr lang="en-US" baseline="0" dirty="0" smtClean="0"/>
          </a:p>
          <a:p>
            <a:r>
              <a:rPr lang="en-US" baseline="0" dirty="0" smtClean="0"/>
              <a:t>Now let’s look at the last item, using CDOT Values to resolve conflict.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87781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 but not least is using</a:t>
            </a:r>
            <a:r>
              <a:rPr lang="en-US" baseline="0" dirty="0" smtClean="0"/>
              <a:t> CDOT’s values to guide how we do work.  The values are more than just words. They are there to guide us when we are not quite sure of what to do. Values shape the behaviors of all of our employees and are the common bond to keep us aligned with the work we do.  If you have not already done so, please review the policy on our values in the resources section of this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227772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33163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25995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Now that you have</a:t>
            </a:r>
            <a:r>
              <a:rPr lang="en-US" b="0" baseline="0" dirty="0" smtClean="0"/>
              <a:t> competed the course you should be able to describe each of the items on the bulleted list.  Now let’s look at where you can get help.  </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22</a:t>
            </a:fld>
            <a:endParaRPr lang="en-US" smtClean="0"/>
          </a:p>
        </p:txBody>
      </p:sp>
    </p:spTree>
    <p:extLst>
      <p:ext uri="{BB962C8B-B14F-4D97-AF65-F5344CB8AC3E}">
        <p14:creationId xmlns:p14="http://schemas.microsoft.com/office/powerpoint/2010/main" val="1697006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smtClean="0"/>
              <a:t>If you are uncertain about how to supervise</a:t>
            </a:r>
            <a:r>
              <a:rPr lang="en-US" b="0" baseline="0" dirty="0" smtClean="0"/>
              <a:t> an employee the best person to contact is your manager.  If you need additional help contact the Civil Rights Manager for your region.  Now let’s look at other training courses on leadership you can take.</a:t>
            </a:r>
            <a:endParaRPr lang="en-US" b="0" baseline="0" dirty="0"/>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23</a:t>
            </a:fld>
            <a:endParaRPr lang="en-US" dirty="0"/>
          </a:p>
        </p:txBody>
      </p:sp>
    </p:spTree>
    <p:extLst>
      <p:ext uri="{BB962C8B-B14F-4D97-AF65-F5344CB8AC3E}">
        <p14:creationId xmlns:p14="http://schemas.microsoft.com/office/powerpoint/2010/main" val="426069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3514672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03738" cy="3379787"/>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Expectations of a Supervisor course!  In order to maintain a record of your successful completion of the course, you must complete the following assessment.  You may take the assessment as many times as you want, until you are happy with the results.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47920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7475" y="420688"/>
            <a:ext cx="4503738" cy="3379787"/>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1195" indent="-221195">
              <a:defRPr/>
            </a:pPr>
            <a:r>
              <a:rPr lang="en-US" b="0" dirty="0" smtClean="0"/>
              <a:t>In your role as a supervisor,</a:t>
            </a:r>
            <a:r>
              <a:rPr lang="en-US" b="0" baseline="0" dirty="0" smtClean="0"/>
              <a:t> it is important to be able to apply the each of the learning objectives of the this course.  Take a moment to review the learning objectives of the course.  Upon completing this course you will have a chance to review them and see if they were met.  </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3</a:t>
            </a:fld>
            <a:endParaRPr lang="en-US" smtClean="0"/>
          </a:p>
        </p:txBody>
      </p:sp>
    </p:spTree>
    <p:extLst>
      <p:ext uri="{BB962C8B-B14F-4D97-AF65-F5344CB8AC3E}">
        <p14:creationId xmlns:p14="http://schemas.microsoft.com/office/powerpoint/2010/main" val="154386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13476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one last thing,</a:t>
            </a:r>
            <a:r>
              <a:rPr lang="en-US" baseline="0" dirty="0" smtClean="0"/>
              <a:t> before we continue on to the course.  Throughout the course you will be asked to verify your knowledge of the content in the course by answering questions.  At the end of the course you will be asked to complete an assessment.  The assessment will be used to verify you have knowledge of the content of the course and is also used by the LMS to validate that you have taken the course.  Now let’s move on to the course introduction section.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12675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397286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19219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56346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451274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9183644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3"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9.xml"/><Relationship Id="rId7" Type="http://schemas.openxmlformats.org/officeDocument/2006/relationships/diagramQuickStyle" Target="../diagrams/quickStyle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hyperlink" Target="http://intranet.dot.state.co.us/employees/performance-management"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9.xml"/><Relationship Id="rId7" Type="http://schemas.openxmlformats.org/officeDocument/2006/relationships/diagramQuickStyle" Target="../diagrams/quickStyle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13.xml"/><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3.xml"/><Relationship Id="rId7" Type="http://schemas.openxmlformats.org/officeDocument/2006/relationships/image" Target="../media/image3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20.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44.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7.xml"/><Relationship Id="rId7" Type="http://schemas.openxmlformats.org/officeDocument/2006/relationships/image" Target="../media/image3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1.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48.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53.xml"/><Relationship Id="rId7" Type="http://schemas.openxmlformats.org/officeDocument/2006/relationships/image" Target="../media/image3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2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54.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0.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6.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5.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9.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8.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6.xml"/><Relationship Id="rId7" Type="http://schemas.openxmlformats.org/officeDocument/2006/relationships/image" Target="../media/image2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9.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7.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Expectations of a CDOT Supervisor</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Work Leading and Supervision Competency</a:t>
            </a:r>
            <a:endParaRPr lang="en-US" sz="3600" dirty="0"/>
          </a:p>
        </p:txBody>
      </p:sp>
      <p:sp>
        <p:nvSpPr>
          <p:cNvPr id="2" name="Content Placeholder 1"/>
          <p:cNvSpPr>
            <a:spLocks noGrp="1"/>
          </p:cNvSpPr>
          <p:nvPr>
            <p:ph sz="half" idx="2"/>
          </p:nvPr>
        </p:nvSpPr>
        <p:spPr>
          <a:xfrm>
            <a:off x="304800" y="1371600"/>
            <a:ext cx="8503920" cy="4937760"/>
          </a:xfrm>
        </p:spPr>
        <p:txBody>
          <a:bodyPr/>
          <a:lstStyle/>
          <a:p>
            <a:r>
              <a:rPr lang="en-US" sz="2800" dirty="0" smtClean="0"/>
              <a:t>The Supervisory competency:</a:t>
            </a:r>
          </a:p>
          <a:p>
            <a:pPr marL="457200" indent="-457200">
              <a:buFont typeface="Arial" panose="020B0604020202020204" pitchFamily="34" charset="0"/>
              <a:buChar char="•"/>
            </a:pPr>
            <a:r>
              <a:rPr lang="en-US" sz="2800" dirty="0" smtClean="0"/>
              <a:t>Was </a:t>
            </a:r>
            <a:r>
              <a:rPr lang="en-US" sz="2800" dirty="0"/>
              <a:t>added by CDOT in addition to the five main competencies required by the State of Colorado </a:t>
            </a:r>
          </a:p>
          <a:p>
            <a:pPr marL="457200" indent="-457200">
              <a:buFont typeface="Arial" panose="020B0604020202020204" pitchFamily="34" charset="0"/>
              <a:buChar char="•"/>
            </a:pPr>
            <a:r>
              <a:rPr lang="en-US" sz="2800" dirty="0" smtClean="0"/>
              <a:t>Encompasses all manager or supervisor </a:t>
            </a:r>
            <a:r>
              <a:rPr lang="en-US" sz="2800" dirty="0"/>
              <a:t>job </a:t>
            </a:r>
            <a:r>
              <a:rPr lang="en-US" sz="2800" dirty="0" smtClean="0"/>
              <a:t>classes </a:t>
            </a:r>
            <a:endParaRPr lang="en-US" sz="2800" dirty="0"/>
          </a:p>
          <a:p>
            <a:pPr marL="457200" indent="-457200">
              <a:buFont typeface="Arial" panose="020B0604020202020204" pitchFamily="34" charset="0"/>
              <a:buChar char="•"/>
            </a:pPr>
            <a:r>
              <a:rPr lang="en-US" sz="2800" dirty="0" smtClean="0"/>
              <a:t>Must be evaluated on the PMP for all managers and supervisors</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graphicFrame>
        <p:nvGraphicFramePr>
          <p:cNvPr id="8" name="Diagram 7"/>
          <p:cNvGraphicFramePr/>
          <p:nvPr>
            <p:custDataLst>
              <p:tags r:id="rId2"/>
            </p:custDataLst>
            <p:extLst>
              <p:ext uri="{D42A27DB-BD31-4B8C-83A1-F6EECF244321}">
                <p14:modId xmlns:p14="http://schemas.microsoft.com/office/powerpoint/2010/main" val="381418142"/>
              </p:ext>
            </p:extLst>
          </p:nvPr>
        </p:nvGraphicFramePr>
        <p:xfrm>
          <a:off x="690065" y="4037968"/>
          <a:ext cx="7733389" cy="23961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7644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04800" y="1832084"/>
            <a:ext cx="8514937" cy="4474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2800" dirty="0" smtClean="0"/>
              <a:t>When you model accountability as a leader, you are: </a:t>
            </a:r>
            <a:endParaRPr lang="en-US" sz="2800" dirty="0"/>
          </a:p>
        </p:txBody>
      </p:sp>
      <p:sp>
        <p:nvSpPr>
          <p:cNvPr id="2" name="Title 1"/>
          <p:cNvSpPr>
            <a:spLocks noGrp="1"/>
          </p:cNvSpPr>
          <p:nvPr>
            <p:ph type="title"/>
          </p:nvPr>
        </p:nvSpPr>
        <p:spPr/>
        <p:txBody>
          <a:bodyPr/>
          <a:lstStyle/>
          <a:p>
            <a:r>
              <a:rPr lang="en-US" dirty="0" smtClean="0"/>
              <a:t>Model Accountability</a:t>
            </a:r>
            <a:endParaRPr lang="en-US" dirty="0"/>
          </a:p>
        </p:txBody>
      </p:sp>
      <p:sp>
        <p:nvSpPr>
          <p:cNvPr id="3" name="Content Placeholder 2"/>
          <p:cNvSpPr>
            <a:spLocks noGrp="1"/>
          </p:cNvSpPr>
          <p:nvPr>
            <p:ph sz="half" idx="2"/>
          </p:nvPr>
        </p:nvSpPr>
        <p:spPr>
          <a:xfrm>
            <a:off x="2762451" y="1781934"/>
            <a:ext cx="6046270" cy="4527425"/>
          </a:xfrm>
        </p:spPr>
        <p:txBody>
          <a:bodyPr/>
          <a:lstStyle/>
          <a:p>
            <a:endParaRPr lang="en-US" dirty="0" smtClean="0"/>
          </a:p>
          <a:p>
            <a:pPr marL="457200" indent="-457200">
              <a:buFont typeface="Arial" panose="020B0604020202020204" pitchFamily="34" charset="0"/>
              <a:buChar char="•"/>
            </a:pPr>
            <a:r>
              <a:rPr lang="en-US" sz="2800" dirty="0" smtClean="0"/>
              <a:t>Responsible for your work and actions</a:t>
            </a:r>
          </a:p>
          <a:p>
            <a:pPr marL="457200" indent="-457200">
              <a:buFont typeface="Arial" panose="020B0604020202020204" pitchFamily="34" charset="0"/>
              <a:buChar char="•"/>
            </a:pPr>
            <a:r>
              <a:rPr lang="en-US" sz="2800" dirty="0" smtClean="0"/>
              <a:t>Demonstrating you plan ahead</a:t>
            </a:r>
          </a:p>
          <a:p>
            <a:pPr marL="457200" indent="-457200">
              <a:buFont typeface="Arial" panose="020B0604020202020204" pitchFamily="34" charset="0"/>
              <a:buChar char="•"/>
            </a:pPr>
            <a:r>
              <a:rPr lang="en-US" sz="2800" dirty="0" smtClean="0"/>
              <a:t>Communicating what needs to be </a:t>
            </a:r>
            <a:r>
              <a:rPr lang="en-US" sz="2800" dirty="0" smtClean="0"/>
              <a:t>accomplished</a:t>
            </a:r>
            <a:endParaRPr lang="en-US" sz="2800"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9" name="Content Placeholder 8"/>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l="14498" t="6725" r="13570" b="7077"/>
          <a:stretch/>
        </p:blipFill>
        <p:spPr>
          <a:xfrm>
            <a:off x="376855" y="4224010"/>
            <a:ext cx="2313542" cy="2082189"/>
          </a:xfrm>
        </p:spPr>
      </p:pic>
      <p:sp>
        <p:nvSpPr>
          <p:cNvPr id="8" name="TextBox 7"/>
          <p:cNvSpPr txBox="1"/>
          <p:nvPr/>
        </p:nvSpPr>
        <p:spPr>
          <a:xfrm>
            <a:off x="304800" y="1362453"/>
            <a:ext cx="8503920" cy="369332"/>
          </a:xfrm>
          <a:prstGeom prst="rect">
            <a:avLst/>
          </a:prstGeom>
          <a:noFill/>
        </p:spPr>
        <p:txBody>
          <a:bodyPr wrap="square" rtlCol="0">
            <a:spAutoFit/>
          </a:bodyPr>
          <a:lstStyle/>
          <a:p>
            <a:r>
              <a:rPr lang="en-US" b="1" i="1" dirty="0">
                <a:solidFill>
                  <a:schemeClr val="tx2"/>
                </a:solidFill>
              </a:rPr>
              <a:t>1</a:t>
            </a:r>
            <a:r>
              <a:rPr lang="en-US" b="1" i="1" dirty="0" smtClean="0">
                <a:solidFill>
                  <a:schemeClr val="tx2"/>
                </a:solidFill>
              </a:rPr>
              <a:t>: Model accountability for behaviors</a:t>
            </a:r>
            <a:endParaRPr lang="en-US" b="1" i="1" dirty="0">
              <a:solidFill>
                <a:schemeClr val="tx2"/>
              </a:solidFill>
            </a:endParaRPr>
          </a:p>
        </p:txBody>
      </p:sp>
    </p:spTree>
    <p:custDataLst>
      <p:tags r:id="rId1"/>
    </p:custDataLst>
    <p:extLst>
      <p:ext uri="{BB962C8B-B14F-4D97-AF65-F5344CB8AC3E}">
        <p14:creationId xmlns:p14="http://schemas.microsoft.com/office/powerpoint/2010/main" val="1587639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Content Placeholder 2"/>
          <p:cNvSpPr>
            <a:spLocks noGrp="1"/>
          </p:cNvSpPr>
          <p:nvPr>
            <p:ph sz="half" idx="2"/>
          </p:nvPr>
        </p:nvSpPr>
        <p:spPr>
          <a:xfrm>
            <a:off x="304800" y="2065866"/>
            <a:ext cx="8503920" cy="4243494"/>
          </a:xfrm>
        </p:spPr>
        <p:txBody>
          <a:bodyPr/>
          <a:lstStyle/>
          <a:p>
            <a:r>
              <a:rPr lang="en-US" sz="2000" b="1" i="1" dirty="0" smtClean="0"/>
              <a:t>The role of the supervisor in performance management is to:</a:t>
            </a:r>
            <a:endParaRPr lang="en-US" sz="2000" b="1" i="1" dirty="0"/>
          </a:p>
          <a:p>
            <a:pPr marL="342900" indent="-342900">
              <a:buFont typeface="Arial" panose="020B0604020202020204" pitchFamily="34" charset="0"/>
              <a:buChar char="•"/>
            </a:pPr>
            <a:r>
              <a:rPr lang="en-US" sz="2000" dirty="0" smtClean="0"/>
              <a:t>Ensure the employee </a:t>
            </a:r>
            <a:r>
              <a:rPr lang="en-US" sz="2000" dirty="0"/>
              <a:t>must have a performance plan within 30 days of hire</a:t>
            </a:r>
          </a:p>
          <a:p>
            <a:pPr marL="342900" indent="-342900">
              <a:buFont typeface="Arial" panose="020B0604020202020204" pitchFamily="34" charset="0"/>
              <a:buChar char="•"/>
            </a:pPr>
            <a:r>
              <a:rPr lang="en-US" sz="2000" dirty="0" smtClean="0"/>
              <a:t>Meet with </a:t>
            </a:r>
            <a:r>
              <a:rPr lang="en-US" sz="2000" dirty="0" smtClean="0"/>
              <a:t>your </a:t>
            </a:r>
            <a:r>
              <a:rPr lang="en-US" sz="2000" dirty="0" smtClean="0"/>
              <a:t>employees regularly</a:t>
            </a:r>
            <a:endParaRPr lang="en-US" sz="2000" dirty="0"/>
          </a:p>
          <a:p>
            <a:pPr marL="342900" indent="-342900">
              <a:buFont typeface="Arial" panose="020B0604020202020204" pitchFamily="34" charset="0"/>
              <a:buChar char="•"/>
            </a:pPr>
            <a:r>
              <a:rPr lang="en-US" sz="2000" dirty="0" smtClean="0"/>
              <a:t>Complete the final review </a:t>
            </a:r>
            <a:r>
              <a:rPr lang="en-US" sz="2000" dirty="0"/>
              <a:t>by March 31</a:t>
            </a:r>
            <a:r>
              <a:rPr lang="en-US" sz="2000" baseline="30000" dirty="0"/>
              <a:t>st</a:t>
            </a:r>
            <a:r>
              <a:rPr lang="en-US" sz="2000" dirty="0"/>
              <a:t> </a:t>
            </a:r>
            <a:r>
              <a:rPr lang="en-US" sz="2000" dirty="0" smtClean="0"/>
              <a:t>of each </a:t>
            </a:r>
            <a:r>
              <a:rPr lang="en-US" sz="2000" dirty="0"/>
              <a:t>calendar year</a:t>
            </a:r>
          </a:p>
          <a:p>
            <a:pPr marL="342900" indent="-342900">
              <a:buFont typeface="Arial" panose="020B0604020202020204" pitchFamily="34" charset="0"/>
              <a:buChar char="•"/>
            </a:pPr>
            <a:r>
              <a:rPr lang="en-US" sz="2000" dirty="0" smtClean="0"/>
              <a:t>Conduct a planning </a:t>
            </a:r>
            <a:r>
              <a:rPr lang="en-US" sz="2000" dirty="0"/>
              <a:t>meeting </a:t>
            </a:r>
            <a:r>
              <a:rPr lang="en-US" sz="2000" dirty="0" smtClean="0"/>
              <a:t>that includes </a:t>
            </a:r>
            <a:r>
              <a:rPr lang="en-US" sz="2000" dirty="0"/>
              <a:t>a discussion of:</a:t>
            </a:r>
          </a:p>
          <a:p>
            <a:pPr marL="1085850" lvl="1" indent="-342900">
              <a:buFont typeface="Arial" panose="020B0604020202020204" pitchFamily="34" charset="0"/>
              <a:buChar char="•"/>
            </a:pPr>
            <a:r>
              <a:rPr lang="en-US" sz="1600" dirty="0"/>
              <a:t>Department goals</a:t>
            </a:r>
          </a:p>
          <a:p>
            <a:pPr marL="1085850" lvl="1" indent="-342900">
              <a:buFont typeface="Arial" panose="020B0604020202020204" pitchFamily="34" charset="0"/>
              <a:buChar char="•"/>
            </a:pPr>
            <a:r>
              <a:rPr lang="en-US" sz="1600" dirty="0"/>
              <a:t>Work Unit plan</a:t>
            </a:r>
          </a:p>
          <a:p>
            <a:pPr marL="1085850" lvl="1" indent="-342900">
              <a:buFont typeface="Arial" panose="020B0604020202020204" pitchFamily="34" charset="0"/>
              <a:buChar char="•"/>
            </a:pPr>
            <a:r>
              <a:rPr lang="en-US" sz="1600" dirty="0"/>
              <a:t>Employee’s Position Description Questionnaire</a:t>
            </a:r>
          </a:p>
          <a:p>
            <a:pPr marL="1085850" lvl="1" indent="-342900">
              <a:buFont typeface="Arial" panose="020B0604020202020204" pitchFamily="34" charset="0"/>
              <a:buChar char="•"/>
            </a:pPr>
            <a:r>
              <a:rPr lang="en-US" sz="1600" dirty="0"/>
              <a:t>Employee’s goals and competency </a:t>
            </a:r>
            <a:r>
              <a:rPr lang="en-US" sz="1600" dirty="0" smtClean="0"/>
              <a:t>expectations</a:t>
            </a:r>
          </a:p>
          <a:p>
            <a:pPr marL="1085850" lvl="1" indent="-342900">
              <a:buFont typeface="Arial" panose="020B0604020202020204" pitchFamily="34" charset="0"/>
              <a:buChar char="•"/>
            </a:pPr>
            <a:endParaRPr lang="en-US" sz="1600" dirty="0"/>
          </a:p>
          <a:p>
            <a:pPr algn="ctr"/>
            <a:r>
              <a:rPr lang="en-US" sz="2000" dirty="0" smtClean="0"/>
              <a:t>Click </a:t>
            </a:r>
            <a:r>
              <a:rPr lang="en-US" sz="2000" dirty="0" smtClean="0">
                <a:hlinkClick r:id="rId4"/>
              </a:rPr>
              <a:t>Here</a:t>
            </a:r>
            <a:r>
              <a:rPr lang="en-US" sz="2000" dirty="0" smtClean="0"/>
              <a:t> to review performance management dates, requirement and guides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dirty="0">
                <a:solidFill>
                  <a:schemeClr val="tx2"/>
                </a:solidFill>
              </a:rPr>
              <a:t>2</a:t>
            </a:r>
            <a:r>
              <a:rPr lang="en-US" b="1" i="1" dirty="0" smtClean="0">
                <a:solidFill>
                  <a:schemeClr val="tx2"/>
                </a:solidFill>
              </a:rPr>
              <a:t>: </a:t>
            </a:r>
            <a:r>
              <a:rPr lang="en-US" b="1" i="1" dirty="0">
                <a:solidFill>
                  <a:schemeClr val="tx2"/>
                </a:solidFill>
              </a:rPr>
              <a:t>Conduct timely and effective employee performance planning meetings with supporting records, forms and </a:t>
            </a:r>
            <a:r>
              <a:rPr lang="en-US" b="1" i="1" dirty="0" smtClean="0">
                <a:solidFill>
                  <a:schemeClr val="tx2"/>
                </a:solidFill>
              </a:rPr>
              <a:t>documents </a:t>
            </a:r>
            <a:endParaRPr lang="en-US" b="1" i="1" dirty="0">
              <a:solidFill>
                <a:schemeClr val="tx2"/>
              </a:solidFill>
            </a:endParaRPr>
          </a:p>
        </p:txBody>
      </p:sp>
    </p:spTree>
    <p:custDataLst>
      <p:tags r:id="rId1"/>
    </p:custDataLst>
    <p:extLst>
      <p:ext uri="{BB962C8B-B14F-4D97-AF65-F5344CB8AC3E}">
        <p14:creationId xmlns:p14="http://schemas.microsoft.com/office/powerpoint/2010/main" val="2070706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Feedback and Coaching</a:t>
            </a:r>
            <a:endParaRPr lang="en-US" sz="3600" dirty="0"/>
          </a:p>
        </p:txBody>
      </p:sp>
      <p:graphicFrame>
        <p:nvGraphicFramePr>
          <p:cNvPr id="7" name="Content Placeholder 6"/>
          <p:cNvGraphicFramePr>
            <a:graphicFrameLocks noGrp="1"/>
          </p:cNvGraphicFramePr>
          <p:nvPr>
            <p:ph sz="half" idx="2"/>
            <p:custDataLst>
              <p:tags r:id="rId2"/>
            </p:custDataLst>
            <p:extLst>
              <p:ext uri="{D42A27DB-BD31-4B8C-83A1-F6EECF244321}">
                <p14:modId xmlns:p14="http://schemas.microsoft.com/office/powerpoint/2010/main" val="745856784"/>
              </p:ext>
            </p:extLst>
          </p:nvPr>
        </p:nvGraphicFramePr>
        <p:xfrm>
          <a:off x="4851133" y="2125049"/>
          <a:ext cx="3957587" cy="39141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13</a:t>
            </a:fld>
            <a:endParaRPr lang="en-US" dirty="0"/>
          </a:p>
        </p:txBody>
      </p:sp>
      <p:sp>
        <p:nvSpPr>
          <p:cNvPr id="5" name="Content Placeholder 4"/>
          <p:cNvSpPr>
            <a:spLocks noGrp="1"/>
          </p:cNvSpPr>
          <p:nvPr>
            <p:ph sz="half" idx="12"/>
          </p:nvPr>
        </p:nvSpPr>
        <p:spPr>
          <a:xfrm>
            <a:off x="304800" y="2125049"/>
            <a:ext cx="4007318" cy="3914168"/>
          </a:xfrm>
        </p:spPr>
        <p:txBody>
          <a:bodyPr/>
          <a:lstStyle/>
          <a:p>
            <a:r>
              <a:rPr lang="en-US" dirty="0" smtClean="0"/>
              <a:t>When providing feedback or coaching an employee, make sure it is:</a:t>
            </a:r>
          </a:p>
          <a:p>
            <a:pPr marL="342900" indent="-342900">
              <a:buFont typeface="Arial" panose="020B0604020202020204" pitchFamily="34" charset="0"/>
              <a:buChar char="•"/>
            </a:pPr>
            <a:r>
              <a:rPr lang="en-US" dirty="0"/>
              <a:t>Based on observance of </a:t>
            </a:r>
            <a:r>
              <a:rPr lang="en-US" dirty="0" smtClean="0"/>
              <a:t>behavior, not </a:t>
            </a:r>
            <a:r>
              <a:rPr lang="en-US" dirty="0"/>
              <a:t>assumptions</a:t>
            </a:r>
          </a:p>
          <a:p>
            <a:pPr marL="342900" indent="-342900">
              <a:buFont typeface="Arial" panose="020B0604020202020204" pitchFamily="34" charset="0"/>
              <a:buChar char="•"/>
            </a:pPr>
            <a:r>
              <a:rPr lang="en-US" dirty="0" smtClean="0"/>
              <a:t>Work related</a:t>
            </a:r>
          </a:p>
          <a:p>
            <a:pPr marL="342900" indent="-342900">
              <a:buFont typeface="Arial" panose="020B0604020202020204" pitchFamily="34" charset="0"/>
              <a:buChar char="•"/>
            </a:pPr>
            <a:r>
              <a:rPr lang="en-US" dirty="0" smtClean="0"/>
              <a:t>Based on the behavior and not the person </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3" name="TextBox 2"/>
          <p:cNvSpPr txBox="1"/>
          <p:nvPr/>
        </p:nvSpPr>
        <p:spPr>
          <a:xfrm>
            <a:off x="304800" y="1362453"/>
            <a:ext cx="8503920" cy="646331"/>
          </a:xfrm>
          <a:prstGeom prst="rect">
            <a:avLst/>
          </a:prstGeom>
          <a:noFill/>
        </p:spPr>
        <p:txBody>
          <a:bodyPr wrap="square" rtlCol="0">
            <a:spAutoFit/>
          </a:bodyPr>
          <a:lstStyle/>
          <a:p>
            <a:r>
              <a:rPr lang="en-US" b="1" i="1" dirty="0">
                <a:solidFill>
                  <a:schemeClr val="tx2"/>
                </a:solidFill>
              </a:rPr>
              <a:t>3</a:t>
            </a:r>
            <a:r>
              <a:rPr lang="en-US" b="1" i="1" dirty="0" smtClean="0">
                <a:solidFill>
                  <a:schemeClr val="tx2"/>
                </a:solidFill>
              </a:rPr>
              <a:t>: </a:t>
            </a:r>
            <a:r>
              <a:rPr lang="en-US" b="1" i="1" dirty="0">
                <a:solidFill>
                  <a:schemeClr val="tx2"/>
                </a:solidFill>
              </a:rPr>
              <a:t>Develop and encourages employees’ ability to perform job tasks and interactions through feedback and </a:t>
            </a:r>
            <a:r>
              <a:rPr lang="en-US" b="1" i="1" dirty="0" smtClean="0">
                <a:solidFill>
                  <a:schemeClr val="tx2"/>
                </a:solidFill>
              </a:rPr>
              <a:t>coaching</a:t>
            </a:r>
            <a:endParaRPr lang="en-US" b="1" i="1" dirty="0">
              <a:solidFill>
                <a:schemeClr val="tx2"/>
              </a:solidFill>
            </a:endParaRPr>
          </a:p>
        </p:txBody>
      </p:sp>
    </p:spTree>
    <p:custDataLst>
      <p:tags r:id="rId1"/>
    </p:custDataLst>
    <p:extLst>
      <p:ext uri="{BB962C8B-B14F-4D97-AF65-F5344CB8AC3E}">
        <p14:creationId xmlns:p14="http://schemas.microsoft.com/office/powerpoint/2010/main" val="4294884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sz="half" idx="2"/>
          </p:nvPr>
        </p:nvSpPr>
        <p:spPr>
          <a:xfrm>
            <a:off x="304801" y="2008784"/>
            <a:ext cx="8503920" cy="4300576"/>
          </a:xfrm>
        </p:spPr>
        <p:txBody>
          <a:bodyPr/>
          <a:lstStyle/>
          <a:p>
            <a:r>
              <a:rPr lang="en-US" sz="2400" dirty="0" smtClean="0"/>
              <a:t>Ongoing communication is:</a:t>
            </a:r>
          </a:p>
          <a:p>
            <a:pPr marL="342900" indent="-342900">
              <a:buFont typeface="Arial" panose="020B0604020202020204" pitchFamily="34" charset="0"/>
              <a:buChar char="•"/>
            </a:pPr>
            <a:r>
              <a:rPr lang="en-US" sz="2400" dirty="0" smtClean="0"/>
              <a:t>Given in a respectful manner, especially for difficult messages</a:t>
            </a:r>
          </a:p>
          <a:p>
            <a:pPr marL="342900" indent="-342900">
              <a:buFont typeface="Arial" panose="020B0604020202020204" pitchFamily="34" charset="0"/>
              <a:buChar char="•"/>
            </a:pPr>
            <a:r>
              <a:rPr lang="en-US" sz="2400" dirty="0" smtClean="0"/>
              <a:t>Critical to the employee understanding what they need to do</a:t>
            </a:r>
          </a:p>
          <a:p>
            <a:pPr marL="342900" indent="-342900">
              <a:buFont typeface="Arial" panose="020B0604020202020204" pitchFamily="34" charset="0"/>
              <a:buChar char="•"/>
            </a:pPr>
            <a:r>
              <a:rPr lang="en-US" sz="2400" dirty="0" smtClean="0"/>
              <a:t>Accomplished through weekly meetings, one-on-ones, coaching sessions, discussion of goals, emails and hallways chats</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14</a:t>
            </a:fld>
            <a:endParaRPr lang="en-US" dirty="0"/>
          </a:p>
        </p:txBody>
      </p:sp>
      <p:pic>
        <p:nvPicPr>
          <p:cNvPr id="8" name="Content Placeholder 7"/>
          <p:cNvPicPr>
            <a:picLocks noGrp="1" noChangeAspect="1"/>
          </p:cNvPicPr>
          <p:nvPr>
            <p:ph sz="half" idx="12"/>
          </p:nvPr>
        </p:nvPicPr>
        <p:blipFill rotWithShape="1">
          <a:blip r:embed="rId4">
            <a:extLst>
              <a:ext uri="{28A0092B-C50C-407E-A947-70E740481C1C}">
                <a14:useLocalDpi xmlns:a14="http://schemas.microsoft.com/office/drawing/2010/main" val="0"/>
              </a:ext>
            </a:extLst>
          </a:blip>
          <a:srcRect t="14954" b="18297"/>
          <a:stretch/>
        </p:blipFill>
        <p:spPr>
          <a:xfrm>
            <a:off x="6614160" y="4266821"/>
            <a:ext cx="2039983" cy="2042539"/>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a:solidFill>
                  <a:schemeClr val="tx2"/>
                </a:solidFill>
              </a:rPr>
              <a:t>4</a:t>
            </a:r>
            <a:r>
              <a:rPr lang="en-US" b="1" i="1" dirty="0" smtClean="0">
                <a:solidFill>
                  <a:schemeClr val="tx2"/>
                </a:solidFill>
              </a:rPr>
              <a:t>: </a:t>
            </a:r>
            <a:r>
              <a:rPr lang="en-US" b="1" i="1" dirty="0">
                <a:solidFill>
                  <a:schemeClr val="tx2"/>
                </a:solidFill>
              </a:rPr>
              <a:t>Communicate with employees in an open respectful way to provide frequent and ongoing </a:t>
            </a:r>
            <a:r>
              <a:rPr lang="en-US" b="1" i="1" dirty="0" smtClean="0">
                <a:solidFill>
                  <a:schemeClr val="tx2"/>
                </a:solidFill>
              </a:rPr>
              <a:t>communications</a:t>
            </a:r>
            <a:endParaRPr lang="en-US" b="1" i="1" dirty="0">
              <a:solidFill>
                <a:schemeClr val="tx2"/>
              </a:solidFill>
            </a:endParaRPr>
          </a:p>
        </p:txBody>
      </p:sp>
    </p:spTree>
    <p:custDataLst>
      <p:tags r:id="rId1"/>
    </p:custDataLst>
    <p:extLst>
      <p:ext uri="{BB962C8B-B14F-4D97-AF65-F5344CB8AC3E}">
        <p14:creationId xmlns:p14="http://schemas.microsoft.com/office/powerpoint/2010/main" val="90306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Personnel Issues and Conflict</a:t>
            </a:r>
            <a:endParaRPr lang="en-US" dirty="0"/>
          </a:p>
        </p:txBody>
      </p:sp>
      <p:sp>
        <p:nvSpPr>
          <p:cNvPr id="3" name="Content Placeholder 2"/>
          <p:cNvSpPr>
            <a:spLocks noGrp="1"/>
          </p:cNvSpPr>
          <p:nvPr>
            <p:ph sz="half" idx="2"/>
          </p:nvPr>
        </p:nvSpPr>
        <p:spPr>
          <a:xfrm>
            <a:off x="2317306" y="2125049"/>
            <a:ext cx="6491414" cy="4109291"/>
          </a:xfrm>
        </p:spPr>
        <p:txBody>
          <a:bodyPr/>
          <a:lstStyle/>
          <a:p>
            <a:r>
              <a:rPr lang="en-US" sz="2400" dirty="0" smtClean="0"/>
              <a:t>When discussing personnel issues or a conflict provide employees with:</a:t>
            </a:r>
            <a:endParaRPr lang="en-US" sz="2400" dirty="0"/>
          </a:p>
          <a:p>
            <a:pPr marL="457200" indent="-457200">
              <a:buFont typeface="Arial" panose="020B0604020202020204" pitchFamily="34" charset="0"/>
              <a:buChar char="•"/>
            </a:pPr>
            <a:r>
              <a:rPr lang="en-US" sz="2400" b="1" dirty="0"/>
              <a:t>Why</a:t>
            </a:r>
            <a:r>
              <a:rPr lang="en-US" sz="2400" dirty="0"/>
              <a:t> – Provide context on how the behavior impacts others at CDOT</a:t>
            </a:r>
          </a:p>
          <a:p>
            <a:pPr marL="457200" indent="-457200">
              <a:buFont typeface="Arial" panose="020B0604020202020204" pitchFamily="34" charset="0"/>
              <a:buChar char="•"/>
            </a:pPr>
            <a:r>
              <a:rPr lang="en-US" sz="2400" b="1" dirty="0"/>
              <a:t>Immediate</a:t>
            </a:r>
            <a:r>
              <a:rPr lang="en-US" sz="2400" dirty="0"/>
              <a:t> – Keep the feedback as close to the event as possible</a:t>
            </a:r>
          </a:p>
          <a:p>
            <a:pPr marL="457200" indent="-457200">
              <a:buFont typeface="Arial" panose="020B0604020202020204" pitchFamily="34" charset="0"/>
              <a:buChar char="•"/>
            </a:pPr>
            <a:r>
              <a:rPr lang="en-US" sz="2400" b="1" dirty="0"/>
              <a:t>Think Small  </a:t>
            </a:r>
            <a:r>
              <a:rPr lang="en-US" sz="2400" dirty="0"/>
              <a:t>-  Think about the chain of events that leads to success or failure</a:t>
            </a:r>
          </a:p>
          <a:p>
            <a:pPr marL="457200" indent="-457200">
              <a:buFont typeface="Arial" panose="020B0604020202020204" pitchFamily="34" charset="0"/>
              <a:buChar char="•"/>
            </a:pPr>
            <a:r>
              <a:rPr lang="en-US" sz="2400" b="1" dirty="0"/>
              <a:t>Specific</a:t>
            </a:r>
            <a:r>
              <a:rPr lang="en-US" sz="2400" dirty="0"/>
              <a:t> – Do not make your employees guess about </a:t>
            </a:r>
            <a:r>
              <a:rPr lang="en-US" sz="2400" dirty="0" smtClean="0"/>
              <a:t>behavior; </a:t>
            </a:r>
            <a:r>
              <a:rPr lang="en-US" sz="2400" dirty="0" smtClean="0"/>
              <a:t>provide details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pPr lvl="0"/>
            <a:r>
              <a:rPr lang="en-US" b="1" i="1" dirty="0">
                <a:solidFill>
                  <a:schemeClr val="tx2"/>
                </a:solidFill>
              </a:rPr>
              <a:t>5</a:t>
            </a:r>
            <a:r>
              <a:rPr lang="en-US" b="1" i="1" dirty="0" smtClean="0">
                <a:solidFill>
                  <a:schemeClr val="tx2"/>
                </a:solidFill>
              </a:rPr>
              <a:t>: </a:t>
            </a:r>
            <a:r>
              <a:rPr lang="en-US" b="1" i="1" dirty="0">
                <a:solidFill>
                  <a:schemeClr val="tx2"/>
                </a:solidFill>
              </a:rPr>
              <a:t>Resolve personnel issues, conflicts or work related problems appropriately; keeps supervisor informed</a:t>
            </a:r>
          </a:p>
        </p:txBody>
      </p:sp>
      <p:pic>
        <p:nvPicPr>
          <p:cNvPr id="10" name="Picture 9"/>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146" t="7216" r="55679" b="9009"/>
          <a:stretch/>
        </p:blipFill>
        <p:spPr>
          <a:xfrm>
            <a:off x="304800" y="3270478"/>
            <a:ext cx="2012506" cy="2963862"/>
          </a:xfrm>
          <a:prstGeom prst="rect">
            <a:avLst/>
          </a:prstGeom>
        </p:spPr>
      </p:pic>
    </p:spTree>
    <p:custDataLst>
      <p:tags r:id="rId1"/>
    </p:custDataLst>
    <p:extLst>
      <p:ext uri="{BB962C8B-B14F-4D97-AF65-F5344CB8AC3E}">
        <p14:creationId xmlns:p14="http://schemas.microsoft.com/office/powerpoint/2010/main" val="273564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Completing P</a:t>
            </a:r>
            <a:r>
              <a:rPr lang="en-US" sz="3200" dirty="0" smtClean="0"/>
              <a:t>aperwork </a:t>
            </a:r>
            <a:r>
              <a:rPr lang="en-US" sz="3200" dirty="0"/>
              <a:t>A</a:t>
            </a:r>
            <a:r>
              <a:rPr lang="en-US" sz="3200" dirty="0" smtClean="0"/>
              <a:t>ccurately </a:t>
            </a:r>
            <a:r>
              <a:rPr lang="en-US" sz="3200" dirty="0"/>
              <a:t>and </a:t>
            </a:r>
            <a:r>
              <a:rPr lang="en-US" sz="3200" dirty="0" smtClean="0"/>
              <a:t>Timely</a:t>
            </a:r>
            <a:endParaRPr lang="en-US" sz="3200" dirty="0"/>
          </a:p>
        </p:txBody>
      </p:sp>
      <p:sp>
        <p:nvSpPr>
          <p:cNvPr id="3" name="Content Placeholder 2"/>
          <p:cNvSpPr>
            <a:spLocks noGrp="1"/>
          </p:cNvSpPr>
          <p:nvPr>
            <p:ph sz="half" idx="2"/>
          </p:nvPr>
        </p:nvSpPr>
        <p:spPr>
          <a:xfrm>
            <a:off x="304801" y="2008784"/>
            <a:ext cx="6529069" cy="4300576"/>
          </a:xfrm>
        </p:spPr>
        <p:txBody>
          <a:bodyPr/>
          <a:lstStyle/>
          <a:p>
            <a:r>
              <a:rPr lang="en-US" sz="2400" dirty="0" smtClean="0"/>
              <a:t>When completing paper work:</a:t>
            </a:r>
          </a:p>
          <a:p>
            <a:pPr marL="342900" indent="-342900">
              <a:buFont typeface="Arial" panose="020B0604020202020204" pitchFamily="34" charset="0"/>
              <a:buChar char="•"/>
            </a:pPr>
            <a:r>
              <a:rPr lang="en-US" sz="2400" dirty="0" smtClean="0"/>
              <a:t>Confirm all of the required fields are correct and completed</a:t>
            </a:r>
          </a:p>
          <a:p>
            <a:pPr marL="342900" indent="-342900">
              <a:buFont typeface="Arial" panose="020B0604020202020204" pitchFamily="34" charset="0"/>
              <a:buChar char="•"/>
            </a:pPr>
            <a:r>
              <a:rPr lang="en-US" sz="2400" dirty="0" smtClean="0"/>
              <a:t>Save a copy for your records if the form is not part of an information system</a:t>
            </a:r>
          </a:p>
          <a:p>
            <a:pPr marL="342900" indent="-342900">
              <a:buFont typeface="Arial" panose="020B0604020202020204" pitchFamily="34" charset="0"/>
              <a:buChar char="•"/>
            </a:pPr>
            <a:r>
              <a:rPr lang="en-US" sz="2400" dirty="0" smtClean="0"/>
              <a:t>Set a reminder for reoccurring tasks such as timesheets </a:t>
            </a:r>
            <a:endParaRPr lang="en-US" sz="2400" dirty="0"/>
          </a:p>
          <a:p>
            <a:pPr marL="342900" indent="-342900">
              <a:buFont typeface="Arial" panose="020B0604020202020204" pitchFamily="34" charset="0"/>
              <a:buChar char="•"/>
            </a:pPr>
            <a:r>
              <a:rPr lang="en-US" sz="2400" dirty="0" smtClean="0"/>
              <a:t>To find forms go to the </a:t>
            </a:r>
            <a:r>
              <a:rPr lang="en-US" sz="2400" dirty="0"/>
              <a:t>CDOT forms page </a:t>
            </a:r>
            <a:r>
              <a:rPr lang="en-US" sz="2400" dirty="0" smtClean="0"/>
              <a:t>at: http</a:t>
            </a:r>
            <a:r>
              <a:rPr lang="en-US" sz="2400" dirty="0"/>
              <a:t>://intranet.dot.state.co.us/resources/CDOT-forms</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pPr lvl="0"/>
            <a:r>
              <a:rPr lang="en-US" b="1" i="1" dirty="0">
                <a:solidFill>
                  <a:schemeClr val="tx2"/>
                </a:solidFill>
              </a:rPr>
              <a:t>6</a:t>
            </a:r>
            <a:r>
              <a:rPr lang="en-US" b="1" i="1" dirty="0" smtClean="0">
                <a:solidFill>
                  <a:schemeClr val="tx2"/>
                </a:solidFill>
              </a:rPr>
              <a:t>: Completing administrative paperwork accurately and timely  </a:t>
            </a:r>
            <a:endParaRPr lang="en-US" b="1" i="1" dirty="0">
              <a:solidFill>
                <a:schemeClr val="tx2"/>
              </a:solidFill>
            </a:endParaRPr>
          </a:p>
        </p:txBody>
      </p:sp>
      <p:pic>
        <p:nvPicPr>
          <p:cNvPr id="8" name="Content Placeholder 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17369"/>
          <a:stretch/>
        </p:blipFill>
        <p:spPr bwMode="auto">
          <a:xfrm>
            <a:off x="6833870" y="2640500"/>
            <a:ext cx="1974850" cy="2807134"/>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4088476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 Accomplishments </a:t>
            </a:r>
            <a:endParaRPr lang="en-US" dirty="0"/>
          </a:p>
        </p:txBody>
      </p:sp>
      <p:sp>
        <p:nvSpPr>
          <p:cNvPr id="3" name="Content Placeholder 2"/>
          <p:cNvSpPr>
            <a:spLocks noGrp="1"/>
          </p:cNvSpPr>
          <p:nvPr>
            <p:ph sz="half" idx="2"/>
          </p:nvPr>
        </p:nvSpPr>
        <p:spPr>
          <a:xfrm>
            <a:off x="304800" y="2008784"/>
            <a:ext cx="8503920" cy="4300576"/>
          </a:xfrm>
        </p:spPr>
        <p:txBody>
          <a:bodyPr/>
          <a:lstStyle/>
          <a:p>
            <a:r>
              <a:rPr lang="en-US" sz="2000" dirty="0"/>
              <a:t>When an employee does something right:</a:t>
            </a:r>
          </a:p>
          <a:p>
            <a:pPr marL="342900" indent="-342900">
              <a:buFont typeface="Arial" panose="020B0604020202020204" pitchFamily="34" charset="0"/>
              <a:buChar char="•"/>
            </a:pPr>
            <a:r>
              <a:rPr lang="en-US" sz="2000" dirty="0" smtClean="0"/>
              <a:t>Say </a:t>
            </a:r>
            <a:r>
              <a:rPr lang="en-US" sz="2000" dirty="0"/>
              <a:t>something</a:t>
            </a:r>
          </a:p>
          <a:p>
            <a:pPr marL="342900" indent="-342900">
              <a:buFont typeface="Arial" panose="020B0604020202020204" pitchFamily="34" charset="0"/>
              <a:buChar char="•"/>
            </a:pPr>
            <a:r>
              <a:rPr lang="en-US" sz="2000" dirty="0"/>
              <a:t>Provide feedback be specific </a:t>
            </a:r>
          </a:p>
          <a:p>
            <a:pPr marL="342900" indent="-342900">
              <a:buFont typeface="Arial" panose="020B0604020202020204" pitchFamily="34" charset="0"/>
              <a:buChar char="•"/>
            </a:pPr>
            <a:r>
              <a:rPr lang="en-US" sz="2000" dirty="0"/>
              <a:t>Tie it to CDOT Values</a:t>
            </a:r>
          </a:p>
          <a:p>
            <a:pPr marL="342900" indent="-342900">
              <a:buFont typeface="Arial" panose="020B0604020202020204" pitchFamily="34" charset="0"/>
              <a:buChar char="•"/>
            </a:pPr>
            <a:r>
              <a:rPr lang="en-US" sz="2000" dirty="0"/>
              <a:t>Document it!</a:t>
            </a:r>
          </a:p>
          <a:p>
            <a:r>
              <a:rPr lang="en-US" sz="2000" dirty="0"/>
              <a:t>Employee recognition programs </a:t>
            </a:r>
            <a:r>
              <a:rPr lang="en-US" sz="2000" dirty="0" smtClean="0"/>
              <a:t>include</a:t>
            </a:r>
            <a:r>
              <a:rPr lang="en-US" sz="2000" dirty="0"/>
              <a:t>:</a:t>
            </a:r>
          </a:p>
          <a:p>
            <a:pPr marL="342900" indent="-342900">
              <a:buFont typeface="Arial" panose="020B0604020202020204" pitchFamily="34" charset="0"/>
              <a:buChar char="•"/>
            </a:pPr>
            <a:r>
              <a:rPr lang="en-US" sz="2000" dirty="0"/>
              <a:t>Monthly Division/Workshop recognition</a:t>
            </a:r>
          </a:p>
          <a:p>
            <a:pPr marL="342900" indent="-342900">
              <a:buFont typeface="Arial" panose="020B0604020202020204" pitchFamily="34" charset="0"/>
              <a:buChar char="•"/>
            </a:pPr>
            <a:r>
              <a:rPr lang="en-US" sz="2000" dirty="0"/>
              <a:t>Leadership coins</a:t>
            </a:r>
          </a:p>
          <a:p>
            <a:pPr marL="342900" indent="-342900">
              <a:buFont typeface="Arial" panose="020B0604020202020204" pitchFamily="34" charset="0"/>
              <a:buChar char="•"/>
            </a:pPr>
            <a:r>
              <a:rPr lang="en-US" sz="2000" dirty="0"/>
              <a:t>Statewide employee recognition</a:t>
            </a:r>
          </a:p>
          <a:p>
            <a:pPr marL="342900" indent="-342900">
              <a:buFont typeface="Arial" panose="020B0604020202020204" pitchFamily="34" charset="0"/>
              <a:buChar char="•"/>
            </a:pPr>
            <a:r>
              <a:rPr lang="en-US" sz="2000" dirty="0"/>
              <a:t>Lean </a:t>
            </a:r>
            <a:r>
              <a:rPr lang="en-US" sz="2000" dirty="0" smtClean="0"/>
              <a:t>Everyday </a:t>
            </a:r>
            <a:r>
              <a:rPr lang="en-US" sz="2000" dirty="0"/>
              <a:t>I</a:t>
            </a:r>
            <a:r>
              <a:rPr lang="en-US" sz="2000" dirty="0" smtClean="0"/>
              <a:t>deas</a:t>
            </a:r>
            <a:endParaRPr lang="en-US" sz="20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646331"/>
          </a:xfrm>
          <a:prstGeom prst="rect">
            <a:avLst/>
          </a:prstGeom>
          <a:noFill/>
        </p:spPr>
        <p:txBody>
          <a:bodyPr wrap="square" rtlCol="0">
            <a:spAutoFit/>
          </a:bodyPr>
          <a:lstStyle/>
          <a:p>
            <a:r>
              <a:rPr lang="en-US" b="1" i="1" dirty="0">
                <a:solidFill>
                  <a:schemeClr val="tx2"/>
                </a:solidFill>
              </a:rPr>
              <a:t>7</a:t>
            </a:r>
            <a:r>
              <a:rPr lang="en-US" b="1" i="1" dirty="0" smtClean="0">
                <a:solidFill>
                  <a:schemeClr val="tx2"/>
                </a:solidFill>
              </a:rPr>
              <a:t>: </a:t>
            </a:r>
            <a:r>
              <a:rPr lang="en-US" b="1" i="1" dirty="0">
                <a:solidFill>
                  <a:schemeClr val="tx2"/>
                </a:solidFill>
              </a:rPr>
              <a:t>Acknowledge and recognize the positive work efforts and accomplishments of the team</a:t>
            </a:r>
          </a:p>
        </p:txBody>
      </p:sp>
      <p:pic>
        <p:nvPicPr>
          <p:cNvPr id="11" name="Nicky"/>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634676" y="1982640"/>
            <a:ext cx="1174044" cy="43267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32187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to Resolve Issues</a:t>
            </a:r>
            <a:endParaRPr lang="en-US" dirty="0"/>
          </a:p>
        </p:txBody>
      </p:sp>
      <p:sp>
        <p:nvSpPr>
          <p:cNvPr id="3" name="Content Placeholder 2"/>
          <p:cNvSpPr>
            <a:spLocks noGrp="1"/>
          </p:cNvSpPr>
          <p:nvPr>
            <p:ph sz="half" idx="2"/>
          </p:nvPr>
        </p:nvSpPr>
        <p:spPr>
          <a:xfrm>
            <a:off x="2270228" y="2008784"/>
            <a:ext cx="6538492" cy="4300576"/>
          </a:xfrm>
        </p:spPr>
        <p:txBody>
          <a:bodyPr/>
          <a:lstStyle/>
          <a:p>
            <a:r>
              <a:rPr lang="en-US" sz="2400" dirty="0" smtClean="0"/>
              <a:t>Having a good  relationship where you are able to resolve issues can be accomplished by:</a:t>
            </a:r>
          </a:p>
          <a:p>
            <a:pPr marL="342900" indent="-342900">
              <a:buFont typeface="Arial" panose="020B0604020202020204" pitchFamily="34" charset="0"/>
              <a:buChar char="•"/>
            </a:pPr>
            <a:r>
              <a:rPr lang="en-US" sz="2400" dirty="0"/>
              <a:t>Establish trust and respect</a:t>
            </a:r>
          </a:p>
          <a:p>
            <a:pPr marL="342900" indent="-342900">
              <a:buFont typeface="Arial" panose="020B0604020202020204" pitchFamily="34" charset="0"/>
              <a:buChar char="•"/>
            </a:pPr>
            <a:r>
              <a:rPr lang="en-US" sz="2400" dirty="0" smtClean="0"/>
              <a:t>Seek </a:t>
            </a:r>
            <a:r>
              <a:rPr lang="en-US" sz="2400" dirty="0" smtClean="0"/>
              <a:t>out the common issues</a:t>
            </a:r>
          </a:p>
          <a:p>
            <a:pPr marL="342900" indent="-342900">
              <a:buFont typeface="Arial" panose="020B0604020202020204" pitchFamily="34" charset="0"/>
              <a:buChar char="•"/>
            </a:pPr>
            <a:r>
              <a:rPr lang="en-US" sz="2400" dirty="0" smtClean="0"/>
              <a:t>Seek </a:t>
            </a:r>
            <a:r>
              <a:rPr lang="en-US" sz="2400" dirty="0" smtClean="0"/>
              <a:t>collaboration not blame</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18</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401300" y="1848050"/>
            <a:ext cx="1868927" cy="446131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dirty="0">
                <a:solidFill>
                  <a:schemeClr val="tx2"/>
                </a:solidFill>
              </a:rPr>
              <a:t>8</a:t>
            </a:r>
            <a:r>
              <a:rPr lang="en-US" b="1" i="1" dirty="0" smtClean="0">
                <a:solidFill>
                  <a:schemeClr val="tx2"/>
                </a:solidFill>
              </a:rPr>
              <a:t>: </a:t>
            </a:r>
            <a:r>
              <a:rPr lang="en-US" b="1" i="1" dirty="0">
                <a:solidFill>
                  <a:schemeClr val="tx2"/>
                </a:solidFill>
              </a:rPr>
              <a:t>Collaborate with peers to discuss and resolve mutual supervisory issues</a:t>
            </a:r>
          </a:p>
        </p:txBody>
      </p:sp>
    </p:spTree>
    <p:custDataLst>
      <p:tags r:id="rId1"/>
    </p:custDataLst>
    <p:extLst>
      <p:ext uri="{BB962C8B-B14F-4D97-AF65-F5344CB8AC3E}">
        <p14:creationId xmlns:p14="http://schemas.microsoft.com/office/powerpoint/2010/main" val="719323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Values</a:t>
            </a:r>
            <a:endParaRPr lang="en-US" dirty="0"/>
          </a:p>
        </p:txBody>
      </p:sp>
      <p:sp>
        <p:nvSpPr>
          <p:cNvPr id="3" name="Content Placeholder 2"/>
          <p:cNvSpPr>
            <a:spLocks noGrp="1"/>
          </p:cNvSpPr>
          <p:nvPr>
            <p:ph sz="half" idx="2"/>
          </p:nvPr>
        </p:nvSpPr>
        <p:spPr>
          <a:xfrm>
            <a:off x="4978400" y="2006808"/>
            <a:ext cx="3830320" cy="3781851"/>
          </a:xfrm>
        </p:spPr>
        <p:txBody>
          <a:bodyPr/>
          <a:lstStyle/>
          <a:p>
            <a:r>
              <a:rPr lang="en-US" sz="2400" dirty="0" smtClean="0"/>
              <a:t>CDOT Values:</a:t>
            </a:r>
          </a:p>
          <a:p>
            <a:pPr marL="342900" indent="-342900">
              <a:buFont typeface="Arial" panose="020B0604020202020204" pitchFamily="34" charset="0"/>
              <a:buChar char="•"/>
            </a:pPr>
            <a:r>
              <a:rPr lang="en-US" sz="2400" dirty="0" smtClean="0"/>
              <a:t>Safety</a:t>
            </a:r>
          </a:p>
          <a:p>
            <a:pPr marL="342900" indent="-342900">
              <a:buFont typeface="Arial" panose="020B0604020202020204" pitchFamily="34" charset="0"/>
              <a:buChar char="•"/>
            </a:pPr>
            <a:r>
              <a:rPr lang="en-US" sz="2400" dirty="0"/>
              <a:t>People</a:t>
            </a:r>
          </a:p>
          <a:p>
            <a:pPr marL="342900" indent="-342900">
              <a:buFont typeface="Arial" panose="020B0604020202020204" pitchFamily="34" charset="0"/>
              <a:buChar char="•"/>
            </a:pPr>
            <a:r>
              <a:rPr lang="en-US" sz="2400" dirty="0" smtClean="0"/>
              <a:t>Integrity</a:t>
            </a:r>
          </a:p>
          <a:p>
            <a:pPr marL="342900" indent="-342900">
              <a:buFont typeface="Arial" panose="020B0604020202020204" pitchFamily="34" charset="0"/>
              <a:buChar char="•"/>
            </a:pPr>
            <a:r>
              <a:rPr lang="en-US" sz="2400" dirty="0" smtClean="0"/>
              <a:t>Customer Service </a:t>
            </a:r>
          </a:p>
          <a:p>
            <a:pPr marL="342900" indent="-342900">
              <a:buFont typeface="Arial" panose="020B0604020202020204" pitchFamily="34" charset="0"/>
              <a:buChar char="•"/>
            </a:pPr>
            <a:r>
              <a:rPr lang="en-US" sz="2400" dirty="0" smtClean="0"/>
              <a:t>Excellence </a:t>
            </a:r>
          </a:p>
          <a:p>
            <a:pPr marL="342900" indent="-342900">
              <a:buFont typeface="Arial" panose="020B0604020202020204" pitchFamily="34" charset="0"/>
              <a:buChar char="•"/>
            </a:pPr>
            <a:r>
              <a:rPr lang="en-US" sz="2400" dirty="0" smtClean="0"/>
              <a:t>Respect</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19</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2006809"/>
            <a:ext cx="4445000" cy="3033116"/>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7" name="TextBox 6"/>
          <p:cNvSpPr txBox="1"/>
          <p:nvPr/>
        </p:nvSpPr>
        <p:spPr>
          <a:xfrm>
            <a:off x="304800" y="1362453"/>
            <a:ext cx="8503920" cy="369332"/>
          </a:xfrm>
          <a:prstGeom prst="rect">
            <a:avLst/>
          </a:prstGeom>
          <a:noFill/>
        </p:spPr>
        <p:txBody>
          <a:bodyPr wrap="square" rtlCol="0">
            <a:spAutoFit/>
          </a:bodyPr>
          <a:lstStyle/>
          <a:p>
            <a:r>
              <a:rPr lang="en-US" b="1" i="1" dirty="0">
                <a:solidFill>
                  <a:schemeClr val="tx2"/>
                </a:solidFill>
              </a:rPr>
              <a:t>9</a:t>
            </a:r>
            <a:r>
              <a:rPr lang="en-US" b="1" i="1" dirty="0" smtClean="0">
                <a:solidFill>
                  <a:schemeClr val="tx2"/>
                </a:solidFill>
              </a:rPr>
              <a:t>: </a:t>
            </a:r>
            <a:r>
              <a:rPr lang="en-US" b="1" i="1" dirty="0">
                <a:solidFill>
                  <a:schemeClr val="tx2"/>
                </a:solidFill>
              </a:rPr>
              <a:t>Use CDOT values to make ethical decision when faced with conflicting choices </a:t>
            </a:r>
          </a:p>
        </p:txBody>
      </p:sp>
    </p:spTree>
    <p:custDataLst>
      <p:tags r:id="rId1"/>
    </p:custDataLst>
    <p:extLst>
      <p:ext uri="{BB962C8B-B14F-4D97-AF65-F5344CB8AC3E}">
        <p14:creationId xmlns:p14="http://schemas.microsoft.com/office/powerpoint/2010/main" val="4014183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Communication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20</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005159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Conclusion</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21</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159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employee to 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109226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(People)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4332372"/>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7445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Where Can I Get Help (Training)</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24</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6909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CDOT’s Expectations of a Supervisor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p>
          <a:p>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182352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Learning Objectives</a:t>
            </a:r>
          </a:p>
        </p:txBody>
      </p:sp>
      <p:sp>
        <p:nvSpPr>
          <p:cNvPr id="46083" name="Content Placeholder 2"/>
          <p:cNvSpPr>
            <a:spLocks noGrp="1"/>
          </p:cNvSpPr>
          <p:nvPr>
            <p:ph idx="1"/>
          </p:nvPr>
        </p:nvSpPr>
        <p:spPr/>
        <p:txBody>
          <a:bodyPr/>
          <a:lstStyle/>
          <a:p>
            <a:pPr marL="0" indent="0">
              <a:buNone/>
            </a:pPr>
            <a:r>
              <a:rPr lang="en-US" dirty="0" smtClean="0"/>
              <a:t>Upon completing this course you should be able to:</a:t>
            </a:r>
          </a:p>
          <a:p>
            <a:pPr marL="342900" lvl="0" indent="-342900">
              <a:buFont typeface="Arial" panose="020B0604020202020204" pitchFamily="34" charset="0"/>
              <a:buChar char="•"/>
            </a:pPr>
            <a:r>
              <a:rPr lang="en-US" sz="2400" i="1" dirty="0" smtClean="0"/>
              <a:t>Explain </a:t>
            </a:r>
            <a:r>
              <a:rPr lang="en-US" sz="2400" i="1" dirty="0"/>
              <a:t>how supervision is vital to CDOT being able to achieve its goals and objectives</a:t>
            </a:r>
            <a:endParaRPr lang="en-US" sz="2400" dirty="0"/>
          </a:p>
          <a:p>
            <a:pPr marL="342900" lvl="0" indent="-342900">
              <a:buFont typeface="Arial" panose="020B0604020202020204" pitchFamily="34" charset="0"/>
              <a:buChar char="•"/>
            </a:pPr>
            <a:r>
              <a:rPr lang="en-US" sz="2400" i="1" dirty="0"/>
              <a:t>Describe the roles and responsibilities of the Supervisor</a:t>
            </a:r>
            <a:endParaRPr lang="en-US" sz="2400" dirty="0"/>
          </a:p>
          <a:p>
            <a:pPr marL="342900" lvl="0" indent="-342900">
              <a:buFont typeface="Arial" panose="020B0604020202020204" pitchFamily="34" charset="0"/>
              <a:buChar char="•"/>
            </a:pPr>
            <a:r>
              <a:rPr lang="en-US" sz="2400" i="1" dirty="0"/>
              <a:t>Explain the role of the supervisor as an advocate of CDOT and their employees</a:t>
            </a:r>
            <a:endParaRPr lang="en-US" sz="2400" dirty="0"/>
          </a:p>
          <a:p>
            <a:pPr marL="342900" lvl="0" indent="-342900">
              <a:buFont typeface="Arial" panose="020B0604020202020204" pitchFamily="34" charset="0"/>
              <a:buChar char="•"/>
            </a:pPr>
            <a:r>
              <a:rPr lang="en-US" sz="2400" i="1" dirty="0"/>
              <a:t>Identify and explain the components of the supervision competency on CDOT’s performance appraisal form</a:t>
            </a:r>
            <a:endParaRPr lang="en-US" sz="2400" dirty="0"/>
          </a:p>
          <a:p>
            <a:pPr marL="342900" lvl="0" indent="-342900">
              <a:buFont typeface="Arial" panose="020B0604020202020204" pitchFamily="34" charset="0"/>
              <a:buChar char="•"/>
            </a:pPr>
            <a:r>
              <a:rPr lang="en-US" sz="2400" i="1" dirty="0"/>
              <a:t>Describe when to communicate information to employees and the channels available to do so</a:t>
            </a:r>
            <a:endParaRPr lang="en-US" sz="2400" dirty="0"/>
          </a:p>
          <a:p>
            <a:pPr marL="342900" indent="-342900">
              <a:buFont typeface="Arial" panose="020B0604020202020204" pitchFamily="34" charset="0"/>
              <a:buChar char="•"/>
            </a:pPr>
            <a:r>
              <a:rPr lang="en-US" sz="2400" i="1" dirty="0"/>
              <a:t>Identify the actions you can take to transition from the role of the employee to that of the supervisor</a:t>
            </a: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2639444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Overview</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4</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320187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61205"/>
            <a:ext cx="8778240" cy="2703080"/>
          </a:xfrm>
        </p:spPr>
        <p:txBody>
          <a:bodyPr/>
          <a:lstStyle/>
          <a:p>
            <a:pPr marL="457200" indent="-457200">
              <a:buFont typeface="Arial" panose="020B0604020202020204" pitchFamily="34" charset="0"/>
              <a:buChar char="•"/>
            </a:pPr>
            <a:r>
              <a:rPr lang="en-US" dirty="0" smtClean="0"/>
              <a:t>Throughout the course, you will have an opportunity to test your knowledge</a:t>
            </a:r>
          </a:p>
          <a:p>
            <a:pPr marL="457200" indent="-457200">
              <a:buFont typeface="Arial" panose="020B0604020202020204" pitchFamily="34" charset="0"/>
              <a:buChar char="•"/>
            </a:pPr>
            <a:r>
              <a:rPr lang="en-US" dirty="0" smtClean="0"/>
              <a:t>At the end of the course, there will be an assessment to:</a:t>
            </a:r>
          </a:p>
          <a:p>
            <a:pPr marL="1200150" lvl="1" indent="-457200">
              <a:buFont typeface="Arial" panose="020B0604020202020204" pitchFamily="34" charset="0"/>
              <a:buChar char="•"/>
            </a:pPr>
            <a:r>
              <a:rPr lang="en-US" dirty="0" smtClean="0"/>
              <a:t>Verify your knowledge</a:t>
            </a:r>
          </a:p>
          <a:p>
            <a:pPr marL="1200150" lvl="1" indent="-457200">
              <a:buFont typeface="Arial" panose="020B0604020202020204" pitchFamily="34" charset="0"/>
              <a:buChar char="•"/>
            </a:pPr>
            <a:r>
              <a:rPr lang="en-US" dirty="0" smtClean="0"/>
              <a:t>Validate you have completed the course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solidFill>
                  <a:prstClr val="white"/>
                </a:solidFill>
              </a:rPr>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Slide </a:t>
            </a:r>
            <a:fld id="{F1733E7F-F35A-45C7-967F-B65877603703}" type="slidenum">
              <a:rPr lang="en-US" smtClean="0">
                <a:solidFill>
                  <a:prstClr val="white"/>
                </a:solidFill>
              </a:rPr>
              <a:pPr>
                <a:defRPr/>
              </a:pPr>
              <a:t>5</a:t>
            </a:fld>
            <a:endParaRPr lang="en-US" dirty="0">
              <a:solidFill>
                <a:prstClr val="white"/>
              </a:solidFill>
            </a:endParaRPr>
          </a:p>
        </p:txBody>
      </p:sp>
      <p:sp>
        <p:nvSpPr>
          <p:cNvPr id="5" name="Title 4"/>
          <p:cNvSpPr>
            <a:spLocks noGrp="1"/>
          </p:cNvSpPr>
          <p:nvPr>
            <p:ph type="title"/>
          </p:nvPr>
        </p:nvSpPr>
        <p:spPr/>
        <p:txBody>
          <a:bodyPr/>
          <a:lstStyle/>
          <a:p>
            <a:r>
              <a:rPr lang="en-US" dirty="0" smtClean="0"/>
              <a:t>Course Assessment</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35" y="3869895"/>
            <a:ext cx="3464329" cy="2174580"/>
          </a:xfrm>
          <a:prstGeom prst="rect">
            <a:avLst/>
          </a:prstGeom>
          <a:effectLst>
            <a:softEdge rad="38100"/>
          </a:effectLst>
        </p:spPr>
      </p:pic>
    </p:spTree>
    <p:custDataLst>
      <p:tags r:id="rId1"/>
    </p:custDataLst>
    <p:extLst>
      <p:ext uri="{BB962C8B-B14F-4D97-AF65-F5344CB8AC3E}">
        <p14:creationId xmlns:p14="http://schemas.microsoft.com/office/powerpoint/2010/main" val="126705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Moving from a Peer to a Supervisor (Optional)</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6</a:t>
            </a:fld>
            <a:endParaRPr lang="en-US" dirty="0"/>
          </a:p>
        </p:txBody>
      </p:sp>
      <p:pic>
        <p:nvPicPr>
          <p:cNvPr id="40" name="Picture 3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41" name="Picture 4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2" name="Picture 4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352364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Role of the Supervisor</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7</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645919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Supervisor as an Advocate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77785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Performance Management Behaviors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825783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TYPE_2" val="1"/>
  <p:tag name="ARTICULATE_REFERENCE_2" val="C:\Users\princej\Desktop\How to Apply for a Job at CDOT\S5_01_QR_Job Duty Worksheet.docx"/>
  <p:tag name="ARTICULATE_REFERENCE_TITLE_2" val="Job Duty Worksheet"/>
  <p:tag name="ARTICULATE_REFERENCE_ID_2" val="43291ccd-2725-461f-adc1-338176d05366"/>
  <p:tag name="ARTICULATE_REFERENCE_TYPE_3" val="1"/>
  <p:tag name="ARTICULATE_REFERENCE_3" val="C:\Users\princej\Desktop\How to Apply for a Job at CDOT\S01_QR_Checklist for Applying for a Job.docx"/>
  <p:tag name="ARTICULATE_REFERENCE_TITLE_3" val="Job Application Checklist"/>
  <p:tag name="ARTICULATE_REFERENCE_ID_3" val="1ba16a9e-1501-46ab-a669-4d3b03fb8b9d"/>
  <p:tag name="ARTICULATE_SLIDE_COUNT" val="25"/>
  <p:tag name="ARTICULATE_PROJECT_OPEN" val="1"/>
  <p:tag name="ARTICULATE_REFERENCE_TYPE_1" val="1"/>
  <p:tag name="ARTICULATE_REFERENCE_1" val="C:\Users\princej\Desktop\Expectations of a Supervisor\0002-0 Revised CDOT Value - Policy Directive 2 0 DRAFT 103007.pdf"/>
  <p:tag name="ARTICULATE_REFERENCE_TITLE_1" val="CDOT Values Policy"/>
  <p:tag name="ARTICULATE_REFERENCE_ID_1" val="978e325f-eea2-4e46-b9fb-4e3fbf729060"/>
  <p:tag name="ARTICULATE_REFERENCE_COUNT" val="1"/>
  <p:tag name="ARTICULATE_PLAYER_GLOSSARY_XML" val="&lt;?xml version=&quot;1.0&quot; encoding=&quot;utf-16&quot;?&gt;&lt;glossary xmlns:xsi=&quot;http://www.w3.org/2001/XMLSchema-instance&quot; xmlns:xsd=&quot;http://www.w3.org/2001/XMLSchema&quot;&gt;&lt;terms&gt;&lt;term name=&quot;Advocate&quot; definition=&quot;One of the roles of the supervisor; in this case to support the policy and procedures to CDOT.&quot;&gt;&lt;TranslationGuid&gt;a0c5ddd1-dac0-4c12-9bde-be4ebfefcf0a&lt;/TranslationGuid&gt;&lt;/term&gt;&lt;term name=&quot;Performance Evaluation&quot; definition=&quot;The process by which individual employee performance is assessed and evaluated.&quot;&gt;&lt;TranslationGuid&gt;9b65ae79-f92f-42bb-a67d-7bdeadd60037&lt;/TranslationGuid&gt;&lt;/term&gt;&lt;term name=&quot;Supervisor&quot; definition=&quot;An individual who is responsible for providing instructions and direction to employees and is held accountable for the completion of the teams tasks.&quot;&gt;&lt;TranslationGuid&gt;3acbc054-15f8-438f-a752-29c870238189&lt;/TranslationGuid&gt;&lt;/term&gt;&lt;term name=&quot;Supervision&quot; definition=&quot;The process of directing the work of a team towards the accomplishment of the goals of the of the organization.&quot;&gt;&lt;TranslationGuid&gt;3e33b53f-8337-4140-b55b-6c1c6ad2b4b8&lt;/TranslationGuid&gt;&lt;/term&gt;&lt;term name=&quot;Performance Expectations&quot; definition=&quot;One or more short-term objectives related to the specific job related skills of an employee or to a similar skill set the employee is looking to acquire.&quot;&gt;&lt;TranslationGuid&gt;87734c8b-c3c1-4b31-a489-493b2f0a5d42&lt;/TranslationGuid&gt;&lt;/term&gt;&lt;term name=&quot;Employee Development&quot; definition=&quot;The process by which the employee is coached to develop new knowledge, skills or abilities.  &quot;&gt;&lt;TranslationGuid&gt;acf5600c-41fc-4ecc-b42b-230ca9defd98&lt;/TranslationGuid&gt;&lt;/term&gt;&lt;term name=&quot;Ongoing Communication&quot; definition=&quot;The process where there is continuous and ongoing communication between the employee and their supervisor throughout the performance plan year.&quot;&gt;&lt;TranslationGuid&gt;6ccaa270-770e-43bc-a9e5-1a307cf8ee80&lt;/TranslationGuid&gt;&lt;/term&gt;&lt;term name=&quot;Performance Communication&quot; definition=&quot;Communication between the employee and the supervisor about performance goals, competencies and other expectations about work performance.&quot;&gt;&lt;TranslationGuid&gt;3daa4a71-a91e-4d9c-bf3f-572b3bca9e55&lt;/TranslationGuid&gt;&lt;/term&gt;&lt;/terms&gt;&lt;/glossary&gt;"/>
  <p:tag name="TAG_BACKING_FORM_KEY" val="57017244-c:\users\princej\desktop\expectations of a supervisor\expectations of a supervisor.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UDIO_ID" val="635"/>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Moving from a Peer to a Supervisor (Optional).intr"/>
  <p:tag name="ENGAGE_INTERACTION_FINISH" val="2"/>
  <p:tag name="ENGAGE_INTERACTION_FINISH_MESSAGE" val="Next Slide"/>
  <p:tag name="OVERRIDE" val="ENGAGE_INTERACTION_SLIDE"/>
  <p:tag name="ENGAGE_INTERACTION_TITLE" val="Moving from a Peer to a Supervisor (Optional)"/>
  <p:tag name="ARTICULATE_DESCRIPTION" val="Accordion - 7 Panels "/>
  <p:tag name="ENGAGE_INTERACTION_SLIDE_ID" val="638"/>
  <p:tag name="ENGAGE_INTERACTION_FORCE_UPDATE" val="0"/>
  <p:tag name="ENGAGE_LAST_MODIFY_DATE" val="42597.6756481482"/>
  <p:tag name="EMBEDDEDCONTENT_LASTWRITETIMEUTC" val="2016-08-15 22:12:56Z"/>
  <p:tag name="ELAPSEDTIME" val="35"/>
  <p:tag name="ENGAGE_PRESENTATION_MODE" val="interactive"/>
  <p:tag name="AUDIO_ID" val="638"/>
  <p:tag name="ARTICULATE_SHOW_IN_MENU" val="multipleitems"/>
  <p:tag name="ENGAGE_EDIT_MODE" val="1"/>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Role of the Supervisor.intr"/>
  <p:tag name="ARTICULATE_SHOW_IN_MENU" val="multipleitems"/>
  <p:tag name="ENGAGE_INTERACTION_FINISH" val="2"/>
  <p:tag name="ENGAGE_INTERACTION_FINISH_MESSAGE" val="Next Slide"/>
  <p:tag name="OVERRIDE" val="ENGAGE_INTERACTION_SLIDE"/>
  <p:tag name="ENGAGE_INTERACTION_TITLE" val="Role of the Supervisor"/>
  <p:tag name="ARTICULATE_DESCRIPTION" val="Accordion - 7 Panels "/>
  <p:tag name="ENGAGE_INTERACTION_SLIDE_ID" val="639"/>
  <p:tag name="ENGAGE_INTERACTION_FORCE_UPDATE" val="0"/>
  <p:tag name="ENGAGE_LAST_MODIFY_DATE" val="42597.7258101852"/>
  <p:tag name="EMBEDDEDCONTENT_LASTWRITETIMEUTC" val="2016-08-15 23:25:10Z"/>
  <p:tag name="ELAPSEDTIME" val="35"/>
  <p:tag name="ENGAGE_PRESENTATION_MODE" val="interactive"/>
  <p:tag name="AUDIO_ID" val="639"/>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ELAPSEDTIME" val="90"/>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Expectations of a Supervisor\The Supervisor as an Advocate.intr"/>
  <p:tag name="ENGAGE_INTERACTION_SLIDE_ID" val="640"/>
  <p:tag name="ARTICULATE_SHOW_IN_MENU" val="multipleitems"/>
  <p:tag name="ENGAGE_INTERACTION_FINISH" val="2"/>
  <p:tag name="ENGAGE_INTERACTION_FINISH_MESSAGE" val="Next Slide"/>
  <p:tag name="ENGAGE_INTERACTION_TITLE" val="The Supervisor as an Advocate"/>
  <p:tag name="ARTICULATE_DESCRIPTION" val="Accordion - 7 Panels "/>
  <p:tag name="ENGAGE_PRESENTATION_MODE" val="interactive"/>
  <p:tag name="ENGAGE_LAST_MODIFY_DATE" val="42597.6874189815"/>
  <p:tag name="EMBEDDEDCONTENT_LASTWRITETIMEUTC" val="2016-08-15 22:29:53Z"/>
  <p:tag name="ELAPSEDTIME" val="35"/>
  <p:tag name="AUDIO_ID" val="640"/>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4.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Performance Management Behaviors.intr"/>
  <p:tag name="ARTICULATE_SHOW_IN_MENU" val="multipleitems"/>
  <p:tag name="ENGAGE_INTERACTION_FINISH" val="2"/>
  <p:tag name="ENGAGE_INTERACTION_FINISH_MESSAGE" val="Next Slide"/>
  <p:tag name="AUDIO_ID" val="641"/>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OVERRIDE" val="ENGAGE_INTERACTION_SLIDE"/>
  <p:tag name="ENGAGE_INTERACTION_TITLE" val="Performance Management Behaviors"/>
  <p:tag name="ARTICULATE_DESCRIPTION" val="Accordion - 7 Panels "/>
  <p:tag name="ENGAGE_INTERACTION_SLIDE_ID" val="641"/>
  <p:tag name="ENGAGE_INTERACTION_FORCE_UPDATE" val="0"/>
  <p:tag name="ENGAGE_LAST_MODIFY_DATE" val="42598.4202893519"/>
  <p:tag name="EMBEDDEDCONTENT_LASTWRITETIMEUTC" val="2016-08-16 16:05:13Z"/>
  <p:tag name="ELAPSEDTIME" val="35"/>
  <p:tag name="ENGAGE_PRESENTATION_MODE" val="interactive"/>
  <p:tag name="ARTICULATE_USED_LAYOUT" val="1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8.xml><?xml version="1.0" encoding="utf-8"?>
<p:tagLst xmlns:a="http://schemas.openxmlformats.org/drawingml/2006/main" xmlns:r="http://schemas.openxmlformats.org/officeDocument/2006/relationships" xmlns:p="http://schemas.openxmlformats.org/presentationml/2006/main">
  <p:tag name="AUDIO_ID" val="651"/>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9"/>
</p:tagLst>
</file>

<file path=ppt/tags/tag29.xml><?xml version="1.0" encoding="utf-8"?>
<p:tagLst xmlns:a="http://schemas.openxmlformats.org/drawingml/2006/main" xmlns:r="http://schemas.openxmlformats.org/officeDocument/2006/relationships" xmlns:p="http://schemas.openxmlformats.org/presentationml/2006/main">
  <p:tag name="CHILD_ITEM_TEXT1" val="Job Performance Expectations"/>
  <p:tag name="CHILD_ITEM_TEXT2" val="Safety"/>
  <p:tag name="CHILD_ITEM_TEXT3" val="Accountability Credibility"/>
  <p:tag name="CHILD_ITEM_TEXT4" val="Communication Interpersonal Skills"/>
  <p:tag name="CHILD_ITEM_TEXT5" val="Customer Service"/>
  <p:tag name="CHILD_ITEM_TEXT6" val="Work Leading Supervision"/>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2"/>
  <p:tag name="ARTICULATE_USED_LAYOUT" val="9"/>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8"/>
  <p:tag name="ARTICULATE_USED_LAYOUT" val="9"/>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4"/>
  <p:tag name="ARTICULATE_USED_LAYOUT" val="9"/>
</p:tagLst>
</file>

<file path=ppt/tags/tag33.xml><?xml version="1.0" encoding="utf-8"?>
<p:tagLst xmlns:a="http://schemas.openxmlformats.org/drawingml/2006/main" xmlns:r="http://schemas.openxmlformats.org/officeDocument/2006/relationships" xmlns:p="http://schemas.openxmlformats.org/presentationml/2006/main">
  <p:tag name="CHILD_ITEM_TEXT1" val="Effective feedback"/>
  <p:tag name="CHILD_ITEM_TEXT3" val="Candid"/>
  <p:tag name="CHILD_ITEM_TEXT5" val="Specific"/>
  <p:tag name="CHILD_ITEM_TEXT7" val="Positive"/>
  <p:tag name="CHILD_ITEM_TEXT9" val="Timely / Frequent"/>
  <p:tag name="CHILD_ITEM_TEXT11" val="Action focused"/>
  <p:tag name="CHILD_ITEM_TEXT12" val="Job-related"/>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5"/>
  <p:tag name="ARTICULATE_USED_LAYOUT" val="9"/>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6"/>
  <p:tag name="ARTICULATE_USED_LAYOUT" val="9"/>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7"/>
  <p:tag name="ARTICULATE_USED_LAYOUT" val="9"/>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59"/>
  <p:tag name="ARTICULATE_USED_LAYOUT" val="9"/>
</p:tagLst>
</file>

<file path=ppt/tags/tag38.xml><?xml version="1.0" encoding="utf-8"?>
<p:tagLst xmlns:a="http://schemas.openxmlformats.org/drawingml/2006/main" xmlns:r="http://schemas.openxmlformats.org/officeDocument/2006/relationships" xmlns:p="http://schemas.openxmlformats.org/presentationml/2006/main">
  <p:tag name="ARTICULATE_CHARACTER_FILE" val=".\characters\403cd804-c923-4abc-aeea-b3d8bf98cf05.png"/>
  <p:tag name="ARTICULATE_CHARACTER_TYPE" val="photographic"/>
  <p:tag name="ARTICULATE_CHARACTER_ID" val="Nicky"/>
  <p:tag name="ARTICULATE_CHARACTER_CROP" val="_E5D6634a"/>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61"/>
  <p:tag name="ARTICULATE_USED_LAYOUT" val="9"/>
</p:tagLst>
</file>

<file path=ppt/tags/tag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UDIO_ID" val="593"/>
  <p:tag name="ORIGINAL_AUDIO_FILEPATH" val="C:\Users\princej\Desktop\02.wav"/>
  <p:tag name="ELAPSEDTIME" val="54.282"/>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ARTICULATE_NAV_LEVEL" val="2"/>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12"/>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UDIO_ID" val="660"/>
  <p:tag name="ARTICULATE_USED_LAYOUT" val="9"/>
</p:tagLst>
</file>

<file path=ppt/tags/tag41.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Communication.intr"/>
  <p:tag name="ARTICULATE_SHOW_IN_MENU" val="multipleitems"/>
  <p:tag name="ENGAGE_INTERACTION_FINISH" val="2"/>
  <p:tag name="ENGAGE_INTERACTION_FINISH_MESSAGE" val="Next Slide"/>
  <p:tag name="OVERRIDE" val="ENGAGE_INTERACTION_SLIDE"/>
  <p:tag name="ENGAGE_INTERACTION_TITLE" val="Communication"/>
  <p:tag name="ARTICULATE_DESCRIPTION" val="Accordion - 7 Panels "/>
  <p:tag name="ENGAGE_INTERACTION_SLIDE_ID" val="642"/>
  <p:tag name="ENGAGE_INTERACTION_FORCE_UPDATE" val="0"/>
  <p:tag name="ENGAGE_LAST_MODIFY_DATE" val="42597.6910532407"/>
  <p:tag name="EMBEDDEDCONTENT_LASTWRITETIMEUTC" val="2016-08-15 22:35:07Z"/>
  <p:tag name="ELAPSEDTIME" val="35"/>
  <p:tag name="ENGAGE_PRESENTATION_MODE" val="interactive"/>
  <p:tag name="AUDIO_ID" val="642"/>
  <p:tag name="ARTICULATE_SLIDE_THUMBNAIL_REFRESH" val="1"/>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4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5.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princej\Desktop\Expectations of a Supervisor\Conclusion.intr"/>
  <p:tag name="ENGAGE_INTERACTION_SLIDE_ID" val="650"/>
  <p:tag name="ARTICULATE_SHOW_IN_MENU" val="multipleitems"/>
  <p:tag name="ENGAGE_INTERACTION_FINISH" val="2"/>
  <p:tag name="ENGAGE_INTERACTION_FINISH_MESSAGE" val="Next Slide"/>
  <p:tag name="ENGAGE_INTERACTION_TITLE" val="Conclusion"/>
  <p:tag name="ARTICULATE_DESCRIPTION" val="Accordion - 7 Panels "/>
  <p:tag name="ENGAGE_PRESENTATION_MODE" val="interactive"/>
  <p:tag name="ENGAGE_LAST_MODIFY_DATE" val="42598.3932986111"/>
  <p:tag name="EMBEDDEDCONTENT_LASTWRITETIMEUTC" val="2016-08-16 15:26:21Z"/>
  <p:tag name="ELAPSEDTIME" val="35"/>
  <p:tag name="AUDIO_ID" val="650"/>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7.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9.xml><?xml version="1.0" encoding="utf-8"?>
<p:tagLst xmlns:a="http://schemas.openxmlformats.org/drawingml/2006/main" xmlns:r="http://schemas.openxmlformats.org/officeDocument/2006/relationships" xmlns:p="http://schemas.openxmlformats.org/presentationml/2006/main">
  <p:tag name="AUDIO_ID" val="644"/>
  <p:tag name="ARTICULATE_NAV_LEVEL" val="2"/>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50.xml><?xml version="1.0" encoding="utf-8"?>
<p:tagLst xmlns:a="http://schemas.openxmlformats.org/drawingml/2006/main" xmlns:r="http://schemas.openxmlformats.org/officeDocument/2006/relationships" xmlns:p="http://schemas.openxmlformats.org/presentationml/2006/main">
  <p:tag name="AUDIO_ID" val="648"/>
  <p:tag name="ARTICULATE_NAV_LEVEL" val="2"/>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xpectations of a Supervisor\Where Can I Get Help Training.intr"/>
  <p:tag name="ARTICULATE_SHOW_IN_MENU" val="multipleitems"/>
  <p:tag name="ENGAGE_INTERACTION_FINISH" val="2"/>
  <p:tag name="ENGAGE_INTERACTION_FINISH_MESSAGE" val="Next Slide"/>
  <p:tag name="OVERRIDE" val="ENGAGE_INTERACTION_SLIDE"/>
  <p:tag name="ENGAGE_INTERACTION_SLIDE_ID" val="653"/>
  <p:tag name="ENGAGE_INTERACTION_FORCE_UPDATE" val="0"/>
  <p:tag name="ELAPSEDTIME" val="20"/>
  <p:tag name="ENGAGE_PRESENTATION_MODE" val="interactive"/>
  <p:tag name="ENGAGE_EDIT_MODE" val="1"/>
  <p:tag name="ENGAGE_INTERACTION_BRANCHING" val="slideinpresentation"/>
  <p:tag name="ARTICULATE_NAV_LEVEL" val="1"/>
  <p:tag name="ARTICULATE_SLIDE_PRESENTER_GUID" val="03b788fd-27ef-4c85-803c-6ac7356cce8a"/>
  <p:tag name="ARTICULATE_SLIDE_PAUSE" val="0"/>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UDIO_ID" val="653"/>
  <p:tag name="ARTICULATE_USED_LAYOUT" val="12"/>
  <p:tag name="EMBEDDEDCONTENT_LASTWRITETIMEUTC" val="2016-08-16 23:49:04Z"/>
  <p:tag name="ENGAGE_INTERACTION_TITLE" val="Where Can I Get Help (Training)"/>
  <p:tag name="ARTICULATE_DESCRIPTION" val="FAQ - 4 Questions (Including Introduction)"/>
  <p:tag name="ENGAGE_LAST_MODIFY_DATE" val="42598.7424074074"/>
</p:tagLst>
</file>

<file path=ppt/tags/tag5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5.xml><?xml version="1.0" encoding="utf-8"?>
<p:tagLst xmlns:a="http://schemas.openxmlformats.org/drawingml/2006/main" xmlns:r="http://schemas.openxmlformats.org/officeDocument/2006/relationships" xmlns:p="http://schemas.openxmlformats.org/presentationml/2006/main">
  <p:tag name="AUDIO_ID" val="646"/>
  <p:tag name="ARTICULATE_NAV_LEVEL" val="2"/>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USED_LAYOUT" val="9"/>
</p:tagLst>
</file>

<file path=ppt/tags/tag6.xml><?xml version="1.0" encoding="utf-8"?>
<p:tagLst xmlns:a="http://schemas.openxmlformats.org/drawingml/2006/main" xmlns:r="http://schemas.openxmlformats.org/officeDocument/2006/relationships" xmlns:p="http://schemas.openxmlformats.org/presentationml/2006/main">
  <p:tag name="AUDIO_ID" val="647"/>
  <p:tag name="ARTICULATE_NAV_LEVEL" val="2"/>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ENGAGE_INTERACTION_FILENAME" val="C:\Users\princej\Desktop\Expectations of a Supervisor\Course Overview.intr"/>
  <p:tag name="ENGAGE_INTERACTION_FINISH" val="2"/>
  <p:tag name="ENGAGE_INTERACTION_FINISH_MESSAGE" val="Next Slide"/>
  <p:tag name="ENGAGE_INTERACTION_BRANCHING" val="stepininteraction"/>
  <p:tag name="AUDIO_ID" val="637"/>
  <p:tag name="ARTICULATE_SHOW_IN_MENU" val="multipleitems"/>
  <p:tag name="OVERRIDE" val="ENGAGE_INTERACTION_SLIDE"/>
  <p:tag name="ENGAGE_INTERACTION_TITLE" val="Course Overview"/>
  <p:tag name="ARTICULATE_DESCRIPTION" val="Accordion - 8 Panels (Including Introduction)"/>
  <p:tag name="ENGAGE_INTERACTION_SLIDE_ID" val="637"/>
  <p:tag name="ENGAGE_INTERACTION_FORCE_UPDATE" val="0"/>
  <p:tag name="ENGAGE_LAST_MODIFY_DATE" val="42598.364837963"/>
  <p:tag name="EMBEDDEDCONTENT_LASTWRITETIMEUTC" val="2016-08-16 14:45:22Z"/>
  <p:tag name="ELAPSEDTIME" val="40"/>
  <p:tag name="ENGAGE_PRESENTATION_MODE" val="interactive"/>
  <p:tag name="ARTICULATE_NAV_LEVEL" val="1"/>
  <p:tag name="ARTICULATE_SLIDE_PRESENTER_GUID" val="03b788fd-27ef-4c85-803c-6ac7356cce8a"/>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12794</TotalTime>
  <Words>3934</Words>
  <Application>Microsoft Office PowerPoint</Application>
  <PresentationFormat>On-screen Show (4:3)</PresentationFormat>
  <Paragraphs>300</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 Rounded MT Bold</vt:lpstr>
      <vt:lpstr>Calibri</vt:lpstr>
      <vt:lpstr>Lucida Grande</vt:lpstr>
      <vt:lpstr>Museo 300</vt:lpstr>
      <vt:lpstr>Museo Slab 500</vt:lpstr>
      <vt:lpstr>Template2</vt:lpstr>
      <vt:lpstr>1_Template2</vt:lpstr>
      <vt:lpstr>2_Template2</vt:lpstr>
      <vt:lpstr>Expectations of a CDOT Supervisor</vt:lpstr>
      <vt:lpstr>Navigation, Resources and Glossary</vt:lpstr>
      <vt:lpstr>Course Learning Objectives</vt:lpstr>
      <vt:lpstr>Course Overview</vt:lpstr>
      <vt:lpstr>Course Assessment</vt:lpstr>
      <vt:lpstr>Moving from a Peer to a Supervisor (Optional)</vt:lpstr>
      <vt:lpstr>Role of the Supervisor</vt:lpstr>
      <vt:lpstr>The Supervisor as an Advocate</vt:lpstr>
      <vt:lpstr>Performance Management Behaviors</vt:lpstr>
      <vt:lpstr>Work Leading and Supervision Competency</vt:lpstr>
      <vt:lpstr>Model Accountability</vt:lpstr>
      <vt:lpstr>Performance Management</vt:lpstr>
      <vt:lpstr>Feedback and Coaching</vt:lpstr>
      <vt:lpstr>Communication</vt:lpstr>
      <vt:lpstr>Resolving Personnel Issues and Conflict</vt:lpstr>
      <vt:lpstr>Completing Paperwork Accurately and Timely</vt:lpstr>
      <vt:lpstr>Acknowledge Accomplishments </vt:lpstr>
      <vt:lpstr>Collaborate to Resolve Issues</vt:lpstr>
      <vt:lpstr>CDOT Values</vt:lpstr>
      <vt:lpstr>Communication</vt:lpstr>
      <vt:lpstr>Conclusion</vt:lpstr>
      <vt:lpstr>Conclusion</vt:lpstr>
      <vt:lpstr>Where Can I Get Help (People) </vt:lpstr>
      <vt:lpstr>Where Can I Get Help (Training)</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Murphy, Morgan</cp:lastModifiedBy>
  <cp:revision>757</cp:revision>
  <cp:lastPrinted>2016-08-18T17:50:35Z</cp:lastPrinted>
  <dcterms:created xsi:type="dcterms:W3CDTF">2015-10-07T16:48:52Z</dcterms:created>
  <dcterms:modified xsi:type="dcterms:W3CDTF">2016-08-31T18:47:16Z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906573FC-25A5-4C77-A02F-856EC6442C9C</vt:lpwstr>
  </property>
  <property fmtid="{D5CDD505-2E9C-101B-9397-08002B2CF9AE}" pid="6" name="ArticulateProjectFull">
    <vt:lpwstr>C:\Users\princej\Desktop\Expectations of a Supervisor\Expectations of a Supervisor.ppta</vt:lpwstr>
  </property>
</Properties>
</file>