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notesSlides/notesSlide1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6.xml" ContentType="application/vnd.openxmlformats-officedocument.presentationml.notesSlide+xml"/>
  <Override PartName="/ppt/tags/tag41.xml" ContentType="application/vnd.openxmlformats-officedocument.presentationml.tags+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notesSlides/notesSlide2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4.xml" ContentType="application/vnd.openxmlformats-officedocument.presentationml.notesSlide+xml"/>
  <Override PartName="/ppt/tags/tag56.xml" ContentType="application/vnd.openxmlformats-officedocument.presentationml.tags+xml"/>
  <Override PartName="/ppt/notesSlides/notesSlide25.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6.xml" ContentType="application/vnd.openxmlformats-officedocument.presentationml.notesSlide+xml"/>
  <Override PartName="/ppt/tags/tag59.xml" ContentType="application/vnd.openxmlformats-officedocument.presentationml.tags+xml"/>
  <Override PartName="/ppt/notesSlides/notesSlide27.xml" ContentType="application/vnd.openxmlformats-officedocument.presentationml.notesSlide+xml"/>
  <Override PartName="/ppt/tags/tag60.xml" ContentType="application/vnd.openxmlformats-officedocument.presentationml.tags+xml"/>
  <Override PartName="/ppt/notesSlides/notesSlide2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0.xml" ContentType="application/vnd.openxmlformats-officedocument.presentationml.notesSlide+xml"/>
  <Override PartName="/ppt/tags/tag85.xml" ContentType="application/vnd.openxmlformats-officedocument.presentationml.tags+xml"/>
  <Override PartName="/ppt/notesSlides/notesSlide41.xml" ContentType="application/vnd.openxmlformats-officedocument.presentationml.notesSlide+xml"/>
  <Override PartName="/ppt/tags/tag86.xml" ContentType="application/vnd.openxmlformats-officedocument.presentationml.tags+xml"/>
  <Override PartName="/ppt/notesSlides/notesSlide42.xml" ContentType="application/vnd.openxmlformats-officedocument.presentationml.notesSlide+xml"/>
  <Override PartName="/ppt/tags/tag87.xml" ContentType="application/vnd.openxmlformats-officedocument.presentationml.tags+xml"/>
  <Override PartName="/ppt/notesSlides/notesSlide43.xml" ContentType="application/vnd.openxmlformats-officedocument.presentationml.notesSlide+xml"/>
  <Override PartName="/ppt/tags/tag88.xml" ContentType="application/vnd.openxmlformats-officedocument.presentationml.tags+xml"/>
  <Override PartName="/ppt/notesSlides/notesSlide44.xml" ContentType="application/vnd.openxmlformats-officedocument.presentationml.notesSlide+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notesSlides/notesSlide46.xml" ContentType="application/vnd.openxmlformats-officedocument.presentationml.notesSlide+xml"/>
  <Override PartName="/ppt/tags/tag91.xml" ContentType="application/vnd.openxmlformats-officedocument.presentationml.tags+xml"/>
  <Override PartName="/ppt/notesSlides/notesSlide47.xml" ContentType="application/vnd.openxmlformats-officedocument.presentationml.notesSlide+xml"/>
  <Override PartName="/ppt/tags/tag92.xml" ContentType="application/vnd.openxmlformats-officedocument.presentationml.tags+xml"/>
  <Override PartName="/ppt/notesSlides/notesSlide48.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5.xml" ContentType="application/vnd.openxmlformats-officedocument.presentationml.tags+xml"/>
  <Override PartName="/ppt/notesSlides/notesSlide50.xml" ContentType="application/vnd.openxmlformats-officedocument.presentationml.notesSlide+xml"/>
  <Override PartName="/ppt/tags/tag96.xml" ContentType="application/vnd.openxmlformats-officedocument.presentationml.tags+xml"/>
  <Override PartName="/ppt/notesSlides/notesSlide51.xml" ContentType="application/vnd.openxmlformats-officedocument.presentationml.notesSlide+xml"/>
  <Override PartName="/ppt/tags/tag97.xml" ContentType="application/vnd.openxmlformats-officedocument.presentationml.tags+xml"/>
  <Override PartName="/ppt/notesSlides/notesSlide52.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53.xml" ContentType="application/vnd.openxmlformats-officedocument.presentationml.notesSlide+xml"/>
  <Override PartName="/ppt/tags/tag102.xml" ContentType="application/vnd.openxmlformats-officedocument.presentationml.tags+xml"/>
  <Override PartName="/ppt/notesSlides/notesSlide54.xml" ContentType="application/vnd.openxmlformats-officedocument.presentationml.notesSlide+xml"/>
  <Override PartName="/ppt/tags/tag103.xml" ContentType="application/vnd.openxmlformats-officedocument.presentationml.tags+xml"/>
  <Override PartName="/ppt/notesSlides/notesSlide55.xml" ContentType="application/vnd.openxmlformats-officedocument.presentationml.notesSlide+xml"/>
  <Override PartName="/ppt/tags/tag104.xml" ContentType="application/vnd.openxmlformats-officedocument.presentationml.tags+xml"/>
  <Override PartName="/ppt/notesSlides/notesSlide56.xml" ContentType="application/vnd.openxmlformats-officedocument.presentationml.notesSlide+xml"/>
  <Override PartName="/ppt/tags/tag105.xml" ContentType="application/vnd.openxmlformats-officedocument.presentationml.tags+xml"/>
  <Override PartName="/ppt/notesSlides/notesSlide57.xml" ContentType="application/vnd.openxmlformats-officedocument.presentationml.notesSlide+xml"/>
  <Override PartName="/ppt/tags/tag106.xml" ContentType="application/vnd.openxmlformats-officedocument.presentationml.tags+xml"/>
  <Override PartName="/ppt/notesSlides/notesSlide58.xml" ContentType="application/vnd.openxmlformats-officedocument.presentationml.notesSlide+xml"/>
  <Override PartName="/ppt/tags/tag107.xml" ContentType="application/vnd.openxmlformats-officedocument.presentationml.tags+xml"/>
  <Override PartName="/ppt/notesSlides/notesSlide5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6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0.xml" ContentType="application/vnd.openxmlformats-officedocument.presentationml.tags+xml"/>
  <Override PartName="/ppt/tags/tag111.xml" ContentType="application/vnd.openxmlformats-officedocument.presentationml.tags+xml"/>
  <Override PartName="/ppt/notesSlides/notesSlide6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2.xml" ContentType="application/vnd.openxmlformats-officedocument.presentationml.tags+xml"/>
  <Override PartName="/ppt/notesSlides/notesSlide62.xml" ContentType="application/vnd.openxmlformats-officedocument.presentationml.notesSlide+xml"/>
  <Override PartName="/ppt/tags/tag113.xml" ContentType="application/vnd.openxmlformats-officedocument.presentationml.tags+xml"/>
  <Override PartName="/ppt/notesSlides/notesSlide63.xml" ContentType="application/vnd.openxmlformats-officedocument.presentationml.notesSlide+xml"/>
  <Override PartName="/ppt/tags/tag114.xml" ContentType="application/vnd.openxmlformats-officedocument.presentationml.tags+xml"/>
  <Override PartName="/ppt/notesSlides/notesSlide64.xml" ContentType="application/vnd.openxmlformats-officedocument.presentationml.notesSlide+xml"/>
  <Override PartName="/ppt/comments/comment1.xml" ContentType="application/vnd.openxmlformats-officedocument.presentationml.comments+xml"/>
  <Override PartName="/ppt/tags/tag115.xml" ContentType="application/vnd.openxmlformats-officedocument.presentationml.tags+xml"/>
  <Override PartName="/ppt/tags/tag116.xml" ContentType="application/vnd.openxmlformats-officedocument.presentationml.tags+xml"/>
  <Override PartName="/ppt/notesSlides/notesSlide65.xml" ContentType="application/vnd.openxmlformats-officedocument.presentationml.notesSlide+xml"/>
  <Override PartName="/ppt/tags/tag117.xml" ContentType="application/vnd.openxmlformats-officedocument.presentationml.tags+xml"/>
  <Override PartName="/ppt/notesSlides/notesSlide66.xml" ContentType="application/vnd.openxmlformats-officedocument.presentationml.notesSlide+xml"/>
  <Override PartName="/ppt/comments/comment2.xml" ContentType="application/vnd.openxmlformats-officedocument.presentationml.comment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67.xml" ContentType="application/vnd.openxmlformats-officedocument.presentationml.notesSlide+xml"/>
  <Override PartName="/ppt/tags/tag122.xml" ContentType="application/vnd.openxmlformats-officedocument.presentationml.tags+xml"/>
  <Override PartName="/ppt/comments/comment3.xml" ContentType="application/vnd.openxmlformats-officedocument.presentationml.comments+xml"/>
  <Override PartName="/ppt/tags/tag123.xml" ContentType="application/vnd.openxmlformats-officedocument.presentationml.tags+xml"/>
  <Override PartName="/ppt/tags/tag124.xml" ContentType="application/vnd.openxmlformats-officedocument.presentationml.tags+xml"/>
  <Override PartName="/ppt/notesSlides/notesSlide6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4.xml" ContentType="application/vnd.openxmlformats-officedocument.presentationml.comments+xml"/>
  <Override PartName="/ppt/tags/tag125.xml" ContentType="application/vnd.openxmlformats-officedocument.presentationml.tags+xml"/>
  <Override PartName="/ppt/tags/tag126.xml" ContentType="application/vnd.openxmlformats-officedocument.presentationml.tags+xml"/>
  <Override PartName="/ppt/notesSlides/notesSlide69.xml" ContentType="application/vnd.openxmlformats-officedocument.presentationml.notesSlide+xml"/>
  <Override PartName="/ppt/comments/comment5.xml" ContentType="application/vnd.openxmlformats-officedocument.presentationml.comments+xml"/>
  <Override PartName="/ppt/tags/tag127.xml" ContentType="application/vnd.openxmlformats-officedocument.presentationml.tags+xml"/>
  <Override PartName="/ppt/tags/tag128.xml" ContentType="application/vnd.openxmlformats-officedocument.presentationml.tags+xml"/>
  <Override PartName="/ppt/notesSlides/notesSlide7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71.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7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7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7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6.xml" ContentType="application/vnd.openxmlformats-officedocument.presentationml.comments+xml"/>
  <Override PartName="/ppt/tags/tag140.xml" ContentType="application/vnd.openxmlformats-officedocument.presentationml.tags+xml"/>
  <Override PartName="/ppt/tags/tag141.xml" ContentType="application/vnd.openxmlformats-officedocument.presentationml.tags+xml"/>
  <Override PartName="/ppt/notesSlides/notesSlide7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7.xml" ContentType="application/vnd.openxmlformats-officedocument.presentationml.comment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76.xml" ContentType="application/vnd.openxmlformats-officedocument.presentationml.notesSlide+xml"/>
  <Override PartName="/ppt/comments/comment8.xml" ContentType="application/vnd.openxmlformats-officedocument.presentationml.comments+xml"/>
  <Override PartName="/ppt/tags/tag146.xml" ContentType="application/vnd.openxmlformats-officedocument.presentationml.tags+xml"/>
  <Override PartName="/ppt/notesSlides/notesSlide77.xml" ContentType="application/vnd.openxmlformats-officedocument.presentationml.notesSlide+xml"/>
  <Override PartName="/ppt/tags/tag147.xml" ContentType="application/vnd.openxmlformats-officedocument.presentationml.tags+xml"/>
  <Override PartName="/ppt/notesSlides/notesSlide78.xml" ContentType="application/vnd.openxmlformats-officedocument.presentationml.notesSlide+xml"/>
  <Override PartName="/ppt/comments/comment9.xml" ContentType="application/vnd.openxmlformats-officedocument.presentationml.comments+xml"/>
  <Override PartName="/ppt/tags/tag148.xml" ContentType="application/vnd.openxmlformats-officedocument.presentationml.tags+xml"/>
  <Override PartName="/ppt/tags/tag149.xml" ContentType="application/vnd.openxmlformats-officedocument.presentationml.tags+xml"/>
  <Override PartName="/ppt/notesSlides/notesSlide7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0.xml" ContentType="application/vnd.openxmlformats-officedocument.presentationml.comments+xml"/>
  <Override PartName="/ppt/tags/tag150.xml" ContentType="application/vnd.openxmlformats-officedocument.presentationml.tags+xml"/>
  <Override PartName="/ppt/tags/tag151.xml" ContentType="application/vnd.openxmlformats-officedocument.presentationml.tags+xml"/>
  <Override PartName="/ppt/notesSlides/notesSlide8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11.xml" ContentType="application/vnd.openxmlformats-officedocument.presentationml.comments+xml"/>
  <Override PartName="/ppt/tags/tag152.xml" ContentType="application/vnd.openxmlformats-officedocument.presentationml.tags+xml"/>
  <Override PartName="/ppt/notesSlides/notesSlide81.xml" ContentType="application/vnd.openxmlformats-officedocument.presentationml.notesSlide+xml"/>
  <Override PartName="/ppt/tags/tag153.xml" ContentType="application/vnd.openxmlformats-officedocument.presentationml.tags+xml"/>
  <Override PartName="/ppt/notesSlides/notesSlide82.xml" ContentType="application/vnd.openxmlformats-officedocument.presentationml.notesSlide+xml"/>
  <Override PartName="/ppt/tags/tag154.xml" ContentType="application/vnd.openxmlformats-officedocument.presentationml.tags+xml"/>
  <Override PartName="/ppt/notesSlides/notesSlide8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8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omments/comment12.xml" ContentType="application/vnd.openxmlformats-officedocument.presentationml.comments+xml"/>
  <Override PartName="/ppt/tags/tag158.xml" ContentType="application/vnd.openxmlformats-officedocument.presentationml.tags+xml"/>
  <Override PartName="/ppt/tags/tag159.xml" ContentType="application/vnd.openxmlformats-officedocument.presentationml.tags+xml"/>
  <Override PartName="/ppt/notesSlides/notesSlide8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comment13.xml" ContentType="application/vnd.openxmlformats-officedocument.presentationml.comments+xml"/>
  <Override PartName="/ppt/tags/tag160.xml" ContentType="application/vnd.openxmlformats-officedocument.presentationml.tags+xml"/>
  <Override PartName="/ppt/notesSlides/notesSlide86.xml" ContentType="application/vnd.openxmlformats-officedocument.presentationml.notesSlide+xml"/>
  <Override PartName="/ppt/comments/comment14.xml" ContentType="application/vnd.openxmlformats-officedocument.presentationml.comment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87.xml" ContentType="application/vnd.openxmlformats-officedocument.presentationml.notesSlide+xml"/>
  <Override PartName="/ppt/tags/tag165.xml" ContentType="application/vnd.openxmlformats-officedocument.presentationml.tags+xml"/>
  <Override PartName="/ppt/notesSlides/notesSlide88.xml" ContentType="application/vnd.openxmlformats-officedocument.presentationml.notesSlide+xml"/>
  <Override PartName="/ppt/tags/tag166.xml" ContentType="application/vnd.openxmlformats-officedocument.presentationml.tags+xml"/>
  <Override PartName="/ppt/notesSlides/notesSlide89.xml" ContentType="application/vnd.openxmlformats-officedocument.presentationml.notesSlide+xml"/>
  <Override PartName="/ppt/comments/comment15.xml" ContentType="application/vnd.openxmlformats-officedocument.presentationml.comments+xml"/>
  <Override PartName="/ppt/tags/tag167.xml" ContentType="application/vnd.openxmlformats-officedocument.presentationml.tags+xml"/>
  <Override PartName="/ppt/notesSlides/notesSlide90.xml" ContentType="application/vnd.openxmlformats-officedocument.presentationml.notesSlide+xml"/>
  <Override PartName="/ppt/comments/comment16.xml" ContentType="application/vnd.openxmlformats-officedocument.presentationml.comment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91.xml" ContentType="application/vnd.openxmlformats-officedocument.presentationml.notesSlide+xml"/>
  <Override PartName="/ppt/tags/tag172.xml" ContentType="application/vnd.openxmlformats-officedocument.presentationml.tags+xml"/>
  <Override PartName="/ppt/notesSlides/notesSlide92.xml" ContentType="application/vnd.openxmlformats-officedocument.presentationml.notesSlide+xml"/>
  <Override PartName="/ppt/comments/comment17.xml" ContentType="application/vnd.openxmlformats-officedocument.presentationml.comments+xml"/>
  <Override PartName="/ppt/tags/tag173.xml" ContentType="application/vnd.openxmlformats-officedocument.presentationml.tags+xml"/>
  <Override PartName="/ppt/tags/tag174.xml" ContentType="application/vnd.openxmlformats-officedocument.presentationml.tags+xml"/>
  <Override PartName="/ppt/notesSlides/notesSlide93.xml" ContentType="application/vnd.openxmlformats-officedocument.presentationml.notesSlide+xml"/>
  <Override PartName="/ppt/tags/tag175.xml" ContentType="application/vnd.openxmlformats-officedocument.presentationml.tags+xml"/>
  <Override PartName="/ppt/notesSlides/notesSlide94.xml" ContentType="application/vnd.openxmlformats-officedocument.presentationml.notesSlide+xml"/>
  <Override PartName="/ppt/tags/tag176.xml" ContentType="application/vnd.openxmlformats-officedocument.presentationml.tags+xml"/>
  <Override PartName="/ppt/notesSlides/notesSlide95.xml" ContentType="application/vnd.openxmlformats-officedocument.presentationml.notesSlide+xml"/>
  <Override PartName="/ppt/comments/comment18.xml" ContentType="application/vnd.openxmlformats-officedocument.presentationml.comments+xml"/>
  <Override PartName="/ppt/tags/tag177.xml" ContentType="application/vnd.openxmlformats-officedocument.presentationml.tags+xml"/>
  <Override PartName="/ppt/tags/tag178.xml" ContentType="application/vnd.openxmlformats-officedocument.presentationml.tags+xml"/>
  <Override PartName="/ppt/notesSlides/notesSlide96.xml" ContentType="application/vnd.openxmlformats-officedocument.presentationml.notesSlide+xml"/>
  <Override PartName="/ppt/comments/comment19.xml" ContentType="application/vnd.openxmlformats-officedocument.presentationml.comment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97.xml" ContentType="application/vnd.openxmlformats-officedocument.presentationml.notesSlide+xml"/>
  <Override PartName="/ppt/comments/comment20.xml" ContentType="application/vnd.openxmlformats-officedocument.presentationml.comment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98.xml" ContentType="application/vnd.openxmlformats-officedocument.presentationml.notesSlide+xml"/>
  <Override PartName="/ppt/comments/comment21.xml" ContentType="application/vnd.openxmlformats-officedocument.presentationml.comments+xml"/>
  <Override PartName="/ppt/tags/tag187.xml" ContentType="application/vnd.openxmlformats-officedocument.presentationml.tags+xml"/>
  <Override PartName="/ppt/notesSlides/notesSlide99.xml" ContentType="application/vnd.openxmlformats-officedocument.presentationml.notesSlide+xml"/>
  <Override PartName="/ppt/comments/comment22.xml" ContentType="application/vnd.openxmlformats-officedocument.presentationml.comments+xml"/>
  <Override PartName="/ppt/tags/tag188.xml" ContentType="application/vnd.openxmlformats-officedocument.presentationml.tags+xml"/>
  <Override PartName="/ppt/notesSlides/notesSlide100.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01.xml" ContentType="application/vnd.openxmlformats-officedocument.presentationml.notesSlide+xml"/>
  <Override PartName="/ppt/tags/tag192.xml" ContentType="application/vnd.openxmlformats-officedocument.presentationml.tags+xml"/>
  <Override PartName="/ppt/notesSlides/notesSlide102.xml" ContentType="application/vnd.openxmlformats-officedocument.presentationml.notesSlide+xml"/>
  <Override PartName="/ppt/comments/comment23.xml" ContentType="application/vnd.openxmlformats-officedocument.presentationml.comments+xml"/>
  <Override PartName="/ppt/tags/tag193.xml" ContentType="application/vnd.openxmlformats-officedocument.presentationml.tags+xml"/>
  <Override PartName="/ppt/notesSlides/notesSlide103.xml" ContentType="application/vnd.openxmlformats-officedocument.presentationml.notesSlide+xml"/>
  <Override PartName="/ppt/tags/tag194.xml" ContentType="application/vnd.openxmlformats-officedocument.presentationml.tags+xml"/>
  <Override PartName="/ppt/notesSlides/notesSlide104.xml" ContentType="application/vnd.openxmlformats-officedocument.presentationml.notesSlide+xml"/>
  <Override PartName="/ppt/comments/comment24.xml" ContentType="application/vnd.openxmlformats-officedocument.presentationml.comments+xml"/>
  <Override PartName="/ppt/tags/tag195.xml" ContentType="application/vnd.openxmlformats-officedocument.presentationml.tags+xml"/>
  <Override PartName="/ppt/notesSlides/notesSlide105.xml" ContentType="application/vnd.openxmlformats-officedocument.presentationml.notesSlide+xml"/>
  <Override PartName="/ppt/comments/comment25.xml" ContentType="application/vnd.openxmlformats-officedocument.presentationml.comments+xml"/>
  <Override PartName="/ppt/tags/tag196.xml" ContentType="application/vnd.openxmlformats-officedocument.presentationml.tags+xml"/>
  <Override PartName="/ppt/notesSlides/notesSlide106.xml" ContentType="application/vnd.openxmlformats-officedocument.presentationml.notesSlide+xml"/>
  <Override PartName="/ppt/tags/tag197.xml" ContentType="application/vnd.openxmlformats-officedocument.presentationml.tags+xml"/>
  <Override PartName="/ppt/notesSlides/notesSlide107.xml" ContentType="application/vnd.openxmlformats-officedocument.presentationml.notesSlide+xml"/>
  <Override PartName="/ppt/comments/comment26.xml" ContentType="application/vnd.openxmlformats-officedocument.presentationml.comment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108.xml" ContentType="application/vnd.openxmlformats-officedocument.presentationml.notesSlide+xml"/>
  <Override PartName="/ppt/tags/tag202.xml" ContentType="application/vnd.openxmlformats-officedocument.presentationml.tags+xml"/>
  <Override PartName="/ppt/notesSlides/notesSlide109.xml" ContentType="application/vnd.openxmlformats-officedocument.presentationml.notesSlide+xml"/>
  <Override PartName="/ppt/comments/comment27.xml" ContentType="application/vnd.openxmlformats-officedocument.presentationml.comments+xml"/>
  <Override PartName="/ppt/tags/tag203.xml" ContentType="application/vnd.openxmlformats-officedocument.presentationml.tags+xml"/>
  <Override PartName="/ppt/tags/tag204.xml" ContentType="application/vnd.openxmlformats-officedocument.presentationml.tags+xml"/>
  <Override PartName="/ppt/notesSlides/notesSlide110.xml" ContentType="application/vnd.openxmlformats-officedocument.presentationml.notesSlide+xml"/>
  <Override PartName="/ppt/tags/tag205.xml" ContentType="application/vnd.openxmlformats-officedocument.presentationml.tags+xml"/>
  <Override PartName="/ppt/notesSlides/notesSlide111.xml" ContentType="application/vnd.openxmlformats-officedocument.presentationml.notesSlide+xml"/>
  <Override PartName="/ppt/comments/comment28.xml" ContentType="application/vnd.openxmlformats-officedocument.presentationml.comments+xml"/>
  <Override PartName="/ppt/tags/tag206.xml" ContentType="application/vnd.openxmlformats-officedocument.presentationml.tags+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17"/>
  </p:notesMasterIdLst>
  <p:handoutMasterIdLst>
    <p:handoutMasterId r:id="rId118"/>
  </p:handoutMasterIdLst>
  <p:sldIdLst>
    <p:sldId id="670" r:id="rId2"/>
    <p:sldId id="797" r:id="rId3"/>
    <p:sldId id="674" r:id="rId4"/>
    <p:sldId id="567" r:id="rId5"/>
    <p:sldId id="456" r:id="rId6"/>
    <p:sldId id="627" r:id="rId7"/>
    <p:sldId id="798" r:id="rId8"/>
    <p:sldId id="700" r:id="rId9"/>
    <p:sldId id="683" r:id="rId10"/>
    <p:sldId id="562" r:id="rId11"/>
    <p:sldId id="702" r:id="rId12"/>
    <p:sldId id="804" r:id="rId13"/>
    <p:sldId id="799" r:id="rId14"/>
    <p:sldId id="521" r:id="rId15"/>
    <p:sldId id="728" r:id="rId16"/>
    <p:sldId id="729" r:id="rId17"/>
    <p:sldId id="831" r:id="rId18"/>
    <p:sldId id="737" r:id="rId19"/>
    <p:sldId id="725" r:id="rId20"/>
    <p:sldId id="726" r:id="rId21"/>
    <p:sldId id="727" r:id="rId22"/>
    <p:sldId id="730" r:id="rId23"/>
    <p:sldId id="731" r:id="rId24"/>
    <p:sldId id="835" r:id="rId25"/>
    <p:sldId id="800" r:id="rId26"/>
    <p:sldId id="739" r:id="rId27"/>
    <p:sldId id="779" r:id="rId28"/>
    <p:sldId id="762" r:id="rId29"/>
    <p:sldId id="767" r:id="rId30"/>
    <p:sldId id="768" r:id="rId31"/>
    <p:sldId id="769" r:id="rId32"/>
    <p:sldId id="770" r:id="rId33"/>
    <p:sldId id="772" r:id="rId34"/>
    <p:sldId id="773" r:id="rId35"/>
    <p:sldId id="771" r:id="rId36"/>
    <p:sldId id="775" r:id="rId37"/>
    <p:sldId id="777" r:id="rId38"/>
    <p:sldId id="776" r:id="rId39"/>
    <p:sldId id="778" r:id="rId40"/>
    <p:sldId id="780" r:id="rId41"/>
    <p:sldId id="781" r:id="rId42"/>
    <p:sldId id="782" r:id="rId43"/>
    <p:sldId id="783" r:id="rId44"/>
    <p:sldId id="785" r:id="rId45"/>
    <p:sldId id="786" r:id="rId46"/>
    <p:sldId id="787" r:id="rId47"/>
    <p:sldId id="788" r:id="rId48"/>
    <p:sldId id="789" r:id="rId49"/>
    <p:sldId id="790" r:id="rId50"/>
    <p:sldId id="822" r:id="rId51"/>
    <p:sldId id="793" r:id="rId52"/>
    <p:sldId id="795" r:id="rId53"/>
    <p:sldId id="796" r:id="rId54"/>
    <p:sldId id="829" r:id="rId55"/>
    <p:sldId id="820" r:id="rId56"/>
    <p:sldId id="827" r:id="rId57"/>
    <p:sldId id="823" r:id="rId58"/>
    <p:sldId id="824" r:id="rId59"/>
    <p:sldId id="837" r:id="rId60"/>
    <p:sldId id="825" r:id="rId61"/>
    <p:sldId id="830" r:id="rId62"/>
    <p:sldId id="826" r:id="rId63"/>
    <p:sldId id="791" r:id="rId64"/>
    <p:sldId id="801" r:id="rId65"/>
    <p:sldId id="526" r:id="rId66"/>
    <p:sldId id="806" r:id="rId67"/>
    <p:sldId id="707" r:id="rId68"/>
    <p:sldId id="840" r:id="rId69"/>
    <p:sldId id="709" r:id="rId70"/>
    <p:sldId id="817" r:id="rId71"/>
    <p:sldId id="720" r:id="rId72"/>
    <p:sldId id="721" r:id="rId73"/>
    <p:sldId id="811" r:id="rId74"/>
    <p:sldId id="735" r:id="rId75"/>
    <p:sldId id="708" r:id="rId76"/>
    <p:sldId id="719" r:id="rId77"/>
    <p:sldId id="715" r:id="rId78"/>
    <p:sldId id="716" r:id="rId79"/>
    <p:sldId id="809" r:id="rId80"/>
    <p:sldId id="818" r:id="rId81"/>
    <p:sldId id="712" r:id="rId82"/>
    <p:sldId id="722" r:id="rId83"/>
    <p:sldId id="807" r:id="rId84"/>
    <p:sldId id="747" r:id="rId85"/>
    <p:sldId id="819" r:id="rId86"/>
    <p:sldId id="812" r:id="rId87"/>
    <p:sldId id="813" r:id="rId88"/>
    <p:sldId id="814" r:id="rId89"/>
    <p:sldId id="717" r:id="rId90"/>
    <p:sldId id="838" r:id="rId91"/>
    <p:sldId id="833" r:id="rId92"/>
    <p:sldId id="834" r:id="rId93"/>
    <p:sldId id="805" r:id="rId94"/>
    <p:sldId id="802" r:id="rId95"/>
    <p:sldId id="532" r:id="rId96"/>
    <p:sldId id="836" r:id="rId97"/>
    <p:sldId id="758" r:id="rId98"/>
    <p:sldId id="741" r:id="rId99"/>
    <p:sldId id="841" r:id="rId100"/>
    <p:sldId id="757" r:id="rId101"/>
    <p:sldId id="753" r:id="rId102"/>
    <p:sldId id="756" r:id="rId103"/>
    <p:sldId id="751" r:id="rId104"/>
    <p:sldId id="764" r:id="rId105"/>
    <p:sldId id="752" r:id="rId106"/>
    <p:sldId id="755" r:id="rId107"/>
    <p:sldId id="760" r:id="rId108"/>
    <p:sldId id="839" r:id="rId109"/>
    <p:sldId id="742" r:id="rId110"/>
    <p:sldId id="746" r:id="rId111"/>
    <p:sldId id="759" r:id="rId112"/>
    <p:sldId id="803" r:id="rId113"/>
    <p:sldId id="477" r:id="rId114"/>
    <p:sldId id="479" r:id="rId115"/>
    <p:sldId id="580" r:id="rId116"/>
  </p:sldIdLst>
  <p:sldSz cx="9144000" cy="6858000" type="screen4x3"/>
  <p:notesSz cx="7023100" cy="9309100"/>
  <p:custDataLst>
    <p:tags r:id="rId1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SAP Time Entry" id="{9DBF6504-20F0-4441-B649-6EB9AECA4A3C}">
          <p14:sldIdLst>
            <p14:sldId id="670"/>
          </p14:sldIdLst>
        </p14:section>
        <p14:section name="Course Introduction" id="{766ECBA1-2644-4DE0-8A22-FD8CE55C7DC6}">
          <p14:sldIdLst>
            <p14:sldId id="797"/>
            <p14:sldId id="674"/>
            <p14:sldId id="567"/>
            <p14:sldId id="456"/>
            <p14:sldId id="627"/>
          </p14:sldIdLst>
        </p14:section>
        <p14:section name="Section One - Time Entry Overview" id="{C5196DE1-3489-4E24-A822-C6D8F84910EA}">
          <p14:sldIdLst>
            <p14:sldId id="798"/>
            <p14:sldId id="700"/>
            <p14:sldId id="683"/>
            <p14:sldId id="562"/>
            <p14:sldId id="702"/>
            <p14:sldId id="804"/>
          </p14:sldIdLst>
        </p14:section>
        <p14:section name="Section Two - Time Entry Process" id="{DD3238A3-FEB5-4328-8941-046D31F22899}">
          <p14:sldIdLst>
            <p14:sldId id="799"/>
            <p14:sldId id="521"/>
            <p14:sldId id="728"/>
            <p14:sldId id="729"/>
            <p14:sldId id="831"/>
            <p14:sldId id="737"/>
            <p14:sldId id="725"/>
            <p14:sldId id="726"/>
            <p14:sldId id="727"/>
            <p14:sldId id="730"/>
            <p14:sldId id="731"/>
            <p14:sldId id="835"/>
          </p14:sldIdLst>
        </p14:section>
        <p14:section name="Section Three - Work Time Entry" id="{22FF44C4-4827-4F1F-8E89-204CBBACEAD7}">
          <p14:sldIdLst>
            <p14:sldId id="800"/>
            <p14:sldId id="739"/>
            <p14:sldId id="779"/>
            <p14:sldId id="762"/>
            <p14:sldId id="767"/>
            <p14:sldId id="768"/>
            <p14:sldId id="769"/>
            <p14:sldId id="770"/>
            <p14:sldId id="772"/>
            <p14:sldId id="773"/>
            <p14:sldId id="771"/>
            <p14:sldId id="775"/>
            <p14:sldId id="777"/>
            <p14:sldId id="776"/>
            <p14:sldId id="778"/>
            <p14:sldId id="780"/>
            <p14:sldId id="781"/>
            <p14:sldId id="782"/>
            <p14:sldId id="783"/>
            <p14:sldId id="785"/>
            <p14:sldId id="786"/>
            <p14:sldId id="787"/>
            <p14:sldId id="788"/>
            <p14:sldId id="789"/>
            <p14:sldId id="790"/>
            <p14:sldId id="822"/>
            <p14:sldId id="793"/>
            <p14:sldId id="795"/>
            <p14:sldId id="796"/>
            <p14:sldId id="829"/>
            <p14:sldId id="820"/>
            <p14:sldId id="827"/>
            <p14:sldId id="823"/>
            <p14:sldId id="824"/>
            <p14:sldId id="837"/>
            <p14:sldId id="825"/>
            <p14:sldId id="830"/>
            <p14:sldId id="826"/>
            <p14:sldId id="791"/>
          </p14:sldIdLst>
        </p14:section>
        <p14:section name="Section Four - Leave Time Entry" id="{C7452625-F72F-441B-BC17-3492F3E2AA66}">
          <p14:sldIdLst>
            <p14:sldId id="801"/>
            <p14:sldId id="526"/>
            <p14:sldId id="806"/>
            <p14:sldId id="707"/>
            <p14:sldId id="840"/>
            <p14:sldId id="709"/>
            <p14:sldId id="817"/>
            <p14:sldId id="720"/>
            <p14:sldId id="721"/>
            <p14:sldId id="811"/>
            <p14:sldId id="735"/>
            <p14:sldId id="708"/>
            <p14:sldId id="719"/>
            <p14:sldId id="715"/>
            <p14:sldId id="716"/>
            <p14:sldId id="809"/>
            <p14:sldId id="818"/>
            <p14:sldId id="712"/>
            <p14:sldId id="722"/>
            <p14:sldId id="807"/>
            <p14:sldId id="747"/>
            <p14:sldId id="819"/>
            <p14:sldId id="812"/>
            <p14:sldId id="813"/>
            <p14:sldId id="814"/>
            <p14:sldId id="717"/>
            <p14:sldId id="838"/>
            <p14:sldId id="833"/>
            <p14:sldId id="834"/>
            <p14:sldId id="805"/>
          </p14:sldIdLst>
        </p14:section>
        <p14:section name="Section Five - Timesheet Verification" id="{7E0DBDB8-5EAE-4E6F-9481-BDAD9019BB84}">
          <p14:sldIdLst>
            <p14:sldId id="802"/>
            <p14:sldId id="532"/>
            <p14:sldId id="836"/>
            <p14:sldId id="758"/>
            <p14:sldId id="741"/>
            <p14:sldId id="841"/>
            <p14:sldId id="757"/>
            <p14:sldId id="753"/>
            <p14:sldId id="756"/>
            <p14:sldId id="751"/>
            <p14:sldId id="764"/>
            <p14:sldId id="752"/>
            <p14:sldId id="755"/>
            <p14:sldId id="760"/>
            <p14:sldId id="839"/>
            <p14:sldId id="742"/>
            <p14:sldId id="746"/>
            <p14:sldId id="759"/>
          </p14:sldIdLst>
        </p14:section>
        <p14:section name="Conclusion" id="{3B28932C-3CDB-40D3-9F82-5C32E7590561}">
          <p14:sldIdLst>
            <p14:sldId id="803"/>
            <p14:sldId id="477"/>
            <p14:sldId id="479"/>
            <p14:sldId id="5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Prince, Jason M" initials="PJM" lastIdx="2" clrIdx="4">
    <p:extLst>
      <p:ext uri="{19B8F6BF-5375-455C-9EA6-DF929625EA0E}">
        <p15:presenceInfo xmlns:p15="http://schemas.microsoft.com/office/powerpoint/2012/main" userId="S-1-5-21-1715567821-1935655697-682003330-59685" providerId="AD"/>
      </p:ext>
    </p:extLst>
  </p:cmAuthor>
  <p:cmAuthor id="5" name="Rafferty, Gayle" initials="RG" lastIdx="44" clrIdx="5">
    <p:extLst>
      <p:ext uri="{19B8F6BF-5375-455C-9EA6-DF929625EA0E}">
        <p15:presenceInfo xmlns:p15="http://schemas.microsoft.com/office/powerpoint/2012/main" userId="S-1-5-21-1715567821-1935655697-682003330-16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7" autoAdjust="0"/>
    <p:restoredTop sz="71803" autoAdjust="0"/>
  </p:normalViewPr>
  <p:slideViewPr>
    <p:cSldViewPr snapToGrid="0" showGuides="1">
      <p:cViewPr varScale="1">
        <p:scale>
          <a:sx n="99" d="100"/>
          <a:sy n="99" d="100"/>
        </p:scale>
        <p:origin x="1542"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25" d="100"/>
        <a:sy n="125" d="100"/>
      </p:scale>
      <p:origin x="0" y="0"/>
    </p:cViewPr>
  </p:notesTextViewPr>
  <p:sorterViewPr>
    <p:cViewPr varScale="1">
      <p:scale>
        <a:sx n="1" d="1"/>
        <a:sy n="1" d="1"/>
      </p:scale>
      <p:origin x="0" y="-10530"/>
    </p:cViewPr>
  </p:sorterViewPr>
  <p:notesViewPr>
    <p:cSldViewPr snapToGrid="0" showGuides="1">
      <p:cViewPr varScale="1">
        <p:scale>
          <a:sx n="103" d="100"/>
          <a:sy n="103" d="100"/>
        </p:scale>
        <p:origin x="345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65.xml"/><Relationship Id="rId18" Type="http://schemas.openxmlformats.org/officeDocument/2006/relationships/slide" Target="slides/slide114.xml"/><Relationship Id="rId3" Type="http://schemas.openxmlformats.org/officeDocument/2006/relationships/slide" Target="slides/slide4.xml"/><Relationship Id="rId7" Type="http://schemas.openxmlformats.org/officeDocument/2006/relationships/slide" Target="slides/slide10.xml"/><Relationship Id="rId12" Type="http://schemas.openxmlformats.org/officeDocument/2006/relationships/slide" Target="slides/slide64.xml"/><Relationship Id="rId17" Type="http://schemas.openxmlformats.org/officeDocument/2006/relationships/slide" Target="slides/slide113.xml"/><Relationship Id="rId2" Type="http://schemas.openxmlformats.org/officeDocument/2006/relationships/slide" Target="slides/slide3.xml"/><Relationship Id="rId16" Type="http://schemas.openxmlformats.org/officeDocument/2006/relationships/slide" Target="slides/slide112.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26.xml"/><Relationship Id="rId5" Type="http://schemas.openxmlformats.org/officeDocument/2006/relationships/slide" Target="slides/slide6.xml"/><Relationship Id="rId15" Type="http://schemas.openxmlformats.org/officeDocument/2006/relationships/slide" Target="slides/slide95.xml"/><Relationship Id="rId10" Type="http://schemas.openxmlformats.org/officeDocument/2006/relationships/slide" Target="slides/slide25.xml"/><Relationship Id="rId19" Type="http://schemas.openxmlformats.org/officeDocument/2006/relationships/slide" Target="slides/slide115.xml"/><Relationship Id="rId4" Type="http://schemas.openxmlformats.org/officeDocument/2006/relationships/slide" Target="slides/slide5.xml"/><Relationship Id="rId9" Type="http://schemas.openxmlformats.org/officeDocument/2006/relationships/slide" Target="slides/slide14.xml"/><Relationship Id="rId14" Type="http://schemas.openxmlformats.org/officeDocument/2006/relationships/slide" Target="slides/slide94.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17-05-09T15:14:00.970" idx="1">
    <p:pos x="10" y="10"/>
    <p:text>This is the wrong script for this slide.  Please replace to something more focused on section 4.</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5" dt="2017-05-08T20:28:36.834" idx="16">
    <p:pos x="800" y="2596"/>
    <p:text>I already mentioned that "created" seems too vague to me.  Can you clarify?</p:text>
    <p:extLst>
      <p:ext uri="{C676402C-5697-4E1C-873F-D02D1690AC5C}">
        <p15:threadingInfo xmlns:p15="http://schemas.microsoft.com/office/powerpoint/2012/main" timeZoneBias="360"/>
      </p:ext>
    </p:extLst>
  </p:cm>
  <p:cm authorId="5" dt="2017-05-08T20:30:06.907" idx="17">
    <p:pos x="10" y="10"/>
    <p:text/>
    <p:extLst>
      <p:ext uri="{C676402C-5697-4E1C-873F-D02D1690AC5C}">
        <p15:threadingInfo xmlns:p15="http://schemas.microsoft.com/office/powerpoint/2012/main" timeZoneBias="360"/>
      </p:ext>
    </p:extLst>
  </p:cm>
  <p:cm authorId="5" dt="2017-05-08T20:50:24.305" idx="18">
    <p:pos x="106" y="106"/>
    <p:text>The last sentence doesn't make sense to me.  What learning are you referring to?  I would delete.</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5" dt="2017-05-08T20:51:33.911" idx="19">
    <p:pos x="10" y="10"/>
    <p:text>This information was included in the Leave Types interaction that started on slide 80.  Why the duplication?</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5" dt="2017-05-08T21:41:59.993" idx="20">
    <p:pos x="10" y="10"/>
    <p:text>In the slide for FTEs, there is more information about the role that Supervisors play and also Appointing Authority.   Supervisors still need to approve leave for this group.</p:text>
    <p:extLst>
      <p:ext uri="{C676402C-5697-4E1C-873F-D02D1690AC5C}">
        <p15:threadingInfo xmlns:p15="http://schemas.microsoft.com/office/powerpoint/2012/main" timeZoneBias="360"/>
      </p:ext>
    </p:extLst>
  </p:cm>
  <p:cm authorId="5" dt="2017-05-08T21:42:55.638" idx="21">
    <p:pos x="106" y="106"/>
    <p:text>I suggest reversing the order of the Appointing Authority and the Timekeeper since the Timekeeper is often more involved than the Appointing Authority</p:text>
    <p:extLst>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5" dt="2017-05-08T21:44:06.601" idx="22">
    <p:pos x="10" y="10"/>
    <p:text>The second bullet in the Employee section needs to be reworded.  This is the same as the slide on 79 - please ensure they are consistent.</p:text>
    <p:extLst>
      <p:ext uri="{C676402C-5697-4E1C-873F-D02D1690AC5C}">
        <p15:threadingInfo xmlns:p15="http://schemas.microsoft.com/office/powerpoint/2012/main" timeZoneBias="36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5" dt="2017-05-08T21:45:09.031" idx="23">
    <p:pos x="10" y="10"/>
    <p:text>There is no script for slide - please add</p:text>
    <p:extLst>
      <p:ext uri="{C676402C-5697-4E1C-873F-D02D1690AC5C}">
        <p15:threadingInfo xmlns:p15="http://schemas.microsoft.com/office/powerpoint/2012/main" timeZoneBias="3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5" dt="2017-05-08T21:52:00.726" idx="24">
    <p:pos x="10" y="10"/>
    <p:text>I made a change to the Zero Out slide for FTEs, slide 86.  Please make these two slides consistent as you see fit.</p:text>
    <p:extLst>
      <p:ext uri="{C676402C-5697-4E1C-873F-D02D1690AC5C}">
        <p15:threadingInfo xmlns:p15="http://schemas.microsoft.com/office/powerpoint/2012/main" timeZoneBias="36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5" dt="2017-05-08T21:53:10.785" idx="25">
    <p:pos x="10" y="10"/>
    <p:text>Will there be a script for this slide?</p:text>
    <p:extLst>
      <p:ext uri="{C676402C-5697-4E1C-873F-D02D1690AC5C}">
        <p15:threadingInfo xmlns:p15="http://schemas.microsoft.com/office/powerpoint/2012/main" timeZoneBias="36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5" dt="2017-05-09T15:14:22.763" idx="26">
    <p:pos x="10" y="10"/>
    <p:text>This is the wrong script for this slide.  Please fix.</p:text>
    <p:extLst>
      <p:ext uri="{C676402C-5697-4E1C-873F-D02D1690AC5C}">
        <p15:threadingInfo xmlns:p15="http://schemas.microsoft.com/office/powerpoint/2012/main" timeZoneBias="36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5" dt="2017-05-09T20:16:04.445" idx="27">
    <p:pos x="10" y="10"/>
    <p:text/>
    <p:extLst>
      <p:ext uri="{C676402C-5697-4E1C-873F-D02D1690AC5C}">
        <p15:threadingInfo xmlns:p15="http://schemas.microsoft.com/office/powerpoint/2012/main" timeZoneBias="360"/>
      </p:ext>
    </p:extLst>
  </p:cm>
  <p:cm authorId="5" dt="2017-05-09T20:37:12.519" idx="28">
    <p:pos x="106" y="106"/>
    <p:text>I think it would be helpful if there were time entries in this screen and if at least one of them were different than the planned time to show how these two lines interact.  This would be especially useful for new employees.  Also, please make the screenshot bigger and center it if it doesn't take the whole screen.</p:text>
    <p:extLst>
      <p:ext uri="{C676402C-5697-4E1C-873F-D02D1690AC5C}">
        <p15:threadingInfo xmlns:p15="http://schemas.microsoft.com/office/powerpoint/2012/main" timeZoneBias="36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5" dt="2017-05-09T16:05:47.091" idx="29">
    <p:pos x="4503" y="232"/>
    <p:text>I think this slide needs to be more of a transitional slide since the next 6 slides are about warning and error messages.</p:text>
    <p:extLst>
      <p:ext uri="{C676402C-5697-4E1C-873F-D02D1690AC5C}">
        <p15:threadingInfo xmlns:p15="http://schemas.microsoft.com/office/powerpoint/2012/main" timeZoneBias="360"/>
      </p:ext>
    </p:extLst>
  </p:cm>
  <p:cm authorId="5" dt="2017-05-09T19:32:44.622" idx="30">
    <p:pos x="10" y="10"/>
    <p:text>is this the only reason an informational message would display?  If there are others then this statement should be more general.</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7-05-08T10:47:29.228" idx="2">
    <p:pos x="10" y="10"/>
    <p:text>Add Comment on slide and notes</p:text>
    <p:extLst>
      <p:ext uri="{C676402C-5697-4E1C-873F-D02D1690AC5C}">
        <p15:threadingInfo xmlns:p15="http://schemas.microsoft.com/office/powerpoint/2012/main" timeZoneBias="360"/>
      </p:ext>
    </p:extLst>
  </p:cm>
  <p:cm authorId="5" dt="2017-05-09T20:49:21.852" idx="3">
    <p:pos x="3508" y="2229"/>
    <p:text>Since Holiday time isn't actually a leave (hours are reduced during a week with a holiday) I don't think we need to discuss holidays here on the first slide in the Leave section.</p:text>
    <p:extLst>
      <p:ext uri="{C676402C-5697-4E1C-873F-D02D1690AC5C}">
        <p15:threadingInfo xmlns:p15="http://schemas.microsoft.com/office/powerpoint/2012/main" timeZoneBias="36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5" dt="2017-05-09T19:42:15.396" idx="31">
    <p:pos x="10" y="10"/>
    <p:text>I like having a slide for these main errors and the format of them.  Unfortunately, I can't tell what's in the screenshot.  Please see if you can make the screenshot bigger.  How about if the screenshot is at the top of the screen with the content underneath?  Let me know if you want to brainstorm how to address this.</p:text>
    <p:extLst>
      <p:ext uri="{C676402C-5697-4E1C-873F-D02D1690AC5C}">
        <p15:threadingInfo xmlns:p15="http://schemas.microsoft.com/office/powerpoint/2012/main" timeZoneBias="360"/>
      </p:ext>
    </p:extLst>
  </p:cm>
  <p:cm authorId="5" dt="2017-05-09T19:43:46.562" idx="32">
    <p:pos x="106" y="106"/>
    <p:text>Since the learner can't read the screenshot, this statement needs to be elaborated.</p:text>
    <p:extLst>
      <p:ext uri="{C676402C-5697-4E1C-873F-D02D1690AC5C}">
        <p15:threadingInfo xmlns:p15="http://schemas.microsoft.com/office/powerpoint/2012/main" timeZoneBias="36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5" dt="2017-05-09T19:34:18.144" idx="33">
    <p:pos x="10" y="10"/>
    <p:text/>
    <p:extLst>
      <p:ext uri="{C676402C-5697-4E1C-873F-D02D1690AC5C}">
        <p15:threadingInfo xmlns:p15="http://schemas.microsoft.com/office/powerpoint/2012/main" timeZoneBias="36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5" dt="2017-05-09T19:35:02.292" idx="34">
    <p:pos x="10" y="10"/>
    <p:text>The second section should be called "Type of message" instead of "Type of error" .  I changed here - please fix on all error message slides and change "Hard stop" to "Error".  This matches what you had for the first slide.</p:text>
    <p:extLst>
      <p:ext uri="{C676402C-5697-4E1C-873F-D02D1690AC5C}">
        <p15:threadingInfo xmlns:p15="http://schemas.microsoft.com/office/powerpoint/2012/main" timeZoneBias="36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5" dt="2017-05-09T20:03:03.757" idx="35">
    <p:pos x="10" y="10"/>
    <p:text>There isn't an error message in the screenshot.  Please fix.</p:text>
    <p:extLst>
      <p:ext uri="{C676402C-5697-4E1C-873F-D02D1690AC5C}">
        <p15:threadingInfo xmlns:p15="http://schemas.microsoft.com/office/powerpoint/2012/main" timeZoneBias="36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5" dt="2017-05-09T20:06:48.631" idx="36">
    <p:pos x="10" y="10"/>
    <p:text/>
    <p:extLst>
      <p:ext uri="{C676402C-5697-4E1C-873F-D02D1690AC5C}">
        <p15:threadingInfo xmlns:p15="http://schemas.microsoft.com/office/powerpoint/2012/main" timeZoneBias="360"/>
      </p:ext>
    </p:extLst>
  </p:cm>
  <p:cm authorId="5" dt="2017-05-09T20:06:49.521" idx="37">
    <p:pos x="106" y="106"/>
    <p:text>No scenario on the screen, like in section 4.</p:text>
    <p:extLst>
      <p:ext uri="{C676402C-5697-4E1C-873F-D02D1690AC5C}">
        <p15:threadingInfo xmlns:p15="http://schemas.microsoft.com/office/powerpoint/2012/main" timeZoneBias="360"/>
      </p:ext>
    </p:extLst>
  </p:cm>
</p:cmLst>
</file>

<file path=ppt/comments/comment25.xml><?xml version="1.0" encoding="utf-8"?>
<p:cmLst xmlns:a="http://schemas.openxmlformats.org/drawingml/2006/main" xmlns:r="http://schemas.openxmlformats.org/officeDocument/2006/relationships" xmlns:p="http://schemas.openxmlformats.org/presentationml/2006/main">
  <p:cm authorId="5" dt="2017-05-09T20:08:50.951" idx="38">
    <p:pos x="10" y="10"/>
    <p:text>I don't believe the "zeroed out" entry needs to be approved before the employee can enter the correct entry.  I just add it on a different line and release both entries to my supervisor for approval.</p:text>
    <p:extLst>
      <p:ext uri="{C676402C-5697-4E1C-873F-D02D1690AC5C}">
        <p15:threadingInfo xmlns:p15="http://schemas.microsoft.com/office/powerpoint/2012/main" timeZoneBias="360"/>
      </p:ext>
    </p:extLst>
  </p:cm>
</p:cmLst>
</file>

<file path=ppt/comments/comment26.xml><?xml version="1.0" encoding="utf-8"?>
<p:cmLst xmlns:a="http://schemas.openxmlformats.org/drawingml/2006/main" xmlns:r="http://schemas.openxmlformats.org/officeDocument/2006/relationships" xmlns:p="http://schemas.openxmlformats.org/presentationml/2006/main">
  <p:cm authorId="5" dt="2017-05-09T20:09:33.836" idx="39">
    <p:pos x="10" y="10"/>
    <p:text>No scenario?</p:text>
    <p:extLst>
      <p:ext uri="{C676402C-5697-4E1C-873F-D02D1690AC5C}">
        <p15:threadingInfo xmlns:p15="http://schemas.microsoft.com/office/powerpoint/2012/main" timeZoneBias="360"/>
      </p:ext>
    </p:extLst>
  </p:cm>
  <p:cm authorId="5" dt="2017-05-09T20:09:48.546" idx="40">
    <p:pos x="106" y="106"/>
    <p:text/>
    <p:extLst>
      <p:ext uri="{C676402C-5697-4E1C-873F-D02D1690AC5C}">
        <p15:threadingInfo xmlns:p15="http://schemas.microsoft.com/office/powerpoint/2012/main" timeZoneBias="360"/>
      </p:ext>
    </p:extLst>
  </p:cm>
</p:cmLst>
</file>

<file path=ppt/comments/comment27.xml><?xml version="1.0" encoding="utf-8"?>
<p:cmLst xmlns:a="http://schemas.openxmlformats.org/drawingml/2006/main" xmlns:r="http://schemas.openxmlformats.org/officeDocument/2006/relationships" xmlns:p="http://schemas.openxmlformats.org/presentationml/2006/main">
  <p:cm authorId="5" dt="2017-05-09T20:10:30.729" idx="41">
    <p:pos x="3980" y="194"/>
    <p:text>I changed the title since the old one was Learning Logistics.  If you like another title better please change.</p:text>
    <p:extLst>
      <p:ext uri="{C676402C-5697-4E1C-873F-D02D1690AC5C}">
        <p15:threadingInfo xmlns:p15="http://schemas.microsoft.com/office/powerpoint/2012/main" timeZoneBias="360"/>
      </p:ext>
    </p:extLst>
  </p:cm>
  <p:cm authorId="5" dt="2017-05-09T20:12:02.504" idx="42">
    <p:pos x="10" y="10"/>
    <p:text>The script doesn't match the slide.  Please fix.</p:text>
    <p:extLst>
      <p:ext uri="{C676402C-5697-4E1C-873F-D02D1690AC5C}">
        <p15:threadingInfo xmlns:p15="http://schemas.microsoft.com/office/powerpoint/2012/main" timeZoneBias="360"/>
      </p:ext>
    </p:extLst>
  </p:cm>
</p:cmLst>
</file>

<file path=ppt/comments/comment28.xml><?xml version="1.0" encoding="utf-8"?>
<p:cmLst xmlns:a="http://schemas.openxmlformats.org/drawingml/2006/main" xmlns:r="http://schemas.openxmlformats.org/officeDocument/2006/relationships" xmlns:p="http://schemas.openxmlformats.org/presentationml/2006/main">
  <p:cm authorId="5" dt="2017-05-09T20:12:43.548" idx="43">
    <p:pos x="1010" y="1159"/>
    <p:text>This needs to be changed.  Beverly might have an idea on what to include instead.</p:text>
    <p:extLst>
      <p:ext uri="{C676402C-5697-4E1C-873F-D02D1690AC5C}">
        <p15:threadingInfo xmlns:p15="http://schemas.microsoft.com/office/powerpoint/2012/main" timeZoneBias="360"/>
      </p:ext>
    </p:extLst>
  </p:cm>
  <p:cm authorId="5" dt="2017-05-09T20:13:20.925" idx="44">
    <p:pos x="1653" y="2311"/>
    <p:text>I suggest not underlining and making the title blue since it's looks like a link.  If it won't be a link please format the report's title and add in contact info for Payroll Office.</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17-05-08T14:02:12.760" idx="4">
    <p:pos x="5481" y="2121"/>
    <p:text>Please add in a text description for each direction after the decision box (i.e. "Yes", "No")</p:text>
    <p:extLst>
      <p:ext uri="{C676402C-5697-4E1C-873F-D02D1690AC5C}">
        <p15:threadingInfo xmlns:p15="http://schemas.microsoft.com/office/powerpoint/2012/main" timeZoneBias="360"/>
      </p:ext>
    </p:extLst>
  </p:cm>
  <p:cm authorId="5" dt="2017-05-08T14:02:49.727" idx="5">
    <p:pos x="10" y="10"/>
    <p:text>In the boxes, there are some inconsistencies in how words are capitalized.  Please make consistent. (i.e. in the second box "Enters" is capitalized but caps aren't used elsewhere.</p:text>
    <p:extLst>
      <p:ext uri="{C676402C-5697-4E1C-873F-D02D1690AC5C}">
        <p15:threadingInfo xmlns:p15="http://schemas.microsoft.com/office/powerpoint/2012/main" timeZoneBias="360"/>
      </p:ext>
    </p:extLst>
  </p:cm>
  <p:cm authorId="5" dt="2017-05-08T14:04:46.232" idx="6">
    <p:pos x="1048" y="3708"/>
    <p:text>Not all employees will have errors so it might be good to add "if or as needed"</p:text>
    <p:extLst>
      <p:ext uri="{C676402C-5697-4E1C-873F-D02D1690AC5C}">
        <p15:threadingInfo xmlns:p15="http://schemas.microsoft.com/office/powerpoint/2012/main" timeZoneBias="360"/>
      </p:ext>
    </p:extLst>
  </p:cm>
  <p:cm authorId="5" dt="2017-05-08T14:06:14.052" idx="7">
    <p:pos x="1048" y="3804"/>
    <p:text>Maybe change this box to "Employee Validates Leave Bank and Enters Leave Request"?</p:text>
    <p:extLst>
      <p:ext uri="{C676402C-5697-4E1C-873F-D02D1690AC5C}">
        <p15:threadingInfo xmlns:p15="http://schemas.microsoft.com/office/powerpoint/2012/main" timeZoneBias="360">
          <p15:parentCm authorId="5" idx="6"/>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17-05-09T20:52:29.614" idx="8">
    <p:pos x="4765" y="890"/>
    <p:text>Is this the same as the Time Entry Guide we had discussed during the curriculum development or is it a separate document?</p:text>
    <p:extLst>
      <p:ext uri="{C676402C-5697-4E1C-873F-D02D1690AC5C}">
        <p15:threadingInfo xmlns:p15="http://schemas.microsoft.com/office/powerpoint/2012/main" timeZoneBias="360"/>
      </p:ext>
    </p:extLst>
  </p:cm>
  <p:cm authorId="4" dt="2017-05-15T16:36:39.575" idx="2">
    <p:pos x="4765" y="986"/>
    <p:text>yes it is</p:text>
    <p:extLst>
      <p:ext uri="{C676402C-5697-4E1C-873F-D02D1690AC5C}">
        <p15:threadingInfo xmlns:p15="http://schemas.microsoft.com/office/powerpoint/2012/main" timeZoneBias="360">
          <p15:parentCm authorId="5" idx="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5" dt="2017-05-08T14:17:56.749" idx="9">
    <p:pos x="1857" y="2343"/>
    <p:text>The statement in the last bullet is true for Annual Leave but everyone earns Sick Leave at the same rate.</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5" dt="2017-05-08T21:43:42.203" idx="10">
    <p:pos x="10" y="10"/>
    <p:text>I suggest reversing the order of the Appointing Authority and the Timekeeper since the Timekeeper is often more involved than the Appointing Authority</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5" dt="2017-05-08T18:51:23.343" idx="11">
    <p:pos x="4086" y="1180"/>
    <p:text>I changed the wording on bullet three because "Timely communicating...." didn't sound right.  Unfortunately, it altered the spacing for the box.  Please fix.  I tried adjusting the graphics but went back to what you had so that you can make the changes as you see fit.</p:text>
    <p:extLst>
      <p:ext uri="{C676402C-5697-4E1C-873F-D02D1690AC5C}">
        <p15:threadingInfo xmlns:p15="http://schemas.microsoft.com/office/powerpoint/2012/main" timeZoneBias="36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5" dt="2017-05-08T18:54:42.124" idx="12">
    <p:pos x="10" y="10"/>
    <p:text>The name of this slide has only Permanent Employees included but the interaction also mentions the PPT and Winter PT employees.  please  fix as neeeded.</p:text>
    <p:extLst>
      <p:ext uri="{C676402C-5697-4E1C-873F-D02D1690AC5C}">
        <p15:threadingInfo xmlns:p15="http://schemas.microsoft.com/office/powerpoint/2012/main" timeZoneBias="36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5" dt="2017-05-08T20:25:28.840" idx="13">
    <p:pos x="2693" y="1399"/>
    <p:text>Should we add the word "normally"?  I think this is referring to people who have a work schedule of more than 8 hours?</p:text>
    <p:extLst>
      <p:ext uri="{C676402C-5697-4E1C-873F-D02D1690AC5C}">
        <p15:threadingInfo xmlns:p15="http://schemas.microsoft.com/office/powerpoint/2012/main" timeZoneBias="360"/>
      </p:ext>
    </p:extLst>
  </p:cm>
  <p:cm authorId="5" dt="2017-05-08T20:26:29.305" idx="14">
    <p:pos x="10" y="10"/>
    <p:text>in the script where it says "...you must work the additional hours or use holiday to cover the hours", do you meant that the employee would need to take leave to make up for the additional hours on the holiday?</p:text>
    <p:extLst>
      <p:ext uri="{C676402C-5697-4E1C-873F-D02D1690AC5C}">
        <p15:threadingInfo xmlns:p15="http://schemas.microsoft.com/office/powerpoint/2012/main" timeZoneBias="360"/>
      </p:ext>
    </p:extLst>
  </p:cm>
  <p:cm authorId="5" dt="2017-05-08T20:27:54.948" idx="15">
    <p:pos x="10" y="106"/>
    <p:text>I made the change but just want to point this out.</p:text>
    <p:extLst>
      <p:ext uri="{C676402C-5697-4E1C-873F-D02D1690AC5C}">
        <p15:threadingInfo xmlns:p15="http://schemas.microsoft.com/office/powerpoint/2012/main" timeZoneBias="360">
          <p15:parentCm authorId="5" idx="14"/>
        </p15:threadingInfo>
      </p:ext>
    </p:extLst>
  </p:cm>
</p:cmLst>
</file>

<file path=ppt/diagrams/_rels/data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iagrams/_rels/data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57.png"/><Relationship Id="rId4" Type="http://schemas.openxmlformats.org/officeDocument/2006/relationships/image" Target="../media/image58.png"/></Relationships>
</file>

<file path=ppt/diagrams/_rels/data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57.png"/></Relationships>
</file>

<file path=ppt/diagrams/_rels/data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slide" Target="../slides/slide50.xml"/></Relationships>
</file>

<file path=ppt/diagrams/_rels/data5.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slide" Target="../slides/slide71.xml"/><Relationship Id="rId1" Type="http://schemas.openxmlformats.org/officeDocument/2006/relationships/slide" Target="../slides/slide70.xml"/><Relationship Id="rId4" Type="http://schemas.openxmlformats.org/officeDocument/2006/relationships/slide" Target="../slides/slide72.xml"/></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57.png"/><Relationship Id="rId4" Type="http://schemas.openxmlformats.org/officeDocument/2006/relationships/image" Target="../media/image58.png"/></Relationships>
</file>

<file path=ppt/diagrams/_rels/data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57.png"/></Relationships>
</file>

<file path=ppt/diagrams/_rels/data9.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png"/><Relationship Id="rId2" Type="http://schemas.openxmlformats.org/officeDocument/2006/relationships/image" Target="../media/image63.jpeg"/><Relationship Id="rId1" Type="http://schemas.openxmlformats.org/officeDocument/2006/relationships/image" Target="../media/image62.jpeg"/><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 Id="rId9" Type="http://schemas.openxmlformats.org/officeDocument/2006/relationships/image" Target="../media/image70.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5C4ED6D0-3AB6-4A90-9FA4-15EBBB333E84}">
      <dgm:prSet phldrT="[Text]"/>
      <dgm:spPr/>
      <dgm:t>
        <a:bodyPr/>
        <a:lstStyle/>
        <a:p>
          <a:r>
            <a:rPr lang="en-US" dirty="0" smtClean="0"/>
            <a:t>Supervisor/ Appointing Authority</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7BB2A1EA-07A6-4524-80DD-7D84FA42EDF0}">
      <dgm:prSet phldrT="[Text]"/>
      <dgm:spPr/>
      <dgm:t>
        <a:bodyPr/>
        <a:lstStyle/>
        <a:p>
          <a:r>
            <a:rPr lang="en-US" dirty="0" smtClean="0"/>
            <a:t>Timekeeper</a:t>
          </a:r>
          <a:endParaRPr lang="en-US"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0" presStyleCnt="2">
        <dgm:presLayoutVars>
          <dgm:bulletEnabled val="1"/>
        </dgm:presLayoutVars>
      </dgm:prSet>
      <dgm:spPr/>
      <dgm:t>
        <a:bodyPr/>
        <a:lstStyle/>
        <a:p>
          <a:endParaRPr lang="en-US"/>
        </a:p>
      </dgm:t>
    </dgm:pt>
    <dgm:pt modelId="{8B57C59C-0B95-4384-B8EA-4D1B33776A17}" type="pres">
      <dgm:prSet presAssocID="{1A752503-3C36-49E7-BDC3-19113DB58257}" presName="spacing" presStyleCnt="0"/>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1" presStyleCnt="2" custLinFactNeighborX="4389" custLinFactNeighborY="48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16439D47-8CC8-4334-926E-9DDB8136587A}" type="pres">
      <dgm:prSet presAssocID="{7BB2A1EA-07A6-4524-80DD-7D84FA42EDF0}" presName="txShp" presStyleLbl="node1" presStyleIdx="1" presStyleCnt="2">
        <dgm:presLayoutVars>
          <dgm:bulletEnabled val="1"/>
        </dgm:presLayoutVars>
      </dgm:prSet>
      <dgm:spPr/>
      <dgm:t>
        <a:bodyPr/>
        <a:lstStyle/>
        <a:p>
          <a:endParaRPr lang="en-US"/>
        </a:p>
      </dgm:t>
    </dgm:pt>
  </dgm:ptLst>
  <dgm:cxnLst>
    <dgm:cxn modelId="{1FE1446C-8A7B-4D7F-90C8-CD440A147A51}" type="presOf" srcId="{7BB2A1EA-07A6-4524-80DD-7D84FA42EDF0}" destId="{16439D47-8CC8-4334-926E-9DDB8136587A}" srcOrd="0" destOrd="0" presId="urn:microsoft.com/office/officeart/2005/8/layout/vList3"/>
    <dgm:cxn modelId="{A3288E79-56D0-4550-964B-361858A01C6E}" srcId="{26F94635-79B8-46CC-B72D-645B0C7E9F2E}" destId="{7BB2A1EA-07A6-4524-80DD-7D84FA42EDF0}" srcOrd="1" destOrd="0" parTransId="{972DFBAA-D13A-4B9D-B313-2FEDE124CE88}" sibTransId="{B3615D43-A21B-4153-856E-7FBD34F42DE4}"/>
    <dgm:cxn modelId="{086DF944-4D91-4C6E-885E-586E82439C66}" type="presOf" srcId="{5C4ED6D0-3AB6-4A90-9FA4-15EBBB333E84}" destId="{9B9DE706-E15C-4E84-B981-DE4694665DDC}" srcOrd="0" destOrd="0" presId="urn:microsoft.com/office/officeart/2005/8/layout/vList3"/>
    <dgm:cxn modelId="{24ADE053-D4BF-4A60-B8A6-D00916BE83A3}" srcId="{26F94635-79B8-46CC-B72D-645B0C7E9F2E}" destId="{5C4ED6D0-3AB6-4A90-9FA4-15EBBB333E84}" srcOrd="0" destOrd="0" parTransId="{B8B63016-EFFB-4DD7-82E0-3926582C91EA}" sibTransId="{1A752503-3C36-49E7-BDC3-19113DB58257}"/>
    <dgm:cxn modelId="{D76FB943-9E7B-4244-A4B2-444C25E65069}" type="presOf" srcId="{26F94635-79B8-46CC-B72D-645B0C7E9F2E}" destId="{AC58EA72-4AC6-44F9-9049-89B7BB044C2B}" srcOrd="0" destOrd="0" presId="urn:microsoft.com/office/officeart/2005/8/layout/vList3"/>
    <dgm:cxn modelId="{78EABE2B-A329-45F0-8DF7-03149899CC7F}" type="presParOf" srcId="{AC58EA72-4AC6-44F9-9049-89B7BB044C2B}" destId="{820DB7C8-12D4-4137-8C4E-70CBFD4E7789}" srcOrd="0" destOrd="0" presId="urn:microsoft.com/office/officeart/2005/8/layout/vList3"/>
    <dgm:cxn modelId="{DD32B9AF-7E4A-46B0-B670-5446FCCAB1E0}" type="presParOf" srcId="{820DB7C8-12D4-4137-8C4E-70CBFD4E7789}" destId="{BBA4EED6-CC02-4EED-8CCA-74006F21B7DF}" srcOrd="0" destOrd="0" presId="urn:microsoft.com/office/officeart/2005/8/layout/vList3"/>
    <dgm:cxn modelId="{043ACC1F-3EDA-413F-967E-DC542B151A86}" type="presParOf" srcId="{820DB7C8-12D4-4137-8C4E-70CBFD4E7789}" destId="{9B9DE706-E15C-4E84-B981-DE4694665DDC}" srcOrd="1" destOrd="0" presId="urn:microsoft.com/office/officeart/2005/8/layout/vList3"/>
    <dgm:cxn modelId="{2273463F-AFC6-4E8D-A513-E851B43041D0}" type="presParOf" srcId="{AC58EA72-4AC6-44F9-9049-89B7BB044C2B}" destId="{8B57C59C-0B95-4384-B8EA-4D1B33776A17}" srcOrd="1" destOrd="0" presId="urn:microsoft.com/office/officeart/2005/8/layout/vList3"/>
    <dgm:cxn modelId="{716C9639-9646-4C1F-995D-09B7D635BEF9}" type="presParOf" srcId="{AC58EA72-4AC6-44F9-9049-89B7BB044C2B}" destId="{05CC262A-D8FB-46DA-809B-E9E08754D86E}" srcOrd="2" destOrd="0" presId="urn:microsoft.com/office/officeart/2005/8/layout/vList3"/>
    <dgm:cxn modelId="{1218C105-2C9F-4386-8E17-B3F31BD3EEDA}" type="presParOf" srcId="{05CC262A-D8FB-46DA-809B-E9E08754D86E}" destId="{AAAC7E43-EC7B-4321-8980-73D0A68CAAB0}" srcOrd="0" destOrd="0" presId="urn:microsoft.com/office/officeart/2005/8/layout/vList3"/>
    <dgm:cxn modelId="{D761ACFC-5469-4ECC-9B13-C947CCC552B7}" type="presParOf" srcId="{05CC262A-D8FB-46DA-809B-E9E08754D86E}" destId="{16439D47-8CC8-4334-926E-9DDB8136587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r>
            <a:rPr lang="en-US" dirty="0" smtClean="0"/>
            <a:t>Employee</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8FB865F5-2E2B-44AA-B9CF-8EA7D0E2A186}">
      <dgm:prSet phldrT="[Text]"/>
      <dgm:spPr/>
      <dgm:t>
        <a:bodyPr/>
        <a:lstStyle/>
        <a:p>
          <a:r>
            <a:rPr lang="en-US" dirty="0" smtClean="0"/>
            <a:t>Appointing Authority</a:t>
          </a:r>
          <a:endParaRPr lang="en-US"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7BB2A1EA-07A6-4524-80DD-7D84FA42EDF0}">
      <dgm:prSet phldrT="[Text]"/>
      <dgm:spPr/>
      <dgm:t>
        <a:bodyPr/>
        <a:lstStyle/>
        <a:p>
          <a:r>
            <a:rPr lang="en-US" dirty="0" smtClean="0"/>
            <a:t>Timekeeper</a:t>
          </a:r>
          <a:endParaRPr lang="en-US"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4">
        <dgm:presLayoutVars>
          <dgm:bulletEnabled val="1"/>
        </dgm:presLayoutVars>
      </dgm:prSet>
      <dgm:spPr/>
      <dgm:t>
        <a:bodyPr/>
        <a:lstStyle/>
        <a:p>
          <a:endParaRPr lang="en-US"/>
        </a:p>
      </dgm:t>
    </dgm:pt>
    <dgm:pt modelId="{8B57C59C-0B95-4384-B8EA-4D1B33776A17}" type="pres">
      <dgm:prSet presAssocID="{1A752503-3C36-49E7-BDC3-19113DB58257}" presName="spacing" presStyleCnt="0"/>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2" presStyleCnt="4" custLinFactNeighborX="4389" custLinFactNeighborY="48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16439D47-8CC8-4334-926E-9DDB8136587A}" type="pres">
      <dgm:prSet presAssocID="{7BB2A1EA-07A6-4524-80DD-7D84FA42EDF0}" presName="txShp" presStyleLbl="node1" presStyleIdx="2" presStyleCnt="4">
        <dgm:presLayoutVars>
          <dgm:bulletEnabled val="1"/>
        </dgm:presLayoutVars>
      </dgm:prSet>
      <dgm:spPr/>
      <dgm:t>
        <a:bodyPr/>
        <a:lstStyle/>
        <a:p>
          <a:endParaRPr lang="en-US"/>
        </a:p>
      </dgm:t>
    </dgm:pt>
    <dgm:pt modelId="{A197B156-A59E-4255-A91A-A0631F8B2063}" type="pres">
      <dgm:prSet presAssocID="{B3615D43-A21B-4153-856E-7FBD34F42DE4}"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3" presStyleCnt="4">
        <dgm:presLayoutVars>
          <dgm:bulletEnabled val="1"/>
        </dgm:presLayoutVars>
      </dgm:prSet>
      <dgm:spPr/>
      <dgm:t>
        <a:bodyPr/>
        <a:lstStyle/>
        <a:p>
          <a:endParaRPr lang="en-US"/>
        </a:p>
      </dgm:t>
    </dgm:pt>
  </dgm:ptLst>
  <dgm:cxnLst>
    <dgm:cxn modelId="{6F2DF328-7B7C-4F93-8E6B-B357624DABF0}" srcId="{26F94635-79B8-46CC-B72D-645B0C7E9F2E}" destId="{748F4A41-A26E-477D-ABDB-D43F02CD7000}" srcOrd="0" destOrd="0" parTransId="{6325D07D-0C46-40B1-841C-3C5F434487A5}" sibTransId="{CF9C5F9B-0690-4B64-A17C-AE713EABC369}"/>
    <dgm:cxn modelId="{4805BB24-19F7-40AC-B649-01E259B7E18A}" type="presOf" srcId="{8FB865F5-2E2B-44AA-B9CF-8EA7D0E2A186}" destId="{D76BA5EE-F163-4998-9A53-F508B4C4FCB7}" srcOrd="0" destOrd="0" presId="urn:microsoft.com/office/officeart/2005/8/layout/vList3"/>
    <dgm:cxn modelId="{AF4EA000-1AD4-4FF0-A613-D68934CD6459}" type="presOf" srcId="{7BB2A1EA-07A6-4524-80DD-7D84FA42EDF0}" destId="{16439D47-8CC8-4334-926E-9DDB8136587A}" srcOrd="0" destOrd="0" presId="urn:microsoft.com/office/officeart/2005/8/layout/vList3"/>
    <dgm:cxn modelId="{1D7E32E9-5686-4EBC-A018-38080F61B15F}" type="presOf" srcId="{26F94635-79B8-46CC-B72D-645B0C7E9F2E}" destId="{AC58EA72-4AC6-44F9-9049-89B7BB044C2B}" srcOrd="0" destOrd="0" presId="urn:microsoft.com/office/officeart/2005/8/layout/vList3"/>
    <dgm:cxn modelId="{5D85138E-11BE-4A07-8C8D-CBB49F6C1D04}" type="presOf" srcId="{748F4A41-A26E-477D-ABDB-D43F02CD7000}" destId="{C3FCA0B1-9805-4D92-94DA-88DC60B64B9A}" srcOrd="0" destOrd="0" presId="urn:microsoft.com/office/officeart/2005/8/layout/vList3"/>
    <dgm:cxn modelId="{4380073D-B7C3-4038-8C18-46C29833EB2B}" type="presOf" srcId="{5C4ED6D0-3AB6-4A90-9FA4-15EBBB333E84}" destId="{9B9DE706-E15C-4E84-B981-DE4694665DDC}" srcOrd="0" destOrd="0" presId="urn:microsoft.com/office/officeart/2005/8/layout/vList3"/>
    <dgm:cxn modelId="{A3288E79-56D0-4550-964B-361858A01C6E}" srcId="{26F94635-79B8-46CC-B72D-645B0C7E9F2E}" destId="{7BB2A1EA-07A6-4524-80DD-7D84FA42EDF0}" srcOrd="2" destOrd="0" parTransId="{972DFBAA-D13A-4B9D-B313-2FEDE124CE88}" sibTransId="{B3615D43-A21B-4153-856E-7FBD34F42DE4}"/>
    <dgm:cxn modelId="{0B057016-97DF-4397-88C2-ABAC47C0984A}" srcId="{26F94635-79B8-46CC-B72D-645B0C7E9F2E}" destId="{8FB865F5-2E2B-44AA-B9CF-8EA7D0E2A186}" srcOrd="3" destOrd="0" parTransId="{7FDB90EE-B599-486A-BD03-D07387B84023}" sibTransId="{DF675019-47E2-4052-BA9E-BC7FFB352635}"/>
    <dgm:cxn modelId="{24ADE053-D4BF-4A60-B8A6-D00916BE83A3}" srcId="{26F94635-79B8-46CC-B72D-645B0C7E9F2E}" destId="{5C4ED6D0-3AB6-4A90-9FA4-15EBBB333E84}" srcOrd="1" destOrd="0" parTransId="{B8B63016-EFFB-4DD7-82E0-3926582C91EA}" sibTransId="{1A752503-3C36-49E7-BDC3-19113DB58257}"/>
    <dgm:cxn modelId="{71A9A59E-44B6-4AD7-841D-306F1663751E}" type="presParOf" srcId="{AC58EA72-4AC6-44F9-9049-89B7BB044C2B}" destId="{2D8B405F-DE10-4A61-89EE-C87BD23013A3}" srcOrd="0" destOrd="0" presId="urn:microsoft.com/office/officeart/2005/8/layout/vList3"/>
    <dgm:cxn modelId="{CCF13892-E18B-46AB-A8B9-DB48894C9EB0}" type="presParOf" srcId="{2D8B405F-DE10-4A61-89EE-C87BD23013A3}" destId="{47FE7297-574A-4921-8968-6D990547ACE1}" srcOrd="0" destOrd="0" presId="urn:microsoft.com/office/officeart/2005/8/layout/vList3"/>
    <dgm:cxn modelId="{E2164C29-1D56-4303-9D6C-E1943AD141A4}" type="presParOf" srcId="{2D8B405F-DE10-4A61-89EE-C87BD23013A3}" destId="{C3FCA0B1-9805-4D92-94DA-88DC60B64B9A}" srcOrd="1" destOrd="0" presId="urn:microsoft.com/office/officeart/2005/8/layout/vList3"/>
    <dgm:cxn modelId="{979DB387-B202-44E0-B943-6BAF7C1DA0D7}" type="presParOf" srcId="{AC58EA72-4AC6-44F9-9049-89B7BB044C2B}" destId="{BEFD27B4-9558-4AE3-A42C-F7FEFAF471B2}" srcOrd="1" destOrd="0" presId="urn:microsoft.com/office/officeart/2005/8/layout/vList3"/>
    <dgm:cxn modelId="{28792BA5-4B0A-4EAD-853F-911A261357D2}" type="presParOf" srcId="{AC58EA72-4AC6-44F9-9049-89B7BB044C2B}" destId="{820DB7C8-12D4-4137-8C4E-70CBFD4E7789}" srcOrd="2" destOrd="0" presId="urn:microsoft.com/office/officeart/2005/8/layout/vList3"/>
    <dgm:cxn modelId="{32D4720A-E4C0-436B-B09B-6C8FA6672C7B}" type="presParOf" srcId="{820DB7C8-12D4-4137-8C4E-70CBFD4E7789}" destId="{BBA4EED6-CC02-4EED-8CCA-74006F21B7DF}" srcOrd="0" destOrd="0" presId="urn:microsoft.com/office/officeart/2005/8/layout/vList3"/>
    <dgm:cxn modelId="{BE1D6BEA-7A93-4C50-929A-55B0DAB79E8E}" type="presParOf" srcId="{820DB7C8-12D4-4137-8C4E-70CBFD4E7789}" destId="{9B9DE706-E15C-4E84-B981-DE4694665DDC}" srcOrd="1" destOrd="0" presId="urn:microsoft.com/office/officeart/2005/8/layout/vList3"/>
    <dgm:cxn modelId="{AD9E4769-B556-4EDA-917F-7185151E9F8F}" type="presParOf" srcId="{AC58EA72-4AC6-44F9-9049-89B7BB044C2B}" destId="{8B57C59C-0B95-4384-B8EA-4D1B33776A17}" srcOrd="3" destOrd="0" presId="urn:microsoft.com/office/officeart/2005/8/layout/vList3"/>
    <dgm:cxn modelId="{36C8430A-0B51-4F38-BC02-E3E011138D97}" type="presParOf" srcId="{AC58EA72-4AC6-44F9-9049-89B7BB044C2B}" destId="{05CC262A-D8FB-46DA-809B-E9E08754D86E}" srcOrd="4" destOrd="0" presId="urn:microsoft.com/office/officeart/2005/8/layout/vList3"/>
    <dgm:cxn modelId="{C29C0A8F-D260-4D9A-9605-989031ADC7BE}" type="presParOf" srcId="{05CC262A-D8FB-46DA-809B-E9E08754D86E}" destId="{AAAC7E43-EC7B-4321-8980-73D0A68CAAB0}" srcOrd="0" destOrd="0" presId="urn:microsoft.com/office/officeart/2005/8/layout/vList3"/>
    <dgm:cxn modelId="{E951B56A-DF20-4223-BE8B-A96EDFB46F4F}" type="presParOf" srcId="{05CC262A-D8FB-46DA-809B-E9E08754D86E}" destId="{16439D47-8CC8-4334-926E-9DDB8136587A}" srcOrd="1" destOrd="0" presId="urn:microsoft.com/office/officeart/2005/8/layout/vList3"/>
    <dgm:cxn modelId="{C75D1B44-28D8-4D7D-AB6C-A920B8D0BD37}" type="presParOf" srcId="{AC58EA72-4AC6-44F9-9049-89B7BB044C2B}" destId="{A197B156-A59E-4255-A91A-A0631F8B2063}" srcOrd="5" destOrd="0" presId="urn:microsoft.com/office/officeart/2005/8/layout/vList3"/>
    <dgm:cxn modelId="{C5F56D02-2BE5-4F29-9BEC-33B7534B6EB2}" type="presParOf" srcId="{AC58EA72-4AC6-44F9-9049-89B7BB044C2B}" destId="{58E33792-1BAC-464F-A2FD-70A8CDD70BD1}" srcOrd="6" destOrd="0" presId="urn:microsoft.com/office/officeart/2005/8/layout/vList3"/>
    <dgm:cxn modelId="{8F03ECAE-5C74-48BF-9483-3A7A2904C360}" type="presParOf" srcId="{58E33792-1BAC-464F-A2FD-70A8CDD70BD1}" destId="{0101CF15-2A2A-4392-A995-06805A5A860B}" srcOrd="0" destOrd="0" presId="urn:microsoft.com/office/officeart/2005/8/layout/vList3"/>
    <dgm:cxn modelId="{1622555B-647E-4E3D-A38A-C42E87A0030C}"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r>
            <a:rPr lang="en-US" dirty="0" smtClean="0"/>
            <a:t>Employee</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2" custLinFactNeighborX="-21096"/>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2" custScaleY="108024" custLinFactNeighborX="-12782">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2" custLinFactNeighborX="-20969" custLinFactNeighborY="9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2" custLinFactNeighborX="-13510">
        <dgm:presLayoutVars>
          <dgm:bulletEnabled val="1"/>
        </dgm:presLayoutVars>
      </dgm:prSet>
      <dgm:spPr/>
      <dgm:t>
        <a:bodyPr/>
        <a:lstStyle/>
        <a:p>
          <a:endParaRPr lang="en-US"/>
        </a:p>
      </dgm:t>
    </dgm:pt>
  </dgm:ptLst>
  <dgm:cxnLst>
    <dgm:cxn modelId="{24ADE053-D4BF-4A60-B8A6-D00916BE83A3}" srcId="{26F94635-79B8-46CC-B72D-645B0C7E9F2E}" destId="{5C4ED6D0-3AB6-4A90-9FA4-15EBBB333E84}" srcOrd="1" destOrd="0" parTransId="{B8B63016-EFFB-4DD7-82E0-3926582C91EA}" sibTransId="{1A752503-3C36-49E7-BDC3-19113DB58257}"/>
    <dgm:cxn modelId="{56F92C19-ACA7-4145-A20A-DFC5A1F567E3}" type="presOf" srcId="{5C4ED6D0-3AB6-4A90-9FA4-15EBBB333E84}" destId="{9B9DE706-E15C-4E84-B981-DE4694665DDC}" srcOrd="0" destOrd="0" presId="urn:microsoft.com/office/officeart/2005/8/layout/vList3"/>
    <dgm:cxn modelId="{623F68FE-1E38-43CF-A6CA-264448725362}" type="presOf" srcId="{26F94635-79B8-46CC-B72D-645B0C7E9F2E}" destId="{AC58EA72-4AC6-44F9-9049-89B7BB044C2B}" srcOrd="0" destOrd="0" presId="urn:microsoft.com/office/officeart/2005/8/layout/vList3"/>
    <dgm:cxn modelId="{6F2DF328-7B7C-4F93-8E6B-B357624DABF0}" srcId="{26F94635-79B8-46CC-B72D-645B0C7E9F2E}" destId="{748F4A41-A26E-477D-ABDB-D43F02CD7000}" srcOrd="0" destOrd="0" parTransId="{6325D07D-0C46-40B1-841C-3C5F434487A5}" sibTransId="{CF9C5F9B-0690-4B64-A17C-AE713EABC369}"/>
    <dgm:cxn modelId="{5481856B-549F-4C07-A2D7-09C4791781F3}" type="presOf" srcId="{748F4A41-A26E-477D-ABDB-D43F02CD7000}" destId="{C3FCA0B1-9805-4D92-94DA-88DC60B64B9A}" srcOrd="0" destOrd="0" presId="urn:microsoft.com/office/officeart/2005/8/layout/vList3"/>
    <dgm:cxn modelId="{9992A50A-2B74-4ECA-BF0B-B8CA6409F47C}" type="presParOf" srcId="{AC58EA72-4AC6-44F9-9049-89B7BB044C2B}" destId="{2D8B405F-DE10-4A61-89EE-C87BD23013A3}" srcOrd="0" destOrd="0" presId="urn:microsoft.com/office/officeart/2005/8/layout/vList3"/>
    <dgm:cxn modelId="{80F44828-E9BA-4840-A311-C034EE3E273B}" type="presParOf" srcId="{2D8B405F-DE10-4A61-89EE-C87BD23013A3}" destId="{47FE7297-574A-4921-8968-6D990547ACE1}" srcOrd="0" destOrd="0" presId="urn:microsoft.com/office/officeart/2005/8/layout/vList3"/>
    <dgm:cxn modelId="{EE2912C6-E3CD-402B-8618-8C93D2153535}" type="presParOf" srcId="{2D8B405F-DE10-4A61-89EE-C87BD23013A3}" destId="{C3FCA0B1-9805-4D92-94DA-88DC60B64B9A}" srcOrd="1" destOrd="0" presId="urn:microsoft.com/office/officeart/2005/8/layout/vList3"/>
    <dgm:cxn modelId="{DC64C4F4-F238-4F2A-AD37-15FA5205014C}" type="presParOf" srcId="{AC58EA72-4AC6-44F9-9049-89B7BB044C2B}" destId="{BEFD27B4-9558-4AE3-A42C-F7FEFAF471B2}" srcOrd="1" destOrd="0" presId="urn:microsoft.com/office/officeart/2005/8/layout/vList3"/>
    <dgm:cxn modelId="{7F25506A-1430-4B09-964E-204D5D0611CB}" type="presParOf" srcId="{AC58EA72-4AC6-44F9-9049-89B7BB044C2B}" destId="{820DB7C8-12D4-4137-8C4E-70CBFD4E7789}" srcOrd="2" destOrd="0" presId="urn:microsoft.com/office/officeart/2005/8/layout/vList3"/>
    <dgm:cxn modelId="{24B477C8-52CC-4806-A084-4EB3A2C4FD3C}" type="presParOf" srcId="{820DB7C8-12D4-4137-8C4E-70CBFD4E7789}" destId="{BBA4EED6-CC02-4EED-8CCA-74006F21B7DF}" srcOrd="0" destOrd="0" presId="urn:microsoft.com/office/officeart/2005/8/layout/vList3"/>
    <dgm:cxn modelId="{3BE810A1-7852-4B6D-9673-1A9BDF645E28}" type="presParOf" srcId="{820DB7C8-12D4-4137-8C4E-70CBFD4E7789}" destId="{9B9DE706-E15C-4E84-B981-DE4694665DD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B2848-A0AE-4E42-98B7-C57E73CB9A29}"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43BE0D1-5655-405C-B783-C7E339F49A68}">
      <dgm:prSet phldrT="[Text]"/>
      <dgm:spPr/>
      <dgm:t>
        <a:bodyPr/>
        <a:lstStyle/>
        <a:p>
          <a:r>
            <a:rPr lang="en-US" dirty="0" smtClean="0"/>
            <a:t>Maintenance </a:t>
          </a:r>
          <a:r>
            <a:rPr lang="en-US" b="1" i="1" dirty="0" smtClean="0"/>
            <a:t>or</a:t>
          </a:r>
          <a:r>
            <a:rPr lang="en-US" dirty="0" smtClean="0"/>
            <a:t> Tunnel</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CD9610-030C-4C33-B71A-F31011C4F57E}" type="parTrans" cxnId="{EC440A9E-3465-4854-85BB-06FDE73B5CB8}">
      <dgm:prSet/>
      <dgm:spPr/>
      <dgm:t>
        <a:bodyPr/>
        <a:lstStyle/>
        <a:p>
          <a:endParaRPr lang="en-US"/>
        </a:p>
      </dgm:t>
    </dgm:pt>
    <dgm:pt modelId="{DF270275-83B1-4C6C-A01C-EA14A156A4E0}" type="sibTrans" cxnId="{EC440A9E-3465-4854-85BB-06FDE73B5CB8}">
      <dgm:prSet/>
      <dgm:spPr/>
      <dgm:t>
        <a:bodyPr/>
        <a:lstStyle/>
        <a:p>
          <a:endParaRPr lang="en-US"/>
        </a:p>
      </dgm:t>
    </dgm:pt>
    <dgm:pt modelId="{4DB543F9-7911-4942-B0A4-7ABA6ED48675}">
      <dgm:prSet phldrT="[Text]"/>
      <dgm:spPr/>
      <dgm:t>
        <a:bodyPr/>
        <a:lstStyle/>
        <a:p>
          <a:r>
            <a:rPr lang="en-US" dirty="0" smtClean="0"/>
            <a:t>Engineering </a:t>
          </a:r>
          <a:r>
            <a:rPr lang="en-US" b="1" i="1" dirty="0" smtClean="0"/>
            <a:t>or</a:t>
          </a:r>
          <a:r>
            <a:rPr lang="en-US" dirty="0" smtClean="0"/>
            <a:t> Project Support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820905D-17AA-453F-AB04-30FBC495EF15}" type="parTrans" cxnId="{BCAAA311-4991-4E64-98F2-72101C770D07}">
      <dgm:prSet/>
      <dgm:spPr/>
      <dgm:t>
        <a:bodyPr/>
        <a:lstStyle/>
        <a:p>
          <a:endParaRPr lang="en-US"/>
        </a:p>
      </dgm:t>
    </dgm:pt>
    <dgm:pt modelId="{FDD1C257-B17B-49B0-9848-1505A7E30497}" type="sibTrans" cxnId="{BCAAA311-4991-4E64-98F2-72101C770D07}">
      <dgm:prSet/>
      <dgm:spPr/>
      <dgm:t>
        <a:bodyPr/>
        <a:lstStyle/>
        <a:p>
          <a:endParaRPr lang="en-US"/>
        </a:p>
      </dgm:t>
    </dgm:pt>
    <dgm:pt modelId="{8874D3B4-B4DA-42E1-88D2-736BE419AA40}">
      <dgm:prSet phldrT="[Text]"/>
      <dgm:spPr/>
      <dgm:t>
        <a:bodyPr/>
        <a:lstStyle/>
        <a:p>
          <a:r>
            <a:rPr lang="en-US" b="0" dirty="0" smtClean="0"/>
            <a:t>Maintenance Support </a:t>
          </a:r>
          <a:r>
            <a:rPr lang="en-US" b="1" i="1" dirty="0" smtClean="0"/>
            <a:t>or</a:t>
          </a:r>
          <a:r>
            <a:rPr lang="en-US" b="0" dirty="0" smtClean="0"/>
            <a:t> Project Support</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BBCADE6-9866-432A-8344-305EAF06A0A4}" type="parTrans" cxnId="{E8F18B51-A402-4D2A-8EA4-B8B95B438473}">
      <dgm:prSet/>
      <dgm:spPr/>
      <dgm:t>
        <a:bodyPr/>
        <a:lstStyle/>
        <a:p>
          <a:endParaRPr lang="en-US"/>
        </a:p>
      </dgm:t>
    </dgm:pt>
    <dgm:pt modelId="{4343347F-7EFE-41EB-BBF2-621AD63664B7}" type="sibTrans" cxnId="{E8F18B51-A402-4D2A-8EA4-B8B95B438473}">
      <dgm:prSet/>
      <dgm:spPr/>
      <dgm:t>
        <a:bodyPr/>
        <a:lstStyle/>
        <a:p>
          <a:endParaRPr lang="en-US"/>
        </a:p>
      </dgm:t>
    </dgm:pt>
    <dgm:pt modelId="{AE455D91-9116-4E96-BC12-51B8B81044AE}">
      <dgm:prSet phldrT="[Text]"/>
      <dgm:spPr/>
      <dgm:t>
        <a:bodyPr/>
        <a:lstStyle/>
        <a:p>
          <a:r>
            <a:rPr lang="en-US" dirty="0" smtClean="0"/>
            <a:t>Temporary</a:t>
          </a:r>
          <a:endParaRPr lang="en-US" b="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CDE0C33-8532-43D0-BC9D-7DD716908752}" type="parTrans" cxnId="{2C134DE3-85F5-49F2-9BF7-5198432FCC82}">
      <dgm:prSet/>
      <dgm:spPr/>
      <dgm:t>
        <a:bodyPr/>
        <a:lstStyle/>
        <a:p>
          <a:endParaRPr lang="en-US"/>
        </a:p>
      </dgm:t>
    </dgm:pt>
    <dgm:pt modelId="{324B8A77-5549-45E9-A802-1A3BDE603F1B}" type="sibTrans" cxnId="{2C134DE3-85F5-49F2-9BF7-5198432FCC82}">
      <dgm:prSet/>
      <dgm:spPr/>
      <dgm:t>
        <a:bodyPr/>
        <a:lstStyle/>
        <a:p>
          <a:endParaRPr lang="en-US"/>
        </a:p>
      </dgm:t>
    </dgm:pt>
    <dgm:pt modelId="{B492BE5C-3798-4664-BB66-43507C39404C}" type="pres">
      <dgm:prSet presAssocID="{4C8B2848-A0AE-4E42-98B7-C57E73CB9A29}" presName="diagram" presStyleCnt="0">
        <dgm:presLayoutVars>
          <dgm:dir/>
          <dgm:resizeHandles val="exact"/>
        </dgm:presLayoutVars>
      </dgm:prSet>
      <dgm:spPr/>
      <dgm:t>
        <a:bodyPr/>
        <a:lstStyle/>
        <a:p>
          <a:endParaRPr lang="en-US"/>
        </a:p>
      </dgm:t>
    </dgm:pt>
    <dgm:pt modelId="{D13C492F-B212-49E7-A036-03462A89DC85}" type="pres">
      <dgm:prSet presAssocID="{143BE0D1-5655-405C-B783-C7E339F49A68}" presName="node" presStyleLbl="node1" presStyleIdx="0" presStyleCnt="4">
        <dgm:presLayoutVars>
          <dgm:bulletEnabled val="1"/>
        </dgm:presLayoutVars>
      </dgm:prSet>
      <dgm:spPr/>
      <dgm:t>
        <a:bodyPr/>
        <a:lstStyle/>
        <a:p>
          <a:endParaRPr lang="en-US"/>
        </a:p>
      </dgm:t>
    </dgm:pt>
    <dgm:pt modelId="{43DE1CC4-7CF5-452D-92F0-DF8AEDCC75F8}" type="pres">
      <dgm:prSet presAssocID="{DF270275-83B1-4C6C-A01C-EA14A156A4E0}" presName="sibTrans" presStyleCnt="0"/>
      <dgm:spPr/>
      <dgm:t>
        <a:bodyPr/>
        <a:lstStyle/>
        <a:p>
          <a:endParaRPr lang="en-US"/>
        </a:p>
      </dgm:t>
    </dgm:pt>
    <dgm:pt modelId="{5083D940-91B5-4A3B-938B-A6DF1751F325}" type="pres">
      <dgm:prSet presAssocID="{4DB543F9-7911-4942-B0A4-7ABA6ED48675}" presName="node" presStyleLbl="node1" presStyleIdx="1" presStyleCnt="4">
        <dgm:presLayoutVars>
          <dgm:bulletEnabled val="1"/>
        </dgm:presLayoutVars>
      </dgm:prSet>
      <dgm:spPr/>
      <dgm:t>
        <a:bodyPr/>
        <a:lstStyle/>
        <a:p>
          <a:endParaRPr lang="en-US"/>
        </a:p>
      </dgm:t>
    </dgm:pt>
    <dgm:pt modelId="{5EEB59F9-64FE-4BD1-B48D-4422438B24C7}" type="pres">
      <dgm:prSet presAssocID="{FDD1C257-B17B-49B0-9848-1505A7E30497}" presName="sibTrans" presStyleCnt="0"/>
      <dgm:spPr/>
      <dgm:t>
        <a:bodyPr/>
        <a:lstStyle/>
        <a:p>
          <a:endParaRPr lang="en-US"/>
        </a:p>
      </dgm:t>
    </dgm:pt>
    <dgm:pt modelId="{6175C58D-92E6-4B17-81E2-BB9A3A516B1D}" type="pres">
      <dgm:prSet presAssocID="{8874D3B4-B4DA-42E1-88D2-736BE419AA40}" presName="node" presStyleLbl="node1" presStyleIdx="2" presStyleCnt="4">
        <dgm:presLayoutVars>
          <dgm:bulletEnabled val="1"/>
        </dgm:presLayoutVars>
      </dgm:prSet>
      <dgm:spPr/>
      <dgm:t>
        <a:bodyPr/>
        <a:lstStyle/>
        <a:p>
          <a:endParaRPr lang="en-US"/>
        </a:p>
      </dgm:t>
    </dgm:pt>
    <dgm:pt modelId="{C58E4EB4-A971-493D-9473-274D80E320CD}" type="pres">
      <dgm:prSet presAssocID="{4343347F-7EFE-41EB-BBF2-621AD63664B7}" presName="sibTrans" presStyleCnt="0"/>
      <dgm:spPr/>
      <dgm:t>
        <a:bodyPr/>
        <a:lstStyle/>
        <a:p>
          <a:endParaRPr lang="en-US"/>
        </a:p>
      </dgm:t>
    </dgm:pt>
    <dgm:pt modelId="{35854130-C703-4F99-B387-90602593D5E9}" type="pres">
      <dgm:prSet presAssocID="{AE455D91-9116-4E96-BC12-51B8B81044AE}" presName="node" presStyleLbl="node1" presStyleIdx="3" presStyleCnt="4">
        <dgm:presLayoutVars>
          <dgm:bulletEnabled val="1"/>
        </dgm:presLayoutVars>
      </dgm:prSet>
      <dgm:spPr/>
      <dgm:t>
        <a:bodyPr/>
        <a:lstStyle/>
        <a:p>
          <a:endParaRPr lang="en-US"/>
        </a:p>
      </dgm:t>
    </dgm:pt>
  </dgm:ptLst>
  <dgm:cxnLst>
    <dgm:cxn modelId="{4DCB82B8-8CBE-47EE-BFD4-2AD7989C14F8}" type="presOf" srcId="{143BE0D1-5655-405C-B783-C7E339F49A68}" destId="{D13C492F-B212-49E7-A036-03462A89DC85}" srcOrd="0" destOrd="0" presId="urn:microsoft.com/office/officeart/2005/8/layout/default"/>
    <dgm:cxn modelId="{EC440A9E-3465-4854-85BB-06FDE73B5CB8}" srcId="{4C8B2848-A0AE-4E42-98B7-C57E73CB9A29}" destId="{143BE0D1-5655-405C-B783-C7E339F49A68}" srcOrd="0" destOrd="0" parTransId="{50CD9610-030C-4C33-B71A-F31011C4F57E}" sibTransId="{DF270275-83B1-4C6C-A01C-EA14A156A4E0}"/>
    <dgm:cxn modelId="{8DC556E8-3C41-4356-9B14-4AD157EE19E0}" type="presOf" srcId="{8874D3B4-B4DA-42E1-88D2-736BE419AA40}" destId="{6175C58D-92E6-4B17-81E2-BB9A3A516B1D}" srcOrd="0" destOrd="0" presId="urn:microsoft.com/office/officeart/2005/8/layout/default"/>
    <dgm:cxn modelId="{4F42EC85-F879-45BD-AFF1-D42B38AF848B}" type="presOf" srcId="{AE455D91-9116-4E96-BC12-51B8B81044AE}" destId="{35854130-C703-4F99-B387-90602593D5E9}" srcOrd="0" destOrd="0" presId="urn:microsoft.com/office/officeart/2005/8/layout/default"/>
    <dgm:cxn modelId="{2C134DE3-85F5-49F2-9BF7-5198432FCC82}" srcId="{4C8B2848-A0AE-4E42-98B7-C57E73CB9A29}" destId="{AE455D91-9116-4E96-BC12-51B8B81044AE}" srcOrd="3" destOrd="0" parTransId="{ECDE0C33-8532-43D0-BC9D-7DD716908752}" sibTransId="{324B8A77-5549-45E9-A802-1A3BDE603F1B}"/>
    <dgm:cxn modelId="{E8F18B51-A402-4D2A-8EA4-B8B95B438473}" srcId="{4C8B2848-A0AE-4E42-98B7-C57E73CB9A29}" destId="{8874D3B4-B4DA-42E1-88D2-736BE419AA40}" srcOrd="2" destOrd="0" parTransId="{9BBCADE6-9866-432A-8344-305EAF06A0A4}" sibTransId="{4343347F-7EFE-41EB-BBF2-621AD63664B7}"/>
    <dgm:cxn modelId="{4C6F3C8D-D085-43CC-A10A-A5DD03AE517D}" type="presOf" srcId="{4DB543F9-7911-4942-B0A4-7ABA6ED48675}" destId="{5083D940-91B5-4A3B-938B-A6DF1751F325}" srcOrd="0" destOrd="0" presId="urn:microsoft.com/office/officeart/2005/8/layout/default"/>
    <dgm:cxn modelId="{BCAAA311-4991-4E64-98F2-72101C770D07}" srcId="{4C8B2848-A0AE-4E42-98B7-C57E73CB9A29}" destId="{4DB543F9-7911-4942-B0A4-7ABA6ED48675}" srcOrd="1" destOrd="0" parTransId="{8820905D-17AA-453F-AB04-30FBC495EF15}" sibTransId="{FDD1C257-B17B-49B0-9848-1505A7E30497}"/>
    <dgm:cxn modelId="{F10E56BD-E013-4D85-8FB6-87F545ECC3BB}" type="presOf" srcId="{4C8B2848-A0AE-4E42-98B7-C57E73CB9A29}" destId="{B492BE5C-3798-4664-BB66-43507C39404C}" srcOrd="0" destOrd="0" presId="urn:microsoft.com/office/officeart/2005/8/layout/default"/>
    <dgm:cxn modelId="{4DD299C6-58D1-4E25-B82A-CD3D0F4C33FF}" type="presParOf" srcId="{B492BE5C-3798-4664-BB66-43507C39404C}" destId="{D13C492F-B212-49E7-A036-03462A89DC85}" srcOrd="0" destOrd="0" presId="urn:microsoft.com/office/officeart/2005/8/layout/default"/>
    <dgm:cxn modelId="{3C4156BA-3D1F-48C6-91E1-11693712B5A2}" type="presParOf" srcId="{B492BE5C-3798-4664-BB66-43507C39404C}" destId="{43DE1CC4-7CF5-452D-92F0-DF8AEDCC75F8}" srcOrd="1" destOrd="0" presId="urn:microsoft.com/office/officeart/2005/8/layout/default"/>
    <dgm:cxn modelId="{09A3EB7B-E51B-44E2-BF49-285E6C6AE018}" type="presParOf" srcId="{B492BE5C-3798-4664-BB66-43507C39404C}" destId="{5083D940-91B5-4A3B-938B-A6DF1751F325}" srcOrd="2" destOrd="0" presId="urn:microsoft.com/office/officeart/2005/8/layout/default"/>
    <dgm:cxn modelId="{4C55D40A-ED42-47C3-8C6F-C4ABC8DE9DAC}" type="presParOf" srcId="{B492BE5C-3798-4664-BB66-43507C39404C}" destId="{5EEB59F9-64FE-4BD1-B48D-4422438B24C7}" srcOrd="3" destOrd="0" presId="urn:microsoft.com/office/officeart/2005/8/layout/default"/>
    <dgm:cxn modelId="{9B80E1AB-1DC9-4E15-83D6-8A889D591860}" type="presParOf" srcId="{B492BE5C-3798-4664-BB66-43507C39404C}" destId="{6175C58D-92E6-4B17-81E2-BB9A3A516B1D}" srcOrd="4" destOrd="0" presId="urn:microsoft.com/office/officeart/2005/8/layout/default"/>
    <dgm:cxn modelId="{FD8FE534-63B4-46AA-903B-E391D4D36A0D}" type="presParOf" srcId="{B492BE5C-3798-4664-BB66-43507C39404C}" destId="{C58E4EB4-A971-493D-9473-274D80E320CD}" srcOrd="5" destOrd="0" presId="urn:microsoft.com/office/officeart/2005/8/layout/default"/>
    <dgm:cxn modelId="{C5279212-2330-4D0A-9BCC-4791D347FA94}" type="presParOf" srcId="{B492BE5C-3798-4664-BB66-43507C39404C}" destId="{35854130-C703-4F99-B387-90602593D5E9}"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On-Call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Must be authorized by your supervisor</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38C83028-59D3-4D3F-8EC4-A7CC6C1767C1}">
      <dgm:prSet phldrT="[Text]"/>
      <dgm:spPr/>
      <dgm:t>
        <a:bodyPr/>
        <a:lstStyle/>
        <a:p>
          <a:r>
            <a:rPr lang="en-US" dirty="0" smtClean="0"/>
            <a:t>Only entered during non-working time</a:t>
          </a:r>
          <a:endParaRPr lang="en-US" dirty="0"/>
        </a:p>
      </dgm:t>
    </dgm:pt>
    <dgm:pt modelId="{D91E41BE-4789-4B2B-8640-0482CD86BE3D}" type="parTrans" cxnId="{759808C5-435C-45D2-8E01-4764B24B5521}">
      <dgm:prSet/>
      <dgm:spPr/>
      <dgm:t>
        <a:bodyPr/>
        <a:lstStyle/>
        <a:p>
          <a:endParaRPr lang="en-US"/>
        </a:p>
      </dgm:t>
    </dgm:pt>
    <dgm:pt modelId="{0A9B3DA3-9B1A-479B-BE5D-EF10DB888C41}" type="sibTrans" cxnId="{759808C5-435C-45D2-8E01-4764B24B5521}">
      <dgm:prSet/>
      <dgm:spPr/>
      <dgm:t>
        <a:bodyPr/>
        <a:lstStyle/>
        <a:p>
          <a:endParaRPr lang="en-US"/>
        </a:p>
      </dgm:t>
    </dgm:pt>
    <dgm:pt modelId="{9B4437FE-9DD9-496F-9F7D-F302A3FEF560}">
      <dgm:prSet phldrT="[Text]"/>
      <dgm:spPr/>
      <dgm:t>
        <a:bodyPr/>
        <a:lstStyle/>
        <a:p>
          <a:r>
            <a:rPr lang="en-US" dirty="0" smtClean="0"/>
            <a:t>Employee must be available to work</a:t>
          </a:r>
          <a:endParaRPr lang="en-US" dirty="0"/>
        </a:p>
      </dgm:t>
    </dgm:pt>
    <dgm:pt modelId="{66214D5D-3876-4B65-9F50-862C92E019BF}" type="parTrans" cxnId="{2888ADB6-4EED-45F7-B9A0-7C982A62C233}">
      <dgm:prSet/>
      <dgm:spPr/>
      <dgm:t>
        <a:bodyPr/>
        <a:lstStyle/>
        <a:p>
          <a:endParaRPr lang="en-US"/>
        </a:p>
      </dgm:t>
    </dgm:pt>
    <dgm:pt modelId="{EB7EF641-834A-4440-BEF9-78A011363C9B}" type="sibTrans" cxnId="{2888ADB6-4EED-45F7-B9A0-7C982A62C233}">
      <dgm:prSet/>
      <dgm:spPr/>
      <dgm:t>
        <a:bodyPr/>
        <a:lstStyle/>
        <a:p>
          <a:endParaRPr lang="en-US"/>
        </a:p>
      </dgm:t>
    </dgm:pt>
    <dgm:pt modelId="{D8D6F71D-1801-458B-845D-B05490B5E557}">
      <dgm:prSet phldrT="[Text]"/>
      <dgm:spPr/>
      <dgm:t>
        <a:bodyPr/>
        <a:lstStyle/>
        <a:p>
          <a:r>
            <a:rPr lang="en-US" dirty="0" smtClean="0"/>
            <a:t>Entered as wage type 4099</a:t>
          </a:r>
          <a:endParaRPr lang="en-US" dirty="0"/>
        </a:p>
      </dgm:t>
    </dgm:pt>
    <dgm:pt modelId="{3501369D-EBD2-437C-8BCC-A60D9423E8FC}" type="parTrans" cxnId="{C38F9FBE-2699-43EE-BDF3-9D917DBC08A8}">
      <dgm:prSet/>
      <dgm:spPr/>
      <dgm:t>
        <a:bodyPr/>
        <a:lstStyle/>
        <a:p>
          <a:endParaRPr lang="en-US"/>
        </a:p>
      </dgm:t>
    </dgm:pt>
    <dgm:pt modelId="{32BD472A-9405-4709-B185-CF2016B0F4FC}" type="sibTrans" cxnId="{C38F9FBE-2699-43EE-BDF3-9D917DBC08A8}">
      <dgm:prSet/>
      <dgm:spPr/>
      <dgm:t>
        <a:bodyPr/>
        <a:lstStyle/>
        <a:p>
          <a:endParaRPr lang="en-US"/>
        </a:p>
      </dgm:t>
    </dgm:pt>
    <dgm:pt modelId="{AC320520-AB6A-4125-8AB4-4F3F25FE637E}">
      <dgm:prSet phldrT="[Text]"/>
      <dgm:spPr/>
      <dgm:t>
        <a:bodyPr/>
        <a:lstStyle/>
        <a:p>
          <a:r>
            <a:rPr lang="en-US" dirty="0" smtClean="0"/>
            <a:t>Receiving Functional Area</a:t>
          </a:r>
          <a:endParaRPr lang="en-US" dirty="0"/>
        </a:p>
      </dgm:t>
    </dgm:pt>
    <dgm:pt modelId="{50AE5A4E-6E11-4514-AA6E-B738C28E3B93}" type="parTrans" cxnId="{D5C0CA6A-D012-4F63-93D5-17575C1372A3}">
      <dgm:prSet/>
      <dgm:spPr/>
      <dgm:t>
        <a:bodyPr/>
        <a:lstStyle/>
        <a:p>
          <a:endParaRPr lang="en-US"/>
        </a:p>
      </dgm:t>
    </dgm:pt>
    <dgm:pt modelId="{C8CE0886-DAD3-4248-934F-F513B67988BD}" type="sibTrans" cxnId="{D5C0CA6A-D012-4F63-93D5-17575C1372A3}">
      <dgm:prSet/>
      <dgm:spPr/>
      <dgm:t>
        <a:bodyPr/>
        <a:lstStyle/>
        <a:p>
          <a:endParaRPr lang="en-US"/>
        </a:p>
      </dgm:t>
    </dgm:pt>
    <dgm:pt modelId="{F943DC95-CEDF-496F-A76C-3AFC4FD473B5}">
      <dgm:prSet phldrT="[Text]"/>
      <dgm:spPr/>
      <dgm:t>
        <a:bodyPr/>
        <a:lstStyle/>
        <a:p>
          <a:r>
            <a:rPr lang="en-US" dirty="0" smtClean="0"/>
            <a:t>Wage Type (4099)</a:t>
          </a:r>
          <a:endParaRPr lang="en-US" dirty="0"/>
        </a:p>
      </dgm:t>
    </dgm:pt>
    <dgm:pt modelId="{AAF2C1B1-3EB8-4C80-BD87-E5BB014AEC03}" type="parTrans" cxnId="{27B1248A-0246-44F4-A093-2936A5D05D82}">
      <dgm:prSet/>
      <dgm:spPr/>
      <dgm:t>
        <a:bodyPr/>
        <a:lstStyle/>
        <a:p>
          <a:endParaRPr lang="en-US"/>
        </a:p>
      </dgm:t>
    </dgm:pt>
    <dgm:pt modelId="{548F9C03-D53C-4FFC-93B0-B88E24FEF157}" type="sibTrans" cxnId="{27B1248A-0246-44F4-A093-2936A5D05D82}">
      <dgm:prSet/>
      <dgm:spPr/>
      <dgm:t>
        <a:bodyPr/>
        <a:lstStyle/>
        <a:p>
          <a:endParaRPr lang="en-US"/>
        </a:p>
      </dgm:t>
    </dgm:pt>
    <dgm:pt modelId="{796B8767-DEC6-4893-BA1E-22749FEA46FC}">
      <dgm:prSet phldrT="[Text]"/>
      <dgm:spPr/>
      <dgm:t>
        <a:bodyPr/>
        <a:lstStyle/>
        <a:p>
          <a:r>
            <a:rPr lang="en-US" dirty="0" smtClean="0"/>
            <a:t>Hours on call in the From and To field</a:t>
          </a:r>
          <a:endParaRPr lang="en-US" dirty="0"/>
        </a:p>
      </dgm:t>
    </dgm:pt>
    <dgm:pt modelId="{DCA9492A-1ABF-487B-8862-795CAEDF1AB0}" type="parTrans" cxnId="{FB56CAB2-2B21-4717-AC97-A0DD52F3175B}">
      <dgm:prSet/>
      <dgm:spPr/>
      <dgm:t>
        <a:bodyPr/>
        <a:lstStyle/>
        <a:p>
          <a:endParaRPr lang="en-US"/>
        </a:p>
      </dgm:t>
    </dgm:pt>
    <dgm:pt modelId="{47D0E33C-66EA-4C40-B486-180C5857D773}" type="sibTrans" cxnId="{FB56CAB2-2B21-4717-AC97-A0DD52F3175B}">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65F66570-684B-4C26-8823-D053F5773B2B}" type="presOf" srcId="{AC320520-AB6A-4125-8AB4-4F3F25FE637E}" destId="{BF208EF9-57B8-4684-9839-08476BCC3B1C}" srcOrd="0" destOrd="1" presId="urn:microsoft.com/office/officeart/2005/8/layout/vList2"/>
    <dgm:cxn modelId="{FB56CAB2-2B21-4717-AC97-A0DD52F3175B}" srcId="{EF63F317-B72C-434A-A9AF-A21C96E00A96}" destId="{796B8767-DEC6-4893-BA1E-22749FEA46FC}" srcOrd="3" destOrd="0" parTransId="{DCA9492A-1ABF-487B-8862-795CAEDF1AB0}" sibTransId="{47D0E33C-66EA-4C40-B486-180C5857D773}"/>
    <dgm:cxn modelId="{C38F9FBE-2699-43EE-BDF3-9D917DBC08A8}" srcId="{F4AE17A6-5116-44DC-A3A9-4893BDAEFBDF}" destId="{D8D6F71D-1801-458B-845D-B05490B5E557}" srcOrd="3" destOrd="0" parTransId="{3501369D-EBD2-437C-8BCC-A60D9423E8FC}" sibTransId="{32BD472A-9405-4709-B185-CF2016B0F4FC}"/>
    <dgm:cxn modelId="{C3854713-8EC8-44E9-8149-52480C7E1B6B}" srcId="{EAE2B866-6A52-4EC5-9448-CB7DDC42865C}" destId="{EF63F317-B72C-434A-A9AF-A21C96E00A96}" srcOrd="1" destOrd="0" parTransId="{97DD1393-35DF-4C90-B089-431D04A4A6EC}" sibTransId="{BEC22AA7-0726-4BDB-A20C-49E5821C9C5E}"/>
    <dgm:cxn modelId="{25C12700-A2AC-481D-BB65-2DC15762B363}" type="presOf" srcId="{D8D6F71D-1801-458B-845D-B05490B5E557}" destId="{673D22A6-858A-4124-B954-4224A13F4AD8}" srcOrd="0" destOrd="3" presId="urn:microsoft.com/office/officeart/2005/8/layout/vList2"/>
    <dgm:cxn modelId="{6EADE895-B13A-44C5-BC90-7F26781503D1}" type="presOf" srcId="{F4AE17A6-5116-44DC-A3A9-4893BDAEFBDF}" destId="{8B5E2BF3-7AE2-42B1-B202-E07D44594375}" srcOrd="0" destOrd="0" presId="urn:microsoft.com/office/officeart/2005/8/layout/vList2"/>
    <dgm:cxn modelId="{D5C0CA6A-D012-4F63-93D5-17575C1372A3}" srcId="{EF63F317-B72C-434A-A9AF-A21C96E00A96}" destId="{AC320520-AB6A-4125-8AB4-4F3F25FE637E}" srcOrd="1" destOrd="0" parTransId="{50AE5A4E-6E11-4514-AA6E-B738C28E3B93}" sibTransId="{C8CE0886-DAD3-4248-934F-F513B67988BD}"/>
    <dgm:cxn modelId="{C9189568-5EE7-4DFF-951D-06F03660E57B}" srcId="{EF63F317-B72C-434A-A9AF-A21C96E00A96}" destId="{A55EDA8B-0D65-4B84-8394-888780C7EF4D}" srcOrd="0" destOrd="0" parTransId="{92E0A41D-A223-4D86-8B75-E0EE574C5E06}" sibTransId="{2150706D-FC02-44A3-AF5A-3C49E69F01C4}"/>
    <dgm:cxn modelId="{41AFBB24-C74D-4880-AEE5-21BC63BE9B53}" type="presOf" srcId="{38C83028-59D3-4D3F-8EC4-A7CC6C1767C1}" destId="{673D22A6-858A-4124-B954-4224A13F4AD8}" srcOrd="0" destOrd="1" presId="urn:microsoft.com/office/officeart/2005/8/layout/vList2"/>
    <dgm:cxn modelId="{4FC899F0-B02B-4D71-A0B6-6D04D8A92B83}" type="presOf" srcId="{A55EDA8B-0D65-4B84-8394-888780C7EF4D}" destId="{BF208EF9-57B8-4684-9839-08476BCC3B1C}" srcOrd="0" destOrd="0" presId="urn:microsoft.com/office/officeart/2005/8/layout/vList2"/>
    <dgm:cxn modelId="{2888ADB6-4EED-45F7-B9A0-7C982A62C233}" srcId="{F4AE17A6-5116-44DC-A3A9-4893BDAEFBDF}" destId="{9B4437FE-9DD9-496F-9F7D-F302A3FEF560}" srcOrd="2" destOrd="0" parTransId="{66214D5D-3876-4B65-9F50-862C92E019BF}" sibTransId="{EB7EF641-834A-4440-BEF9-78A011363C9B}"/>
    <dgm:cxn modelId="{AC02FF5A-ACB5-4771-AEB3-59B83A930AEB}" type="presOf" srcId="{F943DC95-CEDF-496F-A76C-3AFC4FD473B5}" destId="{BF208EF9-57B8-4684-9839-08476BCC3B1C}" srcOrd="0" destOrd="2" presId="urn:microsoft.com/office/officeart/2005/8/layout/vList2"/>
    <dgm:cxn modelId="{89F07027-2791-4931-AF28-CE253EA51763}" type="presOf" srcId="{EAE2B866-6A52-4EC5-9448-CB7DDC42865C}" destId="{A4485269-2E89-4FB2-BD02-460706331CC7}" srcOrd="0" destOrd="0" presId="urn:microsoft.com/office/officeart/2005/8/layout/vList2"/>
    <dgm:cxn modelId="{BB4D7922-7227-4CF0-8EF4-8241D0779369}" type="presOf" srcId="{EF63F317-B72C-434A-A9AF-A21C96E00A96}" destId="{B98F6A4D-E97C-4B41-AB8D-8FD42CE47084}" srcOrd="0" destOrd="0" presId="urn:microsoft.com/office/officeart/2005/8/layout/vList2"/>
    <dgm:cxn modelId="{759808C5-435C-45D2-8E01-4764B24B5521}" srcId="{F4AE17A6-5116-44DC-A3A9-4893BDAEFBDF}" destId="{38C83028-59D3-4D3F-8EC4-A7CC6C1767C1}" srcOrd="1" destOrd="0" parTransId="{D91E41BE-4789-4B2B-8640-0482CD86BE3D}" sibTransId="{0A9B3DA3-9B1A-479B-BE5D-EF10DB888C41}"/>
    <dgm:cxn modelId="{D9357770-22C7-4139-AF98-302853F25E60}" srcId="{EAE2B866-6A52-4EC5-9448-CB7DDC42865C}" destId="{F4AE17A6-5116-44DC-A3A9-4893BDAEFBDF}" srcOrd="0" destOrd="0" parTransId="{42970ADC-90FE-46CD-B4AC-AE6305DB9562}" sibTransId="{7D88E8FA-52E7-4F16-8975-C347428DD8C1}"/>
    <dgm:cxn modelId="{E4330D56-1580-43C5-AD9D-9653C1C458DC}" srcId="{F4AE17A6-5116-44DC-A3A9-4893BDAEFBDF}" destId="{EDB459F9-8D89-4DD7-A58A-371253FC6251}" srcOrd="0" destOrd="0" parTransId="{8DED6223-208D-4395-BC57-3AAD627C7A5E}" sibTransId="{A157C2C2-86D4-4D62-8613-BDFA5C380174}"/>
    <dgm:cxn modelId="{27B1248A-0246-44F4-A093-2936A5D05D82}" srcId="{EF63F317-B72C-434A-A9AF-A21C96E00A96}" destId="{F943DC95-CEDF-496F-A76C-3AFC4FD473B5}" srcOrd="2" destOrd="0" parTransId="{AAF2C1B1-3EB8-4C80-BD87-E5BB014AEC03}" sibTransId="{548F9C03-D53C-4FFC-93B0-B88E24FEF157}"/>
    <dgm:cxn modelId="{824D0AB7-1DA8-4B67-9408-9B4105C4B221}" type="presOf" srcId="{9B4437FE-9DD9-496F-9F7D-F302A3FEF560}" destId="{673D22A6-858A-4124-B954-4224A13F4AD8}" srcOrd="0" destOrd="2" presId="urn:microsoft.com/office/officeart/2005/8/layout/vList2"/>
    <dgm:cxn modelId="{AE8AE684-DAA1-4B48-9500-2155957D11C8}" type="presOf" srcId="{796B8767-DEC6-4893-BA1E-22749FEA46FC}" destId="{BF208EF9-57B8-4684-9839-08476BCC3B1C}" srcOrd="0" destOrd="3" presId="urn:microsoft.com/office/officeart/2005/8/layout/vList2"/>
    <dgm:cxn modelId="{66957E29-C9D5-4D01-968D-BD16A60342FC}" type="presOf" srcId="{EDB459F9-8D89-4DD7-A58A-371253FC6251}" destId="{673D22A6-858A-4124-B954-4224A13F4AD8}" srcOrd="0" destOrd="0" presId="urn:microsoft.com/office/officeart/2005/8/layout/vList2"/>
    <dgm:cxn modelId="{2340DE30-1485-4E8E-BBB2-78433A0277AC}" type="presParOf" srcId="{A4485269-2E89-4FB2-BD02-460706331CC7}" destId="{8B5E2BF3-7AE2-42B1-B202-E07D44594375}" srcOrd="0" destOrd="0" presId="urn:microsoft.com/office/officeart/2005/8/layout/vList2"/>
    <dgm:cxn modelId="{8A561D35-84FC-485F-B72F-B2F0AA9B6D12}" type="presParOf" srcId="{A4485269-2E89-4FB2-BD02-460706331CC7}" destId="{673D22A6-858A-4124-B954-4224A13F4AD8}" srcOrd="1" destOrd="0" presId="urn:microsoft.com/office/officeart/2005/8/layout/vList2"/>
    <dgm:cxn modelId="{FD73549C-698C-4ADF-96CB-274D2935817A}" type="presParOf" srcId="{A4485269-2E89-4FB2-BD02-460706331CC7}" destId="{B98F6A4D-E97C-4B41-AB8D-8FD42CE47084}" srcOrd="2" destOrd="0" presId="urn:microsoft.com/office/officeart/2005/8/layout/vList2"/>
    <dgm:cxn modelId="{E678FE0F-4A34-459C-A1BB-0DB6F08DAFAD}"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2B866-6A52-4EC5-9448-CB7DDC42865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4AE17A6-5116-44DC-A3A9-4893BDAEFBDF}">
      <dgm:prSet phldrT="[Text]"/>
      <dgm:spPr/>
      <dgm:t>
        <a:bodyPr/>
        <a:lstStyle/>
        <a:p>
          <a:r>
            <a:rPr lang="en-US" dirty="0" smtClean="0"/>
            <a:t>Work Schedule Premium Pay </a:t>
          </a:r>
          <a:endParaRPr lang="en-US" dirty="0"/>
        </a:p>
      </dgm:t>
    </dgm:pt>
    <dgm:pt modelId="{42970ADC-90FE-46CD-B4AC-AE6305DB9562}" type="parTrans" cxnId="{D9357770-22C7-4139-AF98-302853F25E60}">
      <dgm:prSet/>
      <dgm:spPr/>
      <dgm:t>
        <a:bodyPr/>
        <a:lstStyle/>
        <a:p>
          <a:endParaRPr lang="en-US"/>
        </a:p>
      </dgm:t>
    </dgm:pt>
    <dgm:pt modelId="{7D88E8FA-52E7-4F16-8975-C347428DD8C1}" type="sibTrans" cxnId="{D9357770-22C7-4139-AF98-302853F25E60}">
      <dgm:prSet/>
      <dgm:spPr/>
      <dgm:t>
        <a:bodyPr/>
        <a:lstStyle/>
        <a:p>
          <a:endParaRPr lang="en-US"/>
        </a:p>
      </dgm:t>
    </dgm:pt>
    <dgm:pt modelId="{EDB459F9-8D89-4DD7-A58A-371253FC6251}">
      <dgm:prSet phldrT="[Text]"/>
      <dgm:spPr/>
      <dgm:t>
        <a:bodyPr/>
        <a:lstStyle/>
        <a:p>
          <a:r>
            <a:rPr lang="en-US" dirty="0" smtClean="0"/>
            <a:t>May only be entered on working time</a:t>
          </a:r>
          <a:endParaRPr lang="en-US" dirty="0"/>
        </a:p>
      </dgm:t>
    </dgm:pt>
    <dgm:pt modelId="{8DED6223-208D-4395-BC57-3AAD627C7A5E}" type="parTrans" cxnId="{E4330D56-1580-43C5-AD9D-9653C1C458DC}">
      <dgm:prSet/>
      <dgm:spPr/>
      <dgm:t>
        <a:bodyPr/>
        <a:lstStyle/>
        <a:p>
          <a:endParaRPr lang="en-US"/>
        </a:p>
      </dgm:t>
    </dgm:pt>
    <dgm:pt modelId="{A157C2C2-86D4-4D62-8613-BDFA5C380174}" type="sibTrans" cxnId="{E4330D56-1580-43C5-AD9D-9653C1C458DC}">
      <dgm:prSet/>
      <dgm:spPr/>
      <dgm:t>
        <a:bodyPr/>
        <a:lstStyle/>
        <a:p>
          <a:endParaRPr lang="en-US"/>
        </a:p>
      </dgm:t>
    </dgm:pt>
    <dgm:pt modelId="{EF63F317-B72C-434A-A9AF-A21C96E00A96}">
      <dgm:prSet phldrT="[Text]"/>
      <dgm:spPr/>
      <dgm:t>
        <a:bodyPr/>
        <a:lstStyle/>
        <a:p>
          <a:r>
            <a:rPr lang="en-US" dirty="0" smtClean="0"/>
            <a:t>What fields to enter on your timesheet</a:t>
          </a:r>
          <a:endParaRPr lang="en-US" dirty="0"/>
        </a:p>
      </dgm:t>
    </dgm:pt>
    <dgm:pt modelId="{97DD1393-35DF-4C90-B089-431D04A4A6EC}" type="parTrans" cxnId="{C3854713-8EC8-44E9-8149-52480C7E1B6B}">
      <dgm:prSet/>
      <dgm:spPr/>
      <dgm:t>
        <a:bodyPr/>
        <a:lstStyle/>
        <a:p>
          <a:endParaRPr lang="en-US"/>
        </a:p>
      </dgm:t>
    </dgm:pt>
    <dgm:pt modelId="{BEC22AA7-0726-4BDB-A20C-49E5821C9C5E}" type="sibTrans" cxnId="{C3854713-8EC8-44E9-8149-52480C7E1B6B}">
      <dgm:prSet/>
      <dgm:spPr/>
      <dgm:t>
        <a:bodyPr/>
        <a:lstStyle/>
        <a:p>
          <a:endParaRPr lang="en-US"/>
        </a:p>
      </dgm:t>
    </dgm:pt>
    <dgm:pt modelId="{A55EDA8B-0D65-4B84-8394-888780C7EF4D}">
      <dgm:prSet phldrT="[Text]"/>
      <dgm:spPr/>
      <dgm:t>
        <a:bodyPr/>
        <a:lstStyle/>
        <a:p>
          <a:r>
            <a:rPr lang="en-US" dirty="0" smtClean="0"/>
            <a:t>Receiving Cost Center </a:t>
          </a:r>
          <a:endParaRPr lang="en-US" dirty="0"/>
        </a:p>
      </dgm:t>
    </dgm:pt>
    <dgm:pt modelId="{92E0A41D-A223-4D86-8B75-E0EE574C5E06}" type="parTrans" cxnId="{C9189568-5EE7-4DFF-951D-06F03660E57B}">
      <dgm:prSet/>
      <dgm:spPr/>
      <dgm:t>
        <a:bodyPr/>
        <a:lstStyle/>
        <a:p>
          <a:endParaRPr lang="en-US"/>
        </a:p>
      </dgm:t>
    </dgm:pt>
    <dgm:pt modelId="{2150706D-FC02-44A3-AF5A-3C49E69F01C4}" type="sibTrans" cxnId="{C9189568-5EE7-4DFF-951D-06F03660E57B}">
      <dgm:prSet/>
      <dgm:spPr/>
      <dgm:t>
        <a:bodyPr/>
        <a:lstStyle/>
        <a:p>
          <a:endParaRPr lang="en-US"/>
        </a:p>
      </dgm:t>
    </dgm:pt>
    <dgm:pt modelId="{40582373-0EF1-4DD6-8A55-0FEB6830F392}">
      <dgm:prSet/>
      <dgm:spPr/>
      <dgm:t>
        <a:bodyPr/>
        <a:lstStyle/>
        <a:p>
          <a:r>
            <a:rPr lang="en-US" dirty="0" smtClean="0"/>
            <a:t>Paid for 1</a:t>
          </a:r>
          <a:r>
            <a:rPr lang="en-US" baseline="30000" dirty="0" smtClean="0"/>
            <a:t>st</a:t>
          </a:r>
          <a:r>
            <a:rPr lang="en-US" dirty="0" smtClean="0"/>
            <a:t> shift if you have a 2</a:t>
          </a:r>
          <a:r>
            <a:rPr lang="en-US" baseline="30000" dirty="0" smtClean="0"/>
            <a:t>nd</a:t>
          </a:r>
          <a:r>
            <a:rPr lang="en-US" dirty="0" smtClean="0"/>
            <a:t> or 3</a:t>
          </a:r>
          <a:r>
            <a:rPr lang="en-US" baseline="30000" dirty="0" smtClean="0"/>
            <a:t>rd</a:t>
          </a:r>
          <a:r>
            <a:rPr lang="en-US" dirty="0" smtClean="0"/>
            <a:t> shift work schedule </a:t>
          </a:r>
          <a:endParaRPr lang="en-US" dirty="0"/>
        </a:p>
      </dgm:t>
    </dgm:pt>
    <dgm:pt modelId="{C7A24E25-BA3D-423A-B6D9-7ECEA0B8DEE3}" type="parTrans" cxnId="{85C56500-6CC1-4175-971B-0F1107341D01}">
      <dgm:prSet/>
      <dgm:spPr/>
      <dgm:t>
        <a:bodyPr/>
        <a:lstStyle/>
        <a:p>
          <a:endParaRPr lang="en-US"/>
        </a:p>
      </dgm:t>
    </dgm:pt>
    <dgm:pt modelId="{FCBAF14D-60BD-4526-A8EC-B84D5E26E980}" type="sibTrans" cxnId="{85C56500-6CC1-4175-971B-0F1107341D01}">
      <dgm:prSet/>
      <dgm:spPr/>
      <dgm:t>
        <a:bodyPr/>
        <a:lstStyle/>
        <a:p>
          <a:endParaRPr lang="en-US"/>
        </a:p>
      </dgm:t>
    </dgm:pt>
    <dgm:pt modelId="{31662DD3-A869-4EA2-A606-0E5A3CD86FBB}">
      <dgm:prSet/>
      <dgm:spPr/>
      <dgm:t>
        <a:bodyPr/>
        <a:lstStyle/>
        <a:p>
          <a:r>
            <a:rPr lang="en-US" dirty="0" smtClean="0"/>
            <a:t>Entered as wage type 7002 (2</a:t>
          </a:r>
          <a:r>
            <a:rPr lang="en-US" baseline="30000" dirty="0" smtClean="0"/>
            <a:t>nd</a:t>
          </a:r>
          <a:r>
            <a:rPr lang="en-US" dirty="0" smtClean="0"/>
            <a:t> shift) and 7003 (3</a:t>
          </a:r>
          <a:r>
            <a:rPr lang="en-US" baseline="30000" dirty="0" smtClean="0"/>
            <a:t>rd</a:t>
          </a:r>
          <a:r>
            <a:rPr lang="en-US" dirty="0" smtClean="0"/>
            <a:t> shift)</a:t>
          </a:r>
          <a:endParaRPr lang="en-US" dirty="0"/>
        </a:p>
      </dgm:t>
    </dgm:pt>
    <dgm:pt modelId="{3E3BA1C7-F723-4922-BF78-9B741272429B}" type="parTrans" cxnId="{C9D11E39-C8CE-4DE6-B900-34B2C432F6FE}">
      <dgm:prSet/>
      <dgm:spPr/>
      <dgm:t>
        <a:bodyPr/>
        <a:lstStyle/>
        <a:p>
          <a:endParaRPr lang="en-US"/>
        </a:p>
      </dgm:t>
    </dgm:pt>
    <dgm:pt modelId="{25D97CD0-32E2-4011-8754-69C6AF89CC2A}" type="sibTrans" cxnId="{C9D11E39-C8CE-4DE6-B900-34B2C432F6FE}">
      <dgm:prSet/>
      <dgm:spPr/>
      <dgm:t>
        <a:bodyPr/>
        <a:lstStyle/>
        <a:p>
          <a:endParaRPr lang="en-US"/>
        </a:p>
      </dgm:t>
    </dgm:pt>
    <dgm:pt modelId="{B2020D47-4C47-499F-A597-9C7202F20A0D}">
      <dgm:prSet phldrT="[Text]"/>
      <dgm:spPr/>
      <dgm:t>
        <a:bodyPr/>
        <a:lstStyle/>
        <a:p>
          <a:r>
            <a:rPr lang="en-US" dirty="0" smtClean="0"/>
            <a:t>Receiving Functional Area</a:t>
          </a:r>
          <a:endParaRPr lang="en-US" dirty="0"/>
        </a:p>
      </dgm:t>
    </dgm:pt>
    <dgm:pt modelId="{865C48A4-9AE8-41CD-84D0-121A03D28C2F}" type="parTrans" cxnId="{0515CE79-A5A4-4792-94C5-FCAFD7A7860A}">
      <dgm:prSet/>
      <dgm:spPr/>
      <dgm:t>
        <a:bodyPr/>
        <a:lstStyle/>
        <a:p>
          <a:endParaRPr lang="en-US"/>
        </a:p>
      </dgm:t>
    </dgm:pt>
    <dgm:pt modelId="{5B219883-8FDD-4AD8-B2A2-C4B8407ACC4D}" type="sibTrans" cxnId="{0515CE79-A5A4-4792-94C5-FCAFD7A7860A}">
      <dgm:prSet/>
      <dgm:spPr/>
      <dgm:t>
        <a:bodyPr/>
        <a:lstStyle/>
        <a:p>
          <a:endParaRPr lang="en-US"/>
        </a:p>
      </dgm:t>
    </dgm:pt>
    <dgm:pt modelId="{D86850A3-C969-488F-82F9-50F544A82A79}">
      <dgm:prSet phldrT="[Text]"/>
      <dgm:spPr/>
      <dgm:t>
        <a:bodyPr/>
        <a:lstStyle/>
        <a:p>
          <a:r>
            <a:rPr lang="en-US" dirty="0" smtClean="0"/>
            <a:t>Hours of the event in the From and To field</a:t>
          </a:r>
          <a:endParaRPr lang="en-US" dirty="0"/>
        </a:p>
      </dgm:t>
    </dgm:pt>
    <dgm:pt modelId="{BCB7E529-CB36-4026-8598-7E275B15253C}" type="parTrans" cxnId="{08A157AF-850B-451F-B1D2-04FBF543D25E}">
      <dgm:prSet/>
      <dgm:spPr/>
      <dgm:t>
        <a:bodyPr/>
        <a:lstStyle/>
        <a:p>
          <a:endParaRPr lang="en-US"/>
        </a:p>
      </dgm:t>
    </dgm:pt>
    <dgm:pt modelId="{5D0C82E5-4924-48E9-82FE-E1BC2D5EF905}" type="sibTrans" cxnId="{08A157AF-850B-451F-B1D2-04FBF543D25E}">
      <dgm:prSet/>
      <dgm:spPr/>
      <dgm:t>
        <a:bodyPr/>
        <a:lstStyle/>
        <a:p>
          <a:endParaRPr lang="en-US"/>
        </a:p>
      </dgm:t>
    </dgm:pt>
    <dgm:pt modelId="{28C0E434-12C4-4494-AA5E-BCF7490B9631}">
      <dgm:prSet phldrT="[Text]"/>
      <dgm:spPr/>
      <dgm:t>
        <a:bodyPr/>
        <a:lstStyle/>
        <a:p>
          <a:r>
            <a:rPr lang="en-US" dirty="0" smtClean="0"/>
            <a:t>Wage type 7002 (2</a:t>
          </a:r>
          <a:r>
            <a:rPr lang="en-US" baseline="30000" dirty="0" smtClean="0"/>
            <a:t>nd</a:t>
          </a:r>
          <a:r>
            <a:rPr lang="en-US" dirty="0" smtClean="0"/>
            <a:t> shift) or 7003 (3</a:t>
          </a:r>
          <a:r>
            <a:rPr lang="en-US" baseline="30000" dirty="0" smtClean="0"/>
            <a:t>rd</a:t>
          </a:r>
          <a:r>
            <a:rPr lang="en-US" dirty="0" smtClean="0"/>
            <a:t> shift)</a:t>
          </a:r>
          <a:endParaRPr lang="en-US" dirty="0"/>
        </a:p>
      </dgm:t>
    </dgm:pt>
    <dgm:pt modelId="{40DFAB44-E40D-4DA0-83F5-DF089BF81259}" type="parTrans" cxnId="{0D3C42E7-FAA1-4729-A45D-03C1A84E06C1}">
      <dgm:prSet/>
      <dgm:spPr/>
      <dgm:t>
        <a:bodyPr/>
        <a:lstStyle/>
        <a:p>
          <a:endParaRPr lang="en-US"/>
        </a:p>
      </dgm:t>
    </dgm:pt>
    <dgm:pt modelId="{514E10EB-925F-4850-A8AD-BB17ED75A5E0}" type="sibTrans" cxnId="{0D3C42E7-FAA1-4729-A45D-03C1A84E06C1}">
      <dgm:prSet/>
      <dgm:spPr/>
      <dgm:t>
        <a:bodyPr/>
        <a:lstStyle/>
        <a:p>
          <a:endParaRPr lang="en-US"/>
        </a:p>
      </dgm:t>
    </dgm:pt>
    <dgm:pt modelId="{A4485269-2E89-4FB2-BD02-460706331CC7}" type="pres">
      <dgm:prSet presAssocID="{EAE2B866-6A52-4EC5-9448-CB7DDC42865C}" presName="linear" presStyleCnt="0">
        <dgm:presLayoutVars>
          <dgm:animLvl val="lvl"/>
          <dgm:resizeHandles val="exact"/>
        </dgm:presLayoutVars>
      </dgm:prSet>
      <dgm:spPr/>
      <dgm:t>
        <a:bodyPr/>
        <a:lstStyle/>
        <a:p>
          <a:endParaRPr lang="en-US"/>
        </a:p>
      </dgm:t>
    </dgm:pt>
    <dgm:pt modelId="{8B5E2BF3-7AE2-42B1-B202-E07D44594375}" type="pres">
      <dgm:prSet presAssocID="{F4AE17A6-5116-44DC-A3A9-4893BDAEFBDF}" presName="parentText" presStyleLbl="node1" presStyleIdx="0" presStyleCnt="2">
        <dgm:presLayoutVars>
          <dgm:chMax val="0"/>
          <dgm:bulletEnabled val="1"/>
        </dgm:presLayoutVars>
      </dgm:prSet>
      <dgm:spPr/>
      <dgm:t>
        <a:bodyPr/>
        <a:lstStyle/>
        <a:p>
          <a:endParaRPr lang="en-US"/>
        </a:p>
      </dgm:t>
    </dgm:pt>
    <dgm:pt modelId="{673D22A6-858A-4124-B954-4224A13F4AD8}" type="pres">
      <dgm:prSet presAssocID="{F4AE17A6-5116-44DC-A3A9-4893BDAEFBDF}" presName="childText" presStyleLbl="revTx" presStyleIdx="0" presStyleCnt="2">
        <dgm:presLayoutVars>
          <dgm:bulletEnabled val="1"/>
        </dgm:presLayoutVars>
      </dgm:prSet>
      <dgm:spPr/>
      <dgm:t>
        <a:bodyPr/>
        <a:lstStyle/>
        <a:p>
          <a:endParaRPr lang="en-US"/>
        </a:p>
      </dgm:t>
    </dgm:pt>
    <dgm:pt modelId="{B98F6A4D-E97C-4B41-AB8D-8FD42CE47084}" type="pres">
      <dgm:prSet presAssocID="{EF63F317-B72C-434A-A9AF-A21C96E00A96}" presName="parentText" presStyleLbl="node1" presStyleIdx="1" presStyleCnt="2">
        <dgm:presLayoutVars>
          <dgm:chMax val="0"/>
          <dgm:bulletEnabled val="1"/>
        </dgm:presLayoutVars>
      </dgm:prSet>
      <dgm:spPr/>
      <dgm:t>
        <a:bodyPr/>
        <a:lstStyle/>
        <a:p>
          <a:endParaRPr lang="en-US"/>
        </a:p>
      </dgm:t>
    </dgm:pt>
    <dgm:pt modelId="{BF208EF9-57B8-4684-9839-08476BCC3B1C}" type="pres">
      <dgm:prSet presAssocID="{EF63F317-B72C-434A-A9AF-A21C96E00A96}" presName="childText" presStyleLbl="revTx" presStyleIdx="1" presStyleCnt="2">
        <dgm:presLayoutVars>
          <dgm:bulletEnabled val="1"/>
        </dgm:presLayoutVars>
      </dgm:prSet>
      <dgm:spPr/>
      <dgm:t>
        <a:bodyPr/>
        <a:lstStyle/>
        <a:p>
          <a:endParaRPr lang="en-US"/>
        </a:p>
      </dgm:t>
    </dgm:pt>
  </dgm:ptLst>
  <dgm:cxnLst>
    <dgm:cxn modelId="{C563B0E3-0E08-4182-BC8F-5F5BAE28C97B}" type="presOf" srcId="{D86850A3-C969-488F-82F9-50F544A82A79}" destId="{BF208EF9-57B8-4684-9839-08476BCC3B1C}" srcOrd="0" destOrd="2" presId="urn:microsoft.com/office/officeart/2005/8/layout/vList2"/>
    <dgm:cxn modelId="{C2F16154-D33C-461F-B274-4C0484C2FDB1}" type="presOf" srcId="{EF63F317-B72C-434A-A9AF-A21C96E00A96}" destId="{B98F6A4D-E97C-4B41-AB8D-8FD42CE47084}" srcOrd="0" destOrd="0" presId="urn:microsoft.com/office/officeart/2005/8/layout/vList2"/>
    <dgm:cxn modelId="{0D3C42E7-FAA1-4729-A45D-03C1A84E06C1}" srcId="{EF63F317-B72C-434A-A9AF-A21C96E00A96}" destId="{28C0E434-12C4-4494-AA5E-BCF7490B9631}" srcOrd="3" destOrd="0" parTransId="{40DFAB44-E40D-4DA0-83F5-DF089BF81259}" sibTransId="{514E10EB-925F-4850-A8AD-BB17ED75A5E0}"/>
    <dgm:cxn modelId="{DAE1EA85-2D1B-4499-91AB-8FAC27CFDFAB}" type="presOf" srcId="{A55EDA8B-0D65-4B84-8394-888780C7EF4D}" destId="{BF208EF9-57B8-4684-9839-08476BCC3B1C}" srcOrd="0" destOrd="0" presId="urn:microsoft.com/office/officeart/2005/8/layout/vList2"/>
    <dgm:cxn modelId="{D9357770-22C7-4139-AF98-302853F25E60}" srcId="{EAE2B866-6A52-4EC5-9448-CB7DDC42865C}" destId="{F4AE17A6-5116-44DC-A3A9-4893BDAEFBDF}" srcOrd="0" destOrd="0" parTransId="{42970ADC-90FE-46CD-B4AC-AE6305DB9562}" sibTransId="{7D88E8FA-52E7-4F16-8975-C347428DD8C1}"/>
    <dgm:cxn modelId="{5512B2DA-CFBE-4269-A757-94FEDE8EB98F}" type="presOf" srcId="{40582373-0EF1-4DD6-8A55-0FEB6830F392}" destId="{673D22A6-858A-4124-B954-4224A13F4AD8}" srcOrd="0" destOrd="1" presId="urn:microsoft.com/office/officeart/2005/8/layout/vList2"/>
    <dgm:cxn modelId="{FF2362CE-3CE4-4639-A489-43E982FFC7D0}" type="presOf" srcId="{B2020D47-4C47-499F-A597-9C7202F20A0D}" destId="{BF208EF9-57B8-4684-9839-08476BCC3B1C}" srcOrd="0" destOrd="1" presId="urn:microsoft.com/office/officeart/2005/8/layout/vList2"/>
    <dgm:cxn modelId="{E4330D56-1580-43C5-AD9D-9653C1C458DC}" srcId="{F4AE17A6-5116-44DC-A3A9-4893BDAEFBDF}" destId="{EDB459F9-8D89-4DD7-A58A-371253FC6251}" srcOrd="0" destOrd="0" parTransId="{8DED6223-208D-4395-BC57-3AAD627C7A5E}" sibTransId="{A157C2C2-86D4-4D62-8613-BDFA5C380174}"/>
    <dgm:cxn modelId="{C3854713-8EC8-44E9-8149-52480C7E1B6B}" srcId="{EAE2B866-6A52-4EC5-9448-CB7DDC42865C}" destId="{EF63F317-B72C-434A-A9AF-A21C96E00A96}" srcOrd="1" destOrd="0" parTransId="{97DD1393-35DF-4C90-B089-431D04A4A6EC}" sibTransId="{BEC22AA7-0726-4BDB-A20C-49E5821C9C5E}"/>
    <dgm:cxn modelId="{A60B886C-8BA4-459E-88D9-1726AB7EBEC3}" type="presOf" srcId="{31662DD3-A869-4EA2-A606-0E5A3CD86FBB}" destId="{673D22A6-858A-4124-B954-4224A13F4AD8}" srcOrd="0" destOrd="2" presId="urn:microsoft.com/office/officeart/2005/8/layout/vList2"/>
    <dgm:cxn modelId="{85C56500-6CC1-4175-971B-0F1107341D01}" srcId="{F4AE17A6-5116-44DC-A3A9-4893BDAEFBDF}" destId="{40582373-0EF1-4DD6-8A55-0FEB6830F392}" srcOrd="1" destOrd="0" parTransId="{C7A24E25-BA3D-423A-B6D9-7ECEA0B8DEE3}" sibTransId="{FCBAF14D-60BD-4526-A8EC-B84D5E26E980}"/>
    <dgm:cxn modelId="{08A157AF-850B-451F-B1D2-04FBF543D25E}" srcId="{EF63F317-B72C-434A-A9AF-A21C96E00A96}" destId="{D86850A3-C969-488F-82F9-50F544A82A79}" srcOrd="2" destOrd="0" parTransId="{BCB7E529-CB36-4026-8598-7E275B15253C}" sibTransId="{5D0C82E5-4924-48E9-82FE-E1BC2D5EF905}"/>
    <dgm:cxn modelId="{17F716A8-4C1C-47CD-A62F-0A504EE86567}" type="presOf" srcId="{EDB459F9-8D89-4DD7-A58A-371253FC6251}" destId="{673D22A6-858A-4124-B954-4224A13F4AD8}" srcOrd="0" destOrd="0" presId="urn:microsoft.com/office/officeart/2005/8/layout/vList2"/>
    <dgm:cxn modelId="{B9E8ED99-B533-45A0-A88B-B1F0F7F3CF2E}" type="presOf" srcId="{28C0E434-12C4-4494-AA5E-BCF7490B9631}" destId="{BF208EF9-57B8-4684-9839-08476BCC3B1C}" srcOrd="0" destOrd="3" presId="urn:microsoft.com/office/officeart/2005/8/layout/vList2"/>
    <dgm:cxn modelId="{0515CE79-A5A4-4792-94C5-FCAFD7A7860A}" srcId="{EF63F317-B72C-434A-A9AF-A21C96E00A96}" destId="{B2020D47-4C47-499F-A597-9C7202F20A0D}" srcOrd="1" destOrd="0" parTransId="{865C48A4-9AE8-41CD-84D0-121A03D28C2F}" sibTransId="{5B219883-8FDD-4AD8-B2A2-C4B8407ACC4D}"/>
    <dgm:cxn modelId="{C9189568-5EE7-4DFF-951D-06F03660E57B}" srcId="{EF63F317-B72C-434A-A9AF-A21C96E00A96}" destId="{A55EDA8B-0D65-4B84-8394-888780C7EF4D}" srcOrd="0" destOrd="0" parTransId="{92E0A41D-A223-4D86-8B75-E0EE574C5E06}" sibTransId="{2150706D-FC02-44A3-AF5A-3C49E69F01C4}"/>
    <dgm:cxn modelId="{F173D0A7-C139-497C-BB50-CF8925BC9D68}" type="presOf" srcId="{EAE2B866-6A52-4EC5-9448-CB7DDC42865C}" destId="{A4485269-2E89-4FB2-BD02-460706331CC7}" srcOrd="0" destOrd="0" presId="urn:microsoft.com/office/officeart/2005/8/layout/vList2"/>
    <dgm:cxn modelId="{C9D11E39-C8CE-4DE6-B900-34B2C432F6FE}" srcId="{F4AE17A6-5116-44DC-A3A9-4893BDAEFBDF}" destId="{31662DD3-A869-4EA2-A606-0E5A3CD86FBB}" srcOrd="2" destOrd="0" parTransId="{3E3BA1C7-F723-4922-BF78-9B741272429B}" sibTransId="{25D97CD0-32E2-4011-8754-69C6AF89CC2A}"/>
    <dgm:cxn modelId="{6B875FB0-E11F-41D1-94CB-69D535804C51}" type="presOf" srcId="{F4AE17A6-5116-44DC-A3A9-4893BDAEFBDF}" destId="{8B5E2BF3-7AE2-42B1-B202-E07D44594375}" srcOrd="0" destOrd="0" presId="urn:microsoft.com/office/officeart/2005/8/layout/vList2"/>
    <dgm:cxn modelId="{17BF4141-D456-4B05-BCBA-7DC715F56FC7}" type="presParOf" srcId="{A4485269-2E89-4FB2-BD02-460706331CC7}" destId="{8B5E2BF3-7AE2-42B1-B202-E07D44594375}" srcOrd="0" destOrd="0" presId="urn:microsoft.com/office/officeart/2005/8/layout/vList2"/>
    <dgm:cxn modelId="{8D972213-99C9-473D-B7CA-EF86366602CB}" type="presParOf" srcId="{A4485269-2E89-4FB2-BD02-460706331CC7}" destId="{673D22A6-858A-4124-B954-4224A13F4AD8}" srcOrd="1" destOrd="0" presId="urn:microsoft.com/office/officeart/2005/8/layout/vList2"/>
    <dgm:cxn modelId="{648BC6EB-2FF5-4374-9734-0E7027E4F749}" type="presParOf" srcId="{A4485269-2E89-4FB2-BD02-460706331CC7}" destId="{B98F6A4D-E97C-4B41-AB8D-8FD42CE47084}" srcOrd="2" destOrd="0" presId="urn:microsoft.com/office/officeart/2005/8/layout/vList2"/>
    <dgm:cxn modelId="{1D8B2A80-B348-4452-96A0-D66EF809EAD5}" type="presParOf" srcId="{A4485269-2E89-4FB2-BD02-460706331CC7}" destId="{BF208EF9-57B8-4684-9839-08476BCC3B1C}"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8B2848-A0AE-4E42-98B7-C57E73CB9A29}" type="doc">
      <dgm:prSet loTypeId="urn:microsoft.com/office/officeart/2005/8/layout/default" loCatId="list" qsTypeId="urn:microsoft.com/office/officeart/2005/8/quickstyle/3d2" qsCatId="3D" csTypeId="urn:microsoft.com/office/officeart/2005/8/colors/accent1_2" csCatId="accent1" phldr="1"/>
      <dgm:spPr/>
      <dgm:t>
        <a:bodyPr/>
        <a:lstStyle/>
        <a:p>
          <a:endParaRPr lang="en-US"/>
        </a:p>
      </dgm:t>
    </dgm:pt>
    <dgm:pt modelId="{143BE0D1-5655-405C-B783-C7E339F49A68}">
      <dgm:prSet phldrT="[Text]"/>
      <dgm:spPr/>
      <dgm:t>
        <a:bodyPr/>
        <a:lstStyle/>
        <a:p>
          <a:r>
            <a:rPr lang="en-US" dirty="0" smtClean="0"/>
            <a:t>Permanent Full-time</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0CD9610-030C-4C33-B71A-F31011C4F57E}" type="parTrans" cxnId="{EC440A9E-3465-4854-85BB-06FDE73B5CB8}">
      <dgm:prSet/>
      <dgm:spPr/>
      <dgm:t>
        <a:bodyPr/>
        <a:lstStyle/>
        <a:p>
          <a:endParaRPr lang="en-US"/>
        </a:p>
      </dgm:t>
    </dgm:pt>
    <dgm:pt modelId="{DF270275-83B1-4C6C-A01C-EA14A156A4E0}" type="sibTrans" cxnId="{EC440A9E-3465-4854-85BB-06FDE73B5CB8}">
      <dgm:prSet/>
      <dgm:spPr/>
      <dgm:t>
        <a:bodyPr/>
        <a:lstStyle/>
        <a:p>
          <a:endParaRPr lang="en-US"/>
        </a:p>
      </dgm:t>
    </dgm:pt>
    <dgm:pt modelId="{4DB543F9-7911-4942-B0A4-7ABA6ED48675}">
      <dgm:prSet phldrT="[Text]"/>
      <dgm:spPr/>
      <dgm:t>
        <a:bodyPr/>
        <a:lstStyle/>
        <a:p>
          <a:r>
            <a:rPr lang="en-US" dirty="0" smtClean="0"/>
            <a:t>Permanent Part-time</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820905D-17AA-453F-AB04-30FBC495EF15}" type="parTrans" cxnId="{BCAAA311-4991-4E64-98F2-72101C770D07}">
      <dgm:prSet/>
      <dgm:spPr/>
      <dgm:t>
        <a:bodyPr/>
        <a:lstStyle/>
        <a:p>
          <a:endParaRPr lang="en-US"/>
        </a:p>
      </dgm:t>
    </dgm:pt>
    <dgm:pt modelId="{FDD1C257-B17B-49B0-9848-1505A7E30497}" type="sibTrans" cxnId="{BCAAA311-4991-4E64-98F2-72101C770D07}">
      <dgm:prSet/>
      <dgm:spPr/>
      <dgm:t>
        <a:bodyPr/>
        <a:lstStyle/>
        <a:p>
          <a:endParaRPr lang="en-US"/>
        </a:p>
      </dgm:t>
    </dgm:pt>
    <dgm:pt modelId="{8874D3B4-B4DA-42E1-88D2-736BE419AA40}">
      <dgm:prSet phldrT="[Text]"/>
      <dgm:spPr/>
      <dgm:t>
        <a:bodyPr/>
        <a:lstStyle/>
        <a:p>
          <a:r>
            <a:rPr lang="en-US" dirty="0" smtClean="0"/>
            <a:t>Temporary</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9BBCADE6-9866-432A-8344-305EAF06A0A4}" type="parTrans" cxnId="{E8F18B51-A402-4D2A-8EA4-B8B95B438473}">
      <dgm:prSet/>
      <dgm:spPr/>
      <dgm:t>
        <a:bodyPr/>
        <a:lstStyle/>
        <a:p>
          <a:endParaRPr lang="en-US"/>
        </a:p>
      </dgm:t>
    </dgm:pt>
    <dgm:pt modelId="{4343347F-7EFE-41EB-BBF2-621AD63664B7}" type="sibTrans" cxnId="{E8F18B51-A402-4D2A-8EA4-B8B95B438473}">
      <dgm:prSet/>
      <dgm:spPr/>
      <dgm:t>
        <a:bodyPr/>
        <a:lstStyle/>
        <a:p>
          <a:endParaRPr lang="en-US"/>
        </a:p>
      </dgm:t>
    </dgm:pt>
    <dgm:pt modelId="{AE455D91-9116-4E96-BC12-51B8B81044AE}">
      <dgm:prSet phldrT="[Text]"/>
      <dgm:spPr/>
      <dgm:t>
        <a:bodyPr/>
        <a:lstStyle/>
        <a:p>
          <a:r>
            <a:rPr lang="en-US" dirty="0" smtClean="0"/>
            <a:t>Winter Permanent Part-time</a:t>
          </a:r>
          <a:endParaRPr lang="en-US"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ECDE0C33-8532-43D0-BC9D-7DD716908752}" type="parTrans" cxnId="{2C134DE3-85F5-49F2-9BF7-5198432FCC82}">
      <dgm:prSet/>
      <dgm:spPr/>
      <dgm:t>
        <a:bodyPr/>
        <a:lstStyle/>
        <a:p>
          <a:endParaRPr lang="en-US"/>
        </a:p>
      </dgm:t>
    </dgm:pt>
    <dgm:pt modelId="{324B8A77-5549-45E9-A802-1A3BDE603F1B}" type="sibTrans" cxnId="{2C134DE3-85F5-49F2-9BF7-5198432FCC82}">
      <dgm:prSet/>
      <dgm:spPr/>
      <dgm:t>
        <a:bodyPr/>
        <a:lstStyle/>
        <a:p>
          <a:endParaRPr lang="en-US"/>
        </a:p>
      </dgm:t>
    </dgm:pt>
    <dgm:pt modelId="{B492BE5C-3798-4664-BB66-43507C39404C}" type="pres">
      <dgm:prSet presAssocID="{4C8B2848-A0AE-4E42-98B7-C57E73CB9A29}" presName="diagram" presStyleCnt="0">
        <dgm:presLayoutVars>
          <dgm:dir/>
          <dgm:resizeHandles val="exact"/>
        </dgm:presLayoutVars>
      </dgm:prSet>
      <dgm:spPr/>
      <dgm:t>
        <a:bodyPr/>
        <a:lstStyle/>
        <a:p>
          <a:endParaRPr lang="en-US"/>
        </a:p>
      </dgm:t>
    </dgm:pt>
    <dgm:pt modelId="{D13C492F-B212-49E7-A036-03462A89DC85}" type="pres">
      <dgm:prSet presAssocID="{143BE0D1-5655-405C-B783-C7E339F49A68}" presName="node" presStyleLbl="node1" presStyleIdx="0" presStyleCnt="4">
        <dgm:presLayoutVars>
          <dgm:bulletEnabled val="1"/>
        </dgm:presLayoutVars>
      </dgm:prSet>
      <dgm:spPr/>
      <dgm:t>
        <a:bodyPr/>
        <a:lstStyle/>
        <a:p>
          <a:endParaRPr lang="en-US"/>
        </a:p>
      </dgm:t>
    </dgm:pt>
    <dgm:pt modelId="{43DE1CC4-7CF5-452D-92F0-DF8AEDCC75F8}" type="pres">
      <dgm:prSet presAssocID="{DF270275-83B1-4C6C-A01C-EA14A156A4E0}" presName="sibTrans" presStyleCnt="0"/>
      <dgm:spPr/>
      <dgm:t>
        <a:bodyPr/>
        <a:lstStyle/>
        <a:p>
          <a:endParaRPr lang="en-US"/>
        </a:p>
      </dgm:t>
    </dgm:pt>
    <dgm:pt modelId="{5083D940-91B5-4A3B-938B-A6DF1751F325}" type="pres">
      <dgm:prSet presAssocID="{4DB543F9-7911-4942-B0A4-7ABA6ED48675}" presName="node" presStyleLbl="node1" presStyleIdx="1" presStyleCnt="4">
        <dgm:presLayoutVars>
          <dgm:bulletEnabled val="1"/>
        </dgm:presLayoutVars>
      </dgm:prSet>
      <dgm:spPr/>
      <dgm:t>
        <a:bodyPr/>
        <a:lstStyle/>
        <a:p>
          <a:endParaRPr lang="en-US"/>
        </a:p>
      </dgm:t>
    </dgm:pt>
    <dgm:pt modelId="{5EEB59F9-64FE-4BD1-B48D-4422438B24C7}" type="pres">
      <dgm:prSet presAssocID="{FDD1C257-B17B-49B0-9848-1505A7E30497}" presName="sibTrans" presStyleCnt="0"/>
      <dgm:spPr/>
      <dgm:t>
        <a:bodyPr/>
        <a:lstStyle/>
        <a:p>
          <a:endParaRPr lang="en-US"/>
        </a:p>
      </dgm:t>
    </dgm:pt>
    <dgm:pt modelId="{6175C58D-92E6-4B17-81E2-BB9A3A516B1D}" type="pres">
      <dgm:prSet presAssocID="{8874D3B4-B4DA-42E1-88D2-736BE419AA40}" presName="node" presStyleLbl="node1" presStyleIdx="2" presStyleCnt="4">
        <dgm:presLayoutVars>
          <dgm:bulletEnabled val="1"/>
        </dgm:presLayoutVars>
      </dgm:prSet>
      <dgm:spPr/>
      <dgm:t>
        <a:bodyPr/>
        <a:lstStyle/>
        <a:p>
          <a:endParaRPr lang="en-US"/>
        </a:p>
      </dgm:t>
    </dgm:pt>
    <dgm:pt modelId="{C58E4EB4-A971-493D-9473-274D80E320CD}" type="pres">
      <dgm:prSet presAssocID="{4343347F-7EFE-41EB-BBF2-621AD63664B7}" presName="sibTrans" presStyleCnt="0"/>
      <dgm:spPr/>
      <dgm:t>
        <a:bodyPr/>
        <a:lstStyle/>
        <a:p>
          <a:endParaRPr lang="en-US"/>
        </a:p>
      </dgm:t>
    </dgm:pt>
    <dgm:pt modelId="{35854130-C703-4F99-B387-90602593D5E9}" type="pres">
      <dgm:prSet presAssocID="{AE455D91-9116-4E96-BC12-51B8B81044AE}" presName="node" presStyleLbl="node1" presStyleIdx="3" presStyleCnt="4">
        <dgm:presLayoutVars>
          <dgm:bulletEnabled val="1"/>
        </dgm:presLayoutVars>
      </dgm:prSet>
      <dgm:spPr/>
      <dgm:t>
        <a:bodyPr/>
        <a:lstStyle/>
        <a:p>
          <a:endParaRPr lang="en-US"/>
        </a:p>
      </dgm:t>
    </dgm:pt>
  </dgm:ptLst>
  <dgm:cxnLst>
    <dgm:cxn modelId="{DD96850F-0D60-40CD-9675-55AA131C88A7}" type="presOf" srcId="{AE455D91-9116-4E96-BC12-51B8B81044AE}" destId="{35854130-C703-4F99-B387-90602593D5E9}" srcOrd="0" destOrd="0" presId="urn:microsoft.com/office/officeart/2005/8/layout/default"/>
    <dgm:cxn modelId="{2C134DE3-85F5-49F2-9BF7-5198432FCC82}" srcId="{4C8B2848-A0AE-4E42-98B7-C57E73CB9A29}" destId="{AE455D91-9116-4E96-BC12-51B8B81044AE}" srcOrd="3" destOrd="0" parTransId="{ECDE0C33-8532-43D0-BC9D-7DD716908752}" sibTransId="{324B8A77-5549-45E9-A802-1A3BDE603F1B}"/>
    <dgm:cxn modelId="{55468C68-6786-4690-87F0-24893E089982}" type="presOf" srcId="{143BE0D1-5655-405C-B783-C7E339F49A68}" destId="{D13C492F-B212-49E7-A036-03462A89DC85}" srcOrd="0" destOrd="0" presId="urn:microsoft.com/office/officeart/2005/8/layout/default"/>
    <dgm:cxn modelId="{EC440A9E-3465-4854-85BB-06FDE73B5CB8}" srcId="{4C8B2848-A0AE-4E42-98B7-C57E73CB9A29}" destId="{143BE0D1-5655-405C-B783-C7E339F49A68}" srcOrd="0" destOrd="0" parTransId="{50CD9610-030C-4C33-B71A-F31011C4F57E}" sibTransId="{DF270275-83B1-4C6C-A01C-EA14A156A4E0}"/>
    <dgm:cxn modelId="{BCAAA311-4991-4E64-98F2-72101C770D07}" srcId="{4C8B2848-A0AE-4E42-98B7-C57E73CB9A29}" destId="{4DB543F9-7911-4942-B0A4-7ABA6ED48675}" srcOrd="1" destOrd="0" parTransId="{8820905D-17AA-453F-AB04-30FBC495EF15}" sibTransId="{FDD1C257-B17B-49B0-9848-1505A7E30497}"/>
    <dgm:cxn modelId="{E8F18B51-A402-4D2A-8EA4-B8B95B438473}" srcId="{4C8B2848-A0AE-4E42-98B7-C57E73CB9A29}" destId="{8874D3B4-B4DA-42E1-88D2-736BE419AA40}" srcOrd="2" destOrd="0" parTransId="{9BBCADE6-9866-432A-8344-305EAF06A0A4}" sibTransId="{4343347F-7EFE-41EB-BBF2-621AD63664B7}"/>
    <dgm:cxn modelId="{236FB613-D23E-463C-89C4-6EA0E587DF03}" type="presOf" srcId="{8874D3B4-B4DA-42E1-88D2-736BE419AA40}" destId="{6175C58D-92E6-4B17-81E2-BB9A3A516B1D}" srcOrd="0" destOrd="0" presId="urn:microsoft.com/office/officeart/2005/8/layout/default"/>
    <dgm:cxn modelId="{FC475EBF-7684-4872-B243-DD34FE114109}" type="presOf" srcId="{4DB543F9-7911-4942-B0A4-7ABA6ED48675}" destId="{5083D940-91B5-4A3B-938B-A6DF1751F325}" srcOrd="0" destOrd="0" presId="urn:microsoft.com/office/officeart/2005/8/layout/default"/>
    <dgm:cxn modelId="{1B67BA57-F395-4B07-8541-0C5E129691E8}" type="presOf" srcId="{4C8B2848-A0AE-4E42-98B7-C57E73CB9A29}" destId="{B492BE5C-3798-4664-BB66-43507C39404C}" srcOrd="0" destOrd="0" presId="urn:microsoft.com/office/officeart/2005/8/layout/default"/>
    <dgm:cxn modelId="{ADBBCFF3-06C5-40E5-9D29-9117B405FC14}" type="presParOf" srcId="{B492BE5C-3798-4664-BB66-43507C39404C}" destId="{D13C492F-B212-49E7-A036-03462A89DC85}" srcOrd="0" destOrd="0" presId="urn:microsoft.com/office/officeart/2005/8/layout/default"/>
    <dgm:cxn modelId="{ED199B9D-9E32-494E-8452-519D2FE87FCB}" type="presParOf" srcId="{B492BE5C-3798-4664-BB66-43507C39404C}" destId="{43DE1CC4-7CF5-452D-92F0-DF8AEDCC75F8}" srcOrd="1" destOrd="0" presId="urn:microsoft.com/office/officeart/2005/8/layout/default"/>
    <dgm:cxn modelId="{5C375976-C61C-4869-B7DE-87E32E57D267}" type="presParOf" srcId="{B492BE5C-3798-4664-BB66-43507C39404C}" destId="{5083D940-91B5-4A3B-938B-A6DF1751F325}" srcOrd="2" destOrd="0" presId="urn:microsoft.com/office/officeart/2005/8/layout/default"/>
    <dgm:cxn modelId="{DD7D36E3-0180-4457-AE2D-044B38206290}" type="presParOf" srcId="{B492BE5C-3798-4664-BB66-43507C39404C}" destId="{5EEB59F9-64FE-4BD1-B48D-4422438B24C7}" srcOrd="3" destOrd="0" presId="urn:microsoft.com/office/officeart/2005/8/layout/default"/>
    <dgm:cxn modelId="{BEDAD427-F0B4-4657-AB16-B57D7C6F5392}" type="presParOf" srcId="{B492BE5C-3798-4664-BB66-43507C39404C}" destId="{6175C58D-92E6-4B17-81E2-BB9A3A516B1D}" srcOrd="4" destOrd="0" presId="urn:microsoft.com/office/officeart/2005/8/layout/default"/>
    <dgm:cxn modelId="{C8107D55-4A0B-436C-960C-A3409E6DE5FE}" type="presParOf" srcId="{B492BE5C-3798-4664-BB66-43507C39404C}" destId="{C58E4EB4-A971-493D-9473-274D80E320CD}" srcOrd="5" destOrd="0" presId="urn:microsoft.com/office/officeart/2005/8/layout/default"/>
    <dgm:cxn modelId="{7A3CC3D0-FE41-4DCE-A9DC-BE4A282AFA82}" type="presParOf" srcId="{B492BE5C-3798-4664-BB66-43507C39404C}" destId="{35854130-C703-4F99-B387-90602593D5E9}"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r>
            <a:rPr lang="en-US" dirty="0" smtClean="0"/>
            <a:t>Employee</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8FB865F5-2E2B-44AA-B9CF-8EA7D0E2A186}">
      <dgm:prSet phldrT="[Text]"/>
      <dgm:spPr/>
      <dgm:t>
        <a:bodyPr/>
        <a:lstStyle/>
        <a:p>
          <a:r>
            <a:rPr lang="en-US" dirty="0" smtClean="0"/>
            <a:t>Appointing Authority</a:t>
          </a:r>
          <a:endParaRPr lang="en-US" dirty="0"/>
        </a:p>
      </dgm:t>
    </dgm:pt>
    <dgm:pt modelId="{7FDB90EE-B599-486A-BD03-D07387B84023}" type="parTrans" cxnId="{0B057016-97DF-4397-88C2-ABAC47C0984A}">
      <dgm:prSet/>
      <dgm:spPr/>
      <dgm:t>
        <a:bodyPr/>
        <a:lstStyle/>
        <a:p>
          <a:endParaRPr lang="en-US"/>
        </a:p>
      </dgm:t>
    </dgm:pt>
    <dgm:pt modelId="{DF675019-47E2-4052-BA9E-BC7FFB352635}" type="sibTrans" cxnId="{0B057016-97DF-4397-88C2-ABAC47C0984A}">
      <dgm:prSet/>
      <dgm:spPr/>
      <dgm:t>
        <a:bodyPr/>
        <a:lstStyle/>
        <a:p>
          <a:endParaRPr lang="en-US"/>
        </a:p>
      </dgm:t>
    </dgm:pt>
    <dgm:pt modelId="{7BB2A1EA-07A6-4524-80DD-7D84FA42EDF0}">
      <dgm:prSet phldrT="[Text]"/>
      <dgm:spPr/>
      <dgm:t>
        <a:bodyPr/>
        <a:lstStyle/>
        <a:p>
          <a:r>
            <a:rPr lang="en-US" dirty="0" smtClean="0"/>
            <a:t>Timekeeper</a:t>
          </a:r>
          <a:endParaRPr lang="en-US" dirty="0"/>
        </a:p>
      </dgm:t>
    </dgm:pt>
    <dgm:pt modelId="{972DFBAA-D13A-4B9D-B313-2FEDE124CE88}" type="parTrans" cxnId="{A3288E79-56D0-4550-964B-361858A01C6E}">
      <dgm:prSet/>
      <dgm:spPr/>
      <dgm:t>
        <a:bodyPr/>
        <a:lstStyle/>
        <a:p>
          <a:endParaRPr lang="en-US"/>
        </a:p>
      </dgm:t>
    </dgm:pt>
    <dgm:pt modelId="{B3615D43-A21B-4153-856E-7FBD34F42DE4}" type="sibTrans" cxnId="{A3288E79-56D0-4550-964B-361858A01C6E}">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4">
        <dgm:presLayoutVars>
          <dgm:bulletEnabled val="1"/>
        </dgm:presLayoutVars>
      </dgm:prSet>
      <dgm:spPr/>
      <dgm:t>
        <a:bodyPr/>
        <a:lstStyle/>
        <a:p>
          <a:endParaRPr lang="en-US"/>
        </a:p>
      </dgm:t>
    </dgm:pt>
    <dgm:pt modelId="{8B57C59C-0B95-4384-B8EA-4D1B33776A17}" type="pres">
      <dgm:prSet presAssocID="{1A752503-3C36-49E7-BDC3-19113DB58257}" presName="spacing" presStyleCnt="0"/>
      <dgm:spPr/>
    </dgm:pt>
    <dgm:pt modelId="{05CC262A-D8FB-46DA-809B-E9E08754D86E}" type="pres">
      <dgm:prSet presAssocID="{7BB2A1EA-07A6-4524-80DD-7D84FA42EDF0}" presName="composite" presStyleCnt="0"/>
      <dgm:spPr/>
    </dgm:pt>
    <dgm:pt modelId="{AAAC7E43-EC7B-4321-8980-73D0A68CAAB0}" type="pres">
      <dgm:prSet presAssocID="{7BB2A1EA-07A6-4524-80DD-7D84FA42EDF0}" presName="imgShp" presStyleLbl="fgImgPlace1" presStyleIdx="2" presStyleCnt="4" custLinFactNeighborX="4389" custLinFactNeighborY="48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1000" b="-11000"/>
          </a:stretch>
        </a:blipFill>
      </dgm:spPr>
      <dgm:t>
        <a:bodyPr/>
        <a:lstStyle/>
        <a:p>
          <a:endParaRPr lang="en-US"/>
        </a:p>
      </dgm:t>
    </dgm:pt>
    <dgm:pt modelId="{16439D47-8CC8-4334-926E-9DDB8136587A}" type="pres">
      <dgm:prSet presAssocID="{7BB2A1EA-07A6-4524-80DD-7D84FA42EDF0}" presName="txShp" presStyleLbl="node1" presStyleIdx="2" presStyleCnt="4">
        <dgm:presLayoutVars>
          <dgm:bulletEnabled val="1"/>
        </dgm:presLayoutVars>
      </dgm:prSet>
      <dgm:spPr/>
      <dgm:t>
        <a:bodyPr/>
        <a:lstStyle/>
        <a:p>
          <a:endParaRPr lang="en-US"/>
        </a:p>
      </dgm:t>
    </dgm:pt>
    <dgm:pt modelId="{54DA88FC-455A-4E53-BC24-4E49E1BC52B3}" type="pres">
      <dgm:prSet presAssocID="{B3615D43-A21B-4153-856E-7FBD34F42DE4}" presName="spacing" presStyleCnt="0"/>
      <dgm:spPr/>
    </dgm:pt>
    <dgm:pt modelId="{58E33792-1BAC-464F-A2FD-70A8CDD70BD1}" type="pres">
      <dgm:prSet presAssocID="{8FB865F5-2E2B-44AA-B9CF-8EA7D0E2A186}" presName="composite" presStyleCnt="0"/>
      <dgm:spPr/>
    </dgm:pt>
    <dgm:pt modelId="{0101CF15-2A2A-4392-A995-06805A5A860B}" type="pres">
      <dgm:prSet presAssocID="{8FB865F5-2E2B-44AA-B9CF-8EA7D0E2A186}"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D76BA5EE-F163-4998-9A53-F508B4C4FCB7}" type="pres">
      <dgm:prSet presAssocID="{8FB865F5-2E2B-44AA-B9CF-8EA7D0E2A186}" presName="txShp" presStyleLbl="node1" presStyleIdx="3" presStyleCnt="4">
        <dgm:presLayoutVars>
          <dgm:bulletEnabled val="1"/>
        </dgm:presLayoutVars>
      </dgm:prSet>
      <dgm:spPr/>
      <dgm:t>
        <a:bodyPr/>
        <a:lstStyle/>
        <a:p>
          <a:endParaRPr lang="en-US"/>
        </a:p>
      </dgm:t>
    </dgm:pt>
  </dgm:ptLst>
  <dgm:cxnLst>
    <dgm:cxn modelId="{6F2DF328-7B7C-4F93-8E6B-B357624DABF0}" srcId="{26F94635-79B8-46CC-B72D-645B0C7E9F2E}" destId="{748F4A41-A26E-477D-ABDB-D43F02CD7000}" srcOrd="0" destOrd="0" parTransId="{6325D07D-0C46-40B1-841C-3C5F434487A5}" sibTransId="{CF9C5F9B-0690-4B64-A17C-AE713EABC369}"/>
    <dgm:cxn modelId="{D0CE9A2C-4B0C-47A1-8DB4-B71A5EEE25A7}" type="presOf" srcId="{26F94635-79B8-46CC-B72D-645B0C7E9F2E}" destId="{AC58EA72-4AC6-44F9-9049-89B7BB044C2B}" srcOrd="0" destOrd="0" presId="urn:microsoft.com/office/officeart/2005/8/layout/vList3"/>
    <dgm:cxn modelId="{4DD9BCE0-D992-449D-87FA-54E5BD5D3971}" type="presOf" srcId="{5C4ED6D0-3AB6-4A90-9FA4-15EBBB333E84}" destId="{9B9DE706-E15C-4E84-B981-DE4694665DDC}" srcOrd="0" destOrd="0" presId="urn:microsoft.com/office/officeart/2005/8/layout/vList3"/>
    <dgm:cxn modelId="{A3288E79-56D0-4550-964B-361858A01C6E}" srcId="{26F94635-79B8-46CC-B72D-645B0C7E9F2E}" destId="{7BB2A1EA-07A6-4524-80DD-7D84FA42EDF0}" srcOrd="2" destOrd="0" parTransId="{972DFBAA-D13A-4B9D-B313-2FEDE124CE88}" sibTransId="{B3615D43-A21B-4153-856E-7FBD34F42DE4}"/>
    <dgm:cxn modelId="{F5D590DD-1852-42A8-8126-B996C0C80FC4}" type="presOf" srcId="{7BB2A1EA-07A6-4524-80DD-7D84FA42EDF0}" destId="{16439D47-8CC8-4334-926E-9DDB8136587A}" srcOrd="0" destOrd="0" presId="urn:microsoft.com/office/officeart/2005/8/layout/vList3"/>
    <dgm:cxn modelId="{0B057016-97DF-4397-88C2-ABAC47C0984A}" srcId="{26F94635-79B8-46CC-B72D-645B0C7E9F2E}" destId="{8FB865F5-2E2B-44AA-B9CF-8EA7D0E2A186}" srcOrd="3" destOrd="0" parTransId="{7FDB90EE-B599-486A-BD03-D07387B84023}" sibTransId="{DF675019-47E2-4052-BA9E-BC7FFB352635}"/>
    <dgm:cxn modelId="{92D70E1D-DD13-4598-9C37-E178C9EB74B8}" type="presOf" srcId="{748F4A41-A26E-477D-ABDB-D43F02CD7000}" destId="{C3FCA0B1-9805-4D92-94DA-88DC60B64B9A}" srcOrd="0" destOrd="0" presId="urn:microsoft.com/office/officeart/2005/8/layout/vList3"/>
    <dgm:cxn modelId="{8B572133-97A0-4752-A841-D0CC7C58A6CE}" type="presOf" srcId="{8FB865F5-2E2B-44AA-B9CF-8EA7D0E2A186}" destId="{D76BA5EE-F163-4998-9A53-F508B4C4FCB7}" srcOrd="0" destOrd="0" presId="urn:microsoft.com/office/officeart/2005/8/layout/vList3"/>
    <dgm:cxn modelId="{24ADE053-D4BF-4A60-B8A6-D00916BE83A3}" srcId="{26F94635-79B8-46CC-B72D-645B0C7E9F2E}" destId="{5C4ED6D0-3AB6-4A90-9FA4-15EBBB333E84}" srcOrd="1" destOrd="0" parTransId="{B8B63016-EFFB-4DD7-82E0-3926582C91EA}" sibTransId="{1A752503-3C36-49E7-BDC3-19113DB58257}"/>
    <dgm:cxn modelId="{3B907AF3-5B96-433F-A327-5BE156C2E43F}" type="presParOf" srcId="{AC58EA72-4AC6-44F9-9049-89B7BB044C2B}" destId="{2D8B405F-DE10-4A61-89EE-C87BD23013A3}" srcOrd="0" destOrd="0" presId="urn:microsoft.com/office/officeart/2005/8/layout/vList3"/>
    <dgm:cxn modelId="{54405750-AF87-4080-B38A-3149CB555850}" type="presParOf" srcId="{2D8B405F-DE10-4A61-89EE-C87BD23013A3}" destId="{47FE7297-574A-4921-8968-6D990547ACE1}" srcOrd="0" destOrd="0" presId="urn:microsoft.com/office/officeart/2005/8/layout/vList3"/>
    <dgm:cxn modelId="{FDA18FAF-4609-4A22-A9D3-A48D05A7B81C}" type="presParOf" srcId="{2D8B405F-DE10-4A61-89EE-C87BD23013A3}" destId="{C3FCA0B1-9805-4D92-94DA-88DC60B64B9A}" srcOrd="1" destOrd="0" presId="urn:microsoft.com/office/officeart/2005/8/layout/vList3"/>
    <dgm:cxn modelId="{9F108FD2-AD73-44C5-9806-989AE3785799}" type="presParOf" srcId="{AC58EA72-4AC6-44F9-9049-89B7BB044C2B}" destId="{BEFD27B4-9558-4AE3-A42C-F7FEFAF471B2}" srcOrd="1" destOrd="0" presId="urn:microsoft.com/office/officeart/2005/8/layout/vList3"/>
    <dgm:cxn modelId="{CDA470BF-0FFB-4A20-A206-739C147E442A}" type="presParOf" srcId="{AC58EA72-4AC6-44F9-9049-89B7BB044C2B}" destId="{820DB7C8-12D4-4137-8C4E-70CBFD4E7789}" srcOrd="2" destOrd="0" presId="urn:microsoft.com/office/officeart/2005/8/layout/vList3"/>
    <dgm:cxn modelId="{7D73E42E-35B9-45AC-B561-D6DAEA7961AE}" type="presParOf" srcId="{820DB7C8-12D4-4137-8C4E-70CBFD4E7789}" destId="{BBA4EED6-CC02-4EED-8CCA-74006F21B7DF}" srcOrd="0" destOrd="0" presId="urn:microsoft.com/office/officeart/2005/8/layout/vList3"/>
    <dgm:cxn modelId="{3EB8879A-DBF8-4BA8-B48F-834113C40A08}" type="presParOf" srcId="{820DB7C8-12D4-4137-8C4E-70CBFD4E7789}" destId="{9B9DE706-E15C-4E84-B981-DE4694665DDC}" srcOrd="1" destOrd="0" presId="urn:microsoft.com/office/officeart/2005/8/layout/vList3"/>
    <dgm:cxn modelId="{DA500654-E7AB-4A58-8FCF-782B9EDE9ADA}" type="presParOf" srcId="{AC58EA72-4AC6-44F9-9049-89B7BB044C2B}" destId="{8B57C59C-0B95-4384-B8EA-4D1B33776A17}" srcOrd="3" destOrd="0" presId="urn:microsoft.com/office/officeart/2005/8/layout/vList3"/>
    <dgm:cxn modelId="{C2E65102-6DF9-4C39-9306-B13DA76FF814}" type="presParOf" srcId="{AC58EA72-4AC6-44F9-9049-89B7BB044C2B}" destId="{05CC262A-D8FB-46DA-809B-E9E08754D86E}" srcOrd="4" destOrd="0" presId="urn:microsoft.com/office/officeart/2005/8/layout/vList3"/>
    <dgm:cxn modelId="{74109FBF-60DE-4C62-9408-0B27CE098D31}" type="presParOf" srcId="{05CC262A-D8FB-46DA-809B-E9E08754D86E}" destId="{AAAC7E43-EC7B-4321-8980-73D0A68CAAB0}" srcOrd="0" destOrd="0" presId="urn:microsoft.com/office/officeart/2005/8/layout/vList3"/>
    <dgm:cxn modelId="{2C08DDAF-5B73-4EF7-9A1E-00A4715630D5}" type="presParOf" srcId="{05CC262A-D8FB-46DA-809B-E9E08754D86E}" destId="{16439D47-8CC8-4334-926E-9DDB8136587A}" srcOrd="1" destOrd="0" presId="urn:microsoft.com/office/officeart/2005/8/layout/vList3"/>
    <dgm:cxn modelId="{43460C3B-680F-4F63-8E4E-18791C3C84D3}" type="presParOf" srcId="{AC58EA72-4AC6-44F9-9049-89B7BB044C2B}" destId="{54DA88FC-455A-4E53-BC24-4E49E1BC52B3}" srcOrd="5" destOrd="0" presId="urn:microsoft.com/office/officeart/2005/8/layout/vList3"/>
    <dgm:cxn modelId="{69FFF8B1-8339-49B0-9057-D15BC0182582}" type="presParOf" srcId="{AC58EA72-4AC6-44F9-9049-89B7BB044C2B}" destId="{58E33792-1BAC-464F-A2FD-70A8CDD70BD1}" srcOrd="6" destOrd="0" presId="urn:microsoft.com/office/officeart/2005/8/layout/vList3"/>
    <dgm:cxn modelId="{0B5FB68A-BFD5-4E7E-9A50-F36641A35845}" type="presParOf" srcId="{58E33792-1BAC-464F-A2FD-70A8CDD70BD1}" destId="{0101CF15-2A2A-4392-A995-06805A5A860B}" srcOrd="0" destOrd="0" presId="urn:microsoft.com/office/officeart/2005/8/layout/vList3"/>
    <dgm:cxn modelId="{60E75393-EA96-4CCD-8420-190670530F9C}" type="presParOf" srcId="{58E33792-1BAC-464F-A2FD-70A8CDD70BD1}" destId="{D76BA5EE-F163-4998-9A53-F508B4C4FCB7}"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F94635-79B8-46CC-B72D-645B0C7E9F2E}" type="doc">
      <dgm:prSet loTypeId="urn:microsoft.com/office/officeart/2005/8/layout/vList3" loCatId="list" qsTypeId="urn:microsoft.com/office/officeart/2005/8/quickstyle/simple1" qsCatId="simple" csTypeId="urn:microsoft.com/office/officeart/2005/8/colors/accent1_2" csCatId="accent1" phldr="1"/>
      <dgm:spPr/>
    </dgm:pt>
    <dgm:pt modelId="{748F4A41-A26E-477D-ABDB-D43F02CD7000}">
      <dgm:prSet phldrT="[Text]"/>
      <dgm:spPr/>
      <dgm:t>
        <a:bodyPr/>
        <a:lstStyle/>
        <a:p>
          <a:pPr algn="l"/>
          <a:r>
            <a:rPr lang="en-US" dirty="0" smtClean="0"/>
            <a:t>Employee  </a:t>
          </a:r>
          <a:endParaRPr lang="en-US" dirty="0"/>
        </a:p>
      </dgm:t>
    </dgm:pt>
    <dgm:pt modelId="{6325D07D-0C46-40B1-841C-3C5F434487A5}" type="parTrans" cxnId="{6F2DF328-7B7C-4F93-8E6B-B357624DABF0}">
      <dgm:prSet/>
      <dgm:spPr/>
      <dgm:t>
        <a:bodyPr/>
        <a:lstStyle/>
        <a:p>
          <a:endParaRPr lang="en-US"/>
        </a:p>
      </dgm:t>
    </dgm:pt>
    <dgm:pt modelId="{CF9C5F9B-0690-4B64-A17C-AE713EABC369}" type="sibTrans" cxnId="{6F2DF328-7B7C-4F93-8E6B-B357624DABF0}">
      <dgm:prSet/>
      <dgm:spPr/>
      <dgm:t>
        <a:bodyPr/>
        <a:lstStyle/>
        <a:p>
          <a:endParaRPr lang="en-US"/>
        </a:p>
      </dgm:t>
    </dgm:pt>
    <dgm:pt modelId="{5C4ED6D0-3AB6-4A90-9FA4-15EBBB333E84}">
      <dgm:prSet phldrT="[Text]"/>
      <dgm:spPr/>
      <dgm:t>
        <a:bodyPr/>
        <a:lstStyle/>
        <a:p>
          <a:pPr algn="l"/>
          <a:r>
            <a:rPr lang="en-US" dirty="0" smtClean="0"/>
            <a:t>Supervisor</a:t>
          </a:r>
          <a:endParaRPr lang="en-US" dirty="0"/>
        </a:p>
      </dgm:t>
    </dgm:pt>
    <dgm:pt modelId="{B8B63016-EFFB-4DD7-82E0-3926582C91EA}" type="parTrans" cxnId="{24ADE053-D4BF-4A60-B8A6-D00916BE83A3}">
      <dgm:prSet/>
      <dgm:spPr/>
      <dgm:t>
        <a:bodyPr/>
        <a:lstStyle/>
        <a:p>
          <a:endParaRPr lang="en-US"/>
        </a:p>
      </dgm:t>
    </dgm:pt>
    <dgm:pt modelId="{1A752503-3C36-49E7-BDC3-19113DB58257}" type="sibTrans" cxnId="{24ADE053-D4BF-4A60-B8A6-D00916BE83A3}">
      <dgm:prSet/>
      <dgm:spPr/>
      <dgm:t>
        <a:bodyPr/>
        <a:lstStyle/>
        <a:p>
          <a:endParaRPr lang="en-US"/>
        </a:p>
      </dgm:t>
    </dgm:pt>
    <dgm:pt modelId="{AC58EA72-4AC6-44F9-9049-89B7BB044C2B}" type="pres">
      <dgm:prSet presAssocID="{26F94635-79B8-46CC-B72D-645B0C7E9F2E}" presName="linearFlow" presStyleCnt="0">
        <dgm:presLayoutVars>
          <dgm:dir/>
          <dgm:resizeHandles val="exact"/>
        </dgm:presLayoutVars>
      </dgm:prSet>
      <dgm:spPr/>
    </dgm:pt>
    <dgm:pt modelId="{2D8B405F-DE10-4A61-89EE-C87BD23013A3}" type="pres">
      <dgm:prSet presAssocID="{748F4A41-A26E-477D-ABDB-D43F02CD7000}" presName="composite" presStyleCnt="0"/>
      <dgm:spPr/>
    </dgm:pt>
    <dgm:pt modelId="{47FE7297-574A-4921-8968-6D990547ACE1}" type="pres">
      <dgm:prSet presAssocID="{748F4A41-A26E-477D-ABDB-D43F02CD7000}" presName="imgShp" presStyleLbl="fgImgPlace1" presStyleIdx="0" presStyleCnt="2" custLinFactNeighborX="-24576"/>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C3FCA0B1-9805-4D92-94DA-88DC60B64B9A}" type="pres">
      <dgm:prSet presAssocID="{748F4A41-A26E-477D-ABDB-D43F02CD7000}" presName="txShp" presStyleLbl="node1" presStyleIdx="0" presStyleCnt="2" custScaleX="78092" custScaleY="104266" custLinFactNeighborX="-14534">
        <dgm:presLayoutVars>
          <dgm:bulletEnabled val="1"/>
        </dgm:presLayoutVars>
      </dgm:prSet>
      <dgm:spPr/>
      <dgm:t>
        <a:bodyPr/>
        <a:lstStyle/>
        <a:p>
          <a:endParaRPr lang="en-US"/>
        </a:p>
      </dgm:t>
    </dgm:pt>
    <dgm:pt modelId="{BEFD27B4-9558-4AE3-A42C-F7FEFAF471B2}" type="pres">
      <dgm:prSet presAssocID="{CF9C5F9B-0690-4B64-A17C-AE713EABC369}" presName="spacing" presStyleCnt="0"/>
      <dgm:spPr/>
    </dgm:pt>
    <dgm:pt modelId="{820DB7C8-12D4-4137-8C4E-70CBFD4E7789}" type="pres">
      <dgm:prSet presAssocID="{5C4ED6D0-3AB6-4A90-9FA4-15EBBB333E84}" presName="composite" presStyleCnt="0"/>
      <dgm:spPr/>
    </dgm:pt>
    <dgm:pt modelId="{BBA4EED6-CC02-4EED-8CCA-74006F21B7DF}" type="pres">
      <dgm:prSet presAssocID="{5C4ED6D0-3AB6-4A90-9FA4-15EBBB333E84}" presName="imgShp" presStyleLbl="fgImgPlace1" presStyleIdx="1" presStyleCnt="2" custLinFactNeighborX="-24449" custLinFactNeighborY="99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t>
        <a:bodyPr/>
        <a:lstStyle/>
        <a:p>
          <a:endParaRPr lang="en-US"/>
        </a:p>
      </dgm:t>
    </dgm:pt>
    <dgm:pt modelId="{9B9DE706-E15C-4E84-B981-DE4694665DDC}" type="pres">
      <dgm:prSet presAssocID="{5C4ED6D0-3AB6-4A90-9FA4-15EBBB333E84}" presName="txShp" presStyleLbl="node1" presStyleIdx="1" presStyleCnt="2" custScaleX="79548" custLinFactNeighborX="-15262">
        <dgm:presLayoutVars>
          <dgm:bulletEnabled val="1"/>
        </dgm:presLayoutVars>
      </dgm:prSet>
      <dgm:spPr/>
      <dgm:t>
        <a:bodyPr/>
        <a:lstStyle/>
        <a:p>
          <a:endParaRPr lang="en-US"/>
        </a:p>
      </dgm:t>
    </dgm:pt>
  </dgm:ptLst>
  <dgm:cxnLst>
    <dgm:cxn modelId="{5ED623E6-8BCB-4BA4-BA79-4397CED700A6}" type="presOf" srcId="{26F94635-79B8-46CC-B72D-645B0C7E9F2E}" destId="{AC58EA72-4AC6-44F9-9049-89B7BB044C2B}" srcOrd="0" destOrd="0" presId="urn:microsoft.com/office/officeart/2005/8/layout/vList3"/>
    <dgm:cxn modelId="{24ADE053-D4BF-4A60-B8A6-D00916BE83A3}" srcId="{26F94635-79B8-46CC-B72D-645B0C7E9F2E}" destId="{5C4ED6D0-3AB6-4A90-9FA4-15EBBB333E84}" srcOrd="1" destOrd="0" parTransId="{B8B63016-EFFB-4DD7-82E0-3926582C91EA}" sibTransId="{1A752503-3C36-49E7-BDC3-19113DB58257}"/>
    <dgm:cxn modelId="{188D8EB1-56C2-40D8-81A2-42073B760AB9}" type="presOf" srcId="{5C4ED6D0-3AB6-4A90-9FA4-15EBBB333E84}" destId="{9B9DE706-E15C-4E84-B981-DE4694665DDC}" srcOrd="0" destOrd="0" presId="urn:microsoft.com/office/officeart/2005/8/layout/vList3"/>
    <dgm:cxn modelId="{3DC7BE37-D6D4-4874-8148-BCC2FFDABC94}" type="presOf" srcId="{748F4A41-A26E-477D-ABDB-D43F02CD7000}" destId="{C3FCA0B1-9805-4D92-94DA-88DC60B64B9A}" srcOrd="0" destOrd="0" presId="urn:microsoft.com/office/officeart/2005/8/layout/vList3"/>
    <dgm:cxn modelId="{6F2DF328-7B7C-4F93-8E6B-B357624DABF0}" srcId="{26F94635-79B8-46CC-B72D-645B0C7E9F2E}" destId="{748F4A41-A26E-477D-ABDB-D43F02CD7000}" srcOrd="0" destOrd="0" parTransId="{6325D07D-0C46-40B1-841C-3C5F434487A5}" sibTransId="{CF9C5F9B-0690-4B64-A17C-AE713EABC369}"/>
    <dgm:cxn modelId="{E1D95D52-0BB9-444F-905D-B971DC59116A}" type="presParOf" srcId="{AC58EA72-4AC6-44F9-9049-89B7BB044C2B}" destId="{2D8B405F-DE10-4A61-89EE-C87BD23013A3}" srcOrd="0" destOrd="0" presId="urn:microsoft.com/office/officeart/2005/8/layout/vList3"/>
    <dgm:cxn modelId="{A314A0FC-927F-499D-A7EC-1062807A4AEA}" type="presParOf" srcId="{2D8B405F-DE10-4A61-89EE-C87BD23013A3}" destId="{47FE7297-574A-4921-8968-6D990547ACE1}" srcOrd="0" destOrd="0" presId="urn:microsoft.com/office/officeart/2005/8/layout/vList3"/>
    <dgm:cxn modelId="{34DA4A5A-095A-4E3B-8E9F-5F81879B3200}" type="presParOf" srcId="{2D8B405F-DE10-4A61-89EE-C87BD23013A3}" destId="{C3FCA0B1-9805-4D92-94DA-88DC60B64B9A}" srcOrd="1" destOrd="0" presId="urn:microsoft.com/office/officeart/2005/8/layout/vList3"/>
    <dgm:cxn modelId="{4A026818-212F-4750-B22E-7170D71969F9}" type="presParOf" srcId="{AC58EA72-4AC6-44F9-9049-89B7BB044C2B}" destId="{BEFD27B4-9558-4AE3-A42C-F7FEFAF471B2}" srcOrd="1" destOrd="0" presId="urn:microsoft.com/office/officeart/2005/8/layout/vList3"/>
    <dgm:cxn modelId="{46CC79A7-FE73-43D0-95EC-CE0578C8B9C7}" type="presParOf" srcId="{AC58EA72-4AC6-44F9-9049-89B7BB044C2B}" destId="{820DB7C8-12D4-4137-8C4E-70CBFD4E7789}" srcOrd="2" destOrd="0" presId="urn:microsoft.com/office/officeart/2005/8/layout/vList3"/>
    <dgm:cxn modelId="{CA3A006E-2AF3-4CE4-AD2D-4F116A4A4605}" type="presParOf" srcId="{820DB7C8-12D4-4137-8C4E-70CBFD4E7789}" destId="{BBA4EED6-CC02-4EED-8CCA-74006F21B7DF}" srcOrd="0" destOrd="0" presId="urn:microsoft.com/office/officeart/2005/8/layout/vList3"/>
    <dgm:cxn modelId="{D7BD2161-79CA-4272-8333-1F216D9B32F6}" type="presParOf" srcId="{820DB7C8-12D4-4137-8C4E-70CBFD4E7789}" destId="{9B9DE706-E15C-4E84-B981-DE4694665DD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426432-5D48-4018-9B29-A1B7963CCA34}" type="doc">
      <dgm:prSet loTypeId="urn:microsoft.com/office/officeart/2009/layout/CircleArrowProcess" loCatId="cycle" qsTypeId="urn:microsoft.com/office/officeart/2005/8/quickstyle/3d1" qsCatId="3D" csTypeId="urn:microsoft.com/office/officeart/2005/8/colors/accent1_2" csCatId="accent1" phldr="1"/>
      <dgm:spPr/>
      <dgm:t>
        <a:bodyPr/>
        <a:lstStyle/>
        <a:p>
          <a:endParaRPr lang="en-US"/>
        </a:p>
      </dgm:t>
    </dgm:pt>
    <dgm:pt modelId="{A9924FF5-E5DA-47C4-9977-90C9155D5DDA}">
      <dgm:prSet phldrT="[Text]"/>
      <dgm:spPr/>
      <dgm:t>
        <a:bodyPr/>
        <a:lstStyle/>
        <a:p>
          <a:r>
            <a:rPr lang="en-US" dirty="0" smtClean="0"/>
            <a:t>Holiday</a:t>
          </a:r>
          <a:endParaRPr lang="en-US" dirty="0"/>
        </a:p>
      </dgm:t>
    </dgm:pt>
    <dgm:pt modelId="{92CE9419-C932-4930-8706-1F4503D702C5}" type="parTrans" cxnId="{C79EDC26-7060-4C8A-9818-74586EEF6C22}">
      <dgm:prSet/>
      <dgm:spPr/>
      <dgm:t>
        <a:bodyPr/>
        <a:lstStyle/>
        <a:p>
          <a:endParaRPr lang="en-US"/>
        </a:p>
      </dgm:t>
    </dgm:pt>
    <dgm:pt modelId="{CBDE7FBB-5BD4-4202-86FA-5FF2F5D19039}" type="sibTrans" cxnId="{C79EDC26-7060-4C8A-9818-74586EEF6C22}">
      <dgm:prSet/>
      <dgm:spPr/>
      <dgm:t>
        <a:bodyPr/>
        <a:lstStyle/>
        <a:p>
          <a:endParaRPr lang="en-US"/>
        </a:p>
      </dgm:t>
    </dgm:pt>
    <dgm:pt modelId="{4559548B-0C85-4C79-A199-87639CF92C9C}">
      <dgm:prSet phldrT="[Text]"/>
      <dgm:spPr/>
      <dgm:t>
        <a:bodyPr/>
        <a:lstStyle/>
        <a:p>
          <a:r>
            <a:rPr lang="en-US" dirty="0" smtClean="0"/>
            <a:t>Alternate Holiday</a:t>
          </a:r>
          <a:endParaRPr lang="en-US" dirty="0"/>
        </a:p>
      </dgm:t>
    </dgm:pt>
    <dgm:pt modelId="{7964FA7C-045E-4047-A62C-C6B6AF2C8018}" type="parTrans" cxnId="{7A4C03CA-7496-41E3-B465-35039569E447}">
      <dgm:prSet/>
      <dgm:spPr/>
      <dgm:t>
        <a:bodyPr/>
        <a:lstStyle/>
        <a:p>
          <a:endParaRPr lang="en-US"/>
        </a:p>
      </dgm:t>
    </dgm:pt>
    <dgm:pt modelId="{D24EC025-E9FB-467E-8310-E4644427C13D}" type="sibTrans" cxnId="{7A4C03CA-7496-41E3-B465-35039569E447}">
      <dgm:prSet/>
      <dgm:spPr/>
      <dgm:t>
        <a:bodyPr/>
        <a:lstStyle/>
        <a:p>
          <a:endParaRPr lang="en-US"/>
        </a:p>
      </dgm:t>
    </dgm:pt>
    <dgm:pt modelId="{B2787923-AE56-4562-A695-340073F01D2D}" type="pres">
      <dgm:prSet presAssocID="{9E426432-5D48-4018-9B29-A1B7963CCA34}" presName="Name0" presStyleCnt="0">
        <dgm:presLayoutVars>
          <dgm:chMax val="7"/>
          <dgm:chPref val="7"/>
          <dgm:dir/>
          <dgm:animLvl val="lvl"/>
        </dgm:presLayoutVars>
      </dgm:prSet>
      <dgm:spPr/>
      <dgm:t>
        <a:bodyPr/>
        <a:lstStyle/>
        <a:p>
          <a:endParaRPr lang="en-US"/>
        </a:p>
      </dgm:t>
    </dgm:pt>
    <dgm:pt modelId="{B4D72B7C-F949-4B48-8A72-BB4020E769F2}" type="pres">
      <dgm:prSet presAssocID="{A9924FF5-E5DA-47C4-9977-90C9155D5DDA}" presName="Accent1" presStyleCnt="0"/>
      <dgm:spPr/>
    </dgm:pt>
    <dgm:pt modelId="{D2D816D8-A915-4DF0-B847-DD2F01F597B9}" type="pres">
      <dgm:prSet presAssocID="{A9924FF5-E5DA-47C4-9977-90C9155D5DDA}" presName="Accent" presStyleLbl="node1" presStyleIdx="0" presStyleCnt="2"/>
      <dgm:spPr/>
      <dgm:t>
        <a:bodyPr/>
        <a:lstStyle/>
        <a:p>
          <a:endParaRPr lang="en-US"/>
        </a:p>
      </dgm:t>
    </dgm:pt>
    <dgm:pt modelId="{3035B736-51C3-40BD-9DF6-6B6C9B8F0B74}" type="pres">
      <dgm:prSet presAssocID="{A9924FF5-E5DA-47C4-9977-90C9155D5DDA}" presName="Parent1" presStyleLbl="revTx" presStyleIdx="0" presStyleCnt="2">
        <dgm:presLayoutVars>
          <dgm:chMax val="1"/>
          <dgm:chPref val="1"/>
          <dgm:bulletEnabled val="1"/>
        </dgm:presLayoutVars>
      </dgm:prSet>
      <dgm:spPr/>
      <dgm:t>
        <a:bodyPr/>
        <a:lstStyle/>
        <a:p>
          <a:endParaRPr lang="en-US"/>
        </a:p>
      </dgm:t>
    </dgm:pt>
    <dgm:pt modelId="{D5ED5F37-8D0D-46E7-898B-4BD3F3BC88CD}" type="pres">
      <dgm:prSet presAssocID="{4559548B-0C85-4C79-A199-87639CF92C9C}" presName="Accent2" presStyleCnt="0"/>
      <dgm:spPr/>
    </dgm:pt>
    <dgm:pt modelId="{7E2B684E-21C7-4409-9D6F-B7A56B10EA01}" type="pres">
      <dgm:prSet presAssocID="{4559548B-0C85-4C79-A199-87639CF92C9C}" presName="Accent" presStyleLbl="node1" presStyleIdx="1" presStyleCnt="2"/>
      <dgm:spPr>
        <a:gradFill rotWithShape="0">
          <a:gsLst>
            <a:gs pos="0">
              <a:schemeClr val="accent3"/>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a:p>
      </dgm:t>
    </dgm:pt>
    <dgm:pt modelId="{2CC09EC7-3583-4A65-9822-C96DA998F25E}" type="pres">
      <dgm:prSet presAssocID="{4559548B-0C85-4C79-A199-87639CF92C9C}" presName="Parent2" presStyleLbl="revTx" presStyleIdx="1" presStyleCnt="2">
        <dgm:presLayoutVars>
          <dgm:chMax val="1"/>
          <dgm:chPref val="1"/>
          <dgm:bulletEnabled val="1"/>
        </dgm:presLayoutVars>
      </dgm:prSet>
      <dgm:spPr/>
      <dgm:t>
        <a:bodyPr/>
        <a:lstStyle/>
        <a:p>
          <a:endParaRPr lang="en-US"/>
        </a:p>
      </dgm:t>
    </dgm:pt>
  </dgm:ptLst>
  <dgm:cxnLst>
    <dgm:cxn modelId="{3ABB1024-71E7-4606-B37F-75FB17C5BBE9}" type="presOf" srcId="{4559548B-0C85-4C79-A199-87639CF92C9C}" destId="{2CC09EC7-3583-4A65-9822-C96DA998F25E}" srcOrd="0" destOrd="0" presId="urn:microsoft.com/office/officeart/2009/layout/CircleArrowProcess"/>
    <dgm:cxn modelId="{AEAEDDBF-F64F-4271-83CF-6C592B086FFF}" type="presOf" srcId="{9E426432-5D48-4018-9B29-A1B7963CCA34}" destId="{B2787923-AE56-4562-A695-340073F01D2D}" srcOrd="0" destOrd="0" presId="urn:microsoft.com/office/officeart/2009/layout/CircleArrowProcess"/>
    <dgm:cxn modelId="{D8991A83-61E9-4E96-B4F5-3E876277DC4E}" type="presOf" srcId="{A9924FF5-E5DA-47C4-9977-90C9155D5DDA}" destId="{3035B736-51C3-40BD-9DF6-6B6C9B8F0B74}" srcOrd="0" destOrd="0" presId="urn:microsoft.com/office/officeart/2009/layout/CircleArrowProcess"/>
    <dgm:cxn modelId="{7A4C03CA-7496-41E3-B465-35039569E447}" srcId="{9E426432-5D48-4018-9B29-A1B7963CCA34}" destId="{4559548B-0C85-4C79-A199-87639CF92C9C}" srcOrd="1" destOrd="0" parTransId="{7964FA7C-045E-4047-A62C-C6B6AF2C8018}" sibTransId="{D24EC025-E9FB-467E-8310-E4644427C13D}"/>
    <dgm:cxn modelId="{C79EDC26-7060-4C8A-9818-74586EEF6C22}" srcId="{9E426432-5D48-4018-9B29-A1B7963CCA34}" destId="{A9924FF5-E5DA-47C4-9977-90C9155D5DDA}" srcOrd="0" destOrd="0" parTransId="{92CE9419-C932-4930-8706-1F4503D702C5}" sibTransId="{CBDE7FBB-5BD4-4202-86FA-5FF2F5D19039}"/>
    <dgm:cxn modelId="{4D00CC9D-9746-49CC-847D-01077AC4FB97}" type="presParOf" srcId="{B2787923-AE56-4562-A695-340073F01D2D}" destId="{B4D72B7C-F949-4B48-8A72-BB4020E769F2}" srcOrd="0" destOrd="0" presId="urn:microsoft.com/office/officeart/2009/layout/CircleArrowProcess"/>
    <dgm:cxn modelId="{F3D3A300-9488-4D34-935E-99A5CC41D3F2}" type="presParOf" srcId="{B4D72B7C-F949-4B48-8A72-BB4020E769F2}" destId="{D2D816D8-A915-4DF0-B847-DD2F01F597B9}" srcOrd="0" destOrd="0" presId="urn:microsoft.com/office/officeart/2009/layout/CircleArrowProcess"/>
    <dgm:cxn modelId="{2B0A574B-A162-4750-BE6A-6F0928E07CE5}" type="presParOf" srcId="{B2787923-AE56-4562-A695-340073F01D2D}" destId="{3035B736-51C3-40BD-9DF6-6B6C9B8F0B74}" srcOrd="1" destOrd="0" presId="urn:microsoft.com/office/officeart/2009/layout/CircleArrowProcess"/>
    <dgm:cxn modelId="{38F1EF0D-0386-4555-A286-0FDACD658917}" type="presParOf" srcId="{B2787923-AE56-4562-A695-340073F01D2D}" destId="{D5ED5F37-8D0D-46E7-898B-4BD3F3BC88CD}" srcOrd="2" destOrd="0" presId="urn:microsoft.com/office/officeart/2009/layout/CircleArrowProcess"/>
    <dgm:cxn modelId="{44E2D7CD-7F2F-4BF1-9DB4-26A38EAF13DC}" type="presParOf" srcId="{D5ED5F37-8D0D-46E7-898B-4BD3F3BC88CD}" destId="{7E2B684E-21C7-4409-9D6F-B7A56B10EA01}" srcOrd="0" destOrd="0" presId="urn:microsoft.com/office/officeart/2009/layout/CircleArrowProcess"/>
    <dgm:cxn modelId="{2C330EAF-B833-463C-81FA-724DD8554C4A}" type="presParOf" srcId="{B2787923-AE56-4562-A695-340073F01D2D}" destId="{2CC09EC7-3583-4A65-9822-C96DA998F25E}" srcOrd="3"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0241B-17F3-463D-9BB4-576EF9C6816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348F173-C1AD-4D07-8A2E-6528896CAD8C}">
      <dgm:prSet phldrT="[Text]"/>
      <dgm:spPr/>
      <dgm:t>
        <a:bodyPr/>
        <a:lstStyle/>
        <a:p>
          <a:r>
            <a:rPr lang="en-US" b="1" dirty="0" smtClean="0"/>
            <a:t>Administrative</a:t>
          </a:r>
          <a:endParaRPr lang="en-US" b="1" dirty="0"/>
        </a:p>
      </dgm:t>
    </dgm:pt>
    <dgm:pt modelId="{FD6D74C2-F4F5-4DFA-A4BE-B29C0872B323}" type="parTrans" cxnId="{384C5377-4835-4CCE-A11A-64BF3039A29C}">
      <dgm:prSet/>
      <dgm:spPr/>
      <dgm:t>
        <a:bodyPr/>
        <a:lstStyle/>
        <a:p>
          <a:endParaRPr lang="en-US"/>
        </a:p>
      </dgm:t>
    </dgm:pt>
    <dgm:pt modelId="{ED00F9EF-D042-44CE-AFB3-828A4340A291}" type="sibTrans" cxnId="{384C5377-4835-4CCE-A11A-64BF3039A29C}">
      <dgm:prSet/>
      <dgm:spPr/>
      <dgm:t>
        <a:bodyPr/>
        <a:lstStyle/>
        <a:p>
          <a:endParaRPr lang="en-US" dirty="0"/>
        </a:p>
      </dgm:t>
    </dgm:pt>
    <dgm:pt modelId="{684CD555-F598-401E-8641-6F6A8B447BE2}">
      <dgm:prSet phldrT="[Text]"/>
      <dgm:spPr/>
      <dgm:t>
        <a:bodyPr/>
        <a:lstStyle/>
        <a:p>
          <a:r>
            <a:rPr lang="en-US" b="1" dirty="0" smtClean="0"/>
            <a:t>Bereavement</a:t>
          </a:r>
          <a:endParaRPr lang="en-US" b="1" dirty="0"/>
        </a:p>
      </dgm:t>
    </dgm:pt>
    <dgm:pt modelId="{F2152C18-67B9-48EB-B0BE-1A9620592B03}" type="parTrans" cxnId="{C914A039-133F-4795-8F7A-75A0A5CB945B}">
      <dgm:prSet/>
      <dgm:spPr/>
      <dgm:t>
        <a:bodyPr/>
        <a:lstStyle/>
        <a:p>
          <a:endParaRPr lang="en-US"/>
        </a:p>
      </dgm:t>
    </dgm:pt>
    <dgm:pt modelId="{45F66E56-B1BF-48BD-9E46-969CB8F35554}" type="sibTrans" cxnId="{C914A039-133F-4795-8F7A-75A0A5CB945B}">
      <dgm:prSet/>
      <dgm:spPr/>
      <dgm:t>
        <a:bodyPr/>
        <a:lstStyle/>
        <a:p>
          <a:endParaRPr lang="en-US"/>
        </a:p>
      </dgm:t>
    </dgm:pt>
    <dgm:pt modelId="{B52B2DB1-B18F-4072-8C3F-72FDA5000EDC}">
      <dgm:prSet phldrT="[Text]"/>
      <dgm:spPr/>
      <dgm:t>
        <a:bodyPr/>
        <a:lstStyle/>
        <a:p>
          <a:r>
            <a:rPr lang="en-US" b="1" dirty="0" smtClean="0"/>
            <a:t>Family Medical</a:t>
          </a:r>
          <a:endParaRPr lang="en-US" b="1" dirty="0"/>
        </a:p>
      </dgm:t>
    </dgm:pt>
    <dgm:pt modelId="{0E2BB86F-5235-450A-B08A-C8B0E1B04356}" type="parTrans" cxnId="{E33B2749-C649-4254-A44A-E15674DD3C4A}">
      <dgm:prSet/>
      <dgm:spPr/>
      <dgm:t>
        <a:bodyPr/>
        <a:lstStyle/>
        <a:p>
          <a:endParaRPr lang="en-US"/>
        </a:p>
      </dgm:t>
    </dgm:pt>
    <dgm:pt modelId="{A4696553-8E0B-4309-B24C-FCFF09AFF5A9}" type="sibTrans" cxnId="{E33B2749-C649-4254-A44A-E15674DD3C4A}">
      <dgm:prSet/>
      <dgm:spPr/>
      <dgm:t>
        <a:bodyPr/>
        <a:lstStyle/>
        <a:p>
          <a:endParaRPr lang="en-US"/>
        </a:p>
      </dgm:t>
    </dgm:pt>
    <dgm:pt modelId="{F1094F94-4427-436D-9524-306DF64DA1AD}">
      <dgm:prSet phldrT="[Text]"/>
      <dgm:spPr/>
      <dgm:t>
        <a:bodyPr/>
        <a:lstStyle/>
        <a:p>
          <a:r>
            <a:rPr lang="en-US" b="1" dirty="0" smtClean="0"/>
            <a:t>Jury</a:t>
          </a:r>
          <a:endParaRPr lang="en-US" b="1" dirty="0"/>
        </a:p>
      </dgm:t>
    </dgm:pt>
    <dgm:pt modelId="{EEF266BB-D8EC-42AC-AB45-D9AD27613A66}" type="parTrans" cxnId="{74E09ABD-85F4-4FA2-9535-9D8A6831FC62}">
      <dgm:prSet/>
      <dgm:spPr/>
      <dgm:t>
        <a:bodyPr/>
        <a:lstStyle/>
        <a:p>
          <a:endParaRPr lang="en-US"/>
        </a:p>
      </dgm:t>
    </dgm:pt>
    <dgm:pt modelId="{4D7A3ECF-C1C0-456E-8EFD-1DDF19595890}" type="sibTrans" cxnId="{74E09ABD-85F4-4FA2-9535-9D8A6831FC62}">
      <dgm:prSet/>
      <dgm:spPr/>
      <dgm:t>
        <a:bodyPr/>
        <a:lstStyle/>
        <a:p>
          <a:endParaRPr lang="en-US"/>
        </a:p>
      </dgm:t>
    </dgm:pt>
    <dgm:pt modelId="{7DCCD95C-4CA6-4F7B-A105-405E6D701E6B}">
      <dgm:prSet phldrT="[Text]"/>
      <dgm:spPr/>
      <dgm:t>
        <a:bodyPr/>
        <a:lstStyle/>
        <a:p>
          <a:r>
            <a:rPr lang="en-US" b="1" dirty="0" smtClean="0"/>
            <a:t>Leave Grant</a:t>
          </a:r>
          <a:endParaRPr lang="en-US" b="1" dirty="0"/>
        </a:p>
      </dgm:t>
    </dgm:pt>
    <dgm:pt modelId="{1D8C412F-5060-4BE7-9C90-B873CF1C56B8}" type="parTrans" cxnId="{874F1D24-F1AA-479A-AB2A-F0878DC476C5}">
      <dgm:prSet/>
      <dgm:spPr/>
      <dgm:t>
        <a:bodyPr/>
        <a:lstStyle/>
        <a:p>
          <a:endParaRPr lang="en-US"/>
        </a:p>
      </dgm:t>
    </dgm:pt>
    <dgm:pt modelId="{E20D8C9D-E055-4F8E-9864-CFD6B9245AB7}" type="sibTrans" cxnId="{874F1D24-F1AA-479A-AB2A-F0878DC476C5}">
      <dgm:prSet/>
      <dgm:spPr/>
      <dgm:t>
        <a:bodyPr/>
        <a:lstStyle/>
        <a:p>
          <a:endParaRPr lang="en-US"/>
        </a:p>
      </dgm:t>
    </dgm:pt>
    <dgm:pt modelId="{BA8892BF-30E7-4169-A2E8-C2B024D666E4}">
      <dgm:prSet phldrT="[Text]"/>
      <dgm:spPr/>
      <dgm:t>
        <a:bodyPr/>
        <a:lstStyle/>
        <a:p>
          <a:r>
            <a:rPr lang="en-US" b="1" dirty="0" smtClean="0"/>
            <a:t>Exempt Time Off</a:t>
          </a:r>
          <a:endParaRPr lang="en-US" b="1" dirty="0"/>
        </a:p>
      </dgm:t>
    </dgm:pt>
    <dgm:pt modelId="{5D6BC637-05A0-412D-A334-47E3E3359A00}" type="parTrans" cxnId="{8E47B455-0C8D-4839-A19E-CD95C23680A1}">
      <dgm:prSet/>
      <dgm:spPr/>
      <dgm:t>
        <a:bodyPr/>
        <a:lstStyle/>
        <a:p>
          <a:endParaRPr lang="en-US"/>
        </a:p>
      </dgm:t>
    </dgm:pt>
    <dgm:pt modelId="{E8EED675-5A6B-4038-9A98-057716775B94}" type="sibTrans" cxnId="{8E47B455-0C8D-4839-A19E-CD95C23680A1}">
      <dgm:prSet/>
      <dgm:spPr/>
      <dgm:t>
        <a:bodyPr/>
        <a:lstStyle/>
        <a:p>
          <a:endParaRPr lang="en-US"/>
        </a:p>
      </dgm:t>
    </dgm:pt>
    <dgm:pt modelId="{EFE7969A-DBF0-4024-BED2-FC244DF191CD}">
      <dgm:prSet phldrT="[Text]"/>
      <dgm:spPr/>
      <dgm:t>
        <a:bodyPr/>
        <a:lstStyle/>
        <a:p>
          <a:r>
            <a:rPr lang="en-US" b="1" dirty="0" smtClean="0"/>
            <a:t>Injury / Make Whole</a:t>
          </a:r>
          <a:endParaRPr lang="en-US" b="1" dirty="0"/>
        </a:p>
      </dgm:t>
    </dgm:pt>
    <dgm:pt modelId="{1D99C9D2-E0B3-4E79-9774-DA699666E1A7}" type="parTrans" cxnId="{F6517D49-9269-4472-BAE3-D0BBCAB84962}">
      <dgm:prSet/>
      <dgm:spPr/>
      <dgm:t>
        <a:bodyPr/>
        <a:lstStyle/>
        <a:p>
          <a:endParaRPr lang="en-US"/>
        </a:p>
      </dgm:t>
    </dgm:pt>
    <dgm:pt modelId="{3409C55F-9271-4AED-970A-48FA636ED09D}" type="sibTrans" cxnId="{F6517D49-9269-4472-BAE3-D0BBCAB84962}">
      <dgm:prSet/>
      <dgm:spPr/>
      <dgm:t>
        <a:bodyPr/>
        <a:lstStyle/>
        <a:p>
          <a:endParaRPr lang="en-US"/>
        </a:p>
      </dgm:t>
    </dgm:pt>
    <dgm:pt modelId="{328F0963-8C6D-460B-AC04-103936E72D9D}">
      <dgm:prSet phldrT="[Text]"/>
      <dgm:spPr/>
      <dgm:t>
        <a:bodyPr/>
        <a:lstStyle/>
        <a:p>
          <a:r>
            <a:rPr lang="en-US" b="1" dirty="0" smtClean="0"/>
            <a:t>Military</a:t>
          </a:r>
          <a:endParaRPr lang="en-US" b="1" dirty="0"/>
        </a:p>
      </dgm:t>
    </dgm:pt>
    <dgm:pt modelId="{A7812F5A-C5B6-48F1-8BE5-A6AD0B57AE5D}" type="parTrans" cxnId="{D0F236E8-433B-4E42-9B83-B1E8E75BB9C6}">
      <dgm:prSet/>
      <dgm:spPr/>
      <dgm:t>
        <a:bodyPr/>
        <a:lstStyle/>
        <a:p>
          <a:endParaRPr lang="en-US"/>
        </a:p>
      </dgm:t>
    </dgm:pt>
    <dgm:pt modelId="{053A4487-3F8F-45D0-9E0C-20A60436C45F}" type="sibTrans" cxnId="{D0F236E8-433B-4E42-9B83-B1E8E75BB9C6}">
      <dgm:prSet/>
      <dgm:spPr/>
      <dgm:t>
        <a:bodyPr/>
        <a:lstStyle/>
        <a:p>
          <a:endParaRPr lang="en-US"/>
        </a:p>
      </dgm:t>
    </dgm:pt>
    <dgm:pt modelId="{027E5A20-740F-4CBE-A028-05FFBE9CAFD5}">
      <dgm:prSet phldrT="[Text]"/>
      <dgm:spPr/>
      <dgm:t>
        <a:bodyPr/>
        <a:lstStyle/>
        <a:p>
          <a:r>
            <a:rPr lang="en-US" b="1" dirty="0" smtClean="0"/>
            <a:t>Victim Protection</a:t>
          </a:r>
          <a:endParaRPr lang="en-US" b="1" dirty="0"/>
        </a:p>
      </dgm:t>
    </dgm:pt>
    <dgm:pt modelId="{D398883C-1AF3-4CAD-8582-C0E18572714B}" type="parTrans" cxnId="{C5686D23-CCF5-41D1-8614-D01932F10535}">
      <dgm:prSet/>
      <dgm:spPr/>
      <dgm:t>
        <a:bodyPr/>
        <a:lstStyle/>
        <a:p>
          <a:endParaRPr lang="en-US"/>
        </a:p>
      </dgm:t>
    </dgm:pt>
    <dgm:pt modelId="{AAF43045-9A6C-48F0-9739-4A433AC50C05}" type="sibTrans" cxnId="{C5686D23-CCF5-41D1-8614-D01932F10535}">
      <dgm:prSet/>
      <dgm:spPr/>
      <dgm:t>
        <a:bodyPr/>
        <a:lstStyle/>
        <a:p>
          <a:endParaRPr lang="en-US"/>
        </a:p>
      </dgm:t>
    </dgm:pt>
    <dgm:pt modelId="{DA355D5D-0A74-41F3-B748-29D7B8055B13}" type="pres">
      <dgm:prSet presAssocID="{3E00241B-17F3-463D-9BB4-576EF9C6816D}" presName="linearFlow" presStyleCnt="0">
        <dgm:presLayoutVars>
          <dgm:dir/>
          <dgm:resizeHandles val="exact"/>
        </dgm:presLayoutVars>
      </dgm:prSet>
      <dgm:spPr/>
      <dgm:t>
        <a:bodyPr/>
        <a:lstStyle/>
        <a:p>
          <a:endParaRPr lang="en-US"/>
        </a:p>
      </dgm:t>
    </dgm:pt>
    <dgm:pt modelId="{2E8073D9-0C0B-46BB-86E7-0DD30D566606}" type="pres">
      <dgm:prSet presAssocID="{5348F173-C1AD-4D07-8A2E-6528896CAD8C}" presName="composite" presStyleCnt="0"/>
      <dgm:spPr/>
    </dgm:pt>
    <dgm:pt modelId="{8AC4AF9C-010E-4B4B-85E7-2D38A1B3A942}" type="pres">
      <dgm:prSet presAssocID="{5348F173-C1AD-4D07-8A2E-6528896CAD8C}" presName="imgShp" presStyleLbl="fgImgPlace1" presStyleIdx="0" presStyleCnt="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0062C3BF-9BE3-47E4-A51E-CD1C3A042419}" type="pres">
      <dgm:prSet presAssocID="{5348F173-C1AD-4D07-8A2E-6528896CAD8C}" presName="txShp" presStyleLbl="node1" presStyleIdx="0" presStyleCnt="9">
        <dgm:presLayoutVars>
          <dgm:bulletEnabled val="1"/>
        </dgm:presLayoutVars>
      </dgm:prSet>
      <dgm:spPr/>
      <dgm:t>
        <a:bodyPr/>
        <a:lstStyle/>
        <a:p>
          <a:endParaRPr lang="en-US"/>
        </a:p>
      </dgm:t>
    </dgm:pt>
    <dgm:pt modelId="{C15E2328-7FB4-484F-8000-091A0AA9B663}" type="pres">
      <dgm:prSet presAssocID="{ED00F9EF-D042-44CE-AFB3-828A4340A291}" presName="spacing" presStyleCnt="0"/>
      <dgm:spPr/>
    </dgm:pt>
    <dgm:pt modelId="{6769E7DA-6E80-4BAC-AC68-F07E03FD2E3C}" type="pres">
      <dgm:prSet presAssocID="{BA8892BF-30E7-4169-A2E8-C2B024D666E4}" presName="composite" presStyleCnt="0"/>
      <dgm:spPr/>
    </dgm:pt>
    <dgm:pt modelId="{FEDDFAA5-9F84-4482-8318-FC230B99454A}" type="pres">
      <dgm:prSet presAssocID="{BA8892BF-30E7-4169-A2E8-C2B024D666E4}" presName="imgShp" presStyleLbl="fgImgPlac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C31E253E-604D-4B6A-B7C7-A50612802A08}" type="pres">
      <dgm:prSet presAssocID="{BA8892BF-30E7-4169-A2E8-C2B024D666E4}" presName="txShp" presStyleLbl="node1" presStyleIdx="1" presStyleCnt="9">
        <dgm:presLayoutVars>
          <dgm:bulletEnabled val="1"/>
        </dgm:presLayoutVars>
      </dgm:prSet>
      <dgm:spPr/>
      <dgm:t>
        <a:bodyPr/>
        <a:lstStyle/>
        <a:p>
          <a:endParaRPr lang="en-US"/>
        </a:p>
      </dgm:t>
    </dgm:pt>
    <dgm:pt modelId="{E631B889-B719-4AFA-BA2C-F5B393B1DA21}" type="pres">
      <dgm:prSet presAssocID="{E8EED675-5A6B-4038-9A98-057716775B94}" presName="spacing" presStyleCnt="0"/>
      <dgm:spPr/>
    </dgm:pt>
    <dgm:pt modelId="{D73AC6B2-79FD-46A8-AFF4-241632F6A0EA}" type="pres">
      <dgm:prSet presAssocID="{684CD555-F598-401E-8641-6F6A8B447BE2}" presName="composite" presStyleCnt="0"/>
      <dgm:spPr/>
    </dgm:pt>
    <dgm:pt modelId="{6671DB36-E708-4873-8255-CD44AEF115C9}" type="pres">
      <dgm:prSet presAssocID="{684CD555-F598-401E-8641-6F6A8B447BE2}" presName="imgShp" presStyleLbl="fgImgPlac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8C958D99-4E14-4756-B32A-543229A5CCCC}" type="pres">
      <dgm:prSet presAssocID="{684CD555-F598-401E-8641-6F6A8B447BE2}" presName="txShp" presStyleLbl="node1" presStyleIdx="2" presStyleCnt="9">
        <dgm:presLayoutVars>
          <dgm:bulletEnabled val="1"/>
        </dgm:presLayoutVars>
      </dgm:prSet>
      <dgm:spPr/>
      <dgm:t>
        <a:bodyPr/>
        <a:lstStyle/>
        <a:p>
          <a:endParaRPr lang="en-US"/>
        </a:p>
      </dgm:t>
    </dgm:pt>
    <dgm:pt modelId="{F80598AD-D470-4F35-A6FE-EE48CFFC9111}" type="pres">
      <dgm:prSet presAssocID="{45F66E56-B1BF-48BD-9E46-969CB8F35554}" presName="spacing" presStyleCnt="0"/>
      <dgm:spPr/>
    </dgm:pt>
    <dgm:pt modelId="{48EFF35C-FD8D-4781-92D2-D67B85819118}" type="pres">
      <dgm:prSet presAssocID="{B52B2DB1-B18F-4072-8C3F-72FDA5000EDC}" presName="composite" presStyleCnt="0"/>
      <dgm:spPr/>
    </dgm:pt>
    <dgm:pt modelId="{234D9463-F078-4814-9748-DB6B0886CC59}" type="pres">
      <dgm:prSet presAssocID="{B52B2DB1-B18F-4072-8C3F-72FDA5000EDC}" presName="imgShp" presStyleLbl="fgImgPlace1" presStyleIdx="3" presStyleCnt="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5AD617C2-BD2C-4C0A-AB4D-CBF41CA5A7C3}" type="pres">
      <dgm:prSet presAssocID="{B52B2DB1-B18F-4072-8C3F-72FDA5000EDC}" presName="txShp" presStyleLbl="node1" presStyleIdx="3" presStyleCnt="9">
        <dgm:presLayoutVars>
          <dgm:bulletEnabled val="1"/>
        </dgm:presLayoutVars>
      </dgm:prSet>
      <dgm:spPr/>
      <dgm:t>
        <a:bodyPr/>
        <a:lstStyle/>
        <a:p>
          <a:endParaRPr lang="en-US"/>
        </a:p>
      </dgm:t>
    </dgm:pt>
    <dgm:pt modelId="{2F9A6D87-D4CE-409D-9C44-48073B66C71C}" type="pres">
      <dgm:prSet presAssocID="{A4696553-8E0B-4309-B24C-FCFF09AFF5A9}" presName="spacing" presStyleCnt="0"/>
      <dgm:spPr/>
    </dgm:pt>
    <dgm:pt modelId="{B31A0FCB-0F0A-4710-9695-62122713562C}" type="pres">
      <dgm:prSet presAssocID="{F1094F94-4427-436D-9524-306DF64DA1AD}" presName="composite" presStyleCnt="0"/>
      <dgm:spPr/>
    </dgm:pt>
    <dgm:pt modelId="{364C6DF3-5BAF-452E-8701-68A5AD214E88}" type="pres">
      <dgm:prSet presAssocID="{F1094F94-4427-436D-9524-306DF64DA1AD}" presName="imgShp" presStyleLbl="fgImgPlace1" presStyleIdx="4" presStyleCnt="9"/>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4000" r="-34000"/>
          </a:stretch>
        </a:blipFill>
      </dgm:spPr>
      <dgm:t>
        <a:bodyPr/>
        <a:lstStyle/>
        <a:p>
          <a:endParaRPr lang="en-US"/>
        </a:p>
      </dgm:t>
    </dgm:pt>
    <dgm:pt modelId="{0D86F9A4-1922-4894-BCD4-F4833EBBA1EF}" type="pres">
      <dgm:prSet presAssocID="{F1094F94-4427-436D-9524-306DF64DA1AD}" presName="txShp" presStyleLbl="node1" presStyleIdx="4" presStyleCnt="9">
        <dgm:presLayoutVars>
          <dgm:bulletEnabled val="1"/>
        </dgm:presLayoutVars>
      </dgm:prSet>
      <dgm:spPr/>
      <dgm:t>
        <a:bodyPr/>
        <a:lstStyle/>
        <a:p>
          <a:endParaRPr lang="en-US"/>
        </a:p>
      </dgm:t>
    </dgm:pt>
    <dgm:pt modelId="{8E055CC2-0EB2-47E7-BFC9-C38D10DFD080}" type="pres">
      <dgm:prSet presAssocID="{4D7A3ECF-C1C0-456E-8EFD-1DDF19595890}" presName="spacing" presStyleCnt="0"/>
      <dgm:spPr/>
    </dgm:pt>
    <dgm:pt modelId="{538A0F99-2D03-4549-8F35-E700F2C666ED}" type="pres">
      <dgm:prSet presAssocID="{7DCCD95C-4CA6-4F7B-A105-405E6D701E6B}" presName="composite" presStyleCnt="0"/>
      <dgm:spPr/>
    </dgm:pt>
    <dgm:pt modelId="{2C674F22-E2F2-4FAD-A034-3400D5103D9D}" type="pres">
      <dgm:prSet presAssocID="{7DCCD95C-4CA6-4F7B-A105-405E6D701E6B}" presName="imgShp" presStyleLbl="fgImgPlace1" presStyleIdx="5" presStyleCnt="9"/>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16000" b="-16000"/>
          </a:stretch>
        </a:blipFill>
      </dgm:spPr>
      <dgm:t>
        <a:bodyPr/>
        <a:lstStyle/>
        <a:p>
          <a:endParaRPr lang="en-US"/>
        </a:p>
      </dgm:t>
    </dgm:pt>
    <dgm:pt modelId="{A72EAAE8-ED32-4D39-8212-3DCD0DAD3D05}" type="pres">
      <dgm:prSet presAssocID="{7DCCD95C-4CA6-4F7B-A105-405E6D701E6B}" presName="txShp" presStyleLbl="node1" presStyleIdx="5" presStyleCnt="9">
        <dgm:presLayoutVars>
          <dgm:bulletEnabled val="1"/>
        </dgm:presLayoutVars>
      </dgm:prSet>
      <dgm:spPr/>
      <dgm:t>
        <a:bodyPr/>
        <a:lstStyle/>
        <a:p>
          <a:endParaRPr lang="en-US"/>
        </a:p>
      </dgm:t>
    </dgm:pt>
    <dgm:pt modelId="{8D65B836-9E09-4247-B8C7-50AF4A1F2F01}" type="pres">
      <dgm:prSet presAssocID="{E20D8C9D-E055-4F8E-9864-CFD6B9245AB7}" presName="spacing" presStyleCnt="0"/>
      <dgm:spPr/>
    </dgm:pt>
    <dgm:pt modelId="{DC30D0F4-D80E-44B0-83A0-673EB18C8ABF}" type="pres">
      <dgm:prSet presAssocID="{EFE7969A-DBF0-4024-BED2-FC244DF191CD}" presName="composite" presStyleCnt="0"/>
      <dgm:spPr/>
    </dgm:pt>
    <dgm:pt modelId="{AB2A4ED8-33BA-4EFB-8671-47781238F1B4}" type="pres">
      <dgm:prSet presAssocID="{EFE7969A-DBF0-4024-BED2-FC244DF191CD}" presName="imgShp" presStyleLbl="fgImgPlace1" presStyleIdx="6" presStyleCnt="9"/>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000" r="-1000"/>
          </a:stretch>
        </a:blipFill>
      </dgm:spPr>
      <dgm:t>
        <a:bodyPr/>
        <a:lstStyle/>
        <a:p>
          <a:endParaRPr lang="en-US"/>
        </a:p>
      </dgm:t>
    </dgm:pt>
    <dgm:pt modelId="{6F261A47-9A51-4798-8357-7F4AD9C3B5F1}" type="pres">
      <dgm:prSet presAssocID="{EFE7969A-DBF0-4024-BED2-FC244DF191CD}" presName="txShp" presStyleLbl="node1" presStyleIdx="6" presStyleCnt="9">
        <dgm:presLayoutVars>
          <dgm:bulletEnabled val="1"/>
        </dgm:presLayoutVars>
      </dgm:prSet>
      <dgm:spPr/>
      <dgm:t>
        <a:bodyPr/>
        <a:lstStyle/>
        <a:p>
          <a:endParaRPr lang="en-US"/>
        </a:p>
      </dgm:t>
    </dgm:pt>
    <dgm:pt modelId="{2FBE47D4-4C65-4D36-80FB-9FDF40447F8D}" type="pres">
      <dgm:prSet presAssocID="{3409C55F-9271-4AED-970A-48FA636ED09D}" presName="spacing" presStyleCnt="0"/>
      <dgm:spPr/>
    </dgm:pt>
    <dgm:pt modelId="{114D6770-15CD-4876-98C3-D6542790D61A}" type="pres">
      <dgm:prSet presAssocID="{328F0963-8C6D-460B-AC04-103936E72D9D}" presName="composite" presStyleCnt="0"/>
      <dgm:spPr/>
    </dgm:pt>
    <dgm:pt modelId="{649F4E4A-1FD5-4173-8653-EC4EAEDF5447}" type="pres">
      <dgm:prSet presAssocID="{328F0963-8C6D-460B-AC04-103936E72D9D}" presName="imgShp" presStyleLbl="fgImgPlac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14000" b="-14000"/>
          </a:stretch>
        </a:blipFill>
      </dgm:spPr>
      <dgm:t>
        <a:bodyPr/>
        <a:lstStyle/>
        <a:p>
          <a:endParaRPr lang="en-US"/>
        </a:p>
      </dgm:t>
    </dgm:pt>
    <dgm:pt modelId="{042D9B17-53EA-4E13-862A-276AC980C4C4}" type="pres">
      <dgm:prSet presAssocID="{328F0963-8C6D-460B-AC04-103936E72D9D}" presName="txShp" presStyleLbl="node1" presStyleIdx="7" presStyleCnt="9">
        <dgm:presLayoutVars>
          <dgm:bulletEnabled val="1"/>
        </dgm:presLayoutVars>
      </dgm:prSet>
      <dgm:spPr/>
      <dgm:t>
        <a:bodyPr/>
        <a:lstStyle/>
        <a:p>
          <a:endParaRPr lang="en-US"/>
        </a:p>
      </dgm:t>
    </dgm:pt>
    <dgm:pt modelId="{5E61E2D7-C912-47E3-8F14-5656AE78EC99}" type="pres">
      <dgm:prSet presAssocID="{053A4487-3F8F-45D0-9E0C-20A60436C45F}" presName="spacing" presStyleCnt="0"/>
      <dgm:spPr/>
    </dgm:pt>
    <dgm:pt modelId="{5AC18EDF-1395-47DC-9190-F5778B8DA2EE}" type="pres">
      <dgm:prSet presAssocID="{027E5A20-740F-4CBE-A028-05FFBE9CAFD5}" presName="composite" presStyleCnt="0"/>
      <dgm:spPr/>
    </dgm:pt>
    <dgm:pt modelId="{33725AE6-418E-4A95-84E0-9B21CD1C6FE5}" type="pres">
      <dgm:prSet presAssocID="{027E5A20-740F-4CBE-A028-05FFBE9CAFD5}" presName="imgShp" presStyleLbl="fgImgPlace1" presStyleIdx="8" presStyleCnt="9"/>
      <dgm:spPr>
        <a:blipFill>
          <a:blip xmlns:r="http://schemas.openxmlformats.org/officeDocument/2006/relationships" r:embed="rId9">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4D8A7410-DFF2-4729-A042-862BAA08CF13}" type="pres">
      <dgm:prSet presAssocID="{027E5A20-740F-4CBE-A028-05FFBE9CAFD5}" presName="txShp" presStyleLbl="node1" presStyleIdx="8" presStyleCnt="9">
        <dgm:presLayoutVars>
          <dgm:bulletEnabled val="1"/>
        </dgm:presLayoutVars>
      </dgm:prSet>
      <dgm:spPr/>
      <dgm:t>
        <a:bodyPr/>
        <a:lstStyle/>
        <a:p>
          <a:endParaRPr lang="en-US"/>
        </a:p>
      </dgm:t>
    </dgm:pt>
  </dgm:ptLst>
  <dgm:cxnLst>
    <dgm:cxn modelId="{F6517D49-9269-4472-BAE3-D0BBCAB84962}" srcId="{3E00241B-17F3-463D-9BB4-576EF9C6816D}" destId="{EFE7969A-DBF0-4024-BED2-FC244DF191CD}" srcOrd="6" destOrd="0" parTransId="{1D99C9D2-E0B3-4E79-9774-DA699666E1A7}" sibTransId="{3409C55F-9271-4AED-970A-48FA636ED09D}"/>
    <dgm:cxn modelId="{DFCCFC32-246A-4B33-B1A6-BD571885E87A}" type="presOf" srcId="{027E5A20-740F-4CBE-A028-05FFBE9CAFD5}" destId="{4D8A7410-DFF2-4729-A042-862BAA08CF13}" srcOrd="0" destOrd="0" presId="urn:microsoft.com/office/officeart/2005/8/layout/vList3"/>
    <dgm:cxn modelId="{D0F236E8-433B-4E42-9B83-B1E8E75BB9C6}" srcId="{3E00241B-17F3-463D-9BB4-576EF9C6816D}" destId="{328F0963-8C6D-460B-AC04-103936E72D9D}" srcOrd="7" destOrd="0" parTransId="{A7812F5A-C5B6-48F1-8BE5-A6AD0B57AE5D}" sibTransId="{053A4487-3F8F-45D0-9E0C-20A60436C45F}"/>
    <dgm:cxn modelId="{74E09ABD-85F4-4FA2-9535-9D8A6831FC62}" srcId="{3E00241B-17F3-463D-9BB4-576EF9C6816D}" destId="{F1094F94-4427-436D-9524-306DF64DA1AD}" srcOrd="4" destOrd="0" parTransId="{EEF266BB-D8EC-42AC-AB45-D9AD27613A66}" sibTransId="{4D7A3ECF-C1C0-456E-8EFD-1DDF19595890}"/>
    <dgm:cxn modelId="{2411A598-6CAF-4160-A23E-8D8A989C1FD7}" type="presOf" srcId="{F1094F94-4427-436D-9524-306DF64DA1AD}" destId="{0D86F9A4-1922-4894-BCD4-F4833EBBA1EF}" srcOrd="0" destOrd="0" presId="urn:microsoft.com/office/officeart/2005/8/layout/vList3"/>
    <dgm:cxn modelId="{8E47B455-0C8D-4839-A19E-CD95C23680A1}" srcId="{3E00241B-17F3-463D-9BB4-576EF9C6816D}" destId="{BA8892BF-30E7-4169-A2E8-C2B024D666E4}" srcOrd="1" destOrd="0" parTransId="{5D6BC637-05A0-412D-A334-47E3E3359A00}" sibTransId="{E8EED675-5A6B-4038-9A98-057716775B94}"/>
    <dgm:cxn modelId="{D3AFB58C-CF56-44A8-993A-CF7046274335}" type="presOf" srcId="{684CD555-F598-401E-8641-6F6A8B447BE2}" destId="{8C958D99-4E14-4756-B32A-543229A5CCCC}" srcOrd="0" destOrd="0" presId="urn:microsoft.com/office/officeart/2005/8/layout/vList3"/>
    <dgm:cxn modelId="{1AA36128-48AF-4A26-A57D-812D623309AF}" type="presOf" srcId="{7DCCD95C-4CA6-4F7B-A105-405E6D701E6B}" destId="{A72EAAE8-ED32-4D39-8212-3DCD0DAD3D05}" srcOrd="0" destOrd="0" presId="urn:microsoft.com/office/officeart/2005/8/layout/vList3"/>
    <dgm:cxn modelId="{97FFDF5A-105B-46F9-AC62-CA14FFA29BFB}" type="presOf" srcId="{3E00241B-17F3-463D-9BB4-576EF9C6816D}" destId="{DA355D5D-0A74-41F3-B748-29D7B8055B13}" srcOrd="0" destOrd="0" presId="urn:microsoft.com/office/officeart/2005/8/layout/vList3"/>
    <dgm:cxn modelId="{1472C6F1-9605-4633-B19F-43D4AA7F9554}" type="presOf" srcId="{EFE7969A-DBF0-4024-BED2-FC244DF191CD}" destId="{6F261A47-9A51-4798-8357-7F4AD9C3B5F1}" srcOrd="0" destOrd="0" presId="urn:microsoft.com/office/officeart/2005/8/layout/vList3"/>
    <dgm:cxn modelId="{26F2DDF1-0C07-498D-A0C7-12A15CCB0F32}" type="presOf" srcId="{B52B2DB1-B18F-4072-8C3F-72FDA5000EDC}" destId="{5AD617C2-BD2C-4C0A-AB4D-CBF41CA5A7C3}" srcOrd="0" destOrd="0" presId="urn:microsoft.com/office/officeart/2005/8/layout/vList3"/>
    <dgm:cxn modelId="{A32FD371-7D11-4DE8-85B1-D07E922C2C27}" type="presOf" srcId="{BA8892BF-30E7-4169-A2E8-C2B024D666E4}" destId="{C31E253E-604D-4B6A-B7C7-A50612802A08}" srcOrd="0" destOrd="0" presId="urn:microsoft.com/office/officeart/2005/8/layout/vList3"/>
    <dgm:cxn modelId="{D60F01B1-CA50-45A3-AE86-E1AD70E26C46}" type="presOf" srcId="{328F0963-8C6D-460B-AC04-103936E72D9D}" destId="{042D9B17-53EA-4E13-862A-276AC980C4C4}" srcOrd="0" destOrd="0" presId="urn:microsoft.com/office/officeart/2005/8/layout/vList3"/>
    <dgm:cxn modelId="{E33B2749-C649-4254-A44A-E15674DD3C4A}" srcId="{3E00241B-17F3-463D-9BB4-576EF9C6816D}" destId="{B52B2DB1-B18F-4072-8C3F-72FDA5000EDC}" srcOrd="3" destOrd="0" parTransId="{0E2BB86F-5235-450A-B08A-C8B0E1B04356}" sibTransId="{A4696553-8E0B-4309-B24C-FCFF09AFF5A9}"/>
    <dgm:cxn modelId="{874F1D24-F1AA-479A-AB2A-F0878DC476C5}" srcId="{3E00241B-17F3-463D-9BB4-576EF9C6816D}" destId="{7DCCD95C-4CA6-4F7B-A105-405E6D701E6B}" srcOrd="5" destOrd="0" parTransId="{1D8C412F-5060-4BE7-9C90-B873CF1C56B8}" sibTransId="{E20D8C9D-E055-4F8E-9864-CFD6B9245AB7}"/>
    <dgm:cxn modelId="{C914A039-133F-4795-8F7A-75A0A5CB945B}" srcId="{3E00241B-17F3-463D-9BB4-576EF9C6816D}" destId="{684CD555-F598-401E-8641-6F6A8B447BE2}" srcOrd="2" destOrd="0" parTransId="{F2152C18-67B9-48EB-B0BE-1A9620592B03}" sibTransId="{45F66E56-B1BF-48BD-9E46-969CB8F35554}"/>
    <dgm:cxn modelId="{C5686D23-CCF5-41D1-8614-D01932F10535}" srcId="{3E00241B-17F3-463D-9BB4-576EF9C6816D}" destId="{027E5A20-740F-4CBE-A028-05FFBE9CAFD5}" srcOrd="8" destOrd="0" parTransId="{D398883C-1AF3-4CAD-8582-C0E18572714B}" sibTransId="{AAF43045-9A6C-48F0-9739-4A433AC50C05}"/>
    <dgm:cxn modelId="{7EC6AC64-E0FD-4BDB-B037-2414B7F1C7F9}" type="presOf" srcId="{5348F173-C1AD-4D07-8A2E-6528896CAD8C}" destId="{0062C3BF-9BE3-47E4-A51E-CD1C3A042419}" srcOrd="0" destOrd="0" presId="urn:microsoft.com/office/officeart/2005/8/layout/vList3"/>
    <dgm:cxn modelId="{384C5377-4835-4CCE-A11A-64BF3039A29C}" srcId="{3E00241B-17F3-463D-9BB4-576EF9C6816D}" destId="{5348F173-C1AD-4D07-8A2E-6528896CAD8C}" srcOrd="0" destOrd="0" parTransId="{FD6D74C2-F4F5-4DFA-A4BE-B29C0872B323}" sibTransId="{ED00F9EF-D042-44CE-AFB3-828A4340A291}"/>
    <dgm:cxn modelId="{A56A8D9C-A34B-4726-9212-4E1DB6B4A270}" type="presParOf" srcId="{DA355D5D-0A74-41F3-B748-29D7B8055B13}" destId="{2E8073D9-0C0B-46BB-86E7-0DD30D566606}" srcOrd="0" destOrd="0" presId="urn:microsoft.com/office/officeart/2005/8/layout/vList3"/>
    <dgm:cxn modelId="{295455A6-B4BF-4D4A-8D63-7BBBF239F5FE}" type="presParOf" srcId="{2E8073D9-0C0B-46BB-86E7-0DD30D566606}" destId="{8AC4AF9C-010E-4B4B-85E7-2D38A1B3A942}" srcOrd="0" destOrd="0" presId="urn:microsoft.com/office/officeart/2005/8/layout/vList3"/>
    <dgm:cxn modelId="{82AA335A-E0AD-49D6-A2D3-2ADF9885C7C8}" type="presParOf" srcId="{2E8073D9-0C0B-46BB-86E7-0DD30D566606}" destId="{0062C3BF-9BE3-47E4-A51E-CD1C3A042419}" srcOrd="1" destOrd="0" presId="urn:microsoft.com/office/officeart/2005/8/layout/vList3"/>
    <dgm:cxn modelId="{C1185C8C-3C0E-4821-BAA9-BC614BE4DB30}" type="presParOf" srcId="{DA355D5D-0A74-41F3-B748-29D7B8055B13}" destId="{C15E2328-7FB4-484F-8000-091A0AA9B663}" srcOrd="1" destOrd="0" presId="urn:microsoft.com/office/officeart/2005/8/layout/vList3"/>
    <dgm:cxn modelId="{8C044649-3BAD-44ED-8456-1AE1119BA6D6}" type="presParOf" srcId="{DA355D5D-0A74-41F3-B748-29D7B8055B13}" destId="{6769E7DA-6E80-4BAC-AC68-F07E03FD2E3C}" srcOrd="2" destOrd="0" presId="urn:microsoft.com/office/officeart/2005/8/layout/vList3"/>
    <dgm:cxn modelId="{C9F20F42-B91C-4826-BD0A-CAAAAED2F2FE}" type="presParOf" srcId="{6769E7DA-6E80-4BAC-AC68-F07E03FD2E3C}" destId="{FEDDFAA5-9F84-4482-8318-FC230B99454A}" srcOrd="0" destOrd="0" presId="urn:microsoft.com/office/officeart/2005/8/layout/vList3"/>
    <dgm:cxn modelId="{FC8FD57D-E041-4302-A829-C5D94A3C3F87}" type="presParOf" srcId="{6769E7DA-6E80-4BAC-AC68-F07E03FD2E3C}" destId="{C31E253E-604D-4B6A-B7C7-A50612802A08}" srcOrd="1" destOrd="0" presId="urn:microsoft.com/office/officeart/2005/8/layout/vList3"/>
    <dgm:cxn modelId="{6B5C60E7-B83E-4BBE-B8B1-FD502F2A7623}" type="presParOf" srcId="{DA355D5D-0A74-41F3-B748-29D7B8055B13}" destId="{E631B889-B719-4AFA-BA2C-F5B393B1DA21}" srcOrd="3" destOrd="0" presId="urn:microsoft.com/office/officeart/2005/8/layout/vList3"/>
    <dgm:cxn modelId="{56228F2E-ACDD-4011-BE09-22D46D043730}" type="presParOf" srcId="{DA355D5D-0A74-41F3-B748-29D7B8055B13}" destId="{D73AC6B2-79FD-46A8-AFF4-241632F6A0EA}" srcOrd="4" destOrd="0" presId="urn:microsoft.com/office/officeart/2005/8/layout/vList3"/>
    <dgm:cxn modelId="{3B5079CD-2F98-4F98-A0C2-65C051434B77}" type="presParOf" srcId="{D73AC6B2-79FD-46A8-AFF4-241632F6A0EA}" destId="{6671DB36-E708-4873-8255-CD44AEF115C9}" srcOrd="0" destOrd="0" presId="urn:microsoft.com/office/officeart/2005/8/layout/vList3"/>
    <dgm:cxn modelId="{24815404-CA37-4032-BB21-2C7FAEC5971D}" type="presParOf" srcId="{D73AC6B2-79FD-46A8-AFF4-241632F6A0EA}" destId="{8C958D99-4E14-4756-B32A-543229A5CCCC}" srcOrd="1" destOrd="0" presId="urn:microsoft.com/office/officeart/2005/8/layout/vList3"/>
    <dgm:cxn modelId="{1528781E-0634-4A90-BF5E-ADF463724764}" type="presParOf" srcId="{DA355D5D-0A74-41F3-B748-29D7B8055B13}" destId="{F80598AD-D470-4F35-A6FE-EE48CFFC9111}" srcOrd="5" destOrd="0" presId="urn:microsoft.com/office/officeart/2005/8/layout/vList3"/>
    <dgm:cxn modelId="{5D723250-93AE-486C-8A19-C0DDA367EE15}" type="presParOf" srcId="{DA355D5D-0A74-41F3-B748-29D7B8055B13}" destId="{48EFF35C-FD8D-4781-92D2-D67B85819118}" srcOrd="6" destOrd="0" presId="urn:microsoft.com/office/officeart/2005/8/layout/vList3"/>
    <dgm:cxn modelId="{A4A08487-BFA7-4995-857A-819FCC1E1FAC}" type="presParOf" srcId="{48EFF35C-FD8D-4781-92D2-D67B85819118}" destId="{234D9463-F078-4814-9748-DB6B0886CC59}" srcOrd="0" destOrd="0" presId="urn:microsoft.com/office/officeart/2005/8/layout/vList3"/>
    <dgm:cxn modelId="{5BB7B3B9-7918-45AB-9FBA-F52CF9A06B45}" type="presParOf" srcId="{48EFF35C-FD8D-4781-92D2-D67B85819118}" destId="{5AD617C2-BD2C-4C0A-AB4D-CBF41CA5A7C3}" srcOrd="1" destOrd="0" presId="urn:microsoft.com/office/officeart/2005/8/layout/vList3"/>
    <dgm:cxn modelId="{C5AB948D-9696-40C0-B4B1-703789881737}" type="presParOf" srcId="{DA355D5D-0A74-41F3-B748-29D7B8055B13}" destId="{2F9A6D87-D4CE-409D-9C44-48073B66C71C}" srcOrd="7" destOrd="0" presId="urn:microsoft.com/office/officeart/2005/8/layout/vList3"/>
    <dgm:cxn modelId="{8BB21217-1DB2-4548-8A1D-B8EA446ABFE6}" type="presParOf" srcId="{DA355D5D-0A74-41F3-B748-29D7B8055B13}" destId="{B31A0FCB-0F0A-4710-9695-62122713562C}" srcOrd="8" destOrd="0" presId="urn:microsoft.com/office/officeart/2005/8/layout/vList3"/>
    <dgm:cxn modelId="{ED857EF6-A81B-449A-B486-78DDF529B432}" type="presParOf" srcId="{B31A0FCB-0F0A-4710-9695-62122713562C}" destId="{364C6DF3-5BAF-452E-8701-68A5AD214E88}" srcOrd="0" destOrd="0" presId="urn:microsoft.com/office/officeart/2005/8/layout/vList3"/>
    <dgm:cxn modelId="{D69D0228-EDCB-492E-AAA2-DA3C1A37BE3B}" type="presParOf" srcId="{B31A0FCB-0F0A-4710-9695-62122713562C}" destId="{0D86F9A4-1922-4894-BCD4-F4833EBBA1EF}" srcOrd="1" destOrd="0" presId="urn:microsoft.com/office/officeart/2005/8/layout/vList3"/>
    <dgm:cxn modelId="{879AD8B3-1FE5-4013-9051-5C511CF71B86}" type="presParOf" srcId="{DA355D5D-0A74-41F3-B748-29D7B8055B13}" destId="{8E055CC2-0EB2-47E7-BFC9-C38D10DFD080}" srcOrd="9" destOrd="0" presId="urn:microsoft.com/office/officeart/2005/8/layout/vList3"/>
    <dgm:cxn modelId="{8E726C08-1CC8-452D-A83A-70A368A882D7}" type="presParOf" srcId="{DA355D5D-0A74-41F3-B748-29D7B8055B13}" destId="{538A0F99-2D03-4549-8F35-E700F2C666ED}" srcOrd="10" destOrd="0" presId="urn:microsoft.com/office/officeart/2005/8/layout/vList3"/>
    <dgm:cxn modelId="{8B5B6C29-9841-4402-9C7E-62CA26654954}" type="presParOf" srcId="{538A0F99-2D03-4549-8F35-E700F2C666ED}" destId="{2C674F22-E2F2-4FAD-A034-3400D5103D9D}" srcOrd="0" destOrd="0" presId="urn:microsoft.com/office/officeart/2005/8/layout/vList3"/>
    <dgm:cxn modelId="{33E1C09D-AD4D-4387-9745-C185636A9D97}" type="presParOf" srcId="{538A0F99-2D03-4549-8F35-E700F2C666ED}" destId="{A72EAAE8-ED32-4D39-8212-3DCD0DAD3D05}" srcOrd="1" destOrd="0" presId="urn:microsoft.com/office/officeart/2005/8/layout/vList3"/>
    <dgm:cxn modelId="{AEA05DF2-A73F-43BD-8B66-4A1B892A0D22}" type="presParOf" srcId="{DA355D5D-0A74-41F3-B748-29D7B8055B13}" destId="{8D65B836-9E09-4247-B8C7-50AF4A1F2F01}" srcOrd="11" destOrd="0" presId="urn:microsoft.com/office/officeart/2005/8/layout/vList3"/>
    <dgm:cxn modelId="{C5E3545D-B9CE-4C76-A9DA-CC6A0EFB1CD7}" type="presParOf" srcId="{DA355D5D-0A74-41F3-B748-29D7B8055B13}" destId="{DC30D0F4-D80E-44B0-83A0-673EB18C8ABF}" srcOrd="12" destOrd="0" presId="urn:microsoft.com/office/officeart/2005/8/layout/vList3"/>
    <dgm:cxn modelId="{E394378F-EE86-4B0A-9E3A-0AF8EE79FD1E}" type="presParOf" srcId="{DC30D0F4-D80E-44B0-83A0-673EB18C8ABF}" destId="{AB2A4ED8-33BA-4EFB-8671-47781238F1B4}" srcOrd="0" destOrd="0" presId="urn:microsoft.com/office/officeart/2005/8/layout/vList3"/>
    <dgm:cxn modelId="{32A45D21-A430-494B-A582-766415B8ACAC}" type="presParOf" srcId="{DC30D0F4-D80E-44B0-83A0-673EB18C8ABF}" destId="{6F261A47-9A51-4798-8357-7F4AD9C3B5F1}" srcOrd="1" destOrd="0" presId="urn:microsoft.com/office/officeart/2005/8/layout/vList3"/>
    <dgm:cxn modelId="{A6F18D6A-8A93-4DFA-A7A1-251C5BB482C6}" type="presParOf" srcId="{DA355D5D-0A74-41F3-B748-29D7B8055B13}" destId="{2FBE47D4-4C65-4D36-80FB-9FDF40447F8D}" srcOrd="13" destOrd="0" presId="urn:microsoft.com/office/officeart/2005/8/layout/vList3"/>
    <dgm:cxn modelId="{319C3B8D-7F2F-47B5-92E1-70850F3E7FF1}" type="presParOf" srcId="{DA355D5D-0A74-41F3-B748-29D7B8055B13}" destId="{114D6770-15CD-4876-98C3-D6542790D61A}" srcOrd="14" destOrd="0" presId="urn:microsoft.com/office/officeart/2005/8/layout/vList3"/>
    <dgm:cxn modelId="{C206E731-617E-4CBB-AAE7-FE629A93C7F1}" type="presParOf" srcId="{114D6770-15CD-4876-98C3-D6542790D61A}" destId="{649F4E4A-1FD5-4173-8653-EC4EAEDF5447}" srcOrd="0" destOrd="0" presId="urn:microsoft.com/office/officeart/2005/8/layout/vList3"/>
    <dgm:cxn modelId="{C901D318-6337-4809-806E-812ED2A3E0E7}" type="presParOf" srcId="{114D6770-15CD-4876-98C3-D6542790D61A}" destId="{042D9B17-53EA-4E13-862A-276AC980C4C4}" srcOrd="1" destOrd="0" presId="urn:microsoft.com/office/officeart/2005/8/layout/vList3"/>
    <dgm:cxn modelId="{DBB5C9CE-9045-4D6D-920B-C07C552C69EA}" type="presParOf" srcId="{DA355D5D-0A74-41F3-B748-29D7B8055B13}" destId="{5E61E2D7-C912-47E3-8F14-5656AE78EC99}" srcOrd="15" destOrd="0" presId="urn:microsoft.com/office/officeart/2005/8/layout/vList3"/>
    <dgm:cxn modelId="{2D02DE3E-F98F-4CA1-8711-7F3A8C303370}" type="presParOf" srcId="{DA355D5D-0A74-41F3-B748-29D7B8055B13}" destId="{5AC18EDF-1395-47DC-9190-F5778B8DA2EE}" srcOrd="16" destOrd="0" presId="urn:microsoft.com/office/officeart/2005/8/layout/vList3"/>
    <dgm:cxn modelId="{CFAA90FE-0371-43D5-A558-577874689820}" type="presParOf" srcId="{5AC18EDF-1395-47DC-9190-F5778B8DA2EE}" destId="{33725AE6-418E-4A95-84E0-9B21CD1C6FE5}" srcOrd="0" destOrd="0" presId="urn:microsoft.com/office/officeart/2005/8/layout/vList3"/>
    <dgm:cxn modelId="{5DB1B88A-228F-4425-8FDC-03B6C99C59F9}" type="presParOf" srcId="{5AC18EDF-1395-47DC-9190-F5778B8DA2EE}" destId="{4D8A7410-DFF2-4729-A042-862BAA08CF1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5E2BF3-7AE2-42B1-B202-E07D44594375}">
      <dsp:nvSpPr>
        <dsp:cNvPr id="0" name=""/>
        <dsp:cNvSpPr/>
      </dsp:nvSpPr>
      <dsp:spPr>
        <a:xfrm>
          <a:off x="0" y="35037"/>
          <a:ext cx="8778875"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Work Schedule Premium Pay </a:t>
          </a:r>
          <a:endParaRPr lang="en-US" sz="2400" kern="1200" dirty="0"/>
        </a:p>
      </dsp:txBody>
      <dsp:txXfrm>
        <a:off x="28100" y="63137"/>
        <a:ext cx="8722675" cy="519439"/>
      </dsp:txXfrm>
    </dsp:sp>
    <dsp:sp modelId="{673D22A6-858A-4124-B954-4224A13F4AD8}">
      <dsp:nvSpPr>
        <dsp:cNvPr id="0" name=""/>
        <dsp:cNvSpPr/>
      </dsp:nvSpPr>
      <dsp:spPr>
        <a:xfrm>
          <a:off x="0" y="610677"/>
          <a:ext cx="8778875"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May only be entered on working time</a:t>
          </a:r>
          <a:endParaRPr lang="en-US" sz="1900" kern="1200" dirty="0"/>
        </a:p>
        <a:p>
          <a:pPr marL="171450" lvl="1" indent="-171450" algn="l" defTabSz="844550">
            <a:lnSpc>
              <a:spcPct val="90000"/>
            </a:lnSpc>
            <a:spcBef>
              <a:spcPct val="0"/>
            </a:spcBef>
            <a:spcAft>
              <a:spcPct val="20000"/>
            </a:spcAft>
            <a:buChar char="••"/>
          </a:pPr>
          <a:r>
            <a:rPr lang="en-US" sz="1900" kern="1200" dirty="0" smtClean="0"/>
            <a:t>Paid for 1</a:t>
          </a:r>
          <a:r>
            <a:rPr lang="en-US" sz="1900" kern="1200" baseline="30000" dirty="0" smtClean="0"/>
            <a:t>st</a:t>
          </a:r>
          <a:r>
            <a:rPr lang="en-US" sz="1900" kern="1200" dirty="0" smtClean="0"/>
            <a:t> shift if you have a 2</a:t>
          </a:r>
          <a:r>
            <a:rPr lang="en-US" sz="1900" kern="1200" baseline="30000" dirty="0" smtClean="0"/>
            <a:t>nd</a:t>
          </a:r>
          <a:r>
            <a:rPr lang="en-US" sz="1900" kern="1200" dirty="0" smtClean="0"/>
            <a:t> or 3</a:t>
          </a:r>
          <a:r>
            <a:rPr lang="en-US" sz="1900" kern="1200" baseline="30000" dirty="0" smtClean="0"/>
            <a:t>rd</a:t>
          </a:r>
          <a:r>
            <a:rPr lang="en-US" sz="1900" kern="1200" dirty="0" smtClean="0"/>
            <a:t> shift work schedule </a:t>
          </a:r>
          <a:endParaRPr lang="en-US" sz="1900" kern="1200" dirty="0"/>
        </a:p>
        <a:p>
          <a:pPr marL="171450" lvl="1" indent="-171450" algn="l" defTabSz="844550">
            <a:lnSpc>
              <a:spcPct val="90000"/>
            </a:lnSpc>
            <a:spcBef>
              <a:spcPct val="0"/>
            </a:spcBef>
            <a:spcAft>
              <a:spcPct val="20000"/>
            </a:spcAft>
            <a:buChar char="••"/>
          </a:pPr>
          <a:r>
            <a:rPr lang="en-US" sz="1900" kern="1200" dirty="0" smtClean="0"/>
            <a:t>Entered as wage type 7002 (2</a:t>
          </a:r>
          <a:r>
            <a:rPr lang="en-US" sz="1900" kern="1200" baseline="30000" dirty="0" smtClean="0"/>
            <a:t>nd</a:t>
          </a:r>
          <a:r>
            <a:rPr lang="en-US" sz="1900" kern="1200" dirty="0" smtClean="0"/>
            <a:t> shift) and 7003 (3</a:t>
          </a:r>
          <a:r>
            <a:rPr lang="en-US" sz="1900" kern="1200" baseline="30000" dirty="0" smtClean="0"/>
            <a:t>rd</a:t>
          </a:r>
          <a:r>
            <a:rPr lang="en-US" sz="1900" kern="1200" dirty="0" smtClean="0"/>
            <a:t> shift)</a:t>
          </a:r>
          <a:endParaRPr lang="en-US" sz="1900" kern="1200" dirty="0"/>
        </a:p>
      </dsp:txBody>
      <dsp:txXfrm>
        <a:off x="0" y="610677"/>
        <a:ext cx="8778875" cy="993600"/>
      </dsp:txXfrm>
    </dsp:sp>
    <dsp:sp modelId="{B98F6A4D-E97C-4B41-AB8D-8FD42CE47084}">
      <dsp:nvSpPr>
        <dsp:cNvPr id="0" name=""/>
        <dsp:cNvSpPr/>
      </dsp:nvSpPr>
      <dsp:spPr>
        <a:xfrm>
          <a:off x="0" y="1604277"/>
          <a:ext cx="8778875" cy="5756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What fields to enter on your timesheet</a:t>
          </a:r>
          <a:endParaRPr lang="en-US" sz="2400" kern="1200" dirty="0"/>
        </a:p>
      </dsp:txBody>
      <dsp:txXfrm>
        <a:off x="28100" y="1632377"/>
        <a:ext cx="8722675" cy="519439"/>
      </dsp:txXfrm>
    </dsp:sp>
    <dsp:sp modelId="{BF208EF9-57B8-4684-9839-08476BCC3B1C}">
      <dsp:nvSpPr>
        <dsp:cNvPr id="0" name=""/>
        <dsp:cNvSpPr/>
      </dsp:nvSpPr>
      <dsp:spPr>
        <a:xfrm>
          <a:off x="0" y="2179917"/>
          <a:ext cx="8778875"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72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smtClean="0"/>
            <a:t>Receiving Cost Center </a:t>
          </a:r>
          <a:endParaRPr lang="en-US" sz="1900" kern="1200" dirty="0"/>
        </a:p>
        <a:p>
          <a:pPr marL="171450" lvl="1" indent="-171450" algn="l" defTabSz="844550">
            <a:lnSpc>
              <a:spcPct val="90000"/>
            </a:lnSpc>
            <a:spcBef>
              <a:spcPct val="0"/>
            </a:spcBef>
            <a:spcAft>
              <a:spcPct val="20000"/>
            </a:spcAft>
            <a:buChar char="••"/>
          </a:pPr>
          <a:r>
            <a:rPr lang="en-US" sz="1900" kern="1200" dirty="0" smtClean="0"/>
            <a:t>Receiving Functional Area</a:t>
          </a:r>
          <a:endParaRPr lang="en-US" sz="1900" kern="1200" dirty="0"/>
        </a:p>
        <a:p>
          <a:pPr marL="171450" lvl="1" indent="-171450" algn="l" defTabSz="844550">
            <a:lnSpc>
              <a:spcPct val="90000"/>
            </a:lnSpc>
            <a:spcBef>
              <a:spcPct val="0"/>
            </a:spcBef>
            <a:spcAft>
              <a:spcPct val="20000"/>
            </a:spcAft>
            <a:buChar char="••"/>
          </a:pPr>
          <a:r>
            <a:rPr lang="en-US" sz="1900" kern="1200" dirty="0" smtClean="0"/>
            <a:t>Hours of the event in the From and To field</a:t>
          </a:r>
          <a:endParaRPr lang="en-US" sz="1900" kern="1200" dirty="0"/>
        </a:p>
        <a:p>
          <a:pPr marL="171450" lvl="1" indent="-171450" algn="l" defTabSz="844550">
            <a:lnSpc>
              <a:spcPct val="90000"/>
            </a:lnSpc>
            <a:spcBef>
              <a:spcPct val="0"/>
            </a:spcBef>
            <a:spcAft>
              <a:spcPct val="20000"/>
            </a:spcAft>
            <a:buChar char="••"/>
          </a:pPr>
          <a:r>
            <a:rPr lang="en-US" sz="1900" kern="1200" dirty="0" smtClean="0"/>
            <a:t>Wage type 7002 (2</a:t>
          </a:r>
          <a:r>
            <a:rPr lang="en-US" sz="1900" kern="1200" baseline="30000" dirty="0" smtClean="0"/>
            <a:t>nd</a:t>
          </a:r>
          <a:r>
            <a:rPr lang="en-US" sz="1900" kern="1200" dirty="0" smtClean="0"/>
            <a:t> shift) or 7003 (3</a:t>
          </a:r>
          <a:r>
            <a:rPr lang="en-US" sz="1900" kern="1200" baseline="30000" dirty="0" smtClean="0"/>
            <a:t>rd</a:t>
          </a:r>
          <a:r>
            <a:rPr lang="en-US" sz="1900" kern="1200" dirty="0" smtClean="0"/>
            <a:t> shift)</a:t>
          </a:r>
          <a:endParaRPr lang="en-US" sz="1900" kern="1200" dirty="0"/>
        </a:p>
      </dsp:txBody>
      <dsp:txXfrm>
        <a:off x="0" y="2179917"/>
        <a:ext cx="8778875" cy="1316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5/23/2017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5/23/2017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slide" Target="../slides/slide112.xml"/><Relationship Id="rId2" Type="http://schemas.openxmlformats.org/officeDocument/2006/relationships/notesMaster" Target="../notesMasters/notesMaster1.xml"/><Relationship Id="rId1" Type="http://schemas.openxmlformats.org/officeDocument/2006/relationships/tags" Target="../tags/tag203.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8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slide" Target="../slides/slide94.xml"/><Relationship Id="rId2" Type="http://schemas.openxmlformats.org/officeDocument/2006/relationships/notesMaster" Target="../notesMasters/notesMaster1.xml"/><Relationship Id="rId1" Type="http://schemas.openxmlformats.org/officeDocument/2006/relationships/tags" Target="../tags/tag173.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slide" Target="../slides/slide97.xml"/><Relationship Id="rId2" Type="http://schemas.openxmlformats.org/officeDocument/2006/relationships/notesMaster" Target="../notesMasters/notesMaster1.xml"/><Relationship Id="rId1" Type="http://schemas.openxmlformats.org/officeDocument/2006/relationships/tags" Target="../tags/tag177.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447675"/>
            <a:ext cx="4800600" cy="3600450"/>
          </a:xfrm>
        </p:spPr>
      </p:sp>
      <p:sp>
        <p:nvSpPr>
          <p:cNvPr id="3" name="Notes Placeholder 2"/>
          <p:cNvSpPr>
            <a:spLocks noGrp="1"/>
          </p:cNvSpPr>
          <p:nvPr>
            <p:ph type="body" idx="1"/>
            <p:custDataLst>
              <p:tags r:id="rId1"/>
            </p:custDataLst>
          </p:nvPr>
        </p:nvSpPr>
        <p:spPr>
          <a:xfrm>
            <a:off x="179822" y="4141671"/>
            <a:ext cx="4661710" cy="4924158"/>
          </a:xfrm>
        </p:spPr>
        <p:txBody>
          <a:bodyPr/>
          <a:lstStyle/>
          <a:p>
            <a:r>
              <a:rPr lang="en-US" dirty="0" smtClean="0"/>
              <a:t>Notes:</a:t>
            </a:r>
          </a:p>
          <a:p>
            <a:endParaRPr lang="en-US" b="0" dirty="0" smtClean="0"/>
          </a:p>
          <a:p>
            <a:r>
              <a:rPr lang="en-US" b="0" dirty="0" smtClean="0"/>
              <a:t>Welcome to the</a:t>
            </a:r>
            <a:r>
              <a:rPr lang="en-US" b="0" baseline="0" dirty="0" smtClean="0"/>
              <a:t> Introduction to SAP Time Entry course!  This course is designed to provide you with the skills you need to enter your time to ensure you are paid promptly and correctly.  The course is for Maintenance, Engineering and Support employees and provides specific examples of each type of time entry.  The course will take you between one and a half to two hours to complete.  If you do not have this much time, don’t worry about it, you are able to stop this course at anytime and when you come back you can start where you left off.  Now let’s get started with the course</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04958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Now let’s look at what could happen if</a:t>
            </a:r>
            <a:r>
              <a:rPr lang="en-US" baseline="0" dirty="0" smtClean="0"/>
              <a:t> you do not enter your time correctly.  It is CDOT’s responsibility to pay you, but if you do not enter your time correctly then CDOT has no way to do so.  If the time entry results in you getting paid less, then you will have to wait until the next pay period.  If there is an overpayment then you might have to pay the overpayment back.  Additionally, because some of your leave accruals are based on the time you work they may be incorrect.  And finally, CDOT will not be able to account for their labor costs and they may not be able to recover some of the funds that are used to pay for the work you perform.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387626554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are entering leave you must have leave available in your leave bank before you can code it to your timesheet.  For example, if you wanted to take 40 hours of vacation a month from now and currently have only 32 hours of annual leave in your leave bank, then you would only be able to enter 32 hours of annual leave.  You will have to wait until leave is accrued again to enter the additional 8 hours.  Remember you cannot use leave prior to the date it is earned.  If you do not have enough leave then you should contact your Supervisor or Timekeeper for assistance.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103</a:t>
            </a:fld>
            <a:endParaRPr lang="en-US" dirty="0"/>
          </a:p>
        </p:txBody>
      </p:sp>
    </p:spTree>
    <p:extLst>
      <p:ext uri="{BB962C8B-B14F-4D97-AF65-F5344CB8AC3E}">
        <p14:creationId xmlns:p14="http://schemas.microsoft.com/office/powerpoint/2010/main" val="344969428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try to enter leave when you are not scheduled to work this message will display.  To accurately report when you are on leave you must have the correct work schedule assigned.  If you need to have your work schedule changed, contact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104</a:t>
            </a:fld>
            <a:endParaRPr lang="en-US" dirty="0"/>
          </a:p>
        </p:txBody>
      </p:sp>
    </p:spTree>
    <p:extLst>
      <p:ext uri="{BB962C8B-B14F-4D97-AF65-F5344CB8AC3E}">
        <p14:creationId xmlns:p14="http://schemas.microsoft.com/office/powerpoint/2010/main" val="17328448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some cases, you may encounter</a:t>
            </a:r>
            <a:r>
              <a:rPr lang="en-US" baseline="0" dirty="0" smtClean="0"/>
              <a:t> that a work order, WBS element, or cost center is closed, invalid, or does not exist.  When you get this error, you should verify your entry to determine if it is correct and if it is then contact your timekeeper to let them know there is a problem.  By entering your time as soon as it worked, and correcting errors promptly you can avoid this error. If the work order, WBS element or cost center is not correct enter the correct one to clear the error.  You must fix or delete the entry before you can continue entering time or exit the timesheet.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105</a:t>
            </a:fld>
            <a:endParaRPr lang="en-US" dirty="0"/>
          </a:p>
        </p:txBody>
      </p:sp>
    </p:spTree>
    <p:extLst>
      <p:ext uri="{BB962C8B-B14F-4D97-AF65-F5344CB8AC3E}">
        <p14:creationId xmlns:p14="http://schemas.microsoft.com/office/powerpoint/2010/main" val="32757371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verify you</a:t>
            </a:r>
            <a:r>
              <a:rPr lang="en-US" baseline="0" dirty="0"/>
              <a:t> are paid correctly is to verify your timesheet has been approved by the payroll deadlines.  This is done by checking on the variable view button as shown by the with the first arrow.  Once you click this button, </a:t>
            </a:r>
            <a:r>
              <a:rPr lang="en-US" baseline="0"/>
              <a:t>the </a:t>
            </a:r>
            <a:r>
              <a:rPr lang="en-US" i="1" dirty="0"/>
              <a:t>Select</a:t>
            </a:r>
            <a:r>
              <a:rPr lang="en-US" i="1"/>
              <a:t> Status </a:t>
            </a:r>
            <a:r>
              <a:rPr lang="en-US"/>
              <a:t>screen </a:t>
            </a:r>
            <a:r>
              <a:rPr lang="en-US" baseline="0" smtClean="0"/>
              <a:t>will </a:t>
            </a:r>
            <a:r>
              <a:rPr lang="en-US" baseline="0" dirty="0"/>
              <a:t>display as shown by the second arrow.  From here you can check the status of your time.    It is best to select only one status at a time.  Once a status has been selected, click on the green check mark and the entries in that status will be displayed in blue text as shown by third arrow.   For example if you check the Approved status, all time entries that have been approved will be displayed in blue.  The other helpful statues you can display are New, which displays time that is in process and Released for approval, which is time you have released </a:t>
            </a:r>
            <a:r>
              <a:rPr lang="en-US" baseline="0"/>
              <a:t>to </a:t>
            </a:r>
            <a:r>
              <a:rPr lang="en-US"/>
              <a:t>your </a:t>
            </a:r>
            <a:r>
              <a:rPr lang="en-US" baseline="0" smtClean="0"/>
              <a:t>supervisor</a:t>
            </a:r>
            <a:r>
              <a:rPr lang="en-US" baseline="0" dirty="0"/>
              <a:t>, but has not yet been approved.  It is best to check on Tuesday as the weekly approval deadline is on Monday and prior to any payroll deadlines.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106</a:t>
            </a:fld>
            <a:endParaRPr lang="en-US" dirty="0"/>
          </a:p>
        </p:txBody>
      </p:sp>
    </p:spTree>
    <p:extLst>
      <p:ext uri="{BB962C8B-B14F-4D97-AF65-F5344CB8AC3E}">
        <p14:creationId xmlns:p14="http://schemas.microsoft.com/office/powerpoint/2010/main" val="35872881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go into your timesheet to show you how to use the variable view to determine if the time you have submitted has been released for approval, approved of not approved.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107</a:t>
            </a:fld>
            <a:endParaRPr lang="en-US" dirty="0"/>
          </a:p>
        </p:txBody>
      </p:sp>
    </p:spTree>
    <p:extLst>
      <p:ext uri="{BB962C8B-B14F-4D97-AF65-F5344CB8AC3E}">
        <p14:creationId xmlns:p14="http://schemas.microsoft.com/office/powerpoint/2010/main" val="322740126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discover you have made an error, or the actual time you have worked changes, then you need to change your timesheet.  Determine the status of the time entry that needs to change. If you find that your time has been approved then you will need to zero-out the approved time entry and release the zero time for approval.  Approval of the zero time will clear the incorrect entry.  After the zero is approved enter the correct time and release and save your timesheet. If it has not been approved or has been rejected you can make the change to your time immediately and release and save your timesheet.  If you are making an adjustment to leave, your supervisor will receive an email from SAP about the change.  If you are making a change to any approved time entry, you should let your supervisor know so they can approve the updated time entries.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108</a:t>
            </a:fld>
            <a:endParaRPr lang="en-US" dirty="0"/>
          </a:p>
        </p:txBody>
      </p:sp>
    </p:spTree>
    <p:extLst>
      <p:ext uri="{BB962C8B-B14F-4D97-AF65-F5344CB8AC3E}">
        <p14:creationId xmlns:p14="http://schemas.microsoft.com/office/powerpoint/2010/main" val="135735586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make mistakes sometimes.</a:t>
            </a:r>
            <a:r>
              <a:rPr lang="en-US" baseline="0" dirty="0" smtClean="0"/>
              <a:t> If you are paid bi-weekly (Permanent Part-time, Winter Part-time or Temporary employee), then you are able to make changes 2 weeks prior to the current week.  If you are paid monthly (Full-time employee), which can be found on line 11 of the Employee Time Entry Worksheet, then you can make changes to your timesheet five weeks prior to the current week.  Your Timekeeper is able to make any changes in SAP up to 12 weeks beyond the current period.  If you need to change your timesheet beyond 12 weeks contact your timekeeper.  This is why it is important to keep your timesheet current.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109</a:t>
            </a:fld>
            <a:endParaRPr lang="en-US" dirty="0"/>
          </a:p>
        </p:txBody>
      </p:sp>
    </p:spTree>
    <p:extLst>
      <p:ext uri="{BB962C8B-B14F-4D97-AF65-F5344CB8AC3E}">
        <p14:creationId xmlns:p14="http://schemas.microsoft.com/office/powerpoint/2010/main" val="12615463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the process to change your time has been covered, let’s look at how to zero out time that has already been approved by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110</a:t>
            </a:fld>
            <a:endParaRPr lang="en-US" dirty="0"/>
          </a:p>
        </p:txBody>
      </p:sp>
    </p:spTree>
    <p:extLst>
      <p:ext uri="{BB962C8B-B14F-4D97-AF65-F5344CB8AC3E}">
        <p14:creationId xmlns:p14="http://schemas.microsoft.com/office/powerpoint/2010/main" val="29583793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111</a:t>
            </a:fld>
            <a:endParaRPr lang="en-US" dirty="0"/>
          </a:p>
        </p:txBody>
      </p:sp>
    </p:spTree>
    <p:extLst>
      <p:ext uri="{BB962C8B-B14F-4D97-AF65-F5344CB8AC3E}">
        <p14:creationId xmlns:p14="http://schemas.microsoft.com/office/powerpoint/2010/main" val="354675919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112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40888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140984413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Take</a:t>
            </a:r>
            <a:r>
              <a:rPr lang="en-US" b="0" baseline="0" dirty="0" smtClean="0"/>
              <a:t> a minute to review what you have learned from the course.  If there is anything that is unclear, you can use the menu to navigate to the section or use the search feature.  When you are done, click the Next button to review the resources available to help you with time and leave approval.</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113</a:t>
            </a:fld>
            <a:endParaRPr lang="en-US" dirty="0" smtClean="0"/>
          </a:p>
        </p:txBody>
      </p:sp>
    </p:spTree>
    <p:extLst>
      <p:ext uri="{BB962C8B-B14F-4D97-AF65-F5344CB8AC3E}">
        <p14:creationId xmlns:p14="http://schemas.microsoft.com/office/powerpoint/2010/main" val="25854747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pPr defTabSz="915567">
              <a:defRPr/>
            </a:pPr>
            <a:r>
              <a:rPr lang="en-US" b="0" dirty="0" smtClean="0"/>
              <a:t>Notes:</a:t>
            </a:r>
          </a:p>
          <a:p>
            <a:pPr defTabSz="915567">
              <a:defRPr/>
            </a:pPr>
            <a:endParaRPr lang="en-US" b="0" dirty="0" smtClean="0"/>
          </a:p>
          <a:p>
            <a:pPr defTabSz="915567">
              <a:defRPr/>
            </a:pPr>
            <a:endParaRPr lang="en-US" b="0" dirty="0" smtClean="0"/>
          </a:p>
          <a:p>
            <a:pPr defTabSz="915567">
              <a:defRPr/>
            </a:pPr>
            <a:endParaRPr lang="en-US" b="0" dirty="0" smtClean="0"/>
          </a:p>
          <a:p>
            <a:pPr marL="0" indent="0">
              <a:buFont typeface="Arial" panose="020B0604020202020204" pitchFamily="34" charset="0"/>
              <a:buNone/>
            </a:pPr>
            <a:r>
              <a:rPr lang="en-US" b="0" dirty="0" smtClean="0">
                <a:solidFill>
                  <a:srgbClr val="FF0000"/>
                </a:solidFill>
              </a:rPr>
              <a:t>Remember</a:t>
            </a:r>
            <a:r>
              <a:rPr lang="en-US" b="0" baseline="0" dirty="0" smtClean="0">
                <a:solidFill>
                  <a:srgbClr val="FF0000"/>
                </a:solidFill>
              </a:rPr>
              <a:t>, you are not alone.  </a:t>
            </a:r>
            <a:r>
              <a:rPr lang="en-US" b="0" dirty="0" smtClean="0"/>
              <a:t>If you run into technical problems</a:t>
            </a:r>
            <a:r>
              <a:rPr lang="en-US" b="0" baseline="0" dirty="0" smtClean="0"/>
              <a:t> or have policy questions</a:t>
            </a:r>
            <a:r>
              <a:rPr lang="en-US" b="0" dirty="0" smtClean="0"/>
              <a:t>,</a:t>
            </a:r>
            <a:r>
              <a:rPr lang="en-US" b="0" baseline="0" dirty="0" smtClean="0"/>
              <a:t> contact Rachel Grafton at extension 7-9081.  Other resources available to help you include, your HR Timekeepers and the Payroll Office.  </a:t>
            </a:r>
            <a:r>
              <a:rPr lang="en-US" b="0" baseline="0" dirty="0" smtClean="0">
                <a:solidFill>
                  <a:srgbClr val="FF0000"/>
                </a:solidFill>
              </a:rPr>
              <a:t>A list of timekeepers can be found in the Work Schedule Report under the Resources link.  For Payroll related questions, use the Payroll Office Contact link, which is also located in the resources tab.  If you have not already done, so it would be a good idea to bookmark these resources before you continue.</a:t>
            </a:r>
          </a:p>
          <a:p>
            <a:pPr>
              <a:defRPr/>
            </a:pPr>
            <a:endParaRPr lang="en-US" b="0" baseline="0" dirty="0" smtClean="0">
              <a:solidFill>
                <a:srgbClr val="FF0000"/>
              </a:solidFill>
            </a:endParaRPr>
          </a:p>
          <a:p>
            <a:pPr>
              <a:defRPr/>
            </a:pPr>
            <a:r>
              <a:rPr lang="en-US" b="0" baseline="0" dirty="0" smtClean="0">
                <a:solidFill>
                  <a:srgbClr val="FF0000"/>
                </a:solidFill>
              </a:rPr>
              <a:t>Now let’s look at what you need to do to get credit for the course.</a:t>
            </a:r>
            <a:endParaRPr lang="en-US" b="0" dirty="0" smtClean="0"/>
          </a:p>
          <a:p>
            <a:pPr marL="346657" lvl="1" indent="-171687"/>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114</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Congratulations</a:t>
            </a:r>
            <a:r>
              <a:rPr lang="en-US" baseline="0" dirty="0" smtClean="0"/>
              <a:t> on completing the Introduction to SAP Time Entry course!  The final step is for you to take a short quiz to get credit for this course.  You must get a score of at least 70% to pass and you can take it as many times as you like.  Good Luck!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115</a:t>
            </a:fld>
            <a:endParaRPr lang="en-US" dirty="0"/>
          </a:p>
        </p:txBody>
      </p:sp>
    </p:spTree>
    <p:extLst>
      <p:ext uri="{BB962C8B-B14F-4D97-AF65-F5344CB8AC3E}">
        <p14:creationId xmlns:p14="http://schemas.microsoft.com/office/powerpoint/2010/main" val="263484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102014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13</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434486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a:p>
            <a:r>
              <a:rPr lang="en-US" dirty="0" smtClean="0"/>
              <a:t>Take a moment to review the learning objective</a:t>
            </a:r>
            <a:r>
              <a:rPr lang="en-US" baseline="0" dirty="0" smtClean="0"/>
              <a:t> for this section.  When you are done, click the Next button to continue.  </a:t>
            </a:r>
            <a:endParaRPr lang="en-US" dirty="0" smtClean="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t>
            </a:r>
            <a:r>
              <a:rPr lang="en-US" baseline="0" dirty="0"/>
              <a:t> all employees enter time the same way.  For example, an employee in </a:t>
            </a:r>
            <a:r>
              <a:rPr lang="en-US" baseline="0"/>
              <a:t>Maintenance </a:t>
            </a:r>
            <a:r>
              <a:rPr lang="en-US" baseline="0" smtClean="0"/>
              <a:t>who is </a:t>
            </a:r>
            <a:r>
              <a:rPr lang="en-US" baseline="0" dirty="0"/>
              <a:t>a winter permanent part-time employee earns overtime, while an employee </a:t>
            </a:r>
            <a:r>
              <a:rPr lang="en-US" baseline="0"/>
              <a:t>in </a:t>
            </a:r>
            <a:r>
              <a:rPr lang="en-US" baseline="0" smtClean="0"/>
              <a:t>HR </a:t>
            </a:r>
            <a:r>
              <a:rPr lang="en-US" baseline="0" dirty="0"/>
              <a:t>may not.  Because different groups of employees enter time differently, we have created a worksheet to help you understand more about how you enter time.  Before you continue the course, please click on the left side of the screen to open a copy of the Employee Time Entry Worksheet.  You must do this before you continue the course.  </a:t>
            </a:r>
          </a:p>
          <a:p>
            <a:endParaRPr lang="en-US" baseline="0" dirty="0"/>
          </a:p>
          <a:p>
            <a:r>
              <a:rPr lang="en-US" baseline="0" dirty="0"/>
              <a:t>When you have completed your Employee Time Entry Worksheet you can print the file or you can save it to your desktop to </a:t>
            </a:r>
            <a:r>
              <a:rPr lang="en-US" baseline="0"/>
              <a:t>view </a:t>
            </a:r>
            <a:r>
              <a:rPr lang="en-US" baseline="0" smtClean="0"/>
              <a:t>later. To complete </a:t>
            </a:r>
            <a:r>
              <a:rPr lang="en-US" baseline="0" dirty="0"/>
              <a:t>the worksheet you will need to display your </a:t>
            </a:r>
            <a:r>
              <a:rPr lang="en-US" baseline="0"/>
              <a:t>Time </a:t>
            </a:r>
            <a:r>
              <a:rPr lang="en-US" baseline="0" smtClean="0"/>
              <a:t>Statement</a:t>
            </a:r>
            <a:r>
              <a:rPr lang="en-US" baseline="0"/>
              <a:t>.  </a:t>
            </a:r>
            <a:r>
              <a:rPr lang="en-US" baseline="0" smtClean="0"/>
              <a:t>Let’s </a:t>
            </a:r>
            <a:r>
              <a:rPr lang="en-US" baseline="0" dirty="0"/>
              <a:t>take a look at how to do that now.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40215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lets look at the Time Statement.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052758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a:t>
            </a:r>
            <a:r>
              <a:rPr lang="en-US" baseline="0" dirty="0" smtClean="0"/>
              <a:t> you have seen both the Employee Time Entry Worksheet and have practiced how to display the Time Statement, take a moment to access your Time Statement and complete your Employee Time Entry Worksheet.  To help you with the process we have included buttons you can click to take you to the login page for the SAP portal and a link to open the work sheet.  If you need help you can click the back button to view the demo showing you how to display your Time Statement.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727642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17725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employee you are drives your</a:t>
            </a:r>
            <a:r>
              <a:rPr lang="en-US" baseline="0" dirty="0" smtClean="0"/>
              <a:t> time entry deadline.  Review line six of your employee Time Entry Worksheet.  If you are a full-time employee, then you should enter your time weekly and all of your time entries and revisions must be approved by 5:00pm on the second day of the following month.  If you are a Temporary, Winter Part-time or are a Permanent Part-time employee then you should enter your time at least daily and all of your entries must be approved by your supervisor by 5:00pm Monday.  If you are using Leave without pay, the your time must be entered and approved by the close of business on 15</a:t>
            </a:r>
            <a:r>
              <a:rPr lang="en-US" baseline="30000" dirty="0" smtClean="0"/>
              <a:t>th</a:t>
            </a:r>
            <a:r>
              <a:rPr lang="en-US" baseline="0" dirty="0" smtClean="0"/>
              <a:t> of the current month the leave is being used.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406879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1555152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most important thing you can do is to enter your time within the time entry deadline.  For full-time employees this is daily.  If you are a permanent part-time, Winter Part-time or Temporary you need to enter your time at least weekly.  Also, please enter verify your time entries to ensure they are correct and because we are a team be sure to check that your time has been approved.  Also it is important for you to talk to your supervisor if you are going to change the hours you would normally work including if your are taking leave.  It is also a good idea to enter your time in advance if you are going on leave and will not be present when for a payroll deadline.  Now that you understand your role in the time entry process lets take a look at some of the others.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2537118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Supervisor is responsible for approving or rejecting your time and leave and verifying that your time entry is correct.  They also have a deadline to approve your time so if there is a change help them out by making the requested change as quickly as possible.  In some cases, such as military or bereavement leave your time may not be approved by your supervisor and is instead routed to your appointing authority for approval.  Regardless of the whether your time is approved by your Supervisor or the Appointing Authority the goal is the same to get you paid correctly.  The last role in the time entry process is that of the time keeper.  Your timekeeper is there is answer any questions you may have about time entry.  Your timekeeper is listed on the header of the your Time Statement and is list on line three of your completed Employee Time Entry Worksheet.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63179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work schedule shows</a:t>
            </a:r>
            <a:r>
              <a:rPr lang="en-US" baseline="0" dirty="0" smtClean="0"/>
              <a:t> the time you are scheduled to work and the time you are not.  The time you are scheduled to work is planned time.  The time you are not is unplanned time.  For your planned time your are only able to enter time that applies to your work schedule such as working time and leave, but you could not enter overtime for example.  For unplanned time, you would be able to enter overtime, but you would not be able to regular working time or leave because you are not scheduled to work.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36855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a  Full-time employee then</a:t>
            </a:r>
            <a:r>
              <a:rPr lang="en-US" baseline="0" dirty="0" smtClean="0"/>
              <a:t> you are paid monthly.  If you are a Temporary, Winter Part-time or Permanent Part-time employee.  Click on the link for your employee type to download the monthly pay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6677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789248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25</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796811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a:p>
            <a:pPr defTabSz="915772">
              <a:defRPr/>
            </a:pPr>
            <a:r>
              <a:rPr lang="en-US"/>
              <a:t>Upon completing this section you should have an understanding of the objectives on this slide.  Please take </a:t>
            </a:r>
            <a:r>
              <a:rPr lang="en-US" smtClean="0"/>
              <a:t>a </a:t>
            </a:r>
            <a:r>
              <a:rPr lang="en-US"/>
              <a:t>minute </a:t>
            </a:r>
            <a:r>
              <a:rPr lang="en-US" smtClean="0"/>
              <a:t>to </a:t>
            </a:r>
            <a:r>
              <a:rPr lang="en-US"/>
              <a:t>review </a:t>
            </a:r>
            <a:r>
              <a:rPr lang="en-US" dirty="0"/>
              <a:t>these</a:t>
            </a:r>
            <a:r>
              <a:rPr lang="en-US"/>
              <a:t> before you </a:t>
            </a:r>
            <a:r>
              <a:rPr lang="en-US" smtClean="0"/>
              <a:t>continue</a:t>
            </a:r>
            <a:r>
              <a:rPr lang="en-US" baseline="0" smtClean="0"/>
              <a:t>.  </a:t>
            </a:r>
            <a:r>
              <a:rPr lang="en-US" baseline="0" dirty="0"/>
              <a:t>When you are done, click </a:t>
            </a:r>
            <a:r>
              <a:rPr lang="en-US" baseline="0"/>
              <a:t>the </a:t>
            </a:r>
            <a:r>
              <a:rPr lang="en-US"/>
              <a:t>next </a:t>
            </a:r>
            <a:r>
              <a:rPr lang="en-US" baseline="0" smtClean="0"/>
              <a:t>button.</a:t>
            </a:r>
            <a:endParaRPr lang="en-US" dirty="0"/>
          </a:p>
          <a:p>
            <a:pPr defTabSz="915772">
              <a:defRPr/>
            </a:pPr>
            <a:endParaRPr lang="en-US" dirty="0"/>
          </a:p>
          <a:p>
            <a:pPr defTabSz="915772">
              <a:defRPr/>
            </a:pPr>
            <a:endParaRPr lang="en-US" dirty="0"/>
          </a:p>
          <a:p>
            <a:pPr defTabSz="915772">
              <a:defRPr/>
            </a:pPr>
            <a:r>
              <a:rPr lang="en-US"/>
              <a:t>SUGGESTED CHANGE:</a:t>
            </a:r>
            <a:endParaRPr lang="en-US" dirty="0"/>
          </a:p>
          <a:p>
            <a:pPr defTabSz="915772">
              <a:defRPr/>
            </a:pPr>
            <a:endParaRPr lang="en-US" dirty="0"/>
          </a:p>
          <a:p>
            <a:pPr defTabSz="915772">
              <a:defRPr/>
            </a:pPr>
            <a:r>
              <a:rPr lang="en-US"/>
              <a:t>5</a:t>
            </a:r>
            <a:r>
              <a:rPr lang="en-US" baseline="30000"/>
              <a:t>TH</a:t>
            </a:r>
            <a:r>
              <a:rPr lang="en-US"/>
              <a:t> BULLET: s/b “… if you are eligible”</a:t>
            </a:r>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79701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dirty="0"/>
              <a:t>logging into SAP, type CAT2 in the command field and then click the Enter button. Once in your timesheet, you are able to enter, release and save your time</a:t>
            </a:r>
            <a:r>
              <a:rPr lang="en-US" dirty="0" smtClean="0"/>
              <a:t>.  If you are a Supervisor please review the supervisor</a:t>
            </a:r>
            <a:r>
              <a:rPr lang="en-US" baseline="0" dirty="0" smtClean="0"/>
              <a:t> only note on the slide for additional steps for accessing your timesheet.  </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1208897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When</a:t>
            </a:r>
            <a:r>
              <a:rPr lang="en-US" baseline="0" dirty="0"/>
              <a:t> you start entering time you will see a timesheet similar to the one here.  Click on any of the icons with a red box to learn more.  When you are done click on the next button to continue.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2828892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1013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sz="1100" b="0" u="none" kern="1200" dirty="0" smtClean="0">
                <a:solidFill>
                  <a:schemeClr val="tx1"/>
                </a:solidFill>
                <a:effectLst/>
                <a:latin typeface="+mn-lt"/>
                <a:ea typeface="+mn-ea"/>
                <a:cs typeface="+mn-cs"/>
              </a:rPr>
              <a:t>As you go through the course, there are a couple of items you can use to help you learn.  The first is the Resources link as indicated by the red arrow.  This link contains copies of all of the documents referenced in this course.  </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The Glossary tab displays an alphabetical list of terms that are used throughout the course.  Anytime you are uncertain about a term, this is the best place to look.  Unlike the resources link clicking on the glossary does not pause the course. </a:t>
            </a:r>
          </a:p>
          <a:p>
            <a:r>
              <a:rPr lang="en-US" sz="1100" b="0" u="none" kern="1200" dirty="0" smtClean="0">
                <a:solidFill>
                  <a:schemeClr val="tx1"/>
                </a:solidFill>
                <a:effectLst/>
                <a:latin typeface="+mn-lt"/>
                <a:ea typeface="+mn-ea"/>
                <a:cs typeface="+mn-cs"/>
              </a:rPr>
              <a:t> </a:t>
            </a:r>
          </a:p>
          <a:p>
            <a:r>
              <a:rPr lang="en-US" sz="1100" b="0" u="none" kern="1200" dirty="0" smtClean="0">
                <a:solidFill>
                  <a:schemeClr val="tx1"/>
                </a:solidFill>
                <a:effectLst/>
                <a:latin typeface="+mn-lt"/>
                <a:ea typeface="+mn-ea"/>
                <a:cs typeface="+mn-cs"/>
              </a:rPr>
              <a:t>If you want to navigate, use the previous or next buttons or click on the slide you want to navigate to under the menu tab.  There is also a search field located at the bottom of the Menu tab that brings up all of the slides related to your search.</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The progress bar displays your progress within a slide.</a:t>
            </a:r>
          </a:p>
          <a:p>
            <a:endParaRPr lang="en-US" sz="1100" b="0" u="none" kern="1200" dirty="0" smtClean="0">
              <a:solidFill>
                <a:schemeClr val="tx1"/>
              </a:solidFill>
              <a:effectLst/>
              <a:latin typeface="+mn-lt"/>
              <a:ea typeface="+mn-ea"/>
              <a:cs typeface="+mn-cs"/>
            </a:endParaRPr>
          </a:p>
          <a:p>
            <a:r>
              <a:rPr lang="en-US" sz="1100" b="0" u="none" kern="1200" dirty="0" smtClean="0">
                <a:solidFill>
                  <a:schemeClr val="tx1"/>
                </a:solidFill>
                <a:effectLst/>
                <a:latin typeface="+mn-lt"/>
                <a:ea typeface="+mn-ea"/>
                <a:cs typeface="+mn-cs"/>
              </a:rPr>
              <a:t>If for any reason, you need to close the course before you have completed it, you will be returned to the page you were on once you log back in.  Now let’s move on</a:t>
            </a:r>
            <a:r>
              <a:rPr lang="en-US" sz="1100" b="0" u="none" kern="1200" baseline="0" dirty="0" smtClean="0">
                <a:solidFill>
                  <a:schemeClr val="tx1"/>
                </a:solidFill>
                <a:effectLst/>
                <a:latin typeface="+mn-lt"/>
                <a:ea typeface="+mn-ea"/>
                <a:cs typeface="+mn-cs"/>
              </a:rPr>
              <a:t> to what you will learn in this course.  </a:t>
            </a:r>
            <a:endParaRPr lang="en-US" sz="11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4201890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3721473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162305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4256919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439657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Tree>
    <p:extLst>
      <p:ext uri="{BB962C8B-B14F-4D97-AF65-F5344CB8AC3E}">
        <p14:creationId xmlns:p14="http://schemas.microsoft.com/office/powerpoint/2010/main" val="516965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Tree>
    <p:extLst>
      <p:ext uri="{BB962C8B-B14F-4D97-AF65-F5344CB8AC3E}">
        <p14:creationId xmlns:p14="http://schemas.microsoft.com/office/powerpoint/2010/main" val="81514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36</a:t>
            </a:fld>
            <a:endParaRPr lang="en-US" dirty="0"/>
          </a:p>
        </p:txBody>
      </p:sp>
    </p:spTree>
    <p:extLst>
      <p:ext uri="{BB962C8B-B14F-4D97-AF65-F5344CB8AC3E}">
        <p14:creationId xmlns:p14="http://schemas.microsoft.com/office/powerpoint/2010/main" val="26320594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4077870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3052477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10972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baseline="0" dirty="0" smtClean="0"/>
              <a:t>Being able to navigate SAP is critical to your success in this course.  If you have not already done so, please take the SAP Basic Navigation course when you are able.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41771640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gone through the navigation of the timesheet, let’s look specifically at the area of the timesheet where you </a:t>
            </a:r>
            <a:r>
              <a:rPr lang="en-US" dirty="0">
                <a:solidFill>
                  <a:srgbClr val="FF0000"/>
                </a:solidFill>
              </a:rPr>
              <a:t>enter time. </a:t>
            </a:r>
            <a:r>
              <a:rPr lang="en-US" dirty="0" smtClean="0">
                <a:solidFill>
                  <a:srgbClr val="FF0000"/>
                </a:solidFill>
              </a:rPr>
              <a:t>This</a:t>
            </a:r>
            <a:r>
              <a:rPr lang="en-US" baseline="0" dirty="0" smtClean="0"/>
              <a:t> </a:t>
            </a:r>
            <a:r>
              <a:rPr lang="en-US" dirty="0">
                <a:solidFill>
                  <a:srgbClr val="FF0000"/>
                </a:solidFill>
              </a:rPr>
              <a:t>is known </a:t>
            </a:r>
            <a:r>
              <a:rPr lang="en-US" baseline="0" dirty="0" smtClean="0"/>
              <a:t>as </a:t>
            </a:r>
            <a:r>
              <a:rPr lang="en-US" baseline="0" dirty="0"/>
              <a:t>the data entry area.  For those of you who have entered time before, don’t worry if the timesheet we are looking at is not exactly the same as yours.  The first line of the timesheet, as indicated by the arrow is your work schedule.  The work schedule is the time you are required to account for using a combination of time entry and leave. The total column shows the number of hours you must account for during the week in this case 40.  Now lets look at the first day, Sunday, the zero in the Sunday indicates this is a non-working day.  This is also why the From and To fields are showing as zero.  Now let’s move on to the first work day of the week, Monday, as you can see there is an eight in this field.  This indicates that the number of hours this person needs to work.  The From and To fields shows the hours this person is required to account for during the week.  The first white line is where you enter your time.  When you enter your time it should be done using a 24 hour clock </a:t>
            </a:r>
            <a:r>
              <a:rPr lang="en-US" dirty="0"/>
              <a:t>or military </a:t>
            </a:r>
            <a:r>
              <a:rPr lang="en-US" dirty="0" smtClean="0"/>
              <a:t>time</a:t>
            </a:r>
            <a:r>
              <a:rPr lang="en-US" baseline="0" dirty="0" smtClean="0"/>
              <a:t>. This </a:t>
            </a:r>
            <a:r>
              <a:rPr lang="en-US" baseline="0" dirty="0"/>
              <a:t>is why the </a:t>
            </a:r>
            <a:r>
              <a:rPr lang="en-US" dirty="0"/>
              <a:t>to </a:t>
            </a:r>
            <a:r>
              <a:rPr lang="en-US" baseline="0" dirty="0" smtClean="0"/>
              <a:t>time </a:t>
            </a:r>
            <a:r>
              <a:rPr lang="en-US" baseline="0" dirty="0"/>
              <a:t>displays as 16:30 instead of 4:30pm.  </a:t>
            </a:r>
            <a:r>
              <a:rPr lang="en-US" dirty="0"/>
              <a:t>Hours entered and checked then add to the second blue line, the worked hours line. The worked hours line also adds all hours in the middle blue Total column. </a:t>
            </a:r>
            <a:r>
              <a:rPr lang="en-US" baseline="0" dirty="0"/>
              <a:t>To learn about the type of entry fields click on any of the red boxes.  </a:t>
            </a:r>
          </a:p>
          <a:p>
            <a:endParaRPr lang="en-US" dirty="0"/>
          </a:p>
          <a:p>
            <a:r>
              <a:rPr lang="en-US" dirty="0"/>
              <a:t>Suggestion: Have the timesheet image show Saturday as the first (unscheduled) day. All users will see Saturday when they first get into the timesheet.</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7984043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42363080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1269862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1844402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954330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a:t>
            </a:r>
          </a:p>
          <a:p>
            <a:endParaRPr lang="en-US" dirty="0"/>
          </a:p>
          <a:p>
            <a:r>
              <a:rPr lang="en-US" dirty="0"/>
              <a:t>…billed to a Federal Grant. (add period)</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1282562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9167918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42450709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1391475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let’s get into how you enter time </a:t>
            </a:r>
            <a:r>
              <a:rPr lang="en-US" baseline="0" dirty="0" smtClean="0"/>
              <a:t>based on your employee type.  </a:t>
            </a:r>
            <a:r>
              <a:rPr lang="en-US" baseline="0" dirty="0"/>
              <a:t>Using line two of your Employee Time Entry Worksheet select the personnel subarea that matches your assignment.  If you are a Temporary employee select this option regardless of where you are assigned.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485341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Upon</a:t>
            </a:r>
            <a:r>
              <a:rPr lang="en-US" b="0" baseline="0" dirty="0" smtClean="0"/>
              <a:t> completing this course you should have a understanding of each of the objectives on this slide.  Please take a minute to review these before you continue.  When you are done, click the next button to continue the course.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As a maintenance employee</a:t>
            </a:r>
            <a:r>
              <a:rPr lang="en-US" sz="1100" baseline="0" dirty="0" smtClean="0"/>
              <a:t> the majority of your time will be</a:t>
            </a:r>
            <a:r>
              <a:rPr lang="en-US" sz="1100" dirty="0" smtClean="0"/>
              <a:t> recorded</a:t>
            </a:r>
            <a:r>
              <a:rPr lang="en-US" sz="1100" baseline="0" dirty="0" smtClean="0"/>
              <a:t> to a</a:t>
            </a:r>
            <a:r>
              <a:rPr lang="en-US" sz="1100" dirty="0" smtClean="0"/>
              <a:t> work order. </a:t>
            </a:r>
            <a:r>
              <a:rPr lang="en-US" sz="1100" baseline="0" dirty="0" smtClean="0"/>
              <a:t>  </a:t>
            </a:r>
            <a:r>
              <a:rPr lang="en-US" sz="1100" dirty="0" smtClean="0"/>
              <a:t>A work order time entry includes the work order number, an activity number, and a work center number. As with all employee types, the A/A type needs to be entered correctly.  An exception to the required A/A type is on call entries. These require a Cost Center and Receiving Functional Area. All on call entries are charged to the Wage Type 4099</a:t>
            </a:r>
            <a:r>
              <a:rPr lang="en-US" sz="1100"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3095225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a:t>
            </a:r>
            <a:r>
              <a:rPr lang="en-US" baseline="0" dirty="0" smtClean="0"/>
              <a:t> as a Maintenance or Tunnel employee you will be entering your time to a work order.  When you in some cases this is transferred to the timesheet and in others, such as preventative, if needs to be entered.  Regardless of the type of work order, time cannot be transferred unless a work order has been created and released.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Tree>
    <p:extLst>
      <p:ext uri="{BB962C8B-B14F-4D97-AF65-F5344CB8AC3E}">
        <p14:creationId xmlns:p14="http://schemas.microsoft.com/office/powerpoint/2010/main" val="5658864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When does time transfer from a DOT1 work order to your timesheet?</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SAP uses the time transfer program to transfer your time to your timesheet. This program runs daily at </a:t>
            </a:r>
            <a:r>
              <a:rPr lang="en-US" sz="1100" b="1" u="none" kern="1200" dirty="0" smtClean="0">
                <a:solidFill>
                  <a:schemeClr val="tx1"/>
                </a:solidFill>
                <a:effectLst/>
                <a:latin typeface="+mn-lt"/>
                <a:ea typeface="+mn-ea"/>
                <a:cs typeface="+mn-cs"/>
              </a:rPr>
              <a:t>6 a.m</a:t>
            </a:r>
            <a:r>
              <a:rPr lang="en-US" sz="1100" b="0" u="none" kern="1200" dirty="0" smtClean="0">
                <a:solidFill>
                  <a:schemeClr val="tx1"/>
                </a:solidFill>
                <a:effectLst/>
                <a:latin typeface="+mn-lt"/>
                <a:ea typeface="+mn-ea"/>
                <a:cs typeface="+mn-cs"/>
              </a:rPr>
              <a:t>., </a:t>
            </a:r>
            <a:r>
              <a:rPr lang="en-US" sz="1100" b="1" u="none" kern="1200" dirty="0" smtClean="0">
                <a:solidFill>
                  <a:schemeClr val="tx1"/>
                </a:solidFill>
                <a:effectLst/>
                <a:latin typeface="+mn-lt"/>
                <a:ea typeface="+mn-ea"/>
                <a:cs typeface="+mn-cs"/>
              </a:rPr>
              <a:t>6 p.m. </a:t>
            </a:r>
            <a:r>
              <a:rPr lang="en-US" sz="1100" b="0" u="none" kern="1200" dirty="0" smtClean="0">
                <a:solidFill>
                  <a:schemeClr val="tx1"/>
                </a:solidFill>
                <a:effectLst/>
                <a:latin typeface="+mn-lt"/>
                <a:ea typeface="+mn-ea"/>
                <a:cs typeface="+mn-cs"/>
              </a:rPr>
              <a:t>and </a:t>
            </a:r>
            <a:r>
              <a:rPr lang="en-US" sz="1100" b="1" u="none" kern="1200" dirty="0" smtClean="0">
                <a:solidFill>
                  <a:schemeClr val="tx1"/>
                </a:solidFill>
                <a:effectLst/>
                <a:latin typeface="+mn-lt"/>
                <a:ea typeface="+mn-ea"/>
                <a:cs typeface="+mn-cs"/>
              </a:rPr>
              <a:t>midnight</a:t>
            </a:r>
            <a:r>
              <a:rPr lang="en-US" sz="1100" b="0" u="none" kern="1200" dirty="0" smtClean="0">
                <a:solidFill>
                  <a:schemeClr val="tx1"/>
                </a:solidFill>
                <a:effectLst/>
                <a:latin typeface="+mn-lt"/>
                <a:ea typeface="+mn-ea"/>
                <a:cs typeface="+mn-cs"/>
              </a:rPr>
              <a:t>.  It transfers the operations time from all released and approved DOT1 work orders.  The time ONLY transfers time ONE time. It does not transfer times that are changed in the work order after the time transfer program has run. These are the changes that need to be updated manually in your timesheet.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Tree>
    <p:extLst>
      <p:ext uri="{BB962C8B-B14F-4D97-AF65-F5344CB8AC3E}">
        <p14:creationId xmlns:p14="http://schemas.microsoft.com/office/powerpoint/2010/main" val="836124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53</a:t>
            </a:fld>
            <a:endParaRPr lang="en-US" dirty="0"/>
          </a:p>
        </p:txBody>
      </p:sp>
    </p:spTree>
    <p:extLst>
      <p:ext uri="{BB962C8B-B14F-4D97-AF65-F5344CB8AC3E}">
        <p14:creationId xmlns:p14="http://schemas.microsoft.com/office/powerpoint/2010/main" val="843606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the DOT1 work order automatically</a:t>
            </a:r>
            <a:r>
              <a:rPr lang="en-US" baseline="0" dirty="0" smtClean="0"/>
              <a:t> populates based on the created work order.  Because things change, you need to review the work order to make sure that everything is correct.  This involves review the work order number to make sure the correct work order was charged, the activity to verify the correct work was done and the work center to make sure the right person did the work.  If any of this is wrong you should not enter time against the work order and should instead contact your Supervisor to have the information corrected.  Additionally, there are a couple of items that are in your control you can change.  These are the A/A type, your working time.  Make sure this correct when you do your time entry.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14995666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lets look changing the time for a DOT1 work order and then entering a preventative work order .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907649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a:t>
            </a:r>
            <a:r>
              <a:rPr lang="en-US" baseline="0" dirty="0" smtClean="0"/>
              <a:t> of the time, as a Maintenance or Tunnel employee, you will enter your time to work orders.  In some cases, such as safety meetings or training, you may need to enter your time to a cost center.  If you are entering to you home cost center, it is located on your timesheet just to the right of your personnel number.  In addition to the cost center you will need to enter the receiving functional Area, A/A Type and the working hours.  ow let’s practice entering your time to a cost center.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6254478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Now we are going to practice entering and releasing you time to a cost center.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21422634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Overtime</a:t>
            </a:r>
            <a:r>
              <a:rPr lang="en-US" sz="1100" b="0" u="none" kern="1200" baseline="0" dirty="0" smtClean="0">
                <a:solidFill>
                  <a:schemeClr val="tx1"/>
                </a:solidFill>
                <a:effectLst/>
                <a:latin typeface="+mn-lt"/>
                <a:ea typeface="+mn-ea"/>
                <a:cs typeface="+mn-cs"/>
              </a:rPr>
              <a:t> is paid when</a:t>
            </a:r>
            <a:r>
              <a:rPr lang="en-US" sz="1100" b="0" u="none" kern="1200" dirty="0" smtClean="0">
                <a:solidFill>
                  <a:schemeClr val="tx1"/>
                </a:solidFill>
                <a:effectLst/>
                <a:latin typeface="+mn-lt"/>
                <a:ea typeface="+mn-ea"/>
                <a:cs typeface="+mn-cs"/>
              </a:rPr>
              <a:t> you work </a:t>
            </a:r>
            <a:r>
              <a:rPr lang="en-US" sz="1100" b="1" u="none" kern="1200" dirty="0" smtClean="0">
                <a:solidFill>
                  <a:schemeClr val="tx1"/>
                </a:solidFill>
                <a:effectLst/>
                <a:latin typeface="+mn-lt"/>
                <a:ea typeface="+mn-ea"/>
                <a:cs typeface="+mn-cs"/>
              </a:rPr>
              <a:t>outside</a:t>
            </a:r>
            <a:r>
              <a:rPr lang="en-US" sz="1100" b="0" u="none" kern="1200" dirty="0" smtClean="0">
                <a:solidFill>
                  <a:schemeClr val="tx1"/>
                </a:solidFill>
                <a:effectLst/>
                <a:latin typeface="+mn-lt"/>
                <a:ea typeface="+mn-ea"/>
                <a:cs typeface="+mn-cs"/>
              </a:rPr>
              <a:t> of your normal planned work time. You are paid time and half for this work. All overtime must be authorized by your Supervisor prior to being worked</a:t>
            </a:r>
            <a:r>
              <a:rPr lang="en-US" sz="1100" b="0" u="none" kern="1200" baseline="0" dirty="0" smtClean="0">
                <a:solidFill>
                  <a:schemeClr val="tx1"/>
                </a:solidFill>
                <a:effectLst/>
                <a:latin typeface="+mn-lt"/>
                <a:ea typeface="+mn-ea"/>
                <a:cs typeface="+mn-cs"/>
              </a:rPr>
              <a:t> and is coded on your timesheet using</a:t>
            </a:r>
            <a:r>
              <a:rPr lang="en-US" sz="1100" b="0" u="none" kern="1200" dirty="0" smtClean="0">
                <a:solidFill>
                  <a:schemeClr val="tx1"/>
                </a:solidFill>
                <a:effectLst/>
                <a:latin typeface="+mn-lt"/>
                <a:ea typeface="+mn-ea"/>
                <a:cs typeface="+mn-cs"/>
              </a:rPr>
              <a:t> code 014N or 014P.</a:t>
            </a:r>
            <a:r>
              <a:rPr lang="en-US" sz="1100" b="0" u="none" kern="1200" baseline="0" dirty="0" smtClean="0">
                <a:solidFill>
                  <a:schemeClr val="tx1"/>
                </a:solidFill>
                <a:effectLst/>
                <a:latin typeface="+mn-lt"/>
                <a:ea typeface="+mn-ea"/>
                <a:cs typeface="+mn-cs"/>
              </a:rPr>
              <a:t>  If you want to learn more about overtime rules they are described in PD 1230.0 and 1230.2.</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22553341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baseline="0" dirty="0" smtClean="0">
                <a:solidFill>
                  <a:schemeClr val="tx1"/>
                </a:solidFill>
                <a:effectLst/>
                <a:latin typeface="+mn-lt"/>
                <a:ea typeface="+mn-ea"/>
                <a:cs typeface="+mn-cs"/>
              </a:rPr>
              <a:t>Now we are going to practice entering overtime.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231166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custDataLst>
              <p:tags r:id="rId1"/>
            </p:custDataLst>
          </p:nvPr>
        </p:nvSpPr>
        <p:spPr/>
        <p:txBody>
          <a:bodyPr/>
          <a:lstStyle/>
          <a:p>
            <a:r>
              <a:rPr lang="en-US" baseline="0" dirty="0" smtClean="0"/>
              <a:t>Now let’s cover one more thing before moving on to the Time Entry Overview section.  Throughout the course you will see slides like this one that ask you to make a choice about the content you view.  Based on the decisions you make the content of the course will be customized to reflect how you enter time. All you have to do is click on the button based on the directions on the slide.  Now let’s get started by clicking on the “Continue” button.</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38389499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Wage types are another time entry type used in maintenance. These are used INSTEAD of an A/A type. </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CDOT uses two Wage Types - one for On-Call time and one for Work Schedule Premium Pay time.</a:t>
            </a:r>
          </a:p>
          <a:p>
            <a:r>
              <a:rPr lang="en-US" sz="1100" b="0" u="none" kern="1200" dirty="0" smtClean="0">
                <a:solidFill>
                  <a:schemeClr val="tx1"/>
                </a:solidFill>
                <a:effectLst/>
                <a:latin typeface="+mn-lt"/>
                <a:ea typeface="+mn-ea"/>
                <a:cs typeface="+mn-cs"/>
              </a:rPr>
              <a:t>On-call</a:t>
            </a:r>
            <a:r>
              <a:rPr lang="en-US" sz="1100" b="0" u="none" kern="1200" baseline="0" dirty="0" smtClean="0">
                <a:solidFill>
                  <a:schemeClr val="tx1"/>
                </a:solidFill>
                <a:effectLst/>
                <a:latin typeface="+mn-lt"/>
                <a:ea typeface="+mn-ea"/>
                <a:cs typeface="+mn-cs"/>
              </a:rPr>
              <a:t> must be approved by your supervisor, must only be entered on non-working time and wage type 4099 is entered.  </a:t>
            </a:r>
            <a:endParaRPr lang="en-US" sz="1100" b="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67816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Employees who are scheduled to work 2</a:t>
            </a:r>
            <a:r>
              <a:rPr lang="en-US" sz="1100" b="0" u="none" kern="1200" baseline="30000" dirty="0" smtClean="0">
                <a:solidFill>
                  <a:schemeClr val="tx1"/>
                </a:solidFill>
                <a:effectLst/>
                <a:latin typeface="+mn-lt"/>
                <a:ea typeface="+mn-ea"/>
                <a:cs typeface="+mn-cs"/>
              </a:rPr>
              <a:t>nd</a:t>
            </a:r>
            <a:r>
              <a:rPr lang="en-US" sz="1100" b="0" u="none" kern="1200" dirty="0" smtClean="0">
                <a:solidFill>
                  <a:schemeClr val="tx1"/>
                </a:solidFill>
                <a:effectLst/>
                <a:latin typeface="+mn-lt"/>
                <a:ea typeface="+mn-ea"/>
                <a:cs typeface="+mn-cs"/>
              </a:rPr>
              <a:t> or 3</a:t>
            </a:r>
            <a:r>
              <a:rPr lang="en-US" sz="1100" b="0" u="none" kern="1200" baseline="30000" dirty="0" smtClean="0">
                <a:solidFill>
                  <a:schemeClr val="tx1"/>
                </a:solidFill>
                <a:effectLst/>
                <a:latin typeface="+mn-lt"/>
                <a:ea typeface="+mn-ea"/>
                <a:cs typeface="+mn-cs"/>
              </a:rPr>
              <a:t>rd</a:t>
            </a:r>
            <a:r>
              <a:rPr lang="en-US" sz="1100" b="0" u="none" kern="1200" dirty="0" smtClean="0">
                <a:solidFill>
                  <a:schemeClr val="tx1"/>
                </a:solidFill>
                <a:effectLst/>
                <a:latin typeface="+mn-lt"/>
                <a:ea typeface="+mn-ea"/>
                <a:cs typeface="+mn-cs"/>
              </a:rPr>
              <a:t> shift but work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due to a qualifying event taking place between the hours of 6AM and 4PM may be eligible to receive shift pay for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Examples of qualifying events are Safety meetings, mandatory trainings, and Remembrance events. Mandatory overtime due to snow or other routine maintenance operations is not eligible for the shift premium. When entering the shift premium, be sure to verify that only the hours worked on 1</a:t>
            </a:r>
            <a:r>
              <a:rPr lang="en-US" sz="1100" b="0" u="none" kern="1200" baseline="30000" dirty="0" smtClean="0">
                <a:solidFill>
                  <a:schemeClr val="tx1"/>
                </a:solidFill>
                <a:effectLst/>
                <a:latin typeface="+mn-lt"/>
                <a:ea typeface="+mn-ea"/>
                <a:cs typeface="+mn-cs"/>
              </a:rPr>
              <a:t>st</a:t>
            </a:r>
            <a:r>
              <a:rPr lang="en-US" sz="1100" b="0" u="none" kern="1200" dirty="0" smtClean="0">
                <a:solidFill>
                  <a:schemeClr val="tx1"/>
                </a:solidFill>
                <a:effectLst/>
                <a:latin typeface="+mn-lt"/>
                <a:ea typeface="+mn-ea"/>
                <a:cs typeface="+mn-cs"/>
              </a:rPr>
              <a:t> shift are entered</a:t>
            </a:r>
            <a:r>
              <a:rPr lang="en-US" sz="1100" b="0" u="none" kern="1200" baseline="0" dirty="0" smtClean="0">
                <a:solidFill>
                  <a:schemeClr val="tx1"/>
                </a:solidFill>
                <a:effectLst/>
                <a:latin typeface="+mn-lt"/>
                <a:ea typeface="+mn-ea"/>
                <a:cs typeface="+mn-cs"/>
              </a:rPr>
              <a:t> with the wage type </a:t>
            </a:r>
            <a:r>
              <a:rPr lang="en-US" sz="1100" b="0" u="none" kern="1200" dirty="0" smtClean="0">
                <a:solidFill>
                  <a:schemeClr val="tx1"/>
                </a:solidFill>
                <a:effectLst/>
                <a:latin typeface="+mn-lt"/>
                <a:ea typeface="+mn-ea"/>
                <a:cs typeface="+mn-cs"/>
              </a:rPr>
              <a:t>for the qualifying event and the total hours coded to the wage type match the number of the hours worked for the qualifying event.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5858209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lets look at how you enter a release you time when you are on-call.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6569376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section of the course is under development and will be ready soon.  Click the next button to return to the Time Entry slide and make another selection.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34780307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64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3993708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Take a moment to review the learning objectives</a:t>
            </a:r>
            <a:r>
              <a:rPr lang="en-US" baseline="0" dirty="0" smtClean="0"/>
              <a:t> for this section.  When you are done, click the Next button to continue.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leave?  Leave is a paid benefit that is available for you to use.  When you enter leave you enter it on your timesheet because it is tracked the same way as working time.  In some cases, such as sick and annual leave, your leave will accrue over time if you do not use it.  In other cases such as holiday, bereavement and jury leave this is available to you only when the holiday or the need occurs.  Depending on what kind of employee you are your paid leave benefits may vary.  If you have questions about the types of leave you are eligible for refer to procedural directive 1204.02.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66</a:t>
            </a:fld>
            <a:endParaRPr lang="en-US" dirty="0"/>
          </a:p>
        </p:txBody>
      </p:sp>
    </p:spTree>
    <p:extLst>
      <p:ext uri="{BB962C8B-B14F-4D97-AF65-F5344CB8AC3E}">
        <p14:creationId xmlns:p14="http://schemas.microsoft.com/office/powerpoint/2010/main" val="4073249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67</a:t>
            </a:fld>
            <a:endParaRPr lang="en-US" dirty="0"/>
          </a:p>
        </p:txBody>
      </p:sp>
    </p:spTree>
    <p:extLst>
      <p:ext uri="{BB962C8B-B14F-4D97-AF65-F5344CB8AC3E}">
        <p14:creationId xmlns:p14="http://schemas.microsoft.com/office/powerpoint/2010/main" val="24858812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types of leave</a:t>
            </a:r>
            <a:r>
              <a:rPr lang="en-US" baseline="0" dirty="0"/>
              <a:t> that you get and the </a:t>
            </a:r>
            <a:r>
              <a:rPr lang="en-US" dirty="0"/>
              <a:t>rate at which it is earned </a:t>
            </a:r>
            <a:r>
              <a:rPr lang="en-US" baseline="0" dirty="0" smtClean="0"/>
              <a:t>is </a:t>
            </a:r>
            <a:r>
              <a:rPr lang="en-US" baseline="0" dirty="0"/>
              <a:t>dependent upon the type of employee you are.  If you know your employee group please select it now.  If you are not certain, it can be found under Item six of your Employee Time Entry Worksheet.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69</a:t>
            </a:fld>
            <a:endParaRPr lang="en-US" dirty="0"/>
          </a:p>
        </p:txBody>
      </p:sp>
    </p:spTree>
    <p:extLst>
      <p:ext uri="{BB962C8B-B14F-4D97-AF65-F5344CB8AC3E}">
        <p14:creationId xmlns:p14="http://schemas.microsoft.com/office/powerpoint/2010/main" val="34836183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Permanent</a:t>
            </a:r>
            <a:r>
              <a:rPr lang="en-US" baseline="0" dirty="0" smtClean="0"/>
              <a:t> Full-time employee you receive full accruals when you work full-time for an entire month.  If your are starting off in the middle of the month your leave will be prorated based on what you worked.  Your accruals are based off of years of service for annual leave and while you sick is based on the years of service.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70</a:t>
            </a:fld>
            <a:endParaRPr lang="en-US" dirty="0"/>
          </a:p>
        </p:txBody>
      </p:sp>
    </p:spTree>
    <p:extLst>
      <p:ext uri="{BB962C8B-B14F-4D97-AF65-F5344CB8AC3E}">
        <p14:creationId xmlns:p14="http://schemas.microsoft.com/office/powerpoint/2010/main" val="69922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7</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26477386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a:t>
            </a:r>
            <a:r>
              <a:rPr lang="en-US" baseline="0" dirty="0"/>
              <a:t> Permanent Part-time employee your leave is prorated based on the number of hour you work.  For example a Permanent Full-time </a:t>
            </a:r>
            <a:r>
              <a:rPr lang="en-US" baseline="0"/>
              <a:t>employee </a:t>
            </a:r>
            <a:r>
              <a:rPr lang="en-US" dirty="0"/>
              <a:t>earn</a:t>
            </a:r>
            <a:r>
              <a:rPr lang="en-US"/>
              <a:t> 6.66 hours </a:t>
            </a:r>
            <a:r>
              <a:rPr lang="en-US" baseline="0" smtClean="0"/>
              <a:t>of </a:t>
            </a:r>
            <a:r>
              <a:rPr lang="en-US" baseline="0" dirty="0"/>
              <a:t>sick </a:t>
            </a:r>
            <a:r>
              <a:rPr lang="en-US" baseline="0"/>
              <a:t>leave </a:t>
            </a:r>
            <a:r>
              <a:rPr lang="en-US"/>
              <a:t>each </a:t>
            </a:r>
            <a:r>
              <a:rPr lang="en-US" baseline="0" smtClean="0"/>
              <a:t>month.  </a:t>
            </a:r>
            <a:r>
              <a:rPr lang="en-US" baseline="0" dirty="0"/>
              <a:t>If you worked 20 </a:t>
            </a:r>
            <a:r>
              <a:rPr lang="en-US" baseline="0"/>
              <a:t>hours </a:t>
            </a:r>
            <a:r>
              <a:rPr lang="en-US" dirty="0"/>
              <a:t>a</a:t>
            </a:r>
            <a:r>
              <a:rPr lang="en-US"/>
              <a:t> </a:t>
            </a:r>
            <a:r>
              <a:rPr lang="en-US" baseline="0"/>
              <a:t>week </a:t>
            </a:r>
            <a:r>
              <a:rPr lang="en-US" baseline="0" dirty="0"/>
              <a:t>your accrual would be half </a:t>
            </a:r>
            <a:r>
              <a:rPr lang="en-US" baseline="0"/>
              <a:t>of that</a:t>
            </a:r>
            <a:r>
              <a:rPr lang="en-US" dirty="0"/>
              <a:t>,</a:t>
            </a:r>
            <a:r>
              <a:rPr lang="en-US" baseline="0"/>
              <a:t> </a:t>
            </a:r>
            <a:r>
              <a:rPr lang="en-US" baseline="0" dirty="0"/>
              <a:t>3.33 hours.  Now </a:t>
            </a:r>
            <a:r>
              <a:rPr lang="en-US" baseline="0"/>
              <a:t>let’s </a:t>
            </a:r>
            <a:r>
              <a:rPr lang="en-US" dirty="0"/>
              <a:t>talk</a:t>
            </a:r>
            <a:r>
              <a:rPr lang="en-US"/>
              <a:t> about the </a:t>
            </a:r>
            <a:r>
              <a:rPr lang="en-US" baseline="0"/>
              <a:t>types </a:t>
            </a:r>
            <a:r>
              <a:rPr lang="en-US" baseline="0" dirty="0"/>
              <a:t>of leave you are eligible to accrue.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71</a:t>
            </a:fld>
            <a:endParaRPr lang="en-US" dirty="0"/>
          </a:p>
        </p:txBody>
      </p:sp>
    </p:spTree>
    <p:extLst>
      <p:ext uri="{BB962C8B-B14F-4D97-AF65-F5344CB8AC3E}">
        <p14:creationId xmlns:p14="http://schemas.microsoft.com/office/powerpoint/2010/main" val="4684752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Winter</a:t>
            </a:r>
            <a:r>
              <a:rPr lang="en-US" baseline="0" dirty="0"/>
              <a:t> Permanent-Part time employee your leave accruals are the same as </a:t>
            </a:r>
            <a:r>
              <a:rPr lang="en-US" baseline="0"/>
              <a:t>a </a:t>
            </a:r>
            <a:r>
              <a:rPr lang="en-US"/>
              <a:t>Full-Time </a:t>
            </a:r>
            <a:r>
              <a:rPr lang="en-US" baseline="0" smtClean="0"/>
              <a:t>Permanent </a:t>
            </a:r>
            <a:r>
              <a:rPr lang="en-US" baseline="0" dirty="0"/>
              <a:t>employee when you work the full forty hours per week for an entire month.  The only difference is that your leave may be prorated based on the total number of hours you work in the month.  For example you would receive the full accrual of sick leave of 6.66 hours when you work 160 hours a month or </a:t>
            </a:r>
            <a:r>
              <a:rPr lang="en-US" baseline="0"/>
              <a:t>four </a:t>
            </a:r>
            <a:r>
              <a:rPr lang="en-US"/>
              <a:t>40-hour </a:t>
            </a:r>
            <a:r>
              <a:rPr lang="en-US" baseline="0" smtClean="0"/>
              <a:t>weeks</a:t>
            </a:r>
            <a:r>
              <a:rPr lang="en-US" baseline="0" dirty="0"/>
              <a:t>.  If you started in the middle of the month, and worked full-time for two weeks your sick leave would be prorated because you only worked 80 hours.  This means you would receive half of the 6.66 hours or 3.33 hours of sick leave.  This would be the same for the rest of your accruals as well.  Now let’s look at the types of leave you accrue.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Tree>
    <p:extLst>
      <p:ext uri="{BB962C8B-B14F-4D97-AF65-F5344CB8AC3E}">
        <p14:creationId xmlns:p14="http://schemas.microsoft.com/office/powerpoint/2010/main" val="20268591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smtClean="0">
                <a:solidFill>
                  <a:schemeClr val="tx1"/>
                </a:solidFill>
                <a:effectLst/>
                <a:latin typeface="+mn-lt"/>
                <a:ea typeface="+mn-ea"/>
                <a:cs typeface="+mn-cs"/>
              </a:rPr>
              <a:t>You deposit into and withdraw from multiple leave banks. Like a</a:t>
            </a:r>
            <a:r>
              <a:rPr lang="en-US" sz="1100" b="0" u="none" kern="1200" baseline="0" dirty="0" smtClean="0">
                <a:solidFill>
                  <a:schemeClr val="tx1"/>
                </a:solidFill>
                <a:effectLst/>
                <a:latin typeface="+mn-lt"/>
                <a:ea typeface="+mn-ea"/>
                <a:cs typeface="+mn-cs"/>
              </a:rPr>
              <a:t> bank account, your</a:t>
            </a:r>
            <a:r>
              <a:rPr lang="en-US" sz="1100" b="0" u="none" kern="1200" dirty="0" smtClean="0">
                <a:solidFill>
                  <a:schemeClr val="tx1"/>
                </a:solidFill>
                <a:effectLst/>
                <a:latin typeface="+mn-lt"/>
                <a:ea typeface="+mn-ea"/>
                <a:cs typeface="+mn-cs"/>
              </a:rPr>
              <a:t> balances can go up or down.</a:t>
            </a:r>
            <a:r>
              <a:rPr lang="en-US" sz="1100" b="0" u="none" kern="1200" baseline="0" dirty="0" smtClean="0">
                <a:solidFill>
                  <a:schemeClr val="tx1"/>
                </a:solidFill>
                <a:effectLst/>
                <a:latin typeface="+mn-lt"/>
                <a:ea typeface="+mn-ea"/>
                <a:cs typeface="+mn-cs"/>
              </a:rPr>
              <a:t>  </a:t>
            </a:r>
            <a:r>
              <a:rPr lang="en-US" sz="1100" b="0" u="none" kern="1200" dirty="0" smtClean="0">
                <a:solidFill>
                  <a:schemeClr val="tx1"/>
                </a:solidFill>
                <a:effectLst/>
                <a:latin typeface="+mn-lt"/>
                <a:ea typeface="+mn-ea"/>
                <a:cs typeface="+mn-cs"/>
              </a:rPr>
              <a:t>Annual and sick leave are earned automatically on the last day of each month. Your</a:t>
            </a:r>
            <a:r>
              <a:rPr lang="en-US" sz="1100" b="0" u="none" kern="1200" baseline="0" dirty="0" smtClean="0">
                <a:solidFill>
                  <a:schemeClr val="tx1"/>
                </a:solidFill>
                <a:effectLst/>
                <a:latin typeface="+mn-lt"/>
                <a:ea typeface="+mn-ea"/>
                <a:cs typeface="+mn-cs"/>
              </a:rPr>
              <a:t> earn rate varies based on your paid hours in the month and your years of service. </a:t>
            </a:r>
            <a:r>
              <a:rPr lang="en-US" sz="1100" b="0" u="none" kern="1200" dirty="0" smtClean="0">
                <a:solidFill>
                  <a:schemeClr val="tx1"/>
                </a:solidFill>
                <a:effectLst/>
                <a:latin typeface="+mn-lt"/>
                <a:ea typeface="+mn-ea"/>
                <a:cs typeface="+mn-cs"/>
              </a:rPr>
              <a:t>This earned leave time is then available for you to use at a later date.</a:t>
            </a:r>
            <a:r>
              <a:rPr lang="en-US" sz="1100" b="0" u="none" kern="1200" baseline="0" dirty="0" smtClean="0">
                <a:solidFill>
                  <a:schemeClr val="tx1"/>
                </a:solidFill>
                <a:effectLst/>
                <a:latin typeface="+mn-lt"/>
                <a:ea typeface="+mn-ea"/>
                <a:cs typeface="+mn-cs"/>
              </a:rPr>
              <a:t>  Other a</a:t>
            </a:r>
            <a:r>
              <a:rPr lang="en-US" sz="1100" b="0" u="none" kern="1200" dirty="0" smtClean="0">
                <a:solidFill>
                  <a:schemeClr val="tx1"/>
                </a:solidFill>
                <a:effectLst/>
                <a:latin typeface="+mn-lt"/>
                <a:ea typeface="+mn-ea"/>
                <a:cs typeface="+mn-cs"/>
              </a:rPr>
              <a:t>ccrued leave types include, alternate holiday time </a:t>
            </a:r>
            <a:r>
              <a:rPr lang="en-US" sz="1100" b="0" u="none" kern="1200" smtClean="0">
                <a:solidFill>
                  <a:schemeClr val="tx1"/>
                </a:solidFill>
                <a:effectLst/>
                <a:latin typeface="+mn-lt"/>
                <a:ea typeface="+mn-ea"/>
                <a:cs typeface="+mn-cs"/>
              </a:rPr>
              <a:t>and comp </a:t>
            </a:r>
            <a:r>
              <a:rPr lang="en-US" sz="1100" b="0" u="none" kern="1200" dirty="0" smtClean="0">
                <a:solidFill>
                  <a:schemeClr val="tx1"/>
                </a:solidFill>
                <a:effectLst/>
                <a:latin typeface="+mn-lt"/>
                <a:ea typeface="+mn-ea"/>
                <a:cs typeface="+mn-cs"/>
              </a:rPr>
              <a:t>time. </a:t>
            </a:r>
            <a:r>
              <a:rPr lang="en-US" sz="1100" b="0" u="none" kern="1200" baseline="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Tree>
    <p:extLst>
      <p:ext uri="{BB962C8B-B14F-4D97-AF65-F5344CB8AC3E}">
        <p14:creationId xmlns:p14="http://schemas.microsoft.com/office/powerpoint/2010/main" val="3583106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u="none" kern="1200" dirty="0" smtClean="0">
                <a:solidFill>
                  <a:schemeClr val="tx1"/>
                </a:solidFill>
                <a:effectLst/>
                <a:latin typeface="+mn-lt"/>
                <a:ea typeface="+mn-ea"/>
                <a:cs typeface="+mn-cs"/>
              </a:rPr>
              <a:t>Now</a:t>
            </a:r>
            <a:r>
              <a:rPr lang="en-US" sz="1100" b="0" u="none" kern="1200" baseline="0" dirty="0" smtClean="0">
                <a:solidFill>
                  <a:schemeClr val="tx1"/>
                </a:solidFill>
                <a:effectLst/>
                <a:latin typeface="+mn-lt"/>
                <a:ea typeface="+mn-ea"/>
                <a:cs typeface="+mn-cs"/>
              </a:rPr>
              <a:t> lets look at displaying the Leave Summary Report.  Click on the word Practice, when you do a new window will open.  When it does click on the Allow blocked content button located on the bottom of the page.  When you are done, click on the End Lesson button and you will be returned back to this course after the window closes.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Tree>
    <p:extLst>
      <p:ext uri="{BB962C8B-B14F-4D97-AF65-F5344CB8AC3E}">
        <p14:creationId xmlns:p14="http://schemas.microsoft.com/office/powerpoint/2010/main" val="18915727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familiar</a:t>
            </a:r>
            <a:r>
              <a:rPr lang="en-US" baseline="0" dirty="0"/>
              <a:t> with the process let’s look at the roles in more detail.  There are a lot of roles working together to ensure the leave process goes smoothly.  The first role is that of the employee.  As an employee you must enter your leave requests according to the needs of your department and workgroup.  Keep in mind this might change based </a:t>
            </a:r>
            <a:r>
              <a:rPr lang="en-US" baseline="0"/>
              <a:t>on </a:t>
            </a:r>
            <a:r>
              <a:rPr lang="en-US"/>
              <a:t>the </a:t>
            </a:r>
            <a:r>
              <a:rPr lang="en-US" baseline="0" smtClean="0"/>
              <a:t>kind </a:t>
            </a:r>
            <a:r>
              <a:rPr lang="en-US" baseline="0" dirty="0"/>
              <a:t>of leave you are requesting.  This might be as informal as letting your supervisor know that you plan on taking a vacation day in a couple of weeks or have regular </a:t>
            </a:r>
            <a:r>
              <a:rPr lang="en-US" baseline="0"/>
              <a:t>doctor </a:t>
            </a:r>
            <a:r>
              <a:rPr lang="en-US"/>
              <a:t>appointments </a:t>
            </a:r>
            <a:r>
              <a:rPr lang="en-US" baseline="0" smtClean="0"/>
              <a:t>scheduled </a:t>
            </a:r>
            <a:r>
              <a:rPr lang="en-US" baseline="0" dirty="0"/>
              <a:t>over the next couple of months.  Regardless of the process, there are a few things you should always do.  Let your supervisor know as soon as possible if you are taking leave.   If you a or a family </a:t>
            </a:r>
            <a:r>
              <a:rPr lang="en-US" baseline="0"/>
              <a:t>member </a:t>
            </a:r>
            <a:r>
              <a:rPr lang="en-US"/>
              <a:t>are </a:t>
            </a:r>
            <a:r>
              <a:rPr lang="en-US" baseline="0" smtClean="0"/>
              <a:t>sick </a:t>
            </a:r>
            <a:r>
              <a:rPr lang="en-US" baseline="0" dirty="0"/>
              <a:t>and you are taking leave let your supervisor know as soon as possible so they are able to cover your work.  And finally, pay close attention to your leave balances to avoid end of the year issues.  All of the leave used must be approved by a Supervisor or in certain circumstances the by the Appointing Authority.  The Timekeeper is there to help you with any questions you have about leave and verify the entry and approval process go smoothly.  Now that you understand the process and the roles, let’s look at the types of leave you can take.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Tree>
    <p:extLst>
      <p:ext uri="{BB962C8B-B14F-4D97-AF65-F5344CB8AC3E}">
        <p14:creationId xmlns:p14="http://schemas.microsoft.com/office/powerpoint/2010/main" val="298345590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about the leave process is</a:t>
            </a:r>
            <a:r>
              <a:rPr lang="en-US" baseline="0" dirty="0" smtClean="0"/>
              <a:t> critical.  As a employee, you need to make sure that you have talked to your Supervisor about leave so that you understand the process for your workgroup.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Tree>
    <p:extLst>
      <p:ext uri="{BB962C8B-B14F-4D97-AF65-F5344CB8AC3E}">
        <p14:creationId xmlns:p14="http://schemas.microsoft.com/office/powerpoint/2010/main" val="41069352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Tree>
    <p:extLst>
      <p:ext uri="{BB962C8B-B14F-4D97-AF65-F5344CB8AC3E}">
        <p14:creationId xmlns:p14="http://schemas.microsoft.com/office/powerpoint/2010/main" val="19723491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Permanent </a:t>
            </a:r>
            <a:r>
              <a:rPr lang="en-US" baseline="0" dirty="0"/>
              <a:t>Full-time, Permanent Part-time or Winter </a:t>
            </a:r>
            <a:r>
              <a:rPr lang="en-US" baseline="0"/>
              <a:t>Permanent </a:t>
            </a:r>
            <a:r>
              <a:rPr lang="en-US"/>
              <a:t>employees </a:t>
            </a:r>
            <a:r>
              <a:rPr lang="en-US" baseline="0" smtClean="0"/>
              <a:t>are </a:t>
            </a:r>
            <a:r>
              <a:rPr lang="en-US" baseline="0"/>
              <a:t>eligible </a:t>
            </a:r>
            <a:r>
              <a:rPr lang="en-US" dirty="0"/>
              <a:t>to</a:t>
            </a:r>
            <a:r>
              <a:rPr lang="en-US"/>
              <a:t> take all of the Holidays listed on the left of the </a:t>
            </a:r>
            <a:r>
              <a:rPr lang="en-US" smtClean="0"/>
              <a:t>screen</a:t>
            </a:r>
            <a:r>
              <a:rPr lang="en-US" baseline="0" smtClean="0"/>
              <a:t>.  </a:t>
            </a:r>
            <a:r>
              <a:rPr lang="en-US" baseline="0" dirty="0"/>
              <a:t>If you would like a list with the dates click on </a:t>
            </a:r>
            <a:r>
              <a:rPr lang="en-US" baseline="0"/>
              <a:t>the </a:t>
            </a:r>
            <a:r>
              <a:rPr lang="en-US" dirty="0"/>
              <a:t>word</a:t>
            </a:r>
            <a:r>
              <a:rPr lang="en-US"/>
              <a:t> Here </a:t>
            </a:r>
            <a:r>
              <a:rPr lang="en-US" baseline="0" smtClean="0"/>
              <a:t>and </a:t>
            </a:r>
            <a:r>
              <a:rPr lang="en-US" baseline="0" dirty="0"/>
              <a:t>a webpage will display with the holidays for the current and </a:t>
            </a:r>
            <a:r>
              <a:rPr lang="en-US" baseline="0"/>
              <a:t>next years</a:t>
            </a:r>
            <a:r>
              <a:rPr lang="en-US" dirty="0"/>
              <a:t>’</a:t>
            </a:r>
            <a:r>
              <a:rPr lang="en-US" baseline="0"/>
              <a:t> </a:t>
            </a:r>
            <a:r>
              <a:rPr lang="en-US" baseline="0" dirty="0"/>
              <a:t>holidays.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Tree>
    <p:extLst>
      <p:ext uri="{BB962C8B-B14F-4D97-AF65-F5344CB8AC3E}">
        <p14:creationId xmlns:p14="http://schemas.microsoft.com/office/powerpoint/2010/main" val="33848761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normally scheduled to work</a:t>
            </a:r>
            <a:r>
              <a:rPr lang="en-US" baseline="0" dirty="0"/>
              <a:t> on a day that a holiday falls then </a:t>
            </a:r>
            <a:r>
              <a:rPr lang="en-US" dirty="0"/>
              <a:t>your </a:t>
            </a:r>
            <a:r>
              <a:rPr lang="en-US" baseline="0" dirty="0" smtClean="0"/>
              <a:t>work </a:t>
            </a:r>
            <a:r>
              <a:rPr lang="en-US" baseline="0" dirty="0"/>
              <a:t>schedule will be reduced by eight hours.  You do not need to enter anything on you timesheet to get paid for the holiday.  If you are normally scheduled to work more than eight hours on the day of a holiday you must work the additional hours or use </a:t>
            </a:r>
            <a:r>
              <a:rPr lang="en-US" dirty="0"/>
              <a:t>leave </a:t>
            </a:r>
            <a:r>
              <a:rPr lang="en-US" baseline="0" dirty="0" smtClean="0"/>
              <a:t>to </a:t>
            </a:r>
            <a:r>
              <a:rPr lang="en-US" baseline="0" dirty="0"/>
              <a:t>cover the hours.  For example, if you worked a 10 hour day on Monday and this was the holiday you would be required to account for the two extra hours by working the two hours or by entering leave.  The timesheet will show the correct number of hours planned based on your assigned work schedule.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Tree>
    <p:extLst>
      <p:ext uri="{BB962C8B-B14F-4D97-AF65-F5344CB8AC3E}">
        <p14:creationId xmlns:p14="http://schemas.microsoft.com/office/powerpoint/2010/main" val="21544606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u="none" kern="1200" dirty="0">
                <a:solidFill>
                  <a:schemeClr val="tx1"/>
                </a:solidFill>
                <a:latin typeface="+mn-lt"/>
                <a:ea typeface="+mn-ea"/>
                <a:cs typeface="+mn-cs"/>
              </a:rPr>
              <a:t>If </a:t>
            </a:r>
            <a:r>
              <a:rPr lang="en-US" sz="1100" b="0" u="none" kern="1200" baseline="0" dirty="0">
                <a:solidFill>
                  <a:schemeClr val="tx1"/>
                </a:solidFill>
                <a:latin typeface="+mn-lt"/>
                <a:ea typeface="+mn-ea"/>
                <a:cs typeface="+mn-cs"/>
              </a:rPr>
              <a:t>you are a full time employee and </a:t>
            </a:r>
            <a:r>
              <a:rPr lang="en-US" sz="1100" b="0" u="none" kern="1200" dirty="0">
                <a:solidFill>
                  <a:schemeClr val="tx1"/>
                </a:solidFill>
                <a:latin typeface="+mn-lt"/>
                <a:ea typeface="+mn-ea"/>
                <a:cs typeface="+mn-cs"/>
              </a:rPr>
              <a:t>are</a:t>
            </a:r>
            <a:r>
              <a:rPr lang="en-US" sz="1100" b="0" u="none" kern="1200" baseline="0" dirty="0">
                <a:solidFill>
                  <a:schemeClr val="tx1"/>
                </a:solidFill>
                <a:latin typeface="+mn-lt"/>
                <a:ea typeface="+mn-ea"/>
                <a:cs typeface="+mn-cs"/>
              </a:rPr>
              <a:t> normally scheduled off on the day a holiday falls, you will automatically earn eight hours of alternate holiday leave.  </a:t>
            </a:r>
            <a:r>
              <a:rPr lang="en-US" sz="1100" b="0" u="none" kern="1200" dirty="0">
                <a:solidFill>
                  <a:schemeClr val="tx1"/>
                </a:solidFill>
                <a:latin typeface="+mn-lt"/>
                <a:ea typeface="+mn-ea"/>
                <a:cs typeface="+mn-cs"/>
              </a:rPr>
              <a:t>Alternate Holiday is time earned when you work on a </a:t>
            </a:r>
            <a:r>
              <a:rPr lang="en-US" dirty="0"/>
              <a:t>State </a:t>
            </a:r>
            <a:r>
              <a:rPr lang="en-US" sz="1100" b="0" u="none" kern="1200" dirty="0" smtClean="0">
                <a:solidFill>
                  <a:schemeClr val="tx1"/>
                </a:solidFill>
                <a:latin typeface="+mn-lt"/>
                <a:ea typeface="+mn-ea"/>
                <a:cs typeface="+mn-cs"/>
              </a:rPr>
              <a:t>holiday </a:t>
            </a:r>
            <a:r>
              <a:rPr lang="en-US" sz="1100" b="0" u="none" kern="1200" dirty="0">
                <a:solidFill>
                  <a:schemeClr val="tx1"/>
                </a:solidFill>
                <a:latin typeface="+mn-lt"/>
                <a:ea typeface="+mn-ea"/>
                <a:cs typeface="+mn-cs"/>
              </a:rPr>
              <a:t>or are scheduled to be off on the same day as a </a:t>
            </a:r>
            <a:r>
              <a:rPr lang="en-US" dirty="0"/>
              <a:t>State </a:t>
            </a:r>
            <a:r>
              <a:rPr lang="en-US" sz="1100" b="0" u="none" kern="1200" dirty="0" smtClean="0">
                <a:solidFill>
                  <a:schemeClr val="tx1"/>
                </a:solidFill>
                <a:latin typeface="+mn-lt"/>
                <a:ea typeface="+mn-ea"/>
                <a:cs typeface="+mn-cs"/>
              </a:rPr>
              <a:t>holiday</a:t>
            </a:r>
            <a:r>
              <a:rPr lang="en-US" sz="1100" b="0" u="none" kern="1200" dirty="0">
                <a:solidFill>
                  <a:schemeClr val="tx1"/>
                </a:solidFill>
                <a:latin typeface="+mn-lt"/>
                <a:ea typeface="+mn-ea"/>
                <a:cs typeface="+mn-cs"/>
              </a:rPr>
              <a:t>.  You will </a:t>
            </a:r>
            <a:r>
              <a:rPr lang="en-US" dirty="0"/>
              <a:t>be </a:t>
            </a:r>
            <a:r>
              <a:rPr lang="en-US" sz="1100" b="0" u="none" kern="1200" dirty="0">
                <a:solidFill>
                  <a:schemeClr val="tx1"/>
                </a:solidFill>
                <a:latin typeface="+mn-lt"/>
                <a:ea typeface="+mn-ea"/>
                <a:cs typeface="+mn-cs"/>
              </a:rPr>
              <a:t>given up to 8 hours of holiday leave to use in the future.  Just note that </a:t>
            </a:r>
            <a:r>
              <a:rPr lang="en-US" dirty="0"/>
              <a:t>the holiday you worked </a:t>
            </a:r>
            <a:r>
              <a:rPr lang="en-US" sz="1100" b="0" u="none" kern="1200" dirty="0" smtClean="0">
                <a:solidFill>
                  <a:schemeClr val="tx1"/>
                </a:solidFill>
                <a:latin typeface="+mn-lt"/>
                <a:ea typeface="+mn-ea"/>
                <a:cs typeface="+mn-cs"/>
              </a:rPr>
              <a:t>must </a:t>
            </a:r>
            <a:r>
              <a:rPr lang="en-US" sz="1100" b="0" u="none" kern="1200" dirty="0">
                <a:solidFill>
                  <a:schemeClr val="tx1"/>
                </a:solidFill>
                <a:latin typeface="+mn-lt"/>
                <a:ea typeface="+mn-ea"/>
                <a:cs typeface="+mn-cs"/>
              </a:rPr>
              <a:t>be approved by the Supervisor prior to being used</a:t>
            </a:r>
            <a:r>
              <a:rPr lang="en-US" sz="1100" b="0" u="non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Tree>
    <p:extLst>
      <p:ext uri="{BB962C8B-B14F-4D97-AF65-F5344CB8AC3E}">
        <p14:creationId xmlns:p14="http://schemas.microsoft.com/office/powerpoint/2010/main" val="245725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to review the learning objective</a:t>
            </a:r>
            <a:r>
              <a:rPr lang="en-US" baseline="0" dirty="0" smtClean="0"/>
              <a:t> for this section.  When you are done, click the Next button to continue.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7348083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 on this</a:t>
            </a:r>
            <a:r>
              <a:rPr lang="en-US" baseline="0" dirty="0" smtClean="0"/>
              <a:t> slide shows you additional leave types that are available to you.  Because these are less common we have created a reference guide for you.  Click on the Resources link and then select the Understanding Leave Types Reference document.  The guide includes the name of the leave type, a brief description of when it would be used, who is eligible for the leave, the Attendance and Absence Codes used to enter the leave and what you need to know about when you are using the leave.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Tree>
    <p:extLst>
      <p:ext uri="{BB962C8B-B14F-4D97-AF65-F5344CB8AC3E}">
        <p14:creationId xmlns:p14="http://schemas.microsoft.com/office/powerpoint/2010/main" val="3200699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we understand the types of leave that are available let’s look at how to enter leave into the system.  To enter leave you will need to know the type of leave you are entering</a:t>
            </a:r>
            <a:r>
              <a:rPr lang="en-US" dirty="0"/>
              <a:t>.  In </a:t>
            </a:r>
            <a:r>
              <a:rPr lang="en-US" baseline="0" dirty="0" smtClean="0"/>
              <a:t>this </a:t>
            </a:r>
            <a:r>
              <a:rPr lang="en-US" baseline="0" dirty="0"/>
              <a:t>example, you have been selected for jury duty.  As with some leaves you may need to provide documentation to your supervisor.  In this case, you need to provide </a:t>
            </a:r>
            <a:r>
              <a:rPr lang="en-US" dirty="0"/>
              <a:t>your </a:t>
            </a:r>
            <a:r>
              <a:rPr lang="en-US" baseline="0" dirty="0" smtClean="0"/>
              <a:t>jury </a:t>
            </a:r>
            <a:r>
              <a:rPr lang="en-US" baseline="0" dirty="0"/>
              <a:t>summons.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82</a:t>
            </a:fld>
            <a:endParaRPr lang="en-US" dirty="0"/>
          </a:p>
        </p:txBody>
      </p:sp>
    </p:spTree>
    <p:extLst>
      <p:ext uri="{BB962C8B-B14F-4D97-AF65-F5344CB8AC3E}">
        <p14:creationId xmlns:p14="http://schemas.microsoft.com/office/powerpoint/2010/main" val="12370104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t>
            </a:r>
            <a:r>
              <a:rPr lang="en-US" baseline="0" dirty="0" smtClean="0"/>
              <a:t>may </a:t>
            </a:r>
            <a:r>
              <a:rPr lang="en-US" baseline="0" dirty="0"/>
              <a:t>be times when </a:t>
            </a:r>
            <a:r>
              <a:rPr lang="en-US" dirty="0"/>
              <a:t>you plan to take leave and then </a:t>
            </a:r>
            <a:r>
              <a:rPr lang="en-US" baseline="0" dirty="0" smtClean="0"/>
              <a:t>change </a:t>
            </a:r>
            <a:r>
              <a:rPr lang="en-US" dirty="0"/>
              <a:t>your plans after you’ve entered the leave, it’s been approved </a:t>
            </a:r>
            <a:r>
              <a:rPr lang="en-US" baseline="0" dirty="0"/>
              <a:t>and </a:t>
            </a:r>
            <a:r>
              <a:rPr lang="en-US" dirty="0"/>
              <a:t>the leave has been deducted from that </a:t>
            </a:r>
            <a:r>
              <a:rPr lang="en-US" baseline="0" dirty="0" smtClean="0"/>
              <a:t>leave </a:t>
            </a:r>
            <a:r>
              <a:rPr lang="en-US" dirty="0"/>
              <a:t>bank</a:t>
            </a:r>
            <a:r>
              <a:rPr lang="en-US" baseline="0" dirty="0"/>
              <a:t>.  If this occurs you need to “Zero out” your leave.  When you </a:t>
            </a:r>
            <a:r>
              <a:rPr lang="en-US" dirty="0"/>
              <a:t>“zero out” a </a:t>
            </a:r>
            <a:r>
              <a:rPr lang="en-US" baseline="0" dirty="0" smtClean="0"/>
              <a:t>leave </a:t>
            </a:r>
            <a:r>
              <a:rPr lang="en-US" dirty="0"/>
              <a:t>entry, </a:t>
            </a:r>
            <a:r>
              <a:rPr lang="en-US" baseline="0" dirty="0"/>
              <a:t>the </a:t>
            </a:r>
            <a:r>
              <a:rPr lang="en-US" dirty="0"/>
              <a:t>leave is returned to your leave bank, there is a </a:t>
            </a:r>
            <a:r>
              <a:rPr lang="en-US" baseline="0" dirty="0"/>
              <a:t>record of </a:t>
            </a:r>
            <a:r>
              <a:rPr lang="en-US" dirty="0"/>
              <a:t>this </a:t>
            </a:r>
            <a:r>
              <a:rPr lang="en-US" baseline="0" dirty="0" smtClean="0"/>
              <a:t>change </a:t>
            </a:r>
            <a:r>
              <a:rPr lang="en-US" dirty="0"/>
              <a:t>and </a:t>
            </a:r>
            <a:r>
              <a:rPr lang="en-US" baseline="0" dirty="0" smtClean="0"/>
              <a:t>your </a:t>
            </a:r>
            <a:r>
              <a:rPr lang="en-US" baseline="0" dirty="0"/>
              <a:t>supervisor is notified of the change to your </a:t>
            </a:r>
            <a:r>
              <a:rPr lang="en-US" baseline="0" dirty="0" smtClean="0"/>
              <a:t>timesheet</a:t>
            </a:r>
            <a:r>
              <a:rPr lang="en-US" dirty="0" smtClean="0"/>
              <a: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83</a:t>
            </a:fld>
            <a:endParaRPr lang="en-US" dirty="0"/>
          </a:p>
        </p:txBody>
      </p:sp>
    </p:spTree>
    <p:extLst>
      <p:ext uri="{BB962C8B-B14F-4D97-AF65-F5344CB8AC3E}">
        <p14:creationId xmlns:p14="http://schemas.microsoft.com/office/powerpoint/2010/main" val="39224642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84</a:t>
            </a:fld>
            <a:endParaRPr lang="en-US" dirty="0"/>
          </a:p>
        </p:txBody>
      </p:sp>
    </p:spTree>
    <p:extLst>
      <p:ext uri="{BB962C8B-B14F-4D97-AF65-F5344CB8AC3E}">
        <p14:creationId xmlns:p14="http://schemas.microsoft.com/office/powerpoint/2010/main" val="42903141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familiar</a:t>
            </a:r>
            <a:r>
              <a:rPr lang="en-US" baseline="0" dirty="0"/>
              <a:t> with the process let’s look at the roles in more detail.  There are a lot of roles working together to ensure the leave process goes smoothly.  The first role is that of the employee.  As an employee, you must enter your leave requests according to the needs of your department and workgroup.  As a Temporary employee, the only leave you will enter on your timesheet is Jury and Administrative.  If you are taking time off for another reason you need to </a:t>
            </a:r>
            <a:r>
              <a:rPr lang="en-US" baseline="0" dirty="0" smtClean="0"/>
              <a:t>let </a:t>
            </a:r>
            <a:r>
              <a:rPr lang="en-US" baseline="0" dirty="0"/>
              <a:t>your supervisor know as soon as possible.  Your supervisor and timekeeper </a:t>
            </a:r>
            <a:r>
              <a:rPr lang="en-US" dirty="0"/>
              <a:t>are </a:t>
            </a:r>
            <a:r>
              <a:rPr lang="en-US" baseline="0" dirty="0" smtClean="0"/>
              <a:t>there </a:t>
            </a:r>
            <a:r>
              <a:rPr lang="en-US" baseline="0" dirty="0"/>
              <a:t>to help you with any questions you have.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86</a:t>
            </a:fld>
            <a:endParaRPr lang="en-US" dirty="0"/>
          </a:p>
        </p:txBody>
      </p:sp>
    </p:spTree>
    <p:extLst>
      <p:ext uri="{BB962C8B-B14F-4D97-AF65-F5344CB8AC3E}">
        <p14:creationId xmlns:p14="http://schemas.microsoft.com/office/powerpoint/2010/main" val="4201773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Communication about the leave process is</a:t>
            </a:r>
            <a:r>
              <a:rPr lang="en-US" baseline="0" dirty="0" smtClean="0"/>
              <a:t> critical.  As a employee, you need to make sure that you have talked to your Supervisor about leave so that you understand the process for your workgroup.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87</a:t>
            </a:fld>
            <a:endParaRPr lang="en-US" dirty="0"/>
          </a:p>
        </p:txBody>
      </p:sp>
    </p:spTree>
    <p:extLst>
      <p:ext uri="{BB962C8B-B14F-4D97-AF65-F5344CB8AC3E}">
        <p14:creationId xmlns:p14="http://schemas.microsoft.com/office/powerpoint/2010/main" val="300871638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Temporary</a:t>
            </a:r>
            <a:r>
              <a:rPr lang="en-US" baseline="0" dirty="0" smtClean="0"/>
              <a:t> Employee you need to enter Jury and Administrative leave because you are paid for this type of leave.  Because you do not receive other types of leave they do not and should not be entered on your timesheet.  However, if you are taking time off you need to communicate this to your supervisor.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88</a:t>
            </a:fld>
            <a:endParaRPr lang="en-US" dirty="0"/>
          </a:p>
        </p:txBody>
      </p:sp>
    </p:spTree>
    <p:extLst>
      <p:ext uri="{BB962C8B-B14F-4D97-AF65-F5344CB8AC3E}">
        <p14:creationId xmlns:p14="http://schemas.microsoft.com/office/powerpoint/2010/main" val="29831237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89</a:t>
            </a:fld>
            <a:endParaRPr lang="en-US" dirty="0"/>
          </a:p>
        </p:txBody>
      </p:sp>
    </p:spTree>
    <p:extLst>
      <p:ext uri="{BB962C8B-B14F-4D97-AF65-F5344CB8AC3E}">
        <p14:creationId xmlns:p14="http://schemas.microsoft.com/office/powerpoint/2010/main" val="37737754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a:t>
            </a:r>
            <a:r>
              <a:rPr lang="en-US" baseline="0" dirty="0"/>
              <a:t> </a:t>
            </a:r>
            <a:r>
              <a:rPr lang="en-US" dirty="0"/>
              <a:t>you </a:t>
            </a:r>
            <a:r>
              <a:rPr lang="en-US" baseline="0" dirty="0" smtClean="0"/>
              <a:t>understand </a:t>
            </a:r>
            <a:r>
              <a:rPr lang="en-US" baseline="0" dirty="0"/>
              <a:t>the types of leave that are available let’s look at how to enter leave into the system.  To enter leave you will need to know the type of leave you are entering, in this example, you have been selected for jury duty.  As with some </a:t>
            </a:r>
            <a:r>
              <a:rPr lang="en-US" dirty="0"/>
              <a:t>leave types </a:t>
            </a:r>
            <a:r>
              <a:rPr lang="en-US" baseline="0" dirty="0" smtClean="0"/>
              <a:t>you </a:t>
            </a:r>
            <a:r>
              <a:rPr lang="en-US" baseline="0" dirty="0"/>
              <a:t>may need to provide documentation to your supervisor.  In this case, you need to provide </a:t>
            </a:r>
            <a:r>
              <a:rPr lang="en-US" dirty="0"/>
              <a:t>your </a:t>
            </a:r>
            <a:r>
              <a:rPr lang="en-US" baseline="0" dirty="0" smtClean="0"/>
              <a:t>jury </a:t>
            </a:r>
            <a:r>
              <a:rPr lang="en-US" baseline="0" dirty="0"/>
              <a:t>summons.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90</a:t>
            </a:fld>
            <a:endParaRPr lang="en-US" dirty="0"/>
          </a:p>
        </p:txBody>
      </p:sp>
    </p:spTree>
    <p:extLst>
      <p:ext uri="{BB962C8B-B14F-4D97-AF65-F5344CB8AC3E}">
        <p14:creationId xmlns:p14="http://schemas.microsoft.com/office/powerpoint/2010/main" val="28208940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you have to enter leave</a:t>
            </a:r>
            <a:r>
              <a:rPr lang="en-US" baseline="0" dirty="0" smtClean="0"/>
              <a:t> before you take it, there may be times when things change and you end up working instead of taking leave.  If this occurs you need to “Zero out” your leave.  When you do this you leave the record of the change, your supervisor is notified of the change to your timesheet and your leave is returned to your leave bank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91</a:t>
            </a:fld>
            <a:endParaRPr lang="en-US" dirty="0"/>
          </a:p>
        </p:txBody>
      </p:sp>
    </p:spTree>
    <p:extLst>
      <p:ext uri="{BB962C8B-B14F-4D97-AF65-F5344CB8AC3E}">
        <p14:creationId xmlns:p14="http://schemas.microsoft.com/office/powerpoint/2010/main" val="1287056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Tree>
    <p:extLst>
      <p:ext uri="{BB962C8B-B14F-4D97-AF65-F5344CB8AC3E}">
        <p14:creationId xmlns:p14="http://schemas.microsoft.com/office/powerpoint/2010/main" val="777127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92</a:t>
            </a:fld>
            <a:endParaRPr lang="en-US" dirty="0"/>
          </a:p>
        </p:txBody>
      </p:sp>
    </p:spTree>
    <p:extLst>
      <p:ext uri="{BB962C8B-B14F-4D97-AF65-F5344CB8AC3E}">
        <p14:creationId xmlns:p14="http://schemas.microsoft.com/office/powerpoint/2010/main" val="11552871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93</a:t>
            </a:fld>
            <a:endParaRPr lang="en-US" dirty="0"/>
          </a:p>
        </p:txBody>
      </p:sp>
    </p:spTree>
    <p:extLst>
      <p:ext uri="{BB962C8B-B14F-4D97-AF65-F5344CB8AC3E}">
        <p14:creationId xmlns:p14="http://schemas.microsoft.com/office/powerpoint/2010/main" val="14504831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custDataLst>
              <p:tags r:id="rId1"/>
            </p:custDataLst>
          </p:nvPr>
        </p:nvSpPr>
        <p:spPr/>
        <p:txBody>
          <a:bodyPr/>
          <a:lstStyle/>
          <a:p>
            <a:pPr marL="0" indent="0">
              <a:lnSpc>
                <a:spcPct val="107000"/>
              </a:lnSpc>
              <a:buFont typeface="Arial" panose="020B0604020202020204" pitchFamily="34" charset="0"/>
              <a:buNone/>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This course is broken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out into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Learning Logistics introduction and five sections on time entry:</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Learning Logistics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about the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prerequisites, navigational tools and objectives for the course.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Entry Overview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show you why time entry is important to you and to CDOT, the rules and policies governing time entry and how time entry and this course relate to the mission, vision and values of CDOT.</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 Entry Process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teach you about the time entry process including deadlines, the roles and responsibilities.  You will also complete the Employee Time Entry Guide using your Employee Time Statement.  The information gathered on the guide will be used throughout the course to help you understand how to enter your time.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Work Time Entry Section</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how to navigate and enter time on your timesheet, </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section four,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Leave Time Entry</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you will learn about the types of leave available to you, how they accrue and how to enter leave.  You will also learn about how to use the Leave Summary and Use or Lose reports to determine how much leave you have available.</a:t>
            </a:r>
          </a:p>
          <a:p>
            <a:pPr marL="171450" indent="-171450">
              <a:lnSpc>
                <a:spcPct val="107000"/>
              </a:lnSpc>
              <a:buFont typeface="Arial" panose="020B0604020202020204" pitchFamily="34" charset="0"/>
              <a:buChar char="•"/>
            </a:pP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In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Timesheet Verification </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section you will learn how to verify the status of your timesheet, read common errors and what the process is for making changes.</a:t>
            </a:r>
            <a:endPar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71450" indent="-171450">
              <a:lnSpc>
                <a:spcPct val="107000"/>
              </a:lnSpc>
              <a:buFont typeface="Arial" panose="020B0604020202020204" pitchFamily="34" charset="0"/>
              <a:buChar char="•"/>
            </a:pP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The final</a:t>
            </a:r>
            <a:r>
              <a:rPr lang="en-US"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section, the </a:t>
            </a:r>
            <a:r>
              <a:rPr lang="en-US" b="1" baseline="0"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a:t>
            </a:r>
            <a:r>
              <a:rPr lang="en-US" b="1"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onclusion,</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summarizes what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have learned and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where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you can find </a:t>
            </a:r>
            <a:r>
              <a:rPr lang="en-US"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help.  </a:t>
            </a: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2468" name="Slide Number Placeholder 3"/>
          <p:cNvSpPr>
            <a:spLocks noGrp="1"/>
          </p:cNvSpPr>
          <p:nvPr>
            <p:ph type="sldNum" sz="quarter" idx="5"/>
          </p:nvPr>
        </p:nvSpPr>
        <p:spPr/>
        <p:txBody>
          <a:bodyPr/>
          <a:lstStyle/>
          <a:p>
            <a:fld id="{5E53A2DA-CDF3-48EB-B347-1586A460E593}" type="slidenum">
              <a:rPr lang="en-US" smtClean="0"/>
              <a:pPr/>
              <a:t>94</a:t>
            </a:fld>
            <a:endParaRPr lang="en-US" dirty="0" smtClean="0"/>
          </a:p>
        </p:txBody>
      </p:sp>
      <p:sp>
        <p:nvSpPr>
          <p:cNvPr id="4" name="Slide Image Placeholder 3"/>
          <p:cNvSpPr>
            <a:spLocks noGrp="1" noRot="1" noChangeAspect="1"/>
          </p:cNvSpPr>
          <p:nvPr>
            <p:ph type="sldImg"/>
          </p:nvPr>
        </p:nvSpPr>
        <p:spPr>
          <a:xfrm>
            <a:off x="144463" y="433388"/>
            <a:ext cx="4656137" cy="3490912"/>
          </a:xfrm>
        </p:spPr>
      </p:sp>
    </p:spTree>
    <p:extLst>
      <p:ext uri="{BB962C8B-B14F-4D97-AF65-F5344CB8AC3E}">
        <p14:creationId xmlns:p14="http://schemas.microsoft.com/office/powerpoint/2010/main" val="6595161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Take a moment to review the learning objective</a:t>
            </a:r>
            <a:r>
              <a:rPr lang="en-US" baseline="0" dirty="0" smtClean="0"/>
              <a:t> for this section.  When you are done, click the Next button to continue.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95</a:t>
            </a:fld>
            <a:endParaRPr lang="en-US" dirty="0"/>
          </a:p>
        </p:txBody>
      </p:sp>
    </p:spTree>
    <p:extLst>
      <p:ext uri="{BB962C8B-B14F-4D97-AF65-F5344CB8AC3E}">
        <p14:creationId xmlns:p14="http://schemas.microsoft.com/office/powerpoint/2010/main" val="35747901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you save and verify your time, you should make sure you have accounted for all of you time entry and that all of the time has been approved.  SAP will help you with the verification of time by verifying your time against the time entry rules.  While this helps to eliminate some of the most common errors, it does not eliminate all errors and does not replace a good review of what you have entered.  Remember, when you enter time you are accountable for the entry and verification of your timesheet and that the time you enter is the how you will be paid.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96</a:t>
            </a:fld>
            <a:endParaRPr lang="en-US" dirty="0"/>
          </a:p>
        </p:txBody>
      </p:sp>
    </p:spTree>
    <p:extLst>
      <p:ext uri="{BB962C8B-B14F-4D97-AF65-F5344CB8AC3E}">
        <p14:creationId xmlns:p14="http://schemas.microsoft.com/office/powerpoint/2010/main" val="24590918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Another</a:t>
            </a:r>
            <a:r>
              <a:rPr lang="en-US" baseline="0" dirty="0" smtClean="0"/>
              <a:t> way to avoid time issues is to understand the information on your timesheet.  Your planned time is based on your assigned work schedule.  This is the first row with the clock, your target hours, shows you the number of hours you are expected to work for the week in the total column.  The actual hours, the second row, with the green sum icon will add up the number of hours you enter on the timesheet for the week in the total column.  The actual hours should meet or exceed the target hours through a combination of leave or working time.  If your planned hours exceed your target hours, be sure to review your timesheet to determine if leave or overtime needs to be adjusted.  The exception is bi-weekly employees, who are not always required to meet their target hours for the week.</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97</a:t>
            </a:fld>
            <a:endParaRPr lang="en-US" dirty="0"/>
          </a:p>
        </p:txBody>
      </p:sp>
    </p:spTree>
    <p:extLst>
      <p:ext uri="{BB962C8B-B14F-4D97-AF65-F5344CB8AC3E}">
        <p14:creationId xmlns:p14="http://schemas.microsoft.com/office/powerpoint/2010/main" val="41766283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SAP generates</a:t>
            </a:r>
            <a:r>
              <a:rPr lang="en-US" baseline="0" dirty="0"/>
              <a:t> messages to ensure time is entered on your timesheet correctly.  Some of these messages provide general information while others are errors that must be fixed before you are able to release and </a:t>
            </a:r>
            <a:r>
              <a:rPr lang="en-US" baseline="0"/>
              <a:t>save </a:t>
            </a:r>
            <a:r>
              <a:rPr lang="en-US"/>
              <a:t>your </a:t>
            </a:r>
            <a:r>
              <a:rPr lang="en-US" baseline="0" smtClean="0"/>
              <a:t>time </a:t>
            </a:r>
            <a:r>
              <a:rPr lang="en-US" baseline="0" dirty="0"/>
              <a:t>entries.  </a:t>
            </a:r>
            <a:r>
              <a:rPr lang="en-US" dirty="0"/>
              <a:t>When</a:t>
            </a:r>
            <a:r>
              <a:rPr lang="en-US" baseline="0" dirty="0"/>
              <a:t> you verify the status of the time there are </a:t>
            </a:r>
            <a:r>
              <a:rPr lang="en-US" baseline="0"/>
              <a:t>three </a:t>
            </a:r>
            <a:r>
              <a:rPr lang="en-US" dirty="0"/>
              <a:t>types</a:t>
            </a:r>
            <a:r>
              <a:rPr lang="en-US"/>
              <a:t> of messages, each with their own </a:t>
            </a:r>
            <a:r>
              <a:rPr lang="en-US" baseline="0"/>
              <a:t>icons</a:t>
            </a:r>
            <a:r>
              <a:rPr lang="en-US" dirty="0"/>
              <a:t>,</a:t>
            </a:r>
            <a:r>
              <a:rPr lang="en-US"/>
              <a:t> that</a:t>
            </a:r>
            <a:r>
              <a:rPr lang="en-US" baseline="0"/>
              <a:t> </a:t>
            </a:r>
            <a:r>
              <a:rPr lang="en-US" baseline="0" dirty="0"/>
              <a:t>you need to know about.  The </a:t>
            </a:r>
            <a:r>
              <a:rPr lang="en-US" baseline="0"/>
              <a:t>icon </a:t>
            </a:r>
            <a:r>
              <a:rPr lang="en-US" dirty="0"/>
              <a:t>that</a:t>
            </a:r>
            <a:r>
              <a:rPr lang="en-US"/>
              <a:t> </a:t>
            </a:r>
            <a:r>
              <a:rPr lang="en-US" baseline="0"/>
              <a:t>displays </a:t>
            </a:r>
            <a:r>
              <a:rPr lang="en-US" baseline="0" dirty="0"/>
              <a:t>to the left of </a:t>
            </a:r>
            <a:r>
              <a:rPr lang="en-US" baseline="0"/>
              <a:t>the message </a:t>
            </a:r>
            <a:r>
              <a:rPr lang="en-US"/>
              <a:t>tells you what kind of message it is </a:t>
            </a:r>
            <a:r>
              <a:rPr lang="en-US" baseline="0"/>
              <a:t>.  </a:t>
            </a:r>
            <a:r>
              <a:rPr lang="en-US" baseline="0" smtClean="0"/>
              <a:t>The </a:t>
            </a:r>
            <a:r>
              <a:rPr lang="en-US" baseline="0" dirty="0"/>
              <a:t>most common is the green checkbox.  </a:t>
            </a:r>
            <a:r>
              <a:rPr lang="en-US" baseline="0"/>
              <a:t>This </a:t>
            </a:r>
            <a:r>
              <a:rPr lang="en-US" dirty="0"/>
              <a:t>is</a:t>
            </a:r>
            <a:r>
              <a:rPr lang="en-US"/>
              <a:t> an informational message that </a:t>
            </a:r>
            <a:r>
              <a:rPr lang="en-US" baseline="0"/>
              <a:t>indicates </a:t>
            </a:r>
            <a:r>
              <a:rPr lang="en-US" baseline="0" dirty="0"/>
              <a:t>that no errors were found and you can proceed with releasing and saving your time entry.  The next is the yellow warning, which displays if you need to review your entries before you continue.  This message will not stop you from entering your time, it is only a warning.  The last icon is a the red exclamation point.  This is a hard stop and means you have an error and will not be able to release and save your time.  When you are entering time pay attention to these messages as they are your first line of defense in entering time correctly</a:t>
            </a:r>
            <a:r>
              <a:rPr lang="en-US" baseline="0"/>
              <a:t>.  </a:t>
            </a:r>
            <a:r>
              <a:rPr lang="en-US" dirty="0"/>
              <a:t>Let’s</a:t>
            </a:r>
            <a:r>
              <a:rPr lang="en-US"/>
              <a:t> take a look at some of the most common warning and error messages for time entry and how to resolve them.</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98</a:t>
            </a:fld>
            <a:endParaRPr lang="en-US" dirty="0"/>
          </a:p>
        </p:txBody>
      </p:sp>
    </p:spTree>
    <p:extLst>
      <p:ext uri="{BB962C8B-B14F-4D97-AF65-F5344CB8AC3E}">
        <p14:creationId xmlns:p14="http://schemas.microsoft.com/office/powerpoint/2010/main" val="99980878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 expects you to work the number of</a:t>
            </a:r>
            <a:r>
              <a:rPr lang="en-US" baseline="0" dirty="0" smtClean="0"/>
              <a:t> hours planned based on your daily work schedule.  When you work more hours than planned, the system generates this warning message.  Because this is only a warning message you are able to click enter and the system will accept the hours.  If you are not eligible for overtime, and you worked the hours this is your best option.  If you worked over 40 hours for the week and are overtime eligible, then you may want to code the additional hours as overtime.  To do this, enter the hours you worked as regular working time and the remaining hours outside of your work schedule, as overtime.  In this example, you would have three hours of overtime, and the message will still appear when you release and save your time.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100</a:t>
            </a:fld>
            <a:endParaRPr lang="en-US" dirty="0"/>
          </a:p>
        </p:txBody>
      </p:sp>
    </p:spTree>
    <p:extLst>
      <p:ext uri="{BB962C8B-B14F-4D97-AF65-F5344CB8AC3E}">
        <p14:creationId xmlns:p14="http://schemas.microsoft.com/office/powerpoint/2010/main" val="162528555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enter time on a day you are scheduled off SAP generates a warning message because you are not expected to work on this day.  This is just a warning message to review your time.  Since this is only a warning, you can click enter to accept the hours after reviewing for accuracy.  If the hours and A/A type are entered correctly then you will need to click enter for every non-work day entry to return to your timesheet and release your time.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101</a:t>
            </a:fld>
            <a:endParaRPr lang="en-US" dirty="0"/>
          </a:p>
        </p:txBody>
      </p:sp>
    </p:spTree>
    <p:extLst>
      <p:ext uri="{BB962C8B-B14F-4D97-AF65-F5344CB8AC3E}">
        <p14:creationId xmlns:p14="http://schemas.microsoft.com/office/powerpoint/2010/main" val="36112380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baseline="0" dirty="0"/>
              <a:t>look at some of the most common timesheet errors.  The first is a time collision.  This occurs when two time entries overlap.  In this example, regular working time was entered  </a:t>
            </a:r>
            <a:r>
              <a:rPr lang="en-US" baseline="0"/>
              <a:t>for </a:t>
            </a:r>
            <a:r>
              <a:rPr lang="en-US"/>
              <a:t>8:00 </a:t>
            </a:r>
            <a:r>
              <a:rPr lang="en-US" baseline="0" smtClean="0"/>
              <a:t>to </a:t>
            </a:r>
            <a:r>
              <a:rPr lang="en-US" baseline="0" dirty="0"/>
              <a:t>16:30.  There was also sick time entered from 15:30 to 16:30.  Because the sick leave and the regular working time are both entered from 15:30 to 16:30 then SAP is telling you to make a correction because you can not be on leave and work at the same time.  This kind of error is easy to fix.  All you need to do is change the sick or regular working time so they do not overlap.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102</a:t>
            </a:fld>
            <a:endParaRPr lang="en-US" dirty="0"/>
          </a:p>
        </p:txBody>
      </p:sp>
    </p:spTree>
    <p:extLst>
      <p:ext uri="{BB962C8B-B14F-4D97-AF65-F5344CB8AC3E}">
        <p14:creationId xmlns:p14="http://schemas.microsoft.com/office/powerpoint/2010/main" val="52270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7611054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3.png"/><Relationship Id="rId5" Type="http://schemas.openxmlformats.org/officeDocument/2006/relationships/tags" Target="../tags/tag6.xml"/><Relationship Id="rId10" Type="http://schemas.openxmlformats.org/officeDocument/2006/relationships/image" Target="../media/image6.emf"/><Relationship Id="rId4" Type="http://schemas.openxmlformats.org/officeDocument/2006/relationships/tags" Target="../tags/tag5.xml"/><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0.png"/><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9.xml"/><Relationship Id="rId1" Type="http://schemas.openxmlformats.org/officeDocument/2006/relationships/tags" Target="../tags/tag183.xml"/><Relationship Id="rId6" Type="http://schemas.openxmlformats.org/officeDocument/2006/relationships/comments" Target="../comments/comment20.xml"/><Relationship Id="rId5" Type="http://schemas.openxmlformats.org/officeDocument/2006/relationships/image" Target="../media/image82.png"/><Relationship Id="rId4" Type="http://schemas.openxmlformats.org/officeDocument/2006/relationships/image" Target="../media/image81.png"/></Relationships>
</file>

<file path=ppt/slides/_rels/slide101.xml.rels><?xml version="1.0" encoding="UTF-8" standalone="yes"?>
<Relationships xmlns="http://schemas.openxmlformats.org/package/2006/relationships"><Relationship Id="rId8" Type="http://schemas.openxmlformats.org/officeDocument/2006/relationships/comments" Target="../comments/comment21.xml"/><Relationship Id="rId3" Type="http://schemas.openxmlformats.org/officeDocument/2006/relationships/tags" Target="../tags/tag186.xml"/><Relationship Id="rId7" Type="http://schemas.openxmlformats.org/officeDocument/2006/relationships/image" Target="../media/image83.png"/><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image" Target="../media/image82.png"/><Relationship Id="rId5" Type="http://schemas.openxmlformats.org/officeDocument/2006/relationships/notesSlide" Target="../notesSlides/notesSlide98.xml"/><Relationship Id="rId4"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9.xml"/><Relationship Id="rId1" Type="http://schemas.openxmlformats.org/officeDocument/2006/relationships/tags" Target="../tags/tag187.xml"/><Relationship Id="rId6" Type="http://schemas.openxmlformats.org/officeDocument/2006/relationships/comments" Target="../comments/comment22.xml"/><Relationship Id="rId5" Type="http://schemas.openxmlformats.org/officeDocument/2006/relationships/image" Target="../media/image76.png"/><Relationship Id="rId4" Type="http://schemas.openxmlformats.org/officeDocument/2006/relationships/image" Target="../media/image84.pn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9.xml"/><Relationship Id="rId1" Type="http://schemas.openxmlformats.org/officeDocument/2006/relationships/tags" Target="../tags/tag188.xml"/><Relationship Id="rId5" Type="http://schemas.openxmlformats.org/officeDocument/2006/relationships/image" Target="../media/image76.png"/><Relationship Id="rId4" Type="http://schemas.openxmlformats.org/officeDocument/2006/relationships/image" Target="../media/image85.png"/></Relationships>
</file>

<file path=ppt/slides/_rels/slide104.xml.rels><?xml version="1.0" encoding="UTF-8" standalone="yes"?>
<Relationships xmlns="http://schemas.openxmlformats.org/package/2006/relationships"><Relationship Id="rId3" Type="http://schemas.openxmlformats.org/officeDocument/2006/relationships/tags" Target="../tags/tag191.xml"/><Relationship Id="rId7" Type="http://schemas.openxmlformats.org/officeDocument/2006/relationships/image" Target="../media/image86.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76.png"/><Relationship Id="rId5" Type="http://schemas.openxmlformats.org/officeDocument/2006/relationships/notesSlide" Target="../notesSlides/notesSlide101.xml"/><Relationship Id="rId4"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9.xml"/><Relationship Id="rId1" Type="http://schemas.openxmlformats.org/officeDocument/2006/relationships/tags" Target="../tags/tag192.xml"/><Relationship Id="rId6" Type="http://schemas.openxmlformats.org/officeDocument/2006/relationships/comments" Target="../comments/comment23.xml"/><Relationship Id="rId5" Type="http://schemas.openxmlformats.org/officeDocument/2006/relationships/image" Target="../media/image87.png"/><Relationship Id="rId4" Type="http://schemas.openxmlformats.org/officeDocument/2006/relationships/image" Target="../media/image76.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9.xml"/><Relationship Id="rId1" Type="http://schemas.openxmlformats.org/officeDocument/2006/relationships/tags" Target="../tags/tag193.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tags" Target="../tags/tag194.xml"/><Relationship Id="rId4" Type="http://schemas.openxmlformats.org/officeDocument/2006/relationships/comments" Target="../comments/comment24.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95.xml"/><Relationship Id="rId4" Type="http://schemas.openxmlformats.org/officeDocument/2006/relationships/comments" Target="../comments/comment25.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96.xml"/><Relationship Id="rId5" Type="http://schemas.openxmlformats.org/officeDocument/2006/relationships/image" Target="../media/image91.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9.xml"/><Relationship Id="rId7" Type="http://schemas.openxmlformats.org/officeDocument/2006/relationships/image" Target="../media/image21.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11.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30.xml"/><Relationship Id="rId9" Type="http://schemas.openxmlformats.org/officeDocument/2006/relationships/image" Target="../media/image18.png"/></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tags" Target="../tags/tag197.xml"/><Relationship Id="rId4" Type="http://schemas.openxmlformats.org/officeDocument/2006/relationships/comments" Target="../comments/comment26.xml"/></Relationships>
</file>

<file path=ppt/slides/_rels/slide1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200.xml"/><Relationship Id="rId7" Type="http://schemas.openxmlformats.org/officeDocument/2006/relationships/image" Target="../media/image92.png"/><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108.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01.xml"/><Relationship Id="rId9" Type="http://schemas.openxmlformats.org/officeDocument/2006/relationships/image" Target="../media/image24.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3.xml"/><Relationship Id="rId1" Type="http://schemas.openxmlformats.org/officeDocument/2006/relationships/tags" Target="../tags/tag202.xml"/><Relationship Id="rId4" Type="http://schemas.openxmlformats.org/officeDocument/2006/relationships/comments" Target="../comments/comment27.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204.xml"/></Relationships>
</file>

<file path=ppt/slides/_rels/slide114.xml.rels><?xml version="1.0" encoding="UTF-8" standalone="yes"?>
<Relationships xmlns="http://schemas.openxmlformats.org/package/2006/relationships"><Relationship Id="rId8" Type="http://schemas.openxmlformats.org/officeDocument/2006/relationships/comments" Target="../comments/comment28.xml"/><Relationship Id="rId3" Type="http://schemas.openxmlformats.org/officeDocument/2006/relationships/notesSlide" Target="../notesSlides/notesSlide11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205.xml"/><Relationship Id="rId6" Type="http://schemas.openxmlformats.org/officeDocument/2006/relationships/image" Target="../media/image93.png"/><Relationship Id="rId5" Type="http://schemas.openxmlformats.org/officeDocument/2006/relationships/hyperlink" Target="http://intranet.dot.state.co.us/business/payroll/payroll-contacts" TargetMode="External"/><Relationship Id="rId4" Type="http://schemas.openxmlformats.org/officeDocument/2006/relationships/hyperlink" Target="http://intranet.dot.state.co.us/business/center-for-human-resources-management/chrm-reports/work-schedule-report/view" TargetMode="Externa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9.xml"/><Relationship Id="rId1" Type="http://schemas.openxmlformats.org/officeDocument/2006/relationships/tags" Target="../tags/tag206.xml"/><Relationship Id="rId4" Type="http://schemas.openxmlformats.org/officeDocument/2006/relationships/image" Target="../media/image94.jpe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3.xml"/><Relationship Id="rId7" Type="http://schemas.openxmlformats.org/officeDocument/2006/relationships/image" Target="../media/image2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12.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34.xml"/><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8.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oleObject" Target="file:///C:\Users\princej\Desktop\Employee%20Time%20and%20Leave%20Course\Employee%20Time%20Entry%20Worksheet_04032017.docx" TargetMode="Externa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6.tmp"/><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41.xml"/><Relationship Id="rId6" Type="http://schemas.openxmlformats.org/officeDocument/2006/relationships/hyperlink" Target="http://sapprdep.dot.state.co.us:50000/irj/portal" TargetMode="External"/><Relationship Id="rId5" Type="http://schemas.openxmlformats.org/officeDocument/2006/relationships/hyperlink" Target="Employee%20Time%20Entry%20Worksheet_04032017.docx" TargetMode="External"/><Relationship Id="rId4" Type="http://schemas.openxmlformats.org/officeDocument/2006/relationships/slide" Target="slide74.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4.xml"/><Relationship Id="rId7" Type="http://schemas.openxmlformats.org/officeDocument/2006/relationships/image" Target="../media/image27.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8.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45.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21.xml"/><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51.xml"/><Relationship Id="rId6" Type="http://schemas.openxmlformats.org/officeDocument/2006/relationships/image" Target="../media/image33.png"/><Relationship Id="rId5" Type="http://schemas.openxmlformats.org/officeDocument/2006/relationships/hyperlink" Target="http://intranet.dot.state.co.us/business/payroll/documents/biweekly-pay-schedule/@@download/file/Payroll_Sch_Biweekly.pdf" TargetMode="External"/><Relationship Id="rId4" Type="http://schemas.openxmlformats.org/officeDocument/2006/relationships/hyperlink" Target="http://intranet.dot.state.co.us/business/payroll/documents/monthly-pay-schedule/@@download/file/Payroll_Sch_Monthly.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4.xml"/><Relationship Id="rId7" Type="http://schemas.openxmlformats.org/officeDocument/2006/relationships/image" Target="../media/image34.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24.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55.xml"/><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4"/><Relationship Id="rId7" Type="http://schemas.openxmlformats.org/officeDocument/2006/relationships/image" Target="../media/image37.png"/><Relationship Id="rId2" Type="http://schemas.openxmlformats.org/officeDocument/2006/relationships/video" Target="NULL" TargetMode="External"/><Relationship Id="rId1" Type="http://schemas.openxmlformats.org/officeDocument/2006/relationships/tags" Target="../tags/tag59.xml"/><Relationship Id="rId6" Type="http://schemas.openxmlformats.org/officeDocument/2006/relationships/image" Target="../media/image36.png"/><Relationship Id="rId5" Type="http://schemas.openxmlformats.org/officeDocument/2006/relationships/notesSlide" Target="../notesSlides/notesSlide27.xml"/><Relationship Id="rId4"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6.xml"/><Relationship Id="rId3" Type="http://schemas.openxmlformats.org/officeDocument/2006/relationships/notesSlide" Target="../notesSlides/notesSlide28.xml"/><Relationship Id="rId7" Type="http://schemas.openxmlformats.org/officeDocument/2006/relationships/slide" Target="slide33.xml"/><Relationship Id="rId12" Type="http://schemas.openxmlformats.org/officeDocument/2006/relationships/slide" Target="slide38.xml"/><Relationship Id="rId2" Type="http://schemas.openxmlformats.org/officeDocument/2006/relationships/slideLayout" Target="../slideLayouts/slideLayout10.xml"/><Relationship Id="rId1" Type="http://schemas.openxmlformats.org/officeDocument/2006/relationships/tags" Target="../tags/tag60.xml"/><Relationship Id="rId6" Type="http://schemas.openxmlformats.org/officeDocument/2006/relationships/slide" Target="slide30.xml"/><Relationship Id="rId11" Type="http://schemas.openxmlformats.org/officeDocument/2006/relationships/slide" Target="slide32.xml"/><Relationship Id="rId5" Type="http://schemas.openxmlformats.org/officeDocument/2006/relationships/slide" Target="slide29.xml"/><Relationship Id="rId15" Type="http://schemas.openxmlformats.org/officeDocument/2006/relationships/slide" Target="slide39.xml"/><Relationship Id="rId10" Type="http://schemas.openxmlformats.org/officeDocument/2006/relationships/slide" Target="slide35.xml"/><Relationship Id="rId4" Type="http://schemas.openxmlformats.org/officeDocument/2006/relationships/image" Target="../media/image39.png"/><Relationship Id="rId9" Type="http://schemas.openxmlformats.org/officeDocument/2006/relationships/slide" Target="slide31.xml"/><Relationship Id="rId14" Type="http://schemas.openxmlformats.org/officeDocument/2006/relationships/slide" Target="slide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62.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64.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66.xml"/><Relationship Id="rId6" Type="http://schemas.openxmlformats.org/officeDocument/2006/relationships/slide" Target="slide29.xml"/><Relationship Id="rId5" Type="http://schemas.openxmlformats.org/officeDocument/2006/relationships/image" Target="../media/image39.png"/><Relationship Id="rId4" Type="http://schemas.openxmlformats.org/officeDocument/2006/relationships/slide" Target="sl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68.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70.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72.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0.xml"/><Relationship Id="rId1" Type="http://schemas.openxmlformats.org/officeDocument/2006/relationships/tags" Target="../tags/tag74.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6.xml"/><Relationship Id="rId7" Type="http://schemas.openxmlformats.org/officeDocument/2006/relationships/slide" Target="slide28.xml"/><Relationship Id="rId2" Type="http://schemas.openxmlformats.org/officeDocument/2006/relationships/slideLayout" Target="../slideLayouts/slideLayout10.xml"/><Relationship Id="rId1" Type="http://schemas.openxmlformats.org/officeDocument/2006/relationships/tags" Target="../tags/tag76.xml"/><Relationship Id="rId6" Type="http://schemas.openxmlformats.org/officeDocument/2006/relationships/slide" Target="slide29.xml"/><Relationship Id="rId5" Type="http://schemas.openxmlformats.org/officeDocument/2006/relationships/image" Target="../media/image39.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2.png"/><Relationship Id="rId2" Type="http://schemas.openxmlformats.org/officeDocument/2006/relationships/slideLayout" Target="../slideLayouts/slideLayout10.xml"/><Relationship Id="rId1" Type="http://schemas.openxmlformats.org/officeDocument/2006/relationships/tags" Target="../tags/tag78.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80.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0.xml"/><Relationship Id="rId1" Type="http://schemas.openxmlformats.org/officeDocument/2006/relationships/tags" Target="../tags/tag82.xml"/><Relationship Id="rId6" Type="http://schemas.openxmlformats.org/officeDocument/2006/relationships/slide" Target="slide28.xml"/><Relationship Id="rId5" Type="http://schemas.openxmlformats.org/officeDocument/2006/relationships/slide" Target="slide29.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notesSlide" Target="../notesSlides/notesSlide40.xml"/><Relationship Id="rId7" Type="http://schemas.openxmlformats.org/officeDocument/2006/relationships/slide" Target="slide43.xml"/><Relationship Id="rId12" Type="http://schemas.openxmlformats.org/officeDocument/2006/relationships/slide" Target="slide46.xml"/><Relationship Id="rId2" Type="http://schemas.openxmlformats.org/officeDocument/2006/relationships/slideLayout" Target="../slideLayouts/slideLayout10.xml"/><Relationship Id="rId1" Type="http://schemas.openxmlformats.org/officeDocument/2006/relationships/tags" Target="../tags/tag84.xml"/><Relationship Id="rId6" Type="http://schemas.openxmlformats.org/officeDocument/2006/relationships/slide" Target="slide41.xml"/><Relationship Id="rId11" Type="http://schemas.openxmlformats.org/officeDocument/2006/relationships/slide" Target="slide48.xml"/><Relationship Id="rId5" Type="http://schemas.openxmlformats.org/officeDocument/2006/relationships/slide" Target="slide42.xml"/><Relationship Id="rId10" Type="http://schemas.openxmlformats.org/officeDocument/2006/relationships/slide" Target="slide47.xml"/><Relationship Id="rId4" Type="http://schemas.openxmlformats.org/officeDocument/2006/relationships/image" Target="../media/image43.png"/><Relationship Id="rId9" Type="http://schemas.openxmlformats.org/officeDocument/2006/relationships/slide" Target="slide4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85.xml"/><Relationship Id="rId5" Type="http://schemas.openxmlformats.org/officeDocument/2006/relationships/slide" Target="slide40.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86.xml"/><Relationship Id="rId5" Type="http://schemas.openxmlformats.org/officeDocument/2006/relationships/slide" Target="slide40.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87.xml"/><Relationship Id="rId5" Type="http://schemas.openxmlformats.org/officeDocument/2006/relationships/slide" Target="slide40.xml"/><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88.xml"/><Relationship Id="rId5" Type="http://schemas.openxmlformats.org/officeDocument/2006/relationships/slide" Target="slide40.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0.xml"/><Relationship Id="rId1" Type="http://schemas.openxmlformats.org/officeDocument/2006/relationships/tags" Target="../tags/tag89.xml"/><Relationship Id="rId5" Type="http://schemas.openxmlformats.org/officeDocument/2006/relationships/slide" Target="slide40.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90.xml"/><Relationship Id="rId5" Type="http://schemas.openxmlformats.org/officeDocument/2006/relationships/slide" Target="slide40.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91.xml"/><Relationship Id="rId5" Type="http://schemas.openxmlformats.org/officeDocument/2006/relationships/slide" Target="slide40.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0.xml"/><Relationship Id="rId1" Type="http://schemas.openxmlformats.org/officeDocument/2006/relationships/tags" Target="../tags/tag92.xml"/><Relationship Id="rId5" Type="http://schemas.openxmlformats.org/officeDocument/2006/relationships/slide" Target="slide40.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49.xml"/><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9.xml"/><Relationship Id="rId1" Type="http://schemas.openxmlformats.org/officeDocument/2006/relationships/tags" Target="../tags/tag9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9.xml"/><Relationship Id="rId1" Type="http://schemas.openxmlformats.org/officeDocument/2006/relationships/tags" Target="../tags/tag9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8.xml"/><Relationship Id="rId1" Type="http://schemas.openxmlformats.org/officeDocument/2006/relationships/tags" Target="../tags/tag97.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00.xml"/><Relationship Id="rId7" Type="http://schemas.openxmlformats.org/officeDocument/2006/relationships/image" Target="../media/image4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notesSlide" Target="../notesSlides/notesSlide53.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01.xml"/><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102.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103.xml"/></Relationships>
</file>

<file path=ppt/slides/_rels/slide56.xml.rels><?xml version="1.0" encoding="UTF-8" standalone="yes"?>
<Relationships xmlns="http://schemas.openxmlformats.org/package/2006/relationships"><Relationship Id="rId3" Type="http://schemas.openxmlformats.org/officeDocument/2006/relationships/video" Target="../media/media2.mp4"/><Relationship Id="rId2" Type="http://schemas.microsoft.com/office/2007/relationships/media" Target="../media/media2.mp4"/><Relationship Id="rId1" Type="http://schemas.openxmlformats.org/officeDocument/2006/relationships/tags" Target="../tags/tag104.xml"/><Relationship Id="rId6" Type="http://schemas.openxmlformats.org/officeDocument/2006/relationships/image" Target="../media/image48.png"/><Relationship Id="rId5" Type="http://schemas.openxmlformats.org/officeDocument/2006/relationships/notesSlide" Target="../notesSlides/notesSlide56.xml"/><Relationship Id="rId4"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105.xml"/></Relationships>
</file>

<file path=ppt/slides/_rels/slide58.xml.rels><?xml version="1.0" encoding="UTF-8" standalone="yes"?>
<Relationships xmlns="http://schemas.openxmlformats.org/package/2006/relationships"><Relationship Id="rId3" Type="http://schemas.openxmlformats.org/officeDocument/2006/relationships/video" Target="../media/media3.mp4"/><Relationship Id="rId2" Type="http://schemas.microsoft.com/office/2007/relationships/media" Target="../media/media3.mp4"/><Relationship Id="rId1" Type="http://schemas.openxmlformats.org/officeDocument/2006/relationships/tags" Target="../tags/tag106.xml"/><Relationship Id="rId6" Type="http://schemas.openxmlformats.org/officeDocument/2006/relationships/image" Target="../media/image49.png"/><Relationship Id="rId5" Type="http://schemas.openxmlformats.org/officeDocument/2006/relationships/notesSlide" Target="../notesSlides/notesSlide58.xml"/><Relationship Id="rId4"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10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0.png"/><Relationship Id="rId4" Type="http://schemas.openxmlformats.org/officeDocument/2006/relationships/notesSlide" Target="../notesSlides/notesSlide60.xml"/><Relationship Id="rId9" Type="http://schemas.microsoft.com/office/2007/relationships/diagramDrawing" Target="../diagrams/drawing3.xml"/></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61.xml"/><Relationship Id="rId9" Type="http://schemas.microsoft.com/office/2007/relationships/diagramDrawing" Target="../diagrams/drawing4.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tags" Target="../tags/tag11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9.xml"/><Relationship Id="rId1" Type="http://schemas.openxmlformats.org/officeDocument/2006/relationships/tags" Target="../tags/tag113.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tags" Target="../tags/tag114.xml"/><Relationship Id="rId4" Type="http://schemas.openxmlformats.org/officeDocument/2006/relationships/comments" Target="../comments/comment1.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17.xml"/><Relationship Id="rId4" Type="http://schemas.openxmlformats.org/officeDocument/2006/relationships/comments" Target="../comments/comment2.xml"/></Relationships>
</file>

<file path=ppt/slides/_rels/slide6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20.xml"/><Relationship Id="rId7" Type="http://schemas.openxmlformats.org/officeDocument/2006/relationships/image" Target="../media/image52.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notesSlide" Target="../notesSlides/notesSlide67.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21.xml"/><Relationship Id="rId9" Type="http://schemas.openxmlformats.org/officeDocument/2006/relationships/image" Target="../media/image18.png"/></Relationships>
</file>

<file path=ppt/slides/_rels/slide6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12.xml"/><Relationship Id="rId1" Type="http://schemas.openxmlformats.org/officeDocument/2006/relationships/tags" Target="../tags/tag122.xml"/></Relationships>
</file>

<file path=ppt/slides/_rels/slide6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comments" Target="../comments/comment4.xml"/><Relationship Id="rId4" Type="http://schemas.openxmlformats.org/officeDocument/2006/relationships/notesSlide" Target="../notesSlides/notesSlide68.xml"/><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comments" Target="../comments/comment5.xml"/><Relationship Id="rId5" Type="http://schemas.openxmlformats.org/officeDocument/2006/relationships/image" Target="../media/image53.png"/><Relationship Id="rId4"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54.png"/><Relationship Id="rId4"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image" Target="../media/image53.png"/><Relationship Id="rId4"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33.xml"/><Relationship Id="rId7" Type="http://schemas.openxmlformats.org/officeDocument/2006/relationships/notesSlide" Target="../notesSlides/notesSlide7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 Id="rId9"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image" Target="../media/image56.tmp"/><Relationship Id="rId4"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slideLayout" Target="../slideLayouts/slideLayout2.xml"/><Relationship Id="rId7" Type="http://schemas.openxmlformats.org/officeDocument/2006/relationships/diagramQuickStyle" Target="../diagrams/quickStyle6.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comments" Target="../comments/comment6.xml"/><Relationship Id="rId4" Type="http://schemas.openxmlformats.org/officeDocument/2006/relationships/notesSlide" Target="../notesSlides/notesSlide74.xml"/><Relationship Id="rId9" Type="http://schemas.microsoft.com/office/2007/relationships/diagramDrawing" Target="../diagrams/drawing6.xml"/></Relationships>
</file>

<file path=ppt/slides/_rels/slide7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diagramLayout" Target="../diagrams/layout7.xml"/><Relationship Id="rId5" Type="http://schemas.openxmlformats.org/officeDocument/2006/relationships/diagramData" Target="../diagrams/data7.xml"/><Relationship Id="rId10" Type="http://schemas.openxmlformats.org/officeDocument/2006/relationships/comments" Target="../comments/comment7.xml"/><Relationship Id="rId4" Type="http://schemas.openxmlformats.org/officeDocument/2006/relationships/notesSlide" Target="../notesSlides/notesSlide75.xml"/><Relationship Id="rId9" Type="http://schemas.microsoft.com/office/2007/relationships/diagramDrawing" Target="../diagrams/drawing7.xml"/></Relationships>
</file>

<file path=ppt/slides/_rels/slide7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44.xml"/><Relationship Id="rId7" Type="http://schemas.openxmlformats.org/officeDocument/2006/relationships/image" Target="../media/image59.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notesSlide" Target="../notesSlides/notesSlide76.xml"/><Relationship Id="rId11" Type="http://schemas.openxmlformats.org/officeDocument/2006/relationships/comments" Target="../comments/comment8.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45.xml"/><Relationship Id="rId9"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8.xml"/><Relationship Id="rId1" Type="http://schemas.openxmlformats.org/officeDocument/2006/relationships/tags" Target="../tags/tag146.xml"/><Relationship Id="rId4" Type="http://schemas.openxmlformats.org/officeDocument/2006/relationships/hyperlink" Target="http://intranet.dot.state.co.us/employees/time-and-leave/TimeLeaveDocs/holiday-schedule"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8.xml"/><Relationship Id="rId1" Type="http://schemas.openxmlformats.org/officeDocument/2006/relationships/tags" Target="../tags/tag147.xml"/><Relationship Id="rId5" Type="http://schemas.openxmlformats.org/officeDocument/2006/relationships/comments" Target="../comments/comment9.xml"/><Relationship Id="rId4" Type="http://schemas.openxmlformats.org/officeDocument/2006/relationships/image" Target="../media/image6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slideLayout" Target="../slideLayouts/slideLayout8.xml"/><Relationship Id="rId7" Type="http://schemas.openxmlformats.org/officeDocument/2006/relationships/diagramQuickStyle" Target="../diagrams/quickStyle8.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diagramLayout" Target="../diagrams/layout8.xml"/><Relationship Id="rId11" Type="http://schemas.openxmlformats.org/officeDocument/2006/relationships/comments" Target="../comments/comment10.xml"/><Relationship Id="rId5" Type="http://schemas.openxmlformats.org/officeDocument/2006/relationships/diagramData" Target="../diagrams/data8.xml"/><Relationship Id="rId10" Type="http://schemas.openxmlformats.org/officeDocument/2006/relationships/image" Target="../media/image61.png"/><Relationship Id="rId4" Type="http://schemas.openxmlformats.org/officeDocument/2006/relationships/notesSlide" Target="../notesSlides/notesSlide79.xml"/><Relationship Id="rId9" Type="http://schemas.microsoft.com/office/2007/relationships/diagramDrawing" Target="../diagrams/drawing8.xml"/></Relationships>
</file>

<file path=ppt/slides/_rels/slide8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Layout" Target="../slideLayouts/slideLayout2.xml"/><Relationship Id="rId7" Type="http://schemas.openxmlformats.org/officeDocument/2006/relationships/diagramQuickStyle" Target="../diagrams/quickStyle9.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comments" Target="../comments/comment11.xml"/><Relationship Id="rId4" Type="http://schemas.openxmlformats.org/officeDocument/2006/relationships/notesSlide" Target="../notesSlides/notesSlide80.xml"/><Relationship Id="rId9" Type="http://schemas.microsoft.com/office/2007/relationships/diagramDrawing" Target="../diagrams/drawing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15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153.xml"/><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tags" Target="../tags/tag154.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86.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Layout" Target="../slideLayouts/slideLayout2.xml"/><Relationship Id="rId7" Type="http://schemas.openxmlformats.org/officeDocument/2006/relationships/diagramQuickStyle" Target="../diagrams/quickStyle10.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comments" Target="../comments/comment12.xml"/><Relationship Id="rId4" Type="http://schemas.openxmlformats.org/officeDocument/2006/relationships/notesSlide" Target="../notesSlides/notesSlide84.xml"/><Relationship Id="rId9" Type="http://schemas.microsoft.com/office/2007/relationships/diagramDrawing" Target="../diagrams/drawing10.xml"/></Relationships>
</file>

<file path=ppt/slides/_rels/slide87.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Layout" Target="../slideLayouts/slideLayout2.xml"/><Relationship Id="rId7" Type="http://schemas.openxmlformats.org/officeDocument/2006/relationships/diagramQuickStyle" Target="../diagrams/quickStyle11.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diagramLayout" Target="../diagrams/layout11.xml"/><Relationship Id="rId5" Type="http://schemas.openxmlformats.org/officeDocument/2006/relationships/diagramData" Target="../diagrams/data11.xml"/><Relationship Id="rId10" Type="http://schemas.openxmlformats.org/officeDocument/2006/relationships/comments" Target="../comments/comment13.xml"/><Relationship Id="rId4" Type="http://schemas.openxmlformats.org/officeDocument/2006/relationships/notesSlide" Target="../notesSlides/notesSlide85.xml"/><Relationship Id="rId9" Type="http://schemas.microsoft.com/office/2007/relationships/diagramDrawing" Target="../diagrams/drawing11.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comments" Target="../comments/comment14.xml"/></Relationships>
</file>

<file path=ppt/slides/_rels/slide8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63.xml"/><Relationship Id="rId7" Type="http://schemas.openxmlformats.org/officeDocument/2006/relationships/image" Target="../media/image7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87.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64.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3.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24.xml"/><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tags" Target="../tags/tag165.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tags" Target="../tags/tag166.xml"/><Relationship Id="rId5" Type="http://schemas.openxmlformats.org/officeDocument/2006/relationships/comments" Target="../comments/comment15.xml"/><Relationship Id="rId4" Type="http://schemas.openxmlformats.org/officeDocument/2006/relationships/image" Target="../media/image71.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tags" Target="../tags/tag167.xml"/><Relationship Id="rId4" Type="http://schemas.openxmlformats.org/officeDocument/2006/relationships/comments" Target="../comments/comment16.xml"/></Relationships>
</file>

<file path=ppt/slides/_rels/slide9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70.xml"/><Relationship Id="rId7" Type="http://schemas.openxmlformats.org/officeDocument/2006/relationships/image" Target="../media/image73.png"/><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91.xml"/><Relationship Id="rId5" Type="http://schemas.openxmlformats.org/officeDocument/2006/relationships/slideLayout" Target="../slideLayouts/slideLayout12.xml"/><Relationship Id="rId10" Type="http://schemas.openxmlformats.org/officeDocument/2006/relationships/image" Target="../media/image19.png"/><Relationship Id="rId4" Type="http://schemas.openxmlformats.org/officeDocument/2006/relationships/tags" Target="../tags/tag171.xml"/><Relationship Id="rId9" Type="http://schemas.openxmlformats.org/officeDocument/2006/relationships/image" Target="../media/image24.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3.xml"/><Relationship Id="rId1" Type="http://schemas.openxmlformats.org/officeDocument/2006/relationships/tags" Target="../tags/tag172.xml"/><Relationship Id="rId4" Type="http://schemas.openxmlformats.org/officeDocument/2006/relationships/comments" Target="../comments/comment17.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175.xml"/><Relationship Id="rId4" Type="http://schemas.openxmlformats.org/officeDocument/2006/relationships/image" Target="../media/image74.png"/></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76.xml"/><Relationship Id="rId5" Type="http://schemas.openxmlformats.org/officeDocument/2006/relationships/comments" Target="../comments/comment18.xml"/><Relationship Id="rId4" Type="http://schemas.openxmlformats.org/officeDocument/2006/relationships/image" Target="../media/image75.png"/></Relationships>
</file>

<file path=ppt/slides/_rels/slide98.xml.rels><?xml version="1.0" encoding="UTF-8" standalone="yes"?>
<Relationships xmlns="http://schemas.openxmlformats.org/package/2006/relationships"><Relationship Id="rId8" Type="http://schemas.openxmlformats.org/officeDocument/2006/relationships/comments" Target="../comments/comment19.xml"/><Relationship Id="rId3" Type="http://schemas.openxmlformats.org/officeDocument/2006/relationships/notesSlide" Target="../notesSlides/notesSlide96.xml"/><Relationship Id="rId7"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7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81.xml"/><Relationship Id="rId7" Type="http://schemas.openxmlformats.org/officeDocument/2006/relationships/image" Target="../media/image17.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80.png"/><Relationship Id="rId5" Type="http://schemas.openxmlformats.org/officeDocument/2006/relationships/slideLayout" Target="../slideLayouts/slideLayout12.xml"/><Relationship Id="rId4" Type="http://schemas.openxmlformats.org/officeDocument/2006/relationships/tags" Target="../tags/tag182.xml"/><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custDataLst>
              <p:tags r:id="rId3"/>
            </p:custDataLst>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SAP Time Entry </a:t>
            </a:r>
            <a:endParaRPr lang="en-US" sz="3400" b="1" dirty="0">
              <a:latin typeface="Museo 300"/>
              <a:cs typeface="Museo 300"/>
            </a:endParaRPr>
          </a:p>
        </p:txBody>
      </p:sp>
      <p:sp>
        <p:nvSpPr>
          <p:cNvPr id="9" name="Rectangle 8"/>
          <p:cNvSpPr/>
          <p:nvPr>
            <p:custDataLst>
              <p:tags r:id="rId4"/>
            </p:custDataLst>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custDataLst>
              <p:tags r:id="rId5"/>
            </p:custDataLst>
          </p:nvPr>
        </p:nvPicPr>
        <p:blipFill rotWithShape="1">
          <a:blip r:embed="rId10"/>
          <a:srcRect l="20433" t="39643" r="18612" b="38942"/>
          <a:stretch/>
        </p:blipFill>
        <p:spPr>
          <a:xfrm>
            <a:off x="406400" y="1261533"/>
            <a:ext cx="5240867" cy="1422400"/>
          </a:xfrm>
          <a:prstGeom prst="rect">
            <a:avLst/>
          </a:prstGeom>
        </p:spPr>
      </p:pic>
      <p:pic>
        <p:nvPicPr>
          <p:cNvPr id="3" name="Picture 2"/>
          <p:cNvPicPr>
            <a:picLocks noChangeAspect="1"/>
          </p:cNvPicPr>
          <p:nvPr>
            <p:custDataLst>
              <p:tags r:id="rId6"/>
            </p:custDataLst>
          </p:nvPr>
        </p:nvPicPr>
        <p:blipFill>
          <a:blip r:embed="rId11"/>
          <a:stretch>
            <a:fillRect/>
          </a:stretch>
        </p:blipFill>
        <p:spPr>
          <a:xfrm>
            <a:off x="8963891" y="5339020"/>
            <a:ext cx="180975" cy="1387362"/>
          </a:xfrm>
          <a:prstGeom prst="rect">
            <a:avLst/>
          </a:prstGeom>
        </p:spPr>
      </p:pic>
    </p:spTree>
    <p:custDataLst>
      <p:tags r:id="rId1"/>
    </p:custDataLst>
    <p:extLst>
      <p:ext uri="{BB962C8B-B14F-4D97-AF65-F5344CB8AC3E}">
        <p14:creationId xmlns:p14="http://schemas.microsoft.com/office/powerpoint/2010/main" val="3762609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79" y="1371600"/>
            <a:ext cx="7223761" cy="4937125"/>
          </a:xfrm>
        </p:spPr>
        <p:txBody>
          <a:bodyPr/>
          <a:lstStyle/>
          <a:p>
            <a:r>
              <a:rPr lang="en-US" sz="2400" i="1" dirty="0" smtClean="0"/>
              <a:t>If you do not enter your time correctly:</a:t>
            </a:r>
            <a:endParaRPr lang="en-US" sz="2400" dirty="0" smtClean="0"/>
          </a:p>
          <a:p>
            <a:pPr marL="548640" indent="-457200">
              <a:buFont typeface="Arial" panose="020B0604020202020204" pitchFamily="34" charset="0"/>
              <a:buChar char="•"/>
            </a:pPr>
            <a:r>
              <a:rPr lang="en-US" sz="2400" dirty="0" smtClean="0"/>
              <a:t>You may not be paid right the first time </a:t>
            </a:r>
            <a:endParaRPr lang="en-US" sz="2400" dirty="0"/>
          </a:p>
          <a:p>
            <a:pPr marL="548640" indent="-457200">
              <a:buFont typeface="Arial" panose="020B0604020202020204" pitchFamily="34" charset="0"/>
              <a:buChar char="•"/>
            </a:pPr>
            <a:r>
              <a:rPr lang="en-US" sz="2400" dirty="0"/>
              <a:t>Some or all of your pay may be delayed</a:t>
            </a:r>
          </a:p>
          <a:p>
            <a:pPr marL="548640" indent="-457200">
              <a:buFont typeface="Arial" panose="020B0604020202020204" pitchFamily="34" charset="0"/>
              <a:buChar char="•"/>
            </a:pPr>
            <a:r>
              <a:rPr lang="en-US" sz="2400" dirty="0" smtClean="0"/>
              <a:t>You might have to pay money back to the State</a:t>
            </a:r>
          </a:p>
          <a:p>
            <a:pPr marL="548640" indent="-457200">
              <a:buFont typeface="Arial" panose="020B0604020202020204" pitchFamily="34" charset="0"/>
              <a:buChar char="•"/>
            </a:pPr>
            <a:r>
              <a:rPr lang="en-US" sz="2400" dirty="0" smtClean="0"/>
              <a:t>Your leave accruals may be incorrect</a:t>
            </a:r>
          </a:p>
          <a:p>
            <a:pPr marL="548640" indent="-457200">
              <a:buFont typeface="Arial" panose="020B0604020202020204" pitchFamily="34" charset="0"/>
              <a:buChar char="•"/>
            </a:pPr>
            <a:r>
              <a:rPr lang="en-US" sz="2400" dirty="0" smtClean="0"/>
              <a:t>CDOT will not be able to account for labor costs and recover the funds used to pay for your work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dirty="0" smtClean="0"/>
              <a:t>Consequences</a:t>
            </a:r>
            <a:endParaRPr lang="en-US" dirty="0"/>
          </a:p>
        </p:txBody>
      </p:sp>
      <p:pic>
        <p:nvPicPr>
          <p:cNvPr id="6"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7633855" y="1405224"/>
            <a:ext cx="1283952" cy="495112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275638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Number of Hours Exceed Work Schedule</a:t>
            </a:r>
            <a:endParaRPr lang="en-US" sz="3600" dirty="0"/>
          </a:p>
        </p:txBody>
      </p:sp>
      <p:sp>
        <p:nvSpPr>
          <p:cNvPr id="3" name="Content Placeholder 2"/>
          <p:cNvSpPr>
            <a:spLocks noGrp="1"/>
          </p:cNvSpPr>
          <p:nvPr>
            <p:ph sz="half" idx="2"/>
          </p:nvPr>
        </p:nvSpPr>
        <p:spPr>
          <a:xfrm>
            <a:off x="3794759" y="1371600"/>
            <a:ext cx="5233493" cy="4937760"/>
          </a:xfrm>
        </p:spPr>
        <p:txBody>
          <a:bodyPr/>
          <a:lstStyle/>
          <a:p>
            <a:r>
              <a:rPr lang="en-US" sz="2400" b="1" i="1" dirty="0"/>
              <a:t>What it is:</a:t>
            </a:r>
          </a:p>
          <a:p>
            <a:pPr marL="342900" indent="-342900">
              <a:buFont typeface="Arial" panose="020B0604020202020204" pitchFamily="34" charset="0"/>
              <a:buChar char="•"/>
            </a:pPr>
            <a:r>
              <a:rPr lang="en-US" sz="2400" dirty="0" smtClean="0"/>
              <a:t>When more hours are entered than are in your daily work schedule</a:t>
            </a:r>
            <a:endParaRPr lang="en-US" sz="2400" dirty="0"/>
          </a:p>
          <a:p>
            <a:r>
              <a:rPr lang="en-US" sz="2400" b="1" i="1" dirty="0"/>
              <a:t>Type of </a:t>
            </a:r>
            <a:r>
              <a:rPr lang="en-US" sz="2400" b="1" i="1" dirty="0" smtClean="0"/>
              <a:t>message:</a:t>
            </a:r>
            <a:endParaRPr lang="en-US" sz="2400" b="1" i="1" dirty="0"/>
          </a:p>
          <a:p>
            <a:r>
              <a:rPr lang="en-US" sz="2400" dirty="0"/>
              <a:t>      </a:t>
            </a:r>
            <a:r>
              <a:rPr lang="en-US" sz="2400" dirty="0" smtClean="0"/>
              <a:t>Warning (Review and Change/Save)</a:t>
            </a:r>
            <a:endParaRPr lang="en-US" sz="2400" dirty="0"/>
          </a:p>
          <a:p>
            <a:r>
              <a:rPr lang="en-US" sz="2400" b="1" i="1" dirty="0" smtClean="0"/>
              <a:t>What to do:</a:t>
            </a:r>
            <a:endParaRPr lang="en-US" sz="2400" b="1" i="1" dirty="0"/>
          </a:p>
          <a:p>
            <a:pPr marL="457200" indent="-457200">
              <a:buFont typeface="+mj-lt"/>
              <a:buAutoNum type="arabicPeriod"/>
            </a:pPr>
            <a:r>
              <a:rPr lang="en-US" sz="2400" dirty="0" smtClean="0"/>
              <a:t>Read the message!</a:t>
            </a:r>
          </a:p>
          <a:p>
            <a:pPr marL="457200" indent="-457200">
              <a:buFont typeface="+mj-lt"/>
              <a:buAutoNum type="arabicPeriod"/>
            </a:pPr>
            <a:r>
              <a:rPr lang="en-US" sz="2400" dirty="0" smtClean="0"/>
              <a:t>Verify the start and end times entered on the timesheet are correct </a:t>
            </a:r>
          </a:p>
          <a:p>
            <a:pPr marL="457200" indent="-457200">
              <a:buFont typeface="+mj-lt"/>
              <a:buAutoNum type="arabicPeriod"/>
            </a:pPr>
            <a:r>
              <a:rPr lang="en-US" sz="2400" dirty="0" smtClean="0"/>
              <a:t>Verify the correct A/A Type is used </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100</a:t>
            </a:fld>
            <a:endParaRPr lang="en-US" dirty="0"/>
          </a:p>
        </p:txBody>
      </p:sp>
      <p:pic>
        <p:nvPicPr>
          <p:cNvPr id="7" name="Content Placeholder 6"/>
          <p:cNvPicPr>
            <a:picLocks noGrp="1" noChangeAspect="1"/>
          </p:cNvPicPr>
          <p:nvPr>
            <p:ph sz="half" idx="12"/>
          </p:nvPr>
        </p:nvPicPr>
        <p:blipFill>
          <a:blip r:embed="rId4"/>
          <a:stretch>
            <a:fillRect/>
          </a:stretch>
        </p:blipFill>
        <p:spPr>
          <a:xfrm>
            <a:off x="304800" y="1542861"/>
            <a:ext cx="3490536" cy="1500989"/>
          </a:xfrm>
          <a:prstGeom prst="rect">
            <a:avLst/>
          </a:prstGeo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rotWithShape="1">
          <a:blip r:embed="rId5"/>
          <a:srcRect l="15057" t="6234" r="7093" b="12377"/>
          <a:stretch/>
        </p:blipFill>
        <p:spPr>
          <a:xfrm>
            <a:off x="3836942" y="3043851"/>
            <a:ext cx="397610" cy="397610"/>
          </a:xfrm>
          <a:prstGeom prst="rect">
            <a:avLst/>
          </a:prstGeom>
        </p:spPr>
      </p:pic>
      <p:sp>
        <p:nvSpPr>
          <p:cNvPr id="9" name="Left Arrow 8"/>
          <p:cNvSpPr/>
          <p:nvPr/>
        </p:nvSpPr>
        <p:spPr>
          <a:xfrm rot="16200000">
            <a:off x="1637185" y="2032572"/>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26987283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1" y="1371600"/>
            <a:ext cx="4921554" cy="4937125"/>
          </a:xfrm>
        </p:spPr>
        <p:txBody>
          <a:bodyPr/>
          <a:lstStyle/>
          <a:p>
            <a:r>
              <a:rPr lang="en-US" sz="2200" b="1" i="1" dirty="0"/>
              <a:t>What it is:</a:t>
            </a:r>
          </a:p>
          <a:p>
            <a:pPr marL="342900" indent="-342900">
              <a:buFont typeface="Arial" panose="020B0604020202020204" pitchFamily="34" charset="0"/>
              <a:buChar char="•"/>
            </a:pPr>
            <a:r>
              <a:rPr lang="en-US" sz="2200" dirty="0"/>
              <a:t>Working time is entered on </a:t>
            </a:r>
          </a:p>
          <a:p>
            <a:r>
              <a:rPr lang="en-US" sz="2200" dirty="0"/>
              <a:t>      a non-work day</a:t>
            </a:r>
          </a:p>
          <a:p>
            <a:r>
              <a:rPr lang="en-US" sz="2200" b="1" i="1" dirty="0"/>
              <a:t>Type of message:</a:t>
            </a:r>
          </a:p>
          <a:p>
            <a:r>
              <a:rPr lang="en-US" sz="2200" dirty="0"/>
              <a:t>      Warning (Review and Change/Save)</a:t>
            </a:r>
          </a:p>
          <a:p>
            <a:r>
              <a:rPr lang="en-US" sz="2200" b="1" i="1" dirty="0"/>
              <a:t>How to fix it:</a:t>
            </a:r>
          </a:p>
          <a:p>
            <a:pPr marL="457200" indent="-457200">
              <a:buFont typeface="+mj-lt"/>
              <a:buAutoNum type="arabicPeriod"/>
            </a:pPr>
            <a:r>
              <a:rPr lang="en-US" sz="2200" dirty="0"/>
              <a:t>Read the message!</a:t>
            </a:r>
          </a:p>
          <a:p>
            <a:pPr marL="457200" indent="-457200">
              <a:buFont typeface="+mj-lt"/>
              <a:buAutoNum type="arabicPeriod"/>
            </a:pPr>
            <a:r>
              <a:rPr lang="en-US" sz="2200" dirty="0"/>
              <a:t>Verify the start and end times entered on the timesheet are correct </a:t>
            </a:r>
          </a:p>
          <a:p>
            <a:pPr marL="457200" indent="-457200">
              <a:buFont typeface="+mj-lt"/>
              <a:buAutoNum type="arabicPeriod"/>
            </a:pPr>
            <a:r>
              <a:rPr lang="en-US" sz="2200"/>
              <a:t>Verify </a:t>
            </a:r>
            <a:r>
              <a:rPr lang="en-US" sz="2200" dirty="0"/>
              <a:t>the</a:t>
            </a:r>
            <a:r>
              <a:rPr lang="en-US" sz="2200"/>
              <a:t> correct </a:t>
            </a:r>
            <a:r>
              <a:rPr lang="en-US" sz="2200" dirty="0"/>
              <a:t>A/A Type is used </a:t>
            </a:r>
          </a:p>
          <a:p>
            <a:pPr marL="457200" indent="-457200">
              <a:buFont typeface="+mj-lt"/>
              <a:buAutoNum type="arabicPeriod"/>
            </a:pPr>
            <a:r>
              <a:rPr lang="en-US" sz="2200"/>
              <a:t>Click “</a:t>
            </a:r>
            <a:r>
              <a:rPr lang="en-US" sz="2200" dirty="0"/>
              <a:t>Enter</a:t>
            </a:r>
            <a:r>
              <a:rPr lang="en-US" sz="2200"/>
              <a:t>” </a:t>
            </a:r>
            <a:r>
              <a:rPr lang="en-US" sz="2200" dirty="0"/>
              <a:t>to clear the message</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101</a:t>
            </a:fld>
            <a:endParaRPr lang="en-US" dirty="0"/>
          </a:p>
        </p:txBody>
      </p:sp>
      <p:sp>
        <p:nvSpPr>
          <p:cNvPr id="5" name="Title 4"/>
          <p:cNvSpPr>
            <a:spLocks noGrp="1"/>
          </p:cNvSpPr>
          <p:nvPr>
            <p:ph type="title"/>
          </p:nvPr>
        </p:nvSpPr>
        <p:spPr/>
        <p:txBody>
          <a:bodyPr/>
          <a:lstStyle/>
          <a:p>
            <a:r>
              <a:rPr lang="en-US" sz="3600" dirty="0" smtClean="0"/>
              <a:t>Attendance to a Non-working Time</a:t>
            </a:r>
            <a:endParaRPr lang="en-US" sz="3600" dirty="0"/>
          </a:p>
        </p:txBody>
      </p:sp>
      <p:pic>
        <p:nvPicPr>
          <p:cNvPr id="12" name="Picture 11"/>
          <p:cNvPicPr>
            <a:picLocks noChangeAspect="1"/>
          </p:cNvPicPr>
          <p:nvPr/>
        </p:nvPicPr>
        <p:blipFill rotWithShape="1">
          <a:blip r:embed="rId6"/>
          <a:srcRect l="15057" t="6234" r="7093" b="12377"/>
          <a:stretch/>
        </p:blipFill>
        <p:spPr>
          <a:xfrm>
            <a:off x="199064" y="2961567"/>
            <a:ext cx="397610" cy="397610"/>
          </a:xfrm>
          <a:prstGeom prst="rect">
            <a:avLst/>
          </a:prstGeom>
        </p:spPr>
      </p:pic>
      <p:grpSp>
        <p:nvGrpSpPr>
          <p:cNvPr id="13" name="Group 12"/>
          <p:cNvGrpSpPr/>
          <p:nvPr/>
        </p:nvGrpSpPr>
        <p:grpSpPr>
          <a:xfrm>
            <a:off x="4289571" y="1410553"/>
            <a:ext cx="4671549" cy="1502462"/>
            <a:chOff x="2651743" y="2462635"/>
            <a:chExt cx="5734050" cy="2199341"/>
          </a:xfrm>
        </p:grpSpPr>
        <p:pic>
          <p:nvPicPr>
            <p:cNvPr id="7" name="Picture 6"/>
            <p:cNvPicPr>
              <a:picLocks noChangeAspect="1"/>
            </p:cNvPicPr>
            <p:nvPr>
              <p:custDataLst>
                <p:tags r:id="rId2"/>
              </p:custDataLst>
            </p:nvPr>
          </p:nvPicPr>
          <p:blipFill rotWithShape="1">
            <a:blip r:embed="rId7"/>
            <a:srcRect b="81492"/>
            <a:stretch/>
          </p:blipFill>
          <p:spPr>
            <a:xfrm>
              <a:off x="2651743" y="2462635"/>
              <a:ext cx="5734050" cy="1073586"/>
            </a:xfrm>
            <a:prstGeom prst="rect">
              <a:avLst/>
            </a:prstGeom>
          </p:spPr>
        </p:pic>
        <p:pic>
          <p:nvPicPr>
            <p:cNvPr id="11" name="Picture 10"/>
            <p:cNvPicPr>
              <a:picLocks noChangeAspect="1"/>
            </p:cNvPicPr>
            <p:nvPr>
              <p:custDataLst>
                <p:tags r:id="rId3"/>
              </p:custDataLst>
            </p:nvPr>
          </p:nvPicPr>
          <p:blipFill rotWithShape="1">
            <a:blip r:embed="rId7"/>
            <a:srcRect t="80609"/>
            <a:stretch/>
          </p:blipFill>
          <p:spPr>
            <a:xfrm>
              <a:off x="2651743" y="3537141"/>
              <a:ext cx="5734050" cy="1124835"/>
            </a:xfrm>
            <a:prstGeom prst="rect">
              <a:avLst/>
            </a:prstGeom>
          </p:spPr>
        </p:pic>
      </p:grpSp>
    </p:spTree>
    <p:custDataLst>
      <p:tags r:id="rId1"/>
    </p:custDataLst>
    <p:extLst>
      <p:ext uri="{BB962C8B-B14F-4D97-AF65-F5344CB8AC3E}">
        <p14:creationId xmlns:p14="http://schemas.microsoft.com/office/powerpoint/2010/main" val="408321995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Collisions</a:t>
            </a:r>
            <a:endParaRPr lang="en-US" dirty="0"/>
          </a:p>
        </p:txBody>
      </p:sp>
      <p:sp>
        <p:nvSpPr>
          <p:cNvPr id="3" name="Content Placeholder 2"/>
          <p:cNvSpPr>
            <a:spLocks noGrp="1"/>
          </p:cNvSpPr>
          <p:nvPr>
            <p:ph sz="half" idx="2"/>
          </p:nvPr>
        </p:nvSpPr>
        <p:spPr>
          <a:xfrm>
            <a:off x="3521075" y="1371600"/>
            <a:ext cx="5287645" cy="4937760"/>
          </a:xfrm>
        </p:spPr>
        <p:txBody>
          <a:bodyPr/>
          <a:lstStyle/>
          <a:p>
            <a:r>
              <a:rPr lang="en-US" sz="2400" b="1" i="1" dirty="0" smtClean="0"/>
              <a:t>What it is:</a:t>
            </a:r>
          </a:p>
          <a:p>
            <a:pPr marL="342900" indent="-342900">
              <a:buFont typeface="Arial" panose="020B0604020202020204" pitchFamily="34" charset="0"/>
              <a:buChar char="•"/>
            </a:pPr>
            <a:r>
              <a:rPr lang="en-US" sz="2400" dirty="0" smtClean="0"/>
              <a:t>A time collision is when two time entries overlap  </a:t>
            </a:r>
            <a:endParaRPr lang="en-US" sz="2400" dirty="0"/>
          </a:p>
          <a:p>
            <a:r>
              <a:rPr lang="en-US" sz="2400" b="1" i="1" dirty="0" smtClean="0"/>
              <a:t>Type of message:</a:t>
            </a:r>
            <a:endParaRPr lang="en-US" sz="2400" b="1" i="1" dirty="0"/>
          </a:p>
          <a:p>
            <a:r>
              <a:rPr lang="en-US" sz="2400" dirty="0"/>
              <a:t> </a:t>
            </a:r>
            <a:r>
              <a:rPr lang="en-US" sz="2400" dirty="0" smtClean="0"/>
              <a:t>     Hard Stop (must be fixed to save)</a:t>
            </a:r>
          </a:p>
          <a:p>
            <a:r>
              <a:rPr lang="en-US" sz="2400" b="1" i="1" dirty="0" smtClean="0"/>
              <a:t>How to fix it:</a:t>
            </a:r>
          </a:p>
          <a:p>
            <a:pPr marL="457200" indent="-457200">
              <a:buFont typeface="+mj-lt"/>
              <a:buAutoNum type="arabicPeriod"/>
            </a:pPr>
            <a:r>
              <a:rPr lang="en-US" sz="2400" dirty="0" smtClean="0"/>
              <a:t>Review the error message for the date and time of the collision</a:t>
            </a:r>
          </a:p>
          <a:p>
            <a:pPr marL="457200" indent="-457200">
              <a:buFont typeface="+mj-lt"/>
              <a:buAutoNum type="arabicPeriod"/>
            </a:pPr>
            <a:r>
              <a:rPr lang="en-US" sz="2400" dirty="0" smtClean="0"/>
              <a:t>Change the times so they do not overlap</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102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2" name="Content Placeholder 11"/>
          <p:cNvPicPr>
            <a:picLocks noGrp="1" noChangeAspect="1"/>
          </p:cNvPicPr>
          <p:nvPr>
            <p:ph sz="half" idx="12"/>
          </p:nvPr>
        </p:nvPicPr>
        <p:blipFill>
          <a:blip r:embed="rId4"/>
          <a:stretch>
            <a:fillRect/>
          </a:stretch>
        </p:blipFill>
        <p:spPr>
          <a:xfrm>
            <a:off x="282498" y="1371600"/>
            <a:ext cx="3216275" cy="1463089"/>
          </a:xfrm>
          <a:prstGeom prst="rect">
            <a:avLst/>
          </a:prstGeom>
        </p:spPr>
      </p:pic>
      <p:pic>
        <p:nvPicPr>
          <p:cNvPr id="13" name="Picture 12"/>
          <p:cNvPicPr>
            <a:picLocks noChangeAspect="1"/>
          </p:cNvPicPr>
          <p:nvPr/>
        </p:nvPicPr>
        <p:blipFill>
          <a:blip r:embed="rId5"/>
          <a:stretch>
            <a:fillRect/>
          </a:stretch>
        </p:blipFill>
        <p:spPr>
          <a:xfrm>
            <a:off x="3515977" y="3066976"/>
            <a:ext cx="490133" cy="556970"/>
          </a:xfrm>
          <a:prstGeom prst="rect">
            <a:avLst/>
          </a:prstGeom>
        </p:spPr>
      </p:pic>
      <p:sp>
        <p:nvSpPr>
          <p:cNvPr id="14" name="Left Arrow 13"/>
          <p:cNvSpPr/>
          <p:nvPr/>
        </p:nvSpPr>
        <p:spPr>
          <a:xfrm rot="16200000">
            <a:off x="2646394" y="2164477"/>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3945583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Not Enough Quota</a:t>
            </a:r>
            <a:endParaRPr lang="en-US" dirty="0"/>
          </a:p>
        </p:txBody>
      </p:sp>
      <p:sp>
        <p:nvSpPr>
          <p:cNvPr id="2" name="Content Placeholder 1"/>
          <p:cNvSpPr>
            <a:spLocks noGrp="1"/>
          </p:cNvSpPr>
          <p:nvPr>
            <p:ph sz="half" idx="2"/>
          </p:nvPr>
        </p:nvSpPr>
        <p:spPr/>
        <p:txBody>
          <a:bodyPr/>
          <a:lstStyle/>
          <a:p>
            <a:r>
              <a:rPr lang="en-US" sz="2400" b="1" i="1" dirty="0"/>
              <a:t>What it is:</a:t>
            </a:r>
          </a:p>
          <a:p>
            <a:pPr marL="342900" indent="-342900">
              <a:buFont typeface="Arial" panose="020B0604020202020204" pitchFamily="34" charset="0"/>
              <a:buChar char="•"/>
            </a:pPr>
            <a:r>
              <a:rPr lang="en-US" sz="2400" dirty="0"/>
              <a:t>You have not earned enough of the type of leave you want to use</a:t>
            </a:r>
          </a:p>
          <a:p>
            <a:r>
              <a:rPr lang="en-US" sz="2400" b="1" i="1" dirty="0"/>
              <a:t>Type of message:</a:t>
            </a:r>
          </a:p>
          <a:p>
            <a:r>
              <a:rPr lang="en-US" sz="2400" dirty="0"/>
              <a:t>      Hard Stop (must be fixed to save)</a:t>
            </a:r>
          </a:p>
          <a:p>
            <a:r>
              <a:rPr lang="en-US" sz="2400" b="1" i="1" dirty="0"/>
              <a:t>How to fix it:</a:t>
            </a:r>
          </a:p>
          <a:p>
            <a:pPr marL="457200" indent="-457200">
              <a:buFont typeface="+mj-lt"/>
              <a:buAutoNum type="arabicPeriod"/>
            </a:pPr>
            <a:r>
              <a:rPr lang="en-US" sz="2400" dirty="0"/>
              <a:t>View error message to see the type of leave that is unavailable</a:t>
            </a:r>
          </a:p>
          <a:p>
            <a:pPr marL="457200" indent="-457200">
              <a:buFont typeface="+mj-lt"/>
              <a:buAutoNum type="arabicPeriod"/>
            </a:pPr>
            <a:r>
              <a:rPr lang="en-US" sz="2400" dirty="0"/>
              <a:t>View the Leave Summary Report to see your </a:t>
            </a:r>
            <a:r>
              <a:rPr lang="en-US" sz="2400"/>
              <a:t>available leave </a:t>
            </a:r>
            <a:r>
              <a:rPr lang="en-US" sz="2400" smtClean="0"/>
              <a:t>balances</a:t>
            </a:r>
            <a:endParaRPr lang="en-US" sz="2400" dirty="0"/>
          </a:p>
          <a:p>
            <a:pPr marL="457200" indent="-457200">
              <a:buFont typeface="+mj-lt"/>
              <a:buAutoNum type="arabicPeriod"/>
            </a:pPr>
            <a:r>
              <a:rPr lang="en-US" sz="2400" dirty="0"/>
              <a:t>Talk to your Supervisor </a:t>
            </a:r>
            <a:r>
              <a:rPr lang="en-US" sz="2400"/>
              <a:t>or Timekeeper </a:t>
            </a:r>
            <a:r>
              <a:rPr lang="en-US" sz="2400" smtClean="0"/>
              <a:t>for </a:t>
            </a:r>
            <a:r>
              <a:rPr lang="en-US" sz="2400" dirty="0"/>
              <a:t>options</a:t>
            </a: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103</a:t>
            </a:fld>
            <a:endParaRPr lang="en-US" dirty="0"/>
          </a:p>
        </p:txBody>
      </p:sp>
      <p:pic>
        <p:nvPicPr>
          <p:cNvPr id="9" name="Content Placeholder 8"/>
          <p:cNvPicPr>
            <a:picLocks noGrp="1" noChangeAspect="1"/>
          </p:cNvPicPr>
          <p:nvPr>
            <p:ph sz="half" idx="12"/>
          </p:nvPr>
        </p:nvPicPr>
        <p:blipFill>
          <a:blip r:embed="rId4"/>
          <a:stretch>
            <a:fillRect/>
          </a:stretch>
        </p:blipFill>
        <p:spPr>
          <a:xfrm>
            <a:off x="304800" y="1558942"/>
            <a:ext cx="3216275" cy="2332206"/>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 name="Picture 7"/>
          <p:cNvPicPr>
            <a:picLocks noChangeAspect="1"/>
          </p:cNvPicPr>
          <p:nvPr/>
        </p:nvPicPr>
        <p:blipFill>
          <a:blip r:embed="rId5"/>
          <a:stretch>
            <a:fillRect/>
          </a:stretch>
        </p:blipFill>
        <p:spPr>
          <a:xfrm>
            <a:off x="3794760" y="3055825"/>
            <a:ext cx="490133" cy="556970"/>
          </a:xfrm>
          <a:prstGeom prst="rect">
            <a:avLst/>
          </a:prstGeom>
        </p:spPr>
      </p:pic>
    </p:spTree>
    <p:custDataLst>
      <p:tags r:id="rId1"/>
    </p:custDataLst>
    <p:extLst>
      <p:ext uri="{BB962C8B-B14F-4D97-AF65-F5344CB8AC3E}">
        <p14:creationId xmlns:p14="http://schemas.microsoft.com/office/powerpoint/2010/main" val="37197190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9901" y="1371600"/>
            <a:ext cx="5284099" cy="4937125"/>
          </a:xfrm>
        </p:spPr>
        <p:txBody>
          <a:bodyPr/>
          <a:lstStyle/>
          <a:p>
            <a:r>
              <a:rPr lang="en-US" sz="2600" b="1" i="1" dirty="0"/>
              <a:t>What it is:</a:t>
            </a:r>
          </a:p>
          <a:p>
            <a:pPr marL="342900" indent="-342900">
              <a:buFont typeface="Arial" panose="020B0604020202020204" pitchFamily="34" charset="0"/>
              <a:buChar char="•"/>
            </a:pPr>
            <a:r>
              <a:rPr lang="en-US" sz="2600" dirty="0" smtClean="0"/>
              <a:t>Leave is entered during unscheduled hours</a:t>
            </a:r>
          </a:p>
          <a:p>
            <a:r>
              <a:rPr lang="en-US" sz="2600" b="1" i="1" dirty="0" smtClean="0"/>
              <a:t>Type </a:t>
            </a:r>
            <a:r>
              <a:rPr lang="en-US" sz="2600" b="1" i="1" dirty="0"/>
              <a:t>of </a:t>
            </a:r>
            <a:r>
              <a:rPr lang="en-US" sz="2600" b="1" i="1" dirty="0" smtClean="0"/>
              <a:t>message:</a:t>
            </a:r>
            <a:endParaRPr lang="en-US" sz="2600" b="1" i="1" dirty="0"/>
          </a:p>
          <a:p>
            <a:r>
              <a:rPr lang="en-US" sz="2600" dirty="0"/>
              <a:t>      Hard Stop (must be fixed to save</a:t>
            </a:r>
            <a:r>
              <a:rPr lang="en-US" sz="2600" dirty="0" smtClean="0"/>
              <a:t>)</a:t>
            </a:r>
            <a:endParaRPr lang="en-US" sz="2600" dirty="0"/>
          </a:p>
          <a:p>
            <a:r>
              <a:rPr lang="en-US" sz="2600" b="1" i="1" dirty="0" smtClean="0"/>
              <a:t>How </a:t>
            </a:r>
            <a:r>
              <a:rPr lang="en-US" sz="2600" b="1" i="1" dirty="0"/>
              <a:t>to fix it:</a:t>
            </a:r>
          </a:p>
          <a:p>
            <a:pPr marL="457200" indent="-457200">
              <a:buFont typeface="+mj-lt"/>
              <a:buAutoNum type="arabicPeriod"/>
            </a:pPr>
            <a:r>
              <a:rPr lang="en-US" sz="2600" dirty="0"/>
              <a:t>Read the message!</a:t>
            </a:r>
          </a:p>
          <a:p>
            <a:pPr marL="457200" indent="-457200">
              <a:buFont typeface="+mj-lt"/>
              <a:buAutoNum type="arabicPeriod"/>
            </a:pPr>
            <a:r>
              <a:rPr lang="en-US" sz="2600" dirty="0" smtClean="0"/>
              <a:t>Delete the leave entered</a:t>
            </a:r>
          </a:p>
          <a:p>
            <a:pPr marL="457200" indent="-457200">
              <a:buFont typeface="+mj-lt"/>
              <a:buAutoNum type="arabicPeriod"/>
            </a:pPr>
            <a:r>
              <a:rPr lang="en-US" sz="2600" dirty="0" smtClean="0"/>
              <a:t>Enter leave only during planned hours</a:t>
            </a:r>
          </a:p>
          <a:p>
            <a:r>
              <a:rPr lang="en-US" sz="2600" dirty="0" smtClean="0"/>
              <a:t> </a:t>
            </a:r>
            <a:endParaRPr lang="en-US" sz="26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104</a:t>
            </a:fld>
            <a:endParaRPr lang="en-US" dirty="0"/>
          </a:p>
        </p:txBody>
      </p:sp>
      <p:sp>
        <p:nvSpPr>
          <p:cNvPr id="5" name="Title 4"/>
          <p:cNvSpPr>
            <a:spLocks noGrp="1"/>
          </p:cNvSpPr>
          <p:nvPr>
            <p:ph type="title"/>
          </p:nvPr>
        </p:nvSpPr>
        <p:spPr/>
        <p:txBody>
          <a:bodyPr/>
          <a:lstStyle/>
          <a:p>
            <a:r>
              <a:rPr lang="en-US" sz="3600" dirty="0"/>
              <a:t>Absence to </a:t>
            </a:r>
            <a:r>
              <a:rPr lang="en-US" sz="3600"/>
              <a:t>a Non-Working </a:t>
            </a:r>
            <a:r>
              <a:rPr lang="en-US" sz="3600" smtClean="0"/>
              <a:t>Time</a:t>
            </a:r>
            <a:endParaRPr lang="en-US" sz="3600" dirty="0"/>
          </a:p>
        </p:txBody>
      </p:sp>
      <p:pic>
        <p:nvPicPr>
          <p:cNvPr id="11" name="Picture 10"/>
          <p:cNvPicPr>
            <a:picLocks noChangeAspect="1"/>
          </p:cNvPicPr>
          <p:nvPr/>
        </p:nvPicPr>
        <p:blipFill>
          <a:blip r:embed="rId6"/>
          <a:stretch>
            <a:fillRect/>
          </a:stretch>
        </p:blipFill>
        <p:spPr>
          <a:xfrm>
            <a:off x="3952642" y="3196354"/>
            <a:ext cx="490133" cy="556970"/>
          </a:xfrm>
          <a:prstGeom prst="rect">
            <a:avLst/>
          </a:prstGeom>
        </p:spPr>
      </p:pic>
      <p:grpSp>
        <p:nvGrpSpPr>
          <p:cNvPr id="13" name="Group 12"/>
          <p:cNvGrpSpPr/>
          <p:nvPr/>
        </p:nvGrpSpPr>
        <p:grpSpPr>
          <a:xfrm>
            <a:off x="144747" y="1503639"/>
            <a:ext cx="3715154" cy="1692715"/>
            <a:chOff x="174788" y="1503639"/>
            <a:chExt cx="4274879" cy="2113501"/>
          </a:xfrm>
        </p:grpSpPr>
        <p:pic>
          <p:nvPicPr>
            <p:cNvPr id="14" name="Picture 13"/>
            <p:cNvPicPr>
              <a:picLocks noChangeAspect="1"/>
            </p:cNvPicPr>
            <p:nvPr>
              <p:custDataLst>
                <p:tags r:id="rId2"/>
              </p:custDataLst>
            </p:nvPr>
          </p:nvPicPr>
          <p:blipFill rotWithShape="1">
            <a:blip r:embed="rId7"/>
            <a:srcRect l="48505" b="77851"/>
            <a:stretch/>
          </p:blipFill>
          <p:spPr>
            <a:xfrm>
              <a:off x="226492" y="1503639"/>
              <a:ext cx="4223175" cy="1263689"/>
            </a:xfrm>
            <a:prstGeom prst="rect">
              <a:avLst/>
            </a:prstGeom>
          </p:spPr>
        </p:pic>
        <p:pic>
          <p:nvPicPr>
            <p:cNvPr id="15" name="Picture 14"/>
            <p:cNvPicPr>
              <a:picLocks noChangeAspect="1"/>
            </p:cNvPicPr>
            <p:nvPr>
              <p:custDataLst>
                <p:tags r:id="rId3"/>
              </p:custDataLst>
            </p:nvPr>
          </p:nvPicPr>
          <p:blipFill rotWithShape="1">
            <a:blip r:embed="rId7"/>
            <a:srcRect l="-853" t="80768" r="34333"/>
            <a:stretch/>
          </p:blipFill>
          <p:spPr>
            <a:xfrm>
              <a:off x="174788" y="2757876"/>
              <a:ext cx="4272022" cy="859264"/>
            </a:xfrm>
            <a:prstGeom prst="rect">
              <a:avLst/>
            </a:prstGeom>
          </p:spPr>
        </p:pic>
      </p:grpSp>
    </p:spTree>
    <p:custDataLst>
      <p:tags r:id="rId1"/>
    </p:custDataLst>
    <p:extLst>
      <p:ext uri="{BB962C8B-B14F-4D97-AF65-F5344CB8AC3E}">
        <p14:creationId xmlns:p14="http://schemas.microsoft.com/office/powerpoint/2010/main" val="35401844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Invalid Work Order or Cost Center</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Content Placeholder 2"/>
          <p:cNvSpPr>
            <a:spLocks noGrp="1"/>
          </p:cNvSpPr>
          <p:nvPr>
            <p:ph sz="half" idx="2"/>
          </p:nvPr>
        </p:nvSpPr>
        <p:spPr>
          <a:xfrm>
            <a:off x="304801" y="1371600"/>
            <a:ext cx="4602479" cy="4937760"/>
          </a:xfrm>
        </p:spPr>
        <p:txBody>
          <a:bodyPr/>
          <a:lstStyle/>
          <a:p>
            <a:r>
              <a:rPr lang="en-US" sz="2200" b="1" i="1" dirty="0" smtClean="0"/>
              <a:t>What it is:</a:t>
            </a:r>
          </a:p>
          <a:p>
            <a:pPr marL="342900" indent="-342900">
              <a:buFont typeface="Arial" panose="020B0604020202020204" pitchFamily="34" charset="0"/>
              <a:buChar char="•"/>
            </a:pPr>
            <a:r>
              <a:rPr lang="en-US" sz="2200" dirty="0" smtClean="0"/>
              <a:t>The Work Order, WBS element or Cost Center is not valid</a:t>
            </a:r>
            <a:endParaRPr lang="en-US" sz="2200" dirty="0"/>
          </a:p>
          <a:p>
            <a:r>
              <a:rPr lang="en-US" sz="2200" b="1" i="1" dirty="0" smtClean="0"/>
              <a:t>Type of message:</a:t>
            </a:r>
            <a:endParaRPr lang="en-US" sz="2200" b="1" i="1" dirty="0"/>
          </a:p>
          <a:p>
            <a:r>
              <a:rPr lang="en-US" sz="2200" dirty="0"/>
              <a:t> </a:t>
            </a:r>
            <a:r>
              <a:rPr lang="en-US" sz="2200" dirty="0" smtClean="0"/>
              <a:t>     Hard Stop (must be fixed to save)</a:t>
            </a:r>
          </a:p>
          <a:p>
            <a:r>
              <a:rPr lang="en-US" sz="2200" b="1" i="1" dirty="0" smtClean="0"/>
              <a:t>How to fix it:</a:t>
            </a:r>
          </a:p>
          <a:p>
            <a:pPr marL="457200" indent="-457200">
              <a:buFont typeface="+mj-lt"/>
              <a:buAutoNum type="arabicPeriod"/>
            </a:pPr>
            <a:r>
              <a:rPr lang="en-US" sz="2200" dirty="0" smtClean="0"/>
              <a:t>Verify the correct Work Order or Cost Center </a:t>
            </a:r>
          </a:p>
          <a:p>
            <a:pPr marL="457200" indent="-457200">
              <a:buFont typeface="+mj-lt"/>
              <a:buAutoNum type="arabicPeriod"/>
            </a:pPr>
            <a:r>
              <a:rPr lang="en-US" sz="2200" dirty="0" smtClean="0"/>
              <a:t>If your work order or cost center is correct, contact your timekeeper</a:t>
            </a:r>
          </a:p>
          <a:p>
            <a:pPr marL="457200" indent="-457200">
              <a:buFont typeface="+mj-lt"/>
              <a:buAutoNum type="arabicPeriod"/>
            </a:pPr>
            <a:r>
              <a:rPr lang="en-US" sz="2200" dirty="0"/>
              <a:t>If your work order or cost center is </a:t>
            </a:r>
            <a:r>
              <a:rPr lang="en-US" sz="2200" b="1" dirty="0" smtClean="0"/>
              <a:t>NOT</a:t>
            </a:r>
            <a:r>
              <a:rPr lang="en-US" sz="2200" dirty="0" smtClean="0"/>
              <a:t> correct, update your timesheet</a:t>
            </a:r>
            <a:endParaRPr lang="en-US" sz="2200" dirty="0"/>
          </a:p>
          <a:p>
            <a:pPr marL="457200" indent="-457200">
              <a:buFont typeface="+mj-lt"/>
              <a:buAutoNum type="arabicPeriod"/>
            </a:pPr>
            <a:endParaRPr lang="en-US" sz="2400" dirty="0" smtClean="0"/>
          </a:p>
        </p:txBody>
      </p:sp>
      <p:pic>
        <p:nvPicPr>
          <p:cNvPr id="9" name="Picture 8"/>
          <p:cNvPicPr>
            <a:picLocks noChangeAspect="1"/>
          </p:cNvPicPr>
          <p:nvPr/>
        </p:nvPicPr>
        <p:blipFill>
          <a:blip r:embed="rId4"/>
          <a:stretch>
            <a:fillRect/>
          </a:stretch>
        </p:blipFill>
        <p:spPr>
          <a:xfrm>
            <a:off x="304800" y="2907241"/>
            <a:ext cx="490133" cy="556970"/>
          </a:xfrm>
          <a:prstGeom prst="rect">
            <a:avLst/>
          </a:prstGeom>
        </p:spPr>
      </p:pic>
      <p:pic>
        <p:nvPicPr>
          <p:cNvPr id="2" name="Picture 1"/>
          <p:cNvPicPr>
            <a:picLocks noChangeAspect="1"/>
          </p:cNvPicPr>
          <p:nvPr/>
        </p:nvPicPr>
        <p:blipFill rotWithShape="1">
          <a:blip r:embed="rId5"/>
          <a:srcRect b="54424"/>
          <a:stretch/>
        </p:blipFill>
        <p:spPr>
          <a:xfrm>
            <a:off x="4837399" y="1651304"/>
            <a:ext cx="3971322" cy="2425969"/>
          </a:xfrm>
          <a:prstGeom prst="rect">
            <a:avLst/>
          </a:prstGeom>
        </p:spPr>
      </p:pic>
      <p:pic>
        <p:nvPicPr>
          <p:cNvPr id="10" name="Picture 9"/>
          <p:cNvPicPr>
            <a:picLocks noChangeAspect="1"/>
          </p:cNvPicPr>
          <p:nvPr/>
        </p:nvPicPr>
        <p:blipFill rotWithShape="1">
          <a:blip r:embed="rId5"/>
          <a:srcRect t="75968" b="-389"/>
          <a:stretch/>
        </p:blipFill>
        <p:spPr>
          <a:xfrm>
            <a:off x="4837399" y="4077273"/>
            <a:ext cx="3971322" cy="1299882"/>
          </a:xfrm>
          <a:prstGeom prst="rect">
            <a:avLst/>
          </a:prstGeom>
        </p:spPr>
      </p:pic>
      <p:sp>
        <p:nvSpPr>
          <p:cNvPr id="22" name="Left Arrow 21"/>
          <p:cNvSpPr/>
          <p:nvPr/>
        </p:nvSpPr>
        <p:spPr>
          <a:xfrm>
            <a:off x="7325617" y="5095505"/>
            <a:ext cx="670560" cy="304800"/>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1447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2"/>
          </p:nvPr>
        </p:nvPicPr>
        <p:blipFill rotWithShape="1">
          <a:blip r:embed="rId4"/>
          <a:srcRect t="81967"/>
          <a:stretch/>
        </p:blipFill>
        <p:spPr>
          <a:xfrm>
            <a:off x="304800" y="3066590"/>
            <a:ext cx="3216275" cy="840616"/>
          </a:xfrm>
          <a:prstGeom prst="rect">
            <a:avLst/>
          </a:prstGeom>
        </p:spPr>
      </p:pic>
      <p:pic>
        <p:nvPicPr>
          <p:cNvPr id="10" name="Content Placeholder 6"/>
          <p:cNvPicPr>
            <a:picLocks noChangeAspect="1"/>
          </p:cNvPicPr>
          <p:nvPr/>
        </p:nvPicPr>
        <p:blipFill rotWithShape="1">
          <a:blip r:embed="rId4"/>
          <a:srcRect b="65638"/>
          <a:stretch/>
        </p:blipFill>
        <p:spPr bwMode="auto">
          <a:xfrm>
            <a:off x="304800" y="1509427"/>
            <a:ext cx="3216275" cy="1601764"/>
          </a:xfrm>
          <a:prstGeom prst="rect">
            <a:avLst/>
          </a:prstGeom>
          <a:noFill/>
          <a:ln w="9525">
            <a:noFill/>
            <a:miter lim="800000"/>
            <a:headEnd/>
            <a:tailEnd/>
          </a:ln>
          <a:effectLst>
            <a:softEdge rad="38100"/>
          </a:effectLst>
        </p:spPr>
      </p:pic>
      <p:pic>
        <p:nvPicPr>
          <p:cNvPr id="18" name="Picture 17"/>
          <p:cNvPicPr>
            <a:picLocks noChangeAspect="1"/>
          </p:cNvPicPr>
          <p:nvPr/>
        </p:nvPicPr>
        <p:blipFill rotWithShape="1">
          <a:blip r:embed="rId5"/>
          <a:srcRect r="82026" b="68511"/>
          <a:stretch/>
        </p:blipFill>
        <p:spPr>
          <a:xfrm>
            <a:off x="286559" y="3111191"/>
            <a:ext cx="1746250" cy="1598613"/>
          </a:xfrm>
          <a:prstGeom prst="rect">
            <a:avLst/>
          </a:prstGeom>
        </p:spPr>
      </p:pic>
      <p:sp>
        <p:nvSpPr>
          <p:cNvPr id="2" name="Title 1"/>
          <p:cNvSpPr>
            <a:spLocks noGrp="1"/>
          </p:cNvSpPr>
          <p:nvPr>
            <p:ph type="title"/>
          </p:nvPr>
        </p:nvSpPr>
        <p:spPr/>
        <p:txBody>
          <a:bodyPr/>
          <a:lstStyle/>
          <a:p>
            <a:r>
              <a:rPr lang="en-US" dirty="0" smtClean="0"/>
              <a:t>Variable View (checking the status of your time)</a:t>
            </a:r>
            <a:endParaRPr lang="en-US" dirty="0"/>
          </a:p>
        </p:txBody>
      </p:sp>
      <p:sp>
        <p:nvSpPr>
          <p:cNvPr id="3" name="Content Placeholder 2"/>
          <p:cNvSpPr>
            <a:spLocks noGrp="1"/>
          </p:cNvSpPr>
          <p:nvPr>
            <p:ph sz="half" idx="2"/>
          </p:nvPr>
        </p:nvSpPr>
        <p:spPr/>
        <p:txBody>
          <a:bodyPr/>
          <a:lstStyle/>
          <a:p>
            <a:r>
              <a:rPr lang="en-US" sz="2200" dirty="0"/>
              <a:t>Clicking on the </a:t>
            </a:r>
            <a:r>
              <a:rPr lang="en-US" sz="2200" b="1" dirty="0"/>
              <a:t>Variable view </a:t>
            </a:r>
            <a:r>
              <a:rPr lang="en-US" sz="2200" dirty="0" smtClean="0"/>
              <a:t>button </a:t>
            </a:r>
            <a:r>
              <a:rPr lang="en-US" sz="2200" dirty="0"/>
              <a:t>displays the status of your time entries.  Select the status you want to </a:t>
            </a:r>
            <a:r>
              <a:rPr lang="en-US" sz="2200" dirty="0" smtClean="0"/>
              <a:t>view:</a:t>
            </a:r>
            <a:endParaRPr lang="en-US" sz="2200" dirty="0"/>
          </a:p>
          <a:p>
            <a:pPr marL="457200" indent="-457200">
              <a:buFont typeface="Arial" panose="020B0604020202020204" pitchFamily="34" charset="0"/>
              <a:buChar char="•"/>
            </a:pPr>
            <a:r>
              <a:rPr lang="en-US" sz="2200" b="1" dirty="0"/>
              <a:t>New</a:t>
            </a:r>
            <a:r>
              <a:rPr lang="en-US" sz="2200" dirty="0"/>
              <a:t> – Displays “in process” entries</a:t>
            </a:r>
          </a:p>
          <a:p>
            <a:pPr marL="457200" indent="-457200">
              <a:buFont typeface="Arial" panose="020B0604020202020204" pitchFamily="34" charset="0"/>
              <a:buChar char="•"/>
            </a:pPr>
            <a:r>
              <a:rPr lang="en-US" sz="2200" b="1" dirty="0"/>
              <a:t>Released for appr. </a:t>
            </a:r>
            <a:r>
              <a:rPr lang="en-US" sz="2200" dirty="0"/>
              <a:t>– Displays time you have released to your supervisor (but is not approved)</a:t>
            </a:r>
          </a:p>
          <a:p>
            <a:pPr marL="457200" indent="-457200">
              <a:buFont typeface="Arial" panose="020B0604020202020204" pitchFamily="34" charset="0"/>
              <a:buChar char="•"/>
            </a:pPr>
            <a:r>
              <a:rPr lang="en-US" sz="2200" b="1" dirty="0"/>
              <a:t>Approved</a:t>
            </a:r>
            <a:r>
              <a:rPr lang="en-US" sz="2200" dirty="0"/>
              <a:t> – Displays the time approved by your supervisor </a:t>
            </a:r>
            <a:endParaRPr lang="en-US" sz="2200" b="1" dirty="0"/>
          </a:p>
          <a:p>
            <a:pPr marL="457200" indent="-457200">
              <a:buFont typeface="Arial" panose="020B0604020202020204" pitchFamily="34" charset="0"/>
              <a:buChar char="•"/>
            </a:pPr>
            <a:r>
              <a:rPr lang="en-US" sz="2200" b="1" dirty="0"/>
              <a:t>Not Approved </a:t>
            </a:r>
            <a:r>
              <a:rPr lang="en-US" sz="2200" dirty="0"/>
              <a:t>– displays all unapproved time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106</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8" name="Left Arrow 7"/>
          <p:cNvSpPr/>
          <p:nvPr/>
        </p:nvSpPr>
        <p:spPr>
          <a:xfrm>
            <a:off x="3342655" y="3606304"/>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Left Arrow 11"/>
          <p:cNvSpPr/>
          <p:nvPr/>
        </p:nvSpPr>
        <p:spPr>
          <a:xfrm>
            <a:off x="1059892" y="3851068"/>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6"/>
          <a:stretch>
            <a:fillRect/>
          </a:stretch>
        </p:blipFill>
        <p:spPr>
          <a:xfrm>
            <a:off x="482918" y="4903771"/>
            <a:ext cx="2438400" cy="847725"/>
          </a:xfrm>
          <a:prstGeom prst="rect">
            <a:avLst/>
          </a:prstGeom>
        </p:spPr>
      </p:pic>
      <p:sp>
        <p:nvSpPr>
          <p:cNvPr id="14" name="Left Arrow 13"/>
          <p:cNvSpPr/>
          <p:nvPr/>
        </p:nvSpPr>
        <p:spPr>
          <a:xfrm>
            <a:off x="2921318" y="5509973"/>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Dodecagon 14"/>
          <p:cNvSpPr/>
          <p:nvPr/>
        </p:nvSpPr>
        <p:spPr>
          <a:xfrm>
            <a:off x="3638944" y="3540414"/>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smtClean="0">
                <a:solidFill>
                  <a:schemeClr val="tx1"/>
                </a:solidFill>
              </a:rPr>
              <a:t>1</a:t>
            </a:r>
          </a:p>
        </p:txBody>
      </p:sp>
      <p:sp>
        <p:nvSpPr>
          <p:cNvPr id="16" name="Dodecagon 15"/>
          <p:cNvSpPr/>
          <p:nvPr/>
        </p:nvSpPr>
        <p:spPr>
          <a:xfrm>
            <a:off x="1423367" y="3802549"/>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2</a:t>
            </a:r>
            <a:endParaRPr lang="en-US" sz="1400" b="1" dirty="0" smtClean="0">
              <a:solidFill>
                <a:schemeClr val="tx1"/>
              </a:solidFill>
            </a:endParaRPr>
          </a:p>
        </p:txBody>
      </p:sp>
      <p:sp>
        <p:nvSpPr>
          <p:cNvPr id="17" name="Dodecagon 16"/>
          <p:cNvSpPr/>
          <p:nvPr/>
        </p:nvSpPr>
        <p:spPr>
          <a:xfrm>
            <a:off x="3266855" y="5453526"/>
            <a:ext cx="334235" cy="347070"/>
          </a:xfrm>
          <a:prstGeom prst="dodecagon">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solidFill>
                  <a:schemeClr val="tx1"/>
                </a:solidFill>
              </a:rPr>
              <a:t>3</a:t>
            </a:r>
            <a:endParaRPr lang="en-US" sz="1400" b="1" dirty="0" smtClean="0">
              <a:solidFill>
                <a:schemeClr val="tx1"/>
              </a:solidFill>
            </a:endParaRPr>
          </a:p>
        </p:txBody>
      </p:sp>
    </p:spTree>
    <p:custDataLst>
      <p:tags r:id="rId1"/>
    </p:custDataLst>
    <p:extLst>
      <p:ext uri="{BB962C8B-B14F-4D97-AF65-F5344CB8AC3E}">
        <p14:creationId xmlns:p14="http://schemas.microsoft.com/office/powerpoint/2010/main" val="35909233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107</a:t>
            </a:fld>
            <a:endParaRPr lang="en-US" dirty="0"/>
          </a:p>
        </p:txBody>
      </p:sp>
      <p:sp>
        <p:nvSpPr>
          <p:cNvPr id="5" name="Title 4"/>
          <p:cNvSpPr>
            <a:spLocks noGrp="1"/>
          </p:cNvSpPr>
          <p:nvPr>
            <p:ph type="title"/>
          </p:nvPr>
        </p:nvSpPr>
        <p:spPr/>
        <p:txBody>
          <a:bodyPr/>
          <a:lstStyle/>
          <a:p>
            <a:r>
              <a:rPr lang="en-US" dirty="0" smtClean="0"/>
              <a:t>Display Timesheet (Variable View)</a:t>
            </a:r>
            <a:endParaRPr lang="en-US" dirty="0"/>
          </a:p>
        </p:txBody>
      </p:sp>
    </p:spTree>
    <p:custDataLst>
      <p:tags r:id="rId1"/>
    </p:custDataLst>
    <p:extLst>
      <p:ext uri="{BB962C8B-B14F-4D97-AF65-F5344CB8AC3E}">
        <p14:creationId xmlns:p14="http://schemas.microsoft.com/office/powerpoint/2010/main" val="30481337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182880" y="1371601"/>
            <a:ext cx="8778240" cy="1726734"/>
          </a:xfrm>
        </p:spPr>
        <p:txBody>
          <a:bodyPr/>
          <a:lstStyle/>
          <a:p>
            <a:pPr algn="ctr"/>
            <a:r>
              <a:rPr lang="en-US" sz="2000" dirty="0"/>
              <a:t>If time </a:t>
            </a:r>
            <a:r>
              <a:rPr lang="en-US" sz="2000" b="1" u="sng" dirty="0"/>
              <a:t>has been </a:t>
            </a:r>
            <a:r>
              <a:rPr lang="en-US" sz="2000" dirty="0"/>
              <a:t>approved, zero-out the time, enter the correct time and release both </a:t>
            </a:r>
            <a:r>
              <a:rPr lang="en-US" sz="2000" dirty="0" smtClean="0"/>
              <a:t>entries</a:t>
            </a:r>
          </a:p>
          <a:p>
            <a:pPr algn="ctr"/>
            <a:r>
              <a:rPr lang="en-US" sz="2000" b="1" i="1" dirty="0" smtClean="0"/>
              <a:t>OR</a:t>
            </a:r>
            <a:endParaRPr lang="en-US" sz="2000" dirty="0"/>
          </a:p>
          <a:p>
            <a:pPr algn="ctr"/>
            <a:r>
              <a:rPr lang="en-US" sz="2000" dirty="0" smtClean="0"/>
              <a:t>If time or leave </a:t>
            </a:r>
            <a:r>
              <a:rPr lang="en-US" sz="2000" b="1" u="sng" dirty="0" smtClean="0"/>
              <a:t>has</a:t>
            </a:r>
            <a:r>
              <a:rPr lang="en-US" sz="2000" u="sng" dirty="0" smtClean="0"/>
              <a:t> </a:t>
            </a:r>
            <a:r>
              <a:rPr lang="en-US" sz="2000" b="1" u="sng" dirty="0" smtClean="0"/>
              <a:t>not </a:t>
            </a:r>
            <a:r>
              <a:rPr lang="en-US" sz="2000" dirty="0" smtClean="0"/>
              <a:t>been</a:t>
            </a:r>
            <a:r>
              <a:rPr lang="en-US" sz="2000" b="1" dirty="0" smtClean="0"/>
              <a:t> </a:t>
            </a:r>
            <a:r>
              <a:rPr lang="en-US" sz="2000" dirty="0" smtClean="0"/>
              <a:t>approved or has been rejected, make the change </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108</a:t>
            </a:fld>
            <a:endParaRPr lang="en-US" dirty="0"/>
          </a:p>
        </p:txBody>
      </p:sp>
      <p:sp>
        <p:nvSpPr>
          <p:cNvPr id="5" name="Title 4"/>
          <p:cNvSpPr>
            <a:spLocks noGrp="1"/>
          </p:cNvSpPr>
          <p:nvPr>
            <p:ph type="title"/>
          </p:nvPr>
        </p:nvSpPr>
        <p:spPr/>
        <p:txBody>
          <a:bodyPr/>
          <a:lstStyle/>
          <a:p>
            <a:r>
              <a:rPr lang="en-US" dirty="0" smtClean="0"/>
              <a:t>Timesheet Change Process</a:t>
            </a:r>
            <a:endParaRPr lang="en-US" dirty="0"/>
          </a:p>
        </p:txBody>
      </p:sp>
      <p:sp>
        <p:nvSpPr>
          <p:cNvPr id="7" name="Rectangle 6"/>
          <p:cNvSpPr/>
          <p:nvPr/>
        </p:nvSpPr>
        <p:spPr>
          <a:xfrm>
            <a:off x="346168" y="3772893"/>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I</a:t>
            </a:r>
            <a:r>
              <a:rPr lang="en-US" sz="1400" dirty="0" smtClean="0">
                <a:solidFill>
                  <a:schemeClr val="tx1"/>
                </a:solidFill>
              </a:rPr>
              <a:t>ncorrect Time Entry</a:t>
            </a:r>
          </a:p>
        </p:txBody>
      </p:sp>
      <p:sp>
        <p:nvSpPr>
          <p:cNvPr id="11" name="Rectangle 10"/>
          <p:cNvSpPr/>
          <p:nvPr/>
        </p:nvSpPr>
        <p:spPr>
          <a:xfrm>
            <a:off x="5585532" y="3437071"/>
            <a:ext cx="1324978"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solidFill>
                  <a:schemeClr val="tx1"/>
                </a:solidFill>
              </a:rPr>
              <a:t>Supervisor Approves Entries/Zeroes</a:t>
            </a:r>
          </a:p>
        </p:txBody>
      </p:sp>
      <p:sp>
        <p:nvSpPr>
          <p:cNvPr id="14" name="Rectangle 13"/>
          <p:cNvSpPr/>
          <p:nvPr/>
        </p:nvSpPr>
        <p:spPr>
          <a:xfrm>
            <a:off x="4165153" y="3454501"/>
            <a:ext cx="1209776"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Contact Supervisor</a:t>
            </a:r>
          </a:p>
        </p:txBody>
      </p:sp>
      <p:cxnSp>
        <p:nvCxnSpPr>
          <p:cNvPr id="18" name="Elbow Connector 17"/>
          <p:cNvCxnSpPr/>
          <p:nvPr/>
        </p:nvCxnSpPr>
        <p:spPr>
          <a:xfrm rot="5400000" flipH="1" flipV="1">
            <a:off x="2030451" y="3907759"/>
            <a:ext cx="679466" cy="49789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6200000" flipH="1">
            <a:off x="2108539" y="5200511"/>
            <a:ext cx="523289" cy="49788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374929" y="377983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2012953" y="5756763"/>
            <a:ext cx="460382" cy="369332"/>
          </a:xfrm>
          <a:prstGeom prst="rect">
            <a:avLst/>
          </a:prstGeom>
          <a:noFill/>
        </p:spPr>
        <p:txBody>
          <a:bodyPr wrap="none" rtlCol="0">
            <a:spAutoFit/>
          </a:bodyPr>
          <a:lstStyle/>
          <a:p>
            <a:r>
              <a:rPr lang="en-US" b="1" dirty="0" smtClean="0"/>
              <a:t>No</a:t>
            </a:r>
            <a:endParaRPr lang="en-US" b="1" dirty="0"/>
          </a:p>
        </p:txBody>
      </p:sp>
      <p:sp>
        <p:nvSpPr>
          <p:cNvPr id="43" name="TextBox 42"/>
          <p:cNvSpPr txBox="1"/>
          <p:nvPr/>
        </p:nvSpPr>
        <p:spPr>
          <a:xfrm>
            <a:off x="2026820" y="3422647"/>
            <a:ext cx="493212" cy="369332"/>
          </a:xfrm>
          <a:prstGeom prst="rect">
            <a:avLst/>
          </a:prstGeom>
          <a:noFill/>
        </p:spPr>
        <p:txBody>
          <a:bodyPr wrap="none" rtlCol="0">
            <a:spAutoFit/>
          </a:bodyPr>
          <a:lstStyle/>
          <a:p>
            <a:r>
              <a:rPr lang="en-US" b="1" dirty="0" smtClean="0"/>
              <a:t>Yes</a:t>
            </a:r>
            <a:endParaRPr lang="en-US" b="1" dirty="0"/>
          </a:p>
        </p:txBody>
      </p:sp>
      <p:cxnSp>
        <p:nvCxnSpPr>
          <p:cNvPr id="60" name="Straight Arrow Connector 59"/>
          <p:cNvCxnSpPr/>
          <p:nvPr/>
        </p:nvCxnSpPr>
        <p:spPr>
          <a:xfrm>
            <a:off x="3928430" y="3811730"/>
            <a:ext cx="236723" cy="5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4" name="Diamond 73"/>
          <p:cNvSpPr/>
          <p:nvPr/>
        </p:nvSpPr>
        <p:spPr>
          <a:xfrm>
            <a:off x="7121114" y="3119925"/>
            <a:ext cx="1640922" cy="1204328"/>
          </a:xfrm>
          <a:prstGeom prst="diamond">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200" dirty="0" smtClean="0">
                <a:solidFill>
                  <a:schemeClr val="tx1"/>
                </a:solidFill>
              </a:rPr>
              <a:t>Additional changes</a:t>
            </a:r>
            <a:endParaRPr lang="en-US" sz="1200" dirty="0">
              <a:solidFill>
                <a:schemeClr val="tx1"/>
              </a:solidFill>
            </a:endParaRPr>
          </a:p>
        </p:txBody>
      </p:sp>
      <p:sp>
        <p:nvSpPr>
          <p:cNvPr id="75" name="TextBox 74"/>
          <p:cNvSpPr txBox="1"/>
          <p:nvPr/>
        </p:nvSpPr>
        <p:spPr>
          <a:xfrm>
            <a:off x="7282878" y="2812217"/>
            <a:ext cx="493212" cy="369332"/>
          </a:xfrm>
          <a:prstGeom prst="rect">
            <a:avLst/>
          </a:prstGeom>
          <a:noFill/>
        </p:spPr>
        <p:txBody>
          <a:bodyPr wrap="none" rtlCol="0">
            <a:spAutoFit/>
          </a:bodyPr>
          <a:lstStyle/>
          <a:p>
            <a:r>
              <a:rPr lang="en-US" b="1" dirty="0" smtClean="0"/>
              <a:t>Yes</a:t>
            </a:r>
            <a:endParaRPr lang="en-US" b="1" dirty="0"/>
          </a:p>
        </p:txBody>
      </p:sp>
      <p:sp>
        <p:nvSpPr>
          <p:cNvPr id="76" name="Diamond 75"/>
          <p:cNvSpPr/>
          <p:nvPr/>
        </p:nvSpPr>
        <p:spPr>
          <a:xfrm>
            <a:off x="1219041" y="4422000"/>
            <a:ext cx="1781876" cy="914400"/>
          </a:xfrm>
          <a:prstGeom prst="diamond">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a:solidFill>
                  <a:schemeClr val="tx1"/>
                </a:solidFill>
              </a:rPr>
              <a:t>Time Approved </a:t>
            </a:r>
          </a:p>
        </p:txBody>
      </p:sp>
      <p:sp>
        <p:nvSpPr>
          <p:cNvPr id="84" name="TextBox 83"/>
          <p:cNvSpPr txBox="1"/>
          <p:nvPr/>
        </p:nvSpPr>
        <p:spPr>
          <a:xfrm>
            <a:off x="7315708" y="4264979"/>
            <a:ext cx="460382" cy="369332"/>
          </a:xfrm>
          <a:prstGeom prst="rect">
            <a:avLst/>
          </a:prstGeom>
          <a:noFill/>
        </p:spPr>
        <p:txBody>
          <a:bodyPr wrap="none" rtlCol="0">
            <a:spAutoFit/>
          </a:bodyPr>
          <a:lstStyle/>
          <a:p>
            <a:r>
              <a:rPr lang="en-US" b="1" dirty="0" smtClean="0"/>
              <a:t>No</a:t>
            </a:r>
            <a:endParaRPr lang="en-US" b="1" dirty="0"/>
          </a:p>
        </p:txBody>
      </p:sp>
      <p:cxnSp>
        <p:nvCxnSpPr>
          <p:cNvPr id="92" name="Elbow Connector 91"/>
          <p:cNvCxnSpPr>
            <a:stCxn id="7" idx="2"/>
            <a:endCxn id="76" idx="1"/>
          </p:cNvCxnSpPr>
          <p:nvPr/>
        </p:nvCxnSpPr>
        <p:spPr>
          <a:xfrm rot="16200000" flipH="1">
            <a:off x="869785" y="4529944"/>
            <a:ext cx="414932" cy="283579"/>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32" name="Rectangle 31"/>
          <p:cNvSpPr/>
          <p:nvPr/>
        </p:nvSpPr>
        <p:spPr>
          <a:xfrm>
            <a:off x="2619128" y="3454501"/>
            <a:ext cx="1350985" cy="691375"/>
          </a:xfrm>
          <a:prstGeom prst="rect">
            <a:avLst/>
          </a:prstGeom>
          <a:ln>
            <a:solidFill>
              <a:srgbClr val="FFFFFF"/>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a:solidFill>
                  <a:schemeClr val="tx1"/>
                </a:solidFill>
              </a:rPr>
              <a:t>Zero Out Leave or Change </a:t>
            </a:r>
            <a:r>
              <a:rPr lang="en-US" sz="1400">
                <a:solidFill>
                  <a:schemeClr val="tx1"/>
                </a:solidFill>
              </a:rPr>
              <a:t>Work </a:t>
            </a:r>
            <a:r>
              <a:rPr lang="en-US" sz="1400" smtClean="0">
                <a:solidFill>
                  <a:schemeClr val="tx1"/>
                </a:solidFill>
              </a:rPr>
              <a:t>Time</a:t>
            </a:r>
            <a:endParaRPr lang="en-US" sz="1400" dirty="0">
              <a:solidFill>
                <a:schemeClr val="tx1"/>
              </a:solidFill>
            </a:endParaRPr>
          </a:p>
        </p:txBody>
      </p:sp>
      <p:cxnSp>
        <p:nvCxnSpPr>
          <p:cNvPr id="38" name="Straight Arrow Connector 37"/>
          <p:cNvCxnSpPr/>
          <p:nvPr/>
        </p:nvCxnSpPr>
        <p:spPr>
          <a:xfrm>
            <a:off x="6930165" y="3743675"/>
            <a:ext cx="210603" cy="29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Elbow Connector 24"/>
          <p:cNvCxnSpPr>
            <a:endCxn id="32" idx="0"/>
          </p:cNvCxnSpPr>
          <p:nvPr/>
        </p:nvCxnSpPr>
        <p:spPr>
          <a:xfrm rot="10800000" flipV="1">
            <a:off x="3294622" y="3119925"/>
            <a:ext cx="4614939" cy="33457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4" name="Rectangle 43"/>
          <p:cNvSpPr/>
          <p:nvPr/>
        </p:nvSpPr>
        <p:spPr>
          <a:xfrm>
            <a:off x="2619128" y="5361503"/>
            <a:ext cx="1226634"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smtClean="0">
                <a:solidFill>
                  <a:schemeClr val="tx1"/>
                </a:solidFill>
              </a:rPr>
              <a:t>Change the time entry</a:t>
            </a:r>
          </a:p>
        </p:txBody>
      </p:sp>
      <p:sp>
        <p:nvSpPr>
          <p:cNvPr id="45" name="Rectangle 44"/>
          <p:cNvSpPr/>
          <p:nvPr/>
        </p:nvSpPr>
        <p:spPr>
          <a:xfrm>
            <a:off x="4180715" y="5343166"/>
            <a:ext cx="1129860" cy="691375"/>
          </a:xfrm>
          <a:prstGeom prst="rect">
            <a:avLst/>
          </a:prstGeom>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solidFill>
                  <a:schemeClr val="tx1"/>
                </a:solidFill>
              </a:rPr>
              <a:t>Release and Save Time</a:t>
            </a:r>
          </a:p>
        </p:txBody>
      </p:sp>
      <p:cxnSp>
        <p:nvCxnSpPr>
          <p:cNvPr id="46" name="Straight Arrow Connector 45"/>
          <p:cNvCxnSpPr>
            <a:endCxn id="45" idx="1"/>
          </p:cNvCxnSpPr>
          <p:nvPr/>
        </p:nvCxnSpPr>
        <p:spPr>
          <a:xfrm flipV="1">
            <a:off x="3823128" y="5688854"/>
            <a:ext cx="357587" cy="138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p:cNvSpPr/>
          <p:nvPr/>
        </p:nvSpPr>
        <p:spPr>
          <a:xfrm>
            <a:off x="6084666" y="5327247"/>
            <a:ext cx="1178587" cy="691375"/>
          </a:xfrm>
          <a:prstGeom prst="rect">
            <a:avLst/>
          </a:prstGeom>
          <a:ln>
            <a:solidFill>
              <a:srgbClr val="FFFFFF"/>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400" dirty="0" smtClean="0">
                <a:solidFill>
                  <a:schemeClr val="tx1"/>
                </a:solidFill>
              </a:rPr>
              <a:t>Done</a:t>
            </a:r>
          </a:p>
        </p:txBody>
      </p:sp>
      <p:cxnSp>
        <p:nvCxnSpPr>
          <p:cNvPr id="48" name="Straight Arrow Connector 47"/>
          <p:cNvCxnSpPr/>
          <p:nvPr/>
        </p:nvCxnSpPr>
        <p:spPr>
          <a:xfrm>
            <a:off x="5310575" y="5711100"/>
            <a:ext cx="770862" cy="31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Elbow Connector 28"/>
          <p:cNvCxnSpPr>
            <a:stCxn id="74" idx="2"/>
            <a:endCxn id="47" idx="3"/>
          </p:cNvCxnSpPr>
          <p:nvPr/>
        </p:nvCxnSpPr>
        <p:spPr>
          <a:xfrm rot="5400000">
            <a:off x="6928073" y="4659433"/>
            <a:ext cx="1348682" cy="67832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169916226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109</a:t>
            </a:fld>
            <a:endParaRPr lang="en-US" dirty="0"/>
          </a:p>
        </p:txBody>
      </p:sp>
      <p:sp>
        <p:nvSpPr>
          <p:cNvPr id="5" name="Title 4"/>
          <p:cNvSpPr>
            <a:spLocks noGrp="1"/>
          </p:cNvSpPr>
          <p:nvPr>
            <p:ph type="title"/>
          </p:nvPr>
        </p:nvSpPr>
        <p:spPr/>
        <p:txBody>
          <a:bodyPr/>
          <a:lstStyle/>
          <a:p>
            <a:r>
              <a:rPr lang="en-US" dirty="0" smtClean="0"/>
              <a:t>Timesheet Revisions</a:t>
            </a:r>
            <a:endParaRPr lang="en-US" dirty="0"/>
          </a:p>
        </p:txBody>
      </p:sp>
      <p:sp>
        <p:nvSpPr>
          <p:cNvPr id="20" name="Content Placeholder 19"/>
          <p:cNvSpPr>
            <a:spLocks noGrp="1"/>
          </p:cNvSpPr>
          <p:nvPr>
            <p:ph idx="1"/>
          </p:nvPr>
        </p:nvSpPr>
        <p:spPr>
          <a:xfrm>
            <a:off x="182880" y="1371601"/>
            <a:ext cx="8778240" cy="474518"/>
          </a:xfrm>
        </p:spPr>
        <p:txBody>
          <a:bodyPr/>
          <a:lstStyle/>
          <a:p>
            <a:r>
              <a:rPr lang="en-US" sz="2400" i="1" dirty="0" smtClean="0"/>
              <a:t>The scroll-back limits for timesheet revisions are:</a:t>
            </a:r>
          </a:p>
          <a:p>
            <a:pPr marL="457200" indent="-274320" defTabSz="457200">
              <a:spcBef>
                <a:spcPts val="600"/>
              </a:spcBef>
              <a:buFont typeface="Arial" panose="020B0604020202020204" pitchFamily="34" charset="0"/>
              <a:buChar char="•"/>
            </a:pPr>
            <a:r>
              <a:rPr lang="en-US" sz="2400" dirty="0" smtClean="0"/>
              <a:t>2 weeks for bi-weekly paid employees</a:t>
            </a:r>
          </a:p>
          <a:p>
            <a:pPr marL="457200" indent="-274320" defTabSz="457200">
              <a:spcBef>
                <a:spcPts val="600"/>
              </a:spcBef>
              <a:buFont typeface="Arial" panose="020B0604020202020204" pitchFamily="34" charset="0"/>
              <a:buChar char="•"/>
            </a:pPr>
            <a:r>
              <a:rPr lang="en-US" sz="2400" dirty="0" smtClean="0"/>
              <a:t>5 weeks for monthly paid employees</a:t>
            </a:r>
          </a:p>
          <a:p>
            <a:pPr marL="457200" indent="-274320" defTabSz="457200">
              <a:spcBef>
                <a:spcPts val="600"/>
              </a:spcBef>
              <a:buFont typeface="Arial" panose="020B0604020202020204" pitchFamily="34" charset="0"/>
              <a:buChar char="•"/>
            </a:pPr>
            <a:r>
              <a:rPr lang="en-US" sz="2400" dirty="0" smtClean="0"/>
              <a:t>12 weeks for your Timekeeper</a:t>
            </a:r>
          </a:p>
        </p:txBody>
      </p:sp>
      <p:grpSp>
        <p:nvGrpSpPr>
          <p:cNvPr id="46" name="Group 45"/>
          <p:cNvGrpSpPr/>
          <p:nvPr/>
        </p:nvGrpSpPr>
        <p:grpSpPr>
          <a:xfrm>
            <a:off x="2105352" y="5470546"/>
            <a:ext cx="910145" cy="310233"/>
            <a:chOff x="3946459" y="1089697"/>
            <a:chExt cx="1594239" cy="1430916"/>
          </a:xfrm>
        </p:grpSpPr>
        <p:sp>
          <p:nvSpPr>
            <p:cNvPr id="47" name="Rectangle 4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48" name="Rectangle 4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grpSp>
        <p:nvGrpSpPr>
          <p:cNvPr id="7" name="Group 6"/>
          <p:cNvGrpSpPr/>
          <p:nvPr/>
        </p:nvGrpSpPr>
        <p:grpSpPr>
          <a:xfrm>
            <a:off x="5383065" y="3407188"/>
            <a:ext cx="3673386" cy="2526436"/>
            <a:chOff x="4366774" y="1452721"/>
            <a:chExt cx="2125347" cy="1907615"/>
          </a:xfrm>
        </p:grpSpPr>
        <p:sp>
          <p:nvSpPr>
            <p:cNvPr id="8" name="Rectangle 7"/>
            <p:cNvSpPr/>
            <p:nvPr/>
          </p:nvSpPr>
          <p:spPr>
            <a:xfrm>
              <a:off x="4366774" y="1452721"/>
              <a:ext cx="1999325" cy="1907615"/>
            </a:xfrm>
            <a:prstGeom prst="rect">
              <a:avLst/>
            </a:prstGeom>
            <a:solidFill>
              <a:schemeClr val="accent3"/>
            </a:solidFill>
            <a:ln>
              <a:solidFill>
                <a:schemeClr val="tx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dirty="0" smtClean="0">
                  <a:solidFill>
                    <a:schemeClr val="bg1"/>
                  </a:solidFill>
                </a:rPr>
                <a:t>Current period Start   </a:t>
              </a:r>
            </a:p>
            <a:p>
              <a:endParaRPr lang="en-US" dirty="0" smtClean="0">
                <a:solidFill>
                  <a:schemeClr val="bg1"/>
                </a:solidFill>
              </a:endParaRPr>
            </a:p>
            <a:p>
              <a:r>
                <a:rPr lang="en-US" dirty="0" smtClean="0">
                  <a:solidFill>
                    <a:schemeClr val="bg1"/>
                  </a:solidFill>
                </a:rPr>
                <a:t>You timesheet</a:t>
              </a:r>
              <a:endParaRPr lang="en-US" dirty="0">
                <a:solidFill>
                  <a:schemeClr val="bg1"/>
                </a:solidFill>
              </a:endParaRPr>
            </a:p>
          </p:txBody>
        </p:sp>
        <p:sp>
          <p:nvSpPr>
            <p:cNvPr id="9" name="Rectangle 8"/>
            <p:cNvSpPr/>
            <p:nvPr/>
          </p:nvSpPr>
          <p:spPr>
            <a:xfrm>
              <a:off x="4366774" y="1452721"/>
              <a:ext cx="2125347" cy="190761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endParaRPr lang="en-US" sz="5800" kern="1200" dirty="0"/>
            </a:p>
          </p:txBody>
        </p:sp>
      </p:grpSp>
      <p:pic>
        <p:nvPicPr>
          <p:cNvPr id="28" name="Picture 27"/>
          <p:cNvPicPr>
            <a:picLocks noChangeAspect="1"/>
          </p:cNvPicPr>
          <p:nvPr/>
        </p:nvPicPr>
        <p:blipFill rotWithShape="1">
          <a:blip r:embed="rId4"/>
          <a:srcRect r="41416"/>
          <a:stretch/>
        </p:blipFill>
        <p:spPr>
          <a:xfrm>
            <a:off x="5388118" y="3788949"/>
            <a:ext cx="3433064" cy="1636892"/>
          </a:xfrm>
          <a:prstGeom prst="rect">
            <a:avLst/>
          </a:prstGeom>
        </p:spPr>
      </p:pic>
      <p:sp>
        <p:nvSpPr>
          <p:cNvPr id="29" name="Down Arrow 28"/>
          <p:cNvSpPr/>
          <p:nvPr/>
        </p:nvSpPr>
        <p:spPr>
          <a:xfrm>
            <a:off x="8296592" y="3734849"/>
            <a:ext cx="262835" cy="704618"/>
          </a:xfrm>
          <a:prstGeom prst="downArrow">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nvGrpSpPr>
          <p:cNvPr id="30" name="Group 29"/>
          <p:cNvGrpSpPr/>
          <p:nvPr/>
        </p:nvGrpSpPr>
        <p:grpSpPr>
          <a:xfrm>
            <a:off x="2025526" y="4459412"/>
            <a:ext cx="1670628" cy="589436"/>
            <a:chOff x="3946459" y="1089697"/>
            <a:chExt cx="1594239" cy="1430916"/>
          </a:xfrm>
        </p:grpSpPr>
        <p:sp>
          <p:nvSpPr>
            <p:cNvPr id="31" name="Rectangle 3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32" name="Rectangle 3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en-US" sz="1100" kern="1200" dirty="0" smtClean="0"/>
                <a:t>Monthly paid employee can go back </a:t>
              </a:r>
              <a:r>
                <a:rPr lang="en-US" sz="1100" b="1" kern="1200" dirty="0" smtClean="0"/>
                <a:t>5 weeks </a:t>
              </a:r>
              <a:r>
                <a:rPr lang="en-US" sz="1100" kern="1200" dirty="0" smtClean="0"/>
                <a:t>to make changes </a:t>
              </a:r>
              <a:endParaRPr lang="en-US" sz="1100" kern="1200" dirty="0"/>
            </a:p>
          </p:txBody>
        </p:sp>
      </p:grpSp>
      <p:sp>
        <p:nvSpPr>
          <p:cNvPr id="34" name="Rectangle 33"/>
          <p:cNvSpPr/>
          <p:nvPr/>
        </p:nvSpPr>
        <p:spPr>
          <a:xfrm>
            <a:off x="2021068" y="4107453"/>
            <a:ext cx="1675086" cy="331515"/>
          </a:xfrm>
          <a:prstGeom prst="rect">
            <a:avLst/>
          </a:prstGeom>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r>
              <a:rPr lang="en-US" sz="1400" dirty="0">
                <a:solidFill>
                  <a:schemeClr val="bg1"/>
                </a:solidFill>
              </a:rPr>
              <a:t>Paid </a:t>
            </a:r>
            <a:r>
              <a:rPr lang="en-US" sz="1400" dirty="0" smtClean="0">
                <a:solidFill>
                  <a:schemeClr val="bg1"/>
                </a:solidFill>
              </a:rPr>
              <a:t>Monthly</a:t>
            </a:r>
            <a:endParaRPr lang="en-US" sz="1400" dirty="0">
              <a:solidFill>
                <a:schemeClr val="bg1"/>
              </a:solidFill>
            </a:endParaRPr>
          </a:p>
        </p:txBody>
      </p:sp>
      <p:cxnSp>
        <p:nvCxnSpPr>
          <p:cNvPr id="42" name="Straight Connector 41"/>
          <p:cNvCxnSpPr/>
          <p:nvPr/>
        </p:nvCxnSpPr>
        <p:spPr>
          <a:xfrm>
            <a:off x="1956255" y="4115553"/>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43" name="Picture 42"/>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1732850" y="5444244"/>
            <a:ext cx="446809" cy="444547"/>
          </a:xfrm>
          <a:prstGeom prst="rect">
            <a:avLst/>
          </a:prstGeom>
        </p:spPr>
      </p:pic>
      <p:sp>
        <p:nvSpPr>
          <p:cNvPr id="45" name="Right Arrow 44"/>
          <p:cNvSpPr/>
          <p:nvPr/>
        </p:nvSpPr>
        <p:spPr>
          <a:xfrm flipH="1">
            <a:off x="162098" y="3906719"/>
            <a:ext cx="1729940" cy="776518"/>
          </a:xfrm>
          <a:prstGeom prst="rightArrow">
            <a:avLst/>
          </a:prstGeom>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Timekeepers</a:t>
            </a:r>
          </a:p>
        </p:txBody>
      </p:sp>
      <p:grpSp>
        <p:nvGrpSpPr>
          <p:cNvPr id="60" name="Group 59"/>
          <p:cNvGrpSpPr/>
          <p:nvPr/>
        </p:nvGrpSpPr>
        <p:grpSpPr>
          <a:xfrm>
            <a:off x="572276" y="4516444"/>
            <a:ext cx="1314709" cy="530999"/>
            <a:chOff x="3946459" y="1089697"/>
            <a:chExt cx="1594239" cy="1430916"/>
          </a:xfrm>
        </p:grpSpPr>
        <p:sp>
          <p:nvSpPr>
            <p:cNvPr id="61" name="Rectangle 60"/>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2" name="Rectangle 61"/>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kern="1200" dirty="0" smtClean="0"/>
                <a:t>Timekeepers can change to 12 weeks</a:t>
              </a:r>
              <a:endParaRPr lang="en-US" sz="1100" kern="1200" dirty="0"/>
            </a:p>
          </p:txBody>
        </p:sp>
      </p:grpSp>
      <p:sp>
        <p:nvSpPr>
          <p:cNvPr id="65" name="Rectangle 64"/>
          <p:cNvSpPr/>
          <p:nvPr/>
        </p:nvSpPr>
        <p:spPr>
          <a:xfrm>
            <a:off x="5383066" y="3465348"/>
            <a:ext cx="3112638" cy="270164"/>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grpSp>
        <p:nvGrpSpPr>
          <p:cNvPr id="17" name="Group 16"/>
          <p:cNvGrpSpPr/>
          <p:nvPr/>
        </p:nvGrpSpPr>
        <p:grpSpPr>
          <a:xfrm>
            <a:off x="3823150" y="4480405"/>
            <a:ext cx="1544186" cy="589436"/>
            <a:chOff x="3946459" y="1089697"/>
            <a:chExt cx="1594239" cy="1430916"/>
          </a:xfrm>
        </p:grpSpPr>
        <p:sp>
          <p:nvSpPr>
            <p:cNvPr id="18" name="Rectangle 17"/>
            <p:cNvSpPr/>
            <p:nvPr/>
          </p:nvSpPr>
          <p:spPr>
            <a:xfrm>
              <a:off x="3946459" y="1089697"/>
              <a:ext cx="1594239" cy="143091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9" name="Rectangle 18"/>
            <p:cNvSpPr/>
            <p:nvPr/>
          </p:nvSpPr>
          <p:spPr>
            <a:xfrm>
              <a:off x="3946459" y="1089697"/>
              <a:ext cx="1594239" cy="5410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r" defTabSz="488950">
                <a:lnSpc>
                  <a:spcPct val="90000"/>
                </a:lnSpc>
                <a:spcBef>
                  <a:spcPct val="0"/>
                </a:spcBef>
                <a:spcAft>
                  <a:spcPct val="35000"/>
                </a:spcAft>
              </a:pPr>
              <a:r>
                <a:rPr lang="en-US" sz="1100" kern="1200" dirty="0" smtClean="0"/>
                <a:t>Bi-weekly can go </a:t>
              </a:r>
              <a:r>
                <a:rPr lang="en-US" sz="1100" b="1" kern="1200" dirty="0" smtClean="0"/>
                <a:t>back 2 weeks </a:t>
              </a:r>
              <a:r>
                <a:rPr lang="en-US" sz="1100" kern="1200" dirty="0" smtClean="0"/>
                <a:t>to make changes </a:t>
              </a:r>
              <a:endParaRPr lang="en-US" sz="1100" kern="1200" dirty="0"/>
            </a:p>
          </p:txBody>
        </p:sp>
      </p:grpSp>
      <p:sp>
        <p:nvSpPr>
          <p:cNvPr id="33" name="Rectangle 32"/>
          <p:cNvSpPr/>
          <p:nvPr/>
        </p:nvSpPr>
        <p:spPr>
          <a:xfrm>
            <a:off x="3823150" y="4100425"/>
            <a:ext cx="1544186" cy="331515"/>
          </a:xfrm>
          <a:prstGeom prst="rect">
            <a:avLst/>
          </a:prstGeom>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a:solidFill>
                  <a:schemeClr val="bg1"/>
                </a:solidFill>
              </a:rPr>
              <a:t>Paid </a:t>
            </a:r>
            <a:r>
              <a:rPr lang="en-US" sz="1400" dirty="0" smtClean="0">
                <a:solidFill>
                  <a:schemeClr val="bg1"/>
                </a:solidFill>
              </a:rPr>
              <a:t>Bi-weekly</a:t>
            </a:r>
            <a:endParaRPr lang="en-US" sz="1400" dirty="0">
              <a:solidFill>
                <a:schemeClr val="bg1"/>
              </a:solidFill>
            </a:endParaRPr>
          </a:p>
        </p:txBody>
      </p:sp>
      <p:grpSp>
        <p:nvGrpSpPr>
          <p:cNvPr id="66" name="Group 65"/>
          <p:cNvGrpSpPr/>
          <p:nvPr/>
        </p:nvGrpSpPr>
        <p:grpSpPr>
          <a:xfrm>
            <a:off x="3910862" y="5466642"/>
            <a:ext cx="910145" cy="310233"/>
            <a:chOff x="3946459" y="1089697"/>
            <a:chExt cx="1594239" cy="1430916"/>
          </a:xfrm>
        </p:grpSpPr>
        <p:sp>
          <p:nvSpPr>
            <p:cNvPr id="67" name="Rectangle 66"/>
            <p:cNvSpPr/>
            <p:nvPr/>
          </p:nvSpPr>
          <p:spPr>
            <a:xfrm>
              <a:off x="3946459" y="1089697"/>
              <a:ext cx="1594239" cy="1430916"/>
            </a:xfrm>
            <a:prstGeom prst="rect">
              <a:avLst/>
            </a:prstGeom>
            <a:ln>
              <a:solidFill>
                <a:srgbClr val="FFFF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68" name="Rectangle 67"/>
            <p:cNvSpPr/>
            <p:nvPr/>
          </p:nvSpPr>
          <p:spPr>
            <a:xfrm>
              <a:off x="3946459" y="1089697"/>
              <a:ext cx="1594239" cy="541013"/>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lvl="0" algn="ctr" defTabSz="488950">
                <a:lnSpc>
                  <a:spcPct val="90000"/>
                </a:lnSpc>
                <a:spcBef>
                  <a:spcPct val="0"/>
                </a:spcBef>
                <a:spcAft>
                  <a:spcPct val="35000"/>
                </a:spcAft>
              </a:pPr>
              <a:r>
                <a:rPr lang="en-US" sz="1100" dirty="0" smtClean="0"/>
                <a:t>Contact your Timekeeper</a:t>
              </a:r>
              <a:endParaRPr lang="en-US" sz="1100" kern="1200" dirty="0"/>
            </a:p>
          </p:txBody>
        </p:sp>
      </p:grpSp>
      <p:cxnSp>
        <p:nvCxnSpPr>
          <p:cNvPr id="69" name="Straight Connector 68"/>
          <p:cNvCxnSpPr/>
          <p:nvPr/>
        </p:nvCxnSpPr>
        <p:spPr>
          <a:xfrm>
            <a:off x="3761765" y="4111649"/>
            <a:ext cx="0" cy="1280160"/>
          </a:xfrm>
          <a:prstGeom prst="line">
            <a:avLst/>
          </a:prstGeom>
          <a:ln>
            <a:prstDash val="dash"/>
          </a:ln>
        </p:spPr>
        <p:style>
          <a:lnRef idx="3">
            <a:schemeClr val="accent2"/>
          </a:lnRef>
          <a:fillRef idx="0">
            <a:schemeClr val="accent2"/>
          </a:fillRef>
          <a:effectRef idx="2">
            <a:schemeClr val="accent2"/>
          </a:effectRef>
          <a:fontRef idx="minor">
            <a:schemeClr val="tx1"/>
          </a:fontRef>
        </p:style>
      </p:cxnSp>
      <p:pic>
        <p:nvPicPr>
          <p:cNvPr id="70" name="Picture 69"/>
          <p:cNvPicPr>
            <a:picLocks noChangeAspect="1"/>
          </p:cNvPicPr>
          <p:nvPr/>
        </p:nvPicPr>
        <p:blipFill rotWithShape="1">
          <a:blip r:embed="rId5" cstate="print">
            <a:extLst>
              <a:ext uri="{28A0092B-C50C-407E-A947-70E740481C1C}">
                <a14:useLocalDpi xmlns:a14="http://schemas.microsoft.com/office/drawing/2010/main" val="0"/>
              </a:ext>
            </a:extLst>
          </a:blip>
          <a:srcRect l="13518" t="8181" r="9008" b="32273"/>
          <a:stretch/>
        </p:blipFill>
        <p:spPr>
          <a:xfrm>
            <a:off x="3538360" y="5440340"/>
            <a:ext cx="446809" cy="444547"/>
          </a:xfrm>
          <a:prstGeom prst="rect">
            <a:avLst/>
          </a:prstGeom>
        </p:spPr>
      </p:pic>
    </p:spTree>
    <p:custDataLst>
      <p:tags r:id="rId1"/>
    </p:custDataLst>
    <p:extLst>
      <p:ext uri="{BB962C8B-B14F-4D97-AF65-F5344CB8AC3E}">
        <p14:creationId xmlns:p14="http://schemas.microsoft.com/office/powerpoint/2010/main" val="239664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Time Entry Policies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11</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4351988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110</a:t>
            </a:fld>
            <a:endParaRPr lang="en-US" dirty="0"/>
          </a:p>
        </p:txBody>
      </p:sp>
      <p:sp>
        <p:nvSpPr>
          <p:cNvPr id="5" name="Title 4"/>
          <p:cNvSpPr>
            <a:spLocks noGrp="1"/>
          </p:cNvSpPr>
          <p:nvPr>
            <p:ph type="title"/>
          </p:nvPr>
        </p:nvSpPr>
        <p:spPr/>
        <p:txBody>
          <a:bodyPr/>
          <a:lstStyle/>
          <a:p>
            <a:r>
              <a:rPr lang="en-US" dirty="0" smtClean="0"/>
              <a:t>Change Approved Time</a:t>
            </a:r>
            <a:endParaRPr lang="en-US" dirty="0"/>
          </a:p>
        </p:txBody>
      </p:sp>
    </p:spTree>
    <p:custDataLst>
      <p:tags r:id="rId1"/>
    </p:custDataLst>
    <p:extLst>
      <p:ext uri="{BB962C8B-B14F-4D97-AF65-F5344CB8AC3E}">
        <p14:creationId xmlns:p14="http://schemas.microsoft.com/office/powerpoint/2010/main" val="354577569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Five Knowledge Check</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111</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893298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112</a:t>
            </a:fld>
            <a:endParaRPr lang="en-US" dirty="0"/>
          </a:p>
        </p:txBody>
      </p:sp>
      <p:sp>
        <p:nvSpPr>
          <p:cNvPr id="9218" name="Title 1"/>
          <p:cNvSpPr>
            <a:spLocks noGrp="1"/>
          </p:cNvSpPr>
          <p:nvPr>
            <p:ph type="title"/>
          </p:nvPr>
        </p:nvSpPr>
        <p:spPr/>
        <p:txBody>
          <a:bodyPr/>
          <a:lstStyle/>
          <a:p>
            <a:r>
              <a:rPr lang="en-US" dirty="0" smtClean="0">
                <a:latin typeface="+mj-lt"/>
              </a:rPr>
              <a:t>Learning Logistics</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304893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Course Summary</a:t>
            </a:r>
          </a:p>
        </p:txBody>
      </p:sp>
      <p:sp>
        <p:nvSpPr>
          <p:cNvPr id="46083" name="Content Placeholder 2"/>
          <p:cNvSpPr>
            <a:spLocks noGrp="1"/>
          </p:cNvSpPr>
          <p:nvPr>
            <p:ph idx="1"/>
          </p:nvPr>
        </p:nvSpPr>
        <p:spPr/>
        <p:txBody>
          <a:bodyPr/>
          <a:lstStyle/>
          <a:p>
            <a:pPr marL="0" indent="0">
              <a:buNone/>
            </a:pPr>
            <a:r>
              <a:rPr lang="en-US" dirty="0" smtClean="0"/>
              <a:t>You should now be able to:</a:t>
            </a:r>
          </a:p>
          <a:p>
            <a:pPr marL="457200" indent="-457200">
              <a:buFont typeface="Arial" panose="020B0604020202020204" pitchFamily="34" charset="0"/>
              <a:buChar char="•"/>
            </a:pPr>
            <a:r>
              <a:rPr lang="en-US" sz="2400" dirty="0"/>
              <a:t>Explain why time entry is important to the Employee and to CDOT</a:t>
            </a:r>
          </a:p>
          <a:p>
            <a:pPr marL="457200" indent="-457200">
              <a:buFont typeface="Arial" panose="020B0604020202020204" pitchFamily="34" charset="0"/>
              <a:buChar char="•"/>
            </a:pPr>
            <a:r>
              <a:rPr lang="en-US" sz="2400" dirty="0"/>
              <a:t>Describe the roles and responsibilities in the time entry process</a:t>
            </a:r>
          </a:p>
          <a:p>
            <a:pPr marL="342900" indent="-342900">
              <a:buFont typeface="Arial"/>
              <a:buChar char="•"/>
            </a:pPr>
            <a:r>
              <a:rPr lang="en-US" sz="2400" dirty="0" smtClean="0"/>
              <a:t>  Identify </a:t>
            </a:r>
            <a:r>
              <a:rPr lang="en-US" sz="2400" dirty="0"/>
              <a:t>common errors on your timesheet </a:t>
            </a:r>
          </a:p>
          <a:p>
            <a:pPr marL="457200" indent="-457200">
              <a:buFont typeface="Arial" panose="020B0604020202020204" pitchFamily="34" charset="0"/>
              <a:buChar char="•"/>
            </a:pPr>
            <a:r>
              <a:rPr lang="en-US" sz="2400" dirty="0" smtClean="0"/>
              <a:t>Enter </a:t>
            </a:r>
            <a:r>
              <a:rPr lang="en-US" sz="2400" dirty="0"/>
              <a:t>and release attendance and absences in SAP</a:t>
            </a:r>
          </a:p>
          <a:p>
            <a:pPr marL="457200" indent="-457200">
              <a:buFont typeface="Arial" panose="020B0604020202020204" pitchFamily="34" charset="0"/>
              <a:buChar char="•"/>
            </a:pPr>
            <a:r>
              <a:rPr lang="en-US" sz="2400" dirty="0"/>
              <a:t>Use best practices for making sure your timesheet is correct</a:t>
            </a:r>
          </a:p>
          <a:p>
            <a:pPr marL="457200" indent="-457200">
              <a:buFont typeface="Arial" panose="020B0604020202020204" pitchFamily="34" charset="0"/>
              <a:buChar char="•"/>
            </a:pPr>
            <a:r>
              <a:rPr lang="en-US" sz="2400" dirty="0"/>
              <a:t>Identify who to contact if you have questions about time and leave</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113</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dirty="0" smtClean="0"/>
              <a:t>Rachel Grafton: </a:t>
            </a:r>
          </a:p>
          <a:p>
            <a:pPr lvl="2"/>
            <a:r>
              <a:rPr lang="en-US" dirty="0" smtClean="0"/>
              <a:t>Email: Rachel.Grafton@state.co.us</a:t>
            </a:r>
          </a:p>
          <a:p>
            <a:pPr lvl="2"/>
            <a:r>
              <a:rPr lang="en-US" dirty="0" smtClean="0"/>
              <a:t>Phone: 7-9081</a:t>
            </a:r>
          </a:p>
          <a:p>
            <a:r>
              <a:rPr lang="en-US" dirty="0"/>
              <a:t>The following resources are </a:t>
            </a:r>
            <a:r>
              <a:rPr lang="en-US" dirty="0" smtClean="0"/>
              <a:t>also available</a:t>
            </a:r>
            <a:r>
              <a:rPr lang="en-US" dirty="0"/>
              <a:t>:</a:t>
            </a:r>
          </a:p>
          <a:p>
            <a:pPr marL="457200" indent="-457200">
              <a:buFont typeface="Arial" panose="020B0604020202020204" pitchFamily="34" charset="0"/>
              <a:buChar char="•"/>
            </a:pPr>
            <a:r>
              <a:rPr lang="en-US" dirty="0" smtClean="0">
                <a:hlinkClick r:id="rId4"/>
              </a:rPr>
              <a:t>Work Schedule Report</a:t>
            </a:r>
            <a:r>
              <a:rPr lang="en-US" dirty="0" smtClean="0"/>
              <a:t> to find the Timekeeper of a specific employee</a:t>
            </a:r>
          </a:p>
          <a:p>
            <a:pPr marL="457200" indent="-457200">
              <a:buFont typeface="Arial"/>
              <a:buChar char="•"/>
            </a:pPr>
            <a:r>
              <a:rPr lang="en-US" dirty="0" smtClean="0">
                <a:hlinkClick r:id="rId5"/>
              </a:rPr>
              <a:t>Payroll Office</a:t>
            </a:r>
            <a:endParaRPr lang="en-US" dirty="0" smtClean="0"/>
          </a:p>
        </p:txBody>
      </p:sp>
      <p:sp>
        <p:nvSpPr>
          <p:cNvPr id="2" name="Title 1"/>
          <p:cNvSpPr>
            <a:spLocks noGrp="1"/>
          </p:cNvSpPr>
          <p:nvPr>
            <p:ph type="title"/>
          </p:nvPr>
        </p:nvSpPr>
        <p:spPr/>
        <p:txBody>
          <a:bodyPr/>
          <a:lstStyle/>
          <a:p>
            <a:r>
              <a:rPr lang="en-US" dirty="0" smtClean="0"/>
              <a:t>Where Can I Get Help?</a:t>
            </a:r>
            <a:endParaRPr lang="en-US" dirty="0"/>
          </a:p>
        </p:txBody>
      </p:sp>
      <p:pic>
        <p:nvPicPr>
          <p:cNvPr id="1026" name="Picture 2" descr="C:\Users\mdreyer\AppData\Local\Microsoft\Windows\Temporary Internet Files\Low\Content.IE5\7ZKCNE8E\MC910216334[1].PNG"/>
          <p:cNvPicPr>
            <a:picLocks noChangeAspect="1" noChangeArrowheads="1"/>
          </p:cNvPicPr>
          <p:nvPr/>
        </p:nvPicPr>
        <p:blipFill rotWithShape="1">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saturation sat="320000"/>
                    </a14:imgEffect>
                  </a14:imgLayer>
                </a14:imgProps>
              </a:ext>
              <a:ext uri="{28A0092B-C50C-407E-A947-70E740481C1C}">
                <a14:useLocalDpi xmlns:a14="http://schemas.microsoft.com/office/drawing/2010/main" val="0"/>
              </a:ext>
            </a:extLst>
          </a:blip>
          <a:srcRect l="5831" t="3671" r="11441" b="43087"/>
          <a:stretch/>
        </p:blipFill>
        <p:spPr bwMode="auto">
          <a:xfrm>
            <a:off x="6819089" y="5068111"/>
            <a:ext cx="1828800" cy="943583"/>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p:txBody>
          <a:bodyPr/>
          <a:lstStyle/>
          <a:p>
            <a:pPr marL="342900" indent="-342900">
              <a:buFont typeface="Arial" panose="020B0604020202020204" pitchFamily="34" charset="0"/>
              <a:buChar char="•"/>
            </a:pPr>
            <a:r>
              <a:rPr lang="en-US" sz="2000" dirty="0" smtClean="0"/>
              <a:t>Congratulations, you have completed the Introduction to SAP Time Entry </a:t>
            </a:r>
            <a:r>
              <a:rPr lang="en-US" sz="2000" dirty="0"/>
              <a:t>c</a:t>
            </a:r>
            <a:r>
              <a:rPr lang="en-US" sz="2000" dirty="0" smtClean="0"/>
              <a:t>ourse!</a:t>
            </a:r>
          </a:p>
          <a:p>
            <a:pPr marL="342900" indent="-342900">
              <a:buFont typeface="Arial" panose="020B0604020202020204" pitchFamily="34" charset="0"/>
              <a:buChar char="•"/>
            </a:pPr>
            <a:endParaRPr lang="en-US" sz="800" dirty="0" smtClean="0"/>
          </a:p>
          <a:p>
            <a:pPr marL="342900" indent="-342900">
              <a:buFont typeface="Arial" panose="020B0604020202020204" pitchFamily="34" charset="0"/>
              <a:buChar char="•"/>
            </a:pPr>
            <a:r>
              <a:rPr lang="en-US" sz="2000" dirty="0" smtClean="0"/>
              <a:t>To </a:t>
            </a:r>
            <a:r>
              <a:rPr lang="en-US" sz="2000" dirty="0"/>
              <a:t>confirm you have completed the course, complete the following assessment</a:t>
            </a:r>
            <a:r>
              <a:rPr lang="en-US" sz="2000" dirty="0" smtClean="0"/>
              <a:t>.</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For course credit, you must achieve a score of at least 70%.  Please remember you can take the course as many times as you want until you achieve this score</a:t>
            </a:r>
            <a:r>
              <a:rPr lang="en-US" sz="2000" dirty="0" smtClean="0"/>
              <a:t>.</a:t>
            </a:r>
          </a:p>
          <a:p>
            <a:pPr marL="342900" indent="-342900">
              <a:buFont typeface="Arial" panose="020B0604020202020204" pitchFamily="34" charset="0"/>
              <a:buChar char="•"/>
            </a:pPr>
            <a:r>
              <a:rPr lang="en-US" sz="2000" dirty="0" smtClean="0"/>
              <a:t>And remember, once you click the “Submit” button the question is locked and you can no longer change your selection.</a:t>
            </a: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115</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r="29204"/>
          <a:stretch/>
        </p:blipFill>
        <p:spPr>
          <a:xfrm>
            <a:off x="304801" y="1371600"/>
            <a:ext cx="3290656" cy="3093868"/>
          </a:xfrm>
        </p:spPr>
      </p:pic>
    </p:spTree>
    <p:custDataLst>
      <p:tags r:id="rId1"/>
    </p:custDataLst>
    <p:extLst>
      <p:ext uri="{BB962C8B-B14F-4D97-AF65-F5344CB8AC3E}">
        <p14:creationId xmlns:p14="http://schemas.microsoft.com/office/powerpoint/2010/main" val="3490256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1 Knowledge Check</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12</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6042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b="1"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13</a:t>
            </a:fld>
            <a:endParaRPr lang="en-US" dirty="0"/>
          </a:p>
        </p:txBody>
      </p:sp>
      <p:sp>
        <p:nvSpPr>
          <p:cNvPr id="9218" name="Title 1"/>
          <p:cNvSpPr>
            <a:spLocks noGrp="1"/>
          </p:cNvSpPr>
          <p:nvPr>
            <p:ph type="title"/>
          </p:nvPr>
        </p:nvSpPr>
        <p:spPr/>
        <p:txBody>
          <a:bodyPr/>
          <a:lstStyle/>
          <a:p>
            <a:r>
              <a:rPr lang="en-US" dirty="0" smtClean="0">
                <a:latin typeface="+mj-lt"/>
              </a:rPr>
              <a:t>Section 2 – Time Entry Process</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342246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indent="-342900" hangingPunct="0">
              <a:buFont typeface="Arial" panose="020B0604020202020204" pitchFamily="34" charset="0"/>
              <a:buChar char="•"/>
            </a:pPr>
            <a:r>
              <a:rPr lang="en-US" sz="2400" dirty="0"/>
              <a:t>Use your Employee Time Statement to identify your personal data used for time </a:t>
            </a:r>
            <a:r>
              <a:rPr lang="en-US" sz="2400" dirty="0" smtClean="0"/>
              <a:t>entry</a:t>
            </a:r>
          </a:p>
          <a:p>
            <a:pPr marL="342900" indent="-342900" hangingPunct="0">
              <a:buFont typeface="Arial" panose="020B0604020202020204" pitchFamily="34" charset="0"/>
              <a:buChar char="•"/>
            </a:pPr>
            <a:r>
              <a:rPr lang="en-US" sz="2400" dirty="0" smtClean="0"/>
              <a:t>Complete </a:t>
            </a:r>
            <a:r>
              <a:rPr lang="en-US" sz="2400" dirty="0"/>
              <a:t>the Employee Time Entry Guide with your personal time entry </a:t>
            </a:r>
            <a:r>
              <a:rPr lang="en-US" sz="2400" dirty="0" smtClean="0"/>
              <a:t>information</a:t>
            </a:r>
            <a:endParaRPr lang="en-US" sz="2400" dirty="0"/>
          </a:p>
          <a:p>
            <a:pPr marL="342900" lvl="0" indent="-342900" hangingPunct="0">
              <a:buFont typeface="Arial" panose="020B0604020202020204" pitchFamily="34" charset="0"/>
              <a:buChar char="•"/>
            </a:pPr>
            <a:r>
              <a:rPr lang="en-US" sz="2400" dirty="0" smtClean="0"/>
              <a:t>Describe </a:t>
            </a:r>
            <a:r>
              <a:rPr lang="en-US" sz="2400" dirty="0"/>
              <a:t>the time entry process and </a:t>
            </a:r>
            <a:r>
              <a:rPr lang="en-US" sz="2400" dirty="0" smtClean="0"/>
              <a:t>timelines</a:t>
            </a:r>
            <a:endParaRPr lang="en-US" sz="2400" dirty="0"/>
          </a:p>
          <a:p>
            <a:pPr marL="342900" lvl="0" indent="-342900" hangingPunct="0">
              <a:buFont typeface="Arial" panose="020B0604020202020204" pitchFamily="34" charset="0"/>
              <a:buChar char="•"/>
            </a:pPr>
            <a:r>
              <a:rPr lang="en-US" sz="2400" dirty="0"/>
              <a:t>Describe </a:t>
            </a:r>
            <a:r>
              <a:rPr lang="en-US" sz="2400" dirty="0" smtClean="0"/>
              <a:t>time </a:t>
            </a:r>
            <a:r>
              <a:rPr lang="en-US" sz="2400" dirty="0"/>
              <a:t>entry roles and the responsibilities </a:t>
            </a:r>
            <a:endParaRPr lang="en-US" sz="2400" dirty="0" smtClean="0"/>
          </a:p>
          <a:p>
            <a:pPr marL="342900" lvl="0" indent="-342900" hangingPunct="0">
              <a:buFont typeface="Arial" panose="020B0604020202020204" pitchFamily="34" charset="0"/>
              <a:buChar char="•"/>
            </a:pPr>
            <a:r>
              <a:rPr lang="en-US" sz="2400" dirty="0"/>
              <a:t>Explain how work schedules </a:t>
            </a:r>
            <a:r>
              <a:rPr lang="en-US" sz="2400" dirty="0" smtClean="0"/>
              <a:t>impact </a:t>
            </a:r>
            <a:r>
              <a:rPr lang="en-US" sz="2400" dirty="0"/>
              <a:t>time </a:t>
            </a:r>
            <a:r>
              <a:rPr lang="en-US" sz="2400" dirty="0" smtClean="0"/>
              <a:t>entry </a:t>
            </a:r>
            <a:r>
              <a:rPr lang="en-US" sz="2400" dirty="0"/>
              <a:t>and pay</a:t>
            </a:r>
          </a:p>
          <a:p>
            <a:pPr marL="342900" lvl="0" indent="-342900" hangingPunct="0">
              <a:buFont typeface="Arial" panose="020B0604020202020204" pitchFamily="34" charset="0"/>
              <a:buChar char="•"/>
            </a:pPr>
            <a:r>
              <a:rPr lang="en-US" sz="2400" dirty="0"/>
              <a:t>Describe when you are </a:t>
            </a:r>
            <a:r>
              <a:rPr lang="en-US" sz="2400" dirty="0" smtClean="0"/>
              <a:t>paid</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Employee Time Entry Worksheet</a:t>
            </a:r>
            <a:endParaRPr lang="en-US" dirty="0"/>
          </a:p>
        </p:txBody>
      </p:sp>
      <p:sp>
        <p:nvSpPr>
          <p:cNvPr id="8" name="Content Placeholder 7"/>
          <p:cNvSpPr>
            <a:spLocks noGrp="1"/>
          </p:cNvSpPr>
          <p:nvPr>
            <p:ph sz="half" idx="2"/>
          </p:nvPr>
        </p:nvSpPr>
        <p:spPr>
          <a:xfrm>
            <a:off x="3584570" y="1371600"/>
            <a:ext cx="5224149" cy="4937760"/>
          </a:xfrm>
        </p:spPr>
        <p:txBody>
          <a:bodyPr/>
          <a:lstStyle/>
          <a:p>
            <a:r>
              <a:rPr lang="en-US" sz="2400" dirty="0" smtClean="0"/>
              <a:t>The Employee Time Entry Worksheet:</a:t>
            </a:r>
          </a:p>
          <a:p>
            <a:pPr marL="457200" indent="-457200">
              <a:buFont typeface="Arial" panose="020B0604020202020204" pitchFamily="34" charset="0"/>
              <a:buChar char="•"/>
            </a:pPr>
            <a:r>
              <a:rPr lang="en-US" sz="2400" dirty="0" smtClean="0"/>
              <a:t>Is your guide to how you enter time</a:t>
            </a:r>
          </a:p>
          <a:p>
            <a:pPr marL="457200" indent="-457200">
              <a:buFont typeface="Arial" panose="020B0604020202020204" pitchFamily="34" charset="0"/>
              <a:buChar char="•"/>
            </a:pPr>
            <a:r>
              <a:rPr lang="en-US" sz="2400" dirty="0" smtClean="0"/>
              <a:t>Requires you to access your Time Entry Statement to complete </a:t>
            </a:r>
            <a:endParaRPr lang="en-US" sz="2400" dirty="0"/>
          </a:p>
          <a:p>
            <a:pPr marL="457200" indent="-457200">
              <a:buFont typeface="Arial" panose="020B0604020202020204" pitchFamily="34" charset="0"/>
              <a:buChar char="•"/>
            </a:pPr>
            <a:r>
              <a:rPr lang="en-US" sz="2400" dirty="0" smtClean="0"/>
              <a:t>Can be stored on your desktop or printed when complete</a:t>
            </a:r>
          </a:p>
          <a:p>
            <a:pPr marL="457200" indent="-457200">
              <a:buFont typeface="Arial" panose="020B0604020202020204" pitchFamily="34" charset="0"/>
              <a:buChar char="•"/>
            </a:pPr>
            <a:r>
              <a:rPr lang="en-US" sz="2400" b="1" i="1" dirty="0" smtClean="0"/>
              <a:t>Click the image to the left to open the Employee Time Entry Worksheet</a:t>
            </a:r>
            <a:endParaRPr lang="en-US" sz="2400" b="1" i="1"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15</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101362880"/>
              </p:ext>
            </p:extLst>
          </p:nvPr>
        </p:nvGraphicFramePr>
        <p:xfrm>
          <a:off x="469900" y="1355725"/>
          <a:ext cx="3114675" cy="4095750"/>
        </p:xfrm>
        <a:graphic>
          <a:graphicData uri="http://schemas.openxmlformats.org/presentationml/2006/ole">
            <mc:AlternateContent xmlns:mc="http://schemas.openxmlformats.org/markup-compatibility/2006">
              <mc:Choice xmlns:v="urn:schemas-microsoft-com:vml" Requires="v">
                <p:oleObj spid="_x0000_s1169" name="Document" r:id="rId5" imgW="7081520" imgH="9308887" progId="Word.Document.12">
                  <p:link updateAutomatic="1"/>
                </p:oleObj>
              </mc:Choice>
              <mc:Fallback>
                <p:oleObj name="Document" r:id="rId5" imgW="7081520" imgH="9308887" progId="Word.Document.12">
                  <p:link updateAutomatic="1"/>
                  <p:pic>
                    <p:nvPicPr>
                      <p:cNvPr id="0" name=""/>
                      <p:cNvPicPr/>
                      <p:nvPr/>
                    </p:nvPicPr>
                    <p:blipFill>
                      <a:blip r:embed="rId6"/>
                      <a:stretch>
                        <a:fillRect/>
                      </a:stretch>
                    </p:blipFill>
                    <p:spPr>
                      <a:xfrm>
                        <a:off x="469900" y="1355725"/>
                        <a:ext cx="3114675" cy="4095750"/>
                      </a:xfrm>
                      <a:prstGeom prst="rect">
                        <a:avLst/>
                      </a:prstGeom>
                      <a:ln>
                        <a:solidFill>
                          <a:schemeClr val="tx1"/>
                        </a:solidFill>
                      </a:ln>
                    </p:spPr>
                  </p:pic>
                </p:oleObj>
              </mc:Fallback>
            </mc:AlternateContent>
          </a:graphicData>
        </a:graphic>
      </p:graphicFrame>
    </p:spTree>
    <p:custDataLst>
      <p:tags r:id="rId2"/>
    </p:custDataLst>
    <p:extLst>
      <p:ext uri="{BB962C8B-B14F-4D97-AF65-F5344CB8AC3E}">
        <p14:creationId xmlns:p14="http://schemas.microsoft.com/office/powerpoint/2010/main" val="3360253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sz="3600" smtClean="0"/>
              <a:t>Demo: Display Time </a:t>
            </a:r>
            <a:r>
              <a:rPr lang="en-US" sz="3600" dirty="0"/>
              <a:t>Statement</a:t>
            </a:r>
          </a:p>
        </p:txBody>
      </p:sp>
      <p:pic>
        <p:nvPicPr>
          <p:cNvPr id="7" name="sa28ce94b9d249928030528e71065a9e"/>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25600" y="1466849"/>
            <a:ext cx="7277100" cy="3054351"/>
          </a:xfrm>
          <a:prstGeom prst="rect">
            <a:avLst/>
          </a:prstGeom>
        </p:spPr>
      </p:pic>
      <p:sp>
        <p:nvSpPr>
          <p:cNvPr id="6" name="Content Placeholder 5"/>
          <p:cNvSpPr>
            <a:spLocks noGrp="1"/>
          </p:cNvSpPr>
          <p:nvPr>
            <p:ph idx="1"/>
          </p:nvPr>
        </p:nvSpPr>
        <p:spPr>
          <a:xfrm>
            <a:off x="1651000" y="1371601"/>
            <a:ext cx="7213600" cy="4927600"/>
          </a:xfrm>
        </p:spPr>
        <p:txBody>
          <a:bodyPr/>
          <a:lstStyle/>
          <a:p>
            <a:r>
              <a:rPr lang="en-US" b="1" dirty="0" smtClean="0"/>
              <a:t>Scenario:</a:t>
            </a:r>
          </a:p>
          <a:p>
            <a:r>
              <a:rPr lang="en-US" dirty="0" smtClean="0"/>
              <a:t>In this scenario you are checking your Time Statement to view the time you entered the last pay period</a:t>
            </a:r>
            <a:endParaRPr lang="en-US" dirty="0"/>
          </a:p>
        </p:txBody>
      </p:sp>
    </p:spTree>
    <p:custDataLst>
      <p:tags r:id="rId1"/>
    </p:custDataLst>
    <p:extLst>
      <p:ext uri="{BB962C8B-B14F-4D97-AF65-F5344CB8AC3E}">
        <p14:creationId xmlns:p14="http://schemas.microsoft.com/office/powerpoint/2010/main" val="564289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Now </a:t>
            </a:r>
            <a:r>
              <a:rPr lang="en-US" smtClean="0"/>
              <a:t>it’s Your Turn…</a:t>
            </a:r>
            <a:endParaRPr lang="en-US" dirty="0"/>
          </a:p>
        </p:txBody>
      </p:sp>
      <p:sp>
        <p:nvSpPr>
          <p:cNvPr id="3" name="Content Placeholder 2"/>
          <p:cNvSpPr>
            <a:spLocks noGrp="1"/>
          </p:cNvSpPr>
          <p:nvPr>
            <p:ph sz="half" idx="2"/>
          </p:nvPr>
        </p:nvSpPr>
        <p:spPr/>
        <p:txBody>
          <a:bodyPr/>
          <a:lstStyle/>
          <a:p>
            <a:r>
              <a:rPr lang="en-US" sz="2800" b="1" dirty="0" smtClean="0"/>
              <a:t>Using the buttons to the left:</a:t>
            </a:r>
          </a:p>
          <a:p>
            <a:pPr marL="514350" indent="-514350">
              <a:buFont typeface="+mj-lt"/>
              <a:buAutoNum type="arabicPeriod"/>
            </a:pPr>
            <a:r>
              <a:rPr lang="en-US" sz="2800" dirty="0" smtClean="0"/>
              <a:t>Using the first button, sign into the SAP Portal and go to your own Time Statement</a:t>
            </a:r>
          </a:p>
          <a:p>
            <a:pPr marL="514350" indent="-514350">
              <a:buFont typeface="+mj-lt"/>
              <a:buAutoNum type="arabicPeriod"/>
            </a:pPr>
            <a:r>
              <a:rPr lang="en-US" sz="2800" dirty="0" smtClean="0"/>
              <a:t>Using the second button, open and complete the Employee Time Entry Worksheet, based on your Time Statement</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grpSp>
        <p:nvGrpSpPr>
          <p:cNvPr id="7" name="Group 6"/>
          <p:cNvGrpSpPr/>
          <p:nvPr/>
        </p:nvGrpSpPr>
        <p:grpSpPr>
          <a:xfrm>
            <a:off x="408941" y="2807228"/>
            <a:ext cx="3352799" cy="1033252"/>
            <a:chOff x="-66768" y="623452"/>
            <a:chExt cx="2103210" cy="1253470"/>
          </a:xfrm>
          <a:scene3d>
            <a:camera prst="orthographicFront"/>
            <a:lightRig rig="threePt" dir="t">
              <a:rot lat="0" lon="0" rev="7500000"/>
            </a:lightRig>
          </a:scene3d>
        </p:grpSpPr>
        <p:sp>
          <p:nvSpPr>
            <p:cNvPr id="8" name="Rectangle 7">
              <a:hlinkClick r:id="rId4" action="ppaction://hlinksldjump"/>
            </p:cNvPr>
            <p:cNvSpPr/>
            <p:nvPr/>
          </p:nvSpPr>
          <p:spPr>
            <a:xfrm>
              <a:off x="-66768" y="623452"/>
              <a:ext cx="2041611" cy="1224966"/>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9" name="Rectangle 8">
              <a:hlinkClick r:id="rId5" action="ppaction://hlinkfile"/>
            </p:cNvPr>
            <p:cNvSpPr/>
            <p:nvPr/>
          </p:nvSpPr>
          <p:spPr>
            <a:xfrm>
              <a:off x="-21552" y="651955"/>
              <a:ext cx="2057994" cy="122496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Click here to open the Employe</a:t>
              </a:r>
              <a:r>
                <a:rPr lang="en-US" sz="2400" dirty="0" smtClean="0"/>
                <a:t>e Time Entry Worksheet</a:t>
              </a:r>
              <a:r>
                <a:rPr lang="en-US" sz="2400" kern="1200" dirty="0" smtClean="0"/>
                <a:t> </a:t>
              </a:r>
              <a:endParaRPr lang="en-US" sz="2400" kern="1200" dirty="0"/>
            </a:p>
          </p:txBody>
        </p:sp>
      </p:grpSp>
      <p:grpSp>
        <p:nvGrpSpPr>
          <p:cNvPr id="10" name="Group 9"/>
          <p:cNvGrpSpPr/>
          <p:nvPr/>
        </p:nvGrpSpPr>
        <p:grpSpPr>
          <a:xfrm>
            <a:off x="400050" y="1494367"/>
            <a:ext cx="3378200" cy="1009756"/>
            <a:chOff x="-66768" y="623452"/>
            <a:chExt cx="2119144" cy="1224966"/>
          </a:xfrm>
          <a:scene3d>
            <a:camera prst="orthographicFront"/>
            <a:lightRig rig="threePt" dir="t">
              <a:rot lat="0" lon="0" rev="7500000"/>
            </a:lightRig>
          </a:scene3d>
        </p:grpSpPr>
        <p:sp>
          <p:nvSpPr>
            <p:cNvPr id="11" name="Rectangle 10">
              <a:hlinkClick r:id="rId4" action="ppaction://hlinksldjump"/>
            </p:cNvPr>
            <p:cNvSpPr/>
            <p:nvPr/>
          </p:nvSpPr>
          <p:spPr>
            <a:xfrm>
              <a:off x="-66768" y="623452"/>
              <a:ext cx="2041611" cy="1224966"/>
            </a:xfrm>
            <a:prstGeom prst="rect">
              <a:avLst/>
            </a:prstGeom>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dirty="0"/>
            </a:p>
          </p:txBody>
        </p:sp>
        <p:sp>
          <p:nvSpPr>
            <p:cNvPr id="12" name="Rectangle 11">
              <a:hlinkClick r:id="rId6"/>
            </p:cNvPr>
            <p:cNvSpPr/>
            <p:nvPr/>
          </p:nvSpPr>
          <p:spPr>
            <a:xfrm>
              <a:off x="-5618" y="623452"/>
              <a:ext cx="2057994" cy="122496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Click here to go to the SAP Portal </a:t>
              </a:r>
              <a:endParaRPr lang="en-US" sz="2400" kern="1200" dirty="0"/>
            </a:p>
          </p:txBody>
        </p:sp>
      </p:grpSp>
    </p:spTree>
    <p:custDataLst>
      <p:tags r:id="rId1"/>
    </p:custDataLst>
    <p:extLst>
      <p:ext uri="{BB962C8B-B14F-4D97-AF65-F5344CB8AC3E}">
        <p14:creationId xmlns:p14="http://schemas.microsoft.com/office/powerpoint/2010/main" val="2730466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Time Entry to Pay Process</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18</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31802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Entry Deadlines</a:t>
            </a:r>
            <a:endParaRPr lang="en-US" dirty="0"/>
          </a:p>
        </p:txBody>
      </p:sp>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04800" y="2128094"/>
            <a:ext cx="2636461" cy="3163753"/>
          </a:xfrm>
        </p:spPr>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19</a:t>
            </a:fld>
            <a:endParaRPr lang="en-US" dirty="0"/>
          </a:p>
        </p:txBody>
      </p:sp>
      <p:sp>
        <p:nvSpPr>
          <p:cNvPr id="10" name="Content Placeholder 9"/>
          <p:cNvSpPr>
            <a:spLocks noGrp="1"/>
          </p:cNvSpPr>
          <p:nvPr>
            <p:ph sz="half" idx="12"/>
          </p:nvPr>
        </p:nvSpPr>
        <p:spPr>
          <a:xfrm>
            <a:off x="3015574" y="1333740"/>
            <a:ext cx="5763962" cy="4937760"/>
          </a:xfrm>
        </p:spPr>
        <p:txBody>
          <a:bodyPr/>
          <a:lstStyle/>
          <a:p>
            <a:r>
              <a:rPr lang="en-US" sz="2000" dirty="0" smtClean="0"/>
              <a:t>If you are a </a:t>
            </a:r>
            <a:r>
              <a:rPr lang="en-US" sz="2000" b="1" dirty="0" smtClean="0"/>
              <a:t>Full </a:t>
            </a:r>
            <a:r>
              <a:rPr lang="en-US" sz="2000" b="1" dirty="0"/>
              <a:t>Time </a:t>
            </a:r>
            <a:r>
              <a:rPr lang="en-US" sz="2000" b="1" dirty="0" smtClean="0"/>
              <a:t>Employee:</a:t>
            </a:r>
          </a:p>
          <a:p>
            <a:pPr marL="457200" indent="-342900">
              <a:buFont typeface="Arial" panose="020B0604020202020204" pitchFamily="34" charset="0"/>
              <a:buChar char="•"/>
            </a:pPr>
            <a:r>
              <a:rPr lang="en-US" sz="2000" dirty="0" smtClean="0"/>
              <a:t>All time should be entered weekly</a:t>
            </a:r>
          </a:p>
          <a:p>
            <a:pPr marL="457200" indent="-342900">
              <a:buFont typeface="Arial" panose="020B0604020202020204" pitchFamily="34" charset="0"/>
              <a:buChar char="•"/>
            </a:pPr>
            <a:r>
              <a:rPr lang="en-US" sz="2000" dirty="0" smtClean="0"/>
              <a:t>All </a:t>
            </a:r>
            <a:r>
              <a:rPr lang="en-US" sz="2000" dirty="0"/>
              <a:t>entries and revisions must be approved by 5:00pm on the second day of the following month </a:t>
            </a:r>
          </a:p>
          <a:p>
            <a:r>
              <a:rPr lang="en-US" sz="2000" dirty="0" smtClean="0"/>
              <a:t>If you are a </a:t>
            </a:r>
            <a:r>
              <a:rPr lang="en-US" sz="2000" b="1" dirty="0" smtClean="0"/>
              <a:t>Temporary</a:t>
            </a:r>
            <a:r>
              <a:rPr lang="en-US" sz="2000" b="1" dirty="0"/>
              <a:t>, Winter Part-time, Permanent </a:t>
            </a:r>
            <a:r>
              <a:rPr lang="en-US" sz="2000" b="1" dirty="0" smtClean="0"/>
              <a:t>Part-time:</a:t>
            </a:r>
          </a:p>
          <a:p>
            <a:pPr marL="457200" indent="-342900">
              <a:buFont typeface="Arial" panose="020B0604020202020204" pitchFamily="34" charset="0"/>
              <a:buChar char="•"/>
            </a:pPr>
            <a:r>
              <a:rPr lang="en-US" sz="2000" dirty="0" smtClean="0"/>
              <a:t>All time should be entered daily</a:t>
            </a:r>
          </a:p>
          <a:p>
            <a:pPr marL="457200" indent="-342900">
              <a:buFont typeface="Arial" panose="020B0604020202020204" pitchFamily="34" charset="0"/>
              <a:buChar char="•"/>
            </a:pPr>
            <a:r>
              <a:rPr lang="en-US" sz="2000" dirty="0" smtClean="0"/>
              <a:t>All entries and revisions must </a:t>
            </a:r>
            <a:r>
              <a:rPr lang="en-US" sz="2000" dirty="0"/>
              <a:t>be approved by </a:t>
            </a:r>
            <a:r>
              <a:rPr lang="en-US" sz="2000" dirty="0" smtClean="0"/>
              <a:t>5:00pm Monday</a:t>
            </a:r>
          </a:p>
          <a:p>
            <a:r>
              <a:rPr lang="en-US" sz="2000" dirty="0" smtClean="0"/>
              <a:t>If you are using </a:t>
            </a:r>
            <a:r>
              <a:rPr lang="en-US" sz="2000" b="1" dirty="0" smtClean="0"/>
              <a:t>Leave Without Pay </a:t>
            </a:r>
            <a:r>
              <a:rPr lang="en-US" sz="2000" dirty="0" smtClean="0"/>
              <a:t>(LWOP):</a:t>
            </a:r>
            <a:endParaRPr lang="en-US" sz="2000" dirty="0"/>
          </a:p>
          <a:p>
            <a:pPr marL="457200" indent="-342900">
              <a:buFont typeface="Arial" panose="020B0604020202020204" pitchFamily="34" charset="0"/>
              <a:buChar char="•"/>
            </a:pPr>
            <a:r>
              <a:rPr lang="en-US" sz="2000" dirty="0" smtClean="0"/>
              <a:t>All time should be entered by the 15</a:t>
            </a:r>
            <a:r>
              <a:rPr lang="en-US" sz="2000" baseline="30000" dirty="0" smtClean="0"/>
              <a:t>th</a:t>
            </a:r>
            <a:r>
              <a:rPr lang="en-US" sz="2000" dirty="0" smtClean="0"/>
              <a:t> of the current month LWOP is being used </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829483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9218" name="Title 1"/>
          <p:cNvSpPr>
            <a:spLocks noGrp="1"/>
          </p:cNvSpPr>
          <p:nvPr>
            <p:ph type="title"/>
          </p:nvPr>
        </p:nvSpPr>
        <p:spPr/>
        <p:txBody>
          <a:bodyPr/>
          <a:lstStyle/>
          <a:p>
            <a:r>
              <a:rPr lang="en-US" smtClean="0">
                <a:latin typeface="+mj-lt"/>
              </a:rPr>
              <a:t>Learning </a:t>
            </a:r>
            <a:r>
              <a:rPr lang="en-US" smtClean="0"/>
              <a:t>Logistics</a:t>
            </a:r>
            <a:endParaRPr lang="en-US" dirty="0">
              <a:latin typeface="+mj-lt"/>
            </a:endParaRPr>
          </a:p>
        </p:txBody>
      </p:sp>
      <p:grpSp>
        <p:nvGrpSpPr>
          <p:cNvPr id="13" name="Group 1"/>
          <p:cNvGrpSpPr/>
          <p:nvPr/>
        </p:nvGrpSpPr>
        <p:grpSpPr>
          <a:xfrm>
            <a:off x="273120" y="1499816"/>
            <a:ext cx="685800" cy="4672384"/>
            <a:chOff x="457200" y="1499816"/>
            <a:chExt cx="685800" cy="4672384"/>
          </a:xfrm>
        </p:grpSpPr>
        <p:cxnSp>
          <p:nvCxnSpPr>
            <p:cNvPr id="11" name="Straight Connector 2"/>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13"/>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14"/>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15"/>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16"/>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17"/>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3037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2492" y="1371600"/>
            <a:ext cx="6018627" cy="4937125"/>
          </a:xfrm>
        </p:spPr>
        <p:txBody>
          <a:bodyPr/>
          <a:lstStyle/>
          <a:p>
            <a:r>
              <a:rPr lang="en-US" dirty="0" smtClean="0"/>
              <a:t>Your role in the time entry process is:</a:t>
            </a:r>
          </a:p>
          <a:p>
            <a:pPr marL="457200" indent="-457200">
              <a:buFont typeface="Arial" panose="020B0604020202020204" pitchFamily="34" charset="0"/>
              <a:buChar char="•"/>
            </a:pPr>
            <a:r>
              <a:rPr lang="en-US" sz="2400" dirty="0" smtClean="0"/>
              <a:t>Enter your time weekly if you are a full-time employee and daily if you are not</a:t>
            </a:r>
          </a:p>
          <a:p>
            <a:pPr marL="457200" indent="-457200">
              <a:buFont typeface="Arial" panose="020B0604020202020204" pitchFamily="34" charset="0"/>
              <a:buChar char="•"/>
            </a:pPr>
            <a:r>
              <a:rPr lang="en-US" sz="2400" dirty="0" smtClean="0"/>
              <a:t>Enter your time by the time entry deadline </a:t>
            </a:r>
          </a:p>
          <a:p>
            <a:pPr marL="457200" indent="-457200">
              <a:buFont typeface="Arial" panose="020B0604020202020204" pitchFamily="34" charset="0"/>
              <a:buChar char="•"/>
            </a:pPr>
            <a:r>
              <a:rPr lang="en-US" sz="2400" dirty="0" smtClean="0"/>
              <a:t>Verify your time has been entered correctly</a:t>
            </a:r>
          </a:p>
          <a:p>
            <a:pPr marL="457200" indent="-457200">
              <a:buFont typeface="Arial" panose="020B0604020202020204" pitchFamily="34" charset="0"/>
              <a:buChar char="•"/>
            </a:pPr>
            <a:r>
              <a:rPr lang="en-US" sz="2400" dirty="0" smtClean="0"/>
              <a:t>Confirm your time has been approved by your supervisor</a:t>
            </a:r>
          </a:p>
          <a:p>
            <a:pPr marL="457200" indent="-457200">
              <a:buFont typeface="Arial" panose="020B0604020202020204" pitchFamily="34" charset="0"/>
              <a:buChar char="•"/>
            </a:pPr>
            <a:r>
              <a:rPr lang="en-US" sz="2400" dirty="0" smtClean="0"/>
              <a:t>Talk to your Supervisor prior to changing the hours you normally work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Your Role in the Time Entry Process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207" t="3359" r="55058"/>
          <a:stretch/>
        </p:blipFill>
        <p:spPr>
          <a:xfrm>
            <a:off x="182880" y="1466616"/>
            <a:ext cx="2631136" cy="4371954"/>
          </a:xfrm>
          <a:prstGeom prst="rect">
            <a:avLst/>
          </a:prstGeom>
        </p:spPr>
      </p:pic>
    </p:spTree>
    <p:custDataLst>
      <p:tags r:id="rId1"/>
    </p:custDataLst>
    <p:extLst>
      <p:ext uri="{BB962C8B-B14F-4D97-AF65-F5344CB8AC3E}">
        <p14:creationId xmlns:p14="http://schemas.microsoft.com/office/powerpoint/2010/main" val="3323046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Other Roles in the Time Entry Process</a:t>
            </a:r>
            <a:endParaRPr lang="en-US" dirty="0"/>
          </a:p>
        </p:txBody>
      </p:sp>
      <p:graphicFrame>
        <p:nvGraphicFramePr>
          <p:cNvPr id="9" name="Content Placeholder 5"/>
          <p:cNvGraphicFramePr>
            <a:graphicFrameLocks/>
          </p:cNvGraphicFramePr>
          <p:nvPr>
            <p:custDataLst>
              <p:tags r:id="rId2"/>
            </p:custDataLst>
            <p:extLst>
              <p:ext uri="{D42A27DB-BD31-4B8C-83A1-F6EECF244321}">
                <p14:modId xmlns:p14="http://schemas.microsoft.com/office/powerpoint/2010/main" val="2077997341"/>
              </p:ext>
            </p:extLst>
          </p:nvPr>
        </p:nvGraphicFramePr>
        <p:xfrm>
          <a:off x="365125" y="1332706"/>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224940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3259015"/>
          </a:xfrm>
        </p:spPr>
        <p:txBody>
          <a:bodyPr/>
          <a:lstStyle/>
          <a:p>
            <a:r>
              <a:rPr lang="en-US" sz="2400" dirty="0" smtClean="0"/>
              <a:t>Your work Schedule impacts your time and pay by:</a:t>
            </a:r>
          </a:p>
          <a:p>
            <a:pPr marL="457200" indent="-457200">
              <a:buFont typeface="Arial" panose="020B0604020202020204" pitchFamily="34" charset="0"/>
              <a:buChar char="•"/>
            </a:pPr>
            <a:r>
              <a:rPr lang="en-US" sz="2400" dirty="0" smtClean="0"/>
              <a:t>Preventing you from entering planned working time A/A types during unplanned time and visa versa</a:t>
            </a:r>
          </a:p>
          <a:p>
            <a:pPr marL="457200" indent="-457200">
              <a:buFont typeface="Arial" panose="020B0604020202020204" pitchFamily="34" charset="0"/>
              <a:buChar char="•"/>
            </a:pPr>
            <a:r>
              <a:rPr lang="en-US" sz="2400" dirty="0" smtClean="0"/>
              <a:t>Making you shift eligible if over half of your shift is in 2</a:t>
            </a:r>
            <a:r>
              <a:rPr lang="en-US" sz="2400" baseline="30000" dirty="0" smtClean="0"/>
              <a:t>nd</a:t>
            </a:r>
            <a:r>
              <a:rPr lang="en-US" sz="2400" dirty="0" smtClean="0"/>
              <a:t> or 3</a:t>
            </a:r>
            <a:r>
              <a:rPr lang="en-US" sz="2400" baseline="30000" dirty="0" smtClean="0"/>
              <a:t>rd</a:t>
            </a:r>
            <a:r>
              <a:rPr lang="en-US" sz="2400" dirty="0" smtClean="0"/>
              <a:t> </a:t>
            </a:r>
          </a:p>
          <a:p>
            <a:pPr marL="457200" indent="-457200">
              <a:buFont typeface="Arial" panose="020B0604020202020204" pitchFamily="34" charset="0"/>
              <a:buChar char="•"/>
            </a:pPr>
            <a:r>
              <a:rPr lang="en-US" sz="2400" dirty="0" smtClean="0"/>
              <a:t>Dictates when you can enter on call because this cannot be entered during planned working time</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22</a:t>
            </a:fld>
            <a:endParaRPr lang="en-US" dirty="0"/>
          </a:p>
        </p:txBody>
      </p:sp>
      <p:sp>
        <p:nvSpPr>
          <p:cNvPr id="5" name="Title 4"/>
          <p:cNvSpPr>
            <a:spLocks noGrp="1"/>
          </p:cNvSpPr>
          <p:nvPr>
            <p:ph type="title"/>
          </p:nvPr>
        </p:nvSpPr>
        <p:spPr/>
        <p:txBody>
          <a:bodyPr/>
          <a:lstStyle/>
          <a:p>
            <a:r>
              <a:rPr lang="en-US" sz="3200" dirty="0" smtClean="0"/>
              <a:t>How Your Work Schedule Impacts Time and Pay</a:t>
            </a:r>
            <a:endParaRPr lang="en-US" sz="3200" dirty="0"/>
          </a:p>
        </p:txBody>
      </p:sp>
      <p:pic>
        <p:nvPicPr>
          <p:cNvPr id="6" name="Picture 5"/>
          <p:cNvPicPr>
            <a:picLocks noChangeAspect="1"/>
          </p:cNvPicPr>
          <p:nvPr/>
        </p:nvPicPr>
        <p:blipFill>
          <a:blip r:embed="rId4"/>
          <a:stretch>
            <a:fillRect/>
          </a:stretch>
        </p:blipFill>
        <p:spPr>
          <a:xfrm>
            <a:off x="1513009" y="4501661"/>
            <a:ext cx="5860073" cy="1636892"/>
          </a:xfrm>
          <a:prstGeom prst="rect">
            <a:avLst/>
          </a:prstGeom>
        </p:spPr>
      </p:pic>
      <p:sp>
        <p:nvSpPr>
          <p:cNvPr id="9" name="Right Arrow 8"/>
          <p:cNvSpPr/>
          <p:nvPr/>
        </p:nvSpPr>
        <p:spPr>
          <a:xfrm rot="10800000">
            <a:off x="7286624" y="5791201"/>
            <a:ext cx="386861" cy="175846"/>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1508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When you are Paid</a:t>
            </a:r>
            <a:endParaRPr lang="en-US" dirty="0"/>
          </a:p>
        </p:txBody>
      </p:sp>
      <p:sp>
        <p:nvSpPr>
          <p:cNvPr id="6" name="Content Placeholder 5"/>
          <p:cNvSpPr>
            <a:spLocks noGrp="1"/>
          </p:cNvSpPr>
          <p:nvPr>
            <p:ph sz="half" idx="2"/>
          </p:nvPr>
        </p:nvSpPr>
        <p:spPr>
          <a:xfrm>
            <a:off x="2555631" y="1371600"/>
            <a:ext cx="6253089" cy="4937760"/>
          </a:xfrm>
        </p:spPr>
        <p:txBody>
          <a:bodyPr/>
          <a:lstStyle/>
          <a:p>
            <a:r>
              <a:rPr lang="en-US" sz="2800" dirty="0" smtClean="0"/>
              <a:t>If you are a </a:t>
            </a:r>
            <a:r>
              <a:rPr lang="en-US" sz="2800" b="1" dirty="0" smtClean="0"/>
              <a:t>Full-time </a:t>
            </a:r>
            <a:r>
              <a:rPr lang="en-US" sz="2800" dirty="0" smtClean="0"/>
              <a:t>Employee:</a:t>
            </a:r>
          </a:p>
          <a:p>
            <a:pPr marL="457200" indent="-457200">
              <a:buFont typeface="Arial" panose="020B0604020202020204" pitchFamily="34" charset="0"/>
              <a:buChar char="•"/>
            </a:pPr>
            <a:r>
              <a:rPr lang="en-US" sz="2800" dirty="0" smtClean="0"/>
              <a:t>You are paid monthly </a:t>
            </a:r>
          </a:p>
          <a:p>
            <a:pPr marL="457200" indent="-457200">
              <a:buFont typeface="Arial" panose="020B0604020202020204" pitchFamily="34" charset="0"/>
              <a:buChar char="•"/>
            </a:pPr>
            <a:r>
              <a:rPr lang="en-US" sz="2800" dirty="0" smtClean="0"/>
              <a:t>Click </a:t>
            </a:r>
            <a:r>
              <a:rPr lang="en-US" sz="2800" dirty="0" smtClean="0">
                <a:hlinkClick r:id="rId4"/>
              </a:rPr>
              <a:t>HERE </a:t>
            </a:r>
            <a:r>
              <a:rPr lang="en-US" sz="2800" dirty="0" smtClean="0"/>
              <a:t>to download the monthly pay schedule</a:t>
            </a:r>
          </a:p>
          <a:p>
            <a:endParaRPr lang="en-US" sz="1600" dirty="0" smtClean="0"/>
          </a:p>
          <a:p>
            <a:r>
              <a:rPr lang="en-US" sz="2800" dirty="0" smtClean="0"/>
              <a:t>If you are </a:t>
            </a:r>
            <a:r>
              <a:rPr lang="en-US" sz="2800" b="1" dirty="0" smtClean="0"/>
              <a:t>Temporary, Winter Part-time or Permanent Part-time </a:t>
            </a:r>
            <a:r>
              <a:rPr lang="en-US" sz="2800" dirty="0" smtClean="0"/>
              <a:t>Employee</a:t>
            </a:r>
            <a:r>
              <a:rPr lang="en-US" sz="2800" b="1" dirty="0" smtClean="0"/>
              <a:t>:</a:t>
            </a:r>
          </a:p>
          <a:p>
            <a:pPr marL="457200" indent="-457200">
              <a:buFont typeface="Arial" panose="020B0604020202020204" pitchFamily="34" charset="0"/>
              <a:buChar char="•"/>
            </a:pPr>
            <a:r>
              <a:rPr lang="en-US" sz="2800" dirty="0" smtClean="0"/>
              <a:t>You are paid bi-weekly</a:t>
            </a:r>
          </a:p>
          <a:p>
            <a:pPr marL="457200" indent="-457200">
              <a:buFont typeface="Arial" panose="020B0604020202020204" pitchFamily="34" charset="0"/>
              <a:buChar char="•"/>
            </a:pPr>
            <a:r>
              <a:rPr lang="en-US" sz="2800" dirty="0" smtClean="0"/>
              <a:t>Click </a:t>
            </a:r>
            <a:r>
              <a:rPr lang="en-US" sz="2800" dirty="0" smtClean="0">
                <a:hlinkClick r:id="rId5"/>
              </a:rPr>
              <a:t>HERE</a:t>
            </a:r>
            <a:r>
              <a:rPr lang="en-US" sz="2800" dirty="0" smtClean="0"/>
              <a:t> to download the bi-weekly pay schedule</a:t>
            </a:r>
          </a:p>
          <a:p>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23</a:t>
            </a:fld>
            <a:endParaRPr lang="en-US" dirty="0"/>
          </a:p>
        </p:txBody>
      </p:sp>
      <p:pic>
        <p:nvPicPr>
          <p:cNvPr id="8" name="Content Placeholder 7"/>
          <p:cNvPicPr>
            <a:picLocks noGrp="1" noChangeAspect="1"/>
          </p:cNvPicPr>
          <p:nvPr>
            <p:ph sz="half" idx="12"/>
          </p:nvPr>
        </p:nvPicPr>
        <p:blipFill>
          <a:blip r:embed="rId6">
            <a:extLst>
              <a:ext uri="{28A0092B-C50C-407E-A947-70E740481C1C}">
                <a14:useLocalDpi xmlns:a14="http://schemas.microsoft.com/office/drawing/2010/main" val="0"/>
              </a:ext>
            </a:extLst>
          </a:blip>
          <a:stretch>
            <a:fillRect/>
          </a:stretch>
        </p:blipFill>
        <p:spPr>
          <a:xfrm>
            <a:off x="304800" y="2768917"/>
            <a:ext cx="2143125" cy="2143125"/>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360673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Two Quiz</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24</a:t>
            </a:fld>
            <a:endParaRPr lang="en-US" dirty="0"/>
          </a:p>
        </p:txBody>
      </p:sp>
      <p:pic>
        <p:nvPicPr>
          <p:cNvPr id="9" name="Picture 8"/>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0" name="Picture 9"/>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1" name="Picture 10"/>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39153045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a:t>Learning</a:t>
            </a:r>
            <a:r>
              <a:rPr lang="en-US" sz="2900"/>
              <a:t> Logistics</a:t>
            </a:r>
            <a:endParaRPr lang="en-US" sz="2900" dirty="0"/>
          </a:p>
          <a:p>
            <a:pPr marL="457200" indent="-457200">
              <a:buFont typeface="Arial"/>
              <a:buChar char="•"/>
            </a:pPr>
            <a:r>
              <a:rPr lang="en-US" sz="2900" dirty="0"/>
              <a:t>Section 1 – Time Entry Overview</a:t>
            </a:r>
          </a:p>
          <a:p>
            <a:pPr marL="457200" indent="-457200">
              <a:buFont typeface="Arial"/>
              <a:buChar char="•"/>
            </a:pPr>
            <a:r>
              <a:rPr lang="en-US" sz="2900" dirty="0"/>
              <a:t>Section 2 – Time Entry Process</a:t>
            </a:r>
          </a:p>
          <a:p>
            <a:pPr marL="457200" indent="-457200">
              <a:buFont typeface="Arial"/>
              <a:buChar char="•"/>
            </a:pPr>
            <a:r>
              <a:rPr lang="en-US" sz="2900" b="1" dirty="0"/>
              <a:t>Section 3 – Work Time Entry</a:t>
            </a:r>
            <a:endParaRPr lang="en-US" sz="1800" b="1" dirty="0"/>
          </a:p>
          <a:p>
            <a:pPr marL="457200" indent="-457200">
              <a:buFont typeface="Arial"/>
              <a:buChar char="•"/>
            </a:pPr>
            <a:r>
              <a:rPr lang="en-US" sz="2900" dirty="0"/>
              <a:t>Section 4 – Leave Time Entry</a:t>
            </a:r>
          </a:p>
          <a:p>
            <a:pPr marL="457200" indent="-457200">
              <a:buFont typeface="Arial"/>
              <a:buChar char="•"/>
            </a:pPr>
            <a:r>
              <a:rPr lang="en-US" sz="2900" dirty="0"/>
              <a:t>Section 5 – Timesheet Verification</a:t>
            </a:r>
          </a:p>
          <a:p>
            <a:pPr marL="457200" indent="-457200">
              <a:buFont typeface="Arial"/>
              <a:buChar char="•"/>
            </a:pPr>
            <a:r>
              <a:rPr lang="en-US" sz="2900" dirty="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25</a:t>
            </a:fld>
            <a:endParaRPr lang="en-US" dirty="0"/>
          </a:p>
        </p:txBody>
      </p:sp>
      <p:sp>
        <p:nvSpPr>
          <p:cNvPr id="9218" name="Title 1"/>
          <p:cNvSpPr>
            <a:spLocks noGrp="1"/>
          </p:cNvSpPr>
          <p:nvPr>
            <p:ph type="title"/>
          </p:nvPr>
        </p:nvSpPr>
        <p:spPr/>
        <p:txBody>
          <a:bodyPr/>
          <a:lstStyle/>
          <a:p>
            <a:r>
              <a:rPr lang="en-US"/>
              <a:t>Learning </a:t>
            </a:r>
            <a:r>
              <a:rPr lang="en-US" smtClean="0"/>
              <a:t>Logistics</a:t>
            </a:r>
            <a:endParaRPr lang="en-US" dirty="0">
              <a:latin typeface="+mj-lt"/>
            </a:endParaRP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95388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342900" lvl="0" indent="-342900" hangingPunct="0">
              <a:buFont typeface="Arial" panose="020B0604020202020204" pitchFamily="34" charset="0"/>
              <a:buChar char="•"/>
            </a:pPr>
            <a:r>
              <a:rPr lang="en-US" sz="2400" dirty="0"/>
              <a:t>Explain how to access and navigate the timesheet including the header and icons </a:t>
            </a:r>
          </a:p>
          <a:p>
            <a:pPr marL="342900" lvl="0" indent="-342900" hangingPunct="0">
              <a:buFont typeface="Arial" panose="020B0604020202020204" pitchFamily="34" charset="0"/>
              <a:buChar char="•"/>
            </a:pPr>
            <a:r>
              <a:rPr lang="en-US" sz="2400" dirty="0"/>
              <a:t>Identify your work schedule</a:t>
            </a:r>
          </a:p>
          <a:p>
            <a:pPr marL="342900" lvl="0" indent="-342900" hangingPunct="0">
              <a:buFont typeface="Arial" panose="020B0604020202020204" pitchFamily="34" charset="0"/>
              <a:buChar char="•"/>
            </a:pPr>
            <a:r>
              <a:rPr lang="en-US" sz="2400" dirty="0"/>
              <a:t>Identify needed data for working time by functional area (Maintenance, Engineering, and Support) </a:t>
            </a:r>
          </a:p>
          <a:p>
            <a:pPr marL="342900" lvl="0" indent="-342900" hangingPunct="0">
              <a:buFont typeface="Arial" panose="020B0604020202020204" pitchFamily="34" charset="0"/>
              <a:buChar char="•"/>
            </a:pPr>
            <a:r>
              <a:rPr lang="en-US" sz="2400" dirty="0"/>
              <a:t>Enter, release, and save time entries on the time sheet</a:t>
            </a:r>
          </a:p>
          <a:p>
            <a:pPr marL="342900" lvl="0" indent="-342900" hangingPunct="0">
              <a:buFont typeface="Arial" panose="020B0604020202020204" pitchFamily="34" charset="0"/>
              <a:buChar char="•"/>
            </a:pPr>
            <a:r>
              <a:rPr lang="en-US" sz="2400" dirty="0"/>
              <a:t>Explain overtime policies and determine if you are eligibility</a:t>
            </a:r>
          </a:p>
          <a:p>
            <a:pPr marL="342900" lvl="0" indent="-342900" hangingPunct="0">
              <a:buFont typeface="Arial" panose="020B0604020202020204" pitchFamily="34" charset="0"/>
              <a:buChar char="•"/>
            </a:pPr>
            <a:r>
              <a:rPr lang="en-US" sz="2400" dirty="0"/>
              <a:t>Define comp time and explain eligibility</a:t>
            </a:r>
          </a:p>
          <a:p>
            <a:pPr marL="342900" indent="-342900">
              <a:buFont typeface="Arial" panose="020B0604020202020204" pitchFamily="34" charset="0"/>
              <a:buChar char="•"/>
            </a:pPr>
            <a:r>
              <a:rPr lang="en-US" sz="2400" dirty="0"/>
              <a:t>Explain when and how to use wage types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3454854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Accessing the Timesheet</a:t>
            </a:r>
            <a:endParaRPr lang="en-US" dirty="0"/>
          </a:p>
        </p:txBody>
      </p:sp>
      <p:pic>
        <p:nvPicPr>
          <p:cNvPr id="8" name="6202120">
            <a:hlinkClick r:id="" action="ppaction://media"/>
          </p:cNvPr>
          <p:cNvPicPr>
            <a:picLocks noGrp="1" noChangeAspect="1"/>
          </p:cNvPicPr>
          <p:nvPr>
            <p:ph sz="half" idx="2"/>
            <a:videoFile r:link="rId2"/>
            <p:extLst>
              <p:ext uri="{DAA4B4D4-6D71-4841-9C94-3DE7FCFB9230}">
                <p14:media xmlns:p14="http://schemas.microsoft.com/office/powerpoint/2010/main" r:embed="rId3">
                  <p14:trim st="174" end="5222"/>
                </p14:media>
              </p:ext>
            </p:extLst>
          </p:nvPr>
        </p:nvPicPr>
        <p:blipFill>
          <a:blip r:embed="rId6"/>
          <a:stretch>
            <a:fillRect/>
          </a:stretch>
        </p:blipFill>
        <p:spPr>
          <a:xfrm>
            <a:off x="320040" y="1371600"/>
            <a:ext cx="3795249" cy="4833425"/>
          </a:xfrm>
        </p:spPr>
        <p:style>
          <a:lnRef idx="2">
            <a:schemeClr val="dk1"/>
          </a:lnRef>
          <a:fillRef idx="1">
            <a:schemeClr val="lt1"/>
          </a:fillRef>
          <a:effectRef idx="0">
            <a:schemeClr val="dk1"/>
          </a:effectRef>
          <a:fontRef idx="minor">
            <a:schemeClr val="dk1"/>
          </a:fontRef>
        </p:style>
      </p:pic>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27</a:t>
            </a:fld>
            <a:endParaRPr lang="en-US" dirty="0"/>
          </a:p>
        </p:txBody>
      </p:sp>
      <p:sp>
        <p:nvSpPr>
          <p:cNvPr id="9" name="Content Placeholder 8"/>
          <p:cNvSpPr>
            <a:spLocks noGrp="1"/>
          </p:cNvSpPr>
          <p:nvPr>
            <p:ph sz="half" idx="12"/>
          </p:nvPr>
        </p:nvSpPr>
        <p:spPr>
          <a:xfrm>
            <a:off x="4450619" y="1371600"/>
            <a:ext cx="4358101" cy="4937760"/>
          </a:xfrm>
        </p:spPr>
        <p:txBody>
          <a:bodyPr/>
          <a:lstStyle/>
          <a:p>
            <a:r>
              <a:rPr lang="en-US" dirty="0"/>
              <a:t>To access your time from SAP:</a:t>
            </a:r>
          </a:p>
          <a:p>
            <a:pPr marL="342900" indent="-342900">
              <a:buFont typeface="Arial" panose="020B0604020202020204" pitchFamily="34" charset="0"/>
              <a:buChar char="•"/>
            </a:pPr>
            <a:r>
              <a:rPr lang="en-US" dirty="0"/>
              <a:t>Log into SAP</a:t>
            </a:r>
          </a:p>
          <a:p>
            <a:pPr marL="342900" indent="-342900">
              <a:buFont typeface="Arial" panose="020B0604020202020204" pitchFamily="34" charset="0"/>
              <a:buChar char="•"/>
            </a:pPr>
            <a:r>
              <a:rPr lang="en-US" dirty="0"/>
              <a:t>Enter T-code </a:t>
            </a:r>
            <a:r>
              <a:rPr lang="en-US" b="1" dirty="0"/>
              <a:t>CAT2</a:t>
            </a:r>
            <a:r>
              <a:rPr lang="en-US" dirty="0"/>
              <a:t> in the Command field</a:t>
            </a:r>
          </a:p>
          <a:p>
            <a:pPr marL="342900" indent="-342900">
              <a:buFont typeface="Arial" panose="020B0604020202020204" pitchFamily="34" charset="0"/>
              <a:buChar char="•"/>
            </a:pPr>
            <a:r>
              <a:rPr lang="en-US" dirty="0"/>
              <a:t>Click the       </a:t>
            </a:r>
            <a:r>
              <a:rPr lang="en-US" b="1" dirty="0"/>
              <a:t>Enter</a:t>
            </a:r>
            <a:r>
              <a:rPr lang="en-US" dirty="0"/>
              <a:t> button</a:t>
            </a:r>
          </a:p>
          <a:p>
            <a:endParaRPr lang="en-US" dirty="0"/>
          </a:p>
          <a:p>
            <a:r>
              <a:rPr lang="en-US" b="1" i="1" dirty="0"/>
              <a:t>Supervisors Only</a:t>
            </a:r>
            <a:r>
              <a:rPr lang="en-US" i="1" dirty="0"/>
              <a:t>: In CAT2, you </a:t>
            </a:r>
            <a:r>
              <a:rPr lang="en-US" i="1" dirty="0" smtClean="0"/>
              <a:t>are </a:t>
            </a:r>
            <a:r>
              <a:rPr lang="en-US" i="1" dirty="0"/>
              <a:t>taken to the Initial Screen before going to your </a:t>
            </a:r>
            <a:r>
              <a:rPr lang="en-US" i="1" dirty="0" smtClean="0"/>
              <a:t>timesheet</a:t>
            </a:r>
            <a:r>
              <a:rPr lang="en-US" i="1" dirty="0"/>
              <a:t>. Check for YOUR name and SAP number before clicking      </a:t>
            </a:r>
            <a:r>
              <a:rPr lang="en-US" b="1" i="1" dirty="0" smtClean="0"/>
              <a:t>Edit</a:t>
            </a:r>
            <a:r>
              <a:rPr lang="en-US" i="1" dirty="0" smtClean="0"/>
              <a:t> </a:t>
            </a:r>
            <a:r>
              <a:rPr lang="en-US" i="1" dirty="0"/>
              <a:t>and continuing to your </a:t>
            </a:r>
            <a:r>
              <a:rPr lang="en-US" i="1" dirty="0" smtClean="0"/>
              <a:t>timesheet</a:t>
            </a:r>
            <a:r>
              <a:rPr lang="en-US" i="1" dirty="0"/>
              <a: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0" name="Picture 9"/>
          <p:cNvPicPr>
            <a:picLocks noChangeAspect="1"/>
          </p:cNvPicPr>
          <p:nvPr/>
        </p:nvPicPr>
        <p:blipFill rotWithShape="1">
          <a:blip r:embed="rId7"/>
          <a:srcRect l="16017" t="-1" r="1" b="5162"/>
          <a:stretch/>
        </p:blipFill>
        <p:spPr>
          <a:xfrm>
            <a:off x="7430814" y="5478066"/>
            <a:ext cx="307781" cy="312810"/>
          </a:xfrm>
          <a:prstGeom prst="rect">
            <a:avLst/>
          </a:prstGeom>
        </p:spPr>
      </p:pic>
      <p:pic>
        <p:nvPicPr>
          <p:cNvPr id="2" name="Picture 1"/>
          <p:cNvPicPr>
            <a:picLocks noChangeAspect="1"/>
          </p:cNvPicPr>
          <p:nvPr/>
        </p:nvPicPr>
        <p:blipFill>
          <a:blip r:embed="rId8"/>
          <a:stretch>
            <a:fillRect/>
          </a:stretch>
        </p:blipFill>
        <p:spPr>
          <a:xfrm>
            <a:off x="6028503" y="3119738"/>
            <a:ext cx="319745" cy="319745"/>
          </a:xfrm>
          <a:prstGeom prst="rect">
            <a:avLst/>
          </a:prstGeom>
        </p:spPr>
      </p:pic>
    </p:spTree>
    <p:custDataLst>
      <p:tags r:id="rId1"/>
    </p:custDataLst>
    <p:extLst>
      <p:ext uri="{BB962C8B-B14F-4D97-AF65-F5344CB8AC3E}">
        <p14:creationId xmlns:p14="http://schemas.microsoft.com/office/powerpoint/2010/main" val="3513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28</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Click r:id="rId5" action="ppaction://hlinksldjump" highlightClick="1"/>
            <a:hlinkHover r:id="" action="ppaction://noaction"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a:hlinkClick r:id="rId6" action="ppaction://hlinksldjump" highlightClick="1"/>
            <a:hlinkHover r:id="" action="ppaction://noaction" highlightClick="1"/>
          </p:cNvPr>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a:hlinkClick r:id="rId7" action="ppaction://hlinksldjump" highlightClick="1"/>
            <a:hlinkHover r:id="" action="ppaction://noaction" highlightClick="1"/>
          </p:cNvPr>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a:hlinkClick r:id="rId8" action="ppaction://hlinksldjump" highlightClick="1"/>
          </p:cNvPr>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a:hlinkClick r:id="rId9" action="ppaction://hlinksldjump" highlightClick="1"/>
            <a:hlinkHover r:id="" action="ppaction://noaction" highlightClick="1"/>
          </p:cNvPr>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a:hlinkClick r:id="rId10" action="ppaction://hlinksldjump" highlightClick="1"/>
          </p:cNvPr>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a:hlinkClick r:id="rId11" action="ppaction://hlinksldjump" highlightClick="1"/>
          </p:cNvPr>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a:hlinkClick r:id="rId12" action="ppaction://hlinksldjump" highlightClick="1"/>
            <a:hlinkHover r:id="" action="ppaction://noaction" highlightClick="1"/>
          </p:cNvPr>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a:hlinkClick r:id="rId13" action="ppaction://hlinksldjump" highlightClick="1"/>
            <a:hlinkHover r:id="" action="ppaction://noaction" highlightClick="1"/>
          </p:cNvPr>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a:hlinkClick r:id="rId14" action="ppaction://hlinksldjump" highlightClick="1"/>
            <a:hlinkHover r:id="" action="ppaction://noaction" highlightClick="1"/>
          </p:cNvPr>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a:hlinkClick r:id="rId15" action="ppaction://hlinksldjump" highlightClick="1"/>
          </p:cNvPr>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34097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29</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0" name="Rectangle 19"/>
          <p:cNvSpPr/>
          <p:nvPr/>
        </p:nvSpPr>
        <p:spPr>
          <a:xfrm>
            <a:off x="595212" y="2182746"/>
            <a:ext cx="1828800" cy="93071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solidFill>
                  <a:schemeClr val="tx1"/>
                </a:solidFill>
              </a:rPr>
              <a:t>The </a:t>
            </a:r>
            <a:r>
              <a:rPr lang="en-US" sz="1200" b="1" dirty="0">
                <a:solidFill>
                  <a:schemeClr val="tx1"/>
                </a:solidFill>
              </a:rPr>
              <a:t>Enter</a:t>
            </a:r>
            <a:r>
              <a:rPr lang="en-US" sz="1200" dirty="0">
                <a:solidFill>
                  <a:schemeClr val="tx1"/>
                </a:solidFill>
              </a:rPr>
              <a:t> button is used to verify </a:t>
            </a:r>
            <a:r>
              <a:rPr lang="en-US" sz="1200">
                <a:solidFill>
                  <a:schemeClr val="tx1"/>
                </a:solidFill>
              </a:rPr>
              <a:t>your </a:t>
            </a:r>
            <a:r>
              <a:rPr lang="en-US" sz="1200" smtClean="0">
                <a:solidFill>
                  <a:schemeClr val="tx1"/>
                </a:solidFill>
              </a:rPr>
              <a:t>entries </a:t>
            </a:r>
            <a:r>
              <a:rPr lang="en-US" sz="1200">
                <a:solidFill>
                  <a:schemeClr val="tx1"/>
                </a:solidFill>
              </a:rPr>
              <a:t>after </a:t>
            </a:r>
            <a:r>
              <a:rPr lang="en-US" sz="1200" dirty="0">
                <a:solidFill>
                  <a:schemeClr val="tx1"/>
                </a:solidFill>
              </a:rPr>
              <a:t>you</a:t>
            </a:r>
            <a:r>
              <a:rPr lang="en-US" sz="1200">
                <a:solidFill>
                  <a:schemeClr val="tx1"/>
                </a:solidFill>
              </a:rPr>
              <a:t> have completed a time </a:t>
            </a:r>
            <a:r>
              <a:rPr lang="en-US" sz="1200" smtClean="0">
                <a:solidFill>
                  <a:schemeClr val="tx1"/>
                </a:solidFill>
              </a:rPr>
              <a:t>entry.</a:t>
            </a:r>
            <a:endParaRPr lang="en-US" sz="1200" dirty="0">
              <a:solidFill>
                <a:schemeClr val="tx1"/>
              </a:solidFill>
            </a:endParaRPr>
          </a:p>
        </p:txBody>
      </p:sp>
      <p:sp>
        <p:nvSpPr>
          <p:cNvPr id="19" name="Rectangle 18">
            <a:hlinkHover r:id="rId5" action="ppaction://hlinksldjump" highlightClick="1"/>
          </p:cNvPr>
          <p:cNvSpPr/>
          <p:nvPr/>
        </p:nvSpPr>
        <p:spPr>
          <a:xfrm>
            <a:off x="186050" y="1279691"/>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Rectangle 10">
            <a:hlinkHover r:id="rId6"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13057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7" name="Picture 6"/>
          <p:cNvPicPr>
            <a:picLocks noChangeAspect="1"/>
          </p:cNvPicPr>
          <p:nvPr/>
        </p:nvPicPr>
        <p:blipFill>
          <a:blip r:embed="rId4"/>
          <a:stretch>
            <a:fillRect/>
          </a:stretch>
        </p:blipFill>
        <p:spPr>
          <a:xfrm>
            <a:off x="1491032" y="1866222"/>
            <a:ext cx="7104037" cy="4097249"/>
          </a:xfrm>
          <a:prstGeom prst="rect">
            <a:avLst/>
          </a:prstGeom>
        </p:spPr>
      </p:pic>
    </p:spTree>
    <p:custDataLst>
      <p:tags r:id="rId1"/>
    </p:custDataLst>
    <p:extLst>
      <p:ext uri="{BB962C8B-B14F-4D97-AF65-F5344CB8AC3E}">
        <p14:creationId xmlns:p14="http://schemas.microsoft.com/office/powerpoint/2010/main" val="1073756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30</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2488740" y="2182746"/>
            <a:ext cx="2033308" cy="1104836"/>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Save </a:t>
            </a:r>
            <a:r>
              <a:rPr lang="en-US" sz="1200" dirty="0" smtClean="0">
                <a:solidFill>
                  <a:schemeClr val="tx1"/>
                </a:solidFill>
              </a:rPr>
              <a:t>button is used to save the time you have entered.  </a:t>
            </a:r>
            <a:r>
              <a:rPr lang="en-US" sz="1200" b="1" dirty="0" smtClean="0">
                <a:solidFill>
                  <a:schemeClr val="tx1"/>
                </a:solidFill>
              </a:rPr>
              <a:t>Note</a:t>
            </a:r>
            <a:r>
              <a:rPr lang="en-US" sz="1200" dirty="0" smtClean="0">
                <a:solidFill>
                  <a:schemeClr val="tx1"/>
                </a:solidFill>
              </a:rPr>
              <a:t>: You still need to release your time to your supervisor for approval.</a:t>
            </a:r>
          </a:p>
        </p:txBody>
      </p:sp>
      <p:sp>
        <p:nvSpPr>
          <p:cNvPr id="20" name="Rectangle 19">
            <a:hlinkHover r:id="rId6" action="ppaction://hlinksldjump" highlightClick="1"/>
          </p:cNvPr>
          <p:cNvSpPr/>
          <p:nvPr/>
        </p:nvSpPr>
        <p:spPr>
          <a:xfrm>
            <a:off x="182880" y="1221219"/>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871140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4" action="ppaction://hlinksldjump"/>
          </p:cNvPr>
          <p:cNvPicPr>
            <a:picLocks noChangeAspect="1"/>
          </p:cNvPicPr>
          <p:nvPr/>
        </p:nvPicPr>
        <p:blipFill>
          <a:blip r:embed="rId5"/>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31</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6"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965015" y="2874426"/>
            <a:ext cx="2033308"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Weekdays On/Off </a:t>
            </a:r>
            <a:r>
              <a:rPr lang="en-US" sz="1200" dirty="0" smtClean="0">
                <a:solidFill>
                  <a:schemeClr val="tx1"/>
                </a:solidFill>
              </a:rPr>
              <a:t>button is used to change the days of the week, (i.e. SA) to calendar dates, (i.e. 4/15).  </a:t>
            </a:r>
          </a:p>
        </p:txBody>
      </p:sp>
      <p:sp>
        <p:nvSpPr>
          <p:cNvPr id="6" name="Bent-Up Arrow 5"/>
          <p:cNvSpPr/>
          <p:nvPr/>
        </p:nvSpPr>
        <p:spPr>
          <a:xfrm flipV="1">
            <a:off x="4006415" y="3194012"/>
            <a:ext cx="1091567" cy="421533"/>
          </a:xfrm>
          <a:prstGeom prst="bentUp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a:hlinkHover r:id="rId4" action="ppaction://hlinksldjump" highlightClick="1"/>
          </p:cNvPr>
          <p:cNvSpPr/>
          <p:nvPr/>
        </p:nvSpPr>
        <p:spPr>
          <a:xfrm>
            <a:off x="2790605" y="5832365"/>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0" name="Rectangle 19">
            <a:hlinkHover r:id="rId4" action="ppaction://hlinksldjump" highlightClick="1"/>
          </p:cNvPr>
          <p:cNvSpPr/>
          <p:nvPr/>
        </p:nvSpPr>
        <p:spPr>
          <a:xfrm>
            <a:off x="182880"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816821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32</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2968427" y="2874426"/>
            <a:ext cx="2331855"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Check Entries </a:t>
            </a:r>
            <a:r>
              <a:rPr lang="en-US" sz="1200" dirty="0" smtClean="0">
                <a:solidFill>
                  <a:schemeClr val="tx1"/>
                </a:solidFill>
              </a:rPr>
              <a:t>button is used to verify any time entries you have made.  Messages display in the lower left corner of the screen.</a:t>
            </a:r>
          </a:p>
        </p:txBody>
      </p:sp>
      <p:sp>
        <p:nvSpPr>
          <p:cNvPr id="20" name="Bent-Up Arrow 19"/>
          <p:cNvSpPr/>
          <p:nvPr/>
        </p:nvSpPr>
        <p:spPr>
          <a:xfrm rot="10800000">
            <a:off x="720190" y="3152753"/>
            <a:ext cx="2229357" cy="2918246"/>
          </a:xfrm>
          <a:prstGeom prst="bentUpArrow">
            <a:avLst>
              <a:gd name="adj1" fmla="val 7554"/>
              <a:gd name="adj2" fmla="val 8333"/>
              <a:gd name="adj3" fmla="val 14097"/>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Hover r:id="rId6" action="ppaction://hlinksldjump" highlightClick="1"/>
          </p:cNvPr>
          <p:cNvSpPr/>
          <p:nvPr/>
        </p:nvSpPr>
        <p:spPr>
          <a:xfrm>
            <a:off x="182880" y="1251309"/>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31560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33</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3787747" y="3430036"/>
            <a:ext cx="2705650"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Previous Screen (left) </a:t>
            </a:r>
            <a:r>
              <a:rPr lang="en-US" sz="1200" dirty="0" smtClean="0">
                <a:solidFill>
                  <a:schemeClr val="tx1"/>
                </a:solidFill>
              </a:rPr>
              <a:t>and</a:t>
            </a:r>
            <a:r>
              <a:rPr lang="en-US" sz="1200" b="1" dirty="0" smtClean="0">
                <a:solidFill>
                  <a:schemeClr val="tx1"/>
                </a:solidFill>
              </a:rPr>
              <a:t> Next Screen buttons (right) </a:t>
            </a:r>
            <a:r>
              <a:rPr lang="en-US" sz="1200" dirty="0" smtClean="0">
                <a:solidFill>
                  <a:schemeClr val="tx1"/>
                </a:solidFill>
              </a:rPr>
              <a:t>buttons</a:t>
            </a:r>
            <a:r>
              <a:rPr lang="en-US" sz="1200" b="1" dirty="0" smtClean="0">
                <a:solidFill>
                  <a:schemeClr val="tx1"/>
                </a:solidFill>
              </a:rPr>
              <a:t> </a:t>
            </a:r>
            <a:r>
              <a:rPr lang="en-US" sz="1200" dirty="0" smtClean="0">
                <a:solidFill>
                  <a:schemeClr val="tx1"/>
                </a:solidFill>
              </a:rPr>
              <a:t>take you back one week or forward ones week so you are able to view other data periods.</a:t>
            </a:r>
          </a:p>
        </p:txBody>
      </p:sp>
      <p:sp>
        <p:nvSpPr>
          <p:cNvPr id="21" name="Rectangle 20">
            <a:hlinkHover r:id="rId6" action="ppaction://hlinksldjump" highlightClick="1"/>
          </p:cNvPr>
          <p:cNvSpPr/>
          <p:nvPr/>
        </p:nvSpPr>
        <p:spPr>
          <a:xfrm>
            <a:off x="195867"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647158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34</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512676" y="3834772"/>
            <a:ext cx="2237267" cy="84242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Select All </a:t>
            </a:r>
            <a:r>
              <a:rPr lang="en-US" sz="1200" dirty="0" smtClean="0">
                <a:solidFill>
                  <a:schemeClr val="tx1"/>
                </a:solidFill>
              </a:rPr>
              <a:t>icon highlights all of your time entries so you are able to release all time at once.</a:t>
            </a:r>
          </a:p>
        </p:txBody>
      </p:sp>
      <p:sp>
        <p:nvSpPr>
          <p:cNvPr id="20" name="Rectangle 19">
            <a:hlinkHover r:id="rId6" action="ppaction://hlinksldjump" highlightClick="1"/>
          </p:cNvPr>
          <p:cNvSpPr/>
          <p:nvPr/>
        </p:nvSpPr>
        <p:spPr>
          <a:xfrm>
            <a:off x="182880" y="1221219"/>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5794272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35</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5454032" y="5246742"/>
            <a:ext cx="2331855"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Scroll Bar</a:t>
            </a:r>
            <a:r>
              <a:rPr lang="en-US" sz="1200" dirty="0" smtClean="0">
                <a:solidFill>
                  <a:schemeClr val="tx1"/>
                </a:solidFill>
              </a:rPr>
              <a:t>, when you left click and drag, displays additional days where time entry is required.  </a:t>
            </a:r>
          </a:p>
        </p:txBody>
      </p:sp>
      <p:sp>
        <p:nvSpPr>
          <p:cNvPr id="21" name="Rectangle 20">
            <a:hlinkHover r:id="rId6" action="ppaction://hlinksldjump" highlightClick="1"/>
          </p:cNvPr>
          <p:cNvSpPr/>
          <p:nvPr/>
        </p:nvSpPr>
        <p:spPr>
          <a:xfrm>
            <a:off x="182880" y="122893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982643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119" y="1929391"/>
            <a:ext cx="8354386" cy="4464097"/>
          </a:xfrm>
          <a:prstGeom prst="rect">
            <a:avLst/>
          </a:prstGeom>
        </p:spPr>
      </p:pic>
      <p:pic>
        <p:nvPicPr>
          <p:cNvPr id="7" name="Picture 6"/>
          <p:cNvPicPr>
            <a:picLocks noChangeAspect="1"/>
          </p:cNvPicPr>
          <p:nvPr/>
        </p:nvPicPr>
        <p:blipFill>
          <a:blip r:embed="rId5"/>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36</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6"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2" name="Rectangle 21"/>
          <p:cNvSpPr/>
          <p:nvPr/>
        </p:nvSpPr>
        <p:spPr>
          <a:xfrm>
            <a:off x="3127538" y="4489850"/>
            <a:ext cx="2926609" cy="990326"/>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Release view       </a:t>
            </a:r>
            <a:r>
              <a:rPr lang="en-US" sz="1200" dirty="0" smtClean="0">
                <a:solidFill>
                  <a:schemeClr val="tx1"/>
                </a:solidFill>
              </a:rPr>
              <a:t>button takes you to where you release your time.  This is the only view that displays the </a:t>
            </a:r>
            <a:r>
              <a:rPr lang="en-US" sz="1200" b="1" dirty="0" smtClean="0">
                <a:solidFill>
                  <a:schemeClr val="tx1"/>
                </a:solidFill>
              </a:rPr>
              <a:t>Release view</a:t>
            </a:r>
            <a:r>
              <a:rPr lang="en-US" sz="1200" dirty="0" smtClean="0">
                <a:solidFill>
                  <a:schemeClr val="tx1"/>
                </a:solidFill>
              </a:rPr>
              <a:t> button that allows you to send your time to your Supervisor for approval.  </a:t>
            </a:r>
          </a:p>
        </p:txBody>
      </p:sp>
      <p:sp>
        <p:nvSpPr>
          <p:cNvPr id="27" name="Rectangle 26">
            <a:hlinkHover r:id="rId7" action="ppaction://hlinksldjump" highlightClick="1"/>
          </p:cNvPr>
          <p:cNvSpPr/>
          <p:nvPr/>
        </p:nvSpPr>
        <p:spPr>
          <a:xfrm>
            <a:off x="201722"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28" name="Picture 27"/>
          <p:cNvPicPr>
            <a:picLocks noChangeAspect="1"/>
          </p:cNvPicPr>
          <p:nvPr/>
        </p:nvPicPr>
        <p:blipFill>
          <a:blip r:embed="rId8"/>
          <a:stretch>
            <a:fillRect/>
          </a:stretch>
        </p:blipFill>
        <p:spPr>
          <a:xfrm>
            <a:off x="4327642" y="4504138"/>
            <a:ext cx="209550" cy="228600"/>
          </a:xfrm>
          <a:prstGeom prst="rect">
            <a:avLst/>
          </a:prstGeom>
        </p:spPr>
      </p:pic>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452113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37</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4536856" y="4460376"/>
            <a:ext cx="3133944" cy="98792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Variable View </a:t>
            </a:r>
            <a:r>
              <a:rPr lang="en-US" sz="1200" dirty="0"/>
              <a:t>button displays the </a:t>
            </a:r>
            <a:r>
              <a:rPr lang="en-US" sz="1200" b="1" dirty="0"/>
              <a:t>Select Status </a:t>
            </a:r>
            <a:r>
              <a:rPr lang="en-US" sz="1200" dirty="0"/>
              <a:t>box where you see the status of your time by checking or unchecking the boxes. In this example, only time your supervisor has approved will be displayed.</a:t>
            </a:r>
          </a:p>
        </p:txBody>
      </p:sp>
      <p:sp>
        <p:nvSpPr>
          <p:cNvPr id="22" name="Rectangle 21">
            <a:hlinkHover r:id="rId6" action="ppaction://hlinksldjump" highlightClick="1"/>
          </p:cNvPr>
          <p:cNvSpPr/>
          <p:nvPr/>
        </p:nvSpPr>
        <p:spPr>
          <a:xfrm>
            <a:off x="182880"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6" name="Picture 5"/>
          <p:cNvPicPr>
            <a:picLocks noChangeAspect="1"/>
          </p:cNvPicPr>
          <p:nvPr/>
        </p:nvPicPr>
        <p:blipFill>
          <a:blip r:embed="rId7"/>
          <a:stretch>
            <a:fillRect/>
          </a:stretch>
        </p:blipFill>
        <p:spPr>
          <a:xfrm>
            <a:off x="485219" y="2742322"/>
            <a:ext cx="1752600" cy="1600200"/>
          </a:xfrm>
          <a:prstGeom prst="rect">
            <a:avLst/>
          </a:prstGeom>
        </p:spPr>
      </p:pic>
      <p:sp>
        <p:nvSpPr>
          <p:cNvPr id="20" name="Left Arrow 19"/>
          <p:cNvSpPr/>
          <p:nvPr/>
        </p:nvSpPr>
        <p:spPr>
          <a:xfrm>
            <a:off x="2001525" y="2751004"/>
            <a:ext cx="663546" cy="293673"/>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2071014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38</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718219" y="4573613"/>
            <a:ext cx="3582986"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Data Entry view </a:t>
            </a:r>
            <a:r>
              <a:rPr lang="en-US" sz="1200" dirty="0" smtClean="0">
                <a:solidFill>
                  <a:schemeClr val="tx1"/>
                </a:solidFill>
              </a:rPr>
              <a:t>button takes you back to your timesheet where you enter your time. </a:t>
            </a:r>
            <a:r>
              <a:rPr lang="en-US" sz="1200" dirty="0"/>
              <a:t>When the timesheet field is white, as in this view, you are in Data Entry </a:t>
            </a:r>
            <a:r>
              <a:rPr lang="en-US" sz="1200" dirty="0" smtClean="0"/>
              <a:t>View </a:t>
            </a:r>
            <a:r>
              <a:rPr lang="en-US" sz="1200" dirty="0" smtClean="0">
                <a:solidFill>
                  <a:schemeClr val="tx1"/>
                </a:solidFill>
              </a:rPr>
              <a:t>as shown by the arrow in the header.</a:t>
            </a:r>
          </a:p>
        </p:txBody>
      </p:sp>
      <p:sp>
        <p:nvSpPr>
          <p:cNvPr id="20" name="Left Arrow 19"/>
          <p:cNvSpPr/>
          <p:nvPr/>
        </p:nvSpPr>
        <p:spPr>
          <a:xfrm>
            <a:off x="2799845" y="2306230"/>
            <a:ext cx="663546" cy="293673"/>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Hover r:id="rId6" action="ppaction://hlinksldjump" highlightClick="1"/>
          </p:cNvPr>
          <p:cNvSpPr/>
          <p:nvPr/>
        </p:nvSpPr>
        <p:spPr>
          <a:xfrm>
            <a:off x="182880"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1283090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82880" y="1886811"/>
            <a:ext cx="8429625" cy="4419600"/>
          </a:xfrm>
          <a:prstGeom prst="rect">
            <a:avLst/>
          </a:prstGeom>
        </p:spPr>
      </p:pic>
      <p:sp>
        <p:nvSpPr>
          <p:cNvPr id="5" name="Title 4"/>
          <p:cNvSpPr>
            <a:spLocks noGrp="1"/>
          </p:cNvSpPr>
          <p:nvPr>
            <p:ph type="title"/>
          </p:nvPr>
        </p:nvSpPr>
        <p:spPr/>
        <p:txBody>
          <a:bodyPr/>
          <a:lstStyle/>
          <a:p>
            <a:r>
              <a:rPr lang="en-US" dirty="0" smtClean="0"/>
              <a:t>Navigating the Timesheet</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39</a:t>
            </a:fld>
            <a:endParaRPr lang="en-US" dirty="0"/>
          </a:p>
        </p:txBody>
      </p:sp>
      <p:sp>
        <p:nvSpPr>
          <p:cNvPr id="8" name="Content Placeholder 7"/>
          <p:cNvSpPr>
            <a:spLocks noGrp="1"/>
          </p:cNvSpPr>
          <p:nvPr>
            <p:ph sz="quarter" idx="13"/>
          </p:nvPr>
        </p:nvSpPr>
        <p:spPr>
          <a:xfrm>
            <a:off x="182880" y="1390347"/>
            <a:ext cx="8778875" cy="446526"/>
          </a:xfrm>
        </p:spPr>
        <p:txBody>
          <a:bodyPr/>
          <a:lstStyle/>
          <a:p>
            <a:r>
              <a:rPr lang="en-US" dirty="0" smtClean="0"/>
              <a:t>Click on timesheet icons below to learn more.</a:t>
            </a:r>
            <a:endParaRPr lang="en-US" dirty="0"/>
          </a:p>
        </p:txBody>
      </p:sp>
      <p:sp>
        <p:nvSpPr>
          <p:cNvPr id="11" name="Rectangle 10">
            <a:hlinkHover r:id="rId5" action="ppaction://hlinksldjump" highlightClick="1"/>
          </p:cNvPr>
          <p:cNvSpPr/>
          <p:nvPr/>
        </p:nvSpPr>
        <p:spPr>
          <a:xfrm>
            <a:off x="352020" y="1961982"/>
            <a:ext cx="24319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 name="Rectangle 1"/>
          <p:cNvSpPr/>
          <p:nvPr/>
        </p:nvSpPr>
        <p:spPr>
          <a:xfrm>
            <a:off x="2281954" y="1961982"/>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Rectangle 8"/>
          <p:cNvSpPr/>
          <p:nvPr/>
        </p:nvSpPr>
        <p:spPr>
          <a:xfrm>
            <a:off x="3373097" y="3193270"/>
            <a:ext cx="413976"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Rectangle 9"/>
          <p:cNvSpPr/>
          <p:nvPr/>
        </p:nvSpPr>
        <p:spPr>
          <a:xfrm>
            <a:off x="279407" y="361554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746530" y="2648456"/>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5161370" y="5027515"/>
            <a:ext cx="292662"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4" name="Rectangle 13"/>
          <p:cNvSpPr/>
          <p:nvPr/>
        </p:nvSpPr>
        <p:spPr>
          <a:xfrm>
            <a:off x="2749943" y="2648455"/>
            <a:ext cx="218485"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327744" y="5453892"/>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1718220" y="5460636"/>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3127538" y="5453891"/>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1702514" y="5190722"/>
            <a:ext cx="2926609" cy="88027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All System messages display in the lower left corner of the screen.  It is a good idea to review this section when you save or release your time.  </a:t>
            </a:r>
          </a:p>
        </p:txBody>
      </p:sp>
      <p:sp>
        <p:nvSpPr>
          <p:cNvPr id="21" name="Rectangle 20">
            <a:hlinkHover r:id="rId6" action="ppaction://hlinksldjump" highlightClick="1"/>
          </p:cNvPr>
          <p:cNvSpPr/>
          <p:nvPr/>
        </p:nvSpPr>
        <p:spPr>
          <a:xfrm>
            <a:off x="189623" y="1246188"/>
            <a:ext cx="8778240"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291584" y="6071000"/>
            <a:ext cx="1394510" cy="219227"/>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28044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Prerequisites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a:t>
            </a:fld>
            <a:endParaRPr lang="en-US" dirty="0"/>
          </a:p>
        </p:txBody>
      </p:sp>
      <p:sp>
        <p:nvSpPr>
          <p:cNvPr id="5" name="Content Placeholder 4"/>
          <p:cNvSpPr>
            <a:spLocks noGrp="1"/>
          </p:cNvSpPr>
          <p:nvPr>
            <p:ph sz="quarter" idx="12"/>
          </p:nvPr>
        </p:nvSpPr>
        <p:spPr/>
        <p:txBody>
          <a:bodyPr/>
          <a:lstStyle/>
          <a:p>
            <a:r>
              <a:rPr lang="en-US" dirty="0" smtClean="0"/>
              <a:t>Prior to taking this course you should have taken:</a:t>
            </a:r>
          </a:p>
          <a:p>
            <a:pPr marL="457200" indent="-457200">
              <a:buFont typeface="Arial" panose="020B0604020202020204" pitchFamily="34" charset="0"/>
              <a:buChar char="•"/>
            </a:pPr>
            <a:r>
              <a:rPr lang="en-US" dirty="0" smtClean="0"/>
              <a:t>SAP Basic Navigation course</a:t>
            </a:r>
          </a:p>
        </p:txBody>
      </p:sp>
    </p:spTree>
    <p:custDataLst>
      <p:tags r:id="rId1"/>
    </p:custDataLst>
    <p:extLst>
      <p:ext uri="{BB962C8B-B14F-4D97-AF65-F5344CB8AC3E}">
        <p14:creationId xmlns:p14="http://schemas.microsoft.com/office/powerpoint/2010/main" val="425274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40</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a:hlinkClick r:id="rId5" action="ppaction://hlinksldjump" highlightClick="1"/>
          </p:cNvPr>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a:hlinkClick r:id="rId6" action="ppaction://hlinksldjump" highlightClick="1"/>
          </p:cNvPr>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a:hlinkClick r:id="rId7" action="ppaction://hlinksldjump" highlightClick="1"/>
          </p:cNvPr>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a:hlinkClick r:id="rId8" action="ppaction://hlinksldjump" highlightClick="1"/>
          </p:cNvPr>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a:hlinkClick r:id="rId9" action="ppaction://hlinksldjump" highlightClick="1"/>
          </p:cNvPr>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a:hlinkClick r:id="rId10" action="ppaction://hlinksldjump" highlightClick="1"/>
          </p:cNvPr>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a:hlinkClick r:id="rId11" action="ppaction://hlinksldjump" highlightClick="1"/>
          </p:cNvPr>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a:hlinkClick r:id="rId12" action="ppaction://hlinksldjump" highlightClick="1"/>
          </p:cNvPr>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4124725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41</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638003" y="2799679"/>
            <a:ext cx="3058790" cy="101180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The </a:t>
            </a:r>
            <a:r>
              <a:rPr lang="en-US" sz="1200" b="1" dirty="0" smtClean="0">
                <a:solidFill>
                  <a:schemeClr val="tx1"/>
                </a:solidFill>
              </a:rPr>
              <a:t>Data Entry Period </a:t>
            </a:r>
            <a:r>
              <a:rPr lang="en-US" sz="1200" dirty="0" smtClean="0">
                <a:solidFill>
                  <a:schemeClr val="tx1"/>
                </a:solidFill>
              </a:rPr>
              <a:t>is the week you are entering your time.  The default is always the current week.  Click the </a:t>
            </a:r>
            <a:r>
              <a:rPr lang="en-US" sz="1200" b="1" dirty="0" smtClean="0">
                <a:solidFill>
                  <a:schemeClr val="tx1"/>
                </a:solidFill>
              </a:rPr>
              <a:t>Previous</a:t>
            </a:r>
            <a:r>
              <a:rPr lang="en-US" sz="1200" dirty="0" smtClean="0">
                <a:solidFill>
                  <a:schemeClr val="tx1"/>
                </a:solidFill>
              </a:rPr>
              <a:t> and </a:t>
            </a:r>
            <a:r>
              <a:rPr lang="en-US" sz="1200" b="1" dirty="0" smtClean="0">
                <a:solidFill>
                  <a:schemeClr val="tx1"/>
                </a:solidFill>
              </a:rPr>
              <a:t>Next</a:t>
            </a:r>
            <a:r>
              <a:rPr lang="en-US" sz="1200" dirty="0" smtClean="0">
                <a:solidFill>
                  <a:schemeClr val="tx1"/>
                </a:solidFill>
              </a:rPr>
              <a:t> screen buttons to the right of this field displays additional weeks.</a:t>
            </a:r>
          </a:p>
        </p:txBody>
      </p:sp>
      <p:sp>
        <p:nvSpPr>
          <p:cNvPr id="6" name="Rectangle 5">
            <a:hlinkClick r:id="rId5" action="ppaction://hlinksldjump"/>
            <a:hlinkHover r:id="rId5" action="ppaction://hlinksldjump"/>
          </p:cNvPr>
          <p:cNvSpPr/>
          <p:nvPr/>
        </p:nvSpPr>
        <p:spPr>
          <a:xfrm>
            <a:off x="20542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1568618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42</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4" name="Rectangle 13"/>
          <p:cNvSpPr/>
          <p:nvPr/>
        </p:nvSpPr>
        <p:spPr>
          <a:xfrm>
            <a:off x="1108610" y="3401213"/>
            <a:ext cx="671637"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1773" y="3252998"/>
            <a:ext cx="3058790" cy="137558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t>The </a:t>
            </a:r>
            <a:r>
              <a:rPr lang="en-US" sz="1200" b="1" dirty="0"/>
              <a:t>Work Schedule </a:t>
            </a:r>
            <a:r>
              <a:rPr lang="en-US" sz="1200" dirty="0"/>
              <a:t>row displays your assigned work schedule and total hours to account for in the week, usually 40 hours. A combination of time worked and/or leave must be entered based on the daily </a:t>
            </a:r>
            <a:r>
              <a:rPr lang="en-US" sz="1200" b="1" dirty="0"/>
              <a:t>From </a:t>
            </a:r>
            <a:r>
              <a:rPr lang="en-US" sz="1200" dirty="0"/>
              <a:t>and </a:t>
            </a:r>
            <a:r>
              <a:rPr lang="en-US" sz="1200" b="1" dirty="0"/>
              <a:t>To </a:t>
            </a:r>
            <a:r>
              <a:rPr lang="en-US" sz="1200" dirty="0"/>
              <a:t>times columns and </a:t>
            </a:r>
            <a:r>
              <a:rPr lang="en-US" sz="1200" b="1" dirty="0"/>
              <a:t>Daily Total</a:t>
            </a:r>
            <a:r>
              <a:rPr lang="en-US" sz="1200" dirty="0"/>
              <a:t> hours under the days of the week columns.</a:t>
            </a: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Rectangle 17">
            <a:hlinkClick r:id="rId5" action="ppaction://hlinksldjump" highlightClick="1"/>
            <a:hlinkHover r:id="rId5" action="ppaction://hlinksldjump"/>
          </p:cNvPr>
          <p:cNvSpPr/>
          <p:nvPr/>
        </p:nvSpPr>
        <p:spPr>
          <a:xfrm>
            <a:off x="182562" y="121829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11002369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43</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1092425" y="3564206"/>
            <a:ext cx="3363827" cy="101401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Cost Center</a:t>
            </a:r>
            <a:r>
              <a:rPr lang="en-US" sz="1200" dirty="0"/>
              <a:t> is your default home receiving cost center, or where your time is automatically charged if not indicated by other entries on your timesheet. </a:t>
            </a:r>
            <a:r>
              <a:rPr lang="en-US" sz="1200" dirty="0" smtClean="0">
                <a:solidFill>
                  <a:schemeClr val="tx1"/>
                </a:solidFill>
              </a:rPr>
              <a:t>Your home cost center is listed on your timesheet as indicated by the white arrow.</a:t>
            </a:r>
          </a:p>
        </p:txBody>
      </p:sp>
      <p:sp>
        <p:nvSpPr>
          <p:cNvPr id="6" name="Left Arrow 5"/>
          <p:cNvSpPr/>
          <p:nvPr/>
        </p:nvSpPr>
        <p:spPr>
          <a:xfrm>
            <a:off x="4284574" y="2413640"/>
            <a:ext cx="525982" cy="244214"/>
          </a:xfrm>
          <a:prstGeom prst="leftArrow">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7" name="Rectangle 26"/>
          <p:cNvSpPr/>
          <p:nvPr/>
        </p:nvSpPr>
        <p:spPr>
          <a:xfrm>
            <a:off x="-847173" y="1371600"/>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8" name="Rectangle 27">
            <a:hlinkClick r:id="rId5" action="ppaction://hlinksldjump" highlightClick="1"/>
            <a:hlinkHover r:id="rId5" action="ppaction://hlinksldjump"/>
          </p:cNvPr>
          <p:cNvSpPr/>
          <p:nvPr/>
        </p:nvSpPr>
        <p:spPr>
          <a:xfrm>
            <a:off x="20542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8801813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44</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638003" y="3561996"/>
            <a:ext cx="2529568" cy="83197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This is the </a:t>
            </a:r>
            <a:r>
              <a:rPr lang="en-US" sz="1200" b="1" dirty="0" smtClean="0">
                <a:solidFill>
                  <a:schemeClr val="tx1"/>
                </a:solidFill>
              </a:rPr>
              <a:t>Receiving Functional Area </a:t>
            </a:r>
            <a:r>
              <a:rPr lang="en-US" sz="1200" dirty="0" smtClean="0">
                <a:solidFill>
                  <a:schemeClr val="tx1"/>
                </a:solidFill>
              </a:rPr>
              <a:t>column.  It is used to describe the type of work you are performing and is also used to report expenses.</a:t>
            </a: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8" name="Rectangle 17">
            <a:hlinkClick r:id="rId5" action="ppaction://hlinksldjump" highlightClick="1"/>
            <a:hlinkHover r:id="rId5" action="ppaction://hlinksldjump"/>
          </p:cNvPr>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778691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45</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2937408" y="3561624"/>
            <a:ext cx="2994054" cy="10166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smtClean="0">
                <a:solidFill>
                  <a:schemeClr val="tx1"/>
                </a:solidFill>
              </a:rPr>
              <a:t>This is the </a:t>
            </a:r>
            <a:r>
              <a:rPr lang="en-US" sz="1200" b="1" dirty="0" smtClean="0">
                <a:solidFill>
                  <a:schemeClr val="tx1"/>
                </a:solidFill>
              </a:rPr>
              <a:t>Attendance/Absence </a:t>
            </a:r>
            <a:r>
              <a:rPr lang="en-US" sz="1200" dirty="0" smtClean="0">
                <a:solidFill>
                  <a:schemeClr val="tx1"/>
                </a:solidFill>
              </a:rPr>
              <a:t>column.  It is used by the system to track your </a:t>
            </a:r>
            <a:r>
              <a:rPr lang="en-US" sz="1200" dirty="0" smtClean="0">
                <a:solidFill>
                  <a:schemeClr val="tx1"/>
                </a:solidFill>
              </a:rPr>
              <a:t>absences and working </a:t>
            </a:r>
            <a:r>
              <a:rPr lang="en-US" sz="1200" dirty="0" smtClean="0">
                <a:solidFill>
                  <a:schemeClr val="tx1"/>
                </a:solidFill>
              </a:rPr>
              <a:t>time.  For attendances, the </a:t>
            </a:r>
            <a:r>
              <a:rPr lang="en-US" sz="1200" dirty="0" smtClean="0">
                <a:solidFill>
                  <a:schemeClr val="tx1"/>
                </a:solidFill>
              </a:rPr>
              <a:t>“N” (Non-Participating) means it is not billed to a Federal Grant. “P” means it will be billed.  </a:t>
            </a:r>
          </a:p>
        </p:txBody>
      </p:sp>
      <p:sp>
        <p:nvSpPr>
          <p:cNvPr id="21" name="Rectangle 20"/>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6" name="Rectangle 5"/>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a:hlinkClick r:id="rId5" action="ppaction://hlinksldjump" highlightClick="1"/>
            <a:hlinkHover r:id="rId5" action="ppaction://hlinksldjump"/>
          </p:cNvPr>
          <p:cNvSpPr/>
          <p:nvPr/>
        </p:nvSpPr>
        <p:spPr>
          <a:xfrm>
            <a:off x="182245"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4171498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46</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492268" y="3401212"/>
            <a:ext cx="2890202" cy="122737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r>
              <a:rPr lang="en-US" sz="1200" dirty="0"/>
              <a:t>The </a:t>
            </a:r>
            <a:r>
              <a:rPr lang="en-US" sz="1200" b="1" dirty="0"/>
              <a:t>Totals Row </a:t>
            </a:r>
            <a:r>
              <a:rPr lang="en-US" sz="1200" dirty="0"/>
              <a:t>displays the total number of hours you entered daily and for the week.  In this example, the black arrow points to a weekly total of 8 hours. The green arrow, pointing to the “0,” indicates no time has been entered for Tuesday.</a:t>
            </a:r>
          </a:p>
          <a:p>
            <a:r>
              <a:rPr lang="en-US" sz="1200" dirty="0" smtClean="0">
                <a:solidFill>
                  <a:schemeClr val="tx1"/>
                </a:solidFill>
              </a:rPr>
              <a:t>.</a:t>
            </a:r>
          </a:p>
        </p:txBody>
      </p:sp>
      <p:sp>
        <p:nvSpPr>
          <p:cNvPr id="6" name="Right Arrow 5"/>
          <p:cNvSpPr/>
          <p:nvPr/>
        </p:nvSpPr>
        <p:spPr>
          <a:xfrm rot="5400000">
            <a:off x="3508515" y="2834289"/>
            <a:ext cx="521129" cy="262561"/>
          </a:xfrm>
          <a:prstGeom prst="rightArrow">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7" name="Down Arrow 6"/>
          <p:cNvSpPr/>
          <p:nvPr/>
        </p:nvSpPr>
        <p:spPr>
          <a:xfrm>
            <a:off x="5920074" y="2794264"/>
            <a:ext cx="244378" cy="435682"/>
          </a:xfrm>
          <a:prstGeom prst="downArrow">
            <a:avLst/>
          </a:prstGeom>
          <a:solidFill>
            <a:schemeClr val="accent3"/>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400" dirty="0" smtClean="0">
              <a:solidFill>
                <a:schemeClr val="tx1"/>
              </a:solidFill>
            </a:endParaRPr>
          </a:p>
        </p:txBody>
      </p:sp>
      <p:sp>
        <p:nvSpPr>
          <p:cNvPr id="21" name="Rectangle 20">
            <a:hlinkClick r:id="rId5" action="ppaction://hlinksldjump" highlightClick="1"/>
            <a:hlinkHover r:id="rId5" action="ppaction://hlinksldjump"/>
          </p:cNvPr>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8" name="Rectangle 17"/>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1681677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47</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3163987" y="3561624"/>
            <a:ext cx="2581358" cy="1066958"/>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defRPr/>
            </a:pPr>
            <a:r>
              <a:rPr lang="en-US" sz="1200" dirty="0"/>
              <a:t>The </a:t>
            </a:r>
            <a:r>
              <a:rPr lang="en-US" sz="1200" b="1" dirty="0"/>
              <a:t>Wage Types </a:t>
            </a:r>
            <a:r>
              <a:rPr lang="en-US" sz="1200" dirty="0"/>
              <a:t>field is used only if you are On Call or if you have a 2</a:t>
            </a:r>
            <a:r>
              <a:rPr lang="en-US" sz="1200" baseline="30000" dirty="0"/>
              <a:t>nd</a:t>
            </a:r>
            <a:r>
              <a:rPr lang="en-US" sz="1200" dirty="0"/>
              <a:t> or 3</a:t>
            </a:r>
            <a:r>
              <a:rPr lang="en-US" sz="1200" baseline="30000" dirty="0"/>
              <a:t>rd</a:t>
            </a:r>
            <a:r>
              <a:rPr lang="en-US" sz="1200" dirty="0"/>
              <a:t> shift work schedule and have to attend mandatory events during 1</a:t>
            </a:r>
            <a:r>
              <a:rPr lang="en-US" sz="1200" baseline="30000" dirty="0"/>
              <a:t>st</a:t>
            </a:r>
            <a:r>
              <a:rPr lang="en-US" sz="1200" dirty="0"/>
              <a:t> shift hours.</a:t>
            </a:r>
          </a:p>
        </p:txBody>
      </p:sp>
      <p:sp>
        <p:nvSpPr>
          <p:cNvPr id="18" name="Rectangle 17">
            <a:hlinkClick r:id="rId5" action="ppaction://hlinksldjump" highlightClick="1"/>
            <a:hlinkHover r:id="rId5" action="ppaction://hlinksldjump"/>
          </p:cNvPr>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3431614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Navigating the Data Entry View of the Timesheet</a:t>
            </a:r>
            <a:endParaRPr lang="en-US" sz="3200"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48</a:t>
            </a:fld>
            <a:endParaRPr lang="en-US" dirty="0"/>
          </a:p>
        </p:txBody>
      </p:sp>
      <p:sp>
        <p:nvSpPr>
          <p:cNvPr id="5" name="Content Placeholder 4"/>
          <p:cNvSpPr>
            <a:spLocks noGrp="1"/>
          </p:cNvSpPr>
          <p:nvPr>
            <p:ph sz="quarter" idx="12"/>
          </p:nvPr>
        </p:nvSpPr>
        <p:spPr>
          <a:xfrm>
            <a:off x="182562" y="1371600"/>
            <a:ext cx="8778875" cy="578581"/>
          </a:xfrm>
        </p:spPr>
        <p:txBody>
          <a:bodyPr/>
          <a:lstStyle/>
          <a:p>
            <a:r>
              <a:rPr lang="en-US" dirty="0" smtClean="0"/>
              <a:t>Click on any of the fields with a red box to learn more.</a:t>
            </a:r>
            <a:endParaRPr lang="en-US" dirty="0"/>
          </a:p>
        </p:txBody>
      </p:sp>
      <p:pic>
        <p:nvPicPr>
          <p:cNvPr id="10" name="Picture 9"/>
          <p:cNvPicPr>
            <a:picLocks noChangeAspect="1"/>
          </p:cNvPicPr>
          <p:nvPr/>
        </p:nvPicPr>
        <p:blipFill>
          <a:blip r:embed="rId4"/>
          <a:stretch>
            <a:fillRect/>
          </a:stretch>
        </p:blipFill>
        <p:spPr>
          <a:xfrm>
            <a:off x="182562" y="2375392"/>
            <a:ext cx="8778558" cy="2253190"/>
          </a:xfrm>
          <a:prstGeom prst="rect">
            <a:avLst/>
          </a:prstGeom>
        </p:spPr>
      </p:pic>
      <p:sp>
        <p:nvSpPr>
          <p:cNvPr id="11" name="Rectangle 10"/>
          <p:cNvSpPr/>
          <p:nvPr/>
        </p:nvSpPr>
        <p:spPr>
          <a:xfrm>
            <a:off x="3382470" y="3074973"/>
            <a:ext cx="5324559" cy="178025"/>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2" name="Rectangle 11"/>
          <p:cNvSpPr/>
          <p:nvPr/>
        </p:nvSpPr>
        <p:spPr>
          <a:xfrm>
            <a:off x="1351371" y="2619606"/>
            <a:ext cx="1286633" cy="164054"/>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3" name="Rectangle 12"/>
          <p:cNvSpPr/>
          <p:nvPr/>
        </p:nvSpPr>
        <p:spPr>
          <a:xfrm>
            <a:off x="492268" y="3401214"/>
            <a:ext cx="600158" cy="151189"/>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5" name="Rectangle 14"/>
          <p:cNvSpPr/>
          <p:nvPr/>
        </p:nvSpPr>
        <p:spPr>
          <a:xfrm>
            <a:off x="1796430" y="3401213"/>
            <a:ext cx="841573"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6" name="Rectangle 15"/>
          <p:cNvSpPr/>
          <p:nvPr/>
        </p:nvSpPr>
        <p:spPr>
          <a:xfrm>
            <a:off x="2654186" y="3401213"/>
            <a:ext cx="267039"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17" name="Rectangle 16"/>
          <p:cNvSpPr/>
          <p:nvPr/>
        </p:nvSpPr>
        <p:spPr>
          <a:xfrm>
            <a:off x="2937409" y="3401213"/>
            <a:ext cx="226578" cy="151190"/>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0" name="Rectangle 19"/>
          <p:cNvSpPr/>
          <p:nvPr/>
        </p:nvSpPr>
        <p:spPr>
          <a:xfrm>
            <a:off x="3382470" y="3250020"/>
            <a:ext cx="5324559" cy="151192"/>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
        <p:nvSpPr>
          <p:cNvPr id="21" name="Rectangle 20"/>
          <p:cNvSpPr/>
          <p:nvPr/>
        </p:nvSpPr>
        <p:spPr>
          <a:xfrm>
            <a:off x="879676" y="4047145"/>
            <a:ext cx="2980225" cy="1016600"/>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defRPr/>
            </a:pPr>
            <a:r>
              <a:rPr lang="en-US" sz="1200" dirty="0"/>
              <a:t>The </a:t>
            </a:r>
            <a:r>
              <a:rPr lang="en-US" sz="1200" b="1" dirty="0"/>
              <a:t>Time Entry </a:t>
            </a:r>
            <a:r>
              <a:rPr lang="en-US" sz="1200" dirty="0"/>
              <a:t>area is where you enter the </a:t>
            </a:r>
            <a:r>
              <a:rPr lang="en-US" sz="1200" dirty="0" smtClean="0"/>
              <a:t>start </a:t>
            </a:r>
            <a:r>
              <a:rPr lang="en-US" sz="1200" dirty="0"/>
              <a:t>and end times you worked, any leave you have taken, and overtime if you are eligible. Round entries to quarter hour (:00, :15, :30 or :45).</a:t>
            </a:r>
          </a:p>
        </p:txBody>
      </p:sp>
      <p:sp>
        <p:nvSpPr>
          <p:cNvPr id="18" name="Rectangle 17">
            <a:hlinkClick r:id="rId5" action="ppaction://hlinksldjump" highlightClick="1"/>
            <a:hlinkHover r:id="rId5" action="ppaction://hlinksldjump"/>
          </p:cNvPr>
          <p:cNvSpPr/>
          <p:nvPr/>
        </p:nvSpPr>
        <p:spPr>
          <a:xfrm>
            <a:off x="182562" y="1246188"/>
            <a:ext cx="8778558" cy="511016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9" name="Rectangle 18"/>
          <p:cNvSpPr/>
          <p:nvPr/>
        </p:nvSpPr>
        <p:spPr>
          <a:xfrm>
            <a:off x="3859901" y="3401212"/>
            <a:ext cx="4863312" cy="636713"/>
          </a:xfrm>
          <a:prstGeom prst="rect">
            <a:avLst/>
          </a:prstGeom>
          <a:noFill/>
          <a:ln w="31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solidFill>
                <a:schemeClr val="tx1"/>
              </a:solidFill>
            </a:endParaRPr>
          </a:p>
        </p:txBody>
      </p:sp>
    </p:spTree>
    <p:custDataLst>
      <p:tags r:id="rId1"/>
    </p:custDataLst>
    <p:extLst>
      <p:ext uri="{BB962C8B-B14F-4D97-AF65-F5344CB8AC3E}">
        <p14:creationId xmlns:p14="http://schemas.microsoft.com/office/powerpoint/2010/main" val="22345888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1"/>
            <a:ext cx="8778240" cy="1215958"/>
          </a:xfrm>
        </p:spPr>
        <p:txBody>
          <a:bodyPr/>
          <a:lstStyle/>
          <a:p>
            <a:pPr algn="ctr"/>
            <a:r>
              <a:rPr lang="en-US" dirty="0" smtClean="0"/>
              <a:t>Using line </a:t>
            </a:r>
            <a:r>
              <a:rPr lang="en-US" b="1" dirty="0" smtClean="0"/>
              <a:t>two</a:t>
            </a:r>
            <a:r>
              <a:rPr lang="en-US" dirty="0" smtClean="0"/>
              <a:t> of your </a:t>
            </a:r>
            <a:r>
              <a:rPr lang="en-US" b="1" i="1" dirty="0"/>
              <a:t>Employee</a:t>
            </a:r>
            <a:r>
              <a:rPr lang="en-US" dirty="0" smtClean="0"/>
              <a:t> </a:t>
            </a:r>
            <a:r>
              <a:rPr lang="en-US" b="1" i="1" dirty="0" smtClean="0"/>
              <a:t>Time </a:t>
            </a:r>
            <a:r>
              <a:rPr lang="en-US" b="1" i="1" dirty="0"/>
              <a:t>E</a:t>
            </a:r>
            <a:r>
              <a:rPr lang="en-US" b="1" i="1" dirty="0" smtClean="0"/>
              <a:t>ntry Worksheet</a:t>
            </a:r>
            <a:r>
              <a:rPr lang="en-US" dirty="0" smtClean="0"/>
              <a:t>, click on the button that matches your assignment.</a:t>
            </a:r>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49</a:t>
            </a:fld>
            <a:endParaRPr lang="en-US" dirty="0"/>
          </a:p>
        </p:txBody>
      </p:sp>
      <p:sp>
        <p:nvSpPr>
          <p:cNvPr id="5" name="Title 4"/>
          <p:cNvSpPr>
            <a:spLocks noGrp="1"/>
          </p:cNvSpPr>
          <p:nvPr>
            <p:ph type="title"/>
          </p:nvPr>
        </p:nvSpPr>
        <p:spPr/>
        <p:txBody>
          <a:bodyPr/>
          <a:lstStyle/>
          <a:p>
            <a:r>
              <a:rPr lang="en-US" dirty="0" smtClean="0"/>
              <a:t>Time Entry</a:t>
            </a:r>
            <a:endParaRPr lang="en-US" dirty="0"/>
          </a:p>
        </p:txBody>
      </p:sp>
      <p:graphicFrame>
        <p:nvGraphicFramePr>
          <p:cNvPr id="6" name="Diagram 5"/>
          <p:cNvGraphicFramePr/>
          <p:nvPr>
            <p:custDataLst>
              <p:tags r:id="rId2"/>
            </p:custDataLst>
            <p:extLst>
              <p:ext uri="{D42A27DB-BD31-4B8C-83A1-F6EECF244321}">
                <p14:modId xmlns:p14="http://schemas.microsoft.com/office/powerpoint/2010/main" val="773711007"/>
              </p:ext>
            </p:extLst>
          </p:nvPr>
        </p:nvGraphicFramePr>
        <p:xfrm>
          <a:off x="182880" y="2712972"/>
          <a:ext cx="8784077" cy="2471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527124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457200" indent="-457200">
              <a:buFont typeface="Arial" panose="020B0604020202020204" pitchFamily="34" charset="0"/>
              <a:buChar char="•"/>
            </a:pPr>
            <a:r>
              <a:rPr lang="en-US" sz="2400" dirty="0" smtClean="0"/>
              <a:t>Explain why time entry is important to the Employee and to CDOT</a:t>
            </a:r>
          </a:p>
          <a:p>
            <a:pPr marL="457200" indent="-457200">
              <a:buFont typeface="Arial" panose="020B0604020202020204" pitchFamily="34" charset="0"/>
              <a:buChar char="•"/>
            </a:pPr>
            <a:r>
              <a:rPr lang="en-US" sz="2400" dirty="0" smtClean="0"/>
              <a:t>Describe the roles and responsibilities in the time entry process</a:t>
            </a:r>
          </a:p>
          <a:p>
            <a:pPr marL="457200" indent="-457200">
              <a:buFont typeface="Arial" panose="020B0604020202020204" pitchFamily="34" charset="0"/>
              <a:buChar char="•"/>
            </a:pPr>
            <a:r>
              <a:rPr lang="en-US" sz="2400" dirty="0" smtClean="0"/>
              <a:t>Identify common errors on your timesheet</a:t>
            </a:r>
          </a:p>
          <a:p>
            <a:pPr marL="457200" indent="-457200">
              <a:buFont typeface="Arial" panose="020B0604020202020204" pitchFamily="34" charset="0"/>
              <a:buChar char="•"/>
            </a:pPr>
            <a:r>
              <a:rPr lang="en-US" sz="2400" dirty="0" smtClean="0"/>
              <a:t>Enter and release attendance and absences in SAP</a:t>
            </a:r>
          </a:p>
          <a:p>
            <a:pPr marL="457200" indent="-457200">
              <a:buFont typeface="Arial" panose="020B0604020202020204" pitchFamily="34" charset="0"/>
              <a:buChar char="•"/>
            </a:pPr>
            <a:r>
              <a:rPr lang="en-US" sz="2400" dirty="0" smtClean="0"/>
              <a:t>Use best practices for making sure your timesheet is correct</a:t>
            </a:r>
          </a:p>
          <a:p>
            <a:pPr marL="457200" indent="-457200">
              <a:buFont typeface="Arial" panose="020B0604020202020204" pitchFamily="34" charset="0"/>
              <a:buChar char="•"/>
            </a:pPr>
            <a:r>
              <a:rPr lang="en-US" sz="2400" dirty="0" smtClean="0"/>
              <a:t>Identify who to contact if you have questions about time and leave</a:t>
            </a:r>
          </a:p>
          <a:p>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Time Entered by Maintenance </a:t>
            </a:r>
            <a:endParaRPr lang="en-US" dirty="0"/>
          </a:p>
        </p:txBody>
      </p:sp>
      <p:sp>
        <p:nvSpPr>
          <p:cNvPr id="3" name="Content Placeholder 2"/>
          <p:cNvSpPr>
            <a:spLocks noGrp="1"/>
          </p:cNvSpPr>
          <p:nvPr>
            <p:ph sz="half" idx="2"/>
          </p:nvPr>
        </p:nvSpPr>
        <p:spPr>
          <a:xfrm>
            <a:off x="304800" y="1371600"/>
            <a:ext cx="8503920" cy="4937760"/>
          </a:xfrm>
        </p:spPr>
        <p:txBody>
          <a:bodyPr/>
          <a:lstStyle/>
          <a:p>
            <a:pPr marL="342900" indent="-342900">
              <a:buFont typeface="Arial" panose="020B0604020202020204" pitchFamily="34" charset="0"/>
              <a:buChar char="•"/>
            </a:pPr>
            <a:r>
              <a:rPr lang="en-US" sz="2400" i="1" dirty="0" smtClean="0"/>
              <a:t>A Work Order (DOT1 or Preventative)</a:t>
            </a:r>
          </a:p>
          <a:p>
            <a:pPr marL="1085850" lvl="1" indent="-342900">
              <a:buFont typeface="Arial" panose="020B0604020202020204" pitchFamily="34" charset="0"/>
              <a:buChar char="•"/>
            </a:pPr>
            <a:r>
              <a:rPr lang="en-US" sz="2000" dirty="0" smtClean="0"/>
              <a:t>Includes </a:t>
            </a:r>
            <a:r>
              <a:rPr lang="en-US" sz="2000" dirty="0"/>
              <a:t>the work order number, an activity number, and a work center </a:t>
            </a:r>
            <a:r>
              <a:rPr lang="en-US" sz="2000" dirty="0" smtClean="0"/>
              <a:t>number, A/A type and working time</a:t>
            </a:r>
          </a:p>
          <a:p>
            <a:pPr marL="342900" indent="-342900">
              <a:buFont typeface="Arial" panose="020B0604020202020204" pitchFamily="34" charset="0"/>
              <a:buChar char="•"/>
            </a:pPr>
            <a:r>
              <a:rPr lang="en-US" sz="2400" i="1" dirty="0" smtClean="0"/>
              <a:t>Cost Center</a:t>
            </a:r>
          </a:p>
          <a:p>
            <a:pPr marL="1085850" lvl="1" indent="-342900">
              <a:buFont typeface="Arial" panose="020B0604020202020204" pitchFamily="34" charset="0"/>
              <a:buChar char="•"/>
            </a:pPr>
            <a:r>
              <a:rPr lang="en-US" sz="2000" dirty="0" smtClean="0"/>
              <a:t>Can be used </a:t>
            </a:r>
            <a:r>
              <a:rPr lang="en-US" sz="2000" dirty="0"/>
              <a:t>to record administrative work, such as </a:t>
            </a:r>
            <a:r>
              <a:rPr lang="en-US" sz="2000" dirty="0" smtClean="0"/>
              <a:t>training or admin work</a:t>
            </a:r>
          </a:p>
          <a:p>
            <a:pPr marL="1085850" lvl="1" indent="-342900">
              <a:buFont typeface="Arial" panose="020B0604020202020204" pitchFamily="34" charset="0"/>
              <a:buChar char="•"/>
            </a:pPr>
            <a:r>
              <a:rPr lang="en-US" sz="2000" dirty="0" smtClean="0"/>
              <a:t>Requires entry of the </a:t>
            </a:r>
            <a:r>
              <a:rPr lang="en-US" sz="2000" dirty="0"/>
              <a:t>Receiving Cost Center, Receiving Functional Area, A/A Type and Working hours (From and To)</a:t>
            </a:r>
          </a:p>
          <a:p>
            <a:pPr marL="342900" indent="-342900">
              <a:buFont typeface="Arial" panose="020B0604020202020204" pitchFamily="34" charset="0"/>
              <a:buChar char="•"/>
            </a:pPr>
            <a:r>
              <a:rPr lang="en-US" sz="2400" i="1" dirty="0" smtClean="0"/>
              <a:t>On Call</a:t>
            </a:r>
            <a:endParaRPr lang="en-US" sz="2400" i="1" dirty="0"/>
          </a:p>
          <a:p>
            <a:pPr marL="1085850" lvl="1" indent="-342900">
              <a:buFont typeface="Arial" panose="020B0604020202020204" pitchFamily="34" charset="0"/>
              <a:buChar char="•"/>
            </a:pPr>
            <a:r>
              <a:rPr lang="en-US" sz="2000" dirty="0"/>
              <a:t>Used </a:t>
            </a:r>
            <a:r>
              <a:rPr lang="en-US" sz="2000" b="1" i="1" dirty="0"/>
              <a:t>only</a:t>
            </a:r>
            <a:r>
              <a:rPr lang="en-US" sz="2000" dirty="0"/>
              <a:t> to record time the employee was on call</a:t>
            </a:r>
          </a:p>
          <a:p>
            <a:pPr marL="1085850" lvl="1" indent="-342900">
              <a:buFont typeface="Arial" panose="020B0604020202020204" pitchFamily="34" charset="0"/>
              <a:buChar char="•"/>
            </a:pPr>
            <a:r>
              <a:rPr lang="en-US" sz="2000" dirty="0"/>
              <a:t>Requires entry of the Receiving Cost Center, Receiving Functional Area, </a:t>
            </a:r>
            <a:r>
              <a:rPr lang="en-US" sz="2000" dirty="0" smtClean="0"/>
              <a:t>Wage </a:t>
            </a:r>
            <a:r>
              <a:rPr lang="en-US" sz="2000" dirty="0"/>
              <a:t>Type </a:t>
            </a:r>
            <a:r>
              <a:rPr lang="en-US" sz="2000" dirty="0" smtClean="0"/>
              <a:t>4099 and hours </a:t>
            </a:r>
            <a:r>
              <a:rPr lang="en-US" sz="2000" dirty="0"/>
              <a:t>(From and To)</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1290565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876300" y="4279900"/>
            <a:ext cx="2438400" cy="1851025"/>
          </a:xfrm>
          <a:prstGeom prst="homePlate">
            <a:avLst>
              <a:gd name="adj" fmla="val 28537"/>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Maintenance Staff</a:t>
            </a:r>
            <a:r>
              <a:rPr lang="en-US" sz="1400" b="1" dirty="0" smtClean="0">
                <a:solidFill>
                  <a:schemeClr val="tx1"/>
                </a:solidFill>
              </a:rPr>
              <a:t> - </a:t>
            </a:r>
          </a:p>
          <a:p>
            <a:r>
              <a:rPr lang="en-US" sz="1400" dirty="0" smtClean="0">
                <a:solidFill>
                  <a:schemeClr val="tx1"/>
                </a:solidFill>
              </a:rPr>
              <a:t>Creates and releases the work order</a:t>
            </a:r>
          </a:p>
        </p:txBody>
      </p:sp>
      <p:sp>
        <p:nvSpPr>
          <p:cNvPr id="2" name="Title 1"/>
          <p:cNvSpPr>
            <a:spLocks noGrp="1"/>
          </p:cNvSpPr>
          <p:nvPr>
            <p:ph type="title"/>
          </p:nvPr>
        </p:nvSpPr>
        <p:spPr/>
        <p:txBody>
          <a:bodyPr/>
          <a:lstStyle/>
          <a:p>
            <a:r>
              <a:rPr lang="en-US" dirty="0" smtClean="0"/>
              <a:t>Work Orders and Time Entry</a:t>
            </a:r>
            <a:endParaRPr lang="en-US" dirty="0"/>
          </a:p>
        </p:txBody>
      </p:sp>
      <p:sp>
        <p:nvSpPr>
          <p:cNvPr id="3" name="Content Placeholder 2"/>
          <p:cNvSpPr>
            <a:spLocks noGrp="1"/>
          </p:cNvSpPr>
          <p:nvPr>
            <p:ph sz="half" idx="2"/>
          </p:nvPr>
        </p:nvSpPr>
        <p:spPr>
          <a:xfrm>
            <a:off x="304800" y="1371600"/>
            <a:ext cx="8503920" cy="2540000"/>
          </a:xfrm>
        </p:spPr>
        <p:txBody>
          <a:bodyPr/>
          <a:lstStyle/>
          <a:p>
            <a:r>
              <a:rPr lang="en-US" sz="2400" dirty="0" smtClean="0"/>
              <a:t>As a Maintenance or Tunnel Employee:</a:t>
            </a:r>
          </a:p>
          <a:p>
            <a:pPr marL="342900" indent="-342900">
              <a:buFont typeface="Arial" panose="020B0604020202020204" pitchFamily="34" charset="0"/>
              <a:buChar char="•"/>
            </a:pPr>
            <a:r>
              <a:rPr lang="en-US" sz="2400" dirty="0" smtClean="0"/>
              <a:t>All of your working time is typically entered to a work order</a:t>
            </a:r>
          </a:p>
          <a:p>
            <a:pPr marL="640080" indent="-342900">
              <a:buFont typeface="Arial" panose="020B0604020202020204" pitchFamily="34" charset="0"/>
              <a:buChar char="•"/>
            </a:pPr>
            <a:r>
              <a:rPr lang="en-US" sz="2400" dirty="0" smtClean="0"/>
              <a:t>All other work orders will transfer the time to your timesheet</a:t>
            </a:r>
          </a:p>
          <a:p>
            <a:pPr marL="640080" indent="-342900">
              <a:buFont typeface="Arial" panose="020B0604020202020204" pitchFamily="34" charset="0"/>
              <a:buChar char="•"/>
            </a:pPr>
            <a:r>
              <a:rPr lang="en-US" sz="2400" dirty="0" smtClean="0"/>
              <a:t>Preventative work orders must be entered on the timesheet</a:t>
            </a:r>
          </a:p>
          <a:p>
            <a:pPr marL="342900" indent="-342900">
              <a:buFont typeface="Arial" panose="020B0604020202020204" pitchFamily="34" charset="0"/>
              <a:buChar char="•"/>
            </a:pPr>
            <a:r>
              <a:rPr lang="en-US" sz="2400" dirty="0" smtClean="0"/>
              <a:t>Time cannot be entered or transferred unless a work order has been created and released</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Pentagon 9"/>
          <p:cNvSpPr/>
          <p:nvPr/>
        </p:nvSpPr>
        <p:spPr>
          <a:xfrm>
            <a:off x="2806700" y="4279900"/>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All Other Work Orders:</a:t>
            </a:r>
          </a:p>
          <a:p>
            <a:pPr marL="285750" indent="-285750">
              <a:buFont typeface="Arial" panose="020B0604020202020204" pitchFamily="34" charset="0"/>
              <a:buChar char="•"/>
            </a:pP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reviews and enters </a:t>
            </a:r>
          </a:p>
        </p:txBody>
      </p:sp>
      <p:sp>
        <p:nvSpPr>
          <p:cNvPr id="11" name="Pentagon 10"/>
          <p:cNvSpPr/>
          <p:nvPr/>
        </p:nvSpPr>
        <p:spPr>
          <a:xfrm>
            <a:off x="2806700" y="5318125"/>
            <a:ext cx="3505200" cy="812800"/>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dirty="0" smtClean="0">
                <a:solidFill>
                  <a:schemeClr val="tx1"/>
                </a:solidFill>
              </a:rPr>
              <a:t>Preventative Work Orders:</a:t>
            </a:r>
          </a:p>
          <a:p>
            <a:pPr marL="285750" indent="-285750">
              <a:buFont typeface="Arial" panose="020B0604020202020204" pitchFamily="34" charset="0"/>
              <a:buChar char="•"/>
            </a:pPr>
            <a:r>
              <a:rPr lang="en-US" sz="1400" i="1" dirty="0" smtClean="0">
                <a:solidFill>
                  <a:schemeClr val="tx1"/>
                </a:solidFill>
              </a:rPr>
              <a:t>Do not </a:t>
            </a:r>
            <a:r>
              <a:rPr lang="en-US" sz="1400" dirty="0" smtClean="0">
                <a:solidFill>
                  <a:schemeClr val="tx1"/>
                </a:solidFill>
              </a:rPr>
              <a:t>transfer to the timesheet</a:t>
            </a:r>
          </a:p>
          <a:p>
            <a:pPr marL="285750" indent="-285750">
              <a:buFont typeface="Arial" panose="020B0604020202020204" pitchFamily="34" charset="0"/>
              <a:buChar char="•"/>
            </a:pPr>
            <a:r>
              <a:rPr lang="en-US" sz="1400" b="1" i="1" dirty="0" smtClean="0">
                <a:solidFill>
                  <a:schemeClr val="tx1"/>
                </a:solidFill>
              </a:rPr>
              <a:t>Employee</a:t>
            </a:r>
            <a:r>
              <a:rPr lang="en-US" sz="1400" dirty="0" smtClean="0">
                <a:solidFill>
                  <a:schemeClr val="tx1"/>
                </a:solidFill>
              </a:rPr>
              <a:t> enters in timesheet</a:t>
            </a:r>
          </a:p>
        </p:txBody>
      </p:sp>
      <p:sp>
        <p:nvSpPr>
          <p:cNvPr id="14" name="Pentagon 13"/>
          <p:cNvSpPr/>
          <p:nvPr/>
        </p:nvSpPr>
        <p:spPr>
          <a:xfrm>
            <a:off x="5905500" y="4279899"/>
            <a:ext cx="2235200" cy="1851025"/>
          </a:xfrm>
          <a:prstGeom prst="homePlate">
            <a:avLst/>
          </a:prstGeom>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Employee</a:t>
            </a:r>
            <a:r>
              <a:rPr lang="en-US" sz="1400" b="1" dirty="0">
                <a:solidFill>
                  <a:schemeClr val="tx1"/>
                </a:solidFill>
              </a:rPr>
              <a:t> - </a:t>
            </a:r>
          </a:p>
          <a:p>
            <a:r>
              <a:rPr lang="en-US" sz="1400" b="1" dirty="0">
                <a:solidFill>
                  <a:schemeClr val="tx1"/>
                </a:solidFill>
              </a:rPr>
              <a:t>Releases and saves time to the work </a:t>
            </a:r>
            <a:r>
              <a:rPr lang="en-US" sz="1400" b="1" dirty="0" smtClean="0">
                <a:solidFill>
                  <a:schemeClr val="tx1"/>
                </a:solidFill>
              </a:rPr>
              <a:t>order in the timesheet</a:t>
            </a:r>
            <a:endParaRPr lang="en-US" sz="1400" b="1" dirty="0">
              <a:solidFill>
                <a:schemeClr val="tx1"/>
              </a:solidFill>
            </a:endParaRPr>
          </a:p>
        </p:txBody>
      </p:sp>
    </p:spTree>
    <p:custDataLst>
      <p:tags r:id="rId1"/>
    </p:custDataLst>
    <p:extLst>
      <p:ext uri="{BB962C8B-B14F-4D97-AF65-F5344CB8AC3E}">
        <p14:creationId xmlns:p14="http://schemas.microsoft.com/office/powerpoint/2010/main" val="40066506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Transfer of DOT1 Work Orders</a:t>
            </a:r>
            <a:endParaRPr lang="en-US" dirty="0"/>
          </a:p>
        </p:txBody>
      </p:sp>
      <p:sp>
        <p:nvSpPr>
          <p:cNvPr id="3" name="Content Placeholder 2"/>
          <p:cNvSpPr>
            <a:spLocks noGrp="1"/>
          </p:cNvSpPr>
          <p:nvPr>
            <p:ph sz="half" idx="2"/>
          </p:nvPr>
        </p:nvSpPr>
        <p:spPr>
          <a:xfrm>
            <a:off x="304800" y="1371600"/>
            <a:ext cx="8503920" cy="927100"/>
          </a:xfrm>
        </p:spPr>
        <p:txBody>
          <a:bodyPr/>
          <a:lstStyle/>
          <a:p>
            <a:r>
              <a:rPr lang="en-US" dirty="0" smtClean="0"/>
              <a:t>Time transfer occur three times a day they are:</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52</a:t>
            </a:fld>
            <a:endParaRPr lang="en-US" dirty="0"/>
          </a:p>
        </p:txBody>
      </p:sp>
      <p:pic>
        <p:nvPicPr>
          <p:cNvPr id="7" name="Content Placeholder 6"/>
          <p:cNvPicPr>
            <a:picLocks noGrp="1" noChangeAspect="1"/>
          </p:cNvPicPr>
          <p:nvPr>
            <p:ph sz="half" idx="12"/>
          </p:nvPr>
        </p:nvPicPr>
        <p:blipFill>
          <a:blip r:embed="rId4"/>
          <a:stretch>
            <a:fillRect/>
          </a:stretch>
        </p:blipFill>
        <p:spPr>
          <a:xfrm>
            <a:off x="5869940" y="2709561"/>
            <a:ext cx="2368508" cy="3392424"/>
          </a:xfrm>
          <a:prstGeom prst="rect">
            <a:avLst/>
          </a:prstGeom>
          <a:ln w="9525">
            <a:solidFill>
              <a:schemeClr val="tx1"/>
            </a:solidFill>
          </a:ln>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11" name="Picture 10"/>
          <p:cNvPicPr>
            <a:picLocks noChangeAspect="1"/>
          </p:cNvPicPr>
          <p:nvPr/>
        </p:nvPicPr>
        <p:blipFill rotWithShape="1">
          <a:blip r:embed="rId5"/>
          <a:srcRect r="4878"/>
          <a:stretch/>
        </p:blipFill>
        <p:spPr>
          <a:xfrm>
            <a:off x="304800" y="2709561"/>
            <a:ext cx="2590800" cy="3391400"/>
          </a:xfrm>
          <a:prstGeom prst="rect">
            <a:avLst/>
          </a:prstGeom>
        </p:spPr>
      </p:pic>
      <p:sp>
        <p:nvSpPr>
          <p:cNvPr id="8" name="Right Arrow 7"/>
          <p:cNvSpPr/>
          <p:nvPr/>
        </p:nvSpPr>
        <p:spPr>
          <a:xfrm>
            <a:off x="2517140" y="3017781"/>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a.m. </a:t>
            </a:r>
          </a:p>
        </p:txBody>
      </p:sp>
      <p:sp>
        <p:nvSpPr>
          <p:cNvPr id="9" name="Right Arrow 8"/>
          <p:cNvSpPr/>
          <p:nvPr/>
        </p:nvSpPr>
        <p:spPr>
          <a:xfrm>
            <a:off x="2517140" y="4049835"/>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6:00 p.m.</a:t>
            </a:r>
          </a:p>
        </p:txBody>
      </p:sp>
      <p:sp>
        <p:nvSpPr>
          <p:cNvPr id="10" name="Right Arrow 9"/>
          <p:cNvSpPr/>
          <p:nvPr/>
        </p:nvSpPr>
        <p:spPr>
          <a:xfrm>
            <a:off x="2517140" y="5081889"/>
            <a:ext cx="1739900" cy="863600"/>
          </a:xfrm>
          <a:prstGeom prst="rightArrow">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Midnight</a:t>
            </a:r>
          </a:p>
        </p:txBody>
      </p:sp>
    </p:spTree>
    <p:custDataLst>
      <p:tags r:id="rId1"/>
    </p:custDataLst>
    <p:extLst>
      <p:ext uri="{BB962C8B-B14F-4D97-AF65-F5344CB8AC3E}">
        <p14:creationId xmlns:p14="http://schemas.microsoft.com/office/powerpoint/2010/main" val="221940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5750"/>
                                  </p:stCondLst>
                                  <p:childTnLst>
                                    <p:animMotion origin="layout" path="M 3.88889E-6 7.40741E-7 L 0.25191 0.00046 " pathEditMode="relative" rAng="0" ptsTypes="AA">
                                      <p:cBhvr>
                                        <p:cTn id="6" dur="1500" fill="hold"/>
                                        <p:tgtEl>
                                          <p:spTgt spid="8"/>
                                        </p:tgtEl>
                                        <p:attrNameLst>
                                          <p:attrName>ppt_x</p:attrName>
                                          <p:attrName>ppt_y</p:attrName>
                                        </p:attrNameLst>
                                      </p:cBhvr>
                                      <p:rCtr x="12587" y="23"/>
                                    </p:animMotion>
                                  </p:childTnLst>
                                </p:cTn>
                              </p:par>
                            </p:childTnLst>
                          </p:cTn>
                        </p:par>
                        <p:par>
                          <p:cTn id="7" fill="hold">
                            <p:stCondLst>
                              <p:cond delay="7250"/>
                            </p:stCondLst>
                            <p:childTnLst>
                              <p:par>
                                <p:cTn id="8" presetID="42" presetClass="path" presetSubtype="0" accel="50000" decel="50000" fill="hold" grpId="0" nodeType="afterEffect">
                                  <p:stCondLst>
                                    <p:cond delay="250"/>
                                  </p:stCondLst>
                                  <p:childTnLst>
                                    <p:animMotion origin="layout" path="M 3.88889E-6 -2.22222E-6 L 0.25173 -0.00162 " pathEditMode="relative" rAng="0" ptsTypes="AA">
                                      <p:cBhvr>
                                        <p:cTn id="9" dur="2000" fill="hold"/>
                                        <p:tgtEl>
                                          <p:spTgt spid="9"/>
                                        </p:tgtEl>
                                        <p:attrNameLst>
                                          <p:attrName>ppt_x</p:attrName>
                                          <p:attrName>ppt_y</p:attrName>
                                        </p:attrNameLst>
                                      </p:cBhvr>
                                      <p:rCtr x="12587" y="-93"/>
                                    </p:animMotion>
                                  </p:childTnLst>
                                </p:cTn>
                              </p:par>
                            </p:childTnLst>
                          </p:cTn>
                        </p:par>
                        <p:par>
                          <p:cTn id="10" fill="hold">
                            <p:stCondLst>
                              <p:cond delay="9500"/>
                            </p:stCondLst>
                            <p:childTnLst>
                              <p:par>
                                <p:cTn id="11" presetID="42" presetClass="path" presetSubtype="0" accel="50000" decel="50000" fill="hold" grpId="0" nodeType="afterEffect">
                                  <p:stCondLst>
                                    <p:cond delay="250"/>
                                  </p:stCondLst>
                                  <p:childTnLst>
                                    <p:animMotion origin="layout" path="M 3.88889E-6 4.81481E-6 L 0.25173 -0.00024 " pathEditMode="relative" rAng="0" ptsTypes="AA">
                                      <p:cBhvr>
                                        <p:cTn id="12" dur="2000" fill="hold"/>
                                        <p:tgtEl>
                                          <p:spTgt spid="10"/>
                                        </p:tgtEl>
                                        <p:attrNameLst>
                                          <p:attrName>ppt_x</p:attrName>
                                          <p:attrName>ppt_y</p:attrName>
                                        </p:attrNameLst>
                                      </p:cBhvr>
                                      <p:rCtr x="1258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Required Work Time Data</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53</a:t>
            </a:fld>
            <a:endParaRPr lang="en-US" dirty="0"/>
          </a:p>
        </p:txBody>
      </p:sp>
      <p:pic>
        <p:nvPicPr>
          <p:cNvPr id="14" name="Picture 13"/>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5" name="Picture 14"/>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6" name="Picture 15"/>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418637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Validating the DOT1 Work Order</a:t>
            </a:r>
            <a:endParaRPr lang="en-US" dirty="0"/>
          </a:p>
        </p:txBody>
      </p:sp>
      <p:sp>
        <p:nvSpPr>
          <p:cNvPr id="3" name="Content Placeholder 2"/>
          <p:cNvSpPr>
            <a:spLocks noGrp="1"/>
          </p:cNvSpPr>
          <p:nvPr>
            <p:ph sz="half" idx="2"/>
          </p:nvPr>
        </p:nvSpPr>
        <p:spPr>
          <a:xfrm>
            <a:off x="320040" y="1371600"/>
            <a:ext cx="8488680" cy="4937760"/>
          </a:xfrm>
        </p:spPr>
        <p:txBody>
          <a:bodyPr/>
          <a:lstStyle/>
          <a:p>
            <a:r>
              <a:rPr lang="en-US" sz="2800" dirty="0" smtClean="0"/>
              <a:t>When entering time to a DOT1 work order verify the:</a:t>
            </a:r>
          </a:p>
          <a:p>
            <a:pPr marL="457200" indent="-457200">
              <a:buFont typeface="Arial" panose="020B0604020202020204" pitchFamily="34" charset="0"/>
              <a:buChar char="•"/>
            </a:pPr>
            <a:r>
              <a:rPr lang="en-US" sz="2800" dirty="0" smtClean="0"/>
              <a:t>Work Order Number</a:t>
            </a:r>
          </a:p>
          <a:p>
            <a:pPr marL="457200" indent="-457200">
              <a:buFont typeface="Arial" panose="020B0604020202020204" pitchFamily="34" charset="0"/>
              <a:buChar char="•"/>
            </a:pPr>
            <a:r>
              <a:rPr lang="en-US" sz="2800" dirty="0" smtClean="0"/>
              <a:t>Activity </a:t>
            </a:r>
          </a:p>
          <a:p>
            <a:pPr marL="457200" indent="-457200">
              <a:buFont typeface="Arial" panose="020B0604020202020204" pitchFamily="34" charset="0"/>
              <a:buChar char="•"/>
            </a:pPr>
            <a:r>
              <a:rPr lang="en-US" sz="2800" dirty="0" smtClean="0"/>
              <a:t>Work Center </a:t>
            </a:r>
          </a:p>
          <a:p>
            <a:pPr marL="457200" indent="-457200">
              <a:buFont typeface="Arial" panose="020B0604020202020204" pitchFamily="34" charset="0"/>
              <a:buChar char="•"/>
            </a:pPr>
            <a:r>
              <a:rPr lang="en-US" sz="2800" dirty="0" smtClean="0"/>
              <a:t>Working time (To and From)</a:t>
            </a:r>
          </a:p>
          <a:p>
            <a:pPr marL="457200" indent="-457200">
              <a:buFont typeface="Arial" panose="020B0604020202020204" pitchFamily="34" charset="0"/>
              <a:buChar char="•"/>
            </a:pPr>
            <a:r>
              <a:rPr lang="en-US" sz="2800" dirty="0" smtClean="0"/>
              <a:t>A/A Type</a:t>
            </a: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54</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492750" y="2184400"/>
            <a:ext cx="2857500" cy="2705100"/>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546282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55</a:t>
            </a:fld>
            <a:endParaRPr lang="en-US" dirty="0"/>
          </a:p>
        </p:txBody>
      </p:sp>
      <p:sp>
        <p:nvSpPr>
          <p:cNvPr id="5" name="Title 4"/>
          <p:cNvSpPr>
            <a:spLocks noGrp="1"/>
          </p:cNvSpPr>
          <p:nvPr>
            <p:ph type="title"/>
          </p:nvPr>
        </p:nvSpPr>
        <p:spPr/>
        <p:txBody>
          <a:bodyPr/>
          <a:lstStyle/>
          <a:p>
            <a:r>
              <a:rPr lang="en-US" sz="3600" dirty="0" smtClean="0"/>
              <a:t>CAT2 – Verify and Enter Time to a Work Order</a:t>
            </a:r>
            <a:endParaRPr lang="en-US" sz="3600" dirty="0"/>
          </a:p>
        </p:txBody>
      </p:sp>
      <p:sp>
        <p:nvSpPr>
          <p:cNvPr id="6" name="Content Placeholder 5"/>
          <p:cNvSpPr>
            <a:spLocks noGrp="1"/>
          </p:cNvSpPr>
          <p:nvPr>
            <p:ph idx="1"/>
          </p:nvPr>
        </p:nvSpPr>
        <p:spPr>
          <a:xfrm>
            <a:off x="1651000" y="1371600"/>
            <a:ext cx="7310120" cy="4937125"/>
          </a:xfrm>
        </p:spPr>
        <p:txBody>
          <a:bodyPr/>
          <a:lstStyle/>
          <a:p>
            <a:r>
              <a:rPr lang="en-US" sz="2400" b="1" dirty="0" smtClean="0"/>
              <a:t>Scenario:</a:t>
            </a:r>
            <a:r>
              <a:rPr lang="en-US" sz="2400" dirty="0" smtClean="0"/>
              <a:t> In this example, you are changing the amount of time you took on a DOT1 work order from 9 hours to 10 hours.  You are also entering the 10 hours you worked on a preventative work order. </a:t>
            </a:r>
          </a:p>
        </p:txBody>
      </p:sp>
    </p:spTree>
    <p:custDataLst>
      <p:tags r:id="rId1"/>
    </p:custDataLst>
    <p:extLst>
      <p:ext uri="{BB962C8B-B14F-4D97-AF65-F5344CB8AC3E}">
        <p14:creationId xmlns:p14="http://schemas.microsoft.com/office/powerpoint/2010/main" val="29931626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Entering Time to a Cost Center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56</a:t>
            </a:fld>
            <a:endParaRPr lang="en-US" dirty="0"/>
          </a:p>
        </p:txBody>
      </p:sp>
      <p:sp>
        <p:nvSpPr>
          <p:cNvPr id="7" name="Content Placeholder 6"/>
          <p:cNvSpPr>
            <a:spLocks noGrp="1"/>
          </p:cNvSpPr>
          <p:nvPr>
            <p:ph sz="quarter" idx="12"/>
          </p:nvPr>
        </p:nvSpPr>
        <p:spPr/>
        <p:txBody>
          <a:bodyPr/>
          <a:lstStyle/>
          <a:p>
            <a:r>
              <a:rPr lang="en-US" sz="2600" dirty="0" smtClean="0"/>
              <a:t>Enter time to a cost center:</a:t>
            </a:r>
          </a:p>
          <a:p>
            <a:pPr marL="342900" indent="-342900">
              <a:buFont typeface="Arial" panose="020B0604020202020204" pitchFamily="34" charset="0"/>
              <a:buChar char="•"/>
            </a:pPr>
            <a:r>
              <a:rPr lang="en-US" sz="2600" dirty="0" smtClean="0"/>
              <a:t>Is used </a:t>
            </a:r>
            <a:r>
              <a:rPr lang="en-US" sz="2600" dirty="0"/>
              <a:t>to record s</a:t>
            </a:r>
            <a:r>
              <a:rPr lang="en-US" sz="2600" dirty="0" smtClean="0"/>
              <a:t>afety </a:t>
            </a:r>
            <a:r>
              <a:rPr lang="en-US" sz="2600" dirty="0"/>
              <a:t>m</a:t>
            </a:r>
            <a:r>
              <a:rPr lang="en-US" sz="2600" dirty="0" smtClean="0"/>
              <a:t>eetings or </a:t>
            </a:r>
            <a:r>
              <a:rPr lang="en-US" sz="2600" dirty="0"/>
              <a:t>training </a:t>
            </a:r>
            <a:endParaRPr lang="en-US" sz="2600" dirty="0" smtClean="0"/>
          </a:p>
          <a:p>
            <a:pPr marL="342900" indent="-342900">
              <a:buFont typeface="Arial" panose="020B0604020202020204" pitchFamily="34" charset="0"/>
              <a:buChar char="•"/>
            </a:pPr>
            <a:r>
              <a:rPr lang="en-US" sz="2600" dirty="0" smtClean="0"/>
              <a:t>Requires entry in the following fields:</a:t>
            </a:r>
          </a:p>
          <a:p>
            <a:pPr marL="731520" lvl="2" indent="-342900">
              <a:buFont typeface="Arial" panose="020B0604020202020204" pitchFamily="34" charset="0"/>
              <a:buChar char="•"/>
            </a:pPr>
            <a:r>
              <a:rPr lang="en-US" sz="2600" dirty="0" smtClean="0"/>
              <a:t>Receiving Cost Center</a:t>
            </a:r>
          </a:p>
          <a:p>
            <a:pPr marL="731520" lvl="2" indent="-342900">
              <a:buFont typeface="Arial" panose="020B0604020202020204" pitchFamily="34" charset="0"/>
              <a:buChar char="•"/>
            </a:pPr>
            <a:r>
              <a:rPr lang="en-US" sz="2600" dirty="0" smtClean="0"/>
              <a:t>Receiving Functional Area</a:t>
            </a:r>
          </a:p>
          <a:p>
            <a:pPr marL="731520" lvl="2" indent="-342900">
              <a:buFont typeface="Arial" panose="020B0604020202020204" pitchFamily="34" charset="0"/>
              <a:buChar char="•"/>
            </a:pPr>
            <a:r>
              <a:rPr lang="en-US" sz="2600" dirty="0" smtClean="0"/>
              <a:t>A/A Type </a:t>
            </a:r>
          </a:p>
          <a:p>
            <a:pPr marL="731520" lvl="2" indent="-342900">
              <a:buFont typeface="Arial" panose="020B0604020202020204" pitchFamily="34" charset="0"/>
              <a:buChar char="•"/>
            </a:pPr>
            <a:r>
              <a:rPr lang="en-US" sz="2600" dirty="0" smtClean="0"/>
              <a:t>Working hours (From and To)</a:t>
            </a:r>
          </a:p>
          <a:p>
            <a:pPr marL="1485900" lvl="2" indent="-342900">
              <a:buFont typeface="Arial" panose="020B0604020202020204" pitchFamily="34" charset="0"/>
              <a:buChar char="•"/>
            </a:pPr>
            <a:endParaRPr lang="en-US" sz="2000" dirty="0"/>
          </a:p>
          <a:p>
            <a:endParaRPr lang="en-US" dirty="0"/>
          </a:p>
        </p:txBody>
      </p:sp>
      <p:pic>
        <p:nvPicPr>
          <p:cNvPr id="5" name="5848F93">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365442" y="4921268"/>
            <a:ext cx="8287670" cy="887759"/>
          </a:xfrm>
          <a:prstGeom prst="rect">
            <a:avLst/>
          </a:prstGeom>
        </p:spPr>
      </p:pic>
    </p:spTree>
    <p:custDataLst>
      <p:tags r:id="rId1"/>
    </p:custDataLst>
    <p:extLst>
      <p:ext uri="{BB962C8B-B14F-4D97-AF65-F5344CB8AC3E}">
        <p14:creationId xmlns:p14="http://schemas.microsoft.com/office/powerpoint/2010/main" val="980144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57</a:t>
            </a:fld>
            <a:endParaRPr lang="en-US" dirty="0"/>
          </a:p>
        </p:txBody>
      </p:sp>
      <p:sp>
        <p:nvSpPr>
          <p:cNvPr id="5" name="Title 4"/>
          <p:cNvSpPr>
            <a:spLocks noGrp="1"/>
          </p:cNvSpPr>
          <p:nvPr>
            <p:ph type="title"/>
          </p:nvPr>
        </p:nvSpPr>
        <p:spPr/>
        <p:txBody>
          <a:bodyPr/>
          <a:lstStyle/>
          <a:p>
            <a:r>
              <a:rPr lang="en-US" sz="3200" dirty="0" smtClean="0"/>
              <a:t>CAT2 – Enter Time to a Cost Center</a:t>
            </a:r>
            <a:endParaRPr lang="en-US" sz="3200" dirty="0"/>
          </a:p>
        </p:txBody>
      </p:sp>
      <p:sp>
        <p:nvSpPr>
          <p:cNvPr id="7"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In this scenario, you went to an all day training and you are entering the hours against your home cost center.</a:t>
            </a:r>
            <a:endParaRPr lang="en-US" b="1" dirty="0"/>
          </a:p>
        </p:txBody>
      </p:sp>
    </p:spTree>
    <p:custDataLst>
      <p:tags r:id="rId1"/>
    </p:custDataLst>
    <p:extLst>
      <p:ext uri="{BB962C8B-B14F-4D97-AF65-F5344CB8AC3E}">
        <p14:creationId xmlns:p14="http://schemas.microsoft.com/office/powerpoint/2010/main" val="38529659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Overtime and the Timesheet</a:t>
            </a:r>
            <a:endParaRPr lang="en-US" dirty="0"/>
          </a:p>
        </p:txBody>
      </p:sp>
      <p:sp>
        <p:nvSpPr>
          <p:cNvPr id="3" name="Content Placeholder 2"/>
          <p:cNvSpPr>
            <a:spLocks noGrp="1"/>
          </p:cNvSpPr>
          <p:nvPr>
            <p:ph sz="half" idx="2"/>
          </p:nvPr>
        </p:nvSpPr>
        <p:spPr>
          <a:xfrm>
            <a:off x="445476" y="1371600"/>
            <a:ext cx="8363244" cy="4937760"/>
          </a:xfrm>
        </p:spPr>
        <p:txBody>
          <a:bodyPr/>
          <a:lstStyle/>
          <a:p>
            <a:r>
              <a:rPr lang="en-US" sz="2800" dirty="0" smtClean="0"/>
              <a:t>Overtime is:</a:t>
            </a:r>
          </a:p>
          <a:p>
            <a:pPr marL="457200" indent="-457200">
              <a:buFont typeface="Arial" panose="020B0604020202020204" pitchFamily="34" charset="0"/>
              <a:buChar char="•"/>
            </a:pPr>
            <a:r>
              <a:rPr lang="en-US" sz="2800" dirty="0" smtClean="0"/>
              <a:t>Paid at 1.5 times your regular rate of pay</a:t>
            </a:r>
          </a:p>
          <a:p>
            <a:pPr marL="457200" indent="-457200">
              <a:buFont typeface="Arial" panose="020B0604020202020204" pitchFamily="34" charset="0"/>
              <a:buChar char="•"/>
            </a:pPr>
            <a:r>
              <a:rPr lang="en-US" sz="2800" dirty="0" smtClean="0"/>
              <a:t>Entered on the timesheet in the A/A Type field using code 014N or 014P</a:t>
            </a:r>
          </a:p>
          <a:p>
            <a:pPr marL="457200" indent="-457200">
              <a:buFont typeface="Arial" panose="020B0604020202020204" pitchFamily="34" charset="0"/>
              <a:buChar char="•"/>
            </a:pPr>
            <a:r>
              <a:rPr lang="en-US" sz="2800" dirty="0" smtClean="0"/>
              <a:t>Approved verbally by your Supervisor prior to you working it</a:t>
            </a:r>
          </a:p>
          <a:p>
            <a:pPr marL="457200" indent="-457200">
              <a:buFont typeface="Arial" panose="020B0604020202020204" pitchFamily="34" charset="0"/>
              <a:buChar char="•"/>
            </a:pPr>
            <a:r>
              <a:rPr lang="en-US" sz="2800" dirty="0" smtClean="0"/>
              <a:t>Described in </a:t>
            </a:r>
            <a:r>
              <a:rPr lang="en-US" sz="2800" dirty="0"/>
              <a:t>PD 1230.0 and </a:t>
            </a:r>
            <a:r>
              <a:rPr lang="en-US" sz="2800" dirty="0" smtClean="0"/>
              <a:t>1230.2</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5" name="E584AA7">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261484" y="4944046"/>
            <a:ext cx="8643486" cy="925873"/>
          </a:xfrm>
          <a:prstGeom prst="rect">
            <a:avLst/>
          </a:prstGeom>
        </p:spPr>
      </p:pic>
    </p:spTree>
    <p:custDataLst>
      <p:tags r:id="rId1"/>
    </p:custDataLst>
    <p:extLst>
      <p:ext uri="{BB962C8B-B14F-4D97-AF65-F5344CB8AC3E}">
        <p14:creationId xmlns:p14="http://schemas.microsoft.com/office/powerpoint/2010/main" val="3041921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59</a:t>
            </a:fld>
            <a:endParaRPr lang="en-US" dirty="0"/>
          </a:p>
        </p:txBody>
      </p:sp>
      <p:sp>
        <p:nvSpPr>
          <p:cNvPr id="5" name="Title 4"/>
          <p:cNvSpPr>
            <a:spLocks noGrp="1"/>
          </p:cNvSpPr>
          <p:nvPr>
            <p:ph type="title"/>
          </p:nvPr>
        </p:nvSpPr>
        <p:spPr/>
        <p:txBody>
          <a:bodyPr/>
          <a:lstStyle/>
          <a:p>
            <a:r>
              <a:rPr lang="en-US" sz="3200" dirty="0" smtClean="0"/>
              <a:t>CAT2 – Enter Overtime </a:t>
            </a:r>
            <a:endParaRPr lang="en-US" sz="3200" dirty="0"/>
          </a:p>
        </p:txBody>
      </p:sp>
      <p:sp>
        <p:nvSpPr>
          <p:cNvPr id="7"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 In this scenario, you are entering overtime because the all-day training course  </a:t>
            </a:r>
            <a:r>
              <a:rPr lang="en-US" dirty="0"/>
              <a:t>went </a:t>
            </a:r>
            <a:r>
              <a:rPr lang="en-US" dirty="0" smtClean="0"/>
              <a:t>over one </a:t>
            </a:r>
            <a:r>
              <a:rPr lang="en-US" dirty="0"/>
              <a:t>hour.</a:t>
            </a:r>
            <a:endParaRPr lang="en-US" b="1" dirty="0"/>
          </a:p>
        </p:txBody>
      </p:sp>
    </p:spTree>
    <p:custDataLst>
      <p:tags r:id="rId1"/>
    </p:custDataLst>
    <p:extLst>
      <p:ext uri="{BB962C8B-B14F-4D97-AF65-F5344CB8AC3E}">
        <p14:creationId xmlns:p14="http://schemas.microsoft.com/office/powerpoint/2010/main" val="1867583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Course Design</a:t>
            </a:r>
            <a:endParaRPr lang="en-US" dirty="0"/>
          </a:p>
        </p:txBody>
      </p:sp>
      <p:sp>
        <p:nvSpPr>
          <p:cNvPr id="6" name="Content Placeholder 4"/>
          <p:cNvSpPr txBox="1">
            <a:spLocks/>
          </p:cNvSpPr>
          <p:nvPr/>
        </p:nvSpPr>
        <p:spPr>
          <a:xfrm>
            <a:off x="2023354" y="1398588"/>
            <a:ext cx="6937766"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Throughout the course you will be asked to make decisions based on the type of employee you are.  This has been done to:</a:t>
            </a:r>
          </a:p>
          <a:p>
            <a:pPr marL="342900" indent="-342900">
              <a:buFont typeface="Arial" panose="020B0604020202020204" pitchFamily="34" charset="0"/>
              <a:buChar char="•"/>
            </a:pPr>
            <a:r>
              <a:rPr lang="en-US" sz="2000" dirty="0" smtClean="0"/>
              <a:t>Customize the course based on your needs</a:t>
            </a:r>
          </a:p>
          <a:p>
            <a:pPr marL="342900" indent="-342900">
              <a:buFont typeface="Arial" panose="020B0604020202020204" pitchFamily="34" charset="0"/>
              <a:buChar char="•"/>
            </a:pPr>
            <a:r>
              <a:rPr lang="en-US" sz="2000" dirty="0" smtClean="0"/>
              <a:t>Shorten the duration of the course</a:t>
            </a:r>
          </a:p>
          <a:p>
            <a:pPr marL="342900" indent="-342900">
              <a:buFont typeface="Arial" panose="020B0604020202020204" pitchFamily="34" charset="0"/>
              <a:buChar char="•"/>
            </a:pPr>
            <a:r>
              <a:rPr lang="en-US" sz="2000" dirty="0" smtClean="0"/>
              <a:t>Make additional content available to you should you want to review it based on future needs</a:t>
            </a:r>
            <a:endParaRPr lang="en-US" sz="2000" dirty="0"/>
          </a:p>
          <a:p>
            <a:endParaRPr lang="en-US" sz="2000" dirty="0"/>
          </a:p>
          <a:p>
            <a:pPr algn="ctr"/>
            <a:r>
              <a:rPr lang="en-US" sz="2000" i="1" dirty="0" smtClean="0">
                <a:solidFill>
                  <a:srgbClr val="FF00FF"/>
                </a:solidFill>
              </a:rPr>
              <a:t>	</a:t>
            </a:r>
            <a:endParaRPr lang="en-US" sz="2000" i="1" dirty="0">
              <a:solidFill>
                <a:srgbClr val="FF00FF"/>
              </a:solidFill>
            </a:endParaRPr>
          </a:p>
        </p:txBody>
      </p:sp>
      <p:sp>
        <p:nvSpPr>
          <p:cNvPr id="7" name="Content Placeholder 4"/>
          <p:cNvSpPr txBox="1">
            <a:spLocks/>
          </p:cNvSpPr>
          <p:nvPr/>
        </p:nvSpPr>
        <p:spPr>
          <a:xfrm>
            <a:off x="2140132" y="1246188"/>
            <a:ext cx="6668587" cy="493776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Box 7">
            <a:hlinkClick r:id="" action="ppaction://hlinkshowjump?jump=nextslide"/>
          </p:cNvPr>
          <p:cNvSpPr txBox="1"/>
          <p:nvPr/>
        </p:nvSpPr>
        <p:spPr>
          <a:xfrm>
            <a:off x="3800761" y="4680484"/>
            <a:ext cx="1542477" cy="384868"/>
          </a:xfrm>
          <a:prstGeom prst="rect">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defPPr>
              <a:defRPr lang="en-US"/>
            </a:defPPr>
            <a:lvl1pPr>
              <a:tabLst>
                <a:tab pos="6858000" algn="r"/>
              </a:tabLst>
              <a:defRPr sz="1400" b="1">
                <a:solidFill>
                  <a:schemeClr val="bg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en-US" dirty="0" smtClean="0"/>
              <a:t>Continue</a:t>
            </a:r>
            <a:endParaRPr lang="en-US" dirty="0"/>
          </a:p>
        </p:txBody>
      </p:sp>
      <p:sp>
        <p:nvSpPr>
          <p:cNvPr id="10" name="TextBox 9"/>
          <p:cNvSpPr txBox="1"/>
          <p:nvPr/>
        </p:nvSpPr>
        <p:spPr>
          <a:xfrm>
            <a:off x="2284525" y="3908815"/>
            <a:ext cx="4917949" cy="400110"/>
          </a:xfrm>
          <a:prstGeom prst="rect">
            <a:avLst/>
          </a:prstGeom>
          <a:noFill/>
        </p:spPr>
        <p:txBody>
          <a:bodyPr wrap="none" rtlCol="0">
            <a:spAutoFit/>
          </a:bodyPr>
          <a:lstStyle/>
          <a:p>
            <a:r>
              <a:rPr lang="en-US" sz="2000" i="1" dirty="0" smtClean="0"/>
              <a:t>Click the button below to continue the course.</a:t>
            </a:r>
            <a:endParaRPr lang="en-US" sz="2000" i="1" dirty="0"/>
          </a:p>
        </p:txBody>
      </p:sp>
      <p:pic>
        <p:nvPicPr>
          <p:cNvPr id="11"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2880" y="1423698"/>
            <a:ext cx="1764955" cy="47551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1526910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ext uri="{D42A27DB-BD31-4B8C-83A1-F6EECF244321}">
                <p14:modId xmlns:p14="http://schemas.microsoft.com/office/powerpoint/2010/main" val="2101599656"/>
              </p:ex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60</a:t>
            </a:fld>
            <a:endParaRPr lang="en-US" dirty="0"/>
          </a:p>
        </p:txBody>
      </p:sp>
      <p:sp>
        <p:nvSpPr>
          <p:cNvPr id="5" name="Title 4"/>
          <p:cNvSpPr>
            <a:spLocks noGrp="1"/>
          </p:cNvSpPr>
          <p:nvPr>
            <p:ph type="title"/>
          </p:nvPr>
        </p:nvSpPr>
        <p:spPr/>
        <p:txBody>
          <a:bodyPr/>
          <a:lstStyle/>
          <a:p>
            <a:r>
              <a:rPr lang="en-US" dirty="0" smtClean="0"/>
              <a:t>Entering On-call Time </a:t>
            </a:r>
            <a:endParaRPr lang="en-US" dirty="0"/>
          </a:p>
        </p:txBody>
      </p:sp>
      <p:pic>
        <p:nvPicPr>
          <p:cNvPr id="14" name="Picture 13"/>
          <p:cNvPicPr>
            <a:picLocks noChangeAspect="1"/>
          </p:cNvPicPr>
          <p:nvPr/>
        </p:nvPicPr>
        <p:blipFill rotWithShape="1">
          <a:blip r:embed="rId10"/>
          <a:srcRect t="35075"/>
          <a:stretch/>
        </p:blipFill>
        <p:spPr>
          <a:xfrm>
            <a:off x="433387" y="5008207"/>
            <a:ext cx="8277225" cy="1243012"/>
          </a:xfrm>
          <a:prstGeom prst="rect">
            <a:avLst/>
          </a:prstGeom>
        </p:spPr>
      </p:pic>
    </p:spTree>
    <p:custDataLst>
      <p:tags r:id="rId1"/>
    </p:custDataLst>
    <p:extLst>
      <p:ext uri="{BB962C8B-B14F-4D97-AF65-F5344CB8AC3E}">
        <p14:creationId xmlns:p14="http://schemas.microsoft.com/office/powerpoint/2010/main" val="230217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custDataLst>
              <p:tags r:id="rId2"/>
            </p:custDataLst>
            <p:extLst>
              <p:ext uri="{D42A27DB-BD31-4B8C-83A1-F6EECF244321}">
                <p14:modId xmlns:p14="http://schemas.microsoft.com/office/powerpoint/2010/main" val="2619673296"/>
              </p:ext>
            </p:extLst>
          </p:nvPr>
        </p:nvGraphicFramePr>
        <p:xfrm>
          <a:off x="182563" y="1371601"/>
          <a:ext cx="8778875" cy="3531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61</a:t>
            </a:fld>
            <a:endParaRPr lang="en-US" dirty="0"/>
          </a:p>
        </p:txBody>
      </p:sp>
      <p:sp>
        <p:nvSpPr>
          <p:cNvPr id="5" name="Title 4"/>
          <p:cNvSpPr>
            <a:spLocks noGrp="1"/>
          </p:cNvSpPr>
          <p:nvPr>
            <p:ph type="title"/>
          </p:nvPr>
        </p:nvSpPr>
        <p:spPr/>
        <p:txBody>
          <a:bodyPr/>
          <a:lstStyle/>
          <a:p>
            <a:r>
              <a:rPr lang="en-US" dirty="0" smtClean="0"/>
              <a:t>Wage Types and your Timesheet</a:t>
            </a:r>
            <a:endParaRPr lang="en-US" dirty="0"/>
          </a:p>
        </p:txBody>
      </p:sp>
    </p:spTree>
    <p:custDataLst>
      <p:tags r:id="rId1"/>
    </p:custDataLst>
    <p:extLst>
      <p:ext uri="{BB962C8B-B14F-4D97-AF65-F5344CB8AC3E}">
        <p14:creationId xmlns:p14="http://schemas.microsoft.com/office/powerpoint/2010/main" val="288910558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62</a:t>
            </a:fld>
            <a:endParaRPr lang="en-US" dirty="0"/>
          </a:p>
        </p:txBody>
      </p:sp>
      <p:sp>
        <p:nvSpPr>
          <p:cNvPr id="5" name="Title 4"/>
          <p:cNvSpPr>
            <a:spLocks noGrp="1"/>
          </p:cNvSpPr>
          <p:nvPr>
            <p:ph type="title"/>
          </p:nvPr>
        </p:nvSpPr>
        <p:spPr/>
        <p:txBody>
          <a:bodyPr/>
          <a:lstStyle/>
          <a:p>
            <a:r>
              <a:rPr lang="en-US" sz="3600" dirty="0" smtClean="0"/>
              <a:t>CAT2 - Enter On-call Time </a:t>
            </a:r>
            <a:endParaRPr lang="en-US" sz="3600" dirty="0"/>
          </a:p>
        </p:txBody>
      </p:sp>
      <p:sp>
        <p:nvSpPr>
          <p:cNvPr id="8" name="Content Placeholder 5"/>
          <p:cNvSpPr>
            <a:spLocks noGrp="1"/>
          </p:cNvSpPr>
          <p:nvPr>
            <p:ph idx="1"/>
          </p:nvPr>
        </p:nvSpPr>
        <p:spPr>
          <a:xfrm>
            <a:off x="1651000" y="1371600"/>
            <a:ext cx="7310120" cy="4937125"/>
          </a:xfrm>
        </p:spPr>
        <p:txBody>
          <a:bodyPr/>
          <a:lstStyle/>
          <a:p>
            <a:r>
              <a:rPr lang="en-US" b="1" dirty="0" smtClean="0"/>
              <a:t>Scenario:  </a:t>
            </a:r>
            <a:r>
              <a:rPr lang="en-US" dirty="0" smtClean="0"/>
              <a:t>In this scenario, you are entering the on-call time you worked on Friday and are releasing and saving your time.    </a:t>
            </a:r>
            <a:endParaRPr lang="en-US" b="1" dirty="0"/>
          </a:p>
        </p:txBody>
      </p:sp>
    </p:spTree>
    <p:custDataLst>
      <p:tags r:id="rId1"/>
    </p:custDataLst>
    <p:extLst>
      <p:ext uri="{BB962C8B-B14F-4D97-AF65-F5344CB8AC3E}">
        <p14:creationId xmlns:p14="http://schemas.microsoft.com/office/powerpoint/2010/main" val="1548875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Under Construction</a:t>
            </a:r>
            <a:endParaRPr lang="en-US" dirty="0"/>
          </a:p>
        </p:txBody>
      </p:sp>
      <p:sp>
        <p:nvSpPr>
          <p:cNvPr id="6" name="Content Placeholder 5"/>
          <p:cNvSpPr>
            <a:spLocks noGrp="1"/>
          </p:cNvSpPr>
          <p:nvPr>
            <p:ph sz="half" idx="2"/>
          </p:nvPr>
        </p:nvSpPr>
        <p:spPr/>
        <p:txBody>
          <a:bodyPr/>
          <a:lstStyle/>
          <a:p>
            <a:pPr marL="457200" indent="-457200">
              <a:buFont typeface="Arial" panose="020B0604020202020204" pitchFamily="34" charset="0"/>
              <a:buChar char="•"/>
            </a:pPr>
            <a:r>
              <a:rPr lang="en-US" i="1" dirty="0" smtClean="0"/>
              <a:t>This section of the course is under development </a:t>
            </a:r>
          </a:p>
          <a:p>
            <a:pPr marL="457200" indent="-457200">
              <a:buFont typeface="Arial" panose="020B0604020202020204" pitchFamily="34" charset="0"/>
              <a:buChar char="•"/>
            </a:pPr>
            <a:r>
              <a:rPr lang="en-US" dirty="0" smtClean="0"/>
              <a:t>Click the </a:t>
            </a:r>
            <a:r>
              <a:rPr lang="en-US" b="1" dirty="0" smtClean="0"/>
              <a:t>next</a:t>
            </a:r>
            <a:r>
              <a:rPr lang="en-US" dirty="0" smtClean="0"/>
              <a:t> button to return to the Time Entry slide</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63</a:t>
            </a:fld>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04800" y="1456756"/>
            <a:ext cx="3216275" cy="2679066"/>
          </a:xfrm>
        </p:spPr>
      </p:pic>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38542128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b="1" dirty="0"/>
              <a:t>Section 4 – Leave Time Entry</a:t>
            </a:r>
          </a:p>
          <a:p>
            <a:pPr marL="457200" indent="-457200">
              <a:buFont typeface="Arial"/>
              <a:buChar char="•"/>
            </a:pPr>
            <a:r>
              <a:rPr lang="en-US" sz="2900" dirty="0"/>
              <a:t>Section 5 – Timesheet </a:t>
            </a:r>
            <a:r>
              <a:rPr lang="en-US" sz="2900" dirty="0" smtClean="0"/>
              <a:t>Verification</a:t>
            </a:r>
            <a:endParaRPr lang="en-US" sz="2900"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64</a:t>
            </a:fld>
            <a:endParaRPr lang="en-US" dirty="0"/>
          </a:p>
        </p:txBody>
      </p:sp>
      <p:sp>
        <p:nvSpPr>
          <p:cNvPr id="9218" name="Title 1"/>
          <p:cNvSpPr>
            <a:spLocks noGrp="1"/>
          </p:cNvSpPr>
          <p:nvPr>
            <p:ph type="title"/>
          </p:nvPr>
        </p:nvSpPr>
        <p:spPr/>
        <p:txBody>
          <a:bodyPr/>
          <a:lstStyle/>
          <a:p>
            <a:r>
              <a:rPr lang="en-US" dirty="0" smtClean="0">
                <a:latin typeface="+mj-lt"/>
              </a:rPr>
              <a:t>Section 4 – Leave Time Entry</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96042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end of </a:t>
            </a:r>
            <a:r>
              <a:rPr lang="en-US" sz="2400" dirty="0" smtClean="0"/>
              <a:t>this section, </a:t>
            </a:r>
            <a:r>
              <a:rPr lang="en-US" sz="2400" dirty="0"/>
              <a:t>you should be able to:</a:t>
            </a:r>
          </a:p>
          <a:p>
            <a:pPr marL="342900" lvl="0" indent="-342900" hangingPunct="0">
              <a:buFont typeface="Arial" panose="020B0604020202020204" pitchFamily="34" charset="0"/>
              <a:buChar char="•"/>
            </a:pPr>
            <a:r>
              <a:rPr lang="en-US" sz="2000" dirty="0"/>
              <a:t>Describe the SAP leave approval process </a:t>
            </a:r>
            <a:endParaRPr lang="en-US" sz="2000" dirty="0" smtClean="0"/>
          </a:p>
          <a:p>
            <a:pPr marL="342900" lvl="0" indent="-342900" hangingPunct="0">
              <a:buFont typeface="Arial" panose="020B0604020202020204" pitchFamily="34" charset="0"/>
              <a:buChar char="•"/>
            </a:pPr>
            <a:r>
              <a:rPr lang="en-US" sz="2000" dirty="0" smtClean="0"/>
              <a:t>Describe </a:t>
            </a:r>
            <a:r>
              <a:rPr lang="en-US" sz="2000" dirty="0"/>
              <a:t>the roles and responsibilities in CDOT leave process </a:t>
            </a:r>
            <a:endParaRPr lang="en-US" sz="2000" dirty="0" smtClean="0"/>
          </a:p>
          <a:p>
            <a:pPr marL="342900" lvl="0" indent="-342900" hangingPunct="0">
              <a:buFont typeface="Arial" panose="020B0604020202020204" pitchFamily="34" charset="0"/>
              <a:buChar char="•"/>
            </a:pPr>
            <a:r>
              <a:rPr lang="en-US" sz="2000" dirty="0" smtClean="0"/>
              <a:t>Identify types </a:t>
            </a:r>
            <a:r>
              <a:rPr lang="en-US" sz="2000" dirty="0"/>
              <a:t>of leave that are accrued and </a:t>
            </a:r>
            <a:r>
              <a:rPr lang="en-US" sz="2000" dirty="0" smtClean="0"/>
              <a:t>the approval </a:t>
            </a:r>
            <a:r>
              <a:rPr lang="en-US" sz="2000" dirty="0"/>
              <a:t>process </a:t>
            </a:r>
          </a:p>
          <a:p>
            <a:pPr marL="342900" indent="-342900" hangingPunct="0">
              <a:buFont typeface="Arial" panose="020B0604020202020204" pitchFamily="34" charset="0"/>
              <a:buChar char="•"/>
            </a:pPr>
            <a:r>
              <a:rPr lang="en-US" sz="2000" dirty="0"/>
              <a:t>Explain leave-without-pay (LWOP) process and deadline</a:t>
            </a:r>
            <a:endParaRPr lang="en-US" sz="2400" dirty="0"/>
          </a:p>
          <a:p>
            <a:pPr marL="342900" lvl="0" indent="-342900" hangingPunct="0">
              <a:buFont typeface="Arial" panose="020B0604020202020204" pitchFamily="34" charset="0"/>
              <a:buChar char="•"/>
            </a:pPr>
            <a:r>
              <a:rPr lang="en-US" sz="2000" dirty="0" smtClean="0"/>
              <a:t>Identify </a:t>
            </a:r>
            <a:r>
              <a:rPr lang="en-US" sz="2000" dirty="0"/>
              <a:t>approval process for other types </a:t>
            </a:r>
            <a:r>
              <a:rPr lang="en-US" sz="2000" dirty="0" smtClean="0"/>
              <a:t>of leave </a:t>
            </a:r>
            <a:r>
              <a:rPr lang="en-US" sz="2000" dirty="0"/>
              <a:t>and how work schedules impact leave </a:t>
            </a:r>
          </a:p>
          <a:p>
            <a:pPr marL="342900" lvl="0" indent="-342900" hangingPunct="0">
              <a:buFont typeface="Arial" panose="020B0604020202020204" pitchFamily="34" charset="0"/>
              <a:buChar char="•"/>
            </a:pPr>
            <a:r>
              <a:rPr lang="en-US" sz="2000" dirty="0"/>
              <a:t>Identify CDOT </a:t>
            </a:r>
            <a:r>
              <a:rPr lang="en-US" sz="2000" dirty="0" smtClean="0"/>
              <a:t>holidays </a:t>
            </a:r>
            <a:r>
              <a:rPr lang="en-US" sz="2000" dirty="0"/>
              <a:t>and how they affect the timesheet</a:t>
            </a:r>
          </a:p>
          <a:p>
            <a:pPr marL="342900" lvl="0" indent="-342900" hangingPunct="0">
              <a:buFont typeface="Arial" panose="020B0604020202020204" pitchFamily="34" charset="0"/>
              <a:buChar char="•"/>
            </a:pPr>
            <a:r>
              <a:rPr lang="en-US" sz="2000" dirty="0" smtClean="0"/>
              <a:t>List the leave </a:t>
            </a:r>
            <a:r>
              <a:rPr lang="en-US" sz="2000" dirty="0"/>
              <a:t>types available to </a:t>
            </a:r>
            <a:r>
              <a:rPr lang="en-US" sz="2000" dirty="0" smtClean="0"/>
              <a:t>you</a:t>
            </a:r>
            <a:endParaRPr lang="en-US" sz="2000" dirty="0"/>
          </a:p>
          <a:p>
            <a:pPr marL="342900" lvl="0" indent="-342900" hangingPunct="0">
              <a:buFont typeface="Arial" panose="020B0604020202020204" pitchFamily="34" charset="0"/>
              <a:buChar char="•"/>
            </a:pPr>
            <a:r>
              <a:rPr lang="en-US" sz="2000" dirty="0"/>
              <a:t>Enter, release and save absence time in </a:t>
            </a:r>
            <a:r>
              <a:rPr lang="en-US" sz="2000" dirty="0" smtClean="0"/>
              <a:t>SAP</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65</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dirty="0"/>
              <a:t>Leave is when you take time off from your normally scheduled hours</a:t>
            </a:r>
          </a:p>
          <a:p>
            <a:pPr marL="457200" indent="-457200">
              <a:buFont typeface="Arial" panose="020B0604020202020204" pitchFamily="34" charset="0"/>
              <a:buChar char="•"/>
            </a:pPr>
            <a:r>
              <a:rPr lang="en-US" sz="2400" dirty="0" smtClean="0"/>
              <a:t>The State provides leave as a paid benefit</a:t>
            </a:r>
          </a:p>
          <a:p>
            <a:pPr marL="457200" indent="-457200">
              <a:buFont typeface="Arial" panose="020B0604020202020204" pitchFamily="34" charset="0"/>
              <a:buChar char="•"/>
            </a:pPr>
            <a:r>
              <a:rPr lang="en-US" sz="2400" dirty="0" smtClean="0"/>
              <a:t>Leave tracks absences on your timesheet</a:t>
            </a:r>
          </a:p>
          <a:p>
            <a:pPr marL="457200" indent="-457200">
              <a:buFont typeface="Arial" panose="020B0604020202020204" pitchFamily="34" charset="0"/>
              <a:buChar char="•"/>
            </a:pPr>
            <a:r>
              <a:rPr lang="en-US" sz="2400" dirty="0"/>
              <a:t>Leave can only be entered during </a:t>
            </a:r>
            <a:r>
              <a:rPr lang="en-US" sz="2400" dirty="0" smtClean="0"/>
              <a:t>scheduled hours</a:t>
            </a:r>
            <a:endParaRPr lang="en-US" sz="2400" dirty="0"/>
          </a:p>
          <a:p>
            <a:pPr marL="457200" indent="-457200">
              <a:buFont typeface="Arial" panose="020B0604020202020204" pitchFamily="34" charset="0"/>
              <a:buChar char="•"/>
            </a:pPr>
            <a:r>
              <a:rPr lang="en-US" sz="2400" dirty="0" smtClean="0"/>
              <a:t>Accrued (sick annual)</a:t>
            </a:r>
          </a:p>
          <a:p>
            <a:pPr marL="457200" indent="-457200">
              <a:buFont typeface="Arial" panose="020B0604020202020204" pitchFamily="34" charset="0"/>
              <a:buChar char="•"/>
            </a:pPr>
            <a:r>
              <a:rPr lang="en-US" sz="2400" dirty="0" smtClean="0"/>
              <a:t>Leave may be paid or unpaid</a:t>
            </a:r>
          </a:p>
          <a:p>
            <a:pPr marL="457200" indent="-457200">
              <a:buFont typeface="Arial" panose="020B0604020202020204" pitchFamily="34" charset="0"/>
              <a:buChar char="•"/>
            </a:pPr>
            <a:r>
              <a:rPr lang="en-US" sz="2400" dirty="0" smtClean="0"/>
              <a:t>Refer to the leave procedural directive 1204.2 for more information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66</a:t>
            </a:fld>
            <a:endParaRPr lang="en-US" dirty="0"/>
          </a:p>
        </p:txBody>
      </p:sp>
      <p:sp>
        <p:nvSpPr>
          <p:cNvPr id="2" name="Title 1"/>
          <p:cNvSpPr>
            <a:spLocks noGrp="1"/>
          </p:cNvSpPr>
          <p:nvPr>
            <p:ph type="title"/>
          </p:nvPr>
        </p:nvSpPr>
        <p:spPr/>
        <p:txBody>
          <a:bodyPr/>
          <a:lstStyle/>
          <a:p>
            <a:r>
              <a:rPr lang="en-US" dirty="0" smtClean="0"/>
              <a:t>What is Leave?</a:t>
            </a:r>
            <a:endParaRPr lang="en-US" dirty="0"/>
          </a:p>
        </p:txBody>
      </p:sp>
    </p:spTree>
    <p:custDataLst>
      <p:tags r:id="rId1"/>
    </p:custDataLst>
    <p:extLst>
      <p:ext uri="{BB962C8B-B14F-4D97-AF65-F5344CB8AC3E}">
        <p14:creationId xmlns:p14="http://schemas.microsoft.com/office/powerpoint/2010/main" val="20971415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S3_I01_Leave Request Process</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67</a:t>
            </a:fld>
            <a:endParaRPr lang="en-US" dirty="0"/>
          </a:p>
        </p:txBody>
      </p:sp>
      <p:pic>
        <p:nvPicPr>
          <p:cNvPr id="41" name="Picture 4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42" name="Picture 4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43" name="Picture 4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442012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Leave Approval Process</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68</a:t>
            </a:fld>
            <a:endParaRPr lang="en-US" dirty="0"/>
          </a:p>
        </p:txBody>
      </p:sp>
      <p:sp>
        <p:nvSpPr>
          <p:cNvPr id="5" name="Rectangle 4"/>
          <p:cNvSpPr/>
          <p:nvPr/>
        </p:nvSpPr>
        <p:spPr>
          <a:xfrm>
            <a:off x="477073" y="1448492"/>
            <a:ext cx="1411357"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Employee Discusses </a:t>
            </a:r>
            <a:r>
              <a:rPr lang="en-US" sz="1400" dirty="0">
                <a:solidFill>
                  <a:schemeClr val="tx1"/>
                </a:solidFill>
              </a:rPr>
              <a:t>L</a:t>
            </a:r>
            <a:r>
              <a:rPr lang="en-US" sz="1400" dirty="0" smtClean="0">
                <a:solidFill>
                  <a:schemeClr val="tx1"/>
                </a:solidFill>
              </a:rPr>
              <a:t>eave with Supervisor</a:t>
            </a:r>
          </a:p>
        </p:txBody>
      </p:sp>
      <p:sp>
        <p:nvSpPr>
          <p:cNvPr id="6" name="Rectangle 5"/>
          <p:cNvSpPr/>
          <p:nvPr/>
        </p:nvSpPr>
        <p:spPr>
          <a:xfrm>
            <a:off x="477073" y="2733845"/>
            <a:ext cx="1411357"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Employee Enters and Verifies </a:t>
            </a:r>
            <a:r>
              <a:rPr lang="en-US" sz="1400" dirty="0">
                <a:solidFill>
                  <a:schemeClr val="tx1"/>
                </a:solidFill>
              </a:rPr>
              <a:t>L</a:t>
            </a:r>
            <a:r>
              <a:rPr lang="en-US" sz="1400" dirty="0" smtClean="0">
                <a:solidFill>
                  <a:schemeClr val="tx1"/>
                </a:solidFill>
              </a:rPr>
              <a:t>eave </a:t>
            </a:r>
            <a:r>
              <a:rPr lang="en-US" sz="1400" dirty="0">
                <a:solidFill>
                  <a:schemeClr val="tx1"/>
                </a:solidFill>
              </a:rPr>
              <a:t>R</a:t>
            </a:r>
            <a:r>
              <a:rPr lang="en-US" sz="1400" dirty="0" smtClean="0">
                <a:solidFill>
                  <a:schemeClr val="tx1"/>
                </a:solidFill>
              </a:rPr>
              <a:t>equest</a:t>
            </a:r>
          </a:p>
        </p:txBody>
      </p:sp>
      <p:sp>
        <p:nvSpPr>
          <p:cNvPr id="7" name="Rectangle 6"/>
          <p:cNvSpPr/>
          <p:nvPr/>
        </p:nvSpPr>
        <p:spPr>
          <a:xfrm>
            <a:off x="477074" y="4019198"/>
            <a:ext cx="1411357"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Verifies </a:t>
            </a:r>
            <a:r>
              <a:rPr lang="en-US" sz="1400" dirty="0">
                <a:solidFill>
                  <a:schemeClr val="tx1"/>
                </a:solidFill>
              </a:rPr>
              <a:t>L</a:t>
            </a:r>
            <a:r>
              <a:rPr lang="en-US" sz="1400" dirty="0" smtClean="0">
                <a:solidFill>
                  <a:schemeClr val="tx1"/>
                </a:solidFill>
              </a:rPr>
              <a:t>eave </a:t>
            </a:r>
            <a:r>
              <a:rPr lang="en-US" sz="1400" dirty="0">
                <a:solidFill>
                  <a:schemeClr val="tx1"/>
                </a:solidFill>
              </a:rPr>
              <a:t>Q</a:t>
            </a:r>
            <a:r>
              <a:rPr lang="en-US" sz="1400" dirty="0" smtClean="0">
                <a:solidFill>
                  <a:schemeClr val="tx1"/>
                </a:solidFill>
              </a:rPr>
              <a:t>uota for Requested </a:t>
            </a:r>
            <a:r>
              <a:rPr lang="en-US" sz="1400" dirty="0">
                <a:solidFill>
                  <a:schemeClr val="tx1"/>
                </a:solidFill>
              </a:rPr>
              <a:t>L</a:t>
            </a:r>
            <a:r>
              <a:rPr lang="en-US" sz="1400" dirty="0" smtClean="0">
                <a:solidFill>
                  <a:schemeClr val="tx1"/>
                </a:solidFill>
              </a:rPr>
              <a:t>eave</a:t>
            </a:r>
          </a:p>
        </p:txBody>
      </p:sp>
      <p:sp>
        <p:nvSpPr>
          <p:cNvPr id="8" name="Rectangle 7"/>
          <p:cNvSpPr/>
          <p:nvPr/>
        </p:nvSpPr>
        <p:spPr>
          <a:xfrm>
            <a:off x="5950222" y="3386019"/>
            <a:ext cx="887896"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Email Sent</a:t>
            </a:r>
          </a:p>
        </p:txBody>
      </p:sp>
      <p:sp>
        <p:nvSpPr>
          <p:cNvPr id="9" name="Rectangle 8"/>
          <p:cNvSpPr/>
          <p:nvPr/>
        </p:nvSpPr>
        <p:spPr>
          <a:xfrm>
            <a:off x="4077522" y="4602630"/>
            <a:ext cx="1495840" cy="90446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dirty="0" smtClean="0">
                <a:solidFill>
                  <a:schemeClr val="tx1"/>
                </a:solidFill>
              </a:rPr>
              <a:t>Supervisor Receives </a:t>
            </a:r>
            <a:r>
              <a:rPr lang="en-US" sz="1400" dirty="0">
                <a:solidFill>
                  <a:schemeClr val="tx1"/>
                </a:solidFill>
              </a:rPr>
              <a:t>E</a:t>
            </a:r>
            <a:r>
              <a:rPr lang="en-US" sz="1400" dirty="0" smtClean="0">
                <a:solidFill>
                  <a:schemeClr val="tx1"/>
                </a:solidFill>
              </a:rPr>
              <a:t>mail and Approves or Rejects </a:t>
            </a:r>
            <a:r>
              <a:rPr lang="en-US" sz="1400" dirty="0">
                <a:solidFill>
                  <a:schemeClr val="tx1"/>
                </a:solidFill>
              </a:rPr>
              <a:t>L</a:t>
            </a:r>
            <a:r>
              <a:rPr lang="en-US" sz="1400" dirty="0" smtClean="0">
                <a:solidFill>
                  <a:schemeClr val="tx1"/>
                </a:solidFill>
              </a:rPr>
              <a:t>eave</a:t>
            </a:r>
          </a:p>
        </p:txBody>
      </p:sp>
      <p:sp>
        <p:nvSpPr>
          <p:cNvPr id="10" name="Rectangle 9"/>
          <p:cNvSpPr/>
          <p:nvPr/>
        </p:nvSpPr>
        <p:spPr>
          <a:xfrm>
            <a:off x="4024348" y="2095447"/>
            <a:ext cx="1599211" cy="90446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solidFill>
                  <a:schemeClr val="tx1"/>
                </a:solidFill>
              </a:rPr>
              <a:t>Appointing Authority Receives and Approves or Rejects </a:t>
            </a:r>
            <a:r>
              <a:rPr lang="en-US" sz="1400" dirty="0">
                <a:solidFill>
                  <a:schemeClr val="tx1"/>
                </a:solidFill>
              </a:rPr>
              <a:t>L</a:t>
            </a:r>
            <a:r>
              <a:rPr lang="en-US" sz="1400" dirty="0" smtClean="0">
                <a:solidFill>
                  <a:schemeClr val="tx1"/>
                </a:solidFill>
              </a:rPr>
              <a:t>eave </a:t>
            </a:r>
          </a:p>
        </p:txBody>
      </p:sp>
      <p:sp>
        <p:nvSpPr>
          <p:cNvPr id="12" name="Rectangle 11"/>
          <p:cNvSpPr/>
          <p:nvPr/>
        </p:nvSpPr>
        <p:spPr>
          <a:xfrm>
            <a:off x="477073" y="5230996"/>
            <a:ext cx="1411357" cy="104248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If Needed Employee Enters </a:t>
            </a:r>
            <a:r>
              <a:rPr lang="en-US" sz="1400" dirty="0">
                <a:solidFill>
                  <a:schemeClr val="tx1"/>
                </a:solidFill>
              </a:rPr>
              <a:t>C</a:t>
            </a:r>
            <a:r>
              <a:rPr lang="en-US" sz="1400" dirty="0" smtClean="0">
                <a:solidFill>
                  <a:schemeClr val="tx1"/>
                </a:solidFill>
              </a:rPr>
              <a:t>orrections and Releases and Saves </a:t>
            </a:r>
            <a:r>
              <a:rPr lang="en-US" sz="1400" dirty="0">
                <a:solidFill>
                  <a:schemeClr val="tx1"/>
                </a:solidFill>
              </a:rPr>
              <a:t>R</a:t>
            </a:r>
            <a:r>
              <a:rPr lang="en-US" sz="1400" dirty="0" smtClean="0">
                <a:solidFill>
                  <a:schemeClr val="tx1"/>
                </a:solidFill>
              </a:rPr>
              <a:t>equest</a:t>
            </a:r>
          </a:p>
        </p:txBody>
      </p:sp>
      <p:sp>
        <p:nvSpPr>
          <p:cNvPr id="13" name="Diamond 12"/>
          <p:cNvSpPr/>
          <p:nvPr/>
        </p:nvSpPr>
        <p:spPr>
          <a:xfrm>
            <a:off x="4094917" y="3267365"/>
            <a:ext cx="1461053" cy="1141765"/>
          </a:xfrm>
          <a:prstGeom prst="diamon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solidFill>
                <a:schemeClr val="tx1"/>
              </a:solidFill>
            </a:endParaRPr>
          </a:p>
        </p:txBody>
      </p:sp>
      <p:sp>
        <p:nvSpPr>
          <p:cNvPr id="11" name="Rectangle 10"/>
          <p:cNvSpPr/>
          <p:nvPr/>
        </p:nvSpPr>
        <p:spPr>
          <a:xfrm>
            <a:off x="4139642" y="3385709"/>
            <a:ext cx="1411357" cy="90446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smtClean="0">
                <a:solidFill>
                  <a:schemeClr val="tx1"/>
                </a:solidFill>
              </a:rPr>
              <a:t>Is Admin or unpaid leave requested?</a:t>
            </a:r>
          </a:p>
        </p:txBody>
      </p:sp>
      <p:sp>
        <p:nvSpPr>
          <p:cNvPr id="14" name="Diamond 13"/>
          <p:cNvSpPr/>
          <p:nvPr/>
        </p:nvSpPr>
        <p:spPr>
          <a:xfrm>
            <a:off x="7222431" y="3256090"/>
            <a:ext cx="1461053" cy="1141765"/>
          </a:xfrm>
          <a:prstGeom prst="diamond">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dirty="0" smtClean="0">
              <a:solidFill>
                <a:schemeClr val="tx1"/>
              </a:solidFill>
            </a:endParaRPr>
          </a:p>
        </p:txBody>
      </p:sp>
      <p:sp>
        <p:nvSpPr>
          <p:cNvPr id="15" name="Rectangle 14"/>
          <p:cNvSpPr/>
          <p:nvPr/>
        </p:nvSpPr>
        <p:spPr>
          <a:xfrm>
            <a:off x="7290346" y="3366730"/>
            <a:ext cx="1411357" cy="90446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300" dirty="0" smtClean="0">
                <a:solidFill>
                  <a:schemeClr val="tx1"/>
                </a:solidFill>
              </a:rPr>
              <a:t> Is Leave </a:t>
            </a:r>
          </a:p>
          <a:p>
            <a:pPr algn="ctr"/>
            <a:r>
              <a:rPr lang="en-US" sz="1300" dirty="0" smtClean="0">
                <a:solidFill>
                  <a:schemeClr val="tx1"/>
                </a:solidFill>
              </a:rPr>
              <a:t>Approved?</a:t>
            </a:r>
          </a:p>
        </p:txBody>
      </p:sp>
      <p:sp>
        <p:nvSpPr>
          <p:cNvPr id="16" name="Rectangle 15"/>
          <p:cNvSpPr/>
          <p:nvPr/>
        </p:nvSpPr>
        <p:spPr>
          <a:xfrm>
            <a:off x="7234029" y="4602630"/>
            <a:ext cx="1449455"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SAP Adjusts </a:t>
            </a:r>
            <a:r>
              <a:rPr lang="en-US" sz="1400" dirty="0">
                <a:solidFill>
                  <a:schemeClr val="tx1"/>
                </a:solidFill>
              </a:rPr>
              <a:t>L</a:t>
            </a:r>
            <a:r>
              <a:rPr lang="en-US" sz="1400" dirty="0" smtClean="0">
                <a:solidFill>
                  <a:schemeClr val="tx1"/>
                </a:solidFill>
              </a:rPr>
              <a:t>eave </a:t>
            </a:r>
            <a:r>
              <a:rPr lang="en-US" sz="1400" dirty="0">
                <a:solidFill>
                  <a:schemeClr val="tx1"/>
                </a:solidFill>
              </a:rPr>
              <a:t>B</a:t>
            </a:r>
            <a:r>
              <a:rPr lang="en-US" sz="1400" dirty="0" smtClean="0">
                <a:solidFill>
                  <a:schemeClr val="tx1"/>
                </a:solidFill>
              </a:rPr>
              <a:t>ank </a:t>
            </a:r>
          </a:p>
        </p:txBody>
      </p:sp>
      <p:sp>
        <p:nvSpPr>
          <p:cNvPr id="17" name="Rectangle 16"/>
          <p:cNvSpPr/>
          <p:nvPr/>
        </p:nvSpPr>
        <p:spPr>
          <a:xfrm>
            <a:off x="7242309" y="2095447"/>
            <a:ext cx="1431235" cy="904461"/>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chemeClr val="tx1"/>
                </a:solidFill>
              </a:rPr>
              <a:t>Talk to your Supervisor for Reason </a:t>
            </a:r>
          </a:p>
        </p:txBody>
      </p:sp>
      <p:cxnSp>
        <p:nvCxnSpPr>
          <p:cNvPr id="19" name="Straight Arrow Connector 18"/>
          <p:cNvCxnSpPr>
            <a:stCxn id="5" idx="2"/>
            <a:endCxn id="6" idx="0"/>
          </p:cNvCxnSpPr>
          <p:nvPr/>
        </p:nvCxnSpPr>
        <p:spPr>
          <a:xfrm>
            <a:off x="1182752" y="2352953"/>
            <a:ext cx="0" cy="38089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21" name="Straight Arrow Connector 20"/>
          <p:cNvCxnSpPr>
            <a:stCxn id="6" idx="2"/>
            <a:endCxn id="7" idx="0"/>
          </p:cNvCxnSpPr>
          <p:nvPr/>
        </p:nvCxnSpPr>
        <p:spPr>
          <a:xfrm>
            <a:off x="1182752" y="3638306"/>
            <a:ext cx="1" cy="38089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29" name="Straight Arrow Connector 28"/>
          <p:cNvCxnSpPr>
            <a:stCxn id="13" idx="0"/>
            <a:endCxn id="10" idx="2"/>
          </p:cNvCxnSpPr>
          <p:nvPr/>
        </p:nvCxnSpPr>
        <p:spPr>
          <a:xfrm flipH="1" flipV="1">
            <a:off x="4823954" y="2999908"/>
            <a:ext cx="1490" cy="267457"/>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1" name="Straight Arrow Connector 30"/>
          <p:cNvCxnSpPr>
            <a:stCxn id="13" idx="2"/>
            <a:endCxn id="9" idx="0"/>
          </p:cNvCxnSpPr>
          <p:nvPr/>
        </p:nvCxnSpPr>
        <p:spPr>
          <a:xfrm flipH="1">
            <a:off x="4825442" y="4409130"/>
            <a:ext cx="2" cy="193500"/>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3" name="Straight Arrow Connector 32"/>
          <p:cNvCxnSpPr>
            <a:stCxn id="13" idx="3"/>
            <a:endCxn id="8" idx="1"/>
          </p:cNvCxnSpPr>
          <p:nvPr/>
        </p:nvCxnSpPr>
        <p:spPr>
          <a:xfrm>
            <a:off x="5555970" y="3838248"/>
            <a:ext cx="394252" cy="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5" name="Straight Arrow Connector 34"/>
          <p:cNvCxnSpPr>
            <a:stCxn id="14" idx="0"/>
            <a:endCxn id="17" idx="2"/>
          </p:cNvCxnSpPr>
          <p:nvPr/>
        </p:nvCxnSpPr>
        <p:spPr>
          <a:xfrm flipV="1">
            <a:off x="7952958" y="2999908"/>
            <a:ext cx="4969" cy="256182"/>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7" name="Straight Arrow Connector 36"/>
          <p:cNvCxnSpPr>
            <a:stCxn id="14" idx="2"/>
            <a:endCxn id="16" idx="0"/>
          </p:cNvCxnSpPr>
          <p:nvPr/>
        </p:nvCxnSpPr>
        <p:spPr>
          <a:xfrm>
            <a:off x="7952958" y="4397855"/>
            <a:ext cx="5799" cy="204775"/>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39" name="Straight Arrow Connector 38"/>
          <p:cNvCxnSpPr>
            <a:stCxn id="8" idx="3"/>
            <a:endCxn id="14" idx="1"/>
          </p:cNvCxnSpPr>
          <p:nvPr/>
        </p:nvCxnSpPr>
        <p:spPr>
          <a:xfrm flipV="1">
            <a:off x="6838118" y="3826973"/>
            <a:ext cx="384313" cy="11277"/>
          </a:xfrm>
          <a:prstGeom prst="straightConnector1">
            <a:avLst/>
          </a:prstGeom>
          <a:ln>
            <a:tailEnd type="triangle"/>
          </a:ln>
        </p:spPr>
        <p:style>
          <a:lnRef idx="1">
            <a:schemeClr val="accent1"/>
          </a:lnRef>
          <a:fillRef idx="2">
            <a:schemeClr val="accent1"/>
          </a:fillRef>
          <a:effectRef idx="1">
            <a:schemeClr val="accent1"/>
          </a:effectRef>
          <a:fontRef idx="minor">
            <a:schemeClr val="dk1"/>
          </a:fontRef>
        </p:style>
      </p:cxnSp>
      <p:cxnSp>
        <p:nvCxnSpPr>
          <p:cNvPr id="50" name="Straight Arrow Connector 49"/>
          <p:cNvCxnSpPr>
            <a:stCxn id="7" idx="2"/>
            <a:endCxn id="12" idx="0"/>
          </p:cNvCxnSpPr>
          <p:nvPr/>
        </p:nvCxnSpPr>
        <p:spPr>
          <a:xfrm flipH="1">
            <a:off x="1182752" y="4923659"/>
            <a:ext cx="1" cy="307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753135" y="3383595"/>
            <a:ext cx="887896" cy="904461"/>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solidFill>
              </a:rPr>
              <a:t>SAP Email Sent</a:t>
            </a:r>
          </a:p>
        </p:txBody>
      </p:sp>
      <p:cxnSp>
        <p:nvCxnSpPr>
          <p:cNvPr id="53" name="Elbow Connector 52"/>
          <p:cNvCxnSpPr>
            <a:stCxn id="12" idx="3"/>
            <a:endCxn id="51" idx="1"/>
          </p:cNvCxnSpPr>
          <p:nvPr/>
        </p:nvCxnSpPr>
        <p:spPr>
          <a:xfrm flipV="1">
            <a:off x="1888430" y="3835826"/>
            <a:ext cx="864705" cy="191641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1" idx="3"/>
            <a:endCxn id="13" idx="1"/>
          </p:cNvCxnSpPr>
          <p:nvPr/>
        </p:nvCxnSpPr>
        <p:spPr>
          <a:xfrm>
            <a:off x="3641031" y="3835826"/>
            <a:ext cx="453886" cy="2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25553" y="3004281"/>
            <a:ext cx="508451" cy="307777"/>
          </a:xfrm>
          <a:prstGeom prst="rect">
            <a:avLst/>
          </a:prstGeom>
          <a:noFill/>
        </p:spPr>
        <p:txBody>
          <a:bodyPr wrap="square" rtlCol="0">
            <a:spAutoFit/>
          </a:bodyPr>
          <a:lstStyle/>
          <a:p>
            <a:r>
              <a:rPr lang="en-US" sz="1400" dirty="0" smtClean="0"/>
              <a:t>Yes</a:t>
            </a:r>
            <a:endParaRPr lang="en-US" sz="1400" dirty="0"/>
          </a:p>
        </p:txBody>
      </p:sp>
      <p:sp>
        <p:nvSpPr>
          <p:cNvPr id="34" name="TextBox 33"/>
          <p:cNvSpPr txBox="1"/>
          <p:nvPr/>
        </p:nvSpPr>
        <p:spPr>
          <a:xfrm>
            <a:off x="7961299" y="4326023"/>
            <a:ext cx="508451" cy="307777"/>
          </a:xfrm>
          <a:prstGeom prst="rect">
            <a:avLst/>
          </a:prstGeom>
          <a:noFill/>
        </p:spPr>
        <p:txBody>
          <a:bodyPr wrap="square" rtlCol="0">
            <a:spAutoFit/>
          </a:bodyPr>
          <a:lstStyle/>
          <a:p>
            <a:r>
              <a:rPr lang="en-US" sz="1400" dirty="0" smtClean="0"/>
              <a:t>Yes</a:t>
            </a:r>
            <a:endParaRPr lang="en-US" sz="1400" dirty="0"/>
          </a:p>
        </p:txBody>
      </p:sp>
      <p:sp>
        <p:nvSpPr>
          <p:cNvPr id="24" name="TextBox 23"/>
          <p:cNvSpPr txBox="1"/>
          <p:nvPr/>
        </p:nvSpPr>
        <p:spPr>
          <a:xfrm>
            <a:off x="4827222" y="4326023"/>
            <a:ext cx="394660" cy="307777"/>
          </a:xfrm>
          <a:prstGeom prst="rect">
            <a:avLst/>
          </a:prstGeom>
          <a:noFill/>
        </p:spPr>
        <p:txBody>
          <a:bodyPr wrap="none" rtlCol="0">
            <a:spAutoFit/>
          </a:bodyPr>
          <a:lstStyle/>
          <a:p>
            <a:r>
              <a:rPr lang="en-US" sz="1400" dirty="0"/>
              <a:t>No</a:t>
            </a:r>
          </a:p>
        </p:txBody>
      </p:sp>
      <p:sp>
        <p:nvSpPr>
          <p:cNvPr id="36" name="TextBox 35"/>
          <p:cNvSpPr txBox="1"/>
          <p:nvPr/>
        </p:nvSpPr>
        <p:spPr>
          <a:xfrm>
            <a:off x="7977594" y="2987289"/>
            <a:ext cx="394660" cy="307777"/>
          </a:xfrm>
          <a:prstGeom prst="rect">
            <a:avLst/>
          </a:prstGeom>
          <a:noFill/>
        </p:spPr>
        <p:txBody>
          <a:bodyPr wrap="none" rtlCol="0">
            <a:spAutoFit/>
          </a:bodyPr>
          <a:lstStyle/>
          <a:p>
            <a:r>
              <a:rPr lang="en-US" sz="1400" dirty="0"/>
              <a:t>No</a:t>
            </a:r>
          </a:p>
        </p:txBody>
      </p:sp>
    </p:spTree>
    <p:custDataLst>
      <p:tags r:id="rId1"/>
    </p:custDataLst>
    <p:extLst>
      <p:ext uri="{BB962C8B-B14F-4D97-AF65-F5344CB8AC3E}">
        <p14:creationId xmlns:p14="http://schemas.microsoft.com/office/powerpoint/2010/main" val="351566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104" y="1371601"/>
            <a:ext cx="8864016" cy="1215958"/>
          </a:xfrm>
        </p:spPr>
        <p:txBody>
          <a:bodyPr/>
          <a:lstStyle/>
          <a:p>
            <a:pPr algn="ctr"/>
            <a:r>
              <a:rPr lang="en-US" dirty="0" smtClean="0"/>
              <a:t>Using line six of your </a:t>
            </a:r>
            <a:r>
              <a:rPr lang="en-US" b="1" i="1" dirty="0" smtClean="0"/>
              <a:t>Employee Time </a:t>
            </a:r>
            <a:r>
              <a:rPr lang="en-US" b="1" i="1" dirty="0"/>
              <a:t>E</a:t>
            </a:r>
            <a:r>
              <a:rPr lang="en-US" b="1" i="1" dirty="0" smtClean="0"/>
              <a:t>ntry Worksheet</a:t>
            </a:r>
            <a:r>
              <a:rPr lang="en-US" dirty="0" smtClean="0"/>
              <a:t>, click on your employee group to learn about your leave accruals:</a:t>
            </a:r>
          </a:p>
          <a:p>
            <a:endParaRPr lang="en-US"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69</a:t>
            </a:fld>
            <a:endParaRPr lang="en-US" dirty="0"/>
          </a:p>
        </p:txBody>
      </p:sp>
      <p:sp>
        <p:nvSpPr>
          <p:cNvPr id="5" name="Title 4"/>
          <p:cNvSpPr>
            <a:spLocks noGrp="1"/>
          </p:cNvSpPr>
          <p:nvPr>
            <p:ph type="title"/>
          </p:nvPr>
        </p:nvSpPr>
        <p:spPr/>
        <p:txBody>
          <a:bodyPr/>
          <a:lstStyle/>
          <a:p>
            <a:r>
              <a:rPr lang="en-US" dirty="0" smtClean="0"/>
              <a:t>Types of Accruals and Leave</a:t>
            </a:r>
            <a:endParaRPr lang="en-US" dirty="0"/>
          </a:p>
        </p:txBody>
      </p:sp>
      <p:graphicFrame>
        <p:nvGraphicFramePr>
          <p:cNvPr id="6" name="Diagram 5"/>
          <p:cNvGraphicFramePr/>
          <p:nvPr>
            <p:custDataLst>
              <p:tags r:id="rId2"/>
            </p:custDataLst>
            <p:extLst>
              <p:ext uri="{D42A27DB-BD31-4B8C-83A1-F6EECF244321}">
                <p14:modId xmlns:p14="http://schemas.microsoft.com/office/powerpoint/2010/main" val="1046597829"/>
              </p:ext>
            </p:extLst>
          </p:nvPr>
        </p:nvGraphicFramePr>
        <p:xfrm>
          <a:off x="182880" y="2712972"/>
          <a:ext cx="8784077" cy="24718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676264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r>
              <a:rPr lang="en-US" sz="2900" dirty="0"/>
              <a:t>Learning Logistics</a:t>
            </a:r>
          </a:p>
          <a:p>
            <a:pPr marL="457200" indent="-457200">
              <a:buFont typeface="Arial"/>
              <a:buChar char="•"/>
            </a:pPr>
            <a:r>
              <a:rPr lang="en-US" sz="2900" b="1" dirty="0"/>
              <a:t>Section 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dirty="0"/>
              <a:t>Section 5 – Timesheet Verification</a:t>
            </a:r>
          </a:p>
          <a:p>
            <a:pPr marL="457200" indent="-457200">
              <a:buFont typeface="Arial"/>
              <a:buChar char="•"/>
            </a:pPr>
            <a:r>
              <a:rPr lang="en-US" sz="2900" dirty="0"/>
              <a:t>Conclusion</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a:t>
            </a:fld>
            <a:endParaRPr lang="en-US" dirty="0"/>
          </a:p>
        </p:txBody>
      </p:sp>
      <p:sp>
        <p:nvSpPr>
          <p:cNvPr id="9218" name="Title 1"/>
          <p:cNvSpPr>
            <a:spLocks noGrp="1"/>
          </p:cNvSpPr>
          <p:nvPr>
            <p:ph type="title"/>
          </p:nvPr>
        </p:nvSpPr>
        <p:spPr/>
        <p:txBody>
          <a:bodyPr/>
          <a:lstStyle/>
          <a:p>
            <a:r>
              <a:rPr lang="en-US" dirty="0" smtClean="0">
                <a:latin typeface="+mj-lt"/>
              </a:rPr>
              <a:t>Section 1 - Time Entry Overview</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645413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70</a:t>
            </a:fld>
            <a:endParaRPr lang="en-US" dirty="0"/>
          </a:p>
        </p:txBody>
      </p:sp>
      <p:sp>
        <p:nvSpPr>
          <p:cNvPr id="5" name="Title 4"/>
          <p:cNvSpPr>
            <a:spLocks noGrp="1"/>
          </p:cNvSpPr>
          <p:nvPr>
            <p:ph type="title"/>
          </p:nvPr>
        </p:nvSpPr>
        <p:spPr/>
        <p:txBody>
          <a:bodyPr/>
          <a:lstStyle/>
          <a:p>
            <a:r>
              <a:rPr lang="en-US" dirty="0" smtClean="0"/>
              <a:t>Accrual - Permanent Full-time</a:t>
            </a:r>
            <a:endParaRPr lang="en-US" dirty="0"/>
          </a:p>
        </p:txBody>
      </p:sp>
      <p:sp>
        <p:nvSpPr>
          <p:cNvPr id="6" name="Content Placeholder 1"/>
          <p:cNvSpPr>
            <a:spLocks noGrp="1"/>
          </p:cNvSpPr>
          <p:nvPr>
            <p:ph idx="1"/>
          </p:nvPr>
        </p:nvSpPr>
        <p:spPr>
          <a:xfrm>
            <a:off x="1421176" y="1371600"/>
            <a:ext cx="7539944" cy="4937125"/>
          </a:xfrm>
        </p:spPr>
        <p:txBody>
          <a:bodyPr/>
          <a:lstStyle/>
          <a:p>
            <a:r>
              <a:rPr lang="en-US" dirty="0" smtClean="0"/>
              <a:t>As a Permanent Full-time employee:</a:t>
            </a:r>
          </a:p>
          <a:p>
            <a:pPr marL="457200" indent="-457200">
              <a:buFont typeface="Arial" panose="020B0604020202020204" pitchFamily="34" charset="0"/>
              <a:buChar char="•"/>
            </a:pPr>
            <a:r>
              <a:rPr lang="en-US" dirty="0"/>
              <a:t>Y</a:t>
            </a:r>
            <a:r>
              <a:rPr lang="en-US" dirty="0" smtClean="0"/>
              <a:t>ou receive full accruals when you are paid 40 hours per week for an entire month </a:t>
            </a:r>
          </a:p>
          <a:p>
            <a:pPr marL="457200" indent="-457200">
              <a:buFont typeface="Arial" panose="020B0604020202020204" pitchFamily="34" charset="0"/>
              <a:buChar char="•"/>
            </a:pPr>
            <a:r>
              <a:rPr lang="en-US" dirty="0" smtClean="0"/>
              <a:t>Your leave is prorated if you start in the middle of the month</a:t>
            </a:r>
            <a:endParaRPr lang="en-US" dirty="0"/>
          </a:p>
          <a:p>
            <a:pPr marL="457200" indent="-457200">
              <a:buFont typeface="Arial" panose="020B0604020202020204" pitchFamily="34" charset="0"/>
              <a:buChar char="•"/>
            </a:pPr>
            <a:r>
              <a:rPr lang="en-US" dirty="0" smtClean="0"/>
              <a:t>Accruals change based on your years of service </a:t>
            </a:r>
          </a:p>
        </p:txBody>
      </p:sp>
      <p:pic>
        <p:nvPicPr>
          <p:cNvPr id="7"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345337"/>
            <a:ext cx="2005070" cy="47786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30234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96598" y="1371600"/>
            <a:ext cx="7264522" cy="4937125"/>
          </a:xfrm>
        </p:spPr>
        <p:txBody>
          <a:bodyPr/>
          <a:lstStyle/>
          <a:p>
            <a:r>
              <a:rPr lang="en-US" dirty="0" smtClean="0"/>
              <a:t>As a Permanent Part-time employee your leave is prorated based on the hours you work: </a:t>
            </a:r>
          </a:p>
          <a:p>
            <a:pPr marL="1028700" lvl="1">
              <a:buFont typeface="Arial" panose="020B0604020202020204" pitchFamily="34" charset="0"/>
              <a:buChar char="•"/>
            </a:pPr>
            <a:r>
              <a:rPr lang="en-US" dirty="0" smtClean="0"/>
              <a:t>Accruals are based on Full-time work of 40 hours per week per month</a:t>
            </a:r>
          </a:p>
          <a:p>
            <a:pPr marL="1028700" lvl="1">
              <a:buFont typeface="Arial" panose="020B0604020202020204" pitchFamily="34" charset="0"/>
              <a:buChar char="•"/>
            </a:pPr>
            <a:r>
              <a:rPr lang="en-US" dirty="0" smtClean="0"/>
              <a:t>As a Permanent Part-time your accrual is based on the percentage of full-time work you do</a:t>
            </a:r>
          </a:p>
          <a:p>
            <a:pPr marL="1028700" lvl="1">
              <a:buFont typeface="Arial" panose="020B0604020202020204" pitchFamily="34" charset="0"/>
              <a:buChar char="•"/>
            </a:pPr>
            <a:r>
              <a:rPr lang="en-US" dirty="0" smtClean="0"/>
              <a:t>For example, </a:t>
            </a:r>
            <a:r>
              <a:rPr lang="en-US" dirty="0"/>
              <a:t>if you work 20 hours a week and the full time </a:t>
            </a:r>
            <a:r>
              <a:rPr lang="en-US" dirty="0" smtClean="0"/>
              <a:t>sick leave accrual </a:t>
            </a:r>
            <a:r>
              <a:rPr lang="en-US" dirty="0"/>
              <a:t>is 6.66 hours per month you would accrue 3.33 hours per month</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71</a:t>
            </a:fld>
            <a:endParaRPr lang="en-US" dirty="0"/>
          </a:p>
        </p:txBody>
      </p:sp>
      <p:sp>
        <p:nvSpPr>
          <p:cNvPr id="5" name="Title 4"/>
          <p:cNvSpPr>
            <a:spLocks noGrp="1"/>
          </p:cNvSpPr>
          <p:nvPr>
            <p:ph type="title"/>
          </p:nvPr>
        </p:nvSpPr>
        <p:spPr/>
        <p:txBody>
          <a:bodyPr/>
          <a:lstStyle/>
          <a:p>
            <a:r>
              <a:rPr lang="en-US" dirty="0"/>
              <a:t>Accrual – Permanent </a:t>
            </a:r>
            <a:r>
              <a:rPr lang="en-US" dirty="0" smtClean="0"/>
              <a:t>Part-Time</a:t>
            </a:r>
            <a:endParaRPr lang="en-US" dirty="0"/>
          </a:p>
        </p:txBody>
      </p:sp>
      <p:pic>
        <p:nvPicPr>
          <p:cNvPr id="9"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17517" y="1450844"/>
            <a:ext cx="1970686" cy="4778635"/>
          </a:xfrm>
          <a:prstGeom prst="rect">
            <a:avLst/>
          </a:prstGeom>
          <a:effectLst>
            <a:outerShdw blurRad="50800" dist="38100" dir="2700000" algn="tl" rotWithShape="0">
              <a:prstClr val="black">
                <a:alpha val="40000"/>
              </a:prstClr>
            </a:outerShdw>
          </a:effectLst>
        </p:spPr>
      </p:pic>
      <p:sp>
        <p:nvSpPr>
          <p:cNvPr id="10" name="TextBox 9"/>
          <p:cNvSpPr txBox="1"/>
          <p:nvPr/>
        </p:nvSpPr>
        <p:spPr>
          <a:xfrm>
            <a:off x="317517" y="1674564"/>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7276209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72</a:t>
            </a:fld>
            <a:endParaRPr lang="en-US" dirty="0"/>
          </a:p>
        </p:txBody>
      </p:sp>
      <p:sp>
        <p:nvSpPr>
          <p:cNvPr id="5" name="Title 4"/>
          <p:cNvSpPr>
            <a:spLocks noGrp="1"/>
          </p:cNvSpPr>
          <p:nvPr>
            <p:ph type="title"/>
          </p:nvPr>
        </p:nvSpPr>
        <p:spPr/>
        <p:txBody>
          <a:bodyPr/>
          <a:lstStyle/>
          <a:p>
            <a:r>
              <a:rPr lang="en-US" dirty="0"/>
              <a:t>Accrual – Winter </a:t>
            </a:r>
            <a:r>
              <a:rPr lang="en-US" dirty="0" smtClean="0"/>
              <a:t>Permanent Part-time</a:t>
            </a:r>
            <a:endParaRPr lang="en-US" dirty="0"/>
          </a:p>
        </p:txBody>
      </p:sp>
      <p:sp>
        <p:nvSpPr>
          <p:cNvPr id="6" name="Content Placeholder 1"/>
          <p:cNvSpPr>
            <a:spLocks noGrp="1"/>
          </p:cNvSpPr>
          <p:nvPr>
            <p:ph idx="1"/>
          </p:nvPr>
        </p:nvSpPr>
        <p:spPr>
          <a:xfrm>
            <a:off x="1421176" y="1371600"/>
            <a:ext cx="7539944" cy="4937125"/>
          </a:xfrm>
        </p:spPr>
        <p:txBody>
          <a:bodyPr/>
          <a:lstStyle/>
          <a:p>
            <a:r>
              <a:rPr lang="en-US" dirty="0" smtClean="0"/>
              <a:t>As a Winter Permanent Part-time employee:</a:t>
            </a:r>
          </a:p>
          <a:p>
            <a:pPr marL="457200" indent="-457200">
              <a:buFont typeface="Arial" panose="020B0604020202020204" pitchFamily="34" charset="0"/>
              <a:buChar char="•"/>
            </a:pPr>
            <a:r>
              <a:rPr lang="en-US" dirty="0"/>
              <a:t>Y</a:t>
            </a:r>
            <a:r>
              <a:rPr lang="en-US" dirty="0" smtClean="0"/>
              <a:t>ou receive full accruals when you work 40 hours per week for an entire month (160 hours)</a:t>
            </a:r>
          </a:p>
          <a:p>
            <a:pPr marL="457200" indent="-457200">
              <a:buFont typeface="Arial" panose="020B0604020202020204" pitchFamily="34" charset="0"/>
              <a:buChar char="•"/>
            </a:pPr>
            <a:r>
              <a:rPr lang="en-US" dirty="0" smtClean="0"/>
              <a:t>If you start in the middle of the month, then your leave would be prorated to be one half of the 160 hour to 80 hours:</a:t>
            </a:r>
          </a:p>
          <a:p>
            <a:pPr marL="1028700" lvl="1">
              <a:buFont typeface="Arial" panose="020B0604020202020204" pitchFamily="34" charset="0"/>
              <a:buChar char="•"/>
            </a:pPr>
            <a:r>
              <a:rPr lang="en-US" dirty="0" smtClean="0"/>
              <a:t>The full time (160 hours) accrual of sick leave would be 6.66 hours per month if you worked 80 hours you would receive 3.33 hours for the month</a:t>
            </a:r>
          </a:p>
        </p:txBody>
      </p:sp>
      <p:pic>
        <p:nvPicPr>
          <p:cNvPr id="7" name="Atsumi"/>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0" y="1450844"/>
            <a:ext cx="2005070" cy="47786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491437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smtClean="0"/>
              <a:t>Each type of accrued leave has its own bank </a:t>
            </a:r>
          </a:p>
          <a:p>
            <a:pPr marL="457200" indent="-457200">
              <a:buFont typeface="Arial" panose="020B0604020202020204" pitchFamily="34" charset="0"/>
              <a:buChar char="•"/>
            </a:pPr>
            <a:r>
              <a:rPr lang="en-US" dirty="0" smtClean="0"/>
              <a:t>Quota banks track leave accrual and usage </a:t>
            </a:r>
          </a:p>
          <a:p>
            <a:pPr marL="457200" indent="-457200">
              <a:buFont typeface="Arial" panose="020B0604020202020204" pitchFamily="34" charset="0"/>
              <a:buChar char="•"/>
            </a:pPr>
            <a:r>
              <a:rPr lang="en-US" dirty="0" smtClean="0"/>
              <a:t>You can only spend leave that is in your bank</a:t>
            </a:r>
          </a:p>
          <a:p>
            <a:pPr marL="457200" indent="-457200">
              <a:buFont typeface="Arial" panose="020B0604020202020204" pitchFamily="34" charset="0"/>
              <a:buChar char="•"/>
            </a:pPr>
            <a:r>
              <a:rPr lang="en-US" dirty="0" smtClean="0"/>
              <a:t>Leave is accrued monthly based on your paid hours</a:t>
            </a:r>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73</a:t>
            </a:fld>
            <a:endParaRPr lang="en-US" dirty="0"/>
          </a:p>
        </p:txBody>
      </p:sp>
      <p:sp>
        <p:nvSpPr>
          <p:cNvPr id="5" name="Title 4"/>
          <p:cNvSpPr>
            <a:spLocks noGrp="1"/>
          </p:cNvSpPr>
          <p:nvPr>
            <p:ph type="title"/>
          </p:nvPr>
        </p:nvSpPr>
        <p:spPr/>
        <p:txBody>
          <a:bodyPr/>
          <a:lstStyle/>
          <a:p>
            <a:r>
              <a:rPr lang="en-US" dirty="0" smtClean="0"/>
              <a:t>Leave Quotas</a:t>
            </a:r>
            <a:endParaRPr lang="en-US" dirty="0"/>
          </a:p>
        </p:txBody>
      </p:sp>
      <p:grpSp>
        <p:nvGrpSpPr>
          <p:cNvPr id="16" name="Group 15"/>
          <p:cNvGrpSpPr/>
          <p:nvPr/>
        </p:nvGrpSpPr>
        <p:grpSpPr>
          <a:xfrm>
            <a:off x="1103156" y="3840162"/>
            <a:ext cx="6937688" cy="1755676"/>
            <a:chOff x="1026942" y="4379417"/>
            <a:chExt cx="6937688" cy="1755676"/>
          </a:xfrm>
        </p:grpSpPr>
        <p:pic>
          <p:nvPicPr>
            <p:cNvPr id="6" name="Picture 5"/>
            <p:cNvPicPr>
              <a:picLocks noChangeAspect="1"/>
            </p:cNvPicPr>
            <p:nvPr>
              <p:custDataLst>
                <p:tags r:id="rId2"/>
              </p:custDataLst>
            </p:nvPr>
          </p:nvPicPr>
          <p:blipFill rotWithShape="1">
            <a:blip r:embed="rId8" cstate="print">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1026942" y="4379417"/>
              <a:ext cx="1751304" cy="1744686"/>
            </a:xfrm>
            <a:prstGeom prst="rect">
              <a:avLst/>
            </a:prstGeom>
          </p:spPr>
        </p:pic>
        <p:pic>
          <p:nvPicPr>
            <p:cNvPr id="7" name="Picture 6"/>
            <p:cNvPicPr>
              <a:picLocks noChangeAspect="1"/>
            </p:cNvPicPr>
            <p:nvPr>
              <p:custDataLst>
                <p:tags r:id="rId3"/>
              </p:custDataLst>
            </p:nvPr>
          </p:nvPicPr>
          <p:blipFill rotWithShape="1">
            <a:blip r:embed="rId8" cstate="print">
              <a:duotone>
                <a:prstClr val="black"/>
                <a:schemeClr val="accent3">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6213326" y="4384912"/>
              <a:ext cx="1751304" cy="1744686"/>
            </a:xfrm>
            <a:prstGeom prst="rect">
              <a:avLst/>
            </a:prstGeom>
          </p:spPr>
        </p:pic>
        <p:pic>
          <p:nvPicPr>
            <p:cNvPr id="8" name="Picture 7"/>
            <p:cNvPicPr>
              <a:picLocks noChangeAspect="1"/>
            </p:cNvPicPr>
            <p:nvPr>
              <p:custDataLst>
                <p:tags r:id="rId4"/>
              </p:custDataLst>
            </p:nvPr>
          </p:nvPicPr>
          <p:blipFill rotWithShape="1">
            <a:blip r:embed="rId8" cstate="print">
              <a:duotone>
                <a:prstClr val="black"/>
                <a:schemeClr val="accent6">
                  <a:tint val="45000"/>
                  <a:satMod val="400000"/>
                </a:schemeClr>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2778246" y="4390407"/>
              <a:ext cx="1751304" cy="1744686"/>
            </a:xfrm>
            <a:prstGeom prst="rect">
              <a:avLst/>
            </a:prstGeom>
          </p:spPr>
        </p:pic>
        <p:pic>
          <p:nvPicPr>
            <p:cNvPr id="9" name="Picture 8"/>
            <p:cNvPicPr>
              <a:picLocks noChangeAspect="1"/>
            </p:cNvPicPr>
            <p:nvPr>
              <p:custDataLst>
                <p:tags r:id="rId5"/>
              </p:custDataLst>
            </p:nvPr>
          </p:nvPicPr>
          <p:blipFill rotWithShape="1">
            <a:blip r:embed="rId8" cstate="print">
              <a:duotone>
                <a:schemeClr val="accent1">
                  <a:shade val="45000"/>
                  <a:satMod val="135000"/>
                </a:schemeClr>
                <a:prstClr val="white"/>
              </a:duotone>
              <a:extLst>
                <a:ext uri="{BEBA8EAE-BF5A-486C-A8C5-ECC9F3942E4B}">
                  <a14:imgProps xmlns:a14="http://schemas.microsoft.com/office/drawing/2010/main">
                    <a14:imgLayer r:embed="rId9">
                      <a14:imgEffect>
                        <a14:backgroundRemoval t="6022" b="97204" l="2130" r="46326"/>
                      </a14:imgEffect>
                    </a14:imgLayer>
                  </a14:imgProps>
                </a:ext>
                <a:ext uri="{28A0092B-C50C-407E-A947-70E740481C1C}">
                  <a14:useLocalDpi xmlns:a14="http://schemas.microsoft.com/office/drawing/2010/main" val="0"/>
                </a:ext>
              </a:extLst>
            </a:blip>
            <a:srcRect r="50301"/>
            <a:stretch/>
          </p:blipFill>
          <p:spPr>
            <a:xfrm>
              <a:off x="4495786" y="4379417"/>
              <a:ext cx="1751304" cy="1744686"/>
            </a:xfrm>
            <a:prstGeom prst="rect">
              <a:avLst/>
            </a:prstGeom>
          </p:spPr>
        </p:pic>
        <p:sp>
          <p:nvSpPr>
            <p:cNvPr id="10" name="TextBox 9"/>
            <p:cNvSpPr txBox="1"/>
            <p:nvPr/>
          </p:nvSpPr>
          <p:spPr>
            <a:xfrm>
              <a:off x="1352876" y="5251760"/>
              <a:ext cx="878641" cy="369332"/>
            </a:xfrm>
            <a:prstGeom prst="rect">
              <a:avLst/>
            </a:prstGeom>
            <a:noFill/>
          </p:spPr>
          <p:txBody>
            <a:bodyPr wrap="square" rtlCol="0">
              <a:spAutoFit/>
            </a:bodyPr>
            <a:lstStyle/>
            <a:p>
              <a:r>
                <a:rPr lang="en-US" b="1" dirty="0" smtClean="0"/>
                <a:t>Annual</a:t>
              </a:r>
              <a:endParaRPr lang="en-US" b="1" dirty="0"/>
            </a:p>
          </p:txBody>
        </p:sp>
        <p:sp>
          <p:nvSpPr>
            <p:cNvPr id="11" name="TextBox 10"/>
            <p:cNvSpPr txBox="1"/>
            <p:nvPr/>
          </p:nvSpPr>
          <p:spPr>
            <a:xfrm>
              <a:off x="3280590" y="5259320"/>
              <a:ext cx="746616" cy="369332"/>
            </a:xfrm>
            <a:prstGeom prst="rect">
              <a:avLst/>
            </a:prstGeom>
            <a:noFill/>
          </p:spPr>
          <p:txBody>
            <a:bodyPr wrap="square" rtlCol="0">
              <a:spAutoFit/>
            </a:bodyPr>
            <a:lstStyle/>
            <a:p>
              <a:r>
                <a:rPr lang="en-US" b="1" dirty="0" smtClean="0"/>
                <a:t>Sick</a:t>
              </a:r>
              <a:endParaRPr lang="en-US" b="1" dirty="0"/>
            </a:p>
          </p:txBody>
        </p:sp>
        <p:sp>
          <p:nvSpPr>
            <p:cNvPr id="12" name="TextBox 11"/>
            <p:cNvSpPr txBox="1"/>
            <p:nvPr/>
          </p:nvSpPr>
          <p:spPr>
            <a:xfrm>
              <a:off x="4796499" y="5248330"/>
              <a:ext cx="915340" cy="369332"/>
            </a:xfrm>
            <a:prstGeom prst="rect">
              <a:avLst/>
            </a:prstGeom>
            <a:noFill/>
          </p:spPr>
          <p:txBody>
            <a:bodyPr wrap="square" rtlCol="0">
              <a:spAutoFit/>
            </a:bodyPr>
            <a:lstStyle/>
            <a:p>
              <a:r>
                <a:rPr lang="en-US" b="1" dirty="0" smtClean="0"/>
                <a:t>Comp</a:t>
              </a:r>
              <a:endParaRPr lang="en-US" b="1" dirty="0"/>
            </a:p>
          </p:txBody>
        </p:sp>
        <p:sp>
          <p:nvSpPr>
            <p:cNvPr id="13" name="TextBox 12"/>
            <p:cNvSpPr txBox="1"/>
            <p:nvPr/>
          </p:nvSpPr>
          <p:spPr>
            <a:xfrm>
              <a:off x="6391159" y="5253825"/>
              <a:ext cx="1362056" cy="369332"/>
            </a:xfrm>
            <a:prstGeom prst="rect">
              <a:avLst/>
            </a:prstGeom>
            <a:noFill/>
          </p:spPr>
          <p:txBody>
            <a:bodyPr wrap="square" rtlCol="0">
              <a:spAutoFit/>
            </a:bodyPr>
            <a:lstStyle/>
            <a:p>
              <a:r>
                <a:rPr lang="en-US" b="1" dirty="0" smtClean="0"/>
                <a:t>Alt Holiday</a:t>
              </a:r>
              <a:endParaRPr lang="en-US" b="1" dirty="0"/>
            </a:p>
          </p:txBody>
        </p:sp>
      </p:grpSp>
    </p:spTree>
    <p:custDataLst>
      <p:tags r:id="rId1"/>
    </p:custDataLst>
    <p:extLst>
      <p:ext uri="{BB962C8B-B14F-4D97-AF65-F5344CB8AC3E}">
        <p14:creationId xmlns:p14="http://schemas.microsoft.com/office/powerpoint/2010/main" val="181238417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74</a:t>
            </a:fld>
            <a:endParaRPr lang="en-US" dirty="0"/>
          </a:p>
        </p:txBody>
      </p:sp>
      <p:sp>
        <p:nvSpPr>
          <p:cNvPr id="5" name="Title 4"/>
          <p:cNvSpPr>
            <a:spLocks noGrp="1"/>
          </p:cNvSpPr>
          <p:nvPr>
            <p:ph type="title"/>
          </p:nvPr>
        </p:nvSpPr>
        <p:spPr/>
        <p:txBody>
          <a:bodyPr/>
          <a:lstStyle/>
          <a:p>
            <a:r>
              <a:rPr lang="en-US" dirty="0" smtClean="0"/>
              <a:t>Display the Leave Summary Report</a:t>
            </a:r>
            <a:endParaRPr lang="en-US" dirty="0"/>
          </a:p>
        </p:txBody>
      </p:sp>
      <p:sp>
        <p:nvSpPr>
          <p:cNvPr id="7" name="Content Placeholder 5"/>
          <p:cNvSpPr>
            <a:spLocks noGrp="1"/>
          </p:cNvSpPr>
          <p:nvPr>
            <p:ph idx="1"/>
          </p:nvPr>
        </p:nvSpPr>
        <p:spPr>
          <a:xfrm>
            <a:off x="1651000" y="1371600"/>
            <a:ext cx="7310120" cy="4937125"/>
          </a:xfrm>
        </p:spPr>
        <p:txBody>
          <a:bodyPr/>
          <a:lstStyle/>
          <a:p>
            <a:r>
              <a:rPr lang="en-US" b="1" dirty="0" smtClean="0"/>
              <a:t>Scenario: You want to use annual leave, but are uncertain about how you have available.</a:t>
            </a:r>
            <a:endParaRPr lang="en-US" b="1" dirty="0"/>
          </a:p>
        </p:txBody>
      </p:sp>
      <p:pic>
        <p:nvPicPr>
          <p:cNvPr id="2" name="sc58e154ba0247fbbf46355a925f4765"/>
          <p:cNvPicPr>
            <a:picLocks/>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1651000" y="2308225"/>
            <a:ext cx="7310120" cy="3444875"/>
          </a:xfrm>
          <a:prstGeom prst="rect">
            <a:avLst/>
          </a:prstGeom>
        </p:spPr>
      </p:pic>
    </p:spTree>
    <p:custDataLst>
      <p:tags r:id="rId1"/>
    </p:custDataLst>
    <p:extLst>
      <p:ext uri="{BB962C8B-B14F-4D97-AF65-F5344CB8AC3E}">
        <p14:creationId xmlns:p14="http://schemas.microsoft.com/office/powerpoint/2010/main" val="374058666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8902494"/>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75</a:t>
            </a:fld>
            <a:endParaRPr lang="en-US" dirty="0"/>
          </a:p>
        </p:txBody>
      </p:sp>
      <p:sp>
        <p:nvSpPr>
          <p:cNvPr id="5" name="Title 4"/>
          <p:cNvSpPr>
            <a:spLocks noGrp="1"/>
          </p:cNvSpPr>
          <p:nvPr>
            <p:ph type="title"/>
          </p:nvPr>
        </p:nvSpPr>
        <p:spPr/>
        <p:txBody>
          <a:bodyPr/>
          <a:lstStyle/>
          <a:p>
            <a:r>
              <a:rPr lang="en-US" dirty="0" smtClean="0"/>
              <a:t>Roles and Responsibilities in the Leave Process</a:t>
            </a:r>
            <a:endParaRPr lang="en-US" dirty="0"/>
          </a:p>
        </p:txBody>
      </p:sp>
    </p:spTree>
    <p:custDataLst>
      <p:tags r:id="rId1"/>
    </p:custDataLst>
    <p:extLst>
      <p:ext uri="{BB962C8B-B14F-4D97-AF65-F5344CB8AC3E}">
        <p14:creationId xmlns:p14="http://schemas.microsoft.com/office/powerpoint/2010/main" val="41290285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2812619293"/>
              </p:ext>
            </p:extLst>
          </p:nvPr>
        </p:nvGraphicFramePr>
        <p:xfrm>
          <a:off x="182564" y="1371600"/>
          <a:ext cx="5955590"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76</a:t>
            </a:fld>
            <a:endParaRPr lang="en-US" dirty="0"/>
          </a:p>
        </p:txBody>
      </p:sp>
      <p:sp>
        <p:nvSpPr>
          <p:cNvPr id="5" name="Title 4"/>
          <p:cNvSpPr>
            <a:spLocks noGrp="1"/>
          </p:cNvSpPr>
          <p:nvPr>
            <p:ph type="title"/>
          </p:nvPr>
        </p:nvSpPr>
        <p:spPr/>
        <p:txBody>
          <a:bodyPr/>
          <a:lstStyle/>
          <a:p>
            <a:r>
              <a:rPr lang="en-US" dirty="0" smtClean="0"/>
              <a:t>Communication is Key</a:t>
            </a:r>
            <a:endParaRPr lang="en-US" dirty="0"/>
          </a:p>
        </p:txBody>
      </p:sp>
      <p:sp>
        <p:nvSpPr>
          <p:cNvPr id="2" name="Rectangle 1"/>
          <p:cNvSpPr/>
          <p:nvPr/>
        </p:nvSpPr>
        <p:spPr>
          <a:xfrm>
            <a:off x="4699323" y="1520127"/>
            <a:ext cx="4261798" cy="206029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As an Employee you are responsible for:</a:t>
            </a:r>
          </a:p>
          <a:p>
            <a:pPr marL="285750" indent="-285750">
              <a:buFont typeface="Arial" panose="020B0604020202020204" pitchFamily="34" charset="0"/>
              <a:buChar char="•"/>
            </a:pPr>
            <a:r>
              <a:rPr lang="en-US" sz="1400" dirty="0">
                <a:solidFill>
                  <a:schemeClr val="tx1"/>
                </a:solidFill>
              </a:rPr>
              <a:t>Understanding your workgroup’s leave processes and supervisor expectations</a:t>
            </a:r>
          </a:p>
          <a:p>
            <a:pPr marL="285750" indent="-285750">
              <a:buFont typeface="Arial" panose="020B0604020202020204" pitchFamily="34" charset="0"/>
              <a:buChar char="•"/>
            </a:pPr>
            <a:r>
              <a:rPr lang="en-US" sz="1400" dirty="0">
                <a:solidFill>
                  <a:schemeClr val="tx1"/>
                </a:solidFill>
              </a:rPr>
              <a:t>Checking </a:t>
            </a:r>
            <a:r>
              <a:rPr lang="en-US" sz="1400" dirty="0" smtClean="0">
                <a:solidFill>
                  <a:schemeClr val="tx1"/>
                </a:solidFill>
              </a:rPr>
              <a:t>your </a:t>
            </a:r>
            <a:r>
              <a:rPr lang="en-US" sz="1400" dirty="0">
                <a:solidFill>
                  <a:schemeClr val="tx1"/>
                </a:solidFill>
              </a:rPr>
              <a:t>Leave Summary </a:t>
            </a:r>
            <a:r>
              <a:rPr lang="en-US" sz="1400" dirty="0" smtClean="0">
                <a:solidFill>
                  <a:schemeClr val="tx1"/>
                </a:solidFill>
              </a:rPr>
              <a:t>report </a:t>
            </a:r>
            <a:r>
              <a:rPr lang="en-US" sz="1400" dirty="0">
                <a:solidFill>
                  <a:schemeClr val="tx1"/>
                </a:solidFill>
              </a:rPr>
              <a:t>before requesting leave</a:t>
            </a:r>
          </a:p>
          <a:p>
            <a:pPr marL="285750" indent="-285750">
              <a:buFont typeface="Arial" panose="020B0604020202020204" pitchFamily="34" charset="0"/>
              <a:buChar char="•"/>
            </a:pPr>
            <a:r>
              <a:rPr lang="en-US" sz="1400" dirty="0">
                <a:solidFill>
                  <a:schemeClr val="tx1"/>
                </a:solidFill>
              </a:rPr>
              <a:t>Timely communicating you are taking leave</a:t>
            </a:r>
          </a:p>
          <a:p>
            <a:pPr marL="285750" indent="-285750">
              <a:buFont typeface="Arial" panose="020B0604020202020204" pitchFamily="34" charset="0"/>
              <a:buChar char="•"/>
            </a:pPr>
            <a:r>
              <a:rPr lang="en-US" sz="1400" dirty="0" smtClean="0">
                <a:solidFill>
                  <a:schemeClr val="tx1"/>
                </a:solidFill>
              </a:rPr>
              <a:t>Entering </a:t>
            </a:r>
            <a:r>
              <a:rPr lang="en-US" sz="1400" dirty="0">
                <a:solidFill>
                  <a:schemeClr val="tx1"/>
                </a:solidFill>
              </a:rPr>
              <a:t>your leave request correctly and on time</a:t>
            </a:r>
          </a:p>
          <a:p>
            <a:pPr marL="285750" indent="-285750">
              <a:buFont typeface="Arial" panose="020B0604020202020204" pitchFamily="34" charset="0"/>
              <a:buChar char="•"/>
            </a:pPr>
            <a:r>
              <a:rPr lang="en-US" sz="1400" dirty="0">
                <a:solidFill>
                  <a:schemeClr val="tx1"/>
                </a:solidFill>
              </a:rPr>
              <a:t>Quickly responding to timesheet errors</a:t>
            </a:r>
          </a:p>
          <a:p>
            <a:pPr marL="285750" indent="-285750">
              <a:buFont typeface="Arial" panose="020B0604020202020204" pitchFamily="34" charset="0"/>
              <a:buChar char="•"/>
            </a:pPr>
            <a:r>
              <a:rPr lang="en-US" sz="1400" dirty="0">
                <a:solidFill>
                  <a:schemeClr val="tx1"/>
                </a:solidFill>
              </a:rPr>
              <a:t>Verifying your timesheet has been </a:t>
            </a:r>
            <a:r>
              <a:rPr lang="en-US" sz="1400" dirty="0" smtClean="0">
                <a:solidFill>
                  <a:schemeClr val="tx1"/>
                </a:solidFill>
              </a:rPr>
              <a:t>approved</a:t>
            </a:r>
            <a:endParaRPr lang="en-US" sz="1400" dirty="0">
              <a:solidFill>
                <a:schemeClr val="tx1"/>
              </a:solidFill>
            </a:endParaRPr>
          </a:p>
        </p:txBody>
      </p:sp>
      <p:sp>
        <p:nvSpPr>
          <p:cNvPr id="10" name="Rectangle 9"/>
          <p:cNvSpPr/>
          <p:nvPr/>
        </p:nvSpPr>
        <p:spPr>
          <a:xfrm>
            <a:off x="4699323" y="4201610"/>
            <a:ext cx="4250074" cy="196769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a:solidFill>
                  <a:schemeClr val="tx1"/>
                </a:solidFill>
              </a:rPr>
              <a:t>Your Supervisor is responsible for:</a:t>
            </a:r>
          </a:p>
          <a:p>
            <a:pPr marL="285750" indent="-285750">
              <a:buFont typeface="Arial" panose="020B0604020202020204" pitchFamily="34" charset="0"/>
              <a:buChar char="•"/>
            </a:pPr>
            <a:r>
              <a:rPr lang="en-US" sz="1400" dirty="0">
                <a:solidFill>
                  <a:schemeClr val="tx1"/>
                </a:solidFill>
              </a:rPr>
              <a:t>Communicating your workgroup’s leave processes and expectations</a:t>
            </a:r>
          </a:p>
          <a:p>
            <a:pPr marL="285750" indent="-285750">
              <a:buFont typeface="Arial" panose="020B0604020202020204" pitchFamily="34" charset="0"/>
              <a:buChar char="•"/>
            </a:pPr>
            <a:r>
              <a:rPr lang="en-US" sz="1400" dirty="0">
                <a:solidFill>
                  <a:schemeClr val="tx1"/>
                </a:solidFill>
              </a:rPr>
              <a:t>Verifying eave request entries</a:t>
            </a:r>
          </a:p>
          <a:p>
            <a:pPr marL="285750" indent="-285750">
              <a:buFont typeface="Arial" panose="020B0604020202020204" pitchFamily="34" charset="0"/>
              <a:buChar char="•"/>
            </a:pPr>
            <a:r>
              <a:rPr lang="en-US" sz="1400" dirty="0">
                <a:solidFill>
                  <a:schemeClr val="tx1"/>
                </a:solidFill>
              </a:rPr>
              <a:t>Approving or rejecting your employee’s leave request</a:t>
            </a:r>
          </a:p>
          <a:p>
            <a:pPr marL="285750" indent="-285750">
              <a:buFont typeface="Arial" panose="020B0604020202020204" pitchFamily="34" charset="0"/>
              <a:buChar char="•"/>
            </a:pPr>
            <a:r>
              <a:rPr lang="en-US" sz="1400" dirty="0">
                <a:solidFill>
                  <a:schemeClr val="tx1"/>
                </a:solidFill>
              </a:rPr>
              <a:t>Quickly responding to timesheet </a:t>
            </a:r>
            <a:r>
              <a:rPr lang="en-US" sz="1400" dirty="0" smtClean="0">
                <a:solidFill>
                  <a:schemeClr val="tx1"/>
                </a:solidFill>
              </a:rPr>
              <a:t>errors</a:t>
            </a:r>
            <a:endParaRPr lang="en-US" sz="1400" dirty="0">
              <a:solidFill>
                <a:schemeClr val="tx1"/>
              </a:solidFill>
            </a:endParaRPr>
          </a:p>
        </p:txBody>
      </p:sp>
    </p:spTree>
    <p:custDataLst>
      <p:tags r:id="rId1"/>
    </p:custDataLst>
    <p:extLst>
      <p:ext uri="{BB962C8B-B14F-4D97-AF65-F5344CB8AC3E}">
        <p14:creationId xmlns:p14="http://schemas.microsoft.com/office/powerpoint/2010/main" val="13820327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Leave Types for Permanent Full-time, Permanent Part-time and Winter Permanent Part-time</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77</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961182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CDOT Holidays</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824746796"/>
              </p:ext>
            </p:extLst>
          </p:nvPr>
        </p:nvGraphicFramePr>
        <p:xfrm>
          <a:off x="320675" y="1371600"/>
          <a:ext cx="2730997" cy="4079240"/>
        </p:xfrm>
        <a:graphic>
          <a:graphicData uri="http://schemas.openxmlformats.org/drawingml/2006/table">
            <a:tbl>
              <a:tblPr firstRow="1" bandRow="1">
                <a:tableStyleId>{5C22544A-7EE6-4342-B048-85BDC9FD1C3A}</a:tableStyleId>
              </a:tblPr>
              <a:tblGrid>
                <a:gridCol w="2730997"/>
              </a:tblGrid>
              <a:tr h="370840">
                <a:tc>
                  <a:txBody>
                    <a:bodyPr/>
                    <a:lstStyle/>
                    <a:p>
                      <a:r>
                        <a:rPr lang="en-US" dirty="0" smtClean="0"/>
                        <a:t>Public Holidays</a:t>
                      </a:r>
                      <a:endParaRPr lang="en-US" dirty="0"/>
                    </a:p>
                  </a:txBody>
                  <a:tcPr marL="124791" marR="124791"/>
                </a:tc>
              </a:tr>
              <a:tr h="370840">
                <a:tc>
                  <a:txBody>
                    <a:bodyPr/>
                    <a:lstStyle/>
                    <a:p>
                      <a:r>
                        <a:rPr lang="en-US" dirty="0" smtClean="0"/>
                        <a:t>Independence</a:t>
                      </a:r>
                      <a:r>
                        <a:rPr lang="en-US" baseline="0" dirty="0" smtClean="0"/>
                        <a:t> Day</a:t>
                      </a:r>
                      <a:endParaRPr lang="en-US" dirty="0"/>
                    </a:p>
                  </a:txBody>
                  <a:tcPr marL="124791" marR="124791"/>
                </a:tc>
              </a:tr>
              <a:tr h="370840">
                <a:tc>
                  <a:txBody>
                    <a:bodyPr/>
                    <a:lstStyle/>
                    <a:p>
                      <a:r>
                        <a:rPr lang="en-US" dirty="0" smtClean="0"/>
                        <a:t>Labor Day</a:t>
                      </a:r>
                      <a:endParaRPr lang="en-US" dirty="0"/>
                    </a:p>
                  </a:txBody>
                  <a:tcPr marL="124791" marR="124791"/>
                </a:tc>
              </a:tr>
              <a:tr h="370840">
                <a:tc>
                  <a:txBody>
                    <a:bodyPr/>
                    <a:lstStyle/>
                    <a:p>
                      <a:r>
                        <a:rPr lang="en-US" dirty="0" smtClean="0"/>
                        <a:t>Columbus Day</a:t>
                      </a:r>
                      <a:endParaRPr lang="en-US" dirty="0"/>
                    </a:p>
                  </a:txBody>
                  <a:tcPr marL="124791" marR="124791"/>
                </a:tc>
              </a:tr>
              <a:tr h="370840">
                <a:tc>
                  <a:txBody>
                    <a:bodyPr/>
                    <a:lstStyle/>
                    <a:p>
                      <a:r>
                        <a:rPr lang="en-US" dirty="0" smtClean="0"/>
                        <a:t>Veterans</a:t>
                      </a:r>
                      <a:r>
                        <a:rPr lang="en-US" baseline="0" dirty="0" smtClean="0"/>
                        <a:t> Day</a:t>
                      </a:r>
                      <a:endParaRPr lang="en-US" dirty="0"/>
                    </a:p>
                  </a:txBody>
                  <a:tcPr marL="124791" marR="124791"/>
                </a:tc>
              </a:tr>
              <a:tr h="370840">
                <a:tc>
                  <a:txBody>
                    <a:bodyPr/>
                    <a:lstStyle/>
                    <a:p>
                      <a:r>
                        <a:rPr lang="en-US" dirty="0" smtClean="0"/>
                        <a:t>Thanksgiving Day</a:t>
                      </a:r>
                      <a:endParaRPr lang="en-US" dirty="0"/>
                    </a:p>
                  </a:txBody>
                  <a:tcPr marL="124791" marR="124791"/>
                </a:tc>
              </a:tr>
              <a:tr h="370840">
                <a:tc>
                  <a:txBody>
                    <a:bodyPr/>
                    <a:lstStyle/>
                    <a:p>
                      <a:r>
                        <a:rPr lang="en-US" dirty="0" smtClean="0"/>
                        <a:t>Christmas</a:t>
                      </a:r>
                      <a:r>
                        <a:rPr lang="en-US" baseline="0" dirty="0" smtClean="0"/>
                        <a:t> Day</a:t>
                      </a:r>
                      <a:endParaRPr lang="en-US" dirty="0"/>
                    </a:p>
                  </a:txBody>
                  <a:tcPr marL="124791" marR="124791"/>
                </a:tc>
              </a:tr>
              <a:tr h="370840">
                <a:tc>
                  <a:txBody>
                    <a:bodyPr/>
                    <a:lstStyle/>
                    <a:p>
                      <a:r>
                        <a:rPr lang="en-US" dirty="0" smtClean="0"/>
                        <a:t>New Year Day</a:t>
                      </a:r>
                      <a:endParaRPr lang="en-US" dirty="0"/>
                    </a:p>
                  </a:txBody>
                  <a:tcPr marL="124791" marR="124791"/>
                </a:tc>
              </a:tr>
              <a:tr h="370840">
                <a:tc>
                  <a:txBody>
                    <a:bodyPr/>
                    <a:lstStyle/>
                    <a:p>
                      <a:r>
                        <a:rPr lang="en-US" dirty="0" smtClean="0"/>
                        <a:t>Martin Luther King Day</a:t>
                      </a:r>
                      <a:endParaRPr lang="en-US" dirty="0"/>
                    </a:p>
                  </a:txBody>
                  <a:tcPr marL="124791" marR="124791"/>
                </a:tc>
              </a:tr>
              <a:tr h="370840">
                <a:tc>
                  <a:txBody>
                    <a:bodyPr/>
                    <a:lstStyle/>
                    <a:p>
                      <a:r>
                        <a:rPr lang="en-US" dirty="0" smtClean="0"/>
                        <a:t>President’s Day</a:t>
                      </a:r>
                      <a:endParaRPr lang="en-US" dirty="0"/>
                    </a:p>
                  </a:txBody>
                  <a:tcPr marL="124791" marR="124791"/>
                </a:tc>
              </a:tr>
              <a:tr h="370840">
                <a:tc>
                  <a:txBody>
                    <a:bodyPr/>
                    <a:lstStyle/>
                    <a:p>
                      <a:r>
                        <a:rPr lang="en-US" dirty="0" smtClean="0"/>
                        <a:t>Memorial</a:t>
                      </a:r>
                      <a:r>
                        <a:rPr lang="en-US" baseline="0" dirty="0" smtClean="0"/>
                        <a:t> Day</a:t>
                      </a:r>
                      <a:endParaRPr lang="en-US" dirty="0"/>
                    </a:p>
                  </a:txBody>
                  <a:tcPr marL="124791" marR="124791"/>
                </a:tc>
              </a:tr>
            </a:tbl>
          </a:graphicData>
        </a:graphic>
      </p:graphicFrame>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78</a:t>
            </a:fld>
            <a:endParaRPr lang="en-US" dirty="0"/>
          </a:p>
        </p:txBody>
      </p:sp>
      <p:sp>
        <p:nvSpPr>
          <p:cNvPr id="8" name="Content Placeholder 7"/>
          <p:cNvSpPr>
            <a:spLocks noGrp="1"/>
          </p:cNvSpPr>
          <p:nvPr>
            <p:ph sz="half" idx="12"/>
          </p:nvPr>
        </p:nvSpPr>
        <p:spPr>
          <a:xfrm>
            <a:off x="3349128" y="1371600"/>
            <a:ext cx="5459592" cy="4937760"/>
          </a:xfrm>
        </p:spPr>
        <p:txBody>
          <a:bodyPr/>
          <a:lstStyle/>
          <a:p>
            <a:r>
              <a:rPr lang="en-US" dirty="0" smtClean="0"/>
              <a:t>The list to the left are the public Holidays for all Permanent Full-time, Permanent Part-time and Winter Permanent employees.</a:t>
            </a:r>
          </a:p>
          <a:p>
            <a:endParaRPr lang="en-US" dirty="0" smtClean="0"/>
          </a:p>
          <a:p>
            <a:r>
              <a:rPr lang="en-US" dirty="0" smtClean="0"/>
              <a:t>Click </a:t>
            </a:r>
            <a:r>
              <a:rPr lang="en-US" dirty="0" smtClean="0">
                <a:hlinkClick r:id="rId4"/>
              </a:rPr>
              <a:t>HERE </a:t>
            </a:r>
            <a:r>
              <a:rPr lang="en-US" dirty="0" smtClean="0"/>
              <a:t>for a list with dates for this and the next fiscal year.</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967274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stretch>
            <a:fillRect/>
          </a:stretch>
        </p:blipFill>
        <p:spPr>
          <a:xfrm>
            <a:off x="1918847" y="4024525"/>
            <a:ext cx="4981575" cy="2162175"/>
          </a:xfrm>
          <a:prstGeom prst="rect">
            <a:avLst/>
          </a:prstGeom>
        </p:spPr>
      </p:pic>
      <p:sp>
        <p:nvSpPr>
          <p:cNvPr id="2" name="Title 1"/>
          <p:cNvSpPr>
            <a:spLocks noGrp="1"/>
          </p:cNvSpPr>
          <p:nvPr>
            <p:ph type="title"/>
          </p:nvPr>
        </p:nvSpPr>
        <p:spPr/>
        <p:txBody>
          <a:bodyPr/>
          <a:lstStyle/>
          <a:p>
            <a:r>
              <a:rPr lang="en-US" dirty="0" smtClean="0"/>
              <a:t>CDOT Holidays and Your Timesheet</a:t>
            </a:r>
            <a:endParaRPr lang="en-US" dirty="0"/>
          </a:p>
        </p:txBody>
      </p:sp>
      <p:sp>
        <p:nvSpPr>
          <p:cNvPr id="3" name="Content Placeholder 2"/>
          <p:cNvSpPr>
            <a:spLocks noGrp="1"/>
          </p:cNvSpPr>
          <p:nvPr>
            <p:ph sz="half" idx="2"/>
          </p:nvPr>
        </p:nvSpPr>
        <p:spPr>
          <a:xfrm>
            <a:off x="320040" y="1371600"/>
            <a:ext cx="8390206" cy="4937760"/>
          </a:xfrm>
        </p:spPr>
        <p:txBody>
          <a:bodyPr/>
          <a:lstStyle/>
          <a:p>
            <a:r>
              <a:rPr lang="en-US" sz="2400" dirty="0"/>
              <a:t>On a holiday your timesheet will:</a:t>
            </a:r>
          </a:p>
          <a:p>
            <a:pPr marL="457200" indent="-457200">
              <a:buFont typeface="Arial" panose="020B0604020202020204" pitchFamily="34" charset="0"/>
              <a:buChar char="•"/>
            </a:pPr>
            <a:r>
              <a:rPr lang="en-US" sz="2400" dirty="0"/>
              <a:t>Reduce</a:t>
            </a:r>
            <a:r>
              <a:rPr lang="en-US" sz="2400"/>
              <a:t> your </a:t>
            </a:r>
            <a:r>
              <a:rPr lang="en-US" sz="2400" smtClean="0"/>
              <a:t>work </a:t>
            </a:r>
            <a:r>
              <a:rPr lang="en-US" sz="2400" dirty="0"/>
              <a:t>schedule by eight hours (see red circle)</a:t>
            </a:r>
          </a:p>
          <a:p>
            <a:pPr marL="457200" indent="-457200">
              <a:buFont typeface="Arial" panose="020B0604020202020204" pitchFamily="34" charset="0"/>
              <a:buChar char="•"/>
            </a:pPr>
            <a:r>
              <a:rPr lang="en-US" sz="2400"/>
              <a:t>Display </a:t>
            </a:r>
            <a:r>
              <a:rPr lang="en-US" sz="2400" smtClean="0"/>
              <a:t>hours </a:t>
            </a:r>
            <a:r>
              <a:rPr lang="en-US" sz="2400" dirty="0"/>
              <a:t>if you normally work more than eight hours in your work schedule </a:t>
            </a:r>
          </a:p>
          <a:p>
            <a:pPr marL="457200" indent="-457200">
              <a:buFont typeface="Arial" panose="020B0604020202020204" pitchFamily="34" charset="0"/>
              <a:buChar char="•"/>
            </a:pPr>
            <a:r>
              <a:rPr lang="en-US" sz="2400" dirty="0"/>
              <a:t>Show the correct number of hours you need to work</a:t>
            </a: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79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0" name="Oval 9"/>
          <p:cNvSpPr/>
          <p:nvPr/>
        </p:nvSpPr>
        <p:spPr>
          <a:xfrm>
            <a:off x="4415498" y="3930741"/>
            <a:ext cx="1342292" cy="104296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3" name="Right Arrow 12"/>
          <p:cNvSpPr/>
          <p:nvPr/>
        </p:nvSpPr>
        <p:spPr>
          <a:xfrm>
            <a:off x="1482751" y="4293963"/>
            <a:ext cx="480646" cy="316523"/>
          </a:xfrm>
          <a:prstGeom prst="rightArrow">
            <a:avLst/>
          </a:prstGeom>
          <a:solidFill>
            <a:srgbClr val="FF0000"/>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3108364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the end of this section, you should be able to</a:t>
            </a:r>
            <a:r>
              <a:rPr lang="en-US" dirty="0" smtClean="0"/>
              <a:t>:</a:t>
            </a:r>
          </a:p>
          <a:p>
            <a:pPr marL="457200" indent="-457200">
              <a:buFont typeface="Arial" panose="020B0604020202020204" pitchFamily="34" charset="0"/>
              <a:buChar char="•"/>
            </a:pPr>
            <a:r>
              <a:rPr lang="en-US" dirty="0" smtClean="0"/>
              <a:t>Describe why time entry is important to you</a:t>
            </a:r>
          </a:p>
          <a:p>
            <a:pPr marL="457200" indent="-457200">
              <a:buFont typeface="Arial" panose="020B0604020202020204" pitchFamily="34" charset="0"/>
              <a:buChar char="•"/>
            </a:pPr>
            <a:r>
              <a:rPr lang="en-US" dirty="0" smtClean="0"/>
              <a:t>Identify why time entry is important to CDOT</a:t>
            </a:r>
          </a:p>
          <a:p>
            <a:pPr marL="457200" indent="-457200">
              <a:buFont typeface="Arial" panose="020B0604020202020204" pitchFamily="34" charset="0"/>
              <a:buChar char="•"/>
            </a:pPr>
            <a:r>
              <a:rPr lang="en-US" dirty="0" smtClean="0"/>
              <a:t>Explain the rules and policies associated with time entry</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17322248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Alternate Holidays</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80</a:t>
            </a:fld>
            <a:endParaRPr lang="en-US" dirty="0"/>
          </a:p>
        </p:txBody>
      </p:sp>
      <p:graphicFrame>
        <p:nvGraphicFramePr>
          <p:cNvPr id="7" name="Content Placeholder 6"/>
          <p:cNvGraphicFramePr>
            <a:graphicFrameLocks noGrp="1"/>
          </p:cNvGraphicFramePr>
          <p:nvPr>
            <p:ph sz="half" idx="12"/>
            <p:custDataLst>
              <p:tags r:id="rId2"/>
            </p:custDataLst>
            <p:extLst>
              <p:ext uri="{D42A27DB-BD31-4B8C-83A1-F6EECF244321}">
                <p14:modId xmlns:p14="http://schemas.microsoft.com/office/powerpoint/2010/main" val="90510067"/>
              </p:ext>
            </p:extLst>
          </p:nvPr>
        </p:nvGraphicFramePr>
        <p:xfrm>
          <a:off x="5756568" y="1371600"/>
          <a:ext cx="3223309" cy="4491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6" name="Content Placeholder 5"/>
          <p:cNvSpPr>
            <a:spLocks noGrp="1"/>
          </p:cNvSpPr>
          <p:nvPr>
            <p:ph sz="half" idx="2"/>
          </p:nvPr>
        </p:nvSpPr>
        <p:spPr>
          <a:xfrm>
            <a:off x="320039" y="1371600"/>
            <a:ext cx="5869746" cy="4937760"/>
          </a:xfrm>
        </p:spPr>
        <p:txBody>
          <a:bodyPr/>
          <a:lstStyle/>
          <a:p>
            <a:pPr marL="342900" indent="-342900">
              <a:buFont typeface="Arial" panose="020B0604020202020204" pitchFamily="34" charset="0"/>
              <a:buChar char="•"/>
            </a:pPr>
            <a:r>
              <a:rPr lang="en-US" sz="2400" dirty="0"/>
              <a:t>Can only be used by Permanent Full-time employees</a:t>
            </a:r>
          </a:p>
          <a:p>
            <a:pPr marL="342900" indent="-342900">
              <a:buFont typeface="Arial" panose="020B0604020202020204" pitchFamily="34" charset="0"/>
              <a:buChar char="•"/>
            </a:pPr>
            <a:r>
              <a:rPr lang="en-US" sz="2400" dirty="0"/>
              <a:t>If you work on, or are scheduled off on the same day as a State </a:t>
            </a:r>
            <a:r>
              <a:rPr lang="en-US" sz="2400" dirty="0" smtClean="0"/>
              <a:t>holiday</a:t>
            </a:r>
            <a:r>
              <a:rPr lang="en-US" sz="2400" dirty="0"/>
              <a:t>, you are </a:t>
            </a:r>
            <a:r>
              <a:rPr lang="en-US" sz="2400" dirty="0" smtClean="0"/>
              <a:t>given </a:t>
            </a:r>
            <a:r>
              <a:rPr lang="en-US" sz="2400" dirty="0"/>
              <a:t>up to 8 hours of holiday leave </a:t>
            </a:r>
          </a:p>
          <a:p>
            <a:pPr marL="342900" indent="-342900">
              <a:buFont typeface="Arial" panose="020B0604020202020204" pitchFamily="34" charset="0"/>
              <a:buChar char="•"/>
            </a:pPr>
            <a:r>
              <a:rPr lang="en-US" sz="2400" dirty="0"/>
              <a:t>If you are normally scheduled off, then 8 hours of holiday leave is automatically </a:t>
            </a:r>
            <a:r>
              <a:rPr lang="en-US" sz="2400" dirty="0" smtClean="0"/>
              <a:t>displayed on your timesheet</a:t>
            </a:r>
            <a:endParaRPr lang="en-US" sz="2400" dirty="0"/>
          </a:p>
          <a:p>
            <a:pPr marL="342900" indent="-342900">
              <a:buFont typeface="Arial" panose="020B0604020202020204" pitchFamily="34" charset="0"/>
              <a:buChar char="•"/>
            </a:pPr>
            <a:r>
              <a:rPr lang="en-US" sz="2400" dirty="0"/>
              <a:t>If the holiday is worked, entering A/A Type 061N or 061P creates an Alternative Holiday leave bank </a:t>
            </a:r>
          </a:p>
          <a:p>
            <a:pPr marL="342900" indent="-342900">
              <a:buFont typeface="Arial" panose="020B0604020202020204" pitchFamily="34" charset="0"/>
              <a:buChar char="•"/>
            </a:pPr>
            <a:r>
              <a:rPr lang="en-US" sz="2400" dirty="0"/>
              <a:t>Enter 141P or 141N to use the bank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8" name="Picture 7"/>
          <p:cNvPicPr>
            <a:picLocks noChangeAspect="1"/>
          </p:cNvPicPr>
          <p:nvPr/>
        </p:nvPicPr>
        <p:blipFill>
          <a:blip r:embed="rId10"/>
          <a:stretch>
            <a:fillRect/>
          </a:stretch>
        </p:blipFill>
        <p:spPr>
          <a:xfrm>
            <a:off x="6059639" y="1784044"/>
            <a:ext cx="2617166" cy="3666759"/>
          </a:xfrm>
          <a:prstGeom prst="rect">
            <a:avLst/>
          </a:prstGeom>
        </p:spPr>
      </p:pic>
    </p:spTree>
    <p:custDataLst>
      <p:tags r:id="rId1"/>
    </p:custDataLst>
    <p:extLst>
      <p:ext uri="{BB962C8B-B14F-4D97-AF65-F5344CB8AC3E}">
        <p14:creationId xmlns:p14="http://schemas.microsoft.com/office/powerpoint/2010/main" val="13324127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60643" y="1371600"/>
            <a:ext cx="5800476" cy="4937125"/>
          </a:xfrm>
        </p:spPr>
        <p:txBody>
          <a:bodyPr/>
          <a:lstStyle/>
          <a:p>
            <a:pPr marL="342900" indent="-342900">
              <a:buFont typeface="Arial" panose="020B0604020202020204" pitchFamily="34" charset="0"/>
              <a:buChar char="•"/>
            </a:pPr>
            <a:r>
              <a:rPr lang="en-US" sz="2400" dirty="0" smtClean="0"/>
              <a:t>In addition to the types of leave already discussed, there are other types of leave available to you</a:t>
            </a:r>
          </a:p>
          <a:p>
            <a:pPr marL="342900" indent="-342900">
              <a:buFont typeface="Arial" panose="020B0604020202020204" pitchFamily="34" charset="0"/>
              <a:buChar char="•"/>
            </a:pPr>
            <a:r>
              <a:rPr lang="en-US" sz="2400" dirty="0" smtClean="0"/>
              <a:t>Click the Resources link to display </a:t>
            </a:r>
            <a:r>
              <a:rPr lang="en-US" sz="2400" b="1" i="1" dirty="0" smtClean="0"/>
              <a:t>Understanding Leave Types Reference</a:t>
            </a:r>
            <a:r>
              <a:rPr lang="en-US" sz="2400" dirty="0" smtClean="0"/>
              <a:t>.</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81</a:t>
            </a:fld>
            <a:endParaRPr lang="en-US" dirty="0"/>
          </a:p>
        </p:txBody>
      </p:sp>
      <p:sp>
        <p:nvSpPr>
          <p:cNvPr id="5" name="Title 4"/>
          <p:cNvSpPr>
            <a:spLocks noGrp="1"/>
          </p:cNvSpPr>
          <p:nvPr>
            <p:ph type="title"/>
          </p:nvPr>
        </p:nvSpPr>
        <p:spPr/>
        <p:txBody>
          <a:bodyPr/>
          <a:lstStyle/>
          <a:p>
            <a:r>
              <a:rPr lang="en-US" dirty="0" smtClean="0"/>
              <a:t>Additional Leave </a:t>
            </a:r>
            <a:endParaRPr lang="en-US" dirty="0"/>
          </a:p>
        </p:txBody>
      </p:sp>
      <p:graphicFrame>
        <p:nvGraphicFramePr>
          <p:cNvPr id="6" name="Diagram 5"/>
          <p:cNvGraphicFramePr/>
          <p:nvPr>
            <p:custDataLst>
              <p:tags r:id="rId2"/>
            </p:custDataLst>
            <p:extLst>
              <p:ext uri="{D42A27DB-BD31-4B8C-83A1-F6EECF244321}">
                <p14:modId xmlns:p14="http://schemas.microsoft.com/office/powerpoint/2010/main" val="945249228"/>
              </p:ext>
            </p:extLst>
          </p:nvPr>
        </p:nvGraphicFramePr>
        <p:xfrm>
          <a:off x="-145777" y="1371600"/>
          <a:ext cx="3634412" cy="475532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10961161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a:t>Scenario:</a:t>
            </a:r>
          </a:p>
          <a:p>
            <a:r>
              <a:rPr lang="en-US" dirty="0"/>
              <a:t>You have been selected for Jury </a:t>
            </a:r>
            <a:r>
              <a:rPr lang="en-US"/>
              <a:t>duty </a:t>
            </a:r>
            <a:r>
              <a:rPr lang="en-US" dirty="0"/>
              <a:t>and</a:t>
            </a:r>
            <a:r>
              <a:rPr lang="en-US"/>
              <a:t> need to enter </a:t>
            </a:r>
            <a:r>
              <a:rPr lang="en-US" smtClean="0"/>
              <a:t>your </a:t>
            </a:r>
            <a:r>
              <a:rPr lang="en-US" dirty="0"/>
              <a:t>leave prior to your service.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82</a:t>
            </a:fld>
            <a:endParaRPr lang="en-US" dirty="0"/>
          </a:p>
        </p:txBody>
      </p:sp>
      <p:sp>
        <p:nvSpPr>
          <p:cNvPr id="5" name="Title 4"/>
          <p:cNvSpPr>
            <a:spLocks noGrp="1"/>
          </p:cNvSpPr>
          <p:nvPr>
            <p:ph type="title"/>
          </p:nvPr>
        </p:nvSpPr>
        <p:spPr/>
        <p:txBody>
          <a:bodyPr/>
          <a:lstStyle/>
          <a:p>
            <a:r>
              <a:rPr lang="en-US" dirty="0" smtClean="0"/>
              <a:t>Create a Leave Request</a:t>
            </a:r>
            <a:endParaRPr lang="en-US" dirty="0"/>
          </a:p>
        </p:txBody>
      </p:sp>
    </p:spTree>
    <p:custDataLst>
      <p:tags r:id="rId1"/>
    </p:custDataLst>
    <p:extLst>
      <p:ext uri="{BB962C8B-B14F-4D97-AF65-F5344CB8AC3E}">
        <p14:creationId xmlns:p14="http://schemas.microsoft.com/office/powerpoint/2010/main" val="391177918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5819335" cy="4937125"/>
          </a:xfrm>
        </p:spPr>
        <p:txBody>
          <a:bodyPr/>
          <a:lstStyle/>
          <a:p>
            <a:r>
              <a:rPr lang="en-US" dirty="0"/>
              <a:t>Zeroing out an existing approved leave entry you ensures:</a:t>
            </a:r>
          </a:p>
          <a:p>
            <a:pPr marL="457200" indent="-457200">
              <a:buFont typeface="Arial" panose="020B0604020202020204" pitchFamily="34" charset="0"/>
              <a:buChar char="•"/>
            </a:pPr>
            <a:r>
              <a:rPr lang="en-US" dirty="0"/>
              <a:t>There is record </a:t>
            </a:r>
            <a:r>
              <a:rPr lang="en-US"/>
              <a:t>of </a:t>
            </a:r>
            <a:r>
              <a:rPr lang="en-US" dirty="0"/>
              <a:t>the</a:t>
            </a:r>
            <a:r>
              <a:rPr lang="en-US"/>
              <a:t> change </a:t>
            </a:r>
            <a:r>
              <a:rPr lang="en-US" dirty="0"/>
              <a:t>and change approval</a:t>
            </a:r>
          </a:p>
          <a:p>
            <a:pPr marL="457200" indent="-457200">
              <a:buFont typeface="Arial" panose="020B0604020202020204" pitchFamily="34" charset="0"/>
              <a:buChar char="•"/>
            </a:pPr>
            <a:r>
              <a:rPr lang="en-US" dirty="0"/>
              <a:t>Your Supervisor is automatically notified of the timesheet change</a:t>
            </a:r>
          </a:p>
          <a:p>
            <a:pPr marL="457200" indent="-457200">
              <a:buFont typeface="Arial" panose="020B0604020202020204" pitchFamily="34" charset="0"/>
              <a:buChar char="•"/>
            </a:pPr>
            <a:r>
              <a:rPr lang="en-US" dirty="0"/>
              <a:t>The time is credited back to your leave bank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83</a:t>
            </a:fld>
            <a:endParaRPr lang="en-US" dirty="0"/>
          </a:p>
        </p:txBody>
      </p:sp>
      <p:sp>
        <p:nvSpPr>
          <p:cNvPr id="6" name="Title 5"/>
          <p:cNvSpPr>
            <a:spLocks noGrp="1"/>
          </p:cNvSpPr>
          <p:nvPr>
            <p:ph type="title"/>
          </p:nvPr>
        </p:nvSpPr>
        <p:spPr/>
        <p:txBody>
          <a:bodyPr/>
          <a:lstStyle/>
          <a:p>
            <a:r>
              <a:rPr lang="en-US" dirty="0"/>
              <a:t>“Zero out” Approved Leave</a:t>
            </a:r>
            <a:r>
              <a:rPr lang="en-US" dirty="0" smtClean="0"/>
              <a:t> </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23549838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84</a:t>
            </a:fld>
            <a:endParaRPr lang="en-US" dirty="0"/>
          </a:p>
        </p:txBody>
      </p:sp>
      <p:sp>
        <p:nvSpPr>
          <p:cNvPr id="5" name="Title 4"/>
          <p:cNvSpPr>
            <a:spLocks noGrp="1"/>
          </p:cNvSpPr>
          <p:nvPr>
            <p:ph type="title"/>
          </p:nvPr>
        </p:nvSpPr>
        <p:spPr/>
        <p:txBody>
          <a:bodyPr/>
          <a:lstStyle/>
          <a:p>
            <a:r>
              <a:rPr lang="en-US" dirty="0" smtClean="0"/>
              <a:t>“Zero out” Approved Leave</a:t>
            </a:r>
            <a:endParaRPr lang="en-US" dirty="0"/>
          </a:p>
        </p:txBody>
      </p:sp>
      <p:sp>
        <p:nvSpPr>
          <p:cNvPr id="7" name="Content Placeholder 5"/>
          <p:cNvSpPr>
            <a:spLocks noGrp="1"/>
          </p:cNvSpPr>
          <p:nvPr>
            <p:ph idx="1"/>
          </p:nvPr>
        </p:nvSpPr>
        <p:spPr/>
        <p:txBody>
          <a:bodyPr/>
          <a:lstStyle/>
          <a:p>
            <a:r>
              <a:rPr lang="en-US" b="1" dirty="0" smtClean="0"/>
              <a:t>Scenario</a:t>
            </a:r>
            <a:r>
              <a:rPr lang="en-US" b="1" dirty="0"/>
              <a:t>:</a:t>
            </a:r>
          </a:p>
          <a:p>
            <a:r>
              <a:rPr lang="en-US" dirty="0" smtClean="0"/>
              <a:t>You have been selected for Jury duty for two days, but you were not selected.  You are “zeroing out” the leave you did not take.</a:t>
            </a:r>
            <a:endParaRPr lang="en-US" dirty="0"/>
          </a:p>
        </p:txBody>
      </p:sp>
    </p:spTree>
    <p:custDataLst>
      <p:tags r:id="rId1"/>
    </p:custDataLst>
    <p:extLst>
      <p:ext uri="{BB962C8B-B14F-4D97-AF65-F5344CB8AC3E}">
        <p14:creationId xmlns:p14="http://schemas.microsoft.com/office/powerpoint/2010/main" val="400690258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TEMP EMPLOYEE SECTION</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85</a:t>
            </a:fld>
            <a:endParaRPr lang="en-US" dirty="0"/>
          </a:p>
        </p:txBody>
      </p:sp>
      <p:sp>
        <p:nvSpPr>
          <p:cNvPr id="6" name="Title 5"/>
          <p:cNvSpPr>
            <a:spLocks noGrp="1"/>
          </p:cNvSpPr>
          <p:nvPr>
            <p:ph type="title"/>
          </p:nvPr>
        </p:nvSpPr>
        <p:spPr/>
        <p:txBody>
          <a:bodyPr/>
          <a:lstStyle/>
          <a:p>
            <a:endParaRPr lang="en-US" dirty="0"/>
          </a:p>
        </p:txBody>
      </p:sp>
    </p:spTree>
    <p:custDataLst>
      <p:tags r:id="rId1"/>
    </p:custDataLst>
    <p:extLst>
      <p:ext uri="{BB962C8B-B14F-4D97-AF65-F5344CB8AC3E}">
        <p14:creationId xmlns:p14="http://schemas.microsoft.com/office/powerpoint/2010/main" val="386174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ext uri="{D42A27DB-BD31-4B8C-83A1-F6EECF244321}">
                <p14:modId xmlns:p14="http://schemas.microsoft.com/office/powerpoint/2010/main" val="3165880467"/>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86</a:t>
            </a:fld>
            <a:endParaRPr lang="en-US" dirty="0"/>
          </a:p>
        </p:txBody>
      </p:sp>
      <p:sp>
        <p:nvSpPr>
          <p:cNvPr id="5" name="Title 4"/>
          <p:cNvSpPr>
            <a:spLocks noGrp="1"/>
          </p:cNvSpPr>
          <p:nvPr>
            <p:ph type="title"/>
          </p:nvPr>
        </p:nvSpPr>
        <p:spPr/>
        <p:txBody>
          <a:bodyPr/>
          <a:lstStyle/>
          <a:p>
            <a:r>
              <a:rPr lang="en-US" dirty="0" smtClean="0"/>
              <a:t>Roles and Responsibilities in the Leave Process</a:t>
            </a:r>
            <a:endParaRPr lang="en-US" dirty="0"/>
          </a:p>
        </p:txBody>
      </p:sp>
    </p:spTree>
    <p:custDataLst>
      <p:tags r:id="rId1"/>
    </p:custDataLst>
    <p:extLst>
      <p:ext uri="{BB962C8B-B14F-4D97-AF65-F5344CB8AC3E}">
        <p14:creationId xmlns:p14="http://schemas.microsoft.com/office/powerpoint/2010/main" val="31307706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custDataLst>
              <p:tags r:id="rId2"/>
            </p:custDataLst>
            <p:extLst/>
          </p:nvPr>
        </p:nvGraphicFramePr>
        <p:xfrm>
          <a:off x="182564" y="1371600"/>
          <a:ext cx="5955590" cy="49371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87</a:t>
            </a:fld>
            <a:endParaRPr lang="en-US" dirty="0"/>
          </a:p>
        </p:txBody>
      </p:sp>
      <p:sp>
        <p:nvSpPr>
          <p:cNvPr id="5" name="Title 4"/>
          <p:cNvSpPr>
            <a:spLocks noGrp="1"/>
          </p:cNvSpPr>
          <p:nvPr>
            <p:ph type="title"/>
          </p:nvPr>
        </p:nvSpPr>
        <p:spPr/>
        <p:txBody>
          <a:bodyPr/>
          <a:lstStyle/>
          <a:p>
            <a:r>
              <a:rPr lang="en-US" dirty="0" smtClean="0"/>
              <a:t>Communication is Key</a:t>
            </a:r>
            <a:endParaRPr lang="en-US" dirty="0"/>
          </a:p>
        </p:txBody>
      </p:sp>
      <p:sp>
        <p:nvSpPr>
          <p:cNvPr id="2" name="Rectangle 1"/>
          <p:cNvSpPr/>
          <p:nvPr/>
        </p:nvSpPr>
        <p:spPr>
          <a:xfrm>
            <a:off x="5116749" y="1487084"/>
            <a:ext cx="3844371" cy="211190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As an Employee you are responsible for:</a:t>
            </a:r>
          </a:p>
          <a:p>
            <a:pPr marL="285750" indent="-285750">
              <a:buFont typeface="Arial" panose="020B0604020202020204" pitchFamily="34" charset="0"/>
              <a:buChar char="•"/>
            </a:pPr>
            <a:r>
              <a:rPr lang="en-US" sz="1400" dirty="0" smtClean="0">
                <a:solidFill>
                  <a:schemeClr val="tx1"/>
                </a:solidFill>
              </a:rPr>
              <a:t>Understanding your workgroup’s leave processes and supervisor expectations</a:t>
            </a:r>
          </a:p>
          <a:p>
            <a:pPr marL="285750" indent="-285750">
              <a:buFont typeface="Arial" panose="020B0604020202020204" pitchFamily="34" charset="0"/>
              <a:buChar char="•"/>
            </a:pPr>
            <a:r>
              <a:rPr lang="en-US" sz="1400" dirty="0" smtClean="0">
                <a:solidFill>
                  <a:schemeClr val="tx1"/>
                </a:solidFill>
              </a:rPr>
              <a:t>Timely communicating you are taking leave</a:t>
            </a:r>
          </a:p>
          <a:p>
            <a:pPr marL="285750" indent="-285750">
              <a:buFont typeface="Arial" panose="020B0604020202020204" pitchFamily="34" charset="0"/>
              <a:buChar char="•"/>
            </a:pPr>
            <a:r>
              <a:rPr lang="en-US" sz="1400" dirty="0" smtClean="0">
                <a:solidFill>
                  <a:schemeClr val="tx1"/>
                </a:solidFill>
              </a:rPr>
              <a:t>Entering your leave (Jury or Administrative) request correctly and on time</a:t>
            </a:r>
          </a:p>
          <a:p>
            <a:pPr marL="285750" indent="-285750">
              <a:buFont typeface="Arial" panose="020B0604020202020204" pitchFamily="34" charset="0"/>
              <a:buChar char="•"/>
            </a:pPr>
            <a:r>
              <a:rPr lang="en-US" sz="1400" dirty="0" smtClean="0">
                <a:solidFill>
                  <a:schemeClr val="tx1"/>
                </a:solidFill>
              </a:rPr>
              <a:t>Quickly responding to timesheet errors</a:t>
            </a:r>
          </a:p>
          <a:p>
            <a:pPr marL="285750" indent="-285750">
              <a:buFont typeface="Arial" panose="020B0604020202020204" pitchFamily="34" charset="0"/>
              <a:buChar char="•"/>
            </a:pPr>
            <a:r>
              <a:rPr lang="en-US" sz="1400" dirty="0" smtClean="0">
                <a:solidFill>
                  <a:schemeClr val="tx1"/>
                </a:solidFill>
              </a:rPr>
              <a:t>Verifying your leave has been approved</a:t>
            </a:r>
            <a:endParaRPr lang="en-US" sz="1400" dirty="0">
              <a:solidFill>
                <a:schemeClr val="tx1"/>
              </a:solidFill>
            </a:endParaRPr>
          </a:p>
        </p:txBody>
      </p:sp>
      <p:sp>
        <p:nvSpPr>
          <p:cNvPr id="10" name="Rectangle 9"/>
          <p:cNvSpPr/>
          <p:nvPr/>
        </p:nvSpPr>
        <p:spPr>
          <a:xfrm>
            <a:off x="5105025" y="4243753"/>
            <a:ext cx="3844371" cy="194603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r>
              <a:rPr lang="en-US" sz="1400" b="1" i="1" dirty="0" smtClean="0">
                <a:solidFill>
                  <a:schemeClr val="tx1"/>
                </a:solidFill>
              </a:rPr>
              <a:t>Your Supervisor is responsible for:</a:t>
            </a:r>
          </a:p>
          <a:p>
            <a:pPr marL="285750" indent="-285750">
              <a:buFont typeface="Arial" panose="020B0604020202020204" pitchFamily="34" charset="0"/>
              <a:buChar char="•"/>
            </a:pPr>
            <a:r>
              <a:rPr lang="en-US" sz="1400" dirty="0" smtClean="0">
                <a:solidFill>
                  <a:schemeClr val="tx1"/>
                </a:solidFill>
              </a:rPr>
              <a:t>Communicating your workgroup’s leave processes and expectations</a:t>
            </a:r>
          </a:p>
          <a:p>
            <a:pPr marL="285750" indent="-285750">
              <a:buFont typeface="Arial" panose="020B0604020202020204" pitchFamily="34" charset="0"/>
              <a:buChar char="•"/>
            </a:pPr>
            <a:r>
              <a:rPr lang="en-US" sz="1400" dirty="0" smtClean="0">
                <a:solidFill>
                  <a:schemeClr val="tx1"/>
                </a:solidFill>
              </a:rPr>
              <a:t>Approving or rejecting your leave request</a:t>
            </a:r>
          </a:p>
          <a:p>
            <a:pPr marL="285750" indent="-285750">
              <a:buFont typeface="Arial" panose="020B0604020202020204" pitchFamily="34" charset="0"/>
              <a:buChar char="•"/>
            </a:pPr>
            <a:r>
              <a:rPr lang="en-US" sz="1400" dirty="0">
                <a:solidFill>
                  <a:schemeClr val="tx1"/>
                </a:solidFill>
              </a:rPr>
              <a:t>Quickly responding to timesheet errors</a:t>
            </a:r>
          </a:p>
          <a:p>
            <a:pPr marL="285750" indent="-285750">
              <a:buFont typeface="Arial" panose="020B0604020202020204" pitchFamily="34" charset="0"/>
              <a:buChar char="•"/>
            </a:pPr>
            <a:r>
              <a:rPr lang="en-US" sz="1400" dirty="0">
                <a:solidFill>
                  <a:schemeClr val="tx1"/>
                </a:solidFill>
              </a:rPr>
              <a:t>Verifying </a:t>
            </a:r>
            <a:r>
              <a:rPr lang="en-US" sz="1400" dirty="0" smtClean="0">
                <a:solidFill>
                  <a:schemeClr val="tx1"/>
                </a:solidFill>
              </a:rPr>
              <a:t>your </a:t>
            </a:r>
            <a:r>
              <a:rPr lang="en-US" sz="1400" smtClean="0">
                <a:solidFill>
                  <a:schemeClr val="tx1"/>
                </a:solidFill>
              </a:rPr>
              <a:t>leave (Jury </a:t>
            </a:r>
            <a:r>
              <a:rPr lang="en-US" sz="1400" dirty="0" smtClean="0">
                <a:solidFill>
                  <a:schemeClr val="tx1"/>
                </a:solidFill>
              </a:rPr>
              <a:t>or Administrative) request entry</a:t>
            </a:r>
            <a:endParaRPr lang="en-US" sz="1400" dirty="0">
              <a:solidFill>
                <a:schemeClr val="tx1"/>
              </a:solidFill>
            </a:endParaRPr>
          </a:p>
        </p:txBody>
      </p:sp>
    </p:spTree>
    <p:custDataLst>
      <p:tags r:id="rId1"/>
    </p:custDataLst>
    <p:extLst>
      <p:ext uri="{BB962C8B-B14F-4D97-AF65-F5344CB8AC3E}">
        <p14:creationId xmlns:p14="http://schemas.microsoft.com/office/powerpoint/2010/main" val="33835481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57200" indent="-457200">
              <a:buFont typeface="Arial" panose="020B0604020202020204" pitchFamily="34" charset="0"/>
              <a:buChar char="•"/>
            </a:pPr>
            <a:r>
              <a:rPr lang="en-US" dirty="0"/>
              <a:t>The State provides two types of paid leave:</a:t>
            </a:r>
          </a:p>
          <a:p>
            <a:pPr marL="1200150" lvl="1" indent="-457200">
              <a:buFont typeface="Arial" panose="020B0604020202020204" pitchFamily="34" charset="0"/>
              <a:buChar char="•"/>
            </a:pPr>
            <a:r>
              <a:rPr lang="en-US" dirty="0"/>
              <a:t> Jury </a:t>
            </a:r>
          </a:p>
          <a:p>
            <a:pPr marL="1200150" lvl="1" indent="-457200">
              <a:buFont typeface="Arial" panose="020B0604020202020204" pitchFamily="34" charset="0"/>
              <a:buChar char="•"/>
            </a:pPr>
            <a:r>
              <a:rPr lang="en-US" dirty="0"/>
              <a:t>Administrative</a:t>
            </a:r>
          </a:p>
          <a:p>
            <a:pPr marL="457200" indent="-457200">
              <a:buFont typeface="Arial" panose="020B0604020202020204" pitchFamily="34" charset="0"/>
              <a:buChar char="•"/>
            </a:pPr>
            <a:r>
              <a:rPr lang="en-US" dirty="0"/>
              <a:t>Do not accrue annual or sick leave</a:t>
            </a:r>
          </a:p>
          <a:p>
            <a:pPr marL="457200" indent="-457200">
              <a:buFont typeface="Arial" panose="020B0604020202020204" pitchFamily="34" charset="0"/>
              <a:buChar char="•"/>
            </a:pPr>
            <a:r>
              <a:rPr lang="en-US" dirty="0"/>
              <a:t>State holidays are not paid</a:t>
            </a:r>
          </a:p>
          <a:p>
            <a:pPr marL="457200" indent="-457200">
              <a:buFont typeface="Arial" panose="020B0604020202020204" pitchFamily="34" charset="0"/>
              <a:buChar char="•"/>
            </a:pPr>
            <a:r>
              <a:rPr lang="en-US" dirty="0"/>
              <a:t>Only Jury and Administrative leave are entered on your timesheet </a:t>
            </a:r>
          </a:p>
          <a:p>
            <a:pPr marL="457200" indent="-457200">
              <a:buFont typeface="Arial" panose="020B0604020202020204" pitchFamily="34" charset="0"/>
              <a:buChar char="•"/>
            </a:pPr>
            <a:r>
              <a:rPr lang="en-US" dirty="0"/>
              <a:t>All other leave types are not entered on your timesheet, but must be communicated to your supervisor</a:t>
            </a:r>
          </a:p>
          <a:p>
            <a:endParaRPr lang="en-US" dirty="0"/>
          </a:p>
          <a:p>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88</a:t>
            </a:fld>
            <a:endParaRPr lang="en-US" dirty="0"/>
          </a:p>
        </p:txBody>
      </p:sp>
      <p:sp>
        <p:nvSpPr>
          <p:cNvPr id="2" name="Title 1"/>
          <p:cNvSpPr>
            <a:spLocks noGrp="1"/>
          </p:cNvSpPr>
          <p:nvPr>
            <p:ph type="title"/>
          </p:nvPr>
        </p:nvSpPr>
        <p:spPr/>
        <p:txBody>
          <a:bodyPr/>
          <a:lstStyle/>
          <a:p>
            <a:r>
              <a:rPr lang="en-US" dirty="0" smtClean="0"/>
              <a:t>Temporary Employee Leave</a:t>
            </a:r>
            <a:endParaRPr lang="en-US" dirty="0"/>
          </a:p>
        </p:txBody>
      </p:sp>
    </p:spTree>
    <p:custDataLst>
      <p:tags r:id="rId1"/>
    </p:custDataLst>
    <p:extLst>
      <p:ext uri="{BB962C8B-B14F-4D97-AF65-F5344CB8AC3E}">
        <p14:creationId xmlns:p14="http://schemas.microsoft.com/office/powerpoint/2010/main" val="128234937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S3_I03_Understanding Leave Types Temporary</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89</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52967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Why Time Entry is Important</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a:t>
            </a:fld>
            <a:endParaRPr lang="en-US" dirty="0"/>
          </a:p>
        </p:txBody>
      </p:sp>
      <p:pic>
        <p:nvPicPr>
          <p:cNvPr id="10" name="Picture 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1" name="Picture 1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40985058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1" dirty="0"/>
              <a:t>Scenario:</a:t>
            </a:r>
          </a:p>
          <a:p>
            <a:r>
              <a:rPr lang="en-US" dirty="0"/>
              <a:t>You have been selected for Jury </a:t>
            </a:r>
            <a:r>
              <a:rPr lang="en-US"/>
              <a:t>duty </a:t>
            </a:r>
            <a:r>
              <a:rPr lang="en-US" dirty="0"/>
              <a:t>and</a:t>
            </a:r>
            <a:r>
              <a:rPr lang="en-US"/>
              <a:t> need to enter </a:t>
            </a:r>
            <a:r>
              <a:rPr lang="en-US" smtClean="0"/>
              <a:t>your </a:t>
            </a:r>
            <a:r>
              <a:rPr lang="en-US" dirty="0"/>
              <a:t>leave prior to your service.  </a:t>
            </a:r>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90</a:t>
            </a:fld>
            <a:endParaRPr lang="en-US" dirty="0"/>
          </a:p>
        </p:txBody>
      </p:sp>
      <p:sp>
        <p:nvSpPr>
          <p:cNvPr id="5" name="Title 4"/>
          <p:cNvSpPr>
            <a:spLocks noGrp="1"/>
          </p:cNvSpPr>
          <p:nvPr>
            <p:ph type="title"/>
          </p:nvPr>
        </p:nvSpPr>
        <p:spPr/>
        <p:txBody>
          <a:bodyPr/>
          <a:lstStyle/>
          <a:p>
            <a:r>
              <a:rPr lang="en-US" dirty="0" smtClean="0"/>
              <a:t>Create a Leave Request</a:t>
            </a:r>
            <a:endParaRPr lang="en-US" dirty="0"/>
          </a:p>
        </p:txBody>
      </p:sp>
    </p:spTree>
    <p:custDataLst>
      <p:tags r:id="rId1"/>
    </p:custDataLst>
    <p:extLst>
      <p:ext uri="{BB962C8B-B14F-4D97-AF65-F5344CB8AC3E}">
        <p14:creationId xmlns:p14="http://schemas.microsoft.com/office/powerpoint/2010/main" val="9133289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82880" y="1371600"/>
            <a:ext cx="5819335" cy="4937125"/>
          </a:xfrm>
        </p:spPr>
        <p:txBody>
          <a:bodyPr/>
          <a:lstStyle/>
          <a:p>
            <a:r>
              <a:rPr lang="en-US" dirty="0" smtClean="0"/>
              <a:t>Zeroing out an existing </a:t>
            </a:r>
            <a:r>
              <a:rPr lang="en-US" dirty="0"/>
              <a:t>approved leave entry you </a:t>
            </a:r>
            <a:r>
              <a:rPr lang="en-US" dirty="0" smtClean="0"/>
              <a:t>ensures:</a:t>
            </a:r>
          </a:p>
          <a:p>
            <a:pPr marL="457200" indent="-457200">
              <a:buFont typeface="Arial" panose="020B0604020202020204" pitchFamily="34" charset="0"/>
              <a:buChar char="•"/>
            </a:pPr>
            <a:r>
              <a:rPr lang="en-US" dirty="0" smtClean="0"/>
              <a:t>There </a:t>
            </a:r>
            <a:r>
              <a:rPr lang="en-US" dirty="0"/>
              <a:t>is record of </a:t>
            </a:r>
            <a:r>
              <a:rPr lang="en-US" dirty="0" smtClean="0"/>
              <a:t>the change </a:t>
            </a:r>
            <a:r>
              <a:rPr lang="en-US" dirty="0"/>
              <a:t>and change </a:t>
            </a:r>
            <a:r>
              <a:rPr lang="en-US" dirty="0" smtClean="0"/>
              <a:t>approval</a:t>
            </a:r>
          </a:p>
          <a:p>
            <a:pPr marL="457200" indent="-457200">
              <a:buFont typeface="Arial" panose="020B0604020202020204" pitchFamily="34" charset="0"/>
              <a:buChar char="•"/>
            </a:pPr>
            <a:r>
              <a:rPr lang="en-US" dirty="0" smtClean="0"/>
              <a:t>Your </a:t>
            </a:r>
            <a:r>
              <a:rPr lang="en-US" dirty="0"/>
              <a:t>Supervisor is automatically notified of the timesheet </a:t>
            </a:r>
            <a:r>
              <a:rPr lang="en-US" dirty="0" smtClean="0"/>
              <a:t>change</a:t>
            </a:r>
          </a:p>
          <a:p>
            <a:pPr marL="457200" indent="-457200">
              <a:buFont typeface="Arial" panose="020B0604020202020204" pitchFamily="34" charset="0"/>
              <a:buChar char="•"/>
            </a:pPr>
            <a:r>
              <a:rPr lang="en-US" dirty="0" smtClean="0"/>
              <a:t>The </a:t>
            </a:r>
            <a:r>
              <a:rPr lang="en-US" dirty="0"/>
              <a:t>time is credited back to your leave bank</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91</a:t>
            </a:fld>
            <a:endParaRPr lang="en-US" dirty="0"/>
          </a:p>
        </p:txBody>
      </p:sp>
      <p:sp>
        <p:nvSpPr>
          <p:cNvPr id="6" name="Title 5"/>
          <p:cNvSpPr>
            <a:spLocks noGrp="1"/>
          </p:cNvSpPr>
          <p:nvPr>
            <p:ph type="title"/>
          </p:nvPr>
        </p:nvSpPr>
        <p:spPr/>
        <p:txBody>
          <a:bodyPr/>
          <a:lstStyle/>
          <a:p>
            <a:r>
              <a:rPr lang="en-US" dirty="0"/>
              <a:t>“Zero out” Approved Leave</a:t>
            </a:r>
            <a:r>
              <a:rPr lang="en-US" dirty="0" smtClean="0"/>
              <a:t> </a:t>
            </a:r>
            <a:endParaRPr lang="en-US"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9343" r="16188"/>
          <a:stretch/>
        </p:blipFill>
        <p:spPr>
          <a:xfrm>
            <a:off x="6283570" y="1872761"/>
            <a:ext cx="2447320" cy="2558562"/>
          </a:xfrm>
          <a:prstGeom prst="rect">
            <a:avLst/>
          </a:prstGeom>
        </p:spPr>
      </p:pic>
    </p:spTree>
    <p:custDataLst>
      <p:tags r:id="rId1"/>
    </p:custDataLst>
    <p:extLst>
      <p:ext uri="{BB962C8B-B14F-4D97-AF65-F5344CB8AC3E}">
        <p14:creationId xmlns:p14="http://schemas.microsoft.com/office/powerpoint/2010/main" val="1489784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92</a:t>
            </a:fld>
            <a:endParaRPr lang="en-US" dirty="0"/>
          </a:p>
        </p:txBody>
      </p:sp>
      <p:sp>
        <p:nvSpPr>
          <p:cNvPr id="5" name="Title 4"/>
          <p:cNvSpPr>
            <a:spLocks noGrp="1"/>
          </p:cNvSpPr>
          <p:nvPr>
            <p:ph type="title"/>
          </p:nvPr>
        </p:nvSpPr>
        <p:spPr/>
        <p:txBody>
          <a:bodyPr/>
          <a:lstStyle/>
          <a:p>
            <a:r>
              <a:rPr lang="en-US" dirty="0" smtClean="0"/>
              <a:t>“Zero out” Approved Leave</a:t>
            </a:r>
            <a:endParaRPr lang="en-US" dirty="0"/>
          </a:p>
        </p:txBody>
      </p:sp>
      <p:sp>
        <p:nvSpPr>
          <p:cNvPr id="7" name="Content Placeholder 5"/>
          <p:cNvSpPr>
            <a:spLocks noGrp="1"/>
          </p:cNvSpPr>
          <p:nvPr>
            <p:ph idx="1"/>
          </p:nvPr>
        </p:nvSpPr>
        <p:spPr/>
        <p:txBody>
          <a:bodyPr/>
          <a:lstStyle/>
          <a:p>
            <a:r>
              <a:rPr lang="en-US" b="1" dirty="0" smtClean="0"/>
              <a:t>Scenario</a:t>
            </a:r>
            <a:r>
              <a:rPr lang="en-US" b="1" dirty="0"/>
              <a:t>:</a:t>
            </a:r>
          </a:p>
          <a:p>
            <a:r>
              <a:rPr lang="en-US" dirty="0"/>
              <a:t>You entered Thursday as sick leave, but ended up feeling better and came into work.  Your Supervisor is not sure if she approved the time so you are checking the approval status of the time to determine how you should make the change.  </a:t>
            </a:r>
          </a:p>
        </p:txBody>
      </p:sp>
    </p:spTree>
    <p:custDataLst>
      <p:tags r:id="rId1"/>
    </p:custDataLst>
    <p:extLst>
      <p:ext uri="{BB962C8B-B14F-4D97-AF65-F5344CB8AC3E}">
        <p14:creationId xmlns:p14="http://schemas.microsoft.com/office/powerpoint/2010/main" val="2285972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Section Four Knowledge check</a:t>
            </a:r>
            <a:endParaRPr lang="en-US" dirty="0"/>
          </a:p>
        </p:txBody>
      </p:sp>
      <p:sp>
        <p:nvSpPr>
          <p:cNvPr id="3" name="Footer Placeholder 2" hidden="1"/>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hidden="1"/>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93</a:t>
            </a:fld>
            <a:endParaRPr lang="en-US" dirty="0"/>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4016199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82751" y="1417320"/>
            <a:ext cx="7578369" cy="4754880"/>
          </a:xfrm>
        </p:spPr>
        <p:txBody>
          <a:bodyPr/>
          <a:lstStyle/>
          <a:p>
            <a:pPr marL="457200" indent="-457200">
              <a:buFont typeface="Arial"/>
              <a:buChar char="•"/>
            </a:pPr>
            <a:endParaRPr lang="en-US" sz="2900" dirty="0" smtClean="0"/>
          </a:p>
          <a:p>
            <a:pPr marL="457200" indent="-457200">
              <a:buFont typeface="Arial"/>
              <a:buChar char="•"/>
            </a:pPr>
            <a:r>
              <a:rPr lang="en-US" sz="2900" dirty="0" smtClean="0"/>
              <a:t>Section </a:t>
            </a:r>
            <a:r>
              <a:rPr lang="en-US" sz="2900" dirty="0"/>
              <a:t>1 – Time Entry Overview</a:t>
            </a:r>
          </a:p>
          <a:p>
            <a:pPr marL="457200" indent="-457200">
              <a:buFont typeface="Arial"/>
              <a:buChar char="•"/>
            </a:pPr>
            <a:r>
              <a:rPr lang="en-US" sz="2900" dirty="0"/>
              <a:t>Section 2 – Time Entry Process</a:t>
            </a:r>
          </a:p>
          <a:p>
            <a:pPr marL="457200" indent="-457200">
              <a:buFont typeface="Arial"/>
              <a:buChar char="•"/>
            </a:pPr>
            <a:r>
              <a:rPr lang="en-US" sz="2900" dirty="0"/>
              <a:t>Section 3 – Work Time Entry</a:t>
            </a:r>
            <a:endParaRPr lang="en-US" sz="1800" dirty="0"/>
          </a:p>
          <a:p>
            <a:pPr marL="457200" indent="-457200">
              <a:buFont typeface="Arial"/>
              <a:buChar char="•"/>
            </a:pPr>
            <a:r>
              <a:rPr lang="en-US" sz="2900" dirty="0"/>
              <a:t>Section 4 – Leave Time Entry</a:t>
            </a:r>
          </a:p>
          <a:p>
            <a:pPr marL="457200" indent="-457200">
              <a:buFont typeface="Arial"/>
              <a:buChar char="•"/>
            </a:pPr>
            <a:r>
              <a:rPr lang="en-US" sz="2900" b="1" dirty="0"/>
              <a:t>Section 5 – Timesheet </a:t>
            </a:r>
            <a:r>
              <a:rPr lang="en-US" sz="2900" b="1" dirty="0" smtClean="0"/>
              <a:t>Verification</a:t>
            </a:r>
            <a:endParaRPr lang="en-US" sz="2900" b="1" dirty="0"/>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12" name="Slide Number Placeholder 11"/>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94</a:t>
            </a:fld>
            <a:endParaRPr lang="en-US" dirty="0"/>
          </a:p>
        </p:txBody>
      </p:sp>
      <p:sp>
        <p:nvSpPr>
          <p:cNvPr id="9218" name="Title 1"/>
          <p:cNvSpPr>
            <a:spLocks noGrp="1"/>
          </p:cNvSpPr>
          <p:nvPr>
            <p:ph type="title"/>
          </p:nvPr>
        </p:nvSpPr>
        <p:spPr/>
        <p:txBody>
          <a:bodyPr/>
          <a:lstStyle/>
          <a:p>
            <a:r>
              <a:rPr lang="en-US" dirty="0" smtClean="0">
                <a:latin typeface="+mj-lt"/>
              </a:rPr>
              <a:t>Section 5 - Timesheet Verification</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03810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At the </a:t>
            </a:r>
            <a:r>
              <a:rPr lang="en-US" sz="2400" dirty="0" smtClean="0"/>
              <a:t>end of this section, you should be able to:</a:t>
            </a:r>
          </a:p>
          <a:p>
            <a:pPr marL="342900" lvl="0" indent="-342900" hangingPunct="0">
              <a:buFont typeface="Arial" panose="020B0604020202020204" pitchFamily="34" charset="0"/>
              <a:buChar char="•"/>
            </a:pPr>
            <a:r>
              <a:rPr lang="en-US" sz="2400" dirty="0"/>
              <a:t>Verify the status of your timesheet entries </a:t>
            </a:r>
            <a:endParaRPr lang="en-US" sz="2400" dirty="0" smtClean="0"/>
          </a:p>
          <a:p>
            <a:pPr marL="342900" lvl="0" indent="-342900" hangingPunct="0">
              <a:buFont typeface="Arial" panose="020B0604020202020204" pitchFamily="34" charset="0"/>
              <a:buChar char="•"/>
            </a:pPr>
            <a:r>
              <a:rPr lang="en-US" sz="2400" dirty="0" smtClean="0"/>
              <a:t>Describe </a:t>
            </a:r>
            <a:r>
              <a:rPr lang="en-US" sz="2400" dirty="0"/>
              <a:t>the difference between planned working time and actual working time</a:t>
            </a:r>
          </a:p>
          <a:p>
            <a:pPr marL="342900" lvl="0" indent="-342900" hangingPunct="0">
              <a:buFont typeface="Arial" panose="020B0604020202020204" pitchFamily="34" charset="0"/>
              <a:buChar char="•"/>
            </a:pPr>
            <a:r>
              <a:rPr lang="en-US" sz="2400" dirty="0" smtClean="0"/>
              <a:t>Identify </a:t>
            </a:r>
            <a:r>
              <a:rPr lang="en-US" sz="2400" dirty="0"/>
              <a:t>common errors on your timesheet </a:t>
            </a:r>
            <a:endParaRPr lang="en-US" sz="2400" dirty="0" smtClean="0"/>
          </a:p>
          <a:p>
            <a:pPr marL="342900" lvl="0" indent="-342900" hangingPunct="0">
              <a:buFont typeface="Arial" panose="020B0604020202020204" pitchFamily="34" charset="0"/>
              <a:buChar char="•"/>
            </a:pPr>
            <a:r>
              <a:rPr lang="en-US" sz="2400" dirty="0" smtClean="0"/>
              <a:t>Explain </a:t>
            </a:r>
            <a:r>
              <a:rPr lang="en-US" sz="2400" dirty="0"/>
              <a:t>when time entries need to be revised and explain the process for changing time </a:t>
            </a:r>
            <a:r>
              <a:rPr lang="en-US" sz="2400" dirty="0" smtClean="0"/>
              <a:t>entries</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95</a:t>
            </a:fld>
            <a:endParaRPr lang="en-US" dirty="0"/>
          </a:p>
        </p:txBody>
      </p:sp>
      <p:sp>
        <p:nvSpPr>
          <p:cNvPr id="5" name="Title 4"/>
          <p:cNvSpPr>
            <a:spLocks noGrp="1"/>
          </p:cNvSpPr>
          <p:nvPr>
            <p:ph type="title"/>
          </p:nvPr>
        </p:nvSpPr>
        <p:spPr/>
        <p:txBody>
          <a:bodyPr/>
          <a:lstStyle/>
          <a:p>
            <a:r>
              <a:rPr lang="en-US" dirty="0" smtClean="0"/>
              <a:t>Section 5 Learning Objectives</a:t>
            </a:r>
            <a:endParaRPr lang="en-US" dirty="0"/>
          </a:p>
        </p:txBody>
      </p:sp>
    </p:spTree>
    <p:custDataLst>
      <p:tags r:id="rId1"/>
    </p:custDataLst>
    <p:extLst>
      <p:ext uri="{BB962C8B-B14F-4D97-AF65-F5344CB8AC3E}">
        <p14:creationId xmlns:p14="http://schemas.microsoft.com/office/powerpoint/2010/main" val="97079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 y="1371600"/>
            <a:ext cx="8778240" cy="4937125"/>
          </a:xfrm>
        </p:spPr>
        <p:txBody>
          <a:bodyPr/>
          <a:lstStyle/>
          <a:p>
            <a:r>
              <a:rPr lang="en-US" dirty="0"/>
              <a:t>When verifying your timesheet make sure:</a:t>
            </a:r>
          </a:p>
          <a:p>
            <a:pPr marL="457200" indent="-457200">
              <a:buFont typeface="Arial" panose="020B0604020202020204" pitchFamily="34" charset="0"/>
              <a:buChar char="•"/>
            </a:pPr>
            <a:r>
              <a:rPr lang="en-US" dirty="0"/>
              <a:t>All scheduled hours are accounted for</a:t>
            </a:r>
          </a:p>
          <a:p>
            <a:pPr marL="457200" indent="-457200">
              <a:buFont typeface="Arial" panose="020B0604020202020204" pitchFamily="34" charset="0"/>
              <a:buChar char="•"/>
            </a:pPr>
            <a:r>
              <a:rPr lang="en-US" dirty="0"/>
              <a:t>All time is approved</a:t>
            </a:r>
          </a:p>
          <a:p>
            <a:r>
              <a:rPr lang="en-US" dirty="0"/>
              <a:t>SAP helps verify timesheet entries based on time rules. </a:t>
            </a:r>
          </a:p>
          <a:p>
            <a:pPr marL="457200" indent="-457200">
              <a:buFont typeface="Arial" panose="020B0604020202020204" pitchFamily="34" charset="0"/>
              <a:buChar char="•"/>
            </a:pPr>
            <a:r>
              <a:rPr lang="en-US" dirty="0"/>
              <a:t>This</a:t>
            </a:r>
            <a:r>
              <a:rPr lang="en-US"/>
              <a:t> helps prevent </a:t>
            </a:r>
            <a:r>
              <a:rPr lang="en-US" smtClean="0"/>
              <a:t>you </a:t>
            </a:r>
            <a:r>
              <a:rPr lang="en-US" dirty="0"/>
              <a:t>from making time entry mistakes </a:t>
            </a:r>
          </a:p>
          <a:p>
            <a:pPr marL="457200" indent="-457200">
              <a:buFont typeface="Arial" panose="020B0604020202020204" pitchFamily="34" charset="0"/>
              <a:buChar char="•"/>
            </a:pPr>
            <a:r>
              <a:rPr lang="en-US" dirty="0"/>
              <a:t>SAP</a:t>
            </a:r>
            <a:r>
              <a:rPr lang="en-US"/>
              <a:t> does </a:t>
            </a:r>
            <a:r>
              <a:rPr lang="en-US" smtClean="0"/>
              <a:t>not </a:t>
            </a:r>
            <a:r>
              <a:rPr lang="en-US" dirty="0"/>
              <a:t>prevent all errors - pay attention!</a:t>
            </a:r>
          </a:p>
          <a:p>
            <a:pPr marL="457200" indent="-457200">
              <a:buFont typeface="Arial" panose="020B0604020202020204" pitchFamily="34" charset="0"/>
              <a:buChar char="•"/>
            </a:pPr>
            <a:r>
              <a:rPr lang="en-US" dirty="0"/>
              <a:t>You are accountable for your time entry and verification </a:t>
            </a:r>
          </a:p>
          <a:p>
            <a:endParaRPr lang="en-US" sz="1600" dirty="0"/>
          </a:p>
          <a:p>
            <a:pPr marL="457200" indent="-457200">
              <a:buFont typeface="Arial" panose="020B0604020202020204" pitchFamily="34" charset="0"/>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96</a:t>
            </a:fld>
            <a:endParaRPr lang="en-US" dirty="0"/>
          </a:p>
        </p:txBody>
      </p:sp>
      <p:sp>
        <p:nvSpPr>
          <p:cNvPr id="5" name="Title 4"/>
          <p:cNvSpPr>
            <a:spLocks noGrp="1"/>
          </p:cNvSpPr>
          <p:nvPr>
            <p:ph type="title"/>
          </p:nvPr>
        </p:nvSpPr>
        <p:spPr/>
        <p:txBody>
          <a:bodyPr/>
          <a:lstStyle/>
          <a:p>
            <a:r>
              <a:rPr lang="en-US"/>
              <a:t>Verify Your </a:t>
            </a:r>
            <a:r>
              <a:rPr lang="en-US" smtClean="0"/>
              <a:t>Time </a:t>
            </a:r>
            <a:endParaRPr lang="en-US" dirty="0"/>
          </a:p>
        </p:txBody>
      </p:sp>
      <p:pic>
        <p:nvPicPr>
          <p:cNvPr id="8" name="Picture 7"/>
          <p:cNvPicPr>
            <a:picLocks noChangeAspect="1"/>
          </p:cNvPicPr>
          <p:nvPr/>
        </p:nvPicPr>
        <p:blipFill>
          <a:blip r:embed="rId4"/>
          <a:stretch>
            <a:fillRect/>
          </a:stretch>
        </p:blipFill>
        <p:spPr>
          <a:xfrm>
            <a:off x="1643062" y="4999037"/>
            <a:ext cx="5597904" cy="1185863"/>
          </a:xfrm>
          <a:prstGeom prst="rect">
            <a:avLst/>
          </a:prstGeom>
        </p:spPr>
      </p:pic>
    </p:spTree>
    <p:custDataLst>
      <p:tags r:id="rId1"/>
    </p:custDataLst>
    <p:extLst>
      <p:ext uri="{BB962C8B-B14F-4D97-AF65-F5344CB8AC3E}">
        <p14:creationId xmlns:p14="http://schemas.microsoft.com/office/powerpoint/2010/main" val="23223396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97</a:t>
            </a:fld>
            <a:endParaRPr lang="en-US" dirty="0"/>
          </a:p>
        </p:txBody>
      </p:sp>
      <p:sp>
        <p:nvSpPr>
          <p:cNvPr id="5" name="Title 4"/>
          <p:cNvSpPr>
            <a:spLocks noGrp="1"/>
          </p:cNvSpPr>
          <p:nvPr>
            <p:ph type="title"/>
          </p:nvPr>
        </p:nvSpPr>
        <p:spPr>
          <a:xfrm>
            <a:off x="182880" y="68463"/>
            <a:ext cx="8778240" cy="1143000"/>
          </a:xfrm>
        </p:spPr>
        <p:txBody>
          <a:bodyPr/>
          <a:lstStyle/>
          <a:p>
            <a:r>
              <a:rPr lang="en-US" dirty="0" smtClean="0"/>
              <a:t>Planned and Actual Time</a:t>
            </a:r>
            <a:endParaRPr lang="en-US" dirty="0"/>
          </a:p>
        </p:txBody>
      </p:sp>
      <p:grpSp>
        <p:nvGrpSpPr>
          <p:cNvPr id="15" name="Group 14"/>
          <p:cNvGrpSpPr/>
          <p:nvPr/>
        </p:nvGrpSpPr>
        <p:grpSpPr>
          <a:xfrm>
            <a:off x="261937" y="1372429"/>
            <a:ext cx="8620126" cy="3922580"/>
            <a:chOff x="182878" y="3444298"/>
            <a:chExt cx="8620126" cy="3922580"/>
          </a:xfrm>
        </p:grpSpPr>
        <p:grpSp>
          <p:nvGrpSpPr>
            <p:cNvPr id="11" name="Group 10"/>
            <p:cNvGrpSpPr/>
            <p:nvPr/>
          </p:nvGrpSpPr>
          <p:grpSpPr>
            <a:xfrm>
              <a:off x="182878" y="3444298"/>
              <a:ext cx="8620126" cy="3922580"/>
              <a:chOff x="261935" y="2172570"/>
              <a:chExt cx="8620126" cy="3922580"/>
            </a:xfrm>
          </p:grpSpPr>
          <p:pic>
            <p:nvPicPr>
              <p:cNvPr id="6" name="Picture 5"/>
              <p:cNvPicPr>
                <a:picLocks noChangeAspect="1"/>
              </p:cNvPicPr>
              <p:nvPr/>
            </p:nvPicPr>
            <p:blipFill rotWithShape="1">
              <a:blip r:embed="rId4"/>
              <a:srcRect b="66734"/>
              <a:stretch/>
            </p:blipFill>
            <p:spPr>
              <a:xfrm>
                <a:off x="261935" y="2172570"/>
                <a:ext cx="8620125" cy="2306738"/>
              </a:xfrm>
              <a:prstGeom prst="rect">
                <a:avLst/>
              </a:prstGeom>
            </p:spPr>
          </p:pic>
          <p:pic>
            <p:nvPicPr>
              <p:cNvPr id="7" name="Picture 6"/>
              <p:cNvPicPr>
                <a:picLocks noChangeAspect="1"/>
              </p:cNvPicPr>
              <p:nvPr/>
            </p:nvPicPr>
            <p:blipFill rotWithShape="1">
              <a:blip r:embed="rId4"/>
              <a:srcRect t="76650"/>
              <a:stretch/>
            </p:blipFill>
            <p:spPr>
              <a:xfrm>
                <a:off x="261936" y="4475983"/>
                <a:ext cx="8620125" cy="1619167"/>
              </a:xfrm>
              <a:prstGeom prst="rect">
                <a:avLst/>
              </a:prstGeom>
            </p:spPr>
          </p:pic>
        </p:grpSp>
        <p:sp>
          <p:nvSpPr>
            <p:cNvPr id="8" name="Left Arrow 7"/>
            <p:cNvSpPr/>
            <p:nvPr/>
          </p:nvSpPr>
          <p:spPr>
            <a:xfrm rot="5400000">
              <a:off x="334269" y="5425968"/>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9" name="Left Arrow 8"/>
            <p:cNvSpPr/>
            <p:nvPr/>
          </p:nvSpPr>
          <p:spPr>
            <a:xfrm>
              <a:off x="676077" y="4931290"/>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0" name="Left Arrow 9"/>
            <p:cNvSpPr/>
            <p:nvPr/>
          </p:nvSpPr>
          <p:spPr>
            <a:xfrm rot="16200000">
              <a:off x="4436873" y="4570387"/>
              <a:ext cx="356839" cy="234176"/>
            </a:xfrm>
            <a:prstGeom prst="leftArrow">
              <a:avLst/>
            </a:prstGeom>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grpSp>
    </p:spTree>
    <p:custDataLst>
      <p:tags r:id="rId1"/>
    </p:custDataLst>
    <p:extLst>
      <p:ext uri="{BB962C8B-B14F-4D97-AF65-F5344CB8AC3E}">
        <p14:creationId xmlns:p14="http://schemas.microsoft.com/office/powerpoint/2010/main" val="224501127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endParaRPr lang="en-US" dirty="0" smtClean="0"/>
          </a:p>
          <a:p>
            <a:endParaRPr lang="en-US" dirty="0" smtClean="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98</a:t>
            </a:fld>
            <a:endParaRPr lang="en-US" dirty="0"/>
          </a:p>
        </p:txBody>
      </p:sp>
      <p:sp>
        <p:nvSpPr>
          <p:cNvPr id="5" name="Title 4"/>
          <p:cNvSpPr>
            <a:spLocks noGrp="1"/>
          </p:cNvSpPr>
          <p:nvPr>
            <p:ph type="title"/>
          </p:nvPr>
        </p:nvSpPr>
        <p:spPr/>
        <p:txBody>
          <a:bodyPr/>
          <a:lstStyle/>
          <a:p>
            <a:r>
              <a:rPr lang="en-US" dirty="0"/>
              <a:t>SAP </a:t>
            </a:r>
            <a:r>
              <a:rPr lang="en-US"/>
              <a:t>Timesheet </a:t>
            </a:r>
            <a:r>
              <a:rPr lang="en-US" smtClean="0"/>
              <a:t>Messages</a:t>
            </a:r>
            <a:endParaRPr lang="en-US" dirty="0"/>
          </a:p>
        </p:txBody>
      </p:sp>
      <p:pic>
        <p:nvPicPr>
          <p:cNvPr id="6" name="Picture 5"/>
          <p:cNvPicPr>
            <a:picLocks noChangeAspect="1"/>
          </p:cNvPicPr>
          <p:nvPr/>
        </p:nvPicPr>
        <p:blipFill>
          <a:blip r:embed="rId4"/>
          <a:stretch>
            <a:fillRect/>
          </a:stretch>
        </p:blipFill>
        <p:spPr>
          <a:xfrm>
            <a:off x="4472160" y="4327065"/>
            <a:ext cx="657658" cy="747340"/>
          </a:xfrm>
          <a:prstGeom prst="rect">
            <a:avLst/>
          </a:prstGeom>
        </p:spPr>
      </p:pic>
      <p:pic>
        <p:nvPicPr>
          <p:cNvPr id="8" name="Picture 7"/>
          <p:cNvPicPr>
            <a:picLocks noChangeAspect="1"/>
          </p:cNvPicPr>
          <p:nvPr/>
        </p:nvPicPr>
        <p:blipFill>
          <a:blip r:embed="rId5"/>
          <a:stretch>
            <a:fillRect/>
          </a:stretch>
        </p:blipFill>
        <p:spPr>
          <a:xfrm>
            <a:off x="4442264" y="3466611"/>
            <a:ext cx="687554" cy="657658"/>
          </a:xfrm>
          <a:prstGeom prst="rect">
            <a:avLst/>
          </a:prstGeom>
        </p:spPr>
      </p:pic>
      <p:pic>
        <p:nvPicPr>
          <p:cNvPr id="9" name="Picture 8"/>
          <p:cNvPicPr>
            <a:picLocks noChangeAspect="1"/>
          </p:cNvPicPr>
          <p:nvPr/>
        </p:nvPicPr>
        <p:blipFill>
          <a:blip r:embed="rId6"/>
          <a:stretch>
            <a:fillRect/>
          </a:stretch>
        </p:blipFill>
        <p:spPr>
          <a:xfrm>
            <a:off x="4412372" y="2606157"/>
            <a:ext cx="717446" cy="657658"/>
          </a:xfrm>
          <a:prstGeom prst="rect">
            <a:avLst/>
          </a:prstGeom>
        </p:spPr>
      </p:pic>
      <p:pic>
        <p:nvPicPr>
          <p:cNvPr id="10" name="Picture 9"/>
          <p:cNvPicPr>
            <a:picLocks noChangeAspect="1"/>
          </p:cNvPicPr>
          <p:nvPr/>
        </p:nvPicPr>
        <p:blipFill rotWithShape="1">
          <a:blip r:embed="rId7"/>
          <a:srcRect r="40897"/>
          <a:stretch/>
        </p:blipFill>
        <p:spPr>
          <a:xfrm>
            <a:off x="249786" y="2539415"/>
            <a:ext cx="3113166" cy="1552575"/>
          </a:xfrm>
          <a:prstGeom prst="rect">
            <a:avLst/>
          </a:prstGeom>
        </p:spPr>
      </p:pic>
      <p:sp>
        <p:nvSpPr>
          <p:cNvPr id="11" name="TextBox 10"/>
          <p:cNvSpPr txBox="1"/>
          <p:nvPr/>
        </p:nvSpPr>
        <p:spPr>
          <a:xfrm>
            <a:off x="5397190" y="2698596"/>
            <a:ext cx="2863926" cy="461665"/>
          </a:xfrm>
          <a:prstGeom prst="rect">
            <a:avLst/>
          </a:prstGeom>
          <a:noFill/>
        </p:spPr>
        <p:txBody>
          <a:bodyPr wrap="none" rtlCol="0">
            <a:spAutoFit/>
          </a:bodyPr>
          <a:lstStyle/>
          <a:p>
            <a:r>
              <a:rPr lang="en-US" sz="2400" dirty="0" smtClean="0"/>
              <a:t>No errors were found</a:t>
            </a:r>
            <a:endParaRPr lang="en-US" sz="2400" dirty="0"/>
          </a:p>
        </p:txBody>
      </p:sp>
      <p:sp>
        <p:nvSpPr>
          <p:cNvPr id="12" name="TextBox 11"/>
          <p:cNvSpPr txBox="1"/>
          <p:nvPr/>
        </p:nvSpPr>
        <p:spPr>
          <a:xfrm>
            <a:off x="5397190" y="3466611"/>
            <a:ext cx="3725059" cy="461665"/>
          </a:xfrm>
          <a:prstGeom prst="rect">
            <a:avLst/>
          </a:prstGeom>
          <a:noFill/>
        </p:spPr>
        <p:txBody>
          <a:bodyPr wrap="none" rtlCol="0">
            <a:spAutoFit/>
          </a:bodyPr>
          <a:lstStyle/>
          <a:p>
            <a:r>
              <a:rPr lang="en-US" sz="2400" dirty="0" smtClean="0"/>
              <a:t>Review entries and continue</a:t>
            </a:r>
            <a:endParaRPr lang="en-US" sz="2400" dirty="0"/>
          </a:p>
        </p:txBody>
      </p:sp>
      <p:sp>
        <p:nvSpPr>
          <p:cNvPr id="13" name="TextBox 12"/>
          <p:cNvSpPr txBox="1"/>
          <p:nvPr/>
        </p:nvSpPr>
        <p:spPr>
          <a:xfrm>
            <a:off x="5397190" y="4327065"/>
            <a:ext cx="3376309" cy="830997"/>
          </a:xfrm>
          <a:prstGeom prst="rect">
            <a:avLst/>
          </a:prstGeom>
          <a:noFill/>
        </p:spPr>
        <p:txBody>
          <a:bodyPr wrap="none" rtlCol="0">
            <a:spAutoFit/>
          </a:bodyPr>
          <a:lstStyle/>
          <a:p>
            <a:r>
              <a:rPr lang="en-US" sz="2400" dirty="0" smtClean="0"/>
              <a:t>Errors exist and must be </a:t>
            </a:r>
          </a:p>
          <a:p>
            <a:r>
              <a:rPr lang="en-US" sz="2400" dirty="0" smtClean="0"/>
              <a:t>fixed before continuing</a:t>
            </a:r>
            <a:endParaRPr lang="en-US" sz="2400" dirty="0"/>
          </a:p>
        </p:txBody>
      </p:sp>
      <p:sp>
        <p:nvSpPr>
          <p:cNvPr id="14" name="Text Placeholder 4"/>
          <p:cNvSpPr txBox="1">
            <a:spLocks/>
          </p:cNvSpPr>
          <p:nvPr/>
        </p:nvSpPr>
        <p:spPr>
          <a:xfrm>
            <a:off x="196850" y="1368425"/>
            <a:ext cx="8750300" cy="4953000"/>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When verifying your time entries, check for messages on your screen:</a:t>
            </a:r>
            <a:endParaRPr lang="en-US" dirty="0"/>
          </a:p>
        </p:txBody>
      </p:sp>
    </p:spTree>
    <p:custDataLst>
      <p:tags r:id="rId1"/>
    </p:custDataLst>
    <p:extLst>
      <p:ext uri="{BB962C8B-B14F-4D97-AF65-F5344CB8AC3E}">
        <p14:creationId xmlns:p14="http://schemas.microsoft.com/office/powerpoint/2010/main" val="25655781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a:blip r:embed="rId6"/>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Comp Time </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99</a:t>
            </a:fld>
            <a:endParaRPr lang="en-US" dirty="0"/>
          </a:p>
        </p:txBody>
      </p:sp>
      <p:pic>
        <p:nvPicPr>
          <p:cNvPr id="20" name="Picture 19"/>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21" name="Picture 20"/>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22" name="Picture 21"/>
          <p:cNvPicPr>
            <a:picLocks/>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830531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88"/>
  <p:tag name="ARTICULATE_PROJECT_CHECK" val="0"/>
  <p:tag name="ARTICULATE_REFERENCE_ID" val="97d17611-cdb1-4d95-b01a-d351a100cef7"/>
  <p:tag name="ARTICULATE_META_COURSE_ID" val="4EHn8n9XVaR_course_id"/>
  <p:tag name="ARTICULATE_META_NAME" val="Prince, Jason M"/>
  <p:tag name="ARTICULATE_META_NAME_SET" val="True"/>
  <p:tag name="ARTICULATE_REFERENCE_TYPE_21" val="0"/>
  <p:tag name="ARTICULATE_REFERENCE_21" val="http://intranet.dot.state.co.us/business/payroll/Payroll_Sch_Biweekly/view"/>
  <p:tag name="ARTICULATE_REFERENCE_TITLE_21" val="Biweekly Pay Schedule"/>
  <p:tag name="ARTICULATE_REFERENCE_ID_21" val="f16f9deb-d741-4529-a1cb-d79fc8525cef"/>
  <p:tag name="ARTICULATE_PACKAGE_INSTRUCTIONS" val="Fix my file ;)"/>
  <p:tag name="ARTICULATE_PACKAGE_VERSION" val="1.0"/>
  <p:tag name="ARTICULATE_PACKAGE_AUTHOR" val="Prince, Jason M"/>
  <p:tag name="ARTICULATE_PACKAGE_TITLE" val="00_Manager Time Approval Course"/>
  <p:tag name="ARTICULATE_PACKAGE_NAME" val="C:\Users\princej\Desktop\00_Manager Time Approval Course_package.zip"/>
  <p:tag name="ARTICULATE_REFERENCE_TYPE_14" val="0"/>
  <p:tag name="ARTICULATE_REFERENCE_14" val="http://intranet.dot.state.co.us/business/payroll/Payroll_Sch_Monthly/view"/>
  <p:tag name="ARTICULATE_REFERENCE_TITLE_14" val="Monthly Pay Schedule"/>
  <p:tag name="ARTICULATE_REFERENCE_ID_14" val="3b021ccd-22aa-4cf5-a7c6-d349a9b41915"/>
  <p:tag name="ARTICULATE_REFERENCE_TYPE_15" val="0"/>
  <p:tag name="ARTICULATE_REFERENCE_15" val="http://intranet.dot.state.co.us/business/payroll/payroll-contacts"/>
  <p:tag name="ARTICULATE_REFERENCE_TITLE_15" val="Payroll Office Contacts"/>
  <p:tag name="ARTICULATE_REFERENCE_ID_15" val="ab43ed01-5231-4122-94a7-58baf693ec39"/>
  <p:tag name="ARTICULATE_REFERENCE_TYPE_16" val="1"/>
  <p:tag name="ARTICULATE_REFERENCE_16" val="C:\Users\princej\Desktop\00 Time Entry\S3_QR_02_Regular Time Checklist.pdf"/>
  <p:tag name="ARTICULATE_REFERENCE_TITLE_16" val="Regular Time Checklist"/>
  <p:tag name="ARTICULATE_REFERENCE_ID_16" val="48cf3bb4-54d1-4d3e-86c7-7d21b4c300ad"/>
  <p:tag name="ARTICULATE_REFERENCE_TYPE_17" val="1"/>
  <p:tag name="ARTICULATE_REFERENCE_17" val="C:\Users\princej\Desktop\00 Time Entry\S3_QR_03_Shift Premium.pdf"/>
  <p:tag name="ARTICULATE_REFERENCE_TITLE_17" val="Shift Premium Pay"/>
  <p:tag name="ARTICULATE_REFERENCE_ID_17" val="e9a60642-5c2d-444b-b9fe-c8836afe567c"/>
  <p:tag name="ARTICULATE_REFERENCE_TYPE_18" val="1"/>
  <p:tag name="ARTICULATE_REFERENCE_18" val="C:\Users\princej\Desktop\00 Time Entry\S4_QR_01_Understanding Leave Typesv2.pdf"/>
  <p:tag name="ARTICULATE_REFERENCE_TITLE_18" val="Understanding Leave Types"/>
  <p:tag name="ARTICULATE_REFERENCE_ID_18" val="376a4a0a-9d53-4b03-9f60-562d962adfdd"/>
  <p:tag name="ARTICULATE_REFERENCE_TYPE_19" val="0"/>
  <p:tag name="ARTICULATE_REFERENCE_19" val="http://intranet.dot.state.co.us/business/center-for-human-resources-management/chrm-reports/hr-by-the-numbers/work-schedule-report/view"/>
  <p:tag name="ARTICULATE_REFERENCE_TITLE_19" val="Work Schedule Report"/>
  <p:tag name="ARTICULATE_REFERENCE_ID_19" val="a593b218-9653-4c98-bb56-4714ccc0952e"/>
  <p:tag name="ARTICULATE_REFERENCE_TYPE_20" val="0"/>
  <p:tag name="ARTICULATE_REFERENCE_20" val="http://intranet.dot.state.co.us/employees/howdoi/articles/work-schedules"/>
  <p:tag name="ARTICULATE_REFERENCE_TITLE_20" val="Work Schedule FAQ Page"/>
  <p:tag name="ARTICULATE_REFERENCE_ID_20" val="8d266553-da81-4500-b7b1-d866965afa6b"/>
  <p:tag name="ARTICULATE_REFERENCE_TYPE_10" val="0"/>
  <p:tag name="ARTICULATE_REFERENCE_10" val="http://intranet.dot.state.co.us/business/payroll/Payroll_Sch_Monthly/view"/>
  <p:tag name="ARTICULATE_REFERENCE_TITLE_10" val="Monthly Pay Schedule"/>
  <p:tag name="ARTICULATE_REFERENCE_ID_10" val="3b021ccd-22aa-4cf5-a7c6-d349a9b41915"/>
  <p:tag name="ARTICULATE_REFERENCE_TYPE_11" val="0"/>
  <p:tag name="ARTICULATE_REFERENCE_11" val="http://intranet.dot.state.co.us/business/payroll/payroll-contacts"/>
  <p:tag name="ARTICULATE_REFERENCE_TITLE_11" val="Payroll Office Contacts"/>
  <p:tag name="ARTICULATE_REFERENCE_ID_11" val="ab43ed01-5231-4122-94a7-58baf693ec39"/>
  <p:tag name="ARTICULATE_REFERENCE_TYPE_12" val="0"/>
  <p:tag name="ARTICULATE_REFERENCE_12" val="http://intranet.dot.state.co.us/business/center-for-human-resources-management/chrm-reports/hr-by-the-numbers/work-schedule-report/view"/>
  <p:tag name="ARTICULATE_REFERENCE_TITLE_12" val="Work Schedule Report"/>
  <p:tag name="ARTICULATE_REFERENCE_ID_12" val="a593b218-9653-4c98-bb56-4714ccc0952e"/>
  <p:tag name="ARTICULATE_REFERENCE_TYPE_13" val="0"/>
  <p:tag name="ARTICULATE_REFERENCE_13" val="http://intranet.dot.state.co.us/employees/howdoi/articles/work-schedules"/>
  <p:tag name="ARTICULATE_REFERENCE_TITLE_13" val="Work Schedule FAQ Page"/>
  <p:tag name="ARTICULATE_REFERENCE_ID_13" val="8d266553-da81-4500-b7b1-d866965afa6b"/>
  <p:tag name="ARTICULATE_REFERENCE_TYPE_1" val="0"/>
  <p:tag name="ARTICULATE_REFERENCE_1" val="http://intranet.dot.state.co.us/resources/policy-procedure/documents/1204.2/view"/>
  <p:tag name="ARTICULATE_REFERENCE_TITLE_1" val="1204.2 PD CDOT General Leave Procedures"/>
  <p:tag name="ARTICULATE_REFERENCE_ID_1" val="81fb42cf-487a-47a6-b7f5-9d8e18f2c807"/>
  <p:tag name="ARTICULATE_REFERENCE_TYPE_2" val="0"/>
  <p:tag name="ARTICULATE_REFERENCE_2" val="http://intranet/resources/policy-procedure/documents/1206.1"/>
  <p:tag name="ARTICULATE_REFERENCE_TITLE_2" val="1206.1 PD Family Medical Leave Program Combined"/>
  <p:tag name="ARTICULATE_REFERENCE_ID_2" val="4a04c460-8c8b-494f-97bb-29fc6f219e13"/>
  <p:tag name="ARTICULATE_REFERENCE_TYPE_3" val="0"/>
  <p:tag name="ARTICULATE_REFERENCE_3" val="http://intranet/resources/policy-procedure/documents/1206.1"/>
  <p:tag name="ARTICULATE_REFERENCE_TITLE_3" val="1230.0 PD Hours of Work and Overtime Compensation"/>
  <p:tag name="ARTICULATE_REFERENCE_ID_3" val="093c902b-2c37-4ae3-96ad-9d2dca7f0249"/>
  <p:tag name="ARTICULATE_REFERENCE_TYPE_4" val="0"/>
  <p:tag name="ARTICULATE_REFERENCE_4" val="http://intranet.dot.state.co.us/resources/policy-procedure/documents/1230-1/view"/>
  <p:tag name="ARTICULATE_REFERENCE_TITLE_4" val="1230.1 PD Flextime Agreements"/>
  <p:tag name="ARTICULATE_REFERENCE_ID_4" val="58b6c1ff-7e63-49a3-a19c-de69e16056a2"/>
  <p:tag name="ARTICULATE_REFERENCE_TYPE_5" val="0"/>
  <p:tag name="ARTICULATE_REFERENCE_5" val="http://intranet.dot.state.co.us/resources/policy-procedure/documents/1230-2/view"/>
  <p:tag name="ARTICULATE_REFERENCE_TITLE_5" val="1230.2 PD Compensation for Overtime- On-Call- Call Back Shift Differential and Compensatory"/>
  <p:tag name="ARTICULATE_REFERENCE_ID_5" val="a79ee37e-a646-49cf-8320-ac678d04a358"/>
  <p:tag name="ARTICULATE_REFERENCE_TYPE_6" val="0"/>
  <p:tag name="ARTICULATE_REFERENCE_6" val="http://intranet.dot.state.co.us/business/payroll/Payroll_Sch_Biweekly/view"/>
  <p:tag name="ARTICULATE_REFERENCE_TITLE_6" val="Biweekly Pay Schedule"/>
  <p:tag name="ARTICULATE_REFERENCE_ID_6" val="f16f9deb-d741-4529-a1cb-d79fc8525cef"/>
  <p:tag name="ARTICULATE_REFERENCE_TYPE_7" val="0"/>
  <p:tag name="ARTICULATE_REFERENCE_7" val="http://intranet.dot.state.co.us/business/center-for-human-resources-management/human-resources-forms/Flextime-Agreement/view"/>
  <p:tag name="ARTICULATE_REFERENCE_TITLE_7" val="Flextime Agreement Page"/>
  <p:tag name="ARTICULATE_REFERENCE_ID_7" val="80a838da-7034-4210-9f96-8e464c662cca"/>
  <p:tag name="ARTICULATE_REFERENCE_TYPE_8" val="0"/>
  <p:tag name="ARTICULATE_REFERENCE_8" val="http://intranet.dot.state.co.us/employees/howdoi/articles/how-do-i-sap-ess/timekeepers_list/view"/>
  <p:tag name="ARTICULATE_REFERENCE_TITLE_8" val="List of CDOT Timekeepers"/>
  <p:tag name="ARTICULATE_REFERENCE_ID_8" val="fe2e1071-777f-40fc-8b3e-ab373664b34e"/>
  <p:tag name="ARTICULATE_REFERENCE_TYPE_9" val="0"/>
  <p:tag name="ARTICULATE_REFERENCE_9" val="http://intranet.dot.state.co.us/business/payroll/payroll-contacts"/>
  <p:tag name="ARTICULATE_REFERENCE_TITLE_9" val="Payroll Office Contacts"/>
  <p:tag name="ARTICULATE_REFERENCE_ID_9" val="ab43ed01-5231-4122-94a7-58baf693ec39"/>
  <p:tag name="ARTICULATE_REFERENCE_COUNT" val="9"/>
  <p:tag name="ARTICULATE_PLAYER_GLOSSARY_XML" val="&lt;?xml version=&quot;1.0&quot; encoding=&quot;utf-16&quot;?&gt;&lt;glossary xmlns:xsi=&quot;http://www.w3.org/2001/XMLSchema-instance&quot; xmlns:xsd=&quot;http://www.w3.org/2001/XMLSchema&quot;&gt;&lt;terms&gt;&lt;term name=&quot;Personnel Number&quot; definition=&quot;A unique number assigned by SAP to an Employee.&quot;&gt;&lt;TranslationGuid&gt;c8eac95f-cd6c-4939-bb0d-fc81850859a1&lt;/TranslationGuid&gt;&lt;/term&gt;&lt;term name=&quot;Attendance/Absence type&quot; definition=&quot;Attendance/Absence type - Describes the reason for the attendance or absence. Absence types describe an employee’s leave in more detail whereas attendance types document employees' work type, such as regular vs overtime.&quot;&gt;&lt;TranslationGuid&gt;c525de2e-d169-4a24-95e1-c2912d61fc13&lt;/TranslationGuid&gt;&lt;/term&gt;&lt;term name=&quot;Date Hours&quot; definition=&quot;Hours worked on the calendar day.&quot;&gt;&lt;TranslationGuid&gt;9d332eca-26c6-43a4-9cd8-1db533234dfc&lt;/TranslationGuid&gt;&lt;/term&gt;&lt;term name=&quot;Start and Stop &quot; definition=&quot;Start and stop time for the work. Significant when calculating shift differential.&quot;&gt;&lt;TranslationGuid&gt;29ac4d82-45c8-452b-af4d-e89d297a7d62&lt;/TranslationGuid&gt;&lt;/term&gt;&lt;term name=&quot;Receiver Cost Center &quot; definition=&quot;Cost center to which time entry costs are charged.&quot;&gt;&lt;TranslationGuid&gt;d0b67bde-883a-448b-b562-81b2fcda9141&lt;/TranslationGuid&gt;&lt;/term&gt;&lt;term name=&quot;Receiver Order&quot; definition=&quot;Work order used to receive the cost of the time. Links the time entry and the MLOS budget.&quot;&gt;&lt;TranslationGuid&gt;c998887f-f7d3-48fd-b948-093d3ee2b5d7&lt;/TranslationGuid&gt;&lt;/term&gt;&lt;term name=&quot;WBS&quot; definition=&quot;Work Breakdown Structure. Identifies project and phase to which time entry costs are charged.&quot;&gt;&lt;TranslationGuid&gt;7455410a-5f5b-4a45-a87b-e54239376506&lt;/TranslationGuid&gt;&lt;/term&gt;&lt;term name=&quot;Wage Type&quot; definition=&quot;Code used to capture on call or shift premium pay.&quot;&gt;&lt;TranslationGuid&gt;1fe63900-5a21-4d7c-a55e-256fc6a9db8a&lt;/TranslationGuid&gt;&lt;/term&gt;&lt;term name=&quot;Overtime&quot; definition=&quot;Hours worked in excess of 40 hours in a work week. Time paid, at a minimum, is time and a half.&quot;&gt;&lt;TranslationGuid&gt;fe6eda77-1781-4950-b08c-b6e8796a83e2&lt;/TranslationGuid&gt;&lt;/term&gt;&lt;term name=&quot;Additional Regular Time &quot; definition=&quot;Hours entered in excess of 40 hours in a work week. Time paid at standard rate.&quot;&gt;&lt;TranslationGuid&gt;9fa5205f-0365-4cf7-8d54-a0d3472dbb60&lt;/TranslationGuid&gt;&lt;/term&gt;&lt;term name=&quot;Comp Time&quot; definition=&quot;Compensatory time is not leave, but a form of compensation. Compensatory time off is time off during regularly scheduled work hours in lieu of a cash payment for overtime worked by non-exempt employees.&quot;&gt;&lt;TranslationGuid&gt;0d6e8bb0-4825-4a44-ad2c-4e257c829e33&lt;/TranslationGuid&gt;&lt;/term&gt;&lt;term name=&quot;Unscheduled Time &quot; definition=&quot;Time worked outside of an employee’s regular working times.&quot;&gt;&lt;TranslationGuid&gt;646ef94a-6ef8-420c-959f-4bf540fa485d&lt;/TranslationGuid&gt;&lt;/term&gt;&lt;term name=&quot;On Call&quot; definition=&quot;Designated employees are in on-call status when they are scheduled to be immediately available to work beyond the regular work schedule after they have left the job site. Compensation is provided for the additional restrictions placed on an employee who is away from the worksite but in on-call status.&quot;&gt;&lt;TranslationGuid&gt;4575eee6-d9d8-4be5-9828-6a1be2f36f93&lt;/TranslationGuid&gt;&lt;/term&gt;&lt;term name=&quot;1230.0 Hours worked and Overtime Compensation&quot; definition=&quot;This directive describes the policy for hours of work and compensation for overtime. &quot;&gt;&lt;TranslationGuid&gt;c5f29a2b-583d-4501-9319-d5f3f4288576&lt;/TranslationGuid&gt;&lt;/term&gt;&lt;term name=&quot;1230.2 Compensation for Overtime, On Call, Call Back, Shift Differential and Compensatory Time&quot; definition=&quot;This procedure is to establish standards and provide written guidelines that address the appropriate application of state statutes, fiscal, and personnel rules relating to work hours including overtime, on-call, call-back, shift differential, compensatory time and additional hours worked by exempt employees.&quot;&gt;&lt;TranslationGuid&gt;e0806bec-b6f1-43be-b7d8-eaefbaac5a2b&lt;/TranslationGuid&gt;&lt;/term&gt;&lt;term name=&quot;1206.1 PD Family Medical Leave Program Combined&quot; definition=&quot;This Procedural directive is designed to explain the rights of the Employee under the Family and Medical Leave Act.  &quot;&gt;&lt;TranslationGuid&gt;4d2a16cf-50d5-410a-bba5-1c82a74ab149&lt;/TranslationGuid&gt;&lt;/term&gt;&lt;term name=&quot;1230.1 Flextime&quot; definition=&quot;This procedural directive establishes the flextime guides for CDOT. &quot;&gt;&lt;TranslationGuid&gt;6951ecbb-f64a-452f-8a4c-680bed00cb11&lt;/TranslationGuid&gt;&lt;/term&gt;&lt;term name=&quot;Fair Labor Standards Act (FLSA)&quot; definition=&quot;The FLSA establishes minimum wage, overtime pay, recordkeeping, and youth employment standards affecting employees in the private sector and in Federal, State, and local governments. &quot;&gt;&lt;TranslationGuid&gt;056be0be-413c-4a45-8663-20abc2fc1cb2&lt;/TranslationGuid&gt;&lt;/term&gt;&lt;term name=&quot;Work Schedule&quot; definition=&quot;The days and hours of the week an employee is expected to account for using a combination of working time and leave.&quot;&gt;&lt;TranslationGuid&gt;bcf2a6e7-9a65-4d69-9dd3-f0c73333832b&lt;/TranslationGuid&gt;&lt;/term&gt;&lt;term name=&quot;Exempt Employee&quot; definition=&quot;Any employee whose position has been determined in accordance with the Fair Labor Standards Act (FLSA) to be exempt from overtime compensation. The exempt category includes executive, administrative professional and professional positions.&quot;&gt;&lt;TranslationGuid&gt;56a9aa7b-6e36-4ea1-aa71-0fc6ff2d9b28&lt;/TranslationGuid&gt;&lt;/term&gt;&lt;term name=&quot;Non-exempt Employee&quot; definition=&quot;Any employee whose position has been determined, in accordance with the FLSA, as eligible to receive overtime compensation or compensatory time off for all hours worked in excess of forty per established work week.&quot;&gt;&lt;TranslationGuid&gt;ae5351f9-95b0-4fc3-8972-538c226fc246&lt;/TranslationGuid&gt;&lt;/term&gt;&lt;term name=&quot;Temporary&quot; definition=&quot;Temporary applies to a qualified person who is appointed to a non-permanent&amp;#xA;position. Temporary employees do not earn leave unless mandated by law. Temporary employees can use jury leave and administrative leave when appropriate.&quot;&gt;&lt;TranslationGuid&gt;a1afe589-f34f-4273-9912-ec413b7f62f4&lt;/TranslationGuid&gt;&lt;/term&gt;&lt;term name=&quot;Permanent Part Time&quot; definition=&quot;Employees whose positions are funded at less than 40 hours per week. Parttime&amp;#xA;employees earn pro-rated amounts of leave based on the number of hours they work in a month. Leave accrual rates are documented on the chart displayed in Chapter 5 of the State Personnel Board Rules and Administrative Procedures.&quot;&gt;&lt;TranslationGuid&gt;831f4f13-0650-4fe0-be54-932327a58a55&lt;/TranslationGuid&gt;&lt;/term&gt;&lt;term name=&quot;Permanent Full Time&quot; definition=&quot;Employees whose positions are funded to work 40 hours per week. Full time&amp;#xA;employees earn leave accruals based on the chart displayed in Chapter 5 of the State Personnel Board&quot;&gt;&lt;TranslationGuid&gt;1fcdda44-6aa3-419e-b414-96decce5517a&lt;/TranslationGuid&gt;&lt;/term&gt;&lt;term name=&quot;Exempt Incentive&quot; definition=&quot;Time off awarded to exempt employees when they have worked significant additional hours.&quot;&gt;&lt;TranslationGuid&gt;7911b3a1-f8ae-4ab0-b509-c4cc7f547c66&lt;/TranslationGuid&gt;&lt;/term&gt;&lt;term name=&quot;Shift Differential&quot; definition=&quot;An additional amount of pay added to the employee’s base pay rate in compensation for working certain shifts. Second shift hours fall between 4:00 PM to 11:00 PM; third shift hours fall between 11:00 PM to 6:00 AM.&quot;&gt;&lt;TranslationGuid&gt;b03101bd-8a54-411c-bc79-b9f4fc28e3f2&lt;/TranslationGuid&gt;&lt;/term&gt;&lt;term name=&quot;Essential Position&quot; definition=&quot;Non-exempt positions required to perform critical work or emergency services without delay or disruption. These positions are critical to the preservation of the health, safety or welfare of CDOT employees and the traveling public.&quot;&gt;&lt;TranslationGuid&gt;8be5630c-4f22-4e1c-b3d5-5978eb36ac7f&lt;/TranslationGuid&gt;&lt;/term&gt;&lt;term name=&quot;Scheduled Time&quot; definition=&quot;The period established by the appointing authority or his/her approving authority identifying hours worked by each employee. Each employee is assigned a SAP work schedule which documents the employee’s daily start time, meal period, and end time.&quot;&gt;&lt;TranslationGuid&gt;9a7ce6c1-0337-4bce-afab-a854ece43085&lt;/TranslationGuid&gt;&lt;/term&gt;&lt;term name=&quot;Monthly&quot; definition=&quot;A description of when compensation is paid to an employee.  &quot;&gt;&lt;TranslationGuid&gt;30c1cb99-6dbf-482c-b847-7624d8879a30&lt;/TranslationGuid&gt;&lt;/term&gt;&lt;term name=&quot;Bi-weekly&quot; definition=&quot;A description of when compensation is paid to an employee.  &quot;&gt;&lt;TranslationGuid&gt;e128b0d7-1add-43e5-b7c9-dce31eedd3b1&lt;/TranslationGuid&gt;&lt;/term&gt;&lt;term name=&quot;Personnel Board Rules and Personnel Directives Administrative Procedures&quot; definition=&quot;Rules that establish a simple and concise statewide HR requirements that apply throughout the state personnel system.&quot;&gt;&lt;TranslationGuid&gt;5b94f681-d685-49bb-90d3-7a5c50a53539&lt;/TranslationGuid&gt;&lt;/term&gt;&lt;term name=&quot;Work Center&quot; definition=&quot;Group of people, a single person, or equipment, which performs the maintenance work.&quot;&gt;&lt;TranslationGuid&gt;7274a599-bdf8-408e-ac9c-57441fbac6bf&lt;/TranslationGuid&gt;&lt;/term&gt;&lt;term name=&quot;Work Order&quot; definition=&quot;Used to plan, schedule, review, and authorize work prior to it's accomplishment&quot;&gt;&lt;TranslationGuid&gt;81272255-303f-4953-87ad-93da590630a2&lt;/TranslationGuid&gt;&lt;/term&gt;&lt;term name=&quot;A/A Type&quot; definition=&quot;Absence or Attendance Type. Represents the type of time worked. This may or may not be required depending on the type of time entry being recorded.&quot;&gt;&lt;TranslationGuid&gt;374743b6-131c-4228-a818-125c5b1ab0d1&lt;/TranslationGuid&gt;&lt;/term&gt;&lt;term name=&quot;Start and Stop Time&quot; definition=&quot;The time an employee is expected to start and stop work based on their work schedule.  &quot;&gt;&lt;TranslationGuid&gt;b7fa15dd-ada8-4a66-afac-8efc6ed4e9ee&lt;/TranslationGuid&gt;&lt;/term&gt;&lt;term name=&quot;Receiver Cost Center&quot; definition=&quot;The cost center which is credited during an allocation.&quot;&gt;&lt;TranslationGuid&gt;5b9fc407-ab0d-4840-a03d-ed28060ce0ce&lt;/TranslationGuid&gt;&lt;/term&gt;&lt;term name=&quot;Receiver Functional Area&quot; definition=&quot;The Functional Area code is a specific character code used to identify a provider on project revenue transactions.&quot;&gt;&lt;TranslationGuid&gt;5983d8d4-108c-43e9-9037-30474b7fa2c4&lt;/TranslationGuid&gt;&lt;/term&gt;&lt;term name=&quot;Regular Working Time&quot; definition=&quot;The normal working hours and schedule the employee is assigned to work.&quot;&gt;&lt;TranslationGuid&gt;23936b63-700e-4b94-8bc9-55975b6f7ca7&lt;/TranslationGuid&gt;&lt;/term&gt;&lt;term name=&quot;Attendance Quota &quot; definition=&quot;An infotype (IT2007) used to specify how many hours and employee is permitted to work and at what times&quot;&gt;&lt;TranslationGuid&gt;a6e43731-9dd6-4998-aa08-c9563aec796d&lt;/TranslationGuid&gt;&lt;/term&gt;&lt;term name=&quot;Alternate Holiday&quot; definition=&quot;Time taken by an Employee when a holiday falls on a regularly scheduled work day that an employee is required to work.&quot;&gt;&lt;TranslationGuid&gt;f0ac9af3-792d-4983-94d7-f3b0ed61a43a&lt;/TranslationGuid&gt;&lt;/term&gt;&lt;term name=&quot;Sick Leave&quot; definition=&quot;Time taken for health reasons only, including diagnostic and preventative examination, treatment and recovery of an employee or legal dependant. &quot;&gt;&lt;TranslationGuid&gt;41e80e60-1458-42e6-8c14-4948de81e7ad&lt;/TranslationGuid&gt;&lt;/term&gt;&lt;term name=&quot;Annual Leave&quot; definition=&quot;Leave used for personal needs including vacation and in some cases, may include other types of leave (e.g. exhaustion of sick leave, family medical leave or short-term disability waiting period).&quot;&gt;&lt;TranslationGuid&gt;a2b37664-c3a4-4ab5-950e-1344049d5167&lt;/TranslationGuid&gt;&lt;/term&gt;&lt;term name=&quot;Quota&quot; definition=&quot;The combination of all of the types of leave available to an employee to use in place of their regular working time.  &quot;&gt;&lt;TranslationGuid&gt;c62d6e7b-de69-47e6-83ee-c05ef0bd50a5&lt;/TranslationGuid&gt;&lt;/term&gt;&lt;term name=&quot;Accrual&quot; definition=&quot;The accumulation of annual and sick leave by an employee.&quot;&gt;&lt;TranslationGuid&gt;98bc3d59-8344-4583-8367-ad79406af828&lt;/TranslationGuid&gt;&lt;/term&gt;&lt;term name=&quot;Time Collision&quot; definition=&quot;An error produced when a a record does not fall within the rules and procedures used by SAP to validate working time.&quot;&gt;&lt;TranslationGuid&gt;1e46d2e5-4a71-49f5-8c15-d19b4a7b887e&lt;/TranslationGuid&gt;&lt;/term&gt;&lt;term name=&quot;Leave Without Pay&quot; definition=&quot;Unpaid leave granted after all leave has been used.  &quot;&gt;&lt;TranslationGuid&gt;761483dc-c967-4ce9-885b-de38667ad86c&lt;/TranslationGuid&gt;&lt;/term&gt;&lt;term name=&quot;1204.2 CDOT General Leave Procedures&quot; definition=&quot;This directive defined CDOT's leave procedures, establishes and outlines uniform guidelines for the administration of parental, acidemic leave and volunteer leave.  &quot;&gt;&lt;TranslationGuid&gt;f11afd7f-385c-406a-903e-9c1591d777d0&lt;/TranslationGuid&gt;&lt;/term&gt;&lt;/terms&gt;&lt;/glossary&gt;"/>
  <p:tag name="ARTICULATE_USED_PAGE_ORIENTATION" val="1"/>
  <p:tag name="ARTICULATE_USED_PAGE_SIZE" val="1"/>
  <p:tag name="TAG_BACKING_FORM_KEY" val="4787190-c:\users\princej\desktop\employee time and leave course\00_employee time and leave course_05032017.pptx"/>
  <p:tag name="ARTICULATE_SLIDE_COUNT" val="115"/>
  <p:tag name="ARTICULATE_PRESENTER_VERSION"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0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0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02.xml><?xml version="1.0" encoding="utf-8"?>
<p:tagLst xmlns:a="http://schemas.openxmlformats.org/drawingml/2006/main" xmlns:r="http://schemas.openxmlformats.org/officeDocument/2006/relationships" xmlns:p="http://schemas.openxmlformats.org/presentationml/2006/main">
  <p:tag name="AUDIO_ID" val="829"/>
  <p:tag name="ARTICULATE_NAV_LEVEL" val="3"/>
  <p:tag name="ARTICULATE_SLIDE_PRESENTER_GUID" val="1ac6b84f-9c5c-40a4-b565-e62fca11f2d1"/>
  <p:tag name="ARTICULATE_SLIDE_PAUSE" val="0"/>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UDIO_ID" val="82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UDIO_ID" val="8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0"/>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UDIO_ID" val="82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UDIO_ID" val="824"/>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UDIO_ID" val="83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UDIO_ID" val="82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CHILD_ITEM_TEXT1" val="On-Call "/>
  <p:tag name="CHILD_ITEM_TEXT2" val="Must be authorized by your supervisor&#10;Only entered on non-working time&#10;Employee must be available to work&#10;Entered as wage type 4099"/>
  <p:tag name="CHILD_ITEM_TEXT3" val="What fields to enter on your timesheet"/>
  <p:tag name="CHILD_ITEM_TEXT4" val="Receiving Cost Center &#10;Receiving Functional Area&#10;Wage Type (4099)&#10;Hours on call in the From and To field"/>
</p:tagLst>
</file>

<file path=ppt/tags/tag11.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4"/>
  <p:tag name="ANNOTATION_END_1" val="-1.0"/>
  <p:tag name="ANNOTATION_TOP_1" val="245"/>
  <p:tag name="ANNOTATION_LEFT_1" val="689"/>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TYPE_2" val="0"/>
  <p:tag name="ANNOTATION_START_2" val="13.2"/>
  <p:tag name="ANNOTATION_END_2" val="-1.0"/>
  <p:tag name="ANNOTATION_TOP_2" val="290"/>
  <p:tag name="ANNOTATION_LEFT_2" val="812"/>
  <p:tag name="ANNOTATION_WIDTH_2" val="149"/>
  <p:tag name="ANNOTATION_HEIGHT_2" val="150"/>
  <p:tag name="ANNOTATION_ANIMATION_2" val="3"/>
  <p:tag name="ANNOTATION_ROTATION_2" val="180"/>
  <p:tag name="ANNOTATION_SUB_TYPE_2" val="2"/>
  <p:tag name="ANNOTATION_LOOP_COUNT_2" val="1"/>
  <p:tag name="ANNOTATION_BOX_RADIUS_2" val="0"/>
  <p:tag name="ANNOTATION_SCALE_2" val="50"/>
  <p:tag name="ANNOTATION_BORDER_ALPHA_2" val="100"/>
  <p:tag name="ANNOTATION_BORDER_COLOR_2" val="16777215"/>
  <p:tag name="ANNOTATION_FILL_COLOR_2" val="255"/>
  <p:tag name="ANNOTATION_FILL_ALPHA_2" val="100"/>
  <p:tag name="ANNOTATION_BORDER_WIDTH_2" val="2"/>
  <p:tag name="ANNOTATION_SLIDE_WIDTH_2" val="960"/>
  <p:tag name="ANNOTATION_SLIDE_HEIGHT_2" val="720"/>
  <p:tag name="ANNOTATION_TYPE_3" val="0"/>
  <p:tag name="ANNOTATION_START_3" val="28.0"/>
  <p:tag name="ANNOTATION_END_3" val="-1.0"/>
  <p:tag name="ANNOTATION_TOP_3" val="616"/>
  <p:tag name="ANNOTATION_LEFT_3" val="717"/>
  <p:tag name="ANNOTATION_WIDTH_3" val="149"/>
  <p:tag name="ANNOTATION_HEIGHT_3" val="150"/>
  <p:tag name="ANNOTATION_ANIMATION_3" val="3"/>
  <p:tag name="ANNOTATION_ROTATION_3" val="180"/>
  <p:tag name="ANNOTATION_SUB_TYPE_3" val="2"/>
  <p:tag name="ANNOTATION_LOOP_COUNT_3" val="1"/>
  <p:tag name="ANNOTATION_BOX_RADIUS_3" val="0"/>
  <p:tag name="ANNOTATION_SCALE_3" val="50"/>
  <p:tag name="ANNOTATION_BORDER_ALPHA_3" val="100"/>
  <p:tag name="ANNOTATION_BORDER_COLOR_3" val="16777215"/>
  <p:tag name="ANNOTATION_FILL_COLOR_3" val="255"/>
  <p:tag name="ANNOTATION_FILL_ALPHA_3" val="100"/>
  <p:tag name="ANNOTATION_BORDER_WIDTH_3" val="2"/>
  <p:tag name="ANNOTATION_SLIDE_WIDTH_3" val="960"/>
  <p:tag name="ANNOTATION_SLIDE_HEIGHT_3" val="720"/>
  <p:tag name="ANNOTATION_TYPE_4" val="0"/>
  <p:tag name="ANNOTATION_START_4" val="36.3"/>
  <p:tag name="ANNOTATION_END_4" val="-1.0"/>
  <p:tag name="ANNOTATION_TOP_4" val="612"/>
  <p:tag name="ANNOTATION_LEFT_4" val="893"/>
  <p:tag name="ANNOTATION_WIDTH_4" val="149"/>
  <p:tag name="ANNOTATION_HEIGHT_4" val="150"/>
  <p:tag name="ANNOTATION_ANIMATION_4" val="3"/>
  <p:tag name="ANNOTATION_ROTATION_4" val="180"/>
  <p:tag name="ANNOTATION_SUB_TYPE_4" val="2"/>
  <p:tag name="ANNOTATION_LOOP_COUNT_4" val="1"/>
  <p:tag name="ANNOTATION_BOX_RADIUS_4" val="0"/>
  <p:tag name="ANNOTATION_SCALE_4" val="50"/>
  <p:tag name="ANNOTATION_BORDER_ALPHA_4" val="100"/>
  <p:tag name="ANNOTATION_BORDER_COLOR_4" val="16777215"/>
  <p:tag name="ANNOTATION_FILL_COLOR_4" val="255"/>
  <p:tag name="ANNOTATION_FILL_ALPHA_4" val="100"/>
  <p:tag name="ANNOTATION_BORDER_WIDTH_4" val="2"/>
  <p:tag name="ANNOTATION_SLIDE_WIDTH_4" val="960"/>
  <p:tag name="ANNOTATION_SLIDE_HEIGHT_4" val="720"/>
  <p:tag name="ANNOTATION_TYPE_5" val="0"/>
  <p:tag name="ANNOTATION_START_5" val="41.2"/>
  <p:tag name="ANNOTATION_TOP_5" val="619"/>
  <p:tag name="ANNOTATION_LEFT_5" val="575"/>
  <p:tag name="ANNOTATION_WIDTH_5" val="149"/>
  <p:tag name="ANNOTATION_HEIGHT_5" val="150"/>
  <p:tag name="ANNOTATION_ANIMATION_5" val="3"/>
  <p:tag name="ANNOTATION_ROTATION_5" val="180"/>
  <p:tag name="ANNOTATION_SUB_TYPE_5" val="2"/>
  <p:tag name="ANNOTATION_LOOP_COUNT_5" val="1"/>
  <p:tag name="ANNOTATION_BOX_RADIUS_5" val="0"/>
  <p:tag name="ANNOTATION_SCALE_5" val="50"/>
  <p:tag name="ANNOTATION_BORDER_ALPHA_5" val="100"/>
  <p:tag name="ANNOTATION_BORDER_COLOR_5" val="16777215"/>
  <p:tag name="ANNOTATION_FILL_COLOR_5" val="255"/>
  <p:tag name="ANNOTATION_FILL_ALPHA_5" val="100"/>
  <p:tag name="ANNOTATION_BORDER_WIDTH_5" val="2"/>
  <p:tag name="ANNOTATION_SLIDE_WIDTH_5" val="960"/>
  <p:tag name="ANNOTATION_SLIDE_HEIGHT_5" val="720"/>
  <p:tag name="ANNOTATION_COUNT" val="5"/>
  <p:tag name="AUDIO_ID" val="674"/>
  <p:tag name="ORIGINAL_AUDIO_FILEPATH" val="C:\Users\princej\Desktop\How to Apply for a Job at CDOT\02 Sound Files\02.wav"/>
  <p:tag name="ELAPSEDTIME" val="54.41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10.xml><?xml version="1.0" encoding="utf-8"?>
<p:tagLst xmlns:a="http://schemas.openxmlformats.org/drawingml/2006/main" xmlns:r="http://schemas.openxmlformats.org/officeDocument/2006/relationships" xmlns:p="http://schemas.openxmlformats.org/presentationml/2006/main">
  <p:tag name="AUDIO_ID" val="83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CHILD_ITEM_TEXT1" val="Work Schedule Premium Pay "/>
  <p:tag name="CHILD_ITEM_TEXT2" val="Only entered only on working time&#10;Paid for 1st shift if you have 2nd or 3rd shift schedule &#10;Entered as wage type 7002 (2nd shift) and 7003 (3rd shift)"/>
  <p:tag name="CHILD_ITEM_TEXT3" val="What fields to enter on your timesheet"/>
  <p:tag name="CHILD_ITEM_TEXT4" val="Receiving Cost Center &#10;Receiving Functional Area&#10;Hours of the event in the From and To field&#10;Wage type 7002 (2nd shift) or 7003 (3rd shift)"/>
</p:tagLst>
</file>

<file path=ppt/tags/tag112.xml><?xml version="1.0" encoding="utf-8"?>
<p:tagLst xmlns:a="http://schemas.openxmlformats.org/drawingml/2006/main" xmlns:r="http://schemas.openxmlformats.org/officeDocument/2006/relationships" xmlns:p="http://schemas.openxmlformats.org/presentationml/2006/main">
  <p:tag name="AUDIO_ID" val="82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UDIO_ID" val="79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790"/>
  <p:tag name="ARTICULATE_PREV_BUTTON_ID" val="790"/>
  <p:tag name="ARTICULATE_USED_LAYOUT" val="9"/>
</p:tagLst>
</file>

<file path=ppt/tags/tag114.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801"/>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16.xml><?xml version="1.0" encoding="utf-8"?>
<p:tagLst xmlns:a="http://schemas.openxmlformats.org/drawingml/2006/main" xmlns:r="http://schemas.openxmlformats.org/officeDocument/2006/relationships" xmlns:p="http://schemas.openxmlformats.org/presentationml/2006/main">
  <p:tag name="AUDIO_ID" val="526"/>
  <p:tag name="ORIGINAL_AUDIO_FILEPATH" val="C:\Users\princej\Desktop\Section 3\24_LearningObjectives.wav"/>
  <p:tag name="ELAPSEDTIME" val="17.182"/>
  <p:tag name="ARTICULATE_TITLE_TAG" val="Section 4 Learning Objectives"/>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UDIO_ID" val="80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3_I01_Leave Request Process.intr"/>
  <p:tag name="ARTICULATE_SHOW_IN_MENU" val="multipleitems"/>
  <p:tag name="ENGAGE_INTERACTION_FINISH" val="2"/>
  <p:tag name="ENGAGE_INTERACTION_FINISH_MESSAGE" val="Next Slide"/>
  <p:tag name="AUDIO_ID" val="70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OVERRIDE" val="ENGAGE_INTERACTION_SLIDE"/>
  <p:tag name="ENGAGE_INTERACTION_TITLE" val="S3_I01_Leave Request Process"/>
  <p:tag name="ARTICULATE_DESCRIPTION" val="Image Zoom - 13 Zoom Regions (Including Summary)"/>
  <p:tag name="ENGAGE_INTERACTION_SLIDE_ID" val="707"/>
  <p:tag name="ENGAGE_INTERACTION_FORCE_UPDATE" val="0"/>
  <p:tag name="ENGAGE_LAST_MODIFY_DATE" val="42858.6486342593"/>
  <p:tag name="EMBEDDEDCONTENT_LASTWRITETIMEUTC" val="2017-05-03 21:34:02Z"/>
  <p:tag name="ELAPSEDTIME" val="65"/>
  <p:tag name="ENGAGE_PRESENTATION_MODE" val="interactive"/>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120.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21.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22.xml><?xml version="1.0" encoding="utf-8"?>
<p:tagLst xmlns:a="http://schemas.openxmlformats.org/drawingml/2006/main" xmlns:r="http://schemas.openxmlformats.org/officeDocument/2006/relationships" xmlns:p="http://schemas.openxmlformats.org/presentationml/2006/main">
  <p:tag name="AUDIO_ID" val="840"/>
  <p:tag name="ARTICULATE_USED_LAYOUT" val="12"/>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UDIO_ID" val="70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False"/>
  <p:tag name="ARTICULATE_USED_LAYOUT" val="2"/>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CHILD_ITEM_TEXT1" val="Permanent Full-time"/>
  <p:tag name="CHILD_ITEM_TEXT2" val="Permanent Part-time"/>
  <p:tag name="CHILD_ITEM_TEXT3" val="Temporary"/>
  <p:tag name="CHILD_ITEM_TEXT4" val="Winter Permanent Part-time"/>
</p:tagLst>
</file>

<file path=ppt/tags/tag125.xml><?xml version="1.0" encoding="utf-8"?>
<p:tagLst xmlns:a="http://schemas.openxmlformats.org/drawingml/2006/main" xmlns:r="http://schemas.openxmlformats.org/officeDocument/2006/relationships" xmlns:p="http://schemas.openxmlformats.org/presentationml/2006/main">
  <p:tag name="AUDIO_ID" val="81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27.xml><?xml version="1.0" encoding="utf-8"?>
<p:tagLst xmlns:a="http://schemas.openxmlformats.org/drawingml/2006/main" xmlns:r="http://schemas.openxmlformats.org/officeDocument/2006/relationships" xmlns:p="http://schemas.openxmlformats.org/presentationml/2006/main">
  <p:tag name="AUDIO_ID" val="72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29.xml><?xml version="1.0" encoding="utf-8"?>
<p:tagLst xmlns:a="http://schemas.openxmlformats.org/drawingml/2006/main" xmlns:r="http://schemas.openxmlformats.org/officeDocument/2006/relationships" xmlns:p="http://schemas.openxmlformats.org/presentationml/2006/main">
  <p:tag name="AUDIO_ID" val="72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811"/>
  <p:tag name="ARTICULATE_PREV_BUTTON_ID" val="709"/>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UDIO_ID" val="567"/>
  <p:tag name="ORIGINAL_AUDIO_FILEPATH" val="C:\Users\princej\Desktop\Prerequisites.wav"/>
  <p:tag name="ELAPSEDTIME" val="16.24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11"/>
</p:tagLst>
</file>

<file path=ppt/tags/tag130.xml><?xml version="1.0" encoding="utf-8"?>
<p:tagLst xmlns:a="http://schemas.openxmlformats.org/drawingml/2006/main" xmlns:r="http://schemas.openxmlformats.org/officeDocument/2006/relationships" xmlns:p="http://schemas.openxmlformats.org/presentationml/2006/main">
  <p:tag name="ARTICULATE_CHARACTER_FILE" val=".\characters\c287df17-af8e-401e-a44a-b4dbc1cabfb1.png"/>
  <p:tag name="ARTICULATE_CHARACTER_TYPE" val="photographic"/>
  <p:tag name="ARTICULATE_CHARACTER_ID" val="Atsumi"/>
  <p:tag name="ARTICULATE_CHARACTER_CROP" val="atsumi23a"/>
</p:tagLst>
</file>

<file path=ppt/tags/tag131.xml><?xml version="1.0" encoding="utf-8"?>
<p:tagLst xmlns:a="http://schemas.openxmlformats.org/drawingml/2006/main" xmlns:r="http://schemas.openxmlformats.org/officeDocument/2006/relationships" xmlns:p="http://schemas.openxmlformats.org/presentationml/2006/main">
  <p:tag name="AUDIO_ID" val="81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DUPLICATEID" val="1b6c13f08441426a9656eae2887854df"/>
</p:tagLst>
</file>

<file path=ppt/tags/tag133.xml><?xml version="1.0" encoding="utf-8"?>
<p:tagLst xmlns:a="http://schemas.openxmlformats.org/drawingml/2006/main" xmlns:r="http://schemas.openxmlformats.org/officeDocument/2006/relationships" xmlns:p="http://schemas.openxmlformats.org/presentationml/2006/main">
  <p:tag name="DUPLICATEID" val="70c1a981626e40bd892ace14287be378"/>
</p:tagLst>
</file>

<file path=ppt/tags/tag134.xml><?xml version="1.0" encoding="utf-8"?>
<p:tagLst xmlns:a="http://schemas.openxmlformats.org/drawingml/2006/main" xmlns:r="http://schemas.openxmlformats.org/officeDocument/2006/relationships" xmlns:p="http://schemas.openxmlformats.org/presentationml/2006/main">
  <p:tag name="DUPLICATEID" val="a47d8d90bd4d41dea7b41febe5778c60"/>
</p:tagLst>
</file>

<file path=ppt/tags/tag135.xml><?xml version="1.0" encoding="utf-8"?>
<p:tagLst xmlns:a="http://schemas.openxmlformats.org/drawingml/2006/main" xmlns:r="http://schemas.openxmlformats.org/officeDocument/2006/relationships" xmlns:p="http://schemas.openxmlformats.org/presentationml/2006/main">
  <p:tag name="DUPLICATEID" val="dc204786b96349f8b123d22d0d389e8d"/>
</p:tagLst>
</file>

<file path=ppt/tags/tag136.xml><?xml version="1.0" encoding="utf-8"?>
<p:tagLst xmlns:a="http://schemas.openxmlformats.org/drawingml/2006/main" xmlns:r="http://schemas.openxmlformats.org/officeDocument/2006/relationships" xmlns:p="http://schemas.openxmlformats.org/presentationml/2006/main">
  <p:tag name="AUDIO_ID" val="73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WEB_OBJECT_ID" val="19d4acc3-6597-4576-997f-a65f5697b9dd"/>
  <p:tag name="WEB_OBJECT_URL" val="C:\Users\princej\Desktop\ESS_-_Display_Leave_Summary_Report_ETALC\sim\html\index.htm"/>
  <p:tag name="WEB_OBJECT_WINDOW_SIZE_WIDTH" val="960"/>
  <p:tag name="WEB_OBJECT_WINDOW_SIZE_HEIGHT" val="720"/>
  <p:tag name="OVERRIDE_WO" val="True"/>
  <p:tag name="WEB_OBJECT_VIDEO_DISPLAY_MODE" val="0"/>
  <p:tag name="WEB_OBJECT_PLAY_MOVIE" val="1"/>
  <p:tag name="WEB_OBJECT_BROWSER_CONTROLS" val="0"/>
  <p:tag name="WEB_OBJECT_WINDOW_SIZE" val="0"/>
  <p:tag name="WEB_OBJECT_START_TIME" val="0.00"/>
</p:tagLst>
</file>

<file path=ppt/tags/tag138.xml><?xml version="1.0" encoding="utf-8"?>
<p:tagLst xmlns:a="http://schemas.openxmlformats.org/drawingml/2006/main" xmlns:r="http://schemas.openxmlformats.org/officeDocument/2006/relationships" xmlns:p="http://schemas.openxmlformats.org/presentationml/2006/main">
  <p:tag name="AUDIO_ID" val="70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 name="CHILD_ITEM_TEXT5" val="Appointing Authority"/>
  <p:tag name="CHILD_ITEM_TEXT7" val="Timekeeper"/>
</p:tagLst>
</file>

<file path=ppt/tags/tag14.xml><?xml version="1.0" encoding="utf-8"?>
<p:tagLst xmlns:a="http://schemas.openxmlformats.org/drawingml/2006/main" xmlns:r="http://schemas.openxmlformats.org/officeDocument/2006/relationships" xmlns:p="http://schemas.openxmlformats.org/presentationml/2006/main">
  <p:tag name="AUDIO_ID" val="456"/>
  <p:tag name="ORIGINAL_AUDIO_FILEPATH" val="C:\Users\princej\Desktop\06.wav"/>
  <p:tag name="ELAPSEDTIME" val="11.20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0.xml><?xml version="1.0" encoding="utf-8"?>
<p:tagLst xmlns:a="http://schemas.openxmlformats.org/drawingml/2006/main" xmlns:r="http://schemas.openxmlformats.org/officeDocument/2006/relationships" xmlns:p="http://schemas.openxmlformats.org/presentationml/2006/main">
  <p:tag name="AUDIO_ID" val="71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Lst>
</file>

<file path=ppt/tags/tag142.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3_I02_Understanding Leave Types Permanent.intr"/>
  <p:tag name="ARTICULATE_SHOW_IN_MENU" val="multipleitems"/>
  <p:tag name="ENGAGE_INTERACTION_FINISH_MESSAGE" val="Next Slide"/>
  <p:tag name="ENGAGE_INTERACTION_FINISH" val="2"/>
  <p:tag name="AUDIO_ID" val="71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OVERRIDE" val="ENGAGE_INTERACTION_SLIDE"/>
  <p:tag name="ENGAGE_INTERACTION_TITLE" val="Leave Types for Permanent Full-time, Permanent Part-time and Winter Permanent Part-time"/>
  <p:tag name="ARTICULATE_DESCRIPTION" val="FAQ - 7 Questions (Including Introduction and Summary)"/>
  <p:tag name="ENGAGE_INTERACTION_SLIDE_ID" val="715"/>
  <p:tag name="ENGAGE_INTERACTION_FORCE_UPDATE" val="0"/>
  <p:tag name="ENGAGE_LAST_MODIFY_DATE" val="42870.7573032407"/>
  <p:tag name="EMBEDDEDCONTENT_LASTWRITETIMEUTC" val="2017-05-16 00:10:31Z"/>
  <p:tag name="ELAPSEDTIME" val="35"/>
  <p:tag name="ENGAGE_PRESENTATION_MODE" val="interactive"/>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46.xml><?xml version="1.0" encoding="utf-8"?>
<p:tagLst xmlns:a="http://schemas.openxmlformats.org/drawingml/2006/main" xmlns:r="http://schemas.openxmlformats.org/officeDocument/2006/relationships" xmlns:p="http://schemas.openxmlformats.org/presentationml/2006/main">
  <p:tag name="AUDIO_ID" val="71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UDIO_ID" val="80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UDIO_ID" val="81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CHILD_ITEM_TEXT2" val="Holiday"/>
  <p:tag name="CHILD_ITEM_TEXT4" val="Alternate Holiday"/>
</p:tagLst>
</file>

<file path=ppt/tags/tag15.xml><?xml version="1.0" encoding="utf-8"?>
<p:tagLst xmlns:a="http://schemas.openxmlformats.org/drawingml/2006/main" xmlns:r="http://schemas.openxmlformats.org/officeDocument/2006/relationships" xmlns:p="http://schemas.openxmlformats.org/presentationml/2006/main">
  <p:tag name="AUDIO_ID" val="627"/>
  <p:tag name="ARTICULATE_TITLE_TAG" val="Course Design"/>
  <p:tag name="ANNOTATION_TYPE_1" val="0"/>
  <p:tag name="ANNOTATION_START_1" val="24.8"/>
  <p:tag name="ANNOTATION_TOP_1" val="538"/>
  <p:tag name="ANNOTATION_LEFT_1" val="596"/>
  <p:tag name="ANNOTATION_WIDTH_1" val="149"/>
  <p:tag name="ANNOTATION_HEIGHT_1" val="150"/>
  <p:tag name="ANNOTATION_ANIMATION_1" val="3"/>
  <p:tag name="ANNOTATION_ROTATION_1" val="180"/>
  <p:tag name="ANNOTATION_SUB_TYPE_1" val="2"/>
  <p:tag name="ANNOTATION_LOOP_COUNT_1" val="1"/>
  <p:tag name="ANNOTATION_BOX_RADIUS_1" val="0"/>
  <p:tag name="ANNOTATION_SCALE_1" val="50"/>
  <p:tag name="ANNOTATION_BORDER_ALPHA_1" val="100"/>
  <p:tag name="ANNOTATION_BORDER_COLOR_1" val="16777215"/>
  <p:tag name="ANNOTATION_FILL_COLOR_1" val="255"/>
  <p:tag name="ANNOTATION_FILL_ALPHA_1" val="100"/>
  <p:tag name="ANNOTATION_BORDER_WIDTH_1" val="2"/>
  <p:tag name="ANNOTATION_SLIDE_WIDTH_1" val="960"/>
  <p:tag name="ANNOTATION_SLIDE_HEIGHT_1" val="720"/>
  <p:tag name="ANNOTATION_COUNT" val="1"/>
  <p:tag name="ORIGINAL_AUDIO_FILEPATH" val="C:\Users\princej\Desktop\09.wav"/>
  <p:tag name="ELAPSEDTIME" val="25.462"/>
  <p:tag name="ARTICULATE_NAV_LEVEL" val="3"/>
  <p:tag name="ARTICULATE_SLIDE_PRESENTER_GUID" val="1ac6b84f-9c5c-40a4-b565-e62fca11f2d1"/>
  <p:tag name="ARTICULATE_SLIDE_PAUSE" val="1"/>
  <p:tag name="ARTICULATE_LOCK_SLIDE" val="0"/>
  <p:tag name="ARTICULATE_HIDE_SLIDE" val="0"/>
  <p:tag name="ARTICULATE_PLAYER_CONTROL_PREVIOUS" val="False"/>
  <p:tag name="ARTICULATE_PLAYER_CONTROL_NEXT" val="False"/>
  <p:tag name="ARTICULATE_USED_LAYOUT" val="2"/>
</p:tagLst>
</file>

<file path=ppt/tags/tag150.xml><?xml version="1.0" encoding="utf-8"?>
<p:tagLst xmlns:a="http://schemas.openxmlformats.org/drawingml/2006/main" xmlns:r="http://schemas.openxmlformats.org/officeDocument/2006/relationships" xmlns:p="http://schemas.openxmlformats.org/presentationml/2006/main">
  <p:tag name="AUDIO_ID" val="71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CHILD_ITEM_TEXT1" val="Administrative"/>
  <p:tag name="CHILD_ITEM_TEXT3" val="Exempt Time Off"/>
  <p:tag name="CHILD_ITEM_TEXT5" val="Bereavement"/>
  <p:tag name="CHILD_ITEM_TEXT7" val="Family Medical"/>
  <p:tag name="CHILD_ITEM_TEXT9" val="Jury"/>
  <p:tag name="CHILD_ITEM_TEXT11" val="Leave Grant"/>
  <p:tag name="CHILD_ITEM_TEXT13" val="Injury / Make Whole"/>
  <p:tag name="CHILD_ITEM_TEXT15" val="Military"/>
  <p:tag name="CHILD_ITEM_TEXT17" val="Victim Protection"/>
</p:tagLst>
</file>

<file path=ppt/tags/tag152.xml><?xml version="1.0" encoding="utf-8"?>
<p:tagLst xmlns:a="http://schemas.openxmlformats.org/drawingml/2006/main" xmlns:r="http://schemas.openxmlformats.org/officeDocument/2006/relationships" xmlns:p="http://schemas.openxmlformats.org/presentationml/2006/main">
  <p:tag name="AUDIO_ID" val="72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UDIO_ID" val="80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UDIO_ID" val="74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False"/>
  <p:tag name="ARTICULATE_NEXT_BUTTON_ID" val="805"/>
  <p:tag name="ARTICULATE_USED_LAYOUT" val="6"/>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UDIO_ID" val="81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UDIO_ID" val="81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 name="CHILD_ITEM_TEXT5" val="Appointing Authority"/>
  <p:tag name="CHILD_ITEM_TEXT7" val="Timekeeper"/>
</p:tagLst>
</file>

<file path=ppt/tags/tag158.xml><?xml version="1.0" encoding="utf-8"?>
<p:tagLst xmlns:a="http://schemas.openxmlformats.org/drawingml/2006/main" xmlns:r="http://schemas.openxmlformats.org/officeDocument/2006/relationships" xmlns:p="http://schemas.openxmlformats.org/presentationml/2006/main">
  <p:tag name="AUDIO_ID" val="81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CHILD_ITEM_TEXT1" val="Employee"/>
  <p:tag name="CHILD_ITEM_TEXT3" val="Supervisor"/>
</p:tagLst>
</file>

<file path=ppt/tags/tag16.xml><?xml version="1.0" encoding="utf-8"?>
<p:tagLst xmlns:a="http://schemas.openxmlformats.org/drawingml/2006/main" xmlns:r="http://schemas.openxmlformats.org/officeDocument/2006/relationships" xmlns:p="http://schemas.openxmlformats.org/presentationml/2006/main">
  <p:tag name="ARTICULATE_CHARACTER_FILE" val=".\characters\84d0ca75-a620-42c2-87fa-6a044d171ca6.png"/>
  <p:tag name="ARTICULATE_CHARACTER_TYPE" val="photographic"/>
  <p:tag name="ARTICULATE_CHARACTER_ID" val="Brian"/>
  <p:tag name="ARTICULATE_CHARACTER_CROP" val="_E5D6375a"/>
</p:tagLst>
</file>

<file path=ppt/tags/tag160.xml><?xml version="1.0" encoding="utf-8"?>
<p:tagLst xmlns:a="http://schemas.openxmlformats.org/drawingml/2006/main" xmlns:r="http://schemas.openxmlformats.org/officeDocument/2006/relationships" xmlns:p="http://schemas.openxmlformats.org/presentationml/2006/main">
  <p:tag name="AUDIO_ID" val="814"/>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3_I03_Understanding Leave Types Temporary.intr"/>
  <p:tag name="ARTICULATE_SHOW_IN_MENU" val="multipleitems"/>
  <p:tag name="ENGAGE_INTERACTION_FINISH" val="2"/>
  <p:tag name="ENGAGE_INTERACTION_FINISH_MESSAGE" val="Next Slide"/>
  <p:tag name="AUDIO_ID" val="71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OVERRIDE" val="ENGAGE_INTERACTION_SLIDE"/>
  <p:tag name="ENGAGE_INTERACTION_TITLE" val="S3_I03_Understanding Leave Types Temporary"/>
  <p:tag name="ARTICULATE_DESCRIPTION" val="FAQ - 3 Questions (Including Introduction)"/>
  <p:tag name="ENGAGE_INTERACTION_SLIDE_ID" val="717"/>
  <p:tag name="ENGAGE_INTERACTION_FORCE_UPDATE" val="0"/>
  <p:tag name="ENGAGE_LAST_MODIFY_DATE" val="42870.7523032407"/>
  <p:tag name="EMBEDDEDCONTENT_LASTWRITETIMEUTC" val="2017-05-16 00:03:19Z"/>
  <p:tag name="ELAPSEDTIME" val="15"/>
  <p:tag name="ENGAGE_PRESENTATION_MODE" val="interactive"/>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6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5.xml><?xml version="1.0" encoding="utf-8"?>
<p:tagLst xmlns:a="http://schemas.openxmlformats.org/drawingml/2006/main" xmlns:r="http://schemas.openxmlformats.org/officeDocument/2006/relationships" xmlns:p="http://schemas.openxmlformats.org/presentationml/2006/main">
  <p:tag name="AUDIO_ID" val="83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UDIO_ID" val="83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UDIO_ID" val="834"/>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QUIZMAKER_QUIZ_FILENAME" val="C:\Users\princej\Desktop\Employee Time and Leave Course\Section Four Knowledge Check.quiz"/>
  <p:tag name="QUIZMAKER_QUIZ_SLIDE_ID" val="805"/>
  <p:tag name="ARTICULATE_SHOW_IN_MENU" val="multipleitems"/>
  <p:tag name="OVERRIDE" val="QUIZMAKER_QUIZ_SLIDE"/>
  <p:tag name="QUIZMAKER_QUIZ_TITLE" val="Section Four Knowledge check"/>
  <p:tag name="ARTICULATE_DESCRIPTION" val="Quiz - 2 questions"/>
  <p:tag name="AQP_PASS_SCORE" val="0"/>
  <p:tag name="AQP_PASS_ACTION" val="2"/>
  <p:tag name="AQP_FAIL_ACTION" val="2"/>
  <p:tag name="QUIZMAKER_LAST_MODIFY_DATE" val="42845.4731944444"/>
  <p:tag name="EMBEDDEDCONTENT_LASTWRITETIMEUTC" val="2017-04-20 17:21:24Z"/>
  <p:tag name="ELAPSEDTIME" val="5"/>
  <p:tag name="AUDIO_ID" val="80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7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7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72.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802"/>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74.xml><?xml version="1.0" encoding="utf-8"?>
<p:tagLst xmlns:a="http://schemas.openxmlformats.org/drawingml/2006/main" xmlns:r="http://schemas.openxmlformats.org/officeDocument/2006/relationships" xmlns:p="http://schemas.openxmlformats.org/presentationml/2006/main">
  <p:tag name="AUDIO_ID" val="532"/>
  <p:tag name="ORIGINAL_AUDIO_FILEPATH" val="C:\Users\princej\Desktop\53_LearningObjectives.wav"/>
  <p:tag name="ELAPSEDTIME" val="8.962"/>
  <p:tag name="ARTICULATE_TITLE_TAG" val="Section 5 Learning Objectives"/>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UDIO_ID" val="836"/>
  <p:tag name="ARTICULATE_NAV_LEVEL" val="1"/>
  <p:tag name="ARTICULATE_SLIDE_PRESENTER_GUID" val="1ac6b84f-9c5c-40a4-b565-e62fca11f2d1"/>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UDIO_ID" val="75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178.xml><?xml version="1.0" encoding="utf-8"?>
<p:tagLst xmlns:a="http://schemas.openxmlformats.org/drawingml/2006/main" xmlns:r="http://schemas.openxmlformats.org/officeDocument/2006/relationships" xmlns:p="http://schemas.openxmlformats.org/presentationml/2006/main">
  <p:tag name="AUDIO_ID" val="74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EN_PROPERTIES_UNSET" val="1"/>
  <p:tag name="ARTICULATE_PLAYER_SEEKBAR" val="False"/>
  <p:tag name="ARTICULATE_PLAYER_CONTROL_PLAYPAUSE" val="False"/>
  <p:tag name="ENGAGE_INTERACTION_FILENAME" val="C:\Users\princej\AppData\Roaming\Articulate\Presenter\Project\78FB4970-08B9-4365-96A6-C04057541FE8\embedded content\625\S3_I_04_Comp Time.intr"/>
  <p:tag name="ARTICULATE_SLIDE_PAUSE" val="0"/>
  <p:tag name="ARTICULATE_LOCK_SLIDE" val="0"/>
  <p:tag name="ARTICULATE_SHOW_IN_MENU" val="multipleitems"/>
  <p:tag name="ENGAGE_INTERACTION_FINISH" val="2"/>
  <p:tag name="ENGAGE_INTERACTION_FINISH_MESSAGE" val="Next Slide"/>
  <p:tag name="ARTICULATE_SLIDE_THUMBNAIL_REFRESH" val="1"/>
  <p:tag name="OVERRIDE" val="ENGAGE_INTERACTION_SLIDE"/>
  <p:tag name="ENGAGE_INTERACTION_TITLE" val="Comp Time "/>
  <p:tag name="ARTICULATE_DESCRIPTION" val="FAQ - 4 Questions (Including Introduction)"/>
  <p:tag name="ENGAGE_INTERACTION_SLIDE_ID" val="841"/>
  <p:tag name="ENGAGE_INTERACTION_FORCE_UPDATE" val="0"/>
  <p:tag name="ENGAGE_LAST_MODIFY_DATE" val="42877.4478356481"/>
  <p:tag name="EMBEDDEDCONTENT_LASTWRITETIMEUTC" val="2017-05-22 16:44:53Z"/>
  <p:tag name="ELAPSEDTIME" val="112"/>
  <p:tag name="ENGAGE_PRESENTATION_MODE" val="interactive"/>
</p:tagLst>
</file>

<file path=ppt/tags/tag18.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798"/>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Lst>
</file>

<file path=ppt/tags/tag18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1.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8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3.xml><?xml version="1.0" encoding="utf-8"?>
<p:tagLst xmlns:a="http://schemas.openxmlformats.org/drawingml/2006/main" xmlns:r="http://schemas.openxmlformats.org/officeDocument/2006/relationships" xmlns:p="http://schemas.openxmlformats.org/presentationml/2006/main">
  <p:tag name="AUDIO_ID" val="75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UDIO_ID" val="75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DUPLICATEID" val="f919c6a43a6d4237957ad6f17a96e92a"/>
</p:tagLst>
</file>

<file path=ppt/tags/tag186.xml><?xml version="1.0" encoding="utf-8"?>
<p:tagLst xmlns:a="http://schemas.openxmlformats.org/drawingml/2006/main" xmlns:r="http://schemas.openxmlformats.org/officeDocument/2006/relationships" xmlns:p="http://schemas.openxmlformats.org/presentationml/2006/main">
  <p:tag name="DUPLICATEID" val="bc127b4361874b77b6ab406859e38666"/>
</p:tagLst>
</file>

<file path=ppt/tags/tag187.xml><?xml version="1.0" encoding="utf-8"?>
<p:tagLst xmlns:a="http://schemas.openxmlformats.org/drawingml/2006/main" xmlns:r="http://schemas.openxmlformats.org/officeDocument/2006/relationships" xmlns:p="http://schemas.openxmlformats.org/presentationml/2006/main">
  <p:tag name="AUDIO_ID" val="75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UDIO_ID" val="75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UDIO_ID" val="764"/>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190.xml><?xml version="1.0" encoding="utf-8"?>
<p:tagLst xmlns:a="http://schemas.openxmlformats.org/drawingml/2006/main" xmlns:r="http://schemas.openxmlformats.org/officeDocument/2006/relationships" xmlns:p="http://schemas.openxmlformats.org/presentationml/2006/main">
  <p:tag name="DUPLICATEID" val="c83d81d3628e4732af888558e635fed8"/>
</p:tagLst>
</file>

<file path=ppt/tags/tag191.xml><?xml version="1.0" encoding="utf-8"?>
<p:tagLst xmlns:a="http://schemas.openxmlformats.org/drawingml/2006/main" xmlns:r="http://schemas.openxmlformats.org/officeDocument/2006/relationships" xmlns:p="http://schemas.openxmlformats.org/presentationml/2006/main">
  <p:tag name="DUPLICATEID" val="8d18e5aaee8c4946adab428e175502f3"/>
</p:tagLst>
</file>

<file path=ppt/tags/tag192.xml><?xml version="1.0" encoding="utf-8"?>
<p:tagLst xmlns:a="http://schemas.openxmlformats.org/drawingml/2006/main" xmlns:r="http://schemas.openxmlformats.org/officeDocument/2006/relationships" xmlns:p="http://schemas.openxmlformats.org/presentationml/2006/main">
  <p:tag name="AUDIO_ID" val="75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UDIO_ID" val="75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UDIO_ID" val="76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UDIO_ID" val="83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UDIO_ID" val="74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UDIO_ID" val="74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mployee Time and Leave Course\Section 4  Quiz.quiz"/>
  <p:tag name="AQP_PASS_ACTION" val="2"/>
  <p:tag name="AQP_FAIL_ACTION" val="2"/>
  <p:tag name="ARTICULATE_SHOW_IN_MENU" val="multipleitems"/>
  <p:tag name="AUDIO_ID" val="759"/>
  <p:tag name="ARTICULATE_TITLE_TAG" val="Section Five Knowledge Check"/>
  <p:tag name="ARTICULATE_NAV_LEVEL" val="3"/>
  <p:tag name="ARTICULATE_SLIDE_PRESENTER_GUID" val="1ac6b84f-9c5c-40a4-b565-e62fca11f2d1"/>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OVERRIDE" val="QUIZMAKER_QUIZ_SLIDE"/>
  <p:tag name="QUIZMAKER_QUIZ_TITLE" val="Section Five Knowledge Check"/>
  <p:tag name="ARTICULATE_DESCRIPTION" val="Quiz - 3 questions"/>
  <p:tag name="QUIZMAKER_QUIZ_SLIDE_ID" val="759"/>
  <p:tag name="QUIZMAKER_QUIZ_FORCE_UPDATE" val="0"/>
  <p:tag name="AQP_PASS_SCORE" val="0"/>
  <p:tag name="QUIZMAKER_LAST_MODIFY_DATE" val="42870.7320138889"/>
  <p:tag name="EMBEDDEDCONTENT_LASTWRITETIMEUTC" val="2017-05-15 23:34:06Z"/>
  <p:tag name="ELAPSEDTIME" val="0"/>
</p:tagLst>
</file>

<file path=ppt/tags/tag199.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xml><?xml version="1.0" encoding="utf-8"?>
<p:tagLst xmlns:a="http://schemas.openxmlformats.org/drawingml/2006/main" xmlns:r="http://schemas.openxmlformats.org/officeDocument/2006/relationships" xmlns:p="http://schemas.openxmlformats.org/presentationml/2006/main">
  <p:tag name="AUDIO_ID" val="670"/>
  <p:tag name="ORIGINAL_AUDIO_FILEPATH" val="C:\Users\princej\Desktop\00 Time Entry\06_Sound Files\01.wav"/>
  <p:tag name="ELAPSEDTIME" val="23.172"/>
  <p:tag name="ARTICULATE_NAV_LEVEL" val="1"/>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70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0.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0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02.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803"/>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Lst>
</file>

<file path=ppt/tags/tag2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204.xml><?xml version="1.0" encoding="utf-8"?>
<p:tagLst xmlns:a="http://schemas.openxmlformats.org/drawingml/2006/main" xmlns:r="http://schemas.openxmlformats.org/officeDocument/2006/relationships" xmlns:p="http://schemas.openxmlformats.org/presentationml/2006/main">
  <p:tag name="AUDIO_ID" val="477"/>
  <p:tag name="ORIGINAL_AUDIO_FILEPATH" val="C:\Users\princej\Desktop\75.wav"/>
  <p:tag name="ELAPSEDTIME" val="16.14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5.xml><?xml version="1.0" encoding="utf-8"?>
<p:tagLst xmlns:a="http://schemas.openxmlformats.org/drawingml/2006/main" xmlns:r="http://schemas.openxmlformats.org/officeDocument/2006/relationships" xmlns:p="http://schemas.openxmlformats.org/presentationml/2006/main">
  <p:tag name="AUDIO_ID" val="479"/>
  <p:tag name="ORIGINAL_AUDIO_FILEPATH" val="C:\Users\princej\Desktop\76.wav"/>
  <p:tag name="ELAPSEDTIME" val="38.79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06.xml><?xml version="1.0" encoding="utf-8"?>
<p:tagLst xmlns:a="http://schemas.openxmlformats.org/drawingml/2006/main" xmlns:r="http://schemas.openxmlformats.org/officeDocument/2006/relationships" xmlns:p="http://schemas.openxmlformats.org/presentationml/2006/main">
  <p:tag name="AUDIO_ID" val="580"/>
  <p:tag name="ORIGINAL_AUDIO_FILEPATH" val="C:\Users\princej\Desktop\77.wav"/>
  <p:tag name="ELAPSEDTIME" val="15.51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Lst>
</file>

<file path=ppt/tags/tag21.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1_I_01_Why Time Entry is Important.intr"/>
  <p:tag name="ENGAGE_INTERACTION_FINISH" val="2"/>
  <p:tag name="ENGAGE_INTERACTION_FINISH_MESSAGE" val="Next Slide"/>
  <p:tag name="AUDIO_ID" val="683"/>
  <p:tag name="OVERRIDE" val="ENGAGE_INTERACTION_SLIDE"/>
  <p:tag name="ENGAGE_INTERACTION_TITLE" val="Why Time Entry is Important"/>
  <p:tag name="ARTICULATE_DESCRIPTION" val="Checklist - 5 Items (Including Introduction)"/>
  <p:tag name="ENGAGE_INTERACTION_SLIDE_ID" val="683"/>
  <p:tag name="ENGAGE_INTERACTION_FORCE_UPDATE" val="0"/>
  <p:tag name="ENGAGE_LAST_MODIFY_DATE" val="42845.4551967593"/>
  <p:tag name="EMBEDDEDCONTENT_LASTWRITETIMEUTC" val="2017-04-20 16:55:29Z"/>
  <p:tag name="ELAPSEDTIME" val="25"/>
  <p:tag name="ENGAGE_PRESENTATION_MODE" val="interactive"/>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HOW_IN_MENU" val="multipleitems"/>
</p:tagLst>
</file>

<file path=ppt/tags/tag22.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3.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24.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5.xml><?xml version="1.0" encoding="utf-8"?>
<p:tagLst xmlns:a="http://schemas.openxmlformats.org/drawingml/2006/main" xmlns:r="http://schemas.openxmlformats.org/officeDocument/2006/relationships" xmlns:p="http://schemas.openxmlformats.org/presentationml/2006/main">
  <p:tag name="AUDIO_ID" val="562"/>
  <p:tag name="ORIGINAL_AUDIO_FILEPATH" val="C:\Users\princej\Desktop\8.wav"/>
  <p:tag name="ELAPSEDTIME" val="49.05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CHARACTER_FILE" val=".\characters\31ba1eb7-f013-42ee-b53e-3a2e0659b5a9.png"/>
  <p:tag name="ARTICULATE_CHARACTER_TYPE" val="photographic"/>
  <p:tag name="ARTICULATE_CHARACTER_ID" val="Atsumi"/>
  <p:tag name="ARTICULATE_CHARACTER_CROP" val="atsumi57a"/>
</p:tagLst>
</file>

<file path=ppt/tags/tag27.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1_I_02_Time Entry Policies.intr"/>
  <p:tag name="ARTICULATE_SHOW_IN_MENU" val="multipleitems"/>
  <p:tag name="ENGAGE_INTERACTION_FINISH" val="2"/>
  <p:tag name="ENGAGE_INTERACTION_FINISH_MESSAGE" val="Next Slide"/>
  <p:tag name="AUDIO_ID" val="702"/>
  <p:tag name="OVERRIDE" val="ENGAGE_INTERACTION_SLIDE"/>
  <p:tag name="ENGAGE_INTERACTION_SLIDE_ID" val="702"/>
  <p:tag name="ENGAGE_INTERACTION_FORCE_UPDATE" val="0"/>
  <p:tag name="ELAPSEDTIME" val="25"/>
  <p:tag name="ENGAGE_PRESENTATION_MODE" val="interactive"/>
  <p:tag name="EMBEDDEDCONTENT_LASTWRITETIMEUTC" val="2017-04-20 16:53:23Z"/>
  <p:tag name="ENGAGE_INTERACTION_TITLE" val="Time Entry Policies"/>
  <p:tag name="ARTICULATE_DESCRIPTION" val="FAQ - 5 Questions (Including Introduction)"/>
  <p:tag name="ENGAGE_LAST_MODIFY_DATE" val="42845.453738425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28.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29.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0.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31.xml><?xml version="1.0" encoding="utf-8"?>
<p:tagLst xmlns:a="http://schemas.openxmlformats.org/drawingml/2006/main" xmlns:r="http://schemas.openxmlformats.org/officeDocument/2006/relationships" xmlns:p="http://schemas.openxmlformats.org/presentationml/2006/main">
  <p:tag name="QUIZMAKER_QUIZ_FILENAME" val="C:\Users\princej\Desktop\Employee Time and Leave Course\Section 1 Knowledge Check.quiz"/>
  <p:tag name="OVERRIDE" val="QUIZMAKER_QUIZ_SLIDE"/>
  <p:tag name="QUIZMAKER_QUIZ_TITLE" val="Section 1 Knowledge Check"/>
  <p:tag name="ARTICULATE_DESCRIPTION" val="Quiz - 2 questions"/>
  <p:tag name="QUIZMAKER_QUIZ_SLIDE_ID" val="804"/>
  <p:tag name="QUIZMAKER_QUIZ_FORCE_UPDATE" val="0"/>
  <p:tag name="AQP_PASS_SCORE" val="0"/>
  <p:tag name="QUIZMAKER_LAST_MODIFY_DATE" val="42845.4496296296"/>
  <p:tag name="EMBEDDEDCONTENT_LASTWRITETIMEUTC" val="2017-04-20 16:47:28Z"/>
  <p:tag name="ELAPSEDTIME" val="0"/>
  <p:tag name="AUDIO_ID" val="804"/>
  <p:tag name="QUIZMAKER_EDIT_MODE" val="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QP_PASS_ACTION" val="2"/>
  <p:tag name="AQP_FAIL_ACTION" val="2"/>
  <p:tag name="ARTICULATE_SHOW_IN_MENU" val="multipleitems"/>
</p:tagLst>
</file>

<file path=ppt/tags/tag3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3.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34.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35.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799"/>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37.xml><?xml version="1.0" encoding="utf-8"?>
<p:tagLst xmlns:a="http://schemas.openxmlformats.org/drawingml/2006/main" xmlns:r="http://schemas.openxmlformats.org/officeDocument/2006/relationships" xmlns:p="http://schemas.openxmlformats.org/presentationml/2006/main">
  <p:tag name="AUDIO_ID" val="521"/>
  <p:tag name="ORIGINAL_AUDIO_FILEPATH" val="C:\Users\princej\Desktop\11.wav"/>
  <p:tag name="ELAPSEDTIME" val="11.202"/>
  <p:tag name="ARTICULATE_TITLE_TAG" val="Section 2 Learning Objectives"/>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UDIO_ID" val="728"/>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UDIO_ID" val="72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6"/>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40.xml><?xml version="1.0" encoding="utf-8"?>
<p:tagLst xmlns:a="http://schemas.openxmlformats.org/drawingml/2006/main" xmlns:r="http://schemas.openxmlformats.org/officeDocument/2006/relationships" xmlns:p="http://schemas.openxmlformats.org/presentationml/2006/main">
  <p:tag name="WEB_OBJECT_ID" val="be57a6d2-6270-49c1-8e41-f791fd97651a"/>
  <p:tag name="WEB_OBJECT_URL" val="C:\Users\princej\Desktop\ESS_-_Display_Time_Statement_ETALC\sim\html\index.htm"/>
  <p:tag name="WEB_OBJECT_WINDOW_SIZE_WIDTH" val="960"/>
  <p:tag name="WEB_OBJECT_WINDOW_SIZE_HEIGHT" val="720"/>
  <p:tag name="OVERRIDE_WO" val="True"/>
  <p:tag name="WEB_OBJECT_VIDEO_DISPLAY_MODE" val="0"/>
  <p:tag name="WEB_OBJECT_PLAY_MOVIE" val="1"/>
  <p:tag name="WEB_OBJECT_BROWSER_CONTROLS" val="0"/>
  <p:tag name="WEB_OBJECT_WINDOW_SIZE" val="0"/>
  <p:tag name="WEB_OBJECT_START_TIME" val="0.00"/>
</p:tagLst>
</file>

<file path=ppt/tags/tag41.xml><?xml version="1.0" encoding="utf-8"?>
<p:tagLst xmlns:a="http://schemas.openxmlformats.org/drawingml/2006/main" xmlns:r="http://schemas.openxmlformats.org/officeDocument/2006/relationships" xmlns:p="http://schemas.openxmlformats.org/presentationml/2006/main">
  <p:tag name="AUDIO_ID" val="831"/>
  <p:tag name="ARTICULATE_NAV_LEVEL" val="3"/>
  <p:tag name="ARTICULATE_SLIDE_PRESENTER_GUID" val="1ac6b84f-9c5c-40a4-b565-e62fca11f2d1"/>
  <p:tag name="ARTICULATE_SLIDE_PAUSE" val="0"/>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ENGAGE_INTERACTION_FILENAME" val="C:\Users\princej\Desktop\Employee Time and Leave Course\S2_I_01_Time Entry to Pay Process_.intr"/>
  <p:tag name="ARTICULATE_SHOW_IN_MENU" val="multipleitems"/>
  <p:tag name="ENGAGE_INTERACTION_FINISH" val="2"/>
  <p:tag name="ENGAGE_INTERACTION_FINISH_MESSAGE" val="Next Slide"/>
  <p:tag name="AUDIO_ID" val="73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 name="OVERRIDE" val="ENGAGE_INTERACTION_SLIDE"/>
  <p:tag name="ENGAGE_INTERACTION_TITLE" val="Time Entry to Pay Process"/>
  <p:tag name="ARTICULATE_DESCRIPTION" val="Media Panel - 6 Steps (Including Summary)"/>
  <p:tag name="ENGAGE_INTERACTION_SLIDE_ID" val="737"/>
  <p:tag name="ENGAGE_INTERACTION_FORCE_UPDATE" val="0"/>
  <p:tag name="ENGAGE_LAST_MODIFY_DATE" val="42864.46625"/>
  <p:tag name="EMBEDDEDCONTENT_LASTWRITETIMEUTC" val="2017-05-09 17:11:24Z"/>
  <p:tag name="ELAPSEDTIME" val="30"/>
  <p:tag name="ENGAGE_PRESENTATION_MODE" val="presentation"/>
</p:tagLst>
</file>

<file path=ppt/tags/tag43.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4.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4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46.xml><?xml version="1.0" encoding="utf-8"?>
<p:tagLst xmlns:a="http://schemas.openxmlformats.org/drawingml/2006/main" xmlns:r="http://schemas.openxmlformats.org/officeDocument/2006/relationships" xmlns:p="http://schemas.openxmlformats.org/presentationml/2006/main">
  <p:tag name="AUDIO_ID" val="72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Lst>
</file>

<file path=ppt/tags/tag47.xml><?xml version="1.0" encoding="utf-8"?>
<p:tagLst xmlns:a="http://schemas.openxmlformats.org/drawingml/2006/main" xmlns:r="http://schemas.openxmlformats.org/officeDocument/2006/relationships" xmlns:p="http://schemas.openxmlformats.org/presentationml/2006/main">
  <p:tag name="AUDIO_ID" val="726"/>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8.xml><?xml version="1.0" encoding="utf-8"?>
<p:tagLst xmlns:a="http://schemas.openxmlformats.org/drawingml/2006/main" xmlns:r="http://schemas.openxmlformats.org/officeDocument/2006/relationships" xmlns:p="http://schemas.openxmlformats.org/presentationml/2006/main">
  <p:tag name="AUDIO_ID" val="727"/>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49.xml><?xml version="1.0" encoding="utf-8"?>
<p:tagLst xmlns:a="http://schemas.openxmlformats.org/drawingml/2006/main" xmlns:r="http://schemas.openxmlformats.org/officeDocument/2006/relationships" xmlns:p="http://schemas.openxmlformats.org/presentationml/2006/main">
  <p:tag name="CHILD_ITEM_TEXT5" val="Appointing Authority"/>
  <p:tag name="CHILD_ITEM_TEXT7" val="Timekeeper"/>
  <p:tag name="CHILD_ITEM_TEXT1" val="Supervisor/ Appointing Authority"/>
  <p:tag name="CHILD_ITEM_TEXT3" val="Timekeeper"/>
</p:tagLst>
</file>

<file path=ppt/tags/tag5.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50.xml><?xml version="1.0" encoding="utf-8"?>
<p:tagLst xmlns:a="http://schemas.openxmlformats.org/drawingml/2006/main" xmlns:r="http://schemas.openxmlformats.org/officeDocument/2006/relationships" xmlns:p="http://schemas.openxmlformats.org/presentationml/2006/main">
  <p:tag name="AUDIO_ID" val="73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UDIO_ID" val="731"/>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QM_PROPERTIES_UNSET" val="1"/>
  <p:tag name="QUIZMAKER_QUIZ_FILENAME" val="C:\Users\princej\Desktop\Employee Time and Leave Course\Section Two Quiz.quiz"/>
  <p:tag name="AQP_PASS_ACTION" val="2"/>
  <p:tag name="AQP_FAIL_ACTION" val="2"/>
  <p:tag name="ARTICULATE_SHOW_IN_MENU" val="multipleitems"/>
  <p:tag name="OVERRIDE" val="QUIZMAKER_QUIZ_SLIDE"/>
  <p:tag name="QUIZMAKER_QUIZ_TITLE" val="Section Two Quiz"/>
  <p:tag name="ARTICULATE_DESCRIPTION" val="Quiz - 2 questions"/>
  <p:tag name="QUIZMAKER_QUIZ_SLIDE_ID" val="835"/>
  <p:tag name="QUIZMAKER_QUIZ_FORCE_UPDATE" val="0"/>
  <p:tag name="AQP_PASS_SCORE" val="0"/>
  <p:tag name="QUIZMAKER_LAST_MODIFY_DATE" val="42852.3491666667"/>
  <p:tag name="EMBEDDEDCONTENT_LASTWRITETIMEUTC" val="2017-04-27 14:22:48Z"/>
  <p:tag name="ELAPSEDTIME" val="0"/>
  <p:tag name="AUDIO_ID" val="835"/>
  <p:tag name="ARTICULATE_NAV_LEVEL" val="1"/>
  <p:tag name="ARTICULATE_SLIDE_PRESENTER_GUID" val="1ac6b84f-9c5c-40a4-b565-e62fca11f2d1"/>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ARTICULATE_USED_LAYOUT" val="12"/>
</p:tagLst>
</file>

<file path=ppt/tags/tag5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4.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55.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56.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800"/>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MARGIN_1" val="0"/>
  <p:tag name="MARGIN_2" val="0"/>
  <p:tag name="MARGIN_3" val="26.87504"/>
  <p:tag name="MARGIN_4" val="40.37504"/>
  <p:tag name="MARGIN_5" val="40.37504"/>
  <p:tag name="FONT_SIZE" val="11"/>
</p:tagLst>
</file>

<file path=ppt/tags/tag58.xml><?xml version="1.0" encoding="utf-8"?>
<p:tagLst xmlns:a="http://schemas.openxmlformats.org/drawingml/2006/main" xmlns:r="http://schemas.openxmlformats.org/officeDocument/2006/relationships" xmlns:p="http://schemas.openxmlformats.org/presentationml/2006/main">
  <p:tag name="ORIGINAL_AUDIO_FILEPATH" val="C:\Users\princej\Desktop\11.wav"/>
  <p:tag name="ELAPSEDTIME" val="11.202"/>
  <p:tag name="AUDIO_ID" val="739"/>
  <p:tag name="ARTICULATE_TITLE_TAG" val="Section 3 Learning Objectives"/>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2"/>
</p:tagLst>
</file>

<file path=ppt/tags/tag59.xml><?xml version="1.0" encoding="utf-8"?>
<p:tagLst xmlns:a="http://schemas.openxmlformats.org/drawingml/2006/main" xmlns:r="http://schemas.openxmlformats.org/officeDocument/2006/relationships" xmlns:p="http://schemas.openxmlformats.org/presentationml/2006/main">
  <p:tag name="AUDIO_ID" val="779"/>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Lst>
</file>

<file path=ppt/tags/tag6.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60.xml><?xml version="1.0" encoding="utf-8"?>
<p:tagLst xmlns:a="http://schemas.openxmlformats.org/drawingml/2006/main" xmlns:r="http://schemas.openxmlformats.org/officeDocument/2006/relationships" xmlns:p="http://schemas.openxmlformats.org/presentationml/2006/main">
  <p:tag name="AUDIO_ID" val="76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780"/>
  <p:tag name="ARTICULATE_USED_LAYOUT" val="1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62.xml><?xml version="1.0" encoding="utf-8"?>
<p:tagLst xmlns:a="http://schemas.openxmlformats.org/drawingml/2006/main" xmlns:r="http://schemas.openxmlformats.org/officeDocument/2006/relationships" xmlns:p="http://schemas.openxmlformats.org/presentationml/2006/main">
  <p:tag name="AUDIO_ID" val="767"/>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64.xml><?xml version="1.0" encoding="utf-8"?>
<p:tagLst xmlns:a="http://schemas.openxmlformats.org/drawingml/2006/main" xmlns:r="http://schemas.openxmlformats.org/officeDocument/2006/relationships" xmlns:p="http://schemas.openxmlformats.org/presentationml/2006/main">
  <p:tag name="AUDIO_ID" val="768"/>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66.xml><?xml version="1.0" encoding="utf-8"?>
<p:tagLst xmlns:a="http://schemas.openxmlformats.org/drawingml/2006/main" xmlns:r="http://schemas.openxmlformats.org/officeDocument/2006/relationships" xmlns:p="http://schemas.openxmlformats.org/presentationml/2006/main">
  <p:tag name="AUDIO_ID" val="769"/>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68.xml><?xml version="1.0" encoding="utf-8"?>
<p:tagLst xmlns:a="http://schemas.openxmlformats.org/drawingml/2006/main" xmlns:r="http://schemas.openxmlformats.org/officeDocument/2006/relationships" xmlns:p="http://schemas.openxmlformats.org/presentationml/2006/main">
  <p:tag name="AUDIO_ID" val="770"/>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70.xml><?xml version="1.0" encoding="utf-8"?>
<p:tagLst xmlns:a="http://schemas.openxmlformats.org/drawingml/2006/main" xmlns:r="http://schemas.openxmlformats.org/officeDocument/2006/relationships" xmlns:p="http://schemas.openxmlformats.org/presentationml/2006/main">
  <p:tag name="AUDIO_ID" val="772"/>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2.xml><?xml version="1.0" encoding="utf-8"?>
<p:tagLst xmlns:a="http://schemas.openxmlformats.org/drawingml/2006/main" xmlns:r="http://schemas.openxmlformats.org/officeDocument/2006/relationships" xmlns:p="http://schemas.openxmlformats.org/presentationml/2006/main">
  <p:tag name="AUDIO_ID" val="773"/>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4.xml><?xml version="1.0" encoding="utf-8"?>
<p:tagLst xmlns:a="http://schemas.openxmlformats.org/drawingml/2006/main" xmlns:r="http://schemas.openxmlformats.org/officeDocument/2006/relationships" xmlns:p="http://schemas.openxmlformats.org/presentationml/2006/main">
  <p:tag name="AUDIO_ID" val="771"/>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6.xml><?xml version="1.0" encoding="utf-8"?>
<p:tagLst xmlns:a="http://schemas.openxmlformats.org/drawingml/2006/main" xmlns:r="http://schemas.openxmlformats.org/officeDocument/2006/relationships" xmlns:p="http://schemas.openxmlformats.org/presentationml/2006/main">
  <p:tag name="AUDIO_ID" val="775"/>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78.xml><?xml version="1.0" encoding="utf-8"?>
<p:tagLst xmlns:a="http://schemas.openxmlformats.org/drawingml/2006/main" xmlns:r="http://schemas.openxmlformats.org/officeDocument/2006/relationships" xmlns:p="http://schemas.openxmlformats.org/presentationml/2006/main">
  <p:tag name="AUDIO_ID" val="777"/>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0"/>
  <p:tag name="MARGIN_3" val="26.87504"/>
  <p:tag name="MARGIN_4" val="40.37504"/>
  <p:tag name="MARGIN_5" val="40.37504"/>
  <p:tag name="FONT_SIZE" val="11"/>
</p:tagLst>
</file>

<file path=ppt/tags/tag80.xml><?xml version="1.0" encoding="utf-8"?>
<p:tagLst xmlns:a="http://schemas.openxmlformats.org/drawingml/2006/main" xmlns:r="http://schemas.openxmlformats.org/officeDocument/2006/relationships" xmlns:p="http://schemas.openxmlformats.org/presentationml/2006/main">
  <p:tag name="AUDIO_ID" val="776"/>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2.xml><?xml version="1.0" encoding="utf-8"?>
<p:tagLst xmlns:a="http://schemas.openxmlformats.org/drawingml/2006/main" xmlns:r="http://schemas.openxmlformats.org/officeDocument/2006/relationships" xmlns:p="http://schemas.openxmlformats.org/presentationml/2006/main">
  <p:tag name="AUDIO_ID" val="778"/>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80"/>
  <p:tag name="ARTICULATE_USED_LAYOUT" val="10"/>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0"/>
  <p:tag name="MARGIN_3" val="26.87504"/>
  <p:tag name="MARGIN_4" val="40.37504"/>
  <p:tag name="MARGIN_5" val="40.37504"/>
  <p:tag name="FONT_SIZE" val="11"/>
</p:tagLst>
</file>

<file path=ppt/tags/tag84.xml><?xml version="1.0" encoding="utf-8"?>
<p:tagLst xmlns:a="http://schemas.openxmlformats.org/drawingml/2006/main" xmlns:r="http://schemas.openxmlformats.org/officeDocument/2006/relationships" xmlns:p="http://schemas.openxmlformats.org/presentationml/2006/main">
  <p:tag name="AUDIO_ID" val="78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NEXT_BUTTON_ID" val="762"/>
  <p:tag name="ARTICULATE_USED_LAYOUT" val="10"/>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UDIO_ID" val="781"/>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UDIO_ID" val="782"/>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UDIO_ID" val="783"/>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UDIO_ID" val="785"/>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UDIO_ID" val="786"/>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AUDIO_RECORDED" val="1"/>
  <p:tag name="ANNOTATION_COUNT" val="0"/>
  <p:tag name="ORIGINAL_AUDIO_FILEPATH" val="C:\Users\princej\Desktop\02.wav"/>
  <p:tag name="ELAPSEDTIME" val="54.302"/>
  <p:tag name="AUDIO_ID" val="797"/>
  <p:tag name="ARTICULATE_TITLE_TAG" val="Learning Logistics"/>
  <p:tag name="ARTICULATE_NAV_LEVEL" val="2"/>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3"/>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UDIO_ID" val="787"/>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UDIO_ID" val="788"/>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UDIO_ID" val="789"/>
  <p:tag name="ARTICULATE_NAV_LEVEL" val="3"/>
  <p:tag name="ARTICULATE_SLIDE_PRESENTER_GUID" val="1ac6b84f-9c5c-40a4-b565-e62fca11f2d1"/>
  <p:tag name="ARTICULATE_SLIDE_PAUSE" val="1"/>
  <p:tag name="ARTICULATE_LOCK_SLIDE" val="0"/>
  <p:tag name="ARTICULATE_HIDE_SLIDE" val="1"/>
  <p:tag name="ARTICULATE_PLAYER_CONTROL_PREVIOUS" val="True"/>
  <p:tag name="ARTICULATE_PLAYER_CONTROL_NEXT" val="True"/>
  <p:tag name="ARTICULATE_NEXT_BUTTON_ID" val="790"/>
  <p:tag name="ARTICULATE_PREV_BUTTON_ID" val="780"/>
  <p:tag name="ARTICULATE_USED_LAYOUT" val="10"/>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UDIO_ID" val="790"/>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False"/>
  <p:tag name="ARTICULATE_USED_LAYOUT" val="2"/>
</p:tagLst>
</file>

<file path=ppt/tags/tag94.xml><?xml version="1.0" encoding="utf-8"?>
<p:tagLst xmlns:a="http://schemas.openxmlformats.org/drawingml/2006/main" xmlns:r="http://schemas.openxmlformats.org/officeDocument/2006/relationships" xmlns:p="http://schemas.openxmlformats.org/presentationml/2006/main">
  <p:tag name="CHILD_ITEM_TEXT1" val="Maintenance or Tunnel"/>
  <p:tag name="CHILD_ITEM_TEXT2" val="Engineering or Project Support"/>
  <p:tag name="CHILD_ITEM_TEXT3" val="Maintenance Support or Project Support"/>
  <p:tag name="CHILD_ITEM_TEXT4" val="Temporary"/>
</p:tagLst>
</file>

<file path=ppt/tags/tag95.xml><?xml version="1.0" encoding="utf-8"?>
<p:tagLst xmlns:a="http://schemas.openxmlformats.org/drawingml/2006/main" xmlns:r="http://schemas.openxmlformats.org/officeDocument/2006/relationships" xmlns:p="http://schemas.openxmlformats.org/presentationml/2006/main">
  <p:tag name="ORIGINAL_AUDIO_FILEPATH" val="C:\Users\princej\Desktop\28_TypesofTime.wav"/>
  <p:tag name="ELAPSEDTIME" val="35.312"/>
  <p:tag name="AUDIO_ID" val="822"/>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UDIO_ID" val="793"/>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9"/>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UDIO_ID" val="795"/>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USED_LAYOUT" val="8"/>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EN_PROPERTIES_UNSET" val="1"/>
  <p:tag name="ENGAGE_INTERACTION_FILENAME" val="C:\Users\princej\Desktop\Employee Time and Leave Course\S3_I01_Required Work Time Data.intr"/>
  <p:tag name="ARTICULATE_SHOW_IN_MENU" val="multipleitems"/>
  <p:tag name="ENGAGE_INTERACTION_FINISH" val="2"/>
  <p:tag name="ENGAGE_INTERACTION_FINISH_MESSAGE" val="Next Slide"/>
  <p:tag name="AUDIO_ID" val="796"/>
  <p:tag name="ARTICULATE_TITLE_TAG" val="Required Work Time Data"/>
  <p:tag name="OVERRIDE" val="ENGAGE_INTERACTION_SLIDE"/>
  <p:tag name="ENGAGE_INTERACTION_TITLE" val="Required Work Time Data"/>
  <p:tag name="ARTICULATE_DESCRIPTION" val="Guided Image - 7 Labels (Including Introduction)"/>
  <p:tag name="ENGAGE_INTERACTION_SLIDE_ID" val="796"/>
  <p:tag name="ENGAGE_INTERACTION_FORCE_UPDATE" val="0"/>
  <p:tag name="ENGAGE_LAST_MODIFY_DATE" val="42857.6518055556"/>
  <p:tag name="EMBEDDEDCONTENT_LASTWRITETIMEUTC" val="2017-05-02 21:38:36Z"/>
  <p:tag name="ELAPSEDTIME" val="35"/>
  <p:tag name="ENGAGE_PRESENTATION_MODE" val="interactive"/>
  <p:tag name="ARTICULATE_NAV_LEVEL" val="3"/>
  <p:tag name="ARTICULATE_SLIDE_PRESENTER_GUID" val="1ac6b84f-9c5c-40a4-b565-e62fca11f2d1"/>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USED_LAYOUT" val="12"/>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84426</TotalTime>
  <Words>14728</Words>
  <Application>Microsoft Office PowerPoint</Application>
  <PresentationFormat>On-screen Show (4:3)</PresentationFormat>
  <Paragraphs>1147</Paragraphs>
  <Slides>115</Slides>
  <Notes>112</Notes>
  <HiddenSlides>1</HiddenSlides>
  <MMClips>3</MMClips>
  <ScaleCrop>false</ScaleCrop>
  <HeadingPairs>
    <vt:vector size="8" baseType="variant">
      <vt:variant>
        <vt:lpstr>Fonts Used</vt:lpstr>
      </vt:variant>
      <vt:variant>
        <vt:i4>7</vt:i4>
      </vt:variant>
      <vt:variant>
        <vt:lpstr>Theme</vt:lpstr>
      </vt:variant>
      <vt:variant>
        <vt:i4>1</vt:i4>
      </vt:variant>
      <vt:variant>
        <vt:lpstr>Links</vt:lpstr>
      </vt:variant>
      <vt:variant>
        <vt:i4>1</vt:i4>
      </vt:variant>
      <vt:variant>
        <vt:lpstr>Slide Titles</vt:lpstr>
      </vt:variant>
      <vt:variant>
        <vt:i4>115</vt:i4>
      </vt:variant>
    </vt:vector>
  </HeadingPairs>
  <TitlesOfParts>
    <vt:vector size="124" baseType="lpstr">
      <vt:lpstr>Arial</vt:lpstr>
      <vt:lpstr>Arial Rounded MT Bold</vt:lpstr>
      <vt:lpstr>Calibri</vt:lpstr>
      <vt:lpstr>Lucida Grande</vt:lpstr>
      <vt:lpstr>Museo 300</vt:lpstr>
      <vt:lpstr>Museo Slab 500</vt:lpstr>
      <vt:lpstr>Times New Roman</vt:lpstr>
      <vt:lpstr>Template2</vt:lpstr>
      <vt:lpstr>C:\Users\princej\Desktop\Employee Time and Leave Course\Employee Time Entry Worksheet_04032017.docx</vt:lpstr>
      <vt:lpstr>Introduction to SAP Time Entry </vt:lpstr>
      <vt:lpstr>Learning Logistics</vt:lpstr>
      <vt:lpstr>Navigation, Resources and Glossary</vt:lpstr>
      <vt:lpstr>Prerequisites</vt:lpstr>
      <vt:lpstr>Course Learning Objectives</vt:lpstr>
      <vt:lpstr>Course Design</vt:lpstr>
      <vt:lpstr>Section 1 - Time Entry Overview</vt:lpstr>
      <vt:lpstr>Section 1 Learning Objectives</vt:lpstr>
      <vt:lpstr>Why Time Entry is Important</vt:lpstr>
      <vt:lpstr>Consequences</vt:lpstr>
      <vt:lpstr>Time Entry Policies</vt:lpstr>
      <vt:lpstr>Section 1 Knowledge Check</vt:lpstr>
      <vt:lpstr>Section 2 – Time Entry Process</vt:lpstr>
      <vt:lpstr>Section 2 Learning Objectives</vt:lpstr>
      <vt:lpstr>Employee Time Entry Worksheet</vt:lpstr>
      <vt:lpstr>Demo: Display Time Statement</vt:lpstr>
      <vt:lpstr>Now it’s Your Turn…</vt:lpstr>
      <vt:lpstr>Time Entry to Pay Process</vt:lpstr>
      <vt:lpstr>Time Entry Deadlines</vt:lpstr>
      <vt:lpstr>Your Role in the Time Entry Process</vt:lpstr>
      <vt:lpstr>Other Roles in the Time Entry Process</vt:lpstr>
      <vt:lpstr>How Your Work Schedule Impacts Time and Pay</vt:lpstr>
      <vt:lpstr>When you are Paid</vt:lpstr>
      <vt:lpstr>Section Two Quiz</vt:lpstr>
      <vt:lpstr>Learning Logistics</vt:lpstr>
      <vt:lpstr>Section 3 Learning Objectives</vt:lpstr>
      <vt:lpstr>Accessing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Navigating the Data Entry View of the Timesheet</vt:lpstr>
      <vt:lpstr>Time Entry</vt:lpstr>
      <vt:lpstr>Types of Time Entered by Maintenance </vt:lpstr>
      <vt:lpstr>Work Orders and Time Entry</vt:lpstr>
      <vt:lpstr>Time Transfer of DOT1 Work Orders</vt:lpstr>
      <vt:lpstr>Required Work Time Data</vt:lpstr>
      <vt:lpstr>Validating the DOT1 Work Order</vt:lpstr>
      <vt:lpstr>CAT2 – Verify and Enter Time to a Work Order</vt:lpstr>
      <vt:lpstr>Entering Time to a Cost Center</vt:lpstr>
      <vt:lpstr>CAT2 – Enter Time to a Cost Center</vt:lpstr>
      <vt:lpstr>Overtime and the Timesheet</vt:lpstr>
      <vt:lpstr>CAT2 – Enter Overtime </vt:lpstr>
      <vt:lpstr>Entering On-call Time </vt:lpstr>
      <vt:lpstr>Wage Types and your Timesheet</vt:lpstr>
      <vt:lpstr>CAT2 - Enter On-call Time </vt:lpstr>
      <vt:lpstr>Under Construction</vt:lpstr>
      <vt:lpstr>Section 4 – Leave Time Entry</vt:lpstr>
      <vt:lpstr>Section 4 Learning Objectives</vt:lpstr>
      <vt:lpstr>What is Leave?</vt:lpstr>
      <vt:lpstr>S3_I01_Leave Request Process</vt:lpstr>
      <vt:lpstr>Time and Leave Approval Process</vt:lpstr>
      <vt:lpstr>Types of Accruals and Leave</vt:lpstr>
      <vt:lpstr>Accrual - Permanent Full-time</vt:lpstr>
      <vt:lpstr>Accrual – Permanent Part-Time</vt:lpstr>
      <vt:lpstr>Accrual – Winter Permanent Part-time</vt:lpstr>
      <vt:lpstr>Leave Quotas</vt:lpstr>
      <vt:lpstr>Display the Leave Summary Report</vt:lpstr>
      <vt:lpstr>Roles and Responsibilities in the Leave Process</vt:lpstr>
      <vt:lpstr>Communication is Key</vt:lpstr>
      <vt:lpstr>Leave Types for Permanent Full-time, Permanent Part-time and Winter Permanent Part-time</vt:lpstr>
      <vt:lpstr>CDOT Holidays</vt:lpstr>
      <vt:lpstr>CDOT Holidays and Your Timesheet</vt:lpstr>
      <vt:lpstr>Alternate Holidays</vt:lpstr>
      <vt:lpstr>Additional Leave </vt:lpstr>
      <vt:lpstr>Create a Leave Request</vt:lpstr>
      <vt:lpstr>“Zero out” Approved Leave </vt:lpstr>
      <vt:lpstr>“Zero out” Approved Leave</vt:lpstr>
      <vt:lpstr>PowerPoint Presentation</vt:lpstr>
      <vt:lpstr>Roles and Responsibilities in the Leave Process</vt:lpstr>
      <vt:lpstr>Communication is Key</vt:lpstr>
      <vt:lpstr>Temporary Employee Leave</vt:lpstr>
      <vt:lpstr>S3_I03_Understanding Leave Types Temporary</vt:lpstr>
      <vt:lpstr>Create a Leave Request</vt:lpstr>
      <vt:lpstr>“Zero out” Approved Leave </vt:lpstr>
      <vt:lpstr>“Zero out” Approved Leave</vt:lpstr>
      <vt:lpstr>Section Four Knowledge check</vt:lpstr>
      <vt:lpstr>Section 5 - Timesheet Verification</vt:lpstr>
      <vt:lpstr>Section 5 Learning Objectives</vt:lpstr>
      <vt:lpstr>Verify Your Time </vt:lpstr>
      <vt:lpstr>Planned and Actual Time</vt:lpstr>
      <vt:lpstr>SAP Timesheet Messages</vt:lpstr>
      <vt:lpstr>Comp Time </vt:lpstr>
      <vt:lpstr>Number of Hours Exceed Work Schedule</vt:lpstr>
      <vt:lpstr>Attendance to a Non-working Time</vt:lpstr>
      <vt:lpstr>Time Collisions</vt:lpstr>
      <vt:lpstr>Not Enough Quota</vt:lpstr>
      <vt:lpstr>Absence to a Non-Working Time</vt:lpstr>
      <vt:lpstr>Invalid Work Order or Cost Center</vt:lpstr>
      <vt:lpstr>Variable View (checking the status of your time)</vt:lpstr>
      <vt:lpstr>Display Timesheet (Variable View)</vt:lpstr>
      <vt:lpstr>Timesheet Change Process</vt:lpstr>
      <vt:lpstr>Timesheet Revisions</vt:lpstr>
      <vt:lpstr>Change Approved Time</vt:lpstr>
      <vt:lpstr>Section Five Knowledge Check</vt:lpstr>
      <vt:lpstr>Learning Logistics</vt:lpstr>
      <vt:lpstr>Course Summary</vt:lpstr>
      <vt:lpstr>Where Can I Get Help?</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3091</cp:revision>
  <cp:lastPrinted>2016-05-11T21:07:02Z</cp:lastPrinted>
  <dcterms:created xsi:type="dcterms:W3CDTF">2015-12-09T15:27:52Z</dcterms:created>
  <dcterms:modified xsi:type="dcterms:W3CDTF">2017-05-23T19:45:20Z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73DCAEDF-4316-4367-901A-52131A1C2C31</vt:lpwstr>
  </property>
  <property fmtid="{D5CDD505-2E9C-101B-9397-08002B2CF9AE}" pid="6" name="ArticulateProjectFull">
    <vt:lpwstr>C:\Users\princej\Desktop\Employee Time and Leave Course\00_Employee Time and Leave Course_05032017.ppta</vt:lpwstr>
  </property>
</Properties>
</file>