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0.xml" ContentType="application/vnd.openxmlformats-officedocument.presentationml.tags+xml"/>
  <Override PartName="/ppt/notesSlides/notesSlide34.xml" ContentType="application/vnd.openxmlformats-officedocument.presentationml.notesSlide+xml"/>
  <Override PartName="/ppt/tags/tag41.xml" ContentType="application/vnd.openxmlformats-officedocument.presentationml.tags+xml"/>
  <Override PartName="/ppt/notesSlides/notesSlide35.xml" ContentType="application/vnd.openxmlformats-officedocument.presentationml.notesSlide+xml"/>
  <Override PartName="/ppt/tags/tag42.xml" ContentType="application/vnd.openxmlformats-officedocument.presentationml.tags+xml"/>
  <Override PartName="/ppt/notesSlides/notesSlide36.xml" ContentType="application/vnd.openxmlformats-officedocument.presentationml.notesSlide+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notesSlides/notesSlide3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40.xml" ContentType="application/vnd.openxmlformats-officedocument.presentationml.notesSlide+xml"/>
  <Override PartName="/ppt/tags/tag48.xml" ContentType="application/vnd.openxmlformats-officedocument.presentationml.tags+xml"/>
  <Override PartName="/ppt/notesSlides/notesSlide41.xml" ContentType="application/vnd.openxmlformats-officedocument.presentationml.notesSlide+xml"/>
  <Override PartName="/ppt/tags/tag49.xml" ContentType="application/vnd.openxmlformats-officedocument.presentationml.tags+xml"/>
  <Override PartName="/ppt/notesSlides/notesSlide42.xml" ContentType="application/vnd.openxmlformats-officedocument.presentationml.notesSlide+xml"/>
  <Override PartName="/ppt/tags/tag50.xml" ContentType="application/vnd.openxmlformats-officedocument.presentationml.tags+xml"/>
  <Override PartName="/ppt/notesSlides/notesSlide43.xml" ContentType="application/vnd.openxmlformats-officedocument.presentationml.notesSlide+xml"/>
  <Override PartName="/ppt/tags/tag51.xml" ContentType="application/vnd.openxmlformats-officedocument.presentationml.tags+xml"/>
  <Override PartName="/ppt/notesSlides/notesSlide44.xml" ContentType="application/vnd.openxmlformats-officedocument.presentationml.notesSlide+xml"/>
  <Override PartName="/ppt/tags/tag52.xml" ContentType="application/vnd.openxmlformats-officedocument.presentationml.tags+xml"/>
  <Override PartName="/ppt/notesSlides/notesSlide45.xml" ContentType="application/vnd.openxmlformats-officedocument.presentationml.notesSlide+xml"/>
  <Override PartName="/ppt/tags/tag53.xml" ContentType="application/vnd.openxmlformats-officedocument.presentationml.tags+xml"/>
  <Override PartName="/ppt/notesSlides/notesSlide46.xml" ContentType="application/vnd.openxmlformats-officedocument.presentationml.notesSlide+xml"/>
  <Override PartName="/ppt/tags/tag54.xml" ContentType="application/vnd.openxmlformats-officedocument.presentationml.tags+xml"/>
  <Override PartName="/ppt/notesSlides/notesSlide47.xml" ContentType="application/vnd.openxmlformats-officedocument.presentationml.notesSlide+xml"/>
  <Override PartName="/ppt/tags/tag55.xml" ContentType="application/vnd.openxmlformats-officedocument.presentationml.tags+xml"/>
  <Override PartName="/ppt/notesSlides/notesSlide48.xml" ContentType="application/vnd.openxmlformats-officedocument.presentationml.notesSlide+xml"/>
  <Override PartName="/ppt/tags/tag56.xml" ContentType="application/vnd.openxmlformats-officedocument.presentationml.tags+xml"/>
  <Override PartName="/ppt/notesSlides/notesSlide49.xml" ContentType="application/vnd.openxmlformats-officedocument.presentationml.notesSlide+xml"/>
  <Override PartName="/ppt/tags/tag57.xml" ContentType="application/vnd.openxmlformats-officedocument.presentationml.tags+xml"/>
  <Override PartName="/ppt/notesSlides/notesSlide50.xml" ContentType="application/vnd.openxmlformats-officedocument.presentationml.notesSlide+xml"/>
  <Override PartName="/ppt/tags/tag58.xml" ContentType="application/vnd.openxmlformats-officedocument.presentationml.tags+xml"/>
  <Override PartName="/ppt/notesSlides/notesSlide51.xml" ContentType="application/vnd.openxmlformats-officedocument.presentationml.notesSlide+xml"/>
  <Override PartName="/ppt/tags/tag59.xml" ContentType="application/vnd.openxmlformats-officedocument.presentationml.tags+xml"/>
  <Override PartName="/ppt/notesSlides/notesSlide52.xml" ContentType="application/vnd.openxmlformats-officedocument.presentationml.notesSlide+xml"/>
  <Override PartName="/ppt/tags/tag60.xml" ContentType="application/vnd.openxmlformats-officedocument.presentationml.tags+xml"/>
  <Override PartName="/ppt/notesSlides/notesSlide53.xml" ContentType="application/vnd.openxmlformats-officedocument.presentationml.notesSlide+xml"/>
  <Override PartName="/ppt/tags/tag61.xml" ContentType="application/vnd.openxmlformats-officedocument.presentationml.tags+xml"/>
  <Override PartName="/ppt/notesSlides/notesSlide5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55.xml" ContentType="application/vnd.openxmlformats-officedocument.presentationml.notesSlide+xml"/>
  <Override PartName="/ppt/tags/tag67.xml" ContentType="application/vnd.openxmlformats-officedocument.presentationml.tags+xml"/>
  <Override PartName="/ppt/notesSlides/notesSlide56.xml" ContentType="application/vnd.openxmlformats-officedocument.presentationml.notesSlide+xml"/>
  <Override PartName="/ppt/tags/tag68.xml" ContentType="application/vnd.openxmlformats-officedocument.presentationml.tags+xml"/>
  <Override PartName="/ppt/notesSlides/notesSlide57.xml" ContentType="application/vnd.openxmlformats-officedocument.presentationml.notesSlide+xml"/>
  <Override PartName="/ppt/tags/tag69.xml" ContentType="application/vnd.openxmlformats-officedocument.presentationml.tags+xml"/>
  <Override PartName="/ppt/notesSlides/notesSlide58.xml" ContentType="application/vnd.openxmlformats-officedocument.presentationml.notesSlide+xml"/>
  <Override PartName="/ppt/tags/tag70.xml" ContentType="application/vnd.openxmlformats-officedocument.presentationml.tags+xml"/>
  <Override PartName="/ppt/notesSlides/notesSlide59.xml" ContentType="application/vnd.openxmlformats-officedocument.presentationml.notesSlide+xml"/>
  <Override PartName="/ppt/tags/tag71.xml" ContentType="application/vnd.openxmlformats-officedocument.presentationml.tags+xml"/>
  <Override PartName="/ppt/notesSlides/notesSlide60.xml" ContentType="application/vnd.openxmlformats-officedocument.presentationml.notesSlide+xml"/>
  <Override PartName="/ppt/tags/tag72.xml" ContentType="application/vnd.openxmlformats-officedocument.presentationml.tags+xml"/>
  <Override PartName="/ppt/notesSlides/notesSlide61.xml" ContentType="application/vnd.openxmlformats-officedocument.presentationml.notesSlide+xml"/>
  <Override PartName="/ppt/tags/tag73.xml" ContentType="application/vnd.openxmlformats-officedocument.presentationml.tags+xml"/>
  <Override PartName="/ppt/notesSlides/notesSlide62.xml" ContentType="application/vnd.openxmlformats-officedocument.presentationml.notesSlide+xml"/>
  <Override PartName="/ppt/tags/tag74.xml" ContentType="application/vnd.openxmlformats-officedocument.presentationml.tags+xml"/>
  <Override PartName="/ppt/notesSlides/notesSlide63.xml" ContentType="application/vnd.openxmlformats-officedocument.presentationml.notesSlide+xml"/>
  <Override PartName="/ppt/tags/tag75.xml" ContentType="application/vnd.openxmlformats-officedocument.presentationml.tags+xml"/>
  <Override PartName="/ppt/notesSlides/notesSlide64.xml" ContentType="application/vnd.openxmlformats-officedocument.presentationml.notesSlide+xml"/>
  <Override PartName="/ppt/tags/tag76.xml" ContentType="application/vnd.openxmlformats-officedocument.presentationml.tags+xml"/>
  <Override PartName="/ppt/notesSlides/notesSlide65.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66.xml" ContentType="application/vnd.openxmlformats-officedocument.presentationml.notesSlide+xml"/>
  <Override PartName="/ppt/tags/tag79.xml" ContentType="application/vnd.openxmlformats-officedocument.presentationml.tags+xml"/>
  <Override PartName="/ppt/notesSlides/notesSlide67.xml" ContentType="application/vnd.openxmlformats-officedocument.presentationml.notesSlide+xml"/>
  <Override PartName="/ppt/tags/tag80.xml" ContentType="application/vnd.openxmlformats-officedocument.presentationml.tags+xml"/>
  <Override PartName="/ppt/notesSlides/notesSlide68.xml" ContentType="application/vnd.openxmlformats-officedocument.presentationml.notesSlide+xml"/>
  <Override PartName="/ppt/tags/tag81.xml" ContentType="application/vnd.openxmlformats-officedocument.presentationml.tags+xml"/>
  <Override PartName="/ppt/notesSlides/notesSlide69.xml" ContentType="application/vnd.openxmlformats-officedocument.presentationml.notesSlide+xml"/>
  <Override PartName="/ppt/tags/tag82.xml" ContentType="application/vnd.openxmlformats-officedocument.presentationml.tags+xml"/>
  <Override PartName="/ppt/notesSlides/notesSlide70.xml" ContentType="application/vnd.openxmlformats-officedocument.presentationml.notesSlide+xml"/>
  <Override PartName="/ppt/tags/tag83.xml" ContentType="application/vnd.openxmlformats-officedocument.presentationml.tags+xml"/>
  <Override PartName="/ppt/notesSlides/notesSlide71.xml" ContentType="application/vnd.openxmlformats-officedocument.presentationml.notesSlide+xml"/>
  <Override PartName="/ppt/tags/tag84.xml" ContentType="application/vnd.openxmlformats-officedocument.presentationml.tags+xml"/>
  <Override PartName="/ppt/notesSlides/notesSlide72.xml" ContentType="application/vnd.openxmlformats-officedocument.presentationml.notesSlide+xml"/>
  <Override PartName="/ppt/tags/tag85.xml" ContentType="application/vnd.openxmlformats-officedocument.presentationml.tags+xml"/>
  <Override PartName="/ppt/notesSlides/notesSlide73.xml" ContentType="application/vnd.openxmlformats-officedocument.presentationml.notesSlide+xml"/>
  <Override PartName="/ppt/tags/tag86.xml" ContentType="application/vnd.openxmlformats-officedocument.presentationml.tags+xml"/>
  <Override PartName="/ppt/notesSlides/notesSlide74.xml" ContentType="application/vnd.openxmlformats-officedocument.presentationml.notesSlide+xml"/>
  <Override PartName="/ppt/tags/tag87.xml" ContentType="application/vnd.openxmlformats-officedocument.presentationml.tags+xml"/>
  <Override PartName="/ppt/notesSlides/notesSlide75.xml" ContentType="application/vnd.openxmlformats-officedocument.presentationml.notesSlide+xml"/>
  <Override PartName="/ppt/tags/tag88.xml" ContentType="application/vnd.openxmlformats-officedocument.presentationml.tags+xml"/>
  <Override PartName="/ppt/notesSlides/notesSlide76.xml" ContentType="application/vnd.openxmlformats-officedocument.presentationml.notesSlide+xml"/>
  <Override PartName="/ppt/tags/tag89.xml" ContentType="application/vnd.openxmlformats-officedocument.presentationml.tags+xml"/>
  <Override PartName="/ppt/notesSlides/notesSlide77.xml" ContentType="application/vnd.openxmlformats-officedocument.presentationml.notesSlide+xml"/>
  <Override PartName="/ppt/tags/tag90.xml" ContentType="application/vnd.openxmlformats-officedocument.presentationml.tags+xml"/>
  <Override PartName="/ppt/notesSlides/notesSlide78.xml" ContentType="application/vnd.openxmlformats-officedocument.presentationml.notesSlide+xml"/>
  <Override PartName="/ppt/tags/tag91.xml" ContentType="application/vnd.openxmlformats-officedocument.presentationml.tags+xml"/>
  <Override PartName="/ppt/notesSlides/notesSlide79.xml" ContentType="application/vnd.openxmlformats-officedocument.presentationml.notesSlide+xml"/>
  <Override PartName="/ppt/tags/tag92.xml" ContentType="application/vnd.openxmlformats-officedocument.presentationml.tags+xml"/>
  <Override PartName="/ppt/notesSlides/notesSlide80.xml" ContentType="application/vnd.openxmlformats-officedocument.presentationml.notesSlide+xml"/>
  <Override PartName="/ppt/tags/tag93.xml" ContentType="application/vnd.openxmlformats-officedocument.presentationml.tags+xml"/>
  <Override PartName="/ppt/notesSlides/notesSlide81.xml" ContentType="application/vnd.openxmlformats-officedocument.presentationml.notesSlide+xml"/>
  <Override PartName="/ppt/tags/tag94.xml" ContentType="application/vnd.openxmlformats-officedocument.presentationml.tags+xml"/>
  <Override PartName="/ppt/notesSlides/notesSlide82.xml" ContentType="application/vnd.openxmlformats-officedocument.presentationml.notesSlide+xml"/>
  <Override PartName="/ppt/tags/tag95.xml" ContentType="application/vnd.openxmlformats-officedocument.presentationml.tags+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85"/>
  </p:notesMasterIdLst>
  <p:handoutMasterIdLst>
    <p:handoutMasterId r:id="rId86"/>
  </p:handoutMasterIdLst>
  <p:sldIdLst>
    <p:sldId id="621" r:id="rId2"/>
    <p:sldId id="516" r:id="rId3"/>
    <p:sldId id="558" r:id="rId4"/>
    <p:sldId id="737" r:id="rId5"/>
    <p:sldId id="456" r:id="rId6"/>
    <p:sldId id="825" r:id="rId7"/>
    <p:sldId id="458" r:id="rId8"/>
    <p:sldId id="459" r:id="rId9"/>
    <p:sldId id="539" r:id="rId10"/>
    <p:sldId id="622" r:id="rId11"/>
    <p:sldId id="738" r:id="rId12"/>
    <p:sldId id="521" r:id="rId13"/>
    <p:sldId id="756" r:id="rId14"/>
    <p:sldId id="757" r:id="rId15"/>
    <p:sldId id="754" r:id="rId16"/>
    <p:sldId id="751" r:id="rId17"/>
    <p:sldId id="750" r:id="rId18"/>
    <p:sldId id="749" r:id="rId19"/>
    <p:sldId id="755" r:id="rId20"/>
    <p:sldId id="623" r:id="rId21"/>
    <p:sldId id="739" r:id="rId22"/>
    <p:sldId id="561" r:id="rId23"/>
    <p:sldId id="812" r:id="rId24"/>
    <p:sldId id="811" r:id="rId25"/>
    <p:sldId id="762" r:id="rId26"/>
    <p:sldId id="763" r:id="rId27"/>
    <p:sldId id="764" r:id="rId28"/>
    <p:sldId id="752" r:id="rId29"/>
    <p:sldId id="767" r:id="rId30"/>
    <p:sldId id="766" r:id="rId31"/>
    <p:sldId id="803" r:id="rId32"/>
    <p:sldId id="807" r:id="rId33"/>
    <p:sldId id="808" r:id="rId34"/>
    <p:sldId id="770" r:id="rId35"/>
    <p:sldId id="813" r:id="rId36"/>
    <p:sldId id="771" r:id="rId37"/>
    <p:sldId id="652" r:id="rId38"/>
    <p:sldId id="740" r:id="rId39"/>
    <p:sldId id="654" r:id="rId40"/>
    <p:sldId id="759" r:id="rId41"/>
    <p:sldId id="782" r:id="rId42"/>
    <p:sldId id="760" r:id="rId43"/>
    <p:sldId id="773" r:id="rId44"/>
    <p:sldId id="776" r:id="rId45"/>
    <p:sldId id="775" r:id="rId46"/>
    <p:sldId id="777" r:id="rId47"/>
    <p:sldId id="774" r:id="rId48"/>
    <p:sldId id="779" r:id="rId49"/>
    <p:sldId id="778" r:id="rId50"/>
    <p:sldId id="809" r:id="rId51"/>
    <p:sldId id="656" r:id="rId52"/>
    <p:sldId id="744" r:id="rId53"/>
    <p:sldId id="658" r:id="rId54"/>
    <p:sldId id="790" r:id="rId55"/>
    <p:sldId id="791" r:id="rId56"/>
    <p:sldId id="793" r:id="rId57"/>
    <p:sldId id="794" r:id="rId58"/>
    <p:sldId id="810" r:id="rId59"/>
    <p:sldId id="814" r:id="rId60"/>
    <p:sldId id="815" r:id="rId61"/>
    <p:sldId id="816" r:id="rId62"/>
    <p:sldId id="817" r:id="rId63"/>
    <p:sldId id="664" r:id="rId64"/>
    <p:sldId id="746" r:id="rId65"/>
    <p:sldId id="666" r:id="rId66"/>
    <p:sldId id="804" r:id="rId67"/>
    <p:sldId id="805" r:id="rId68"/>
    <p:sldId id="800" r:id="rId69"/>
    <p:sldId id="787" r:id="rId70"/>
    <p:sldId id="806" r:id="rId71"/>
    <p:sldId id="789" r:id="rId72"/>
    <p:sldId id="801" r:id="rId73"/>
    <p:sldId id="802" r:id="rId74"/>
    <p:sldId id="625" r:id="rId75"/>
    <p:sldId id="741" r:id="rId76"/>
    <p:sldId id="743" r:id="rId77"/>
    <p:sldId id="823" r:id="rId78"/>
    <p:sldId id="742" r:id="rId79"/>
    <p:sldId id="482" r:id="rId80"/>
    <p:sldId id="818" r:id="rId81"/>
    <p:sldId id="820" r:id="rId82"/>
    <p:sldId id="821" r:id="rId83"/>
    <p:sldId id="822" r:id="rId84"/>
  </p:sldIdLst>
  <p:sldSz cx="9144000" cy="6858000" type="screen4x3"/>
  <p:notesSz cx="7023100" cy="9309100"/>
  <p:custDataLst>
    <p:tags r:id="rId8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arning Logistics" id="{A08C0306-0D15-4092-9136-A616D927487D}">
          <p14:sldIdLst>
            <p14:sldId id="621"/>
            <p14:sldId id="516"/>
            <p14:sldId id="558"/>
            <p14:sldId id="737"/>
            <p14:sldId id="456"/>
            <p14:sldId id="825"/>
            <p14:sldId id="458"/>
            <p14:sldId id="459"/>
            <p14:sldId id="539"/>
          </p14:sldIdLst>
        </p14:section>
        <p14:section name="Lesson 1 - Review of SAP Time Entry" id="{253427F1-F1DD-45AA-A9E0-8B103ABBA0B6}">
          <p14:sldIdLst>
            <p14:sldId id="622"/>
            <p14:sldId id="738"/>
            <p14:sldId id="521"/>
            <p14:sldId id="756"/>
            <p14:sldId id="757"/>
            <p14:sldId id="754"/>
            <p14:sldId id="751"/>
            <p14:sldId id="750"/>
            <p14:sldId id="749"/>
            <p14:sldId id="755"/>
          </p14:sldIdLst>
        </p14:section>
        <p14:section name="Section 2 - Overtime and Shift Premium Pay" id="{4225545F-751E-442C-867C-46BF90391296}">
          <p14:sldIdLst>
            <p14:sldId id="623"/>
            <p14:sldId id="739"/>
            <p14:sldId id="561"/>
            <p14:sldId id="812"/>
            <p14:sldId id="811"/>
            <p14:sldId id="762"/>
            <p14:sldId id="763"/>
            <p14:sldId id="764"/>
            <p14:sldId id="752"/>
            <p14:sldId id="767"/>
            <p14:sldId id="766"/>
            <p14:sldId id="803"/>
            <p14:sldId id="807"/>
            <p14:sldId id="808"/>
            <p14:sldId id="770"/>
            <p14:sldId id="813"/>
            <p14:sldId id="771"/>
          </p14:sldIdLst>
        </p14:section>
        <p14:section name="Section 3 - Timesheet Collisions and the Work Order" id="{06C465E7-2437-408D-9DEB-BB252FCCD1E6}">
          <p14:sldIdLst>
            <p14:sldId id="652"/>
            <p14:sldId id="740"/>
            <p14:sldId id="654"/>
            <p14:sldId id="759"/>
            <p14:sldId id="782"/>
            <p14:sldId id="760"/>
            <p14:sldId id="773"/>
            <p14:sldId id="776"/>
            <p14:sldId id="775"/>
            <p14:sldId id="777"/>
            <p14:sldId id="774"/>
            <p14:sldId id="779"/>
            <p14:sldId id="778"/>
            <p14:sldId id="809"/>
          </p14:sldIdLst>
        </p14:section>
        <p14:section name="Section 4 - Leave Entry and Alternate Holiday" id="{A15F12BF-18B8-45BE-8A87-4585B5EA3491}">
          <p14:sldIdLst>
            <p14:sldId id="656"/>
            <p14:sldId id="744"/>
            <p14:sldId id="658"/>
            <p14:sldId id="790"/>
            <p14:sldId id="791"/>
            <p14:sldId id="793"/>
            <p14:sldId id="794"/>
            <p14:sldId id="810"/>
            <p14:sldId id="814"/>
            <p14:sldId id="815"/>
            <p14:sldId id="816"/>
            <p14:sldId id="817"/>
          </p14:sldIdLst>
        </p14:section>
        <p14:section name="Section 5 - Earning and Using Comp Time" id="{06E0BC13-BACA-4F26-99B3-F24F9ABF173F}">
          <p14:sldIdLst>
            <p14:sldId id="664"/>
            <p14:sldId id="746"/>
            <p14:sldId id="666"/>
            <p14:sldId id="804"/>
            <p14:sldId id="805"/>
            <p14:sldId id="800"/>
            <p14:sldId id="787"/>
            <p14:sldId id="806"/>
            <p14:sldId id="789"/>
            <p14:sldId id="801"/>
            <p14:sldId id="802"/>
          </p14:sldIdLst>
        </p14:section>
        <p14:section name="Conclusion" id="{D6C2FD25-575D-4578-8952-827F9628E7B1}">
          <p14:sldIdLst>
            <p14:sldId id="625"/>
            <p14:sldId id="741"/>
            <p14:sldId id="743"/>
            <p14:sldId id="823"/>
            <p14:sldId id="742"/>
            <p14:sldId id="482"/>
          </p14:sldIdLst>
        </p14:section>
        <p14:section name="Untitled Section" id="{E8040FF4-87CB-4D79-9534-EA98807E4382}">
          <p14:sldIdLst>
            <p14:sldId id="818"/>
            <p14:sldId id="820"/>
            <p14:sldId id="821"/>
            <p14:sldId id="8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7" name="Prince, Jason M" initials="PJM" lastIdx="0" clrIdx="7">
    <p:extLst>
      <p:ext uri="{19B8F6BF-5375-455C-9EA6-DF929625EA0E}">
        <p15:presenceInfo xmlns:p15="http://schemas.microsoft.com/office/powerpoint/2012/main" userId="S-1-5-21-1715567821-1935655697-682003330-59685" providerId="AD"/>
      </p:ext>
    </p:extLst>
  </p:cmAuthor>
  <p:cmAuthor id="1" name="Kiziuk, Len" initials="KL" lastIdx="35" clrIdx="1">
    <p:extLst/>
  </p:cmAuthor>
  <p:cmAuthor id="2" name="Jason Prince" initials="JP" lastIdx="5" clrIdx="2"/>
  <p:cmAuthor id="3" name="Grafton, Rachel" initials="GR" lastIdx="67" clrIdx="3">
    <p:extLst/>
  </p:cmAuthor>
  <p:cmAuthor id="4" name="Andersen, Christine" initials="" lastIdx="0" clrIdx="4"/>
  <p:cmAuthor id="5" name="Rafferty, Gayle" initials="RG" lastIdx="38" clrIdx="5">
    <p:extLst>
      <p:ext uri="{19B8F6BF-5375-455C-9EA6-DF929625EA0E}">
        <p15:presenceInfo xmlns:p15="http://schemas.microsoft.com/office/powerpoint/2012/main" userId="S-1-5-21-1715567821-1935655697-682003330-16249" providerId="AD"/>
      </p:ext>
    </p:extLst>
  </p:cmAuthor>
  <p:cmAuthor id="6" name="Cavalli, Lisa" initials="CL" lastIdx="32" clrIdx="6">
    <p:extLst>
      <p:ext uri="{19B8F6BF-5375-455C-9EA6-DF929625EA0E}">
        <p15:presenceInfo xmlns:p15="http://schemas.microsoft.com/office/powerpoint/2012/main" userId="S-1-5-21-1715567821-1935655697-682003330-501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620" autoAdjust="0"/>
    <p:restoredTop sz="69548" autoAdjust="0"/>
  </p:normalViewPr>
  <p:slideViewPr>
    <p:cSldViewPr snapToGrid="0" showGuides="1">
      <p:cViewPr varScale="1">
        <p:scale>
          <a:sx n="79" d="100"/>
          <a:sy n="79" d="100"/>
        </p:scale>
        <p:origin x="1248" y="7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25" d="100"/>
        <a:sy n="125" d="100"/>
      </p:scale>
      <p:origin x="0" y="0"/>
    </p:cViewPr>
  </p:notesTextViewPr>
  <p:sorterViewPr>
    <p:cViewPr>
      <p:scale>
        <a:sx n="130" d="100"/>
        <a:sy n="130" d="100"/>
      </p:scale>
      <p:origin x="0" y="0"/>
    </p:cViewPr>
  </p:sorterViewPr>
  <p:notesViewPr>
    <p:cSldViewPr snapToGrid="0" showGuides="1">
      <p:cViewPr>
        <p:scale>
          <a:sx n="80" d="100"/>
          <a:sy n="80" d="100"/>
        </p:scale>
        <p:origin x="3042" y="23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2B866-6A52-4EC5-9448-CB7DDC42865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4AE17A6-5116-44DC-A3A9-4893BDAEFBDF}">
      <dgm:prSet phldrT="[Text]"/>
      <dgm:spPr/>
      <dgm:t>
        <a:bodyPr/>
        <a:lstStyle/>
        <a:p>
          <a:r>
            <a:rPr lang="en-US" dirty="0" smtClean="0"/>
            <a:t>On-Call </a:t>
          </a:r>
          <a:endParaRPr lang="en-US" dirty="0"/>
        </a:p>
      </dgm:t>
    </dgm:pt>
    <dgm:pt modelId="{42970ADC-90FE-46CD-B4AC-AE6305DB9562}" type="parTrans" cxnId="{D9357770-22C7-4139-AF98-302853F25E60}">
      <dgm:prSet/>
      <dgm:spPr/>
      <dgm:t>
        <a:bodyPr/>
        <a:lstStyle/>
        <a:p>
          <a:endParaRPr lang="en-US"/>
        </a:p>
      </dgm:t>
    </dgm:pt>
    <dgm:pt modelId="{7D88E8FA-52E7-4F16-8975-C347428DD8C1}" type="sibTrans" cxnId="{D9357770-22C7-4139-AF98-302853F25E60}">
      <dgm:prSet/>
      <dgm:spPr/>
      <dgm:t>
        <a:bodyPr/>
        <a:lstStyle/>
        <a:p>
          <a:endParaRPr lang="en-US"/>
        </a:p>
      </dgm:t>
    </dgm:pt>
    <dgm:pt modelId="{EDB459F9-8D89-4DD7-A58A-371253FC6251}">
      <dgm:prSet phldrT="[Text]"/>
      <dgm:spPr/>
      <dgm:t>
        <a:bodyPr/>
        <a:lstStyle/>
        <a:p>
          <a:r>
            <a:rPr lang="en-US" dirty="0" smtClean="0"/>
            <a:t>Must be authorized by your supervisor</a:t>
          </a:r>
          <a:endParaRPr lang="en-US" dirty="0"/>
        </a:p>
      </dgm:t>
    </dgm:pt>
    <dgm:pt modelId="{8DED6223-208D-4395-BC57-3AAD627C7A5E}" type="parTrans" cxnId="{E4330D56-1580-43C5-AD9D-9653C1C458DC}">
      <dgm:prSet/>
      <dgm:spPr/>
      <dgm:t>
        <a:bodyPr/>
        <a:lstStyle/>
        <a:p>
          <a:endParaRPr lang="en-US"/>
        </a:p>
      </dgm:t>
    </dgm:pt>
    <dgm:pt modelId="{A157C2C2-86D4-4D62-8613-BDFA5C380174}" type="sibTrans" cxnId="{E4330D56-1580-43C5-AD9D-9653C1C458DC}">
      <dgm:prSet/>
      <dgm:spPr/>
      <dgm:t>
        <a:bodyPr/>
        <a:lstStyle/>
        <a:p>
          <a:endParaRPr lang="en-US"/>
        </a:p>
      </dgm:t>
    </dgm:pt>
    <dgm:pt modelId="{EF63F317-B72C-434A-A9AF-A21C96E00A96}">
      <dgm:prSet phldrT="[Text]"/>
      <dgm:spPr/>
      <dgm:t>
        <a:bodyPr/>
        <a:lstStyle/>
        <a:p>
          <a:r>
            <a:rPr lang="en-US" dirty="0" smtClean="0"/>
            <a:t>What fields to enter on your timesheet</a:t>
          </a:r>
          <a:endParaRPr lang="en-US" dirty="0"/>
        </a:p>
      </dgm:t>
    </dgm:pt>
    <dgm:pt modelId="{97DD1393-35DF-4C90-B089-431D04A4A6EC}" type="parTrans" cxnId="{C3854713-8EC8-44E9-8149-52480C7E1B6B}">
      <dgm:prSet/>
      <dgm:spPr/>
      <dgm:t>
        <a:bodyPr/>
        <a:lstStyle/>
        <a:p>
          <a:endParaRPr lang="en-US"/>
        </a:p>
      </dgm:t>
    </dgm:pt>
    <dgm:pt modelId="{BEC22AA7-0726-4BDB-A20C-49E5821C9C5E}" type="sibTrans" cxnId="{C3854713-8EC8-44E9-8149-52480C7E1B6B}">
      <dgm:prSet/>
      <dgm:spPr/>
      <dgm:t>
        <a:bodyPr/>
        <a:lstStyle/>
        <a:p>
          <a:endParaRPr lang="en-US"/>
        </a:p>
      </dgm:t>
    </dgm:pt>
    <dgm:pt modelId="{A55EDA8B-0D65-4B84-8394-888780C7EF4D}">
      <dgm:prSet phldrT="[Text]"/>
      <dgm:spPr/>
      <dgm:t>
        <a:bodyPr/>
        <a:lstStyle/>
        <a:p>
          <a:r>
            <a:rPr lang="en-US" dirty="0" smtClean="0"/>
            <a:t>Receiving Cost Center </a:t>
          </a:r>
          <a:endParaRPr lang="en-US" dirty="0"/>
        </a:p>
      </dgm:t>
    </dgm:pt>
    <dgm:pt modelId="{92E0A41D-A223-4D86-8B75-E0EE574C5E06}" type="parTrans" cxnId="{C9189568-5EE7-4DFF-951D-06F03660E57B}">
      <dgm:prSet/>
      <dgm:spPr/>
      <dgm:t>
        <a:bodyPr/>
        <a:lstStyle/>
        <a:p>
          <a:endParaRPr lang="en-US"/>
        </a:p>
      </dgm:t>
    </dgm:pt>
    <dgm:pt modelId="{2150706D-FC02-44A3-AF5A-3C49E69F01C4}" type="sibTrans" cxnId="{C9189568-5EE7-4DFF-951D-06F03660E57B}">
      <dgm:prSet/>
      <dgm:spPr/>
      <dgm:t>
        <a:bodyPr/>
        <a:lstStyle/>
        <a:p>
          <a:endParaRPr lang="en-US"/>
        </a:p>
      </dgm:t>
    </dgm:pt>
    <dgm:pt modelId="{38C83028-59D3-4D3F-8EC4-A7CC6C1767C1}">
      <dgm:prSet phldrT="[Text]"/>
      <dgm:spPr/>
      <dgm:t>
        <a:bodyPr/>
        <a:lstStyle/>
        <a:p>
          <a:r>
            <a:rPr lang="en-US" dirty="0" smtClean="0"/>
            <a:t>Only entered on non-working time</a:t>
          </a:r>
          <a:endParaRPr lang="en-US" dirty="0"/>
        </a:p>
      </dgm:t>
    </dgm:pt>
    <dgm:pt modelId="{D91E41BE-4789-4B2B-8640-0482CD86BE3D}" type="parTrans" cxnId="{759808C5-435C-45D2-8E01-4764B24B5521}">
      <dgm:prSet/>
      <dgm:spPr/>
      <dgm:t>
        <a:bodyPr/>
        <a:lstStyle/>
        <a:p>
          <a:endParaRPr lang="en-US"/>
        </a:p>
      </dgm:t>
    </dgm:pt>
    <dgm:pt modelId="{0A9B3DA3-9B1A-479B-BE5D-EF10DB888C41}" type="sibTrans" cxnId="{759808C5-435C-45D2-8E01-4764B24B5521}">
      <dgm:prSet/>
      <dgm:spPr/>
      <dgm:t>
        <a:bodyPr/>
        <a:lstStyle/>
        <a:p>
          <a:endParaRPr lang="en-US"/>
        </a:p>
      </dgm:t>
    </dgm:pt>
    <dgm:pt modelId="{9B4437FE-9DD9-496F-9F7D-F302A3FEF560}">
      <dgm:prSet phldrT="[Text]"/>
      <dgm:spPr/>
      <dgm:t>
        <a:bodyPr/>
        <a:lstStyle/>
        <a:p>
          <a:r>
            <a:rPr lang="en-US" dirty="0" smtClean="0"/>
            <a:t>Employee must be available to work</a:t>
          </a:r>
          <a:endParaRPr lang="en-US" dirty="0"/>
        </a:p>
      </dgm:t>
    </dgm:pt>
    <dgm:pt modelId="{66214D5D-3876-4B65-9F50-862C92E019BF}" type="parTrans" cxnId="{2888ADB6-4EED-45F7-B9A0-7C982A62C233}">
      <dgm:prSet/>
      <dgm:spPr/>
      <dgm:t>
        <a:bodyPr/>
        <a:lstStyle/>
        <a:p>
          <a:endParaRPr lang="en-US"/>
        </a:p>
      </dgm:t>
    </dgm:pt>
    <dgm:pt modelId="{EB7EF641-834A-4440-BEF9-78A011363C9B}" type="sibTrans" cxnId="{2888ADB6-4EED-45F7-B9A0-7C982A62C233}">
      <dgm:prSet/>
      <dgm:spPr/>
      <dgm:t>
        <a:bodyPr/>
        <a:lstStyle/>
        <a:p>
          <a:endParaRPr lang="en-US"/>
        </a:p>
      </dgm:t>
    </dgm:pt>
    <dgm:pt modelId="{D8D6F71D-1801-458B-845D-B05490B5E557}">
      <dgm:prSet phldrT="[Text]"/>
      <dgm:spPr/>
      <dgm:t>
        <a:bodyPr/>
        <a:lstStyle/>
        <a:p>
          <a:r>
            <a:rPr lang="en-US" dirty="0" smtClean="0"/>
            <a:t>Entered as wage type 4099</a:t>
          </a:r>
          <a:endParaRPr lang="en-US" dirty="0"/>
        </a:p>
      </dgm:t>
    </dgm:pt>
    <dgm:pt modelId="{3501369D-EBD2-437C-8BCC-A60D9423E8FC}" type="parTrans" cxnId="{C38F9FBE-2699-43EE-BDF3-9D917DBC08A8}">
      <dgm:prSet/>
      <dgm:spPr/>
      <dgm:t>
        <a:bodyPr/>
        <a:lstStyle/>
        <a:p>
          <a:endParaRPr lang="en-US"/>
        </a:p>
      </dgm:t>
    </dgm:pt>
    <dgm:pt modelId="{32BD472A-9405-4709-B185-CF2016B0F4FC}" type="sibTrans" cxnId="{C38F9FBE-2699-43EE-BDF3-9D917DBC08A8}">
      <dgm:prSet/>
      <dgm:spPr/>
      <dgm:t>
        <a:bodyPr/>
        <a:lstStyle/>
        <a:p>
          <a:endParaRPr lang="en-US"/>
        </a:p>
      </dgm:t>
    </dgm:pt>
    <dgm:pt modelId="{AC320520-AB6A-4125-8AB4-4F3F25FE637E}">
      <dgm:prSet phldrT="[Text]"/>
      <dgm:spPr/>
      <dgm:t>
        <a:bodyPr/>
        <a:lstStyle/>
        <a:p>
          <a:r>
            <a:rPr lang="en-US" dirty="0" smtClean="0"/>
            <a:t>Receiving Functional Area</a:t>
          </a:r>
          <a:endParaRPr lang="en-US" dirty="0"/>
        </a:p>
      </dgm:t>
    </dgm:pt>
    <dgm:pt modelId="{50AE5A4E-6E11-4514-AA6E-B738C28E3B93}" type="parTrans" cxnId="{D5C0CA6A-D012-4F63-93D5-17575C1372A3}">
      <dgm:prSet/>
      <dgm:spPr/>
      <dgm:t>
        <a:bodyPr/>
        <a:lstStyle/>
        <a:p>
          <a:endParaRPr lang="en-US"/>
        </a:p>
      </dgm:t>
    </dgm:pt>
    <dgm:pt modelId="{C8CE0886-DAD3-4248-934F-F513B67988BD}" type="sibTrans" cxnId="{D5C0CA6A-D012-4F63-93D5-17575C1372A3}">
      <dgm:prSet/>
      <dgm:spPr/>
      <dgm:t>
        <a:bodyPr/>
        <a:lstStyle/>
        <a:p>
          <a:endParaRPr lang="en-US"/>
        </a:p>
      </dgm:t>
    </dgm:pt>
    <dgm:pt modelId="{F943DC95-CEDF-496F-A76C-3AFC4FD473B5}">
      <dgm:prSet phldrT="[Text]"/>
      <dgm:spPr/>
      <dgm:t>
        <a:bodyPr/>
        <a:lstStyle/>
        <a:p>
          <a:r>
            <a:rPr lang="en-US" dirty="0" smtClean="0"/>
            <a:t>Wage Type (4099)</a:t>
          </a:r>
          <a:endParaRPr lang="en-US" dirty="0"/>
        </a:p>
      </dgm:t>
    </dgm:pt>
    <dgm:pt modelId="{AAF2C1B1-3EB8-4C80-BD87-E5BB014AEC03}" type="parTrans" cxnId="{27B1248A-0246-44F4-A093-2936A5D05D82}">
      <dgm:prSet/>
      <dgm:spPr/>
      <dgm:t>
        <a:bodyPr/>
        <a:lstStyle/>
        <a:p>
          <a:endParaRPr lang="en-US"/>
        </a:p>
      </dgm:t>
    </dgm:pt>
    <dgm:pt modelId="{548F9C03-D53C-4FFC-93B0-B88E24FEF157}" type="sibTrans" cxnId="{27B1248A-0246-44F4-A093-2936A5D05D82}">
      <dgm:prSet/>
      <dgm:spPr/>
      <dgm:t>
        <a:bodyPr/>
        <a:lstStyle/>
        <a:p>
          <a:endParaRPr lang="en-US"/>
        </a:p>
      </dgm:t>
    </dgm:pt>
    <dgm:pt modelId="{796B8767-DEC6-4893-BA1E-22749FEA46FC}">
      <dgm:prSet phldrT="[Text]"/>
      <dgm:spPr/>
      <dgm:t>
        <a:bodyPr/>
        <a:lstStyle/>
        <a:p>
          <a:r>
            <a:rPr lang="en-US" dirty="0" smtClean="0"/>
            <a:t>Hours on call in the From and To field</a:t>
          </a:r>
          <a:endParaRPr lang="en-US" dirty="0"/>
        </a:p>
      </dgm:t>
    </dgm:pt>
    <dgm:pt modelId="{DCA9492A-1ABF-487B-8862-795CAEDF1AB0}" type="parTrans" cxnId="{FB56CAB2-2B21-4717-AC97-A0DD52F3175B}">
      <dgm:prSet/>
      <dgm:spPr/>
      <dgm:t>
        <a:bodyPr/>
        <a:lstStyle/>
        <a:p>
          <a:endParaRPr lang="en-US"/>
        </a:p>
      </dgm:t>
    </dgm:pt>
    <dgm:pt modelId="{47D0E33C-66EA-4C40-B486-180C5857D773}" type="sibTrans" cxnId="{FB56CAB2-2B21-4717-AC97-A0DD52F3175B}">
      <dgm:prSet/>
      <dgm:spPr/>
      <dgm:t>
        <a:bodyPr/>
        <a:lstStyle/>
        <a:p>
          <a:endParaRPr lang="en-US"/>
        </a:p>
      </dgm:t>
    </dgm:pt>
    <dgm:pt modelId="{A4485269-2E89-4FB2-BD02-460706331CC7}" type="pres">
      <dgm:prSet presAssocID="{EAE2B866-6A52-4EC5-9448-CB7DDC42865C}" presName="linear" presStyleCnt="0">
        <dgm:presLayoutVars>
          <dgm:animLvl val="lvl"/>
          <dgm:resizeHandles val="exact"/>
        </dgm:presLayoutVars>
      </dgm:prSet>
      <dgm:spPr/>
      <dgm:t>
        <a:bodyPr/>
        <a:lstStyle/>
        <a:p>
          <a:endParaRPr lang="en-US"/>
        </a:p>
      </dgm:t>
    </dgm:pt>
    <dgm:pt modelId="{8B5E2BF3-7AE2-42B1-B202-E07D44594375}" type="pres">
      <dgm:prSet presAssocID="{F4AE17A6-5116-44DC-A3A9-4893BDAEFBDF}" presName="parentText" presStyleLbl="node1" presStyleIdx="0" presStyleCnt="2">
        <dgm:presLayoutVars>
          <dgm:chMax val="0"/>
          <dgm:bulletEnabled val="1"/>
        </dgm:presLayoutVars>
      </dgm:prSet>
      <dgm:spPr/>
      <dgm:t>
        <a:bodyPr/>
        <a:lstStyle/>
        <a:p>
          <a:endParaRPr lang="en-US"/>
        </a:p>
      </dgm:t>
    </dgm:pt>
    <dgm:pt modelId="{673D22A6-858A-4124-B954-4224A13F4AD8}" type="pres">
      <dgm:prSet presAssocID="{F4AE17A6-5116-44DC-A3A9-4893BDAEFBDF}" presName="childText" presStyleLbl="revTx" presStyleIdx="0" presStyleCnt="2">
        <dgm:presLayoutVars>
          <dgm:bulletEnabled val="1"/>
        </dgm:presLayoutVars>
      </dgm:prSet>
      <dgm:spPr/>
      <dgm:t>
        <a:bodyPr/>
        <a:lstStyle/>
        <a:p>
          <a:endParaRPr lang="en-US"/>
        </a:p>
      </dgm:t>
    </dgm:pt>
    <dgm:pt modelId="{B98F6A4D-E97C-4B41-AB8D-8FD42CE47084}" type="pres">
      <dgm:prSet presAssocID="{EF63F317-B72C-434A-A9AF-A21C96E00A96}" presName="parentText" presStyleLbl="node1" presStyleIdx="1" presStyleCnt="2">
        <dgm:presLayoutVars>
          <dgm:chMax val="0"/>
          <dgm:bulletEnabled val="1"/>
        </dgm:presLayoutVars>
      </dgm:prSet>
      <dgm:spPr/>
      <dgm:t>
        <a:bodyPr/>
        <a:lstStyle/>
        <a:p>
          <a:endParaRPr lang="en-US"/>
        </a:p>
      </dgm:t>
    </dgm:pt>
    <dgm:pt modelId="{BF208EF9-57B8-4684-9839-08476BCC3B1C}" type="pres">
      <dgm:prSet presAssocID="{EF63F317-B72C-434A-A9AF-A21C96E00A96}" presName="childText" presStyleLbl="revTx" presStyleIdx="1" presStyleCnt="2">
        <dgm:presLayoutVars>
          <dgm:bulletEnabled val="1"/>
        </dgm:presLayoutVars>
      </dgm:prSet>
      <dgm:spPr/>
      <dgm:t>
        <a:bodyPr/>
        <a:lstStyle/>
        <a:p>
          <a:endParaRPr lang="en-US"/>
        </a:p>
      </dgm:t>
    </dgm:pt>
  </dgm:ptLst>
  <dgm:cxnLst>
    <dgm:cxn modelId="{FB56CAB2-2B21-4717-AC97-A0DD52F3175B}" srcId="{EF63F317-B72C-434A-A9AF-A21C96E00A96}" destId="{796B8767-DEC6-4893-BA1E-22749FEA46FC}" srcOrd="3" destOrd="0" parTransId="{DCA9492A-1ABF-487B-8862-795CAEDF1AB0}" sibTransId="{47D0E33C-66EA-4C40-B486-180C5857D773}"/>
    <dgm:cxn modelId="{C38F9FBE-2699-43EE-BDF3-9D917DBC08A8}" srcId="{F4AE17A6-5116-44DC-A3A9-4893BDAEFBDF}" destId="{D8D6F71D-1801-458B-845D-B05490B5E557}" srcOrd="3" destOrd="0" parTransId="{3501369D-EBD2-437C-8BCC-A60D9423E8FC}" sibTransId="{32BD472A-9405-4709-B185-CF2016B0F4FC}"/>
    <dgm:cxn modelId="{22C4BA28-54B1-4309-926E-8C278B012FE2}" type="presOf" srcId="{F943DC95-CEDF-496F-A76C-3AFC4FD473B5}" destId="{BF208EF9-57B8-4684-9839-08476BCC3B1C}" srcOrd="0" destOrd="2" presId="urn:microsoft.com/office/officeart/2005/8/layout/vList2"/>
    <dgm:cxn modelId="{230837C4-A077-4B9A-99CF-F091B1218765}" type="presOf" srcId="{38C83028-59D3-4D3F-8EC4-A7CC6C1767C1}" destId="{673D22A6-858A-4124-B954-4224A13F4AD8}" srcOrd="0" destOrd="1" presId="urn:microsoft.com/office/officeart/2005/8/layout/vList2"/>
    <dgm:cxn modelId="{C3854713-8EC8-44E9-8149-52480C7E1B6B}" srcId="{EAE2B866-6A52-4EC5-9448-CB7DDC42865C}" destId="{EF63F317-B72C-434A-A9AF-A21C96E00A96}" srcOrd="1" destOrd="0" parTransId="{97DD1393-35DF-4C90-B089-431D04A4A6EC}" sibTransId="{BEC22AA7-0726-4BDB-A20C-49E5821C9C5E}"/>
    <dgm:cxn modelId="{E7D8E8A9-2A78-45BF-8930-8EC67E21973E}" type="presOf" srcId="{796B8767-DEC6-4893-BA1E-22749FEA46FC}" destId="{BF208EF9-57B8-4684-9839-08476BCC3B1C}" srcOrd="0" destOrd="3" presId="urn:microsoft.com/office/officeart/2005/8/layout/vList2"/>
    <dgm:cxn modelId="{D5C0CA6A-D012-4F63-93D5-17575C1372A3}" srcId="{EF63F317-B72C-434A-A9AF-A21C96E00A96}" destId="{AC320520-AB6A-4125-8AB4-4F3F25FE637E}" srcOrd="1" destOrd="0" parTransId="{50AE5A4E-6E11-4514-AA6E-B738C28E3B93}" sibTransId="{C8CE0886-DAD3-4248-934F-F513B67988BD}"/>
    <dgm:cxn modelId="{C9189568-5EE7-4DFF-951D-06F03660E57B}" srcId="{EF63F317-B72C-434A-A9AF-A21C96E00A96}" destId="{A55EDA8B-0D65-4B84-8394-888780C7EF4D}" srcOrd="0" destOrd="0" parTransId="{92E0A41D-A223-4D86-8B75-E0EE574C5E06}" sibTransId="{2150706D-FC02-44A3-AF5A-3C49E69F01C4}"/>
    <dgm:cxn modelId="{F7A7B07F-D85E-4683-AE8A-D492840A790E}" type="presOf" srcId="{EDB459F9-8D89-4DD7-A58A-371253FC6251}" destId="{673D22A6-858A-4124-B954-4224A13F4AD8}" srcOrd="0" destOrd="0" presId="urn:microsoft.com/office/officeart/2005/8/layout/vList2"/>
    <dgm:cxn modelId="{2888ADB6-4EED-45F7-B9A0-7C982A62C233}" srcId="{F4AE17A6-5116-44DC-A3A9-4893BDAEFBDF}" destId="{9B4437FE-9DD9-496F-9F7D-F302A3FEF560}" srcOrd="2" destOrd="0" parTransId="{66214D5D-3876-4B65-9F50-862C92E019BF}" sibTransId="{EB7EF641-834A-4440-BEF9-78A011363C9B}"/>
    <dgm:cxn modelId="{F65C5A22-BA59-4C7C-B84F-5F39B50AD06E}" type="presOf" srcId="{EAE2B866-6A52-4EC5-9448-CB7DDC42865C}" destId="{A4485269-2E89-4FB2-BD02-460706331CC7}" srcOrd="0" destOrd="0" presId="urn:microsoft.com/office/officeart/2005/8/layout/vList2"/>
    <dgm:cxn modelId="{56416E6D-3388-4146-82B6-A7116633D44E}" type="presOf" srcId="{EF63F317-B72C-434A-A9AF-A21C96E00A96}" destId="{B98F6A4D-E97C-4B41-AB8D-8FD42CE47084}" srcOrd="0" destOrd="0" presId="urn:microsoft.com/office/officeart/2005/8/layout/vList2"/>
    <dgm:cxn modelId="{5D75807E-CD38-4690-B8AF-98066FB351E9}" type="presOf" srcId="{A55EDA8B-0D65-4B84-8394-888780C7EF4D}" destId="{BF208EF9-57B8-4684-9839-08476BCC3B1C}" srcOrd="0" destOrd="0" presId="urn:microsoft.com/office/officeart/2005/8/layout/vList2"/>
    <dgm:cxn modelId="{759808C5-435C-45D2-8E01-4764B24B5521}" srcId="{F4AE17A6-5116-44DC-A3A9-4893BDAEFBDF}" destId="{38C83028-59D3-4D3F-8EC4-A7CC6C1767C1}" srcOrd="1" destOrd="0" parTransId="{D91E41BE-4789-4B2B-8640-0482CD86BE3D}" sibTransId="{0A9B3DA3-9B1A-479B-BE5D-EF10DB888C41}"/>
    <dgm:cxn modelId="{680A450A-5B85-4276-8992-48E95FF3652B}" type="presOf" srcId="{D8D6F71D-1801-458B-845D-B05490B5E557}" destId="{673D22A6-858A-4124-B954-4224A13F4AD8}" srcOrd="0" destOrd="3" presId="urn:microsoft.com/office/officeart/2005/8/layout/vList2"/>
    <dgm:cxn modelId="{D9357770-22C7-4139-AF98-302853F25E60}" srcId="{EAE2B866-6A52-4EC5-9448-CB7DDC42865C}" destId="{F4AE17A6-5116-44DC-A3A9-4893BDAEFBDF}" srcOrd="0" destOrd="0" parTransId="{42970ADC-90FE-46CD-B4AC-AE6305DB9562}" sibTransId="{7D88E8FA-52E7-4F16-8975-C347428DD8C1}"/>
    <dgm:cxn modelId="{E4330D56-1580-43C5-AD9D-9653C1C458DC}" srcId="{F4AE17A6-5116-44DC-A3A9-4893BDAEFBDF}" destId="{EDB459F9-8D89-4DD7-A58A-371253FC6251}" srcOrd="0" destOrd="0" parTransId="{8DED6223-208D-4395-BC57-3AAD627C7A5E}" sibTransId="{A157C2C2-86D4-4D62-8613-BDFA5C380174}"/>
    <dgm:cxn modelId="{27B1248A-0246-44F4-A093-2936A5D05D82}" srcId="{EF63F317-B72C-434A-A9AF-A21C96E00A96}" destId="{F943DC95-CEDF-496F-A76C-3AFC4FD473B5}" srcOrd="2" destOrd="0" parTransId="{AAF2C1B1-3EB8-4C80-BD87-E5BB014AEC03}" sibTransId="{548F9C03-D53C-4FFC-93B0-B88E24FEF157}"/>
    <dgm:cxn modelId="{279AE1DD-D4A2-45F4-9438-DEAC8E75BB35}" type="presOf" srcId="{AC320520-AB6A-4125-8AB4-4F3F25FE637E}" destId="{BF208EF9-57B8-4684-9839-08476BCC3B1C}" srcOrd="0" destOrd="1" presId="urn:microsoft.com/office/officeart/2005/8/layout/vList2"/>
    <dgm:cxn modelId="{4AD9B5A6-46F9-48E4-9A27-FD2098820EC2}" type="presOf" srcId="{9B4437FE-9DD9-496F-9F7D-F302A3FEF560}" destId="{673D22A6-858A-4124-B954-4224A13F4AD8}" srcOrd="0" destOrd="2" presId="urn:microsoft.com/office/officeart/2005/8/layout/vList2"/>
    <dgm:cxn modelId="{87EE3DA2-C7AF-48A8-817A-B9ACED613C61}" type="presOf" srcId="{F4AE17A6-5116-44DC-A3A9-4893BDAEFBDF}" destId="{8B5E2BF3-7AE2-42B1-B202-E07D44594375}" srcOrd="0" destOrd="0" presId="urn:microsoft.com/office/officeart/2005/8/layout/vList2"/>
    <dgm:cxn modelId="{BA610074-750D-4A95-8F59-6EFA7C9E4575}" type="presParOf" srcId="{A4485269-2E89-4FB2-BD02-460706331CC7}" destId="{8B5E2BF3-7AE2-42B1-B202-E07D44594375}" srcOrd="0" destOrd="0" presId="urn:microsoft.com/office/officeart/2005/8/layout/vList2"/>
    <dgm:cxn modelId="{981F4291-60F7-4A95-805C-485F9F43FBDF}" type="presParOf" srcId="{A4485269-2E89-4FB2-BD02-460706331CC7}" destId="{673D22A6-858A-4124-B954-4224A13F4AD8}" srcOrd="1" destOrd="0" presId="urn:microsoft.com/office/officeart/2005/8/layout/vList2"/>
    <dgm:cxn modelId="{28431EE3-C95E-4BE3-8CF9-F1B28010C3C3}" type="presParOf" srcId="{A4485269-2E89-4FB2-BD02-460706331CC7}" destId="{B98F6A4D-E97C-4B41-AB8D-8FD42CE47084}" srcOrd="2" destOrd="0" presId="urn:microsoft.com/office/officeart/2005/8/layout/vList2"/>
    <dgm:cxn modelId="{1D530ED6-0729-40AB-BD69-B7D973E975C4}" type="presParOf" srcId="{A4485269-2E89-4FB2-BD02-460706331CC7}" destId="{BF208EF9-57B8-4684-9839-08476BCC3B1C}"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E2B866-6A52-4EC5-9448-CB7DDC42865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4AE17A6-5116-44DC-A3A9-4893BDAEFBDF}">
      <dgm:prSet phldrT="[Text]" custT="1"/>
      <dgm:spPr/>
      <dgm:t>
        <a:bodyPr/>
        <a:lstStyle/>
        <a:p>
          <a:r>
            <a:rPr lang="en-US" sz="2200" dirty="0" smtClean="0"/>
            <a:t>Work Schedule Premium Pay </a:t>
          </a:r>
          <a:endParaRPr lang="en-US" sz="2200" dirty="0"/>
        </a:p>
      </dgm:t>
    </dgm:pt>
    <dgm:pt modelId="{42970ADC-90FE-46CD-B4AC-AE6305DB9562}" type="parTrans" cxnId="{D9357770-22C7-4139-AF98-302853F25E60}">
      <dgm:prSet/>
      <dgm:spPr/>
      <dgm:t>
        <a:bodyPr/>
        <a:lstStyle/>
        <a:p>
          <a:endParaRPr lang="en-US"/>
        </a:p>
      </dgm:t>
    </dgm:pt>
    <dgm:pt modelId="{7D88E8FA-52E7-4F16-8975-C347428DD8C1}" type="sibTrans" cxnId="{D9357770-22C7-4139-AF98-302853F25E60}">
      <dgm:prSet/>
      <dgm:spPr/>
      <dgm:t>
        <a:bodyPr/>
        <a:lstStyle/>
        <a:p>
          <a:endParaRPr lang="en-US"/>
        </a:p>
      </dgm:t>
    </dgm:pt>
    <dgm:pt modelId="{EDB459F9-8D89-4DD7-A58A-371253FC6251}">
      <dgm:prSet phldrT="[Text]" custT="1"/>
      <dgm:spPr/>
      <dgm:t>
        <a:bodyPr/>
        <a:lstStyle/>
        <a:p>
          <a:r>
            <a:rPr lang="en-US" sz="1800" dirty="0" smtClean="0"/>
            <a:t>May only be entered for working time</a:t>
          </a:r>
          <a:endParaRPr lang="en-US" sz="1800" dirty="0"/>
        </a:p>
      </dgm:t>
    </dgm:pt>
    <dgm:pt modelId="{8DED6223-208D-4395-BC57-3AAD627C7A5E}" type="parTrans" cxnId="{E4330D56-1580-43C5-AD9D-9653C1C458DC}">
      <dgm:prSet/>
      <dgm:spPr/>
      <dgm:t>
        <a:bodyPr/>
        <a:lstStyle/>
        <a:p>
          <a:endParaRPr lang="en-US"/>
        </a:p>
      </dgm:t>
    </dgm:pt>
    <dgm:pt modelId="{A157C2C2-86D4-4D62-8613-BDFA5C380174}" type="sibTrans" cxnId="{E4330D56-1580-43C5-AD9D-9653C1C458DC}">
      <dgm:prSet/>
      <dgm:spPr/>
      <dgm:t>
        <a:bodyPr/>
        <a:lstStyle/>
        <a:p>
          <a:endParaRPr lang="en-US"/>
        </a:p>
      </dgm:t>
    </dgm:pt>
    <dgm:pt modelId="{EF63F317-B72C-434A-A9AF-A21C96E00A96}">
      <dgm:prSet phldrT="[Text]" custT="1"/>
      <dgm:spPr/>
      <dgm:t>
        <a:bodyPr/>
        <a:lstStyle/>
        <a:p>
          <a:r>
            <a:rPr lang="en-US" sz="2200" dirty="0" smtClean="0"/>
            <a:t>What fields to enter on your timesheet:</a:t>
          </a:r>
          <a:endParaRPr lang="en-US" sz="2200" dirty="0"/>
        </a:p>
      </dgm:t>
    </dgm:pt>
    <dgm:pt modelId="{97DD1393-35DF-4C90-B089-431D04A4A6EC}" type="parTrans" cxnId="{C3854713-8EC8-44E9-8149-52480C7E1B6B}">
      <dgm:prSet/>
      <dgm:spPr/>
      <dgm:t>
        <a:bodyPr/>
        <a:lstStyle/>
        <a:p>
          <a:endParaRPr lang="en-US"/>
        </a:p>
      </dgm:t>
    </dgm:pt>
    <dgm:pt modelId="{BEC22AA7-0726-4BDB-A20C-49E5821C9C5E}" type="sibTrans" cxnId="{C3854713-8EC8-44E9-8149-52480C7E1B6B}">
      <dgm:prSet/>
      <dgm:spPr/>
      <dgm:t>
        <a:bodyPr/>
        <a:lstStyle/>
        <a:p>
          <a:endParaRPr lang="en-US"/>
        </a:p>
      </dgm:t>
    </dgm:pt>
    <dgm:pt modelId="{A55EDA8B-0D65-4B84-8394-888780C7EF4D}">
      <dgm:prSet phldrT="[Text]" custT="1"/>
      <dgm:spPr/>
      <dgm:t>
        <a:bodyPr/>
        <a:lstStyle/>
        <a:p>
          <a:r>
            <a:rPr lang="en-US" sz="1800" b="1" i="1" dirty="0" smtClean="0"/>
            <a:t>First line (qualifying event hours):</a:t>
          </a:r>
          <a:endParaRPr lang="en-US" sz="1800" b="1" i="1" dirty="0"/>
        </a:p>
      </dgm:t>
    </dgm:pt>
    <dgm:pt modelId="{92E0A41D-A223-4D86-8B75-E0EE574C5E06}" type="parTrans" cxnId="{C9189568-5EE7-4DFF-951D-06F03660E57B}">
      <dgm:prSet/>
      <dgm:spPr/>
      <dgm:t>
        <a:bodyPr/>
        <a:lstStyle/>
        <a:p>
          <a:endParaRPr lang="en-US"/>
        </a:p>
      </dgm:t>
    </dgm:pt>
    <dgm:pt modelId="{2150706D-FC02-44A3-AF5A-3C49E69F01C4}" type="sibTrans" cxnId="{C9189568-5EE7-4DFF-951D-06F03660E57B}">
      <dgm:prSet/>
      <dgm:spPr/>
      <dgm:t>
        <a:bodyPr/>
        <a:lstStyle/>
        <a:p>
          <a:endParaRPr lang="en-US"/>
        </a:p>
      </dgm:t>
    </dgm:pt>
    <dgm:pt modelId="{40582373-0EF1-4DD6-8A55-0FEB6830F392}">
      <dgm:prSet custT="1"/>
      <dgm:spPr/>
      <dgm:t>
        <a:bodyPr/>
        <a:lstStyle/>
        <a:p>
          <a:r>
            <a:rPr lang="en-US" sz="1800" dirty="0" smtClean="0"/>
            <a:t>Paid for qualifying events on 1</a:t>
          </a:r>
          <a:r>
            <a:rPr lang="en-US" sz="1800" baseline="30000" dirty="0" smtClean="0"/>
            <a:t>st</a:t>
          </a:r>
          <a:r>
            <a:rPr lang="en-US" sz="1800" dirty="0" smtClean="0"/>
            <a:t> shift if you have a 2</a:t>
          </a:r>
          <a:r>
            <a:rPr lang="en-US" sz="1800" baseline="30000" dirty="0" smtClean="0"/>
            <a:t>nd</a:t>
          </a:r>
          <a:r>
            <a:rPr lang="en-US" sz="1800" dirty="0" smtClean="0"/>
            <a:t> or 3</a:t>
          </a:r>
          <a:r>
            <a:rPr lang="en-US" sz="1800" baseline="30000" dirty="0" smtClean="0"/>
            <a:t>rd</a:t>
          </a:r>
          <a:r>
            <a:rPr lang="en-US" sz="1800" dirty="0" smtClean="0"/>
            <a:t> shift work schedule </a:t>
          </a:r>
          <a:endParaRPr lang="en-US" sz="1800" dirty="0"/>
        </a:p>
      </dgm:t>
    </dgm:pt>
    <dgm:pt modelId="{C7A24E25-BA3D-423A-B6D9-7ECEA0B8DEE3}" type="parTrans" cxnId="{85C56500-6CC1-4175-971B-0F1107341D01}">
      <dgm:prSet/>
      <dgm:spPr/>
      <dgm:t>
        <a:bodyPr/>
        <a:lstStyle/>
        <a:p>
          <a:endParaRPr lang="en-US"/>
        </a:p>
      </dgm:t>
    </dgm:pt>
    <dgm:pt modelId="{FCBAF14D-60BD-4526-A8EC-B84D5E26E980}" type="sibTrans" cxnId="{85C56500-6CC1-4175-971B-0F1107341D01}">
      <dgm:prSet/>
      <dgm:spPr/>
      <dgm:t>
        <a:bodyPr/>
        <a:lstStyle/>
        <a:p>
          <a:endParaRPr lang="en-US"/>
        </a:p>
      </dgm:t>
    </dgm:pt>
    <dgm:pt modelId="{31662DD3-A869-4EA2-A606-0E5A3CD86FBB}">
      <dgm:prSet custT="1"/>
      <dgm:spPr/>
      <dgm:t>
        <a:bodyPr/>
        <a:lstStyle/>
        <a:p>
          <a:r>
            <a:rPr lang="en-US" sz="1800" dirty="0" smtClean="0"/>
            <a:t>Entered as wage type 7002 (2</a:t>
          </a:r>
          <a:r>
            <a:rPr lang="en-US" sz="1800" baseline="30000" dirty="0" smtClean="0"/>
            <a:t>nd</a:t>
          </a:r>
          <a:r>
            <a:rPr lang="en-US" sz="1800" dirty="0" smtClean="0"/>
            <a:t> shift) or 7003 (3</a:t>
          </a:r>
          <a:r>
            <a:rPr lang="en-US" sz="1800" baseline="30000" dirty="0" smtClean="0"/>
            <a:t>rd</a:t>
          </a:r>
          <a:r>
            <a:rPr lang="en-US" sz="1800" dirty="0" smtClean="0"/>
            <a:t> shift)</a:t>
          </a:r>
          <a:endParaRPr lang="en-US" sz="1800" dirty="0"/>
        </a:p>
      </dgm:t>
    </dgm:pt>
    <dgm:pt modelId="{3E3BA1C7-F723-4922-BF78-9B741272429B}" type="parTrans" cxnId="{C9D11E39-C8CE-4DE6-B900-34B2C432F6FE}">
      <dgm:prSet/>
      <dgm:spPr/>
      <dgm:t>
        <a:bodyPr/>
        <a:lstStyle/>
        <a:p>
          <a:endParaRPr lang="en-US"/>
        </a:p>
      </dgm:t>
    </dgm:pt>
    <dgm:pt modelId="{25D97CD0-32E2-4011-8754-69C6AF89CC2A}" type="sibTrans" cxnId="{C9D11E39-C8CE-4DE6-B900-34B2C432F6FE}">
      <dgm:prSet/>
      <dgm:spPr/>
      <dgm:t>
        <a:bodyPr/>
        <a:lstStyle/>
        <a:p>
          <a:endParaRPr lang="en-US"/>
        </a:p>
      </dgm:t>
    </dgm:pt>
    <dgm:pt modelId="{B2020D47-4C47-499F-A597-9C7202F20A0D}">
      <dgm:prSet phldrT="[Text]" custT="1"/>
      <dgm:spPr/>
      <dgm:t>
        <a:bodyPr/>
        <a:lstStyle/>
        <a:p>
          <a:r>
            <a:rPr lang="en-US" sz="1800" dirty="0" smtClean="0"/>
            <a:t>Receiving Functional Area</a:t>
          </a:r>
          <a:endParaRPr lang="en-US" sz="1800" dirty="0"/>
        </a:p>
      </dgm:t>
    </dgm:pt>
    <dgm:pt modelId="{865C48A4-9AE8-41CD-84D0-121A03D28C2F}" type="parTrans" cxnId="{0515CE79-A5A4-4792-94C5-FCAFD7A7860A}">
      <dgm:prSet/>
      <dgm:spPr/>
      <dgm:t>
        <a:bodyPr/>
        <a:lstStyle/>
        <a:p>
          <a:endParaRPr lang="en-US"/>
        </a:p>
      </dgm:t>
    </dgm:pt>
    <dgm:pt modelId="{5B219883-8FDD-4AD8-B2A2-C4B8407ACC4D}" type="sibTrans" cxnId="{0515CE79-A5A4-4792-94C5-FCAFD7A7860A}">
      <dgm:prSet/>
      <dgm:spPr/>
      <dgm:t>
        <a:bodyPr/>
        <a:lstStyle/>
        <a:p>
          <a:endParaRPr lang="en-US"/>
        </a:p>
      </dgm:t>
    </dgm:pt>
    <dgm:pt modelId="{D86850A3-C969-488F-82F9-50F544A82A79}">
      <dgm:prSet phldrT="[Text]" custT="1"/>
      <dgm:spPr/>
      <dgm:t>
        <a:bodyPr/>
        <a:lstStyle/>
        <a:p>
          <a:r>
            <a:rPr lang="en-US" sz="1800" dirty="0" smtClean="0"/>
            <a:t>Hours of the event in the From and To field</a:t>
          </a:r>
          <a:endParaRPr lang="en-US" sz="1800" dirty="0"/>
        </a:p>
      </dgm:t>
    </dgm:pt>
    <dgm:pt modelId="{BCB7E529-CB36-4026-8598-7E275B15253C}" type="parTrans" cxnId="{08A157AF-850B-451F-B1D2-04FBF543D25E}">
      <dgm:prSet/>
      <dgm:spPr/>
      <dgm:t>
        <a:bodyPr/>
        <a:lstStyle/>
        <a:p>
          <a:endParaRPr lang="en-US"/>
        </a:p>
      </dgm:t>
    </dgm:pt>
    <dgm:pt modelId="{5D0C82E5-4924-48E9-82FE-E1BC2D5EF905}" type="sibTrans" cxnId="{08A157AF-850B-451F-B1D2-04FBF543D25E}">
      <dgm:prSet/>
      <dgm:spPr/>
      <dgm:t>
        <a:bodyPr/>
        <a:lstStyle/>
        <a:p>
          <a:endParaRPr lang="en-US"/>
        </a:p>
      </dgm:t>
    </dgm:pt>
    <dgm:pt modelId="{28C0E434-12C4-4494-AA5E-BCF7490B9631}">
      <dgm:prSet phldrT="[Text]" custT="1"/>
      <dgm:spPr/>
      <dgm:t>
        <a:bodyPr/>
        <a:lstStyle/>
        <a:p>
          <a:r>
            <a:rPr lang="en-US" sz="1800" b="1" i="1" dirty="0" smtClean="0"/>
            <a:t>Next line (premium pay hours):</a:t>
          </a:r>
          <a:endParaRPr lang="en-US" sz="1800" b="1" i="1" dirty="0"/>
        </a:p>
      </dgm:t>
    </dgm:pt>
    <dgm:pt modelId="{40DFAB44-E40D-4DA0-83F5-DF089BF81259}" type="parTrans" cxnId="{0D3C42E7-FAA1-4729-A45D-03C1A84E06C1}">
      <dgm:prSet/>
      <dgm:spPr/>
      <dgm:t>
        <a:bodyPr/>
        <a:lstStyle/>
        <a:p>
          <a:endParaRPr lang="en-US"/>
        </a:p>
      </dgm:t>
    </dgm:pt>
    <dgm:pt modelId="{514E10EB-925F-4850-A8AD-BB17ED75A5E0}" type="sibTrans" cxnId="{0D3C42E7-FAA1-4729-A45D-03C1A84E06C1}">
      <dgm:prSet/>
      <dgm:spPr/>
      <dgm:t>
        <a:bodyPr/>
        <a:lstStyle/>
        <a:p>
          <a:endParaRPr lang="en-US"/>
        </a:p>
      </dgm:t>
    </dgm:pt>
    <dgm:pt modelId="{AF1818B0-6974-406B-821F-DCF89BACB854}">
      <dgm:prSet phldrT="[Text]" custT="1"/>
      <dgm:spPr/>
      <dgm:t>
        <a:bodyPr/>
        <a:lstStyle/>
        <a:p>
          <a:r>
            <a:rPr lang="en-US" sz="1800" dirty="0" smtClean="0"/>
            <a:t>Receiving Cost Center </a:t>
          </a:r>
          <a:endParaRPr lang="en-US" sz="1800" dirty="0"/>
        </a:p>
      </dgm:t>
    </dgm:pt>
    <dgm:pt modelId="{37C41DCD-B85C-46A5-9DD6-29DB32AE2216}" type="parTrans" cxnId="{A1E3B32E-6192-4DEC-8A88-86180A7FDB89}">
      <dgm:prSet/>
      <dgm:spPr/>
      <dgm:t>
        <a:bodyPr/>
        <a:lstStyle/>
        <a:p>
          <a:endParaRPr lang="en-US"/>
        </a:p>
      </dgm:t>
    </dgm:pt>
    <dgm:pt modelId="{AABF3423-6D52-4502-8683-B9A63666DEAD}" type="sibTrans" cxnId="{A1E3B32E-6192-4DEC-8A88-86180A7FDB89}">
      <dgm:prSet/>
      <dgm:spPr/>
      <dgm:t>
        <a:bodyPr/>
        <a:lstStyle/>
        <a:p>
          <a:endParaRPr lang="en-US"/>
        </a:p>
      </dgm:t>
    </dgm:pt>
    <dgm:pt modelId="{13309FA2-2C24-4F7B-BC15-CBC77822ED7F}">
      <dgm:prSet phldrT="[Text]" custT="1"/>
      <dgm:spPr/>
      <dgm:t>
        <a:bodyPr/>
        <a:lstStyle/>
        <a:p>
          <a:r>
            <a:rPr lang="en-US" sz="1800" dirty="0" smtClean="0"/>
            <a:t>Wage type 7002 (2</a:t>
          </a:r>
          <a:r>
            <a:rPr lang="en-US" sz="1800" baseline="30000" dirty="0" smtClean="0"/>
            <a:t>nd</a:t>
          </a:r>
          <a:r>
            <a:rPr lang="en-US" sz="1800" dirty="0" smtClean="0"/>
            <a:t> shift) or 7003 (3</a:t>
          </a:r>
          <a:r>
            <a:rPr lang="en-US" sz="1800" baseline="30000" dirty="0" smtClean="0"/>
            <a:t>rd</a:t>
          </a:r>
          <a:r>
            <a:rPr lang="en-US" sz="1800" dirty="0" smtClean="0"/>
            <a:t> shift)</a:t>
          </a:r>
          <a:endParaRPr lang="en-US" sz="1800" dirty="0"/>
        </a:p>
      </dgm:t>
    </dgm:pt>
    <dgm:pt modelId="{B062D781-E8A4-4BEF-B73A-35BA928BA7AE}" type="parTrans" cxnId="{4F96C93C-6664-4FF1-B892-6266F9883E37}">
      <dgm:prSet/>
      <dgm:spPr/>
      <dgm:t>
        <a:bodyPr/>
        <a:lstStyle/>
        <a:p>
          <a:endParaRPr lang="en-US"/>
        </a:p>
      </dgm:t>
    </dgm:pt>
    <dgm:pt modelId="{E0223DF6-679E-4B59-8EEE-E229876247CC}" type="sibTrans" cxnId="{4F96C93C-6664-4FF1-B892-6266F9883E37}">
      <dgm:prSet/>
      <dgm:spPr/>
      <dgm:t>
        <a:bodyPr/>
        <a:lstStyle/>
        <a:p>
          <a:endParaRPr lang="en-US"/>
        </a:p>
      </dgm:t>
    </dgm:pt>
    <dgm:pt modelId="{E938037E-BC6B-4D04-BA4F-93203CD7DD88}">
      <dgm:prSet phldrT="[Text]" custT="1"/>
      <dgm:spPr/>
      <dgm:t>
        <a:bodyPr/>
        <a:lstStyle/>
        <a:p>
          <a:r>
            <a:rPr lang="en-US" sz="1800" dirty="0" smtClean="0"/>
            <a:t>Total hours of the event in the daily total field</a:t>
          </a:r>
          <a:endParaRPr lang="en-US" sz="1800" dirty="0"/>
        </a:p>
      </dgm:t>
    </dgm:pt>
    <dgm:pt modelId="{2B07475C-D574-4039-BF75-BD7DB5F9C2CC}" type="parTrans" cxnId="{7ECB6192-96CE-4515-B042-046FA543B2CA}">
      <dgm:prSet/>
      <dgm:spPr/>
      <dgm:t>
        <a:bodyPr/>
        <a:lstStyle/>
        <a:p>
          <a:endParaRPr lang="en-US"/>
        </a:p>
      </dgm:t>
    </dgm:pt>
    <dgm:pt modelId="{01D63063-E6D1-4AF7-9B96-01DF2C708D78}" type="sibTrans" cxnId="{7ECB6192-96CE-4515-B042-046FA543B2CA}">
      <dgm:prSet/>
      <dgm:spPr/>
      <dgm:t>
        <a:bodyPr/>
        <a:lstStyle/>
        <a:p>
          <a:endParaRPr lang="en-US"/>
        </a:p>
      </dgm:t>
    </dgm:pt>
    <dgm:pt modelId="{CADC5C72-0C06-4CCB-AD13-E2D866B721B6}">
      <dgm:prSet custT="1"/>
      <dgm:spPr/>
      <dgm:t>
        <a:bodyPr/>
        <a:lstStyle/>
        <a:p>
          <a:endParaRPr lang="en-US" sz="1800" dirty="0"/>
        </a:p>
      </dgm:t>
    </dgm:pt>
    <dgm:pt modelId="{4D8F7378-F849-491A-997B-A5F39A55406D}" type="sibTrans" cxnId="{7120FA61-C7CE-4F16-BE95-663216AD1C99}">
      <dgm:prSet/>
      <dgm:spPr/>
      <dgm:t>
        <a:bodyPr/>
        <a:lstStyle/>
        <a:p>
          <a:endParaRPr lang="en-US"/>
        </a:p>
      </dgm:t>
    </dgm:pt>
    <dgm:pt modelId="{A9895FC9-1595-4EC6-893F-4068BA59EF31}" type="parTrans" cxnId="{7120FA61-C7CE-4F16-BE95-663216AD1C99}">
      <dgm:prSet/>
      <dgm:spPr/>
      <dgm:t>
        <a:bodyPr/>
        <a:lstStyle/>
        <a:p>
          <a:endParaRPr lang="en-US"/>
        </a:p>
      </dgm:t>
    </dgm:pt>
    <dgm:pt modelId="{A4485269-2E89-4FB2-BD02-460706331CC7}" type="pres">
      <dgm:prSet presAssocID="{EAE2B866-6A52-4EC5-9448-CB7DDC42865C}" presName="linear" presStyleCnt="0">
        <dgm:presLayoutVars>
          <dgm:animLvl val="lvl"/>
          <dgm:resizeHandles val="exact"/>
        </dgm:presLayoutVars>
      </dgm:prSet>
      <dgm:spPr/>
      <dgm:t>
        <a:bodyPr/>
        <a:lstStyle/>
        <a:p>
          <a:endParaRPr lang="en-US"/>
        </a:p>
      </dgm:t>
    </dgm:pt>
    <dgm:pt modelId="{8B5E2BF3-7AE2-42B1-B202-E07D44594375}" type="pres">
      <dgm:prSet presAssocID="{F4AE17A6-5116-44DC-A3A9-4893BDAEFBDF}" presName="parentText" presStyleLbl="node1" presStyleIdx="0" presStyleCnt="2">
        <dgm:presLayoutVars>
          <dgm:chMax val="0"/>
          <dgm:bulletEnabled val="1"/>
        </dgm:presLayoutVars>
      </dgm:prSet>
      <dgm:spPr/>
      <dgm:t>
        <a:bodyPr/>
        <a:lstStyle/>
        <a:p>
          <a:endParaRPr lang="en-US"/>
        </a:p>
      </dgm:t>
    </dgm:pt>
    <dgm:pt modelId="{673D22A6-858A-4124-B954-4224A13F4AD8}" type="pres">
      <dgm:prSet presAssocID="{F4AE17A6-5116-44DC-A3A9-4893BDAEFBDF}" presName="childText" presStyleLbl="revTx" presStyleIdx="0" presStyleCnt="2">
        <dgm:presLayoutVars>
          <dgm:bulletEnabled val="1"/>
        </dgm:presLayoutVars>
      </dgm:prSet>
      <dgm:spPr/>
      <dgm:t>
        <a:bodyPr/>
        <a:lstStyle/>
        <a:p>
          <a:endParaRPr lang="en-US"/>
        </a:p>
      </dgm:t>
    </dgm:pt>
    <dgm:pt modelId="{B98F6A4D-E97C-4B41-AB8D-8FD42CE47084}" type="pres">
      <dgm:prSet presAssocID="{EF63F317-B72C-434A-A9AF-A21C96E00A96}" presName="parentText" presStyleLbl="node1" presStyleIdx="1" presStyleCnt="2">
        <dgm:presLayoutVars>
          <dgm:chMax val="0"/>
          <dgm:bulletEnabled val="1"/>
        </dgm:presLayoutVars>
      </dgm:prSet>
      <dgm:spPr/>
      <dgm:t>
        <a:bodyPr/>
        <a:lstStyle/>
        <a:p>
          <a:endParaRPr lang="en-US"/>
        </a:p>
      </dgm:t>
    </dgm:pt>
    <dgm:pt modelId="{BF208EF9-57B8-4684-9839-08476BCC3B1C}" type="pres">
      <dgm:prSet presAssocID="{EF63F317-B72C-434A-A9AF-A21C96E00A96}" presName="childText" presStyleLbl="revTx" presStyleIdx="1" presStyleCnt="2">
        <dgm:presLayoutVars>
          <dgm:bulletEnabled val="1"/>
        </dgm:presLayoutVars>
      </dgm:prSet>
      <dgm:spPr/>
      <dgm:t>
        <a:bodyPr/>
        <a:lstStyle/>
        <a:p>
          <a:endParaRPr lang="en-US"/>
        </a:p>
      </dgm:t>
    </dgm:pt>
  </dgm:ptLst>
  <dgm:cxnLst>
    <dgm:cxn modelId="{ED79D82B-80A3-4033-A3F6-2A30D235034D}" type="presOf" srcId="{40582373-0EF1-4DD6-8A55-0FEB6830F392}" destId="{673D22A6-858A-4124-B954-4224A13F4AD8}" srcOrd="0" destOrd="1" presId="urn:microsoft.com/office/officeart/2005/8/layout/vList2"/>
    <dgm:cxn modelId="{C3854713-8EC8-44E9-8149-52480C7E1B6B}" srcId="{EAE2B866-6A52-4EC5-9448-CB7DDC42865C}" destId="{EF63F317-B72C-434A-A9AF-A21C96E00A96}" srcOrd="1" destOrd="0" parTransId="{97DD1393-35DF-4C90-B089-431D04A4A6EC}" sibTransId="{BEC22AA7-0726-4BDB-A20C-49E5821C9C5E}"/>
    <dgm:cxn modelId="{0515CE79-A5A4-4792-94C5-FCAFD7A7860A}" srcId="{A55EDA8B-0D65-4B84-8394-888780C7EF4D}" destId="{B2020D47-4C47-499F-A597-9C7202F20A0D}" srcOrd="1" destOrd="0" parTransId="{865C48A4-9AE8-41CD-84D0-121A03D28C2F}" sibTransId="{5B219883-8FDD-4AD8-B2A2-C4B8407ACC4D}"/>
    <dgm:cxn modelId="{4F96C93C-6664-4FF1-B892-6266F9883E37}" srcId="{28C0E434-12C4-4494-AA5E-BCF7490B9631}" destId="{13309FA2-2C24-4F7B-BC15-CBC77822ED7F}" srcOrd="0" destOrd="0" parTransId="{B062D781-E8A4-4BEF-B73A-35BA928BA7AE}" sibTransId="{E0223DF6-679E-4B59-8EEE-E229876247CC}"/>
    <dgm:cxn modelId="{7ECB6192-96CE-4515-B042-046FA543B2CA}" srcId="{28C0E434-12C4-4494-AA5E-BCF7490B9631}" destId="{E938037E-BC6B-4D04-BA4F-93203CD7DD88}" srcOrd="1" destOrd="0" parTransId="{2B07475C-D574-4039-BF75-BD7DB5F9C2CC}" sibTransId="{01D63063-E6D1-4AF7-9B96-01DF2C708D78}"/>
    <dgm:cxn modelId="{C9189568-5EE7-4DFF-951D-06F03660E57B}" srcId="{EF63F317-B72C-434A-A9AF-A21C96E00A96}" destId="{A55EDA8B-0D65-4B84-8394-888780C7EF4D}" srcOrd="0" destOrd="0" parTransId="{92E0A41D-A223-4D86-8B75-E0EE574C5E06}" sibTransId="{2150706D-FC02-44A3-AF5A-3C49E69F01C4}"/>
    <dgm:cxn modelId="{51DE4B0A-1106-4C5E-87DB-BF213FD555E3}" type="presOf" srcId="{13309FA2-2C24-4F7B-BC15-CBC77822ED7F}" destId="{BF208EF9-57B8-4684-9839-08476BCC3B1C}" srcOrd="0" destOrd="5" presId="urn:microsoft.com/office/officeart/2005/8/layout/vList2"/>
    <dgm:cxn modelId="{CC52E610-1E54-48B0-AA39-A7D38569D9C7}" type="presOf" srcId="{F4AE17A6-5116-44DC-A3A9-4893BDAEFBDF}" destId="{8B5E2BF3-7AE2-42B1-B202-E07D44594375}" srcOrd="0" destOrd="0" presId="urn:microsoft.com/office/officeart/2005/8/layout/vList2"/>
    <dgm:cxn modelId="{0C4FC339-6B83-4916-A7CB-5BDD795DE77F}" type="presOf" srcId="{EDB459F9-8D89-4DD7-A58A-371253FC6251}" destId="{673D22A6-858A-4124-B954-4224A13F4AD8}" srcOrd="0" destOrd="0" presId="urn:microsoft.com/office/officeart/2005/8/layout/vList2"/>
    <dgm:cxn modelId="{14BB4886-117F-4381-B17B-CC70274407BB}" type="presOf" srcId="{CADC5C72-0C06-4CCB-AD13-E2D866B721B6}" destId="{673D22A6-858A-4124-B954-4224A13F4AD8}" srcOrd="0" destOrd="3" presId="urn:microsoft.com/office/officeart/2005/8/layout/vList2"/>
    <dgm:cxn modelId="{0D3C42E7-FAA1-4729-A45D-03C1A84E06C1}" srcId="{EF63F317-B72C-434A-A9AF-A21C96E00A96}" destId="{28C0E434-12C4-4494-AA5E-BCF7490B9631}" srcOrd="1" destOrd="0" parTransId="{40DFAB44-E40D-4DA0-83F5-DF089BF81259}" sibTransId="{514E10EB-925F-4850-A8AD-BB17ED75A5E0}"/>
    <dgm:cxn modelId="{251553B8-4EC3-4FAB-BE4E-A4DE0411C08E}" type="presOf" srcId="{D86850A3-C969-488F-82F9-50F544A82A79}" destId="{BF208EF9-57B8-4684-9839-08476BCC3B1C}" srcOrd="0" destOrd="3" presId="urn:microsoft.com/office/officeart/2005/8/layout/vList2"/>
    <dgm:cxn modelId="{08A157AF-850B-451F-B1D2-04FBF543D25E}" srcId="{A55EDA8B-0D65-4B84-8394-888780C7EF4D}" destId="{D86850A3-C969-488F-82F9-50F544A82A79}" srcOrd="2" destOrd="0" parTransId="{BCB7E529-CB36-4026-8598-7E275B15253C}" sibTransId="{5D0C82E5-4924-48E9-82FE-E1BC2D5EF905}"/>
    <dgm:cxn modelId="{31929A0A-AF45-4942-A1CE-9111031D1C98}" type="presOf" srcId="{EF63F317-B72C-434A-A9AF-A21C96E00A96}" destId="{B98F6A4D-E97C-4B41-AB8D-8FD42CE47084}" srcOrd="0" destOrd="0" presId="urn:microsoft.com/office/officeart/2005/8/layout/vList2"/>
    <dgm:cxn modelId="{F737DDC8-9DCE-45E8-AD79-0272946693D1}" type="presOf" srcId="{AF1818B0-6974-406B-821F-DCF89BACB854}" destId="{BF208EF9-57B8-4684-9839-08476BCC3B1C}" srcOrd="0" destOrd="1" presId="urn:microsoft.com/office/officeart/2005/8/layout/vList2"/>
    <dgm:cxn modelId="{7120FA61-C7CE-4F16-BE95-663216AD1C99}" srcId="{F4AE17A6-5116-44DC-A3A9-4893BDAEFBDF}" destId="{CADC5C72-0C06-4CCB-AD13-E2D866B721B6}" srcOrd="3" destOrd="0" parTransId="{A9895FC9-1595-4EC6-893F-4068BA59EF31}" sibTransId="{4D8F7378-F849-491A-997B-A5F39A55406D}"/>
    <dgm:cxn modelId="{9D3E79C8-45B3-4854-A84F-5ED71D1569FC}" type="presOf" srcId="{A55EDA8B-0D65-4B84-8394-888780C7EF4D}" destId="{BF208EF9-57B8-4684-9839-08476BCC3B1C}" srcOrd="0" destOrd="0" presId="urn:microsoft.com/office/officeart/2005/8/layout/vList2"/>
    <dgm:cxn modelId="{162F3145-F3FC-4144-A672-21AFBDCBC469}" type="presOf" srcId="{B2020D47-4C47-499F-A597-9C7202F20A0D}" destId="{BF208EF9-57B8-4684-9839-08476BCC3B1C}" srcOrd="0" destOrd="2" presId="urn:microsoft.com/office/officeart/2005/8/layout/vList2"/>
    <dgm:cxn modelId="{D9357770-22C7-4139-AF98-302853F25E60}" srcId="{EAE2B866-6A52-4EC5-9448-CB7DDC42865C}" destId="{F4AE17A6-5116-44DC-A3A9-4893BDAEFBDF}" srcOrd="0" destOrd="0" parTransId="{42970ADC-90FE-46CD-B4AC-AE6305DB9562}" sibTransId="{7D88E8FA-52E7-4F16-8975-C347428DD8C1}"/>
    <dgm:cxn modelId="{C9FA82FE-B81F-4A73-8A00-9B8F4216D77B}" type="presOf" srcId="{28C0E434-12C4-4494-AA5E-BCF7490B9631}" destId="{BF208EF9-57B8-4684-9839-08476BCC3B1C}" srcOrd="0" destOrd="4" presId="urn:microsoft.com/office/officeart/2005/8/layout/vList2"/>
    <dgm:cxn modelId="{E4330D56-1580-43C5-AD9D-9653C1C458DC}" srcId="{F4AE17A6-5116-44DC-A3A9-4893BDAEFBDF}" destId="{EDB459F9-8D89-4DD7-A58A-371253FC6251}" srcOrd="0" destOrd="0" parTransId="{8DED6223-208D-4395-BC57-3AAD627C7A5E}" sibTransId="{A157C2C2-86D4-4D62-8613-BDFA5C380174}"/>
    <dgm:cxn modelId="{1E2D0260-80A9-46F2-9702-9D44CA63A877}" type="presOf" srcId="{E938037E-BC6B-4D04-BA4F-93203CD7DD88}" destId="{BF208EF9-57B8-4684-9839-08476BCC3B1C}" srcOrd="0" destOrd="6" presId="urn:microsoft.com/office/officeart/2005/8/layout/vList2"/>
    <dgm:cxn modelId="{3298EEAC-03F8-49E4-9BBF-1EC21C9E8D3C}" type="presOf" srcId="{EAE2B866-6A52-4EC5-9448-CB7DDC42865C}" destId="{A4485269-2E89-4FB2-BD02-460706331CC7}" srcOrd="0" destOrd="0" presId="urn:microsoft.com/office/officeart/2005/8/layout/vList2"/>
    <dgm:cxn modelId="{731A3F78-1B30-4FF2-A75A-92FA6C62A9F7}" type="presOf" srcId="{31662DD3-A869-4EA2-A606-0E5A3CD86FBB}" destId="{673D22A6-858A-4124-B954-4224A13F4AD8}" srcOrd="0" destOrd="2" presId="urn:microsoft.com/office/officeart/2005/8/layout/vList2"/>
    <dgm:cxn modelId="{85C56500-6CC1-4175-971B-0F1107341D01}" srcId="{F4AE17A6-5116-44DC-A3A9-4893BDAEFBDF}" destId="{40582373-0EF1-4DD6-8A55-0FEB6830F392}" srcOrd="1" destOrd="0" parTransId="{C7A24E25-BA3D-423A-B6D9-7ECEA0B8DEE3}" sibTransId="{FCBAF14D-60BD-4526-A8EC-B84D5E26E980}"/>
    <dgm:cxn modelId="{A1E3B32E-6192-4DEC-8A88-86180A7FDB89}" srcId="{A55EDA8B-0D65-4B84-8394-888780C7EF4D}" destId="{AF1818B0-6974-406B-821F-DCF89BACB854}" srcOrd="0" destOrd="0" parTransId="{37C41DCD-B85C-46A5-9DD6-29DB32AE2216}" sibTransId="{AABF3423-6D52-4502-8683-B9A63666DEAD}"/>
    <dgm:cxn modelId="{C9D11E39-C8CE-4DE6-B900-34B2C432F6FE}" srcId="{F4AE17A6-5116-44DC-A3A9-4893BDAEFBDF}" destId="{31662DD3-A869-4EA2-A606-0E5A3CD86FBB}" srcOrd="2" destOrd="0" parTransId="{3E3BA1C7-F723-4922-BF78-9B741272429B}" sibTransId="{25D97CD0-32E2-4011-8754-69C6AF89CC2A}"/>
    <dgm:cxn modelId="{8456EC01-B0C8-491B-9307-911A989CCD2E}" type="presParOf" srcId="{A4485269-2E89-4FB2-BD02-460706331CC7}" destId="{8B5E2BF3-7AE2-42B1-B202-E07D44594375}" srcOrd="0" destOrd="0" presId="urn:microsoft.com/office/officeart/2005/8/layout/vList2"/>
    <dgm:cxn modelId="{A89FE6C2-2F46-4BAC-A23B-3CA2D198D6DB}" type="presParOf" srcId="{A4485269-2E89-4FB2-BD02-460706331CC7}" destId="{673D22A6-858A-4124-B954-4224A13F4AD8}" srcOrd="1" destOrd="0" presId="urn:microsoft.com/office/officeart/2005/8/layout/vList2"/>
    <dgm:cxn modelId="{A8F314E9-B5DA-431D-A079-64BF39A12D9C}" type="presParOf" srcId="{A4485269-2E89-4FB2-BD02-460706331CC7}" destId="{B98F6A4D-E97C-4B41-AB8D-8FD42CE47084}" srcOrd="2" destOrd="0" presId="urn:microsoft.com/office/officeart/2005/8/layout/vList2"/>
    <dgm:cxn modelId="{4A552BFF-4057-44DD-8429-8BD2C1A23A15}" type="presParOf" srcId="{A4485269-2E89-4FB2-BD02-460706331CC7}" destId="{BF208EF9-57B8-4684-9839-08476BCC3B1C}"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91" tIns="46647" rIns="93291" bIns="46647"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8132" y="2"/>
            <a:ext cx="3043343" cy="465455"/>
          </a:xfrm>
          <a:prstGeom prst="rect">
            <a:avLst/>
          </a:prstGeom>
        </p:spPr>
        <p:txBody>
          <a:bodyPr vert="horz" lIns="93291" tIns="46647" rIns="93291" bIns="46647" rtlCol="0"/>
          <a:lstStyle>
            <a:lvl1pPr algn="r">
              <a:defRPr sz="1200"/>
            </a:lvl1pPr>
          </a:lstStyle>
          <a:p>
            <a:fld id="{F6CF5512-8E4D-46C9-9203-ADACEC31A94F}" type="datetimeFigureOut">
              <a:rPr lang="en-US" smtClean="0"/>
              <a:t>6/29/2017</a:t>
            </a:fld>
            <a:endParaRPr lang="en-US" dirty="0"/>
          </a:p>
        </p:txBody>
      </p:sp>
      <p:sp>
        <p:nvSpPr>
          <p:cNvPr id="4" name="Footer Placeholder 3"/>
          <p:cNvSpPr>
            <a:spLocks noGrp="1"/>
          </p:cNvSpPr>
          <p:nvPr>
            <p:ph type="ftr" sz="quarter" idx="2"/>
          </p:nvPr>
        </p:nvSpPr>
        <p:spPr>
          <a:xfrm>
            <a:off x="0" y="8842032"/>
            <a:ext cx="3043343" cy="465455"/>
          </a:xfrm>
          <a:prstGeom prst="rect">
            <a:avLst/>
          </a:prstGeom>
        </p:spPr>
        <p:txBody>
          <a:bodyPr vert="horz" lIns="93291" tIns="46647" rIns="93291" bIns="4664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2"/>
            <a:ext cx="3043343" cy="465455"/>
          </a:xfrm>
          <a:prstGeom prst="rect">
            <a:avLst/>
          </a:prstGeom>
        </p:spPr>
        <p:txBody>
          <a:bodyPr vert="horz" lIns="93291" tIns="46647" rIns="93291" bIns="46647"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335738"/>
          </a:xfrm>
          <a:prstGeom prst="rect">
            <a:avLst/>
          </a:prstGeom>
        </p:spPr>
        <p:txBody>
          <a:bodyPr vert="horz" lIns="93291" tIns="46647" rIns="93291" bIns="46647"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25456" y="2"/>
            <a:ext cx="3043343" cy="335738"/>
          </a:xfrm>
          <a:prstGeom prst="rect">
            <a:avLst/>
          </a:prstGeom>
        </p:spPr>
        <p:txBody>
          <a:bodyPr vert="horz" lIns="93291" tIns="46647" rIns="93291" bIns="46647" rtlCol="0"/>
          <a:lstStyle>
            <a:lvl1pPr algn="r">
              <a:defRPr sz="1200"/>
            </a:lvl1pPr>
          </a:lstStyle>
          <a:p>
            <a:fld id="{7A0C4957-A8F1-4602-BE95-B4787793BB94}" type="datetimeFigureOut">
              <a:rPr lang="en-US" smtClean="0"/>
              <a:t>6/29/2017</a:t>
            </a:fld>
            <a:r>
              <a:rPr lang="en-US" dirty="0" smtClean="0"/>
              <a:t> </a:t>
            </a:r>
            <a:endParaRPr lang="en-US" dirty="0"/>
          </a:p>
        </p:txBody>
      </p:sp>
      <p:sp>
        <p:nvSpPr>
          <p:cNvPr id="4" name="Slide Image Placeholder 3"/>
          <p:cNvSpPr>
            <a:spLocks noGrp="1" noRot="1" noChangeAspect="1"/>
          </p:cNvSpPr>
          <p:nvPr>
            <p:ph type="sldImg" idx="2"/>
          </p:nvPr>
        </p:nvSpPr>
        <p:spPr>
          <a:xfrm>
            <a:off x="147638" y="433388"/>
            <a:ext cx="4654550" cy="3490912"/>
          </a:xfrm>
          <a:prstGeom prst="rect">
            <a:avLst/>
          </a:prstGeom>
          <a:noFill/>
          <a:ln w="12700">
            <a:solidFill>
              <a:prstClr val="black"/>
            </a:solidFill>
          </a:ln>
        </p:spPr>
        <p:txBody>
          <a:bodyPr vert="horz" lIns="93291" tIns="46647" rIns="93291" bIns="46647" rtlCol="0" anchor="ctr"/>
          <a:lstStyle/>
          <a:p>
            <a:endParaRPr lang="en-US" dirty="0"/>
          </a:p>
        </p:txBody>
      </p:sp>
      <p:sp>
        <p:nvSpPr>
          <p:cNvPr id="5" name="Notes Placeholder 4"/>
          <p:cNvSpPr>
            <a:spLocks noGrp="1"/>
          </p:cNvSpPr>
          <p:nvPr>
            <p:ph type="body" sz="quarter" idx="3"/>
          </p:nvPr>
        </p:nvSpPr>
        <p:spPr>
          <a:xfrm>
            <a:off x="142500" y="4039030"/>
            <a:ext cx="4661710" cy="4924158"/>
          </a:xfrm>
          <a:prstGeom prst="rect">
            <a:avLst/>
          </a:prstGeom>
          <a:ln w="12700" cmpd="sng"/>
        </p:spPr>
        <p:style>
          <a:lnRef idx="2">
            <a:schemeClr val="dk1"/>
          </a:lnRef>
          <a:fillRef idx="1">
            <a:schemeClr val="lt1"/>
          </a:fillRef>
          <a:effectRef idx="0">
            <a:schemeClr val="dk1"/>
          </a:effectRef>
          <a:fontRef idx="none"/>
        </p:style>
        <p:txBody>
          <a:bodyPr vert="horz" lIns="93291" tIns="46647" rIns="93291" bIns="46647"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68848" y="9075103"/>
            <a:ext cx="1952629" cy="232383"/>
          </a:xfrm>
          <a:prstGeom prst="rect">
            <a:avLst/>
          </a:prstGeom>
        </p:spPr>
        <p:txBody>
          <a:bodyPr vert="horz" lIns="93291" tIns="46647" rIns="93291" bIns="46647"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26348" y="443835"/>
            <a:ext cx="1944076" cy="8519353"/>
          </a:xfrm>
          <a:prstGeom prst="rect">
            <a:avLst/>
          </a:prstGeom>
          <a:ln w="12700">
            <a:solidFill>
              <a:schemeClr val="tx1"/>
            </a:solidFill>
          </a:ln>
        </p:spPr>
        <p:txBody>
          <a:bodyPr vert="horz" lIns="93291" tIns="46647" rIns="93291" bIns="46647"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just" defTabSz="914400" rtl="0" eaLnBrk="1" latinLnBrk="0" hangingPunct="1">
      <a:defRPr sz="1100" b="0" u="none" kern="1200">
        <a:solidFill>
          <a:schemeClr val="tx1"/>
        </a:solidFill>
        <a:latin typeface="+mn-lt"/>
        <a:ea typeface="+mn-ea"/>
        <a:cs typeface="+mn-cs"/>
      </a:defRPr>
    </a:lvl1pPr>
    <a:lvl2pPr marL="0" indent="0" algn="just"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intranet.dot.state.co.us/business/center-for-human-resources-management/chrm-reports/work-schedule-report/view" TargetMode="External"/><Relationship Id="rId2" Type="http://schemas.openxmlformats.org/officeDocument/2006/relationships/slide" Target="../slides/slide78.xml"/><Relationship Id="rId1" Type="http://schemas.openxmlformats.org/officeDocument/2006/relationships/notesMaster" Target="../notesMasters/notesMaster1.xml"/><Relationship Id="rId4" Type="http://schemas.openxmlformats.org/officeDocument/2006/relationships/hyperlink" Target="http://intranet.dot.state.co.us/business/payroll/payroll-contacts" TargetMode="Externa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5"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9" name="Rectangle 8"/>
          <p:cNvSpPr>
            <a:spLocks noChangeArrowheads="1"/>
          </p:cNvSpPr>
          <p:nvPr/>
        </p:nvSpPr>
        <p:spPr bwMode="auto">
          <a:xfrm>
            <a:off x="547581" y="1618"/>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10" name="TextBox 9"/>
          <p:cNvSpPr txBox="1"/>
          <p:nvPr/>
        </p:nvSpPr>
        <p:spPr>
          <a:xfrm>
            <a:off x="680338" y="2095500"/>
            <a:ext cx="5707616" cy="523220"/>
          </a:xfrm>
          <a:prstGeom prst="rect">
            <a:avLst/>
          </a:prstGeom>
          <a:noFill/>
        </p:spPr>
        <p:txBody>
          <a:bodyPr wrap="square" lIns="91415" tIns="45708" rIns="91415" bIns="45708" rtlCol="0">
            <a:spAutoFit/>
          </a:bodyPr>
          <a:lstStyle/>
          <a:p>
            <a:pPr algn="ctr"/>
            <a:r>
              <a:rPr lang="en-US" sz="2800" i="1" dirty="0"/>
              <a:t>SAP Time Entry for Maintenance</a:t>
            </a:r>
            <a:endParaRPr lang="en-US" sz="2800" dirty="0"/>
          </a:p>
        </p:txBody>
      </p:sp>
      <p:sp>
        <p:nvSpPr>
          <p:cNvPr id="11" name="Rectangle 10"/>
          <p:cNvSpPr/>
          <p:nvPr/>
        </p:nvSpPr>
        <p:spPr>
          <a:xfrm>
            <a:off x="6667500" y="9075103"/>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2097313" y="3286254"/>
            <a:ext cx="2772049" cy="1523344"/>
          </a:xfrm>
          <a:prstGeom prst="rect">
            <a:avLst/>
          </a:prstGeom>
          <a:noFill/>
          <a:ln>
            <a:noFill/>
          </a:ln>
        </p:spPr>
      </p:pic>
      <p:sp>
        <p:nvSpPr>
          <p:cNvPr id="2" name="Rectangle 1"/>
          <p:cNvSpPr>
            <a:spLocks noChangeArrowheads="1"/>
          </p:cNvSpPr>
          <p:nvPr/>
        </p:nvSpPr>
        <p:spPr bwMode="auto">
          <a:xfrm>
            <a:off x="680338" y="6493927"/>
            <a:ext cx="5663906" cy="89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5" tIns="45708" rIns="91415" bIns="45708" numCol="1" anchor="ctr" anchorCtr="0" compatLnSpc="1">
            <a:prstTxWarp prst="textNoShape">
              <a:avLst/>
            </a:prstTxWarp>
            <a:spAutoFit/>
          </a:bodyPr>
          <a:lstStyle/>
          <a:p>
            <a:pPr defTabSz="914153" eaLnBrk="0" fontAlgn="base" hangingPunct="0">
              <a:lnSpc>
                <a:spcPct val="150000"/>
              </a:lnSpc>
              <a:spcBef>
                <a:spcPct val="0"/>
              </a:spcBef>
              <a:spcAft>
                <a:spcPct val="0"/>
              </a:spcAft>
            </a:pPr>
            <a:r>
              <a:rPr lang="en-US" altLang="ja-JP" i="1" dirty="0" smtClean="0">
                <a:latin typeface="Calibri" panose="020F0502020204030204" pitchFamily="34" charset="0"/>
                <a:ea typeface="SimSun" panose="02010600030101010101" pitchFamily="2" charset="-122"/>
                <a:cs typeface="Times New Roman" panose="02020603050405020304" pitchFamily="18" charset="0"/>
              </a:rPr>
              <a:t>Maintenance Training Academy </a:t>
            </a:r>
            <a:endParaRPr lang="en-US" altLang="zh-CN" sz="1400" i="1" dirty="0">
              <a:latin typeface="Calibri" panose="020F0502020204030204" pitchFamily="34" charset="0"/>
              <a:ea typeface="SimSun" panose="02010600030101010101" pitchFamily="2" charset="-122"/>
              <a:cs typeface="Times New Roman" panose="02020603050405020304" pitchFamily="18" charset="0"/>
            </a:endParaRPr>
          </a:p>
          <a:p>
            <a:pPr defTabSz="914153" eaLnBrk="0" fontAlgn="base" hangingPunct="0">
              <a:lnSpc>
                <a:spcPct val="150000"/>
              </a:lnSpc>
              <a:spcBef>
                <a:spcPct val="0"/>
              </a:spcBef>
              <a:spcAft>
                <a:spcPct val="0"/>
              </a:spcAft>
            </a:pPr>
            <a:r>
              <a:rPr lang="en-US" altLang="zh-CN" sz="1400" i="1" dirty="0">
                <a:latin typeface="Calibri" panose="020F0502020204030204" pitchFamily="34" charset="0"/>
                <a:ea typeface="SimSun" panose="02010600030101010101" pitchFamily="2" charset="-122"/>
                <a:cs typeface="Times New Roman" panose="02020603050405020304" pitchFamily="18" charset="0"/>
              </a:rPr>
              <a:t>Fiscal Year, 2018</a:t>
            </a:r>
          </a:p>
          <a:p>
            <a:pPr defTabSz="914153" eaLnBrk="0" fontAlgn="base" hangingPunct="0">
              <a:spcBef>
                <a:spcPct val="0"/>
              </a:spcBef>
              <a:spcAft>
                <a:spcPct val="0"/>
              </a:spcAft>
            </a:pPr>
            <a:endParaRPr lang="en-US" altLang="zh-CN" sz="400" dirty="0"/>
          </a:p>
        </p:txBody>
      </p:sp>
    </p:spTree>
    <p:extLst>
      <p:ext uri="{BB962C8B-B14F-4D97-AF65-F5344CB8AC3E}">
        <p14:creationId xmlns:p14="http://schemas.microsoft.com/office/powerpoint/2010/main" val="3562005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5"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9" name="Rectangle 8"/>
          <p:cNvSpPr>
            <a:spLocks noChangeArrowheads="1"/>
          </p:cNvSpPr>
          <p:nvPr/>
        </p:nvSpPr>
        <p:spPr bwMode="auto">
          <a:xfrm>
            <a:off x="547581" y="1618"/>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10" name="TextBox 9"/>
          <p:cNvSpPr txBox="1"/>
          <p:nvPr/>
        </p:nvSpPr>
        <p:spPr>
          <a:xfrm>
            <a:off x="635001" y="2209802"/>
            <a:ext cx="5752953" cy="958117"/>
          </a:xfrm>
          <a:prstGeom prst="rect">
            <a:avLst/>
          </a:prstGeom>
          <a:noFill/>
        </p:spPr>
        <p:txBody>
          <a:bodyPr wrap="square" lIns="91415" tIns="45708" rIns="91415" bIns="45708" rtlCol="0">
            <a:spAutoFit/>
          </a:bodyPr>
          <a:lstStyle/>
          <a:p>
            <a:pPr algn="ctr"/>
            <a:r>
              <a:rPr lang="en-US" sz="2800" dirty="0"/>
              <a:t>Section 1</a:t>
            </a:r>
          </a:p>
          <a:p>
            <a:pPr algn="ctr"/>
            <a:r>
              <a:rPr lang="en-US" sz="2800" dirty="0"/>
              <a:t>Review of SAP Time Entry Course</a:t>
            </a:r>
          </a:p>
        </p:txBody>
      </p:sp>
      <p:sp>
        <p:nvSpPr>
          <p:cNvPr id="11" name="Rectangle 10"/>
          <p:cNvSpPr/>
          <p:nvPr/>
        </p:nvSpPr>
        <p:spPr>
          <a:xfrm>
            <a:off x="6667500" y="9075103"/>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Tree>
    <p:extLst>
      <p:ext uri="{BB962C8B-B14F-4D97-AF65-F5344CB8AC3E}">
        <p14:creationId xmlns:p14="http://schemas.microsoft.com/office/powerpoint/2010/main" val="2586800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b="0" dirty="0" smtClean="0"/>
          </a:p>
          <a:p>
            <a:r>
              <a:rPr lang="en-US" b="0" dirty="0" smtClean="0"/>
              <a:t>Inform</a:t>
            </a:r>
            <a:r>
              <a:rPr lang="en-US" b="0" baseline="0" dirty="0" smtClean="0"/>
              <a:t> the participants that:</a:t>
            </a:r>
          </a:p>
          <a:p>
            <a:pPr marL="165518" indent="-165518">
              <a:buFont typeface="Arial" panose="020B0604020202020204" pitchFamily="34" charset="0"/>
              <a:buChar char="•"/>
            </a:pPr>
            <a:r>
              <a:rPr lang="en-US" b="0" baseline="0" dirty="0" smtClean="0"/>
              <a:t>This is the first section of the course and is a review of the eLearning course the participants have already taken</a:t>
            </a:r>
          </a:p>
          <a:p>
            <a:pPr marL="165518" indent="-165518">
              <a:buFont typeface="Arial" panose="020B0604020202020204" pitchFamily="34" charset="0"/>
              <a:buChar char="•"/>
            </a:pPr>
            <a:r>
              <a:rPr lang="en-US" b="0" baseline="0" dirty="0" smtClean="0"/>
              <a:t>It should take about </a:t>
            </a:r>
            <a:r>
              <a:rPr lang="en-US" b="1" baseline="0" dirty="0" smtClean="0"/>
              <a:t>15 to 20 minutes </a:t>
            </a:r>
            <a:r>
              <a:rPr lang="en-US" b="0" baseline="0" dirty="0" smtClean="0"/>
              <a:t>to complete </a:t>
            </a:r>
          </a:p>
          <a:p>
            <a:endParaRPr lang="en-US" b="0" baseline="0" dirty="0" smtClean="0"/>
          </a:p>
        </p:txBody>
      </p:sp>
      <p:sp>
        <p:nvSpPr>
          <p:cNvPr id="62468" name="Slide Number Placeholder 3"/>
          <p:cNvSpPr>
            <a:spLocks noGrp="1"/>
          </p:cNvSpPr>
          <p:nvPr>
            <p:ph type="sldNum" sz="quarter" idx="5"/>
          </p:nvPr>
        </p:nvSpPr>
        <p:spPr/>
        <p:txBody>
          <a:bodyPr/>
          <a:lstStyle/>
          <a:p>
            <a:fld id="{5E53A2DA-CDF3-48EB-B347-1586A460E593}" type="slidenum">
              <a:rPr lang="en-US" smtClean="0"/>
              <a:pPr/>
              <a:t>11</a:t>
            </a:fld>
            <a:endParaRPr lang="en-US" dirty="0" smtClean="0"/>
          </a:p>
        </p:txBody>
      </p:sp>
      <p:sp>
        <p:nvSpPr>
          <p:cNvPr id="4" name="Slide Image Placeholder 3"/>
          <p:cNvSpPr>
            <a:spLocks noGrp="1" noRot="1" noChangeAspect="1"/>
          </p:cNvSpPr>
          <p:nvPr>
            <p:ph type="sldImg"/>
          </p:nvPr>
        </p:nvSpPr>
        <p:spPr>
          <a:xfrm>
            <a:off x="147638" y="433388"/>
            <a:ext cx="4652962" cy="3490912"/>
          </a:xfrm>
        </p:spPr>
      </p:sp>
      <p:sp>
        <p:nvSpPr>
          <p:cNvPr id="3" name="TextBox 2"/>
          <p:cNvSpPr txBox="1"/>
          <p:nvPr/>
        </p:nvSpPr>
        <p:spPr>
          <a:xfrm>
            <a:off x="4928973" y="840405"/>
            <a:ext cx="1938668" cy="1029525"/>
          </a:xfrm>
          <a:prstGeom prst="rect">
            <a:avLst/>
          </a:prstGeom>
          <a:noFill/>
        </p:spPr>
        <p:txBody>
          <a:bodyPr wrap="square" lIns="88276" tIns="44138" rIns="88276" bIns="44138" rtlCol="0">
            <a:spAutoFit/>
          </a:bodyPr>
          <a:lstStyle/>
          <a:p>
            <a:r>
              <a:rPr lang="en-US" sz="1000" dirty="0"/>
              <a:t>The following is the course agenda.  </a:t>
            </a:r>
          </a:p>
          <a:p>
            <a:endParaRPr lang="en-US" sz="1000" dirty="0"/>
          </a:p>
          <a:p>
            <a:r>
              <a:rPr lang="en-US" sz="1000" dirty="0"/>
              <a:t>This section of the course should take about 15 to 20 minutes to complete.</a:t>
            </a:r>
          </a:p>
        </p:txBody>
      </p:sp>
    </p:spTree>
    <p:extLst>
      <p:ext uri="{BB962C8B-B14F-4D97-AF65-F5344CB8AC3E}">
        <p14:creationId xmlns:p14="http://schemas.microsoft.com/office/powerpoint/2010/main" val="455609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8" y="433388"/>
            <a:ext cx="4652962" cy="3490912"/>
          </a:xfrm>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a:p>
          <a:p>
            <a:pPr marL="171661" indent="-171661">
              <a:buFont typeface="Arial" panose="020B0604020202020204" pitchFamily="34" charset="0"/>
              <a:buChar char="•"/>
            </a:pPr>
            <a:r>
              <a:rPr lang="en-US" dirty="0" smtClean="0"/>
              <a:t>Review</a:t>
            </a:r>
            <a:r>
              <a:rPr lang="en-US" baseline="0" dirty="0" smtClean="0"/>
              <a:t> each of the </a:t>
            </a:r>
            <a:r>
              <a:rPr lang="en-US" dirty="0" smtClean="0"/>
              <a:t>learning </a:t>
            </a:r>
            <a:r>
              <a:rPr lang="en-US" dirty="0"/>
              <a:t>objectives </a:t>
            </a:r>
            <a:r>
              <a:rPr lang="en-US" dirty="0" smtClean="0"/>
              <a:t>and explain</a:t>
            </a:r>
            <a:r>
              <a:rPr lang="en-US" baseline="0" dirty="0" smtClean="0"/>
              <a:t> that they </a:t>
            </a:r>
            <a:r>
              <a:rPr lang="en-US" dirty="0" smtClean="0"/>
              <a:t>correspond </a:t>
            </a:r>
            <a:r>
              <a:rPr lang="en-US" dirty="0"/>
              <a:t>to a slide, or a series of slides, in this section of the </a:t>
            </a:r>
            <a:r>
              <a:rPr lang="en-US" dirty="0" smtClean="0"/>
              <a:t>course</a:t>
            </a:r>
            <a:endParaRPr lang="en-US" dirty="0"/>
          </a:p>
          <a:p>
            <a:pPr marL="171661" indent="-171661">
              <a:buFont typeface="Arial" panose="020B0604020202020204" pitchFamily="34" charset="0"/>
              <a:buChar char="•"/>
            </a:pPr>
            <a:r>
              <a:rPr lang="en-US" dirty="0"/>
              <a:t>By the end of this </a:t>
            </a:r>
            <a:r>
              <a:rPr lang="en-US" dirty="0" smtClean="0"/>
              <a:t>section, </a:t>
            </a:r>
            <a:r>
              <a:rPr lang="en-US" dirty="0"/>
              <a:t>you should be able to perform each of the listed objectives with the support of the training </a:t>
            </a:r>
            <a:r>
              <a:rPr lang="en-US" dirty="0" smtClean="0"/>
              <a:t>materials</a:t>
            </a:r>
            <a:endParaRPr lang="en-US" dirty="0"/>
          </a:p>
          <a:p>
            <a:pPr marL="171661" indent="-171661">
              <a:buFont typeface="Arial" panose="020B0604020202020204" pitchFamily="34" charset="0"/>
              <a:buChar char="•"/>
            </a:pPr>
            <a:r>
              <a:rPr lang="en-US" dirty="0"/>
              <a:t>The section objectives are tied directly to the course objectives reviewed at the end of the </a:t>
            </a:r>
            <a:r>
              <a:rPr lang="en-US" dirty="0" smtClean="0"/>
              <a:t>course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
        <p:nvSpPr>
          <p:cNvPr id="5" name="TextBox 4"/>
          <p:cNvSpPr txBox="1"/>
          <p:nvPr/>
        </p:nvSpPr>
        <p:spPr>
          <a:xfrm>
            <a:off x="4928973" y="886581"/>
            <a:ext cx="1929524" cy="1474133"/>
          </a:xfrm>
          <a:prstGeom prst="rect">
            <a:avLst/>
          </a:prstGeom>
          <a:noFill/>
        </p:spPr>
        <p:txBody>
          <a:bodyPr wrap="square" lIns="88276" tIns="44138" rIns="88276" bIns="44138" rtlCol="0">
            <a:spAutoFit/>
          </a:bodyPr>
          <a:lstStyle/>
          <a:p>
            <a:r>
              <a:rPr lang="en-US" sz="1000" dirty="0"/>
              <a:t>These are the learning objectives for this section.  By the end of the section you should be familiar with each of the objectives.  </a:t>
            </a:r>
          </a:p>
          <a:p>
            <a:endParaRPr lang="en-US" sz="1000" dirty="0"/>
          </a:p>
          <a:p>
            <a:r>
              <a:rPr lang="en-US" sz="1000" dirty="0"/>
              <a:t>These objectives are tied to the course objectives which will be reviewed at the end of the course.  </a:t>
            </a:r>
          </a:p>
        </p:txBody>
      </p:sp>
    </p:spTree>
    <p:extLst>
      <p:ext uri="{BB962C8B-B14F-4D97-AF65-F5344CB8AC3E}">
        <p14:creationId xmlns:p14="http://schemas.microsoft.com/office/powerpoint/2010/main" val="3121936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Instructor</a:t>
            </a:r>
            <a:r>
              <a:rPr lang="en-US" b="1" baseline="0" dirty="0" smtClean="0"/>
              <a:t> </a:t>
            </a:r>
            <a:r>
              <a:rPr lang="en-US" b="1" dirty="0" smtClean="0"/>
              <a:t>Notes:</a:t>
            </a:r>
          </a:p>
          <a:p>
            <a:endParaRPr lang="en-US" dirty="0" smtClean="0"/>
          </a:p>
          <a:p>
            <a:r>
              <a:rPr lang="en-US" baseline="0" dirty="0" smtClean="0"/>
              <a:t>This is</a:t>
            </a:r>
            <a:r>
              <a:rPr lang="en-US" dirty="0" smtClean="0"/>
              <a:t> an animated slide when you advance to the next slide, the role will move to the responsibility.  Work your way down the list and ask the participants to match the process to the role.  The bolded items below are the answers and are in the order of the left side of the slide.  Use the bulleted list to provide additional details about the responsibility of the role.</a:t>
            </a:r>
          </a:p>
          <a:p>
            <a:endParaRPr lang="en-US" baseline="0" dirty="0" smtClean="0"/>
          </a:p>
          <a:p>
            <a:r>
              <a:rPr lang="en-US" b="1" u="none" baseline="0" dirty="0" smtClean="0"/>
              <a:t>Enters Time </a:t>
            </a:r>
            <a:r>
              <a:rPr lang="en-US" b="1" dirty="0" smtClean="0"/>
              <a:t>Worked - Employee</a:t>
            </a:r>
            <a:endParaRPr lang="en-US" b="1" u="none" baseline="0" dirty="0" smtClean="0"/>
          </a:p>
          <a:p>
            <a:pPr marL="165518" indent="-165518">
              <a:buFont typeface="Arial" panose="020B0604020202020204" pitchFamily="34" charset="0"/>
              <a:buChar char="•"/>
            </a:pPr>
            <a:r>
              <a:rPr lang="en-US" dirty="0"/>
              <a:t>Accounts for all of the </a:t>
            </a:r>
            <a:r>
              <a:rPr lang="en-US" dirty="0" smtClean="0"/>
              <a:t>leave and work time based </a:t>
            </a:r>
            <a:r>
              <a:rPr lang="en-US" dirty="0"/>
              <a:t>on their work schedule </a:t>
            </a:r>
          </a:p>
          <a:p>
            <a:pPr marL="165518" indent="-165518" defTabSz="882762">
              <a:buFont typeface="Arial" panose="020B0604020202020204" pitchFamily="34" charset="0"/>
              <a:buChar char="•"/>
              <a:defRPr/>
            </a:pPr>
            <a:r>
              <a:rPr lang="en-US" dirty="0"/>
              <a:t>Saves their time (both released and unreleased)</a:t>
            </a:r>
          </a:p>
          <a:p>
            <a:pPr marL="165518" indent="-165518">
              <a:buFont typeface="Arial" panose="020B0604020202020204" pitchFamily="34" charset="0"/>
              <a:buChar char="•"/>
            </a:pPr>
            <a:r>
              <a:rPr lang="en-US" dirty="0"/>
              <a:t>Releases their time so their Supervisor can approve it</a:t>
            </a:r>
          </a:p>
          <a:p>
            <a:pPr marL="165518" indent="-165518">
              <a:buFont typeface="Arial" panose="020B0604020202020204" pitchFamily="34" charset="0"/>
              <a:buChar char="•"/>
            </a:pPr>
            <a:r>
              <a:rPr lang="en-US" dirty="0"/>
              <a:t>Communicating to their Supervisor about any time entry that is different prior to submitting </a:t>
            </a:r>
          </a:p>
          <a:p>
            <a:endParaRPr lang="en-US" dirty="0"/>
          </a:p>
          <a:p>
            <a:r>
              <a:rPr lang="en-US" b="1" dirty="0"/>
              <a:t>SAP - Validates and Transfers Time Entries </a:t>
            </a:r>
          </a:p>
          <a:p>
            <a:pPr marL="165518" indent="-165518">
              <a:buFont typeface="Arial" panose="020B0604020202020204" pitchFamily="34" charset="0"/>
              <a:buChar char="•"/>
            </a:pPr>
            <a:r>
              <a:rPr lang="en-US" dirty="0"/>
              <a:t>SAP validates time entries by checking for missing information</a:t>
            </a:r>
          </a:p>
          <a:p>
            <a:pPr marL="165518" indent="-165518">
              <a:buFont typeface="Arial" panose="020B0604020202020204" pitchFamily="34" charset="0"/>
              <a:buChar char="•"/>
            </a:pPr>
            <a:r>
              <a:rPr lang="en-US" dirty="0"/>
              <a:t>SAP also validates time entries against the rules for time entry by employee type</a:t>
            </a:r>
          </a:p>
          <a:p>
            <a:endParaRPr lang="en-US" dirty="0"/>
          </a:p>
          <a:p>
            <a:r>
              <a:rPr lang="en-US" b="1" dirty="0"/>
              <a:t>Supervisor - Approves Time and Rejects Time:</a:t>
            </a:r>
          </a:p>
          <a:p>
            <a:pPr marL="165518" indent="-165518">
              <a:buFont typeface="Arial" panose="020B0604020202020204" pitchFamily="34" charset="0"/>
              <a:buChar char="•"/>
            </a:pPr>
            <a:r>
              <a:rPr lang="en-US" dirty="0"/>
              <a:t>Supervisor reviews submitted time</a:t>
            </a:r>
          </a:p>
          <a:p>
            <a:pPr marL="165518" indent="-165518">
              <a:buFont typeface="Arial" panose="020B0604020202020204" pitchFamily="34" charset="0"/>
              <a:buChar char="•"/>
            </a:pPr>
            <a:r>
              <a:rPr lang="en-US" dirty="0"/>
              <a:t>Supervisor approve or reject time based on policy and their knowledge of your working time or leave taken</a:t>
            </a:r>
          </a:p>
          <a:p>
            <a:pPr marL="165518" indent="-165518">
              <a:buFont typeface="Arial" panose="020B0604020202020204" pitchFamily="34" charset="0"/>
              <a:buChar char="•"/>
            </a:pPr>
            <a:r>
              <a:rPr lang="en-US" dirty="0"/>
              <a:t>This process continues until all of your time or leave is approved</a:t>
            </a:r>
          </a:p>
          <a:p>
            <a:endParaRPr lang="en-US" dirty="0"/>
          </a:p>
          <a:p>
            <a:r>
              <a:rPr lang="en-US" b="1" dirty="0"/>
              <a:t>SAP – Validates and Transfers Time Entries: </a:t>
            </a:r>
          </a:p>
          <a:p>
            <a:pPr marL="165518" indent="-165518">
              <a:buFont typeface="Arial" panose="020B0604020202020204" pitchFamily="34" charset="0"/>
              <a:buChar char="•"/>
            </a:pPr>
            <a:r>
              <a:rPr lang="en-US" dirty="0"/>
              <a:t>Adjusts your leave banks, if applicable </a:t>
            </a:r>
          </a:p>
          <a:p>
            <a:pPr marL="165518" indent="-165518">
              <a:buFont typeface="Arial" panose="020B0604020202020204" pitchFamily="34" charset="0"/>
              <a:buChar char="•"/>
            </a:pPr>
            <a:r>
              <a:rPr lang="en-US" dirty="0"/>
              <a:t>Prepares your time for Payroll processing</a:t>
            </a:r>
          </a:p>
          <a:p>
            <a:endParaRPr lang="en-US" dirty="0"/>
          </a:p>
          <a:p>
            <a:r>
              <a:rPr lang="en-US" b="1" dirty="0"/>
              <a:t>Payroll – Posts Payments</a:t>
            </a:r>
          </a:p>
          <a:p>
            <a:pPr marL="165518" indent="-165518">
              <a:buFont typeface="Arial" panose="020B0604020202020204" pitchFamily="34" charset="0"/>
              <a:buChar char="•"/>
            </a:pPr>
            <a:r>
              <a:rPr lang="en-US" dirty="0"/>
              <a:t>Payroll pays the you based on your time entry</a:t>
            </a:r>
          </a:p>
          <a:p>
            <a:pPr marL="165518" indent="-165518">
              <a:buFont typeface="Arial" panose="020B0604020202020204" pitchFamily="34" charset="0"/>
              <a:buChar char="•"/>
            </a:pPr>
            <a:r>
              <a:rPr lang="en-US" dirty="0"/>
              <a:t>Posts changes to general ledger accounts</a:t>
            </a:r>
          </a:p>
          <a:p>
            <a:pPr marL="165518" indent="-165518">
              <a:buFont typeface="Arial" panose="020B0604020202020204" pitchFamily="34" charset="0"/>
              <a:buChar char="•"/>
            </a:pPr>
            <a:endParaRPr lang="en-US" dirty="0"/>
          </a:p>
          <a:p>
            <a:r>
              <a:rPr lang="en-US" b="1" dirty="0"/>
              <a:t>Timekeeper – Helps All Roles with Time Entry</a:t>
            </a:r>
          </a:p>
          <a:p>
            <a:pPr marL="165518" indent="-165518">
              <a:buFont typeface="Arial" panose="020B0604020202020204" pitchFamily="34" charset="0"/>
              <a:buChar char="•"/>
            </a:pPr>
            <a:r>
              <a:rPr lang="en-US" dirty="0"/>
              <a:t>Timekeepers are present throughout the process to help you with questions and understanding the requirements of time entry.  </a:t>
            </a:r>
          </a:p>
          <a:p>
            <a:pPr marL="165518" indent="-165518">
              <a:buFont typeface="Arial" panose="020B0604020202020204" pitchFamily="34" charset="0"/>
              <a:buChar char="•"/>
            </a:pPr>
            <a:r>
              <a:rPr lang="en-US" dirty="0"/>
              <a:t>Provides assistance throughout the process to all roles</a:t>
            </a:r>
          </a:p>
          <a:p>
            <a:pPr marL="165518" indent="-165518">
              <a:buFont typeface="Arial" panose="020B0604020202020204" pitchFamily="34" charset="0"/>
              <a:buChar char="•"/>
            </a:pPr>
            <a:r>
              <a:rPr lang="en-US" dirty="0"/>
              <a:t>Answers questions about time from any of the roles</a:t>
            </a:r>
          </a:p>
          <a:p>
            <a:pPr marL="165518" indent="-165518">
              <a:buFont typeface="Arial" panose="020B0604020202020204" pitchFamily="34" charset="0"/>
              <a:buChar char="•"/>
            </a:pPr>
            <a:r>
              <a:rPr lang="en-US" dirty="0"/>
              <a:t>Works with the employee where there is more complex time entry processes</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
        <p:nvSpPr>
          <p:cNvPr id="5" name="TextBox 4"/>
          <p:cNvSpPr txBox="1"/>
          <p:nvPr/>
        </p:nvSpPr>
        <p:spPr>
          <a:xfrm>
            <a:off x="4928973" y="849641"/>
            <a:ext cx="1938668" cy="2909526"/>
          </a:xfrm>
          <a:prstGeom prst="rect">
            <a:avLst/>
          </a:prstGeom>
          <a:noFill/>
        </p:spPr>
        <p:txBody>
          <a:bodyPr wrap="square" lIns="88276" tIns="44138" rIns="88276" bIns="44138" rtlCol="0">
            <a:spAutoFit/>
          </a:bodyPr>
          <a:lstStyle/>
          <a:p>
            <a:r>
              <a:rPr lang="en-US" sz="1000" dirty="0"/>
              <a:t>The time entry process begins when you enter your time and ends when you are paid.  </a:t>
            </a:r>
          </a:p>
          <a:p>
            <a:endParaRPr lang="en-US" sz="1000" dirty="0"/>
          </a:p>
          <a:p>
            <a:r>
              <a:rPr lang="en-US" sz="1000" dirty="0"/>
              <a:t>It is comprised of five main steps they are:</a:t>
            </a:r>
          </a:p>
          <a:p>
            <a:pPr marL="165518" indent="-165518">
              <a:buFont typeface="Arial" panose="020B0604020202020204" pitchFamily="34" charset="0"/>
              <a:buChar char="•"/>
            </a:pPr>
            <a:r>
              <a:rPr lang="en-US" sz="1000" dirty="0"/>
              <a:t>Time entry, </a:t>
            </a:r>
          </a:p>
          <a:p>
            <a:pPr marL="165518" indent="-165518">
              <a:buFont typeface="Arial" panose="020B0604020202020204" pitchFamily="34" charset="0"/>
              <a:buChar char="•"/>
            </a:pPr>
            <a:r>
              <a:rPr lang="en-US" sz="1000" dirty="0"/>
              <a:t>Data validation, </a:t>
            </a:r>
          </a:p>
          <a:p>
            <a:pPr marL="165518" indent="-165518">
              <a:buFont typeface="Arial" panose="020B0604020202020204" pitchFamily="34" charset="0"/>
              <a:buChar char="•"/>
            </a:pPr>
            <a:r>
              <a:rPr lang="en-US" sz="1000" dirty="0"/>
              <a:t>Approval of time, </a:t>
            </a:r>
          </a:p>
          <a:p>
            <a:pPr marL="165518" indent="-165518">
              <a:buFont typeface="Arial" panose="020B0604020202020204" pitchFamily="34" charset="0"/>
              <a:buChar char="•"/>
            </a:pPr>
            <a:r>
              <a:rPr lang="en-US" sz="1000" dirty="0"/>
              <a:t>Transfer and </a:t>
            </a:r>
          </a:p>
          <a:p>
            <a:pPr marL="165518" indent="-165518">
              <a:buFont typeface="Arial" panose="020B0604020202020204" pitchFamily="34" charset="0"/>
              <a:buChar char="•"/>
            </a:pPr>
            <a:r>
              <a:rPr lang="en-US" sz="1000" dirty="0"/>
              <a:t>Evaluation and posting of payment.  </a:t>
            </a:r>
          </a:p>
          <a:p>
            <a:pPr marL="165518" indent="-165518">
              <a:buFont typeface="Arial" panose="020B0604020202020204" pitchFamily="34" charset="0"/>
              <a:buChar char="•"/>
            </a:pPr>
            <a:endParaRPr lang="en-US" sz="1000" dirty="0"/>
          </a:p>
          <a:p>
            <a:r>
              <a:rPr lang="en-US" sz="1000" dirty="0"/>
              <a:t>The time data is reviewed during each of the steps with the goal of incorrect time entries being corrected and you being paid correctly.</a:t>
            </a:r>
          </a:p>
        </p:txBody>
      </p:sp>
    </p:spTree>
    <p:extLst>
      <p:ext uri="{BB962C8B-B14F-4D97-AF65-F5344CB8AC3E}">
        <p14:creationId xmlns:p14="http://schemas.microsoft.com/office/powerpoint/2010/main" val="1572679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Instructor Notes:</a:t>
            </a:r>
          </a:p>
          <a:p>
            <a:endParaRPr lang="en-US" dirty="0"/>
          </a:p>
          <a:p>
            <a:r>
              <a:rPr lang="en-US" dirty="0"/>
              <a:t>This is an animated slide when you advance to the next slide, the </a:t>
            </a:r>
            <a:r>
              <a:rPr lang="en-US" dirty="0" smtClean="0"/>
              <a:t>responsibility will </a:t>
            </a:r>
            <a:r>
              <a:rPr lang="en-US" dirty="0"/>
              <a:t>move to the </a:t>
            </a:r>
            <a:r>
              <a:rPr lang="en-US" dirty="0" smtClean="0"/>
              <a:t>role.  </a:t>
            </a:r>
            <a:r>
              <a:rPr lang="en-US" dirty="0"/>
              <a:t>The bolded items below are the answers and are in the order of the left side of the slide.  Use the bulleted list to provide additional details about the responsibility of the role</a:t>
            </a:r>
            <a:r>
              <a:rPr lang="en-US" dirty="0" smtClean="0"/>
              <a:t>. When all of objects have moved discuss the connection between the roles.</a:t>
            </a:r>
            <a:endParaRPr lang="en-US" dirty="0"/>
          </a:p>
          <a:p>
            <a:endParaRPr lang="en-US" baseline="0" dirty="0" smtClean="0"/>
          </a:p>
          <a:p>
            <a:r>
              <a:rPr lang="en-US" b="1" baseline="0" dirty="0" smtClean="0"/>
              <a:t>Employee</a:t>
            </a:r>
            <a:r>
              <a:rPr lang="en-US" b="1" dirty="0" smtClean="0"/>
              <a:t> – Talks to Supervisor about time questions</a:t>
            </a:r>
            <a:endParaRPr lang="en-US" b="1" baseline="0" dirty="0" smtClean="0"/>
          </a:p>
          <a:p>
            <a:r>
              <a:rPr lang="en-US" baseline="0" dirty="0" smtClean="0"/>
              <a:t>As a employee you should always enter your time as close to working it so you remember what you did.  Employees</a:t>
            </a:r>
            <a:r>
              <a:rPr lang="en-US" dirty="0" smtClean="0"/>
              <a:t> should:</a:t>
            </a:r>
          </a:p>
          <a:p>
            <a:pPr marL="165518" indent="-165518">
              <a:buFont typeface="Arial" panose="020B0604020202020204" pitchFamily="34" charset="0"/>
              <a:buChar char="•"/>
            </a:pPr>
            <a:r>
              <a:rPr lang="en-US" baseline="0" dirty="0" smtClean="0"/>
              <a:t>Make sure that all of their time has been submitted and approved by the payroll deadline</a:t>
            </a:r>
          </a:p>
          <a:p>
            <a:pPr marL="165518" indent="-165518">
              <a:buFont typeface="Arial" panose="020B0604020202020204" pitchFamily="34" charset="0"/>
              <a:buChar char="•"/>
            </a:pPr>
            <a:r>
              <a:rPr lang="en-US" dirty="0" smtClean="0"/>
              <a:t>Talk to their </a:t>
            </a:r>
            <a:r>
              <a:rPr lang="en-US" baseline="0" dirty="0" smtClean="0"/>
              <a:t>Supervisor about the time that should be entered</a:t>
            </a:r>
          </a:p>
          <a:p>
            <a:endParaRPr lang="en-US" baseline="0" dirty="0" smtClean="0"/>
          </a:p>
          <a:p>
            <a:r>
              <a:rPr lang="en-US" b="1" baseline="0" dirty="0" smtClean="0"/>
              <a:t>Supervisor</a:t>
            </a:r>
            <a:r>
              <a:rPr lang="en-US" b="1" dirty="0" smtClean="0"/>
              <a:t> – Tells you how to enter time and leave</a:t>
            </a:r>
            <a:endParaRPr lang="en-US" b="1" baseline="0" dirty="0" smtClean="0"/>
          </a:p>
          <a:p>
            <a:r>
              <a:rPr lang="en-US" baseline="0" dirty="0" smtClean="0"/>
              <a:t>In most cases, your Supervisor approves the time you work</a:t>
            </a:r>
            <a:r>
              <a:rPr lang="en-US" dirty="0" smtClean="0"/>
              <a:t>:</a:t>
            </a:r>
            <a:endParaRPr lang="en-US" baseline="0" dirty="0" smtClean="0"/>
          </a:p>
          <a:p>
            <a:pPr marL="165518" indent="-165518">
              <a:buFont typeface="Arial" panose="020B0604020202020204" pitchFamily="34" charset="0"/>
              <a:buChar char="•"/>
            </a:pPr>
            <a:r>
              <a:rPr lang="en-US" baseline="0" dirty="0" smtClean="0"/>
              <a:t>Exceptions are unpaid leave and administrative leave, approved by the Appointing Authority</a:t>
            </a:r>
          </a:p>
          <a:p>
            <a:pPr marL="165518" indent="-165518">
              <a:buFont typeface="Arial" panose="020B0604020202020204" pitchFamily="34" charset="0"/>
              <a:buChar char="•"/>
            </a:pPr>
            <a:r>
              <a:rPr lang="en-US" baseline="0" dirty="0" smtClean="0"/>
              <a:t>Making sure you are working the right work schedule </a:t>
            </a:r>
          </a:p>
          <a:p>
            <a:pPr marL="165518" indent="-165518">
              <a:buFont typeface="Arial" panose="020B0604020202020204" pitchFamily="34" charset="0"/>
              <a:buChar char="•"/>
            </a:pPr>
            <a:r>
              <a:rPr lang="en-US" dirty="0" smtClean="0"/>
              <a:t>Setting </a:t>
            </a:r>
            <a:r>
              <a:rPr lang="en-US" baseline="0" dirty="0" smtClean="0"/>
              <a:t>time aside to talk to you about the expectations they have about time entry and leave</a:t>
            </a:r>
          </a:p>
          <a:p>
            <a:r>
              <a:rPr lang="en-US" b="1" baseline="0" dirty="0" smtClean="0"/>
              <a:t>Timekeeper</a:t>
            </a:r>
          </a:p>
          <a:p>
            <a:r>
              <a:rPr lang="en-US" baseline="0" dirty="0" smtClean="0"/>
              <a:t>The Timekeeper helps with complex time entry:</a:t>
            </a:r>
          </a:p>
          <a:p>
            <a:pPr marL="165518" indent="-165518">
              <a:buFont typeface="Arial" panose="020B0604020202020204" pitchFamily="34" charset="0"/>
              <a:buChar char="•"/>
            </a:pPr>
            <a:r>
              <a:rPr lang="en-US" dirty="0" smtClean="0"/>
              <a:t>W</a:t>
            </a:r>
            <a:r>
              <a:rPr lang="en-US" baseline="0" dirty="0" smtClean="0"/>
              <a:t>orks with you on the time entry process by answering all of the questions you and your supervisor may have about time </a:t>
            </a:r>
          </a:p>
          <a:p>
            <a:pPr marL="165518" indent="-165518">
              <a:buFont typeface="Arial" panose="020B0604020202020204" pitchFamily="34" charset="0"/>
              <a:buChar char="•"/>
            </a:pPr>
            <a:r>
              <a:rPr lang="en-US" baseline="0" dirty="0" smtClean="0"/>
              <a:t>Works</a:t>
            </a:r>
            <a:r>
              <a:rPr lang="en-US" dirty="0" smtClean="0"/>
              <a:t> </a:t>
            </a:r>
            <a:r>
              <a:rPr lang="en-US" baseline="0" dirty="0" smtClean="0"/>
              <a:t>with you directly if you have more complex time entries </a:t>
            </a:r>
          </a:p>
          <a:p>
            <a:endParaRPr lang="en-US" baseline="0" dirty="0" smtClean="0"/>
          </a:p>
          <a:p>
            <a:r>
              <a:rPr lang="en-US" b="1" baseline="0" dirty="0" smtClean="0"/>
              <a:t>Payroll</a:t>
            </a:r>
            <a:r>
              <a:rPr lang="en-US" baseline="0" dirty="0" smtClean="0"/>
              <a:t>  </a:t>
            </a:r>
          </a:p>
          <a:p>
            <a:pPr marL="165518" indent="-165518">
              <a:buFont typeface="Arial" panose="020B0604020202020204" pitchFamily="34" charset="0"/>
              <a:buChar char="•"/>
            </a:pPr>
            <a:r>
              <a:rPr lang="en-US" baseline="0" dirty="0" smtClean="0"/>
              <a:t>Payroll works</a:t>
            </a:r>
            <a:r>
              <a:rPr lang="en-US" dirty="0" smtClean="0"/>
              <a:t> with all roles to make </a:t>
            </a:r>
            <a:r>
              <a:rPr lang="en-US" baseline="0" dirty="0" smtClean="0"/>
              <a:t>sure you are paid correctly for the time you have entered</a:t>
            </a:r>
          </a:p>
          <a:p>
            <a:pPr marL="165518" indent="-165518">
              <a:buFont typeface="Arial" panose="020B0604020202020204" pitchFamily="34" charset="0"/>
              <a:buChar char="•"/>
            </a:pPr>
            <a:r>
              <a:rPr lang="en-US" dirty="0" smtClean="0"/>
              <a:t>W</a:t>
            </a:r>
            <a:r>
              <a:rPr lang="en-US" baseline="0" dirty="0" smtClean="0"/>
              <a:t>orking with you or your timekeeper and Supervisor directly</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
        <p:nvSpPr>
          <p:cNvPr id="6" name="TextBox 5"/>
          <p:cNvSpPr txBox="1"/>
          <p:nvPr/>
        </p:nvSpPr>
        <p:spPr>
          <a:xfrm>
            <a:off x="4928973" y="895816"/>
            <a:ext cx="1938668" cy="5886197"/>
          </a:xfrm>
          <a:prstGeom prst="rect">
            <a:avLst/>
          </a:prstGeom>
          <a:noFill/>
        </p:spPr>
        <p:txBody>
          <a:bodyPr wrap="square" lIns="88276" tIns="44138" rIns="88276" bIns="44138" rtlCol="0">
            <a:spAutoFit/>
          </a:bodyPr>
          <a:lstStyle/>
          <a:p>
            <a:r>
              <a:rPr lang="en-US" sz="1000" dirty="0"/>
              <a:t>Time entry is a team effort that requires all of the roles working together to make sure you are paid. There are four main roles in the time entry process, they are:</a:t>
            </a:r>
          </a:p>
          <a:p>
            <a:endParaRPr lang="en-US" sz="1000" b="1" dirty="0"/>
          </a:p>
          <a:p>
            <a:r>
              <a:rPr lang="en-US" sz="1000" b="1" dirty="0"/>
              <a:t>Employee:</a:t>
            </a:r>
          </a:p>
          <a:p>
            <a:r>
              <a:rPr lang="en-US" sz="1000" dirty="0"/>
              <a:t>As an employee you should always enter your time after working it so you remember what you did.</a:t>
            </a:r>
          </a:p>
          <a:p>
            <a:endParaRPr lang="en-US" sz="1000" dirty="0"/>
          </a:p>
          <a:p>
            <a:r>
              <a:rPr lang="en-US" sz="1000" b="1" dirty="0"/>
              <a:t>Supervisor / Appointing Authority</a:t>
            </a:r>
          </a:p>
          <a:p>
            <a:r>
              <a:rPr lang="en-US" sz="1000" dirty="0"/>
              <a:t>In most cases, your Supervisor approves the time you work, makes sure you are working the right work schedule  Your Supervisor should set some time aside to talk to you about the expectations they have about time entry and leave.</a:t>
            </a:r>
          </a:p>
          <a:p>
            <a:endParaRPr lang="en-US" sz="1000" dirty="0"/>
          </a:p>
          <a:p>
            <a:r>
              <a:rPr lang="en-US" sz="1000" b="1" dirty="0"/>
              <a:t>Timekeeper</a:t>
            </a:r>
          </a:p>
          <a:p>
            <a:r>
              <a:rPr lang="en-US" sz="1000" dirty="0"/>
              <a:t>Your Timekeeper is responsible for working with you on the time entry process by answering all of the questions you and your supervisor may have about time.</a:t>
            </a:r>
          </a:p>
          <a:p>
            <a:endParaRPr lang="en-US" sz="1000" dirty="0"/>
          </a:p>
          <a:p>
            <a:r>
              <a:rPr lang="en-US" sz="1000" b="1" dirty="0"/>
              <a:t>Payroll</a:t>
            </a:r>
            <a:r>
              <a:rPr lang="en-US" sz="1000" dirty="0"/>
              <a:t>  </a:t>
            </a:r>
          </a:p>
          <a:p>
            <a:r>
              <a:rPr lang="en-US" sz="1000" dirty="0"/>
              <a:t>Payroll is responsible for making sure you are paid correctly for the time you have entered.  In this role, they may work with your Timekeeper and/or Supervisor directly.  </a:t>
            </a:r>
          </a:p>
        </p:txBody>
      </p:sp>
    </p:spTree>
    <p:extLst>
      <p:ext uri="{BB962C8B-B14F-4D97-AF65-F5344CB8AC3E}">
        <p14:creationId xmlns:p14="http://schemas.microsoft.com/office/powerpoint/2010/main" val="1137777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This is an animated slide with three questions.  When you click </a:t>
            </a:r>
            <a:r>
              <a:rPr lang="en-US" dirty="0"/>
              <a:t>the </a:t>
            </a:r>
            <a:r>
              <a:rPr lang="en-US" dirty="0" smtClean="0"/>
              <a:t>Next </a:t>
            </a:r>
            <a:r>
              <a:rPr lang="en-US" dirty="0"/>
              <a:t>button </a:t>
            </a:r>
            <a:r>
              <a:rPr lang="en-US" dirty="0" smtClean="0"/>
              <a:t>the question will change to an answer.  This is the process for all three questions.  </a:t>
            </a:r>
          </a:p>
          <a:p>
            <a:endParaRPr lang="en-US" dirty="0"/>
          </a:p>
          <a:p>
            <a:r>
              <a:rPr lang="en-US" dirty="0" smtClean="0"/>
              <a:t>When asking the questions, don’t give the answer, but draw it out of the participants.  Also when participants provide</a:t>
            </a:r>
            <a:r>
              <a:rPr lang="en-US" baseline="0" dirty="0" smtClean="0"/>
              <a:t> the right answer, give </a:t>
            </a:r>
            <a:r>
              <a:rPr lang="en-US" dirty="0" smtClean="0"/>
              <a:t>a reason why it is correct.  </a:t>
            </a:r>
          </a:p>
          <a:p>
            <a:endParaRPr lang="en-US" dirty="0" smtClean="0"/>
          </a:p>
          <a:p>
            <a:endParaRPr lang="en-US" baseline="0" dirty="0" smtClean="0"/>
          </a:p>
          <a:p>
            <a:pPr marL="220690" indent="-220690">
              <a:buFont typeface="+mj-lt"/>
              <a:buAutoNum type="arabicPeriod"/>
            </a:pPr>
            <a:r>
              <a:rPr lang="en-US" b="1" baseline="0" dirty="0" smtClean="0"/>
              <a:t>Your work schedule shows the time you are scheduled to work and the time you are not.</a:t>
            </a:r>
          </a:p>
          <a:p>
            <a:pPr marL="353105" lvl="2" indent="-220690"/>
            <a:r>
              <a:rPr lang="en-US" i="1" baseline="0" dirty="0" smtClean="0"/>
              <a:t>False</a:t>
            </a:r>
            <a:r>
              <a:rPr lang="en-US" baseline="0" dirty="0" smtClean="0"/>
              <a:t> – Your work schedule shows only the time you are required to account for using a combination of time worked and leave.  </a:t>
            </a:r>
          </a:p>
          <a:p>
            <a:pPr marL="220690" indent="-220690">
              <a:buFont typeface="+mj-lt"/>
              <a:buAutoNum type="arabicPeriod" startAt="2"/>
            </a:pPr>
            <a:r>
              <a:rPr lang="en-US" b="1" baseline="0" dirty="0" smtClean="0"/>
              <a:t>There is a line on your timesheet that allows you to see your work schedule.</a:t>
            </a:r>
          </a:p>
          <a:p>
            <a:pPr marL="353105" indent="-220690">
              <a:buFont typeface="Arial" panose="020B0604020202020204" pitchFamily="34" charset="0"/>
              <a:buChar char="•"/>
            </a:pPr>
            <a:r>
              <a:rPr lang="en-US" i="1" baseline="0" dirty="0" smtClean="0"/>
              <a:t>True</a:t>
            </a:r>
            <a:r>
              <a:rPr lang="en-US" baseline="0" dirty="0" smtClean="0"/>
              <a:t> – The first line of your timesheet displays your work schedule.  </a:t>
            </a:r>
          </a:p>
          <a:p>
            <a:pPr marL="220690" indent="-220690">
              <a:buFont typeface="+mj-lt"/>
              <a:buAutoNum type="arabicPeriod" startAt="3"/>
            </a:pPr>
            <a:r>
              <a:rPr lang="en-US" b="1" baseline="0" dirty="0" smtClean="0"/>
              <a:t>Only working time counts towards your work schedule.</a:t>
            </a:r>
          </a:p>
          <a:p>
            <a:pPr marL="353105" indent="-220690">
              <a:buFont typeface="Arial" panose="020B0604020202020204" pitchFamily="34" charset="0"/>
              <a:buChar char="•"/>
            </a:pPr>
            <a:r>
              <a:rPr lang="en-US" i="1" baseline="0" dirty="0" smtClean="0"/>
              <a:t>False</a:t>
            </a:r>
            <a:r>
              <a:rPr lang="en-US" baseline="0" dirty="0" smtClean="0"/>
              <a:t> – You must account for all of the time in your work schedule using a combination of working time and leave. </a:t>
            </a:r>
          </a:p>
          <a:p>
            <a:pPr marL="220690" indent="-220690">
              <a:buFont typeface="+mj-lt"/>
              <a:buAutoNum type="arabicPeriod" startAt="3"/>
            </a:pPr>
            <a:endParaRPr lang="en-US" baseline="0" dirty="0" smtClean="0"/>
          </a:p>
          <a:p>
            <a:pPr marL="220690" indent="-220690">
              <a:buFont typeface="Arial" panose="020B0604020202020204" pitchFamily="34" charset="0"/>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
        <p:nvSpPr>
          <p:cNvPr id="5" name="TextBox 4"/>
          <p:cNvSpPr txBox="1"/>
          <p:nvPr/>
        </p:nvSpPr>
        <p:spPr>
          <a:xfrm>
            <a:off x="4928973" y="794229"/>
            <a:ext cx="1938668" cy="3066193"/>
          </a:xfrm>
          <a:prstGeom prst="rect">
            <a:avLst/>
          </a:prstGeom>
          <a:noFill/>
        </p:spPr>
        <p:txBody>
          <a:bodyPr wrap="square" lIns="88276" tIns="44138" rIns="88276" bIns="44138" rtlCol="0">
            <a:spAutoFit/>
          </a:bodyPr>
          <a:lstStyle/>
          <a:p>
            <a:r>
              <a:rPr lang="en-US" sz="1000" dirty="0"/>
              <a:t>Your work schedule shows the time you are scheduled to work and the time you are not.  </a:t>
            </a:r>
          </a:p>
          <a:p>
            <a:endParaRPr lang="en-US" sz="1000" dirty="0"/>
          </a:p>
          <a:p>
            <a:pPr marL="165518" indent="-165518">
              <a:buFont typeface="Arial" panose="020B0604020202020204" pitchFamily="34" charset="0"/>
              <a:buChar char="•"/>
            </a:pPr>
            <a:r>
              <a:rPr lang="en-US" sz="1000" dirty="0"/>
              <a:t>The time you are scheduled to work is </a:t>
            </a:r>
            <a:r>
              <a:rPr lang="en-US" sz="1000" b="1" dirty="0"/>
              <a:t>planned time</a:t>
            </a:r>
          </a:p>
          <a:p>
            <a:pPr marL="165518" indent="-165518">
              <a:buFont typeface="Arial" panose="020B0604020202020204" pitchFamily="34" charset="0"/>
              <a:buChar char="•"/>
            </a:pPr>
            <a:r>
              <a:rPr lang="en-US" sz="1000" dirty="0"/>
              <a:t>The time you are not is </a:t>
            </a:r>
            <a:r>
              <a:rPr lang="en-US" sz="1000" b="1" dirty="0"/>
              <a:t>unplanned time</a:t>
            </a:r>
          </a:p>
          <a:p>
            <a:endParaRPr lang="en-US" sz="1000" dirty="0"/>
          </a:p>
          <a:p>
            <a:r>
              <a:rPr lang="en-US" sz="1000" dirty="0"/>
              <a:t>For your planned time you are only able to enter time that applies to your work schedule. However. you would not be able to enter overtime during time you are scheduled to work.  </a:t>
            </a:r>
          </a:p>
          <a:p>
            <a:endParaRPr lang="en-US" sz="1000" dirty="0"/>
          </a:p>
          <a:p>
            <a:r>
              <a:rPr lang="en-US" sz="1000" dirty="0"/>
              <a:t>During unplanned time, you would be able to enter overtime.</a:t>
            </a:r>
          </a:p>
          <a:p>
            <a:endParaRPr lang="en-US" sz="1000" dirty="0"/>
          </a:p>
        </p:txBody>
      </p:sp>
    </p:spTree>
    <p:extLst>
      <p:ext uri="{BB962C8B-B14F-4D97-AF65-F5344CB8AC3E}">
        <p14:creationId xmlns:p14="http://schemas.microsoft.com/office/powerpoint/2010/main" val="538901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a:t>Ask how many of the participants have completed the Employee Time Entry Worksheet that was included in the “Intro to SAP Time Entry” course.  Check to see if they have questions.  </a:t>
            </a:r>
          </a:p>
          <a:p>
            <a:endParaRPr lang="en-US" dirty="0"/>
          </a:p>
          <a:p>
            <a:r>
              <a:rPr lang="en-US" dirty="0"/>
              <a:t>Explain that not all employees enter time the same way.  </a:t>
            </a:r>
          </a:p>
          <a:p>
            <a:pPr marL="165518" indent="-165518">
              <a:buFont typeface="Arial" panose="020B0604020202020204" pitchFamily="34" charset="0"/>
              <a:buChar char="•"/>
            </a:pPr>
            <a:r>
              <a:rPr lang="en-US" dirty="0"/>
              <a:t>Provide the following example, or one of your own “For example, an employee in Maintenance who is a winter permanent part-time employee earns overtime, while an employee in the HR department may not</a:t>
            </a:r>
            <a:r>
              <a:rPr lang="en-US" dirty="0" smtClean="0"/>
              <a:t>”</a:t>
            </a:r>
            <a:endParaRPr lang="en-US" dirty="0"/>
          </a:p>
          <a:p>
            <a:pPr marL="165518" indent="-165518">
              <a:buFont typeface="Arial" panose="020B0604020202020204" pitchFamily="34" charset="0"/>
              <a:buChar char="•"/>
            </a:pPr>
            <a:r>
              <a:rPr lang="en-US" dirty="0"/>
              <a:t>Explain that the Employee Time Entry Worksheet is designed to help participants better understand how enter time and is found in the “Intro to SAP Time Entry” eLearning </a:t>
            </a:r>
            <a:r>
              <a:rPr lang="en-US" dirty="0" smtClean="0"/>
              <a:t>course</a:t>
            </a:r>
            <a:endParaRPr lang="en-US" dirty="0"/>
          </a:p>
          <a:p>
            <a:pPr marL="165518" indent="-165518">
              <a:buFont typeface="Arial" panose="020B0604020202020204" pitchFamily="34" charset="0"/>
              <a:buChar char="•"/>
            </a:pPr>
            <a:r>
              <a:rPr lang="en-US" dirty="0"/>
              <a:t>Encourage participants who have not already completed the Employee Time Entry Worksheet, to do so as soon as are able after </a:t>
            </a:r>
            <a:r>
              <a:rPr lang="en-US" dirty="0" smtClean="0"/>
              <a:t>class  </a:t>
            </a:r>
            <a:endParaRPr lang="en-US" dirty="0"/>
          </a:p>
          <a:p>
            <a:pPr marL="165518" indent="-165518">
              <a:buFont typeface="Arial" panose="020B0604020202020204" pitchFamily="34" charset="0"/>
              <a:buChar char="•"/>
            </a:pPr>
            <a:endParaRPr lang="en-US" baseline="0" dirty="0" smtClean="0"/>
          </a:p>
          <a:p>
            <a:endParaRPr lang="en-US" baseline="0"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
        <p:nvSpPr>
          <p:cNvPr id="5" name="TextBox 4"/>
          <p:cNvSpPr txBox="1"/>
          <p:nvPr/>
        </p:nvSpPr>
        <p:spPr>
          <a:xfrm>
            <a:off x="4910683" y="794229"/>
            <a:ext cx="1929524" cy="1499525"/>
          </a:xfrm>
          <a:prstGeom prst="rect">
            <a:avLst/>
          </a:prstGeom>
          <a:noFill/>
        </p:spPr>
        <p:txBody>
          <a:bodyPr wrap="square" lIns="88276" tIns="44138" rIns="88276" bIns="44138" rtlCol="0">
            <a:spAutoFit/>
          </a:bodyPr>
          <a:lstStyle/>
          <a:p>
            <a:r>
              <a:rPr lang="en-US" sz="1000" dirty="0"/>
              <a:t>If you have not completed the Employee Time Entry Worksheet, please do so as soon as you are able.  </a:t>
            </a:r>
          </a:p>
          <a:p>
            <a:endParaRPr lang="en-US" sz="1000" dirty="0"/>
          </a:p>
          <a:p>
            <a:pPr marL="165518" indent="-165518">
              <a:buFont typeface="Arial" panose="020B0604020202020204" pitchFamily="34" charset="0"/>
              <a:buChar char="•"/>
            </a:pPr>
            <a:r>
              <a:rPr lang="en-US" sz="1000" dirty="0"/>
              <a:t>The Employee Time Entry worksheet can be found in the Employee Time Entry eLearning</a:t>
            </a:r>
          </a:p>
        </p:txBody>
      </p:sp>
    </p:spTree>
    <p:extLst>
      <p:ext uri="{BB962C8B-B14F-4D97-AF65-F5344CB8AC3E}">
        <p14:creationId xmlns:p14="http://schemas.microsoft.com/office/powerpoint/2010/main" val="4161903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Instructor Notes</a:t>
            </a:r>
            <a:r>
              <a:rPr lang="en-US" b="1" dirty="0"/>
              <a:t>:</a:t>
            </a:r>
          </a:p>
          <a:p>
            <a:endParaRPr lang="en-US" dirty="0"/>
          </a:p>
          <a:p>
            <a:r>
              <a:rPr lang="en-US" dirty="0"/>
              <a:t>Explain this is a sample of time for a Maintenance employee and discuss what is required for each type of time entry.</a:t>
            </a:r>
          </a:p>
          <a:p>
            <a:endParaRPr lang="en-US" dirty="0"/>
          </a:p>
          <a:p>
            <a:r>
              <a:rPr lang="en-US" b="1" dirty="0"/>
              <a:t>Arrow 1 (Work Order entry)</a:t>
            </a:r>
          </a:p>
          <a:p>
            <a:endParaRPr lang="en-US" dirty="0"/>
          </a:p>
          <a:p>
            <a:r>
              <a:rPr lang="en-US" dirty="0"/>
              <a:t>Explain there are three types of work orders: DOT1, Preventive and Fleet:</a:t>
            </a:r>
          </a:p>
          <a:p>
            <a:pPr marL="165518" indent="-165518">
              <a:buFont typeface="Arial" panose="020B0604020202020204" pitchFamily="34" charset="0"/>
              <a:buChar char="•"/>
            </a:pPr>
            <a:r>
              <a:rPr lang="en-US" dirty="0"/>
              <a:t>DOT1 work orders, require an employee to verify the A/A type and time to make sure it is correct based on what they actually worked because the time is transferred from the work order to the timesheet</a:t>
            </a:r>
          </a:p>
          <a:p>
            <a:pPr marL="165518" indent="-165518">
              <a:buFont typeface="Arial" panose="020B0604020202020204" pitchFamily="34" charset="0"/>
              <a:buChar char="•"/>
            </a:pPr>
            <a:r>
              <a:rPr lang="en-US" dirty="0"/>
              <a:t>Preventive and Fleet work orders, do not transfer to your timesheet so you need to add those time entries to your timesheet</a:t>
            </a:r>
          </a:p>
          <a:p>
            <a:endParaRPr lang="en-US" dirty="0"/>
          </a:p>
          <a:p>
            <a:r>
              <a:rPr lang="en-US" b="1" dirty="0"/>
              <a:t>Arrow 2 (Cost Center entry)</a:t>
            </a:r>
          </a:p>
          <a:p>
            <a:pPr marL="165518" indent="-165518">
              <a:buFont typeface="Arial" panose="020B0604020202020204" pitchFamily="34" charset="0"/>
              <a:buChar char="•"/>
            </a:pPr>
            <a:r>
              <a:rPr lang="en-US" dirty="0"/>
              <a:t>Explain that time is entered to a cost center for safety meetings or training</a:t>
            </a:r>
          </a:p>
          <a:p>
            <a:pPr marL="165518" indent="-165518">
              <a:buFont typeface="Arial" panose="020B0604020202020204" pitchFamily="34" charset="0"/>
              <a:buChar char="•"/>
            </a:pPr>
            <a:r>
              <a:rPr lang="en-US" dirty="0"/>
              <a:t>Point out that the home cost center is located in the timesheet header, just to the right of your personnel number</a:t>
            </a:r>
          </a:p>
          <a:p>
            <a:pPr marL="165518" indent="-165518">
              <a:buFont typeface="Arial" panose="020B0604020202020204" pitchFamily="34" charset="0"/>
              <a:buChar char="•"/>
            </a:pPr>
            <a:r>
              <a:rPr lang="en-US" dirty="0"/>
              <a:t>Explain that in addition to the cost center the receiving functional Area, A/A Type and the working hours need to be entered  </a:t>
            </a:r>
          </a:p>
          <a:p>
            <a:endParaRPr lang="en-US" dirty="0"/>
          </a:p>
          <a:p>
            <a:r>
              <a:rPr lang="en-US" b="1" dirty="0"/>
              <a:t>Arrow 3 (Entering Leave)</a:t>
            </a:r>
          </a:p>
          <a:p>
            <a:pPr marL="165518" indent="-165518">
              <a:buFont typeface="Arial" panose="020B0604020202020204" pitchFamily="34" charset="0"/>
              <a:buChar char="•"/>
            </a:pPr>
            <a:r>
              <a:rPr lang="en-US" dirty="0"/>
              <a:t>Explain leave is entering using an A/A type.</a:t>
            </a:r>
          </a:p>
          <a:p>
            <a:pPr marL="165518" indent="-165518">
              <a:buFont typeface="Arial" panose="020B0604020202020204" pitchFamily="34" charset="0"/>
              <a:buChar char="•"/>
            </a:pPr>
            <a:r>
              <a:rPr lang="en-US" dirty="0"/>
              <a:t>Examples of A/A Types include Sick (120P) and Annual Leave (130P) although there are other types of leave  </a:t>
            </a:r>
          </a:p>
          <a:p>
            <a:endParaRPr lang="en-US" dirty="0"/>
          </a:p>
          <a:p>
            <a:r>
              <a:rPr lang="en-US" b="1" dirty="0"/>
              <a:t>Arrow 4 (Entering Wage </a:t>
            </a:r>
            <a:r>
              <a:rPr lang="en-US" b="1" dirty="0" smtClean="0"/>
              <a:t>Types)</a:t>
            </a:r>
            <a:endParaRPr lang="en-US" b="1" dirty="0"/>
          </a:p>
          <a:p>
            <a:pPr marL="165518" indent="-165518">
              <a:buFont typeface="Arial" panose="020B0604020202020204" pitchFamily="34" charset="0"/>
              <a:buChar char="•"/>
            </a:pPr>
            <a:r>
              <a:rPr lang="en-US" dirty="0"/>
              <a:t>When time is entered to a Wage Type you need to enter the Receiving Cost Center, Receiving Functional Area, the Wage Type and times</a:t>
            </a:r>
          </a:p>
          <a:p>
            <a:pPr marL="165518" indent="-165518">
              <a:buFont typeface="Arial" panose="020B0604020202020204" pitchFamily="34" charset="0"/>
              <a:buChar char="•"/>
            </a:pPr>
            <a:r>
              <a:rPr lang="en-US" dirty="0"/>
              <a:t>CDOT has three Wage Types:  4099 (On-call), 7002 (2</a:t>
            </a:r>
            <a:r>
              <a:rPr lang="en-US" baseline="30000" dirty="0"/>
              <a:t>nd</a:t>
            </a:r>
            <a:r>
              <a:rPr lang="en-US" dirty="0"/>
              <a:t> Shift) and 7003 (3</a:t>
            </a:r>
            <a:r>
              <a:rPr lang="en-US" baseline="30000" dirty="0"/>
              <a:t>rd</a:t>
            </a:r>
            <a:r>
              <a:rPr lang="en-US" dirty="0"/>
              <a:t> Shift)  </a:t>
            </a:r>
          </a:p>
          <a:p>
            <a:pPr marL="165518" indent="-165518">
              <a:buFont typeface="Arial" panose="020B0604020202020204" pitchFamily="34" charset="0"/>
              <a:buChar char="•"/>
            </a:pPr>
            <a:r>
              <a:rPr lang="en-US" dirty="0"/>
              <a:t>Wage types 7002 and 7003 are only entered if your work schedule is 2</a:t>
            </a:r>
            <a:r>
              <a:rPr lang="en-US" baseline="30000" dirty="0"/>
              <a:t>nd</a:t>
            </a:r>
            <a:r>
              <a:rPr lang="en-US" dirty="0"/>
              <a:t> or 3</a:t>
            </a:r>
            <a:r>
              <a:rPr lang="en-US" baseline="30000" dirty="0"/>
              <a:t>rd</a:t>
            </a:r>
            <a:r>
              <a:rPr lang="en-US" dirty="0"/>
              <a:t> shift </a:t>
            </a:r>
            <a:r>
              <a:rPr lang="en-US" b="1" i="1" dirty="0"/>
              <a:t>and</a:t>
            </a:r>
            <a:r>
              <a:rPr lang="en-US" dirty="0"/>
              <a:t> you are required to attend a mandatory event during first shift hours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
        <p:nvSpPr>
          <p:cNvPr id="5" name="TextBox 4"/>
          <p:cNvSpPr txBox="1"/>
          <p:nvPr/>
        </p:nvSpPr>
        <p:spPr>
          <a:xfrm>
            <a:off x="4928973" y="868111"/>
            <a:ext cx="1938668" cy="6826197"/>
          </a:xfrm>
          <a:prstGeom prst="rect">
            <a:avLst/>
          </a:prstGeom>
          <a:noFill/>
        </p:spPr>
        <p:txBody>
          <a:bodyPr wrap="square" lIns="88276" tIns="44138" rIns="88276" bIns="44138" rtlCol="0">
            <a:spAutoFit/>
          </a:bodyPr>
          <a:lstStyle/>
          <a:p>
            <a:r>
              <a:rPr lang="en-US" sz="1000" dirty="0"/>
              <a:t>The slide to the left contains four types of time that you may enter as a Maintenance employee.  They are:</a:t>
            </a:r>
          </a:p>
          <a:p>
            <a:endParaRPr lang="en-US" sz="1000" dirty="0"/>
          </a:p>
          <a:p>
            <a:r>
              <a:rPr lang="en-US" sz="1000" b="1" dirty="0"/>
              <a:t>Arrow 1 (Work Order entry)</a:t>
            </a:r>
          </a:p>
          <a:p>
            <a:r>
              <a:rPr lang="en-US" sz="1000" dirty="0"/>
              <a:t>This is an example of a work order entry for time.</a:t>
            </a:r>
          </a:p>
          <a:p>
            <a:endParaRPr lang="en-US" sz="1000" dirty="0"/>
          </a:p>
          <a:p>
            <a:r>
              <a:rPr lang="en-US" sz="1000" b="1" dirty="0"/>
              <a:t>Arrow 2 (Cost Center entry)</a:t>
            </a:r>
          </a:p>
          <a:p>
            <a:r>
              <a:rPr lang="en-US" sz="1000" dirty="0"/>
              <a:t>This is an example of time entry to a cost center. In some cases, such as safety meetings or training, you may need to enter your time to a cost center.</a:t>
            </a:r>
          </a:p>
          <a:p>
            <a:endParaRPr lang="en-US" sz="1000" dirty="0"/>
          </a:p>
          <a:p>
            <a:r>
              <a:rPr lang="en-US" sz="1000" b="1" dirty="0"/>
              <a:t>Arrow 3 (Leave Entry)</a:t>
            </a:r>
          </a:p>
          <a:p>
            <a:r>
              <a:rPr lang="en-US" sz="1000" dirty="0"/>
              <a:t>This is an example of entering leave into the timesheet.  When you enter leave you do so by entering in an A/A type.</a:t>
            </a:r>
          </a:p>
          <a:p>
            <a:endParaRPr lang="en-US" sz="1000" dirty="0"/>
          </a:p>
          <a:p>
            <a:r>
              <a:rPr lang="en-US" sz="1000" b="1" dirty="0"/>
              <a:t>Arrow 4 (Wage Type Entry)</a:t>
            </a:r>
          </a:p>
          <a:p>
            <a:r>
              <a:rPr lang="en-US" sz="1000" dirty="0"/>
              <a:t>This is an example of time entry to a wage type.  When you enter time to a wage type you must enter a Receiving Cost Center, Receiving Functional Area, the Wage Type and time.</a:t>
            </a:r>
          </a:p>
          <a:p>
            <a:pPr marL="165518" indent="-165518">
              <a:buFont typeface="Arial" panose="020B0604020202020204" pitchFamily="34" charset="0"/>
              <a:buChar char="•"/>
            </a:pPr>
            <a:r>
              <a:rPr lang="en-US" sz="1000" dirty="0"/>
              <a:t>CDOT has three Wage Types:</a:t>
            </a:r>
          </a:p>
          <a:p>
            <a:pPr marL="606899" lvl="1" indent="-165518">
              <a:buFont typeface="Arial" panose="020B0604020202020204" pitchFamily="34" charset="0"/>
              <a:buChar char="•"/>
            </a:pPr>
            <a:r>
              <a:rPr lang="en-US" sz="1000" dirty="0"/>
              <a:t>4099 (On-call)</a:t>
            </a:r>
          </a:p>
          <a:p>
            <a:pPr marL="606899" lvl="1" indent="-165518">
              <a:buFont typeface="Arial" panose="020B0604020202020204" pitchFamily="34" charset="0"/>
              <a:buChar char="•"/>
            </a:pPr>
            <a:r>
              <a:rPr lang="en-US" sz="1000" dirty="0"/>
              <a:t>7002 (2</a:t>
            </a:r>
            <a:r>
              <a:rPr lang="en-US" sz="1000" baseline="30000" dirty="0"/>
              <a:t>nd</a:t>
            </a:r>
            <a:r>
              <a:rPr lang="en-US" sz="1000" dirty="0"/>
              <a:t> Shift) </a:t>
            </a:r>
          </a:p>
          <a:p>
            <a:pPr marL="606899" lvl="1" indent="-165518">
              <a:buFont typeface="Arial" panose="020B0604020202020204" pitchFamily="34" charset="0"/>
              <a:buChar char="•"/>
            </a:pPr>
            <a:r>
              <a:rPr lang="en-US" sz="1000" dirty="0"/>
              <a:t>7003 (3</a:t>
            </a:r>
            <a:r>
              <a:rPr lang="en-US" sz="1000" baseline="30000" dirty="0"/>
              <a:t>rd</a:t>
            </a:r>
            <a:r>
              <a:rPr lang="en-US" sz="1000" dirty="0"/>
              <a:t> Shift)  </a:t>
            </a:r>
          </a:p>
          <a:p>
            <a:pPr marL="165518" indent="-165518">
              <a:buFont typeface="Arial" panose="020B0604020202020204" pitchFamily="34" charset="0"/>
              <a:buChar char="•"/>
            </a:pPr>
            <a:r>
              <a:rPr lang="en-US" sz="1000" dirty="0"/>
              <a:t>Wage types 7002 and 7003 are only entered if your work schedule is 2</a:t>
            </a:r>
            <a:r>
              <a:rPr lang="en-US" sz="1000" baseline="30000" dirty="0"/>
              <a:t>nd</a:t>
            </a:r>
            <a:r>
              <a:rPr lang="en-US" sz="1000" dirty="0"/>
              <a:t> or 3</a:t>
            </a:r>
            <a:r>
              <a:rPr lang="en-US" sz="1000" baseline="30000" dirty="0"/>
              <a:t>rd</a:t>
            </a:r>
            <a:r>
              <a:rPr lang="en-US" sz="1000" dirty="0"/>
              <a:t> shift </a:t>
            </a:r>
            <a:r>
              <a:rPr lang="en-US" sz="1000" b="1" i="1" dirty="0"/>
              <a:t>and</a:t>
            </a:r>
            <a:r>
              <a:rPr lang="en-US" sz="1000" dirty="0"/>
              <a:t> you are required to attend a mandatory event during first shift hours  </a:t>
            </a:r>
          </a:p>
          <a:p>
            <a:endParaRPr lang="en-US" sz="1000" dirty="0"/>
          </a:p>
          <a:p>
            <a:endParaRPr lang="en-US" sz="1000" dirty="0"/>
          </a:p>
          <a:p>
            <a:endParaRPr lang="en-US" sz="1000" dirty="0"/>
          </a:p>
          <a:p>
            <a:pPr marL="220690" indent="-220690">
              <a:buFont typeface="+mj-lt"/>
              <a:buAutoNum type="arabicPeriod"/>
            </a:pPr>
            <a:endParaRPr lang="en-US" sz="1000" dirty="0"/>
          </a:p>
        </p:txBody>
      </p:sp>
    </p:spTree>
    <p:extLst>
      <p:ext uri="{BB962C8B-B14F-4D97-AF65-F5344CB8AC3E}">
        <p14:creationId xmlns:p14="http://schemas.microsoft.com/office/powerpoint/2010/main" val="1251819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Instructor Notes</a:t>
            </a:r>
            <a:r>
              <a:rPr lang="en-US" b="1" dirty="0"/>
              <a:t>:</a:t>
            </a:r>
          </a:p>
          <a:p>
            <a:endParaRPr lang="en-US" dirty="0"/>
          </a:p>
          <a:p>
            <a:r>
              <a:rPr lang="en-US" dirty="0"/>
              <a:t>This is a review, keep the discussion at a high level.  Discuss each of the following:</a:t>
            </a:r>
          </a:p>
          <a:p>
            <a:pPr marL="165518" indent="-165518">
              <a:buFont typeface="Arial" panose="020B0604020202020204" pitchFamily="34" charset="0"/>
              <a:buChar char="•"/>
            </a:pPr>
            <a:r>
              <a:rPr lang="en-US" dirty="0"/>
              <a:t>Most Maintenance and Tunnel time is entered to a work order, exceptions include (Safety Meetings and Training)</a:t>
            </a:r>
          </a:p>
          <a:p>
            <a:pPr marL="165518" indent="-165518">
              <a:buFont typeface="Arial" panose="020B0604020202020204" pitchFamily="34" charset="0"/>
              <a:buChar char="•"/>
            </a:pPr>
            <a:r>
              <a:rPr lang="en-US" dirty="0"/>
              <a:t>How it helps CDOT to track labor costs and work activities </a:t>
            </a:r>
          </a:p>
          <a:p>
            <a:pPr marL="165518" indent="-165518">
              <a:buFont typeface="Arial" panose="020B0604020202020204" pitchFamily="34" charset="0"/>
              <a:buChar char="•"/>
            </a:pPr>
            <a:r>
              <a:rPr lang="en-US" dirty="0"/>
              <a:t>Time cannot be entered or transferred until the work order has been created and released in SAP</a:t>
            </a:r>
          </a:p>
          <a:p>
            <a:endParaRPr lang="en-US" dirty="0"/>
          </a:p>
          <a:p>
            <a:r>
              <a:rPr lang="en-US" dirty="0"/>
              <a:t>Review the graphic and explain each of the bullets for the graphic and </a:t>
            </a:r>
            <a:r>
              <a:rPr lang="en-US" b="1" dirty="0"/>
              <a:t>add any experience </a:t>
            </a:r>
            <a:r>
              <a:rPr lang="en-US" dirty="0"/>
              <a:t>you may have had that can help the participant to learn.  For example, being contact by your supervisor because you did not release you time.</a:t>
            </a:r>
          </a:p>
          <a:p>
            <a:endParaRPr lang="en-US" dirty="0"/>
          </a:p>
          <a:p>
            <a:r>
              <a:rPr lang="en-US" b="1" dirty="0"/>
              <a:t>Maintenance Staff</a:t>
            </a:r>
          </a:p>
          <a:p>
            <a:pPr marL="165518" indent="-165518">
              <a:buFont typeface="Arial" panose="020B0604020202020204" pitchFamily="34" charset="0"/>
              <a:buChar char="•"/>
            </a:pPr>
            <a:r>
              <a:rPr lang="en-US" dirty="0"/>
              <a:t>Are required to ensure their time is entered to their timesheet either via the work order or by entering the time directly</a:t>
            </a:r>
          </a:p>
          <a:p>
            <a:pPr marL="165518" indent="-165518">
              <a:buFont typeface="Arial" panose="020B0604020202020204" pitchFamily="34" charset="0"/>
              <a:buChar char="•"/>
            </a:pPr>
            <a:r>
              <a:rPr lang="en-US" dirty="0"/>
              <a:t>All time must be entered and released by the payroll deadlines.  Failure to do can impact when you are paid for special pay.</a:t>
            </a:r>
          </a:p>
          <a:p>
            <a:r>
              <a:rPr lang="en-US" b="1" dirty="0"/>
              <a:t>DOT1 Work Orders</a:t>
            </a:r>
          </a:p>
          <a:p>
            <a:pPr marL="165518" indent="-165518">
              <a:buFont typeface="Arial" panose="020B0604020202020204" pitchFamily="34" charset="0"/>
              <a:buChar char="•"/>
            </a:pPr>
            <a:r>
              <a:rPr lang="en-US" dirty="0"/>
              <a:t>Transfer to the timesheet at 06:00, 18:00 and Midnight</a:t>
            </a:r>
          </a:p>
          <a:p>
            <a:pPr marL="165518" indent="-165518">
              <a:buFont typeface="Arial" panose="020B0604020202020204" pitchFamily="34" charset="0"/>
              <a:buChar char="•"/>
            </a:pPr>
            <a:r>
              <a:rPr lang="en-US" dirty="0"/>
              <a:t>The employee is responsible for the correct entry this means reviewing the time transferred from the work order</a:t>
            </a:r>
          </a:p>
          <a:p>
            <a:r>
              <a:rPr lang="en-US" b="1" dirty="0"/>
              <a:t>Preventive and Fleet Work </a:t>
            </a:r>
            <a:r>
              <a:rPr lang="en-US" b="1" dirty="0" smtClean="0"/>
              <a:t>Orders</a:t>
            </a:r>
            <a:endParaRPr lang="en-US" b="1" dirty="0"/>
          </a:p>
          <a:p>
            <a:pPr marL="165518" indent="-165518">
              <a:buFont typeface="Arial" panose="020B0604020202020204" pitchFamily="34" charset="0"/>
              <a:buChar char="•"/>
            </a:pPr>
            <a:r>
              <a:rPr lang="en-US" dirty="0"/>
              <a:t>Do not transfer to the </a:t>
            </a:r>
            <a:r>
              <a:rPr lang="en-US" dirty="0" smtClean="0"/>
              <a:t>timesheet, </a:t>
            </a:r>
            <a:r>
              <a:rPr lang="en-US" dirty="0"/>
              <a:t>so the time must be entered by the employee</a:t>
            </a:r>
          </a:p>
          <a:p>
            <a:pPr marL="165518" indent="-165518">
              <a:buFont typeface="Arial" panose="020B0604020202020204" pitchFamily="34" charset="0"/>
              <a:buChar char="•"/>
            </a:pPr>
            <a:r>
              <a:rPr lang="en-US" dirty="0"/>
              <a:t>Review these entries to make sure they are correct</a:t>
            </a:r>
          </a:p>
          <a:p>
            <a:r>
              <a:rPr lang="en-US" b="1" dirty="0"/>
              <a:t>Employee Releases and Saves Time to the Work Order in the Timesheet</a:t>
            </a:r>
          </a:p>
          <a:p>
            <a:pPr marL="165518" indent="-165518">
              <a:buFont typeface="Arial" panose="020B0604020202020204" pitchFamily="34" charset="0"/>
              <a:buChar char="•"/>
              <a:defRPr/>
            </a:pPr>
            <a:r>
              <a:rPr lang="en-US" dirty="0"/>
              <a:t>If the employee does not save time then it will need to be re-entered</a:t>
            </a:r>
          </a:p>
          <a:p>
            <a:pPr marL="165518" indent="-165518">
              <a:buFont typeface="Arial" panose="020B0604020202020204" pitchFamily="34" charset="0"/>
              <a:buChar char="•"/>
            </a:pPr>
            <a:r>
              <a:rPr lang="en-US" dirty="0"/>
              <a:t>Time must be released and that this is how the supervisor is notified to approved</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
        <p:nvSpPr>
          <p:cNvPr id="5" name="TextBox 4"/>
          <p:cNvSpPr txBox="1"/>
          <p:nvPr/>
        </p:nvSpPr>
        <p:spPr>
          <a:xfrm>
            <a:off x="4928973" y="858876"/>
            <a:ext cx="1938668" cy="3692861"/>
          </a:xfrm>
          <a:prstGeom prst="rect">
            <a:avLst/>
          </a:prstGeom>
          <a:noFill/>
        </p:spPr>
        <p:txBody>
          <a:bodyPr wrap="square" lIns="88276" tIns="44138" rIns="88276" bIns="44138" rtlCol="0">
            <a:spAutoFit/>
          </a:bodyPr>
          <a:lstStyle/>
          <a:p>
            <a:r>
              <a:rPr lang="en-US" sz="1000" dirty="0"/>
              <a:t>As a Maintenance or Tunnel employee:</a:t>
            </a:r>
          </a:p>
          <a:p>
            <a:pPr marL="165518" indent="-165518">
              <a:buFont typeface="Arial" panose="020B0604020202020204" pitchFamily="34" charset="0"/>
              <a:buChar char="•"/>
            </a:pPr>
            <a:r>
              <a:rPr lang="en-US" sz="1000" dirty="0"/>
              <a:t>The work order must exist </a:t>
            </a:r>
            <a:r>
              <a:rPr lang="en-US" sz="1000" i="1" dirty="0"/>
              <a:t>before</a:t>
            </a:r>
            <a:r>
              <a:rPr lang="en-US" sz="1000" dirty="0"/>
              <a:t> the time is entered</a:t>
            </a:r>
          </a:p>
          <a:p>
            <a:pPr marL="165518" indent="-165518">
              <a:buFont typeface="Arial" panose="020B0604020202020204" pitchFamily="34" charset="0"/>
              <a:buChar char="•"/>
            </a:pPr>
            <a:r>
              <a:rPr lang="en-US" sz="1000" dirty="0"/>
              <a:t>Time is entered to a DOT1 or Preventive work order</a:t>
            </a:r>
          </a:p>
          <a:p>
            <a:pPr marL="165518" indent="-165518">
              <a:buFont typeface="Arial" panose="020B0604020202020204" pitchFamily="34" charset="0"/>
              <a:buChar char="•"/>
            </a:pPr>
            <a:r>
              <a:rPr lang="en-US" sz="1000" dirty="0"/>
              <a:t>DOT1 work orders transfer to the timesheet three times a day:</a:t>
            </a:r>
          </a:p>
          <a:p>
            <a:pPr marL="606899" lvl="1" indent="-165518">
              <a:buFont typeface="Arial" panose="020B0604020202020204" pitchFamily="34" charset="0"/>
              <a:buChar char="•"/>
            </a:pPr>
            <a:r>
              <a:rPr lang="en-US" sz="1000" dirty="0"/>
              <a:t>06:00</a:t>
            </a:r>
          </a:p>
          <a:p>
            <a:pPr marL="606899" lvl="1" indent="-165518">
              <a:buFont typeface="Arial" panose="020B0604020202020204" pitchFamily="34" charset="0"/>
              <a:buChar char="•"/>
            </a:pPr>
            <a:r>
              <a:rPr lang="en-US" sz="1000" dirty="0"/>
              <a:t>18:00</a:t>
            </a:r>
          </a:p>
          <a:p>
            <a:pPr marL="606899" lvl="1" indent="-165518">
              <a:buFont typeface="Arial" panose="020B0604020202020204" pitchFamily="34" charset="0"/>
              <a:buChar char="•"/>
            </a:pPr>
            <a:r>
              <a:rPr lang="en-US" sz="1000" dirty="0"/>
              <a:t>Midnight</a:t>
            </a:r>
          </a:p>
          <a:p>
            <a:pPr marL="165518" indent="-165518">
              <a:buFont typeface="Arial" panose="020B0604020202020204" pitchFamily="34" charset="0"/>
              <a:buChar char="•"/>
            </a:pPr>
            <a:r>
              <a:rPr lang="en-US" sz="1000" dirty="0"/>
              <a:t>Preventive work orders do not populate to the worksheet you must enter the time</a:t>
            </a:r>
          </a:p>
          <a:p>
            <a:endParaRPr lang="en-US" sz="1000" dirty="0"/>
          </a:p>
          <a:p>
            <a:r>
              <a:rPr lang="en-US" sz="1000" dirty="0"/>
              <a:t>Work Orders require entry in the following fields:</a:t>
            </a:r>
          </a:p>
          <a:p>
            <a:pPr marL="165518" indent="-165518">
              <a:buFont typeface="Arial" panose="020B0604020202020204" pitchFamily="34" charset="0"/>
              <a:buChar char="•"/>
            </a:pPr>
            <a:r>
              <a:rPr lang="en-US" sz="1000" dirty="0"/>
              <a:t>Work Order Number </a:t>
            </a:r>
          </a:p>
          <a:p>
            <a:pPr marL="165518" indent="-165518">
              <a:buFont typeface="Arial" panose="020B0604020202020204" pitchFamily="34" charset="0"/>
              <a:buChar char="•"/>
            </a:pPr>
            <a:r>
              <a:rPr lang="en-US" sz="1000" dirty="0"/>
              <a:t>Activity</a:t>
            </a:r>
          </a:p>
          <a:p>
            <a:pPr marL="165518" indent="-165518">
              <a:buFont typeface="Arial" panose="020B0604020202020204" pitchFamily="34" charset="0"/>
              <a:buChar char="•"/>
            </a:pPr>
            <a:r>
              <a:rPr lang="en-US" sz="1000" dirty="0"/>
              <a:t>Work Center</a:t>
            </a:r>
          </a:p>
          <a:p>
            <a:pPr marL="165518" indent="-165518">
              <a:buFont typeface="Arial" panose="020B0604020202020204" pitchFamily="34" charset="0"/>
              <a:buChar char="•"/>
            </a:pPr>
            <a:r>
              <a:rPr lang="en-US" sz="1000" dirty="0"/>
              <a:t>A/A Type</a:t>
            </a:r>
          </a:p>
          <a:p>
            <a:pPr marL="165518" indent="-165518">
              <a:buFont typeface="Arial" panose="020B0604020202020204" pitchFamily="34" charset="0"/>
              <a:buChar char="•"/>
            </a:pPr>
            <a:r>
              <a:rPr lang="en-US" sz="1000" dirty="0"/>
              <a:t>Working time (To and From)</a:t>
            </a:r>
          </a:p>
        </p:txBody>
      </p:sp>
    </p:spTree>
    <p:extLst>
      <p:ext uri="{BB962C8B-B14F-4D97-AF65-F5344CB8AC3E}">
        <p14:creationId xmlns:p14="http://schemas.microsoft.com/office/powerpoint/2010/main" val="3615318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Walk through the time entry deadlines:</a:t>
            </a:r>
          </a:p>
          <a:p>
            <a:pPr marL="165518" indent="-165518">
              <a:buFont typeface="Arial" panose="020B0604020202020204" pitchFamily="34" charset="0"/>
              <a:buChar char="•"/>
            </a:pPr>
            <a:r>
              <a:rPr lang="en-US" dirty="0" smtClean="0"/>
              <a:t>Explain each of the time entry deadlines from the slide</a:t>
            </a:r>
          </a:p>
          <a:p>
            <a:pPr marL="165518" indent="-165518">
              <a:buFont typeface="Arial" panose="020B0604020202020204" pitchFamily="34" charset="0"/>
              <a:buChar char="•"/>
            </a:pPr>
            <a:r>
              <a:rPr lang="en-US" dirty="0" smtClean="0"/>
              <a:t>Provide an example of each of the deadlines and what is means</a:t>
            </a:r>
          </a:p>
          <a:p>
            <a:pPr marL="165518" indent="-165518">
              <a:buFont typeface="Arial" panose="020B0604020202020204" pitchFamily="34" charset="0"/>
              <a:buChar char="•"/>
            </a:pPr>
            <a:r>
              <a:rPr lang="en-US" dirty="0" smtClean="0"/>
              <a:t>Explain that each role employee, supervisor, timekeeper and payroll</a:t>
            </a:r>
            <a:endParaRPr lang="en-US" dirty="0"/>
          </a:p>
          <a:p>
            <a:endParaRPr lang="en-US" b="1" dirty="0" smtClean="0"/>
          </a:p>
          <a:p>
            <a:r>
              <a:rPr lang="en-US" b="1" dirty="0" smtClean="0"/>
              <a:t>Important:</a:t>
            </a:r>
          </a:p>
          <a:p>
            <a:endParaRPr lang="en-US" dirty="0"/>
          </a:p>
          <a:p>
            <a:r>
              <a:rPr lang="en-US" dirty="0" smtClean="0"/>
              <a:t>If you use Leave</a:t>
            </a:r>
            <a:r>
              <a:rPr lang="en-US" baseline="0" dirty="0" smtClean="0"/>
              <a:t> W</a:t>
            </a:r>
            <a:r>
              <a:rPr lang="en-US" dirty="0" smtClean="0"/>
              <a:t>ithout</a:t>
            </a:r>
            <a:r>
              <a:rPr lang="en-US" baseline="0" dirty="0" smtClean="0"/>
              <a:t> P</a:t>
            </a:r>
            <a:r>
              <a:rPr lang="en-US" dirty="0" smtClean="0"/>
              <a:t>ay for any reason then your time entry deadline changes to the 15</a:t>
            </a:r>
            <a:r>
              <a:rPr lang="en-US" baseline="30000" dirty="0" smtClean="0"/>
              <a:t>th</a:t>
            </a:r>
            <a:r>
              <a:rPr lang="en-US" dirty="0" smtClean="0"/>
              <a:t> of the month where LWOP is being used.  </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
        <p:nvSpPr>
          <p:cNvPr id="5" name="TextBox 4"/>
          <p:cNvSpPr txBox="1"/>
          <p:nvPr/>
        </p:nvSpPr>
        <p:spPr>
          <a:xfrm>
            <a:off x="4928973" y="812700"/>
            <a:ext cx="1938668" cy="2909526"/>
          </a:xfrm>
          <a:prstGeom prst="rect">
            <a:avLst/>
          </a:prstGeom>
          <a:noFill/>
        </p:spPr>
        <p:txBody>
          <a:bodyPr wrap="square" lIns="88276" tIns="44138" rIns="88276" bIns="44138" rtlCol="0">
            <a:spAutoFit/>
          </a:bodyPr>
          <a:lstStyle/>
          <a:p>
            <a:r>
              <a:rPr lang="en-US" sz="1000" dirty="0"/>
              <a:t>Different employees have different deadlines for time entry  and approval of working time.</a:t>
            </a:r>
          </a:p>
          <a:p>
            <a:endParaRPr lang="en-US" sz="1000" dirty="0"/>
          </a:p>
          <a:p>
            <a:r>
              <a:rPr lang="en-US" sz="1000" b="1" dirty="0"/>
              <a:t>Full-time employees</a:t>
            </a:r>
          </a:p>
          <a:p>
            <a:pPr marL="165518" indent="-165518">
              <a:buFont typeface="Arial" panose="020B0604020202020204" pitchFamily="34" charset="0"/>
              <a:buChar char="•"/>
            </a:pPr>
            <a:r>
              <a:rPr lang="en-US" sz="1000" dirty="0"/>
              <a:t>Entered weekly</a:t>
            </a:r>
          </a:p>
          <a:p>
            <a:pPr marL="165518" indent="-165518">
              <a:buFont typeface="Arial" panose="020B0604020202020204" pitchFamily="34" charset="0"/>
              <a:buChar char="•"/>
            </a:pPr>
            <a:r>
              <a:rPr lang="en-US" sz="1000" dirty="0"/>
              <a:t>Due 5:00pm 2</a:t>
            </a:r>
            <a:r>
              <a:rPr lang="en-US" sz="1000" baseline="30000" dirty="0"/>
              <a:t>nd</a:t>
            </a:r>
            <a:r>
              <a:rPr lang="en-US" sz="1000" dirty="0"/>
              <a:t> day of following month</a:t>
            </a:r>
          </a:p>
          <a:p>
            <a:endParaRPr lang="en-US" sz="1000" dirty="0"/>
          </a:p>
          <a:p>
            <a:r>
              <a:rPr lang="en-US" sz="1000" b="1" dirty="0"/>
              <a:t>Temp, Winter and PPT </a:t>
            </a:r>
          </a:p>
          <a:p>
            <a:pPr marL="165518" indent="-165518">
              <a:buFont typeface="Arial" panose="020B0604020202020204" pitchFamily="34" charset="0"/>
              <a:buChar char="•"/>
            </a:pPr>
            <a:r>
              <a:rPr lang="en-US" sz="1000" dirty="0"/>
              <a:t>Entered daily</a:t>
            </a:r>
          </a:p>
          <a:p>
            <a:pPr marL="165518" indent="-165518">
              <a:buFont typeface="Arial" panose="020B0604020202020204" pitchFamily="34" charset="0"/>
              <a:buChar char="•"/>
            </a:pPr>
            <a:r>
              <a:rPr lang="en-US" sz="1000" dirty="0"/>
              <a:t>Approved by 5:00pm Monday</a:t>
            </a:r>
          </a:p>
          <a:p>
            <a:endParaRPr lang="en-US" sz="1000" dirty="0"/>
          </a:p>
          <a:p>
            <a:r>
              <a:rPr lang="en-US" sz="1000" b="1" i="1" dirty="0"/>
              <a:t>If you use Leave Without Pay for any reason then your time entry deadline changes to the 15</a:t>
            </a:r>
            <a:r>
              <a:rPr lang="en-US" sz="1000" b="1" i="1" baseline="30000" dirty="0"/>
              <a:t>th</a:t>
            </a:r>
            <a:r>
              <a:rPr lang="en-US" sz="1000" b="1" i="1" dirty="0"/>
              <a:t> of the month where LWOP is being used.  </a:t>
            </a:r>
          </a:p>
        </p:txBody>
      </p:sp>
    </p:spTree>
    <p:extLst>
      <p:ext uri="{BB962C8B-B14F-4D97-AF65-F5344CB8AC3E}">
        <p14:creationId xmlns:p14="http://schemas.microsoft.com/office/powerpoint/2010/main" val="4204788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8" y="433388"/>
            <a:ext cx="4652962" cy="3490912"/>
          </a:xfrm>
        </p:spPr>
      </p:sp>
      <p:sp>
        <p:nvSpPr>
          <p:cNvPr id="3" name="Notes Placeholder 2"/>
          <p:cNvSpPr>
            <a:spLocks noGrp="1"/>
          </p:cNvSpPr>
          <p:nvPr>
            <p:ph type="body" idx="1"/>
          </p:nvPr>
        </p:nvSpPr>
        <p:spPr/>
        <p:txBody>
          <a:bodyPr/>
          <a:lstStyle/>
          <a:p>
            <a:r>
              <a:rPr lang="en-US" b="1" dirty="0" smtClean="0"/>
              <a:t>Instructor Notes:</a:t>
            </a:r>
          </a:p>
          <a:p>
            <a:endParaRPr lang="en-US" b="0" dirty="0"/>
          </a:p>
          <a:p>
            <a:r>
              <a:rPr lang="en-US" b="0" dirty="0" smtClean="0"/>
              <a:t>This is the introduction to the course.  Take a moment to:</a:t>
            </a:r>
          </a:p>
          <a:p>
            <a:pPr marL="165518" indent="-165518">
              <a:buFont typeface="Arial" panose="020B0604020202020204" pitchFamily="34" charset="0"/>
              <a:buChar char="•"/>
            </a:pPr>
            <a:r>
              <a:rPr lang="en-US" baseline="0" dirty="0" smtClean="0"/>
              <a:t>Introduce</a:t>
            </a:r>
            <a:r>
              <a:rPr lang="en-US" dirty="0" smtClean="0"/>
              <a:t> yourself if you are not know to all of the participants</a:t>
            </a:r>
          </a:p>
          <a:p>
            <a:pPr marL="165518" indent="-165518">
              <a:buFont typeface="Arial" panose="020B0604020202020204" pitchFamily="34" charset="0"/>
              <a:buChar char="•"/>
            </a:pPr>
            <a:r>
              <a:rPr lang="en-US" b="0" baseline="0" dirty="0" smtClean="0"/>
              <a:t>State </a:t>
            </a:r>
            <a:r>
              <a:rPr lang="en-US" b="0" dirty="0" smtClean="0"/>
              <a:t>that the course will take four hours to complete with breaks</a:t>
            </a:r>
          </a:p>
          <a:p>
            <a:pPr marL="165518" indent="-165518">
              <a:buFont typeface="Arial" panose="020B0604020202020204" pitchFamily="34" charset="0"/>
              <a:buChar char="•"/>
            </a:pPr>
            <a:r>
              <a:rPr lang="en-US" dirty="0" smtClean="0"/>
              <a:t>Assess the experience of the participants by asking:</a:t>
            </a:r>
          </a:p>
          <a:p>
            <a:pPr marL="495021" lvl="2"/>
            <a:r>
              <a:rPr lang="en-US" b="0" baseline="0" dirty="0" smtClean="0"/>
              <a:t>Who has not</a:t>
            </a:r>
            <a:r>
              <a:rPr lang="en-US" b="0" dirty="0" smtClean="0"/>
              <a:t> entered </a:t>
            </a:r>
            <a:r>
              <a:rPr lang="en-US" dirty="0" smtClean="0"/>
              <a:t>time in SAP?</a:t>
            </a:r>
            <a:endParaRPr lang="en-US" b="0" baseline="0" dirty="0" smtClean="0"/>
          </a:p>
          <a:p>
            <a:pPr marL="495021" lvl="2"/>
            <a:r>
              <a:rPr lang="en-US" b="0" baseline="0" dirty="0" smtClean="0"/>
              <a:t>Who</a:t>
            </a:r>
            <a:r>
              <a:rPr lang="en-US" b="0" dirty="0" smtClean="0"/>
              <a:t> has 1 week to 3 months experience entering time?</a:t>
            </a:r>
          </a:p>
          <a:p>
            <a:pPr marL="495021" lvl="2"/>
            <a:r>
              <a:rPr lang="en-US" baseline="0" dirty="0" smtClean="0"/>
              <a:t>Who has 3 to 6 months</a:t>
            </a:r>
            <a:r>
              <a:rPr lang="en-US" dirty="0" smtClean="0"/>
              <a:t> experience?</a:t>
            </a:r>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
        <p:nvSpPr>
          <p:cNvPr id="7" name="TextBox 6"/>
          <p:cNvSpPr txBox="1"/>
          <p:nvPr/>
        </p:nvSpPr>
        <p:spPr>
          <a:xfrm>
            <a:off x="4938117" y="683407"/>
            <a:ext cx="1929524" cy="2439526"/>
          </a:xfrm>
          <a:prstGeom prst="rect">
            <a:avLst/>
          </a:prstGeom>
          <a:noFill/>
        </p:spPr>
        <p:txBody>
          <a:bodyPr wrap="square" lIns="88276" tIns="44138" rIns="88276" bIns="44138" rtlCol="0">
            <a:spAutoFit/>
          </a:bodyPr>
          <a:lstStyle/>
          <a:p>
            <a:r>
              <a:rPr lang="en-US" sz="1000" dirty="0"/>
              <a:t>This course is designed to help Maintenance personnel:</a:t>
            </a:r>
          </a:p>
          <a:p>
            <a:endParaRPr lang="en-US" sz="1000" dirty="0"/>
          </a:p>
          <a:p>
            <a:pPr marL="165518" indent="-165518">
              <a:buFont typeface="Arial" panose="020B0604020202020204" pitchFamily="34" charset="0"/>
              <a:buChar char="•"/>
            </a:pPr>
            <a:r>
              <a:rPr lang="en-US" sz="1000" dirty="0"/>
              <a:t>Understand how to enter time and leave to ensure prompt and accurate pay</a:t>
            </a:r>
          </a:p>
          <a:p>
            <a:pPr marL="165518" indent="-165518">
              <a:buFont typeface="Arial" panose="020B0604020202020204" pitchFamily="34" charset="0"/>
              <a:buChar char="•"/>
            </a:pPr>
            <a:r>
              <a:rPr lang="en-US" sz="1000" dirty="0"/>
              <a:t>Resolve common timesheet issues </a:t>
            </a:r>
          </a:p>
          <a:p>
            <a:pPr marL="165518" indent="-165518">
              <a:buFont typeface="Arial" panose="020B0604020202020204" pitchFamily="34" charset="0"/>
              <a:buChar char="•"/>
            </a:pPr>
            <a:r>
              <a:rPr lang="en-US" sz="1000" dirty="0"/>
              <a:t>Understand the approve processes and deadlines</a:t>
            </a:r>
          </a:p>
          <a:p>
            <a:pPr marL="165518" indent="-165518">
              <a:buFont typeface="Arial" panose="020B0604020202020204" pitchFamily="34" charset="0"/>
              <a:buChar char="•"/>
            </a:pPr>
            <a:endParaRPr lang="en-US" sz="1000" dirty="0"/>
          </a:p>
          <a:p>
            <a:r>
              <a:rPr lang="en-US" sz="1000" i="1" dirty="0"/>
              <a:t>This course is expected to take about four hours to complete with breaks.  </a:t>
            </a:r>
          </a:p>
          <a:p>
            <a:endParaRPr lang="en-US" sz="1000" dirty="0"/>
          </a:p>
        </p:txBody>
      </p:sp>
    </p:spTree>
    <p:extLst>
      <p:ext uri="{BB962C8B-B14F-4D97-AF65-F5344CB8AC3E}">
        <p14:creationId xmlns:p14="http://schemas.microsoft.com/office/powerpoint/2010/main" val="270830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5"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9" name="Rectangle 8"/>
          <p:cNvSpPr>
            <a:spLocks noChangeArrowheads="1"/>
          </p:cNvSpPr>
          <p:nvPr/>
        </p:nvSpPr>
        <p:spPr bwMode="auto">
          <a:xfrm>
            <a:off x="547581" y="1618"/>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10" name="TextBox 9"/>
          <p:cNvSpPr txBox="1"/>
          <p:nvPr/>
        </p:nvSpPr>
        <p:spPr>
          <a:xfrm>
            <a:off x="635001" y="2209802"/>
            <a:ext cx="5752953" cy="958117"/>
          </a:xfrm>
          <a:prstGeom prst="rect">
            <a:avLst/>
          </a:prstGeom>
          <a:noFill/>
        </p:spPr>
        <p:txBody>
          <a:bodyPr wrap="square" lIns="91415" tIns="45708" rIns="91415" bIns="45708" rtlCol="0">
            <a:spAutoFit/>
          </a:bodyPr>
          <a:lstStyle/>
          <a:p>
            <a:pPr algn="ctr"/>
            <a:r>
              <a:rPr lang="en-US" sz="2800" dirty="0"/>
              <a:t>Section 2</a:t>
            </a:r>
          </a:p>
          <a:p>
            <a:pPr algn="ctr"/>
            <a:r>
              <a:rPr lang="en-US" sz="2800" dirty="0"/>
              <a:t>Overtime and Shift Premium Pay</a:t>
            </a:r>
          </a:p>
        </p:txBody>
      </p:sp>
      <p:sp>
        <p:nvSpPr>
          <p:cNvPr id="11" name="Rectangle 10"/>
          <p:cNvSpPr/>
          <p:nvPr/>
        </p:nvSpPr>
        <p:spPr>
          <a:xfrm>
            <a:off x="6667500" y="9075103"/>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Tree>
    <p:extLst>
      <p:ext uri="{BB962C8B-B14F-4D97-AF65-F5344CB8AC3E}">
        <p14:creationId xmlns:p14="http://schemas.microsoft.com/office/powerpoint/2010/main" val="3227686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b="0" dirty="0" smtClean="0"/>
          </a:p>
          <a:p>
            <a:r>
              <a:rPr lang="en-US" b="0" dirty="0" smtClean="0"/>
              <a:t>Inform</a:t>
            </a:r>
            <a:r>
              <a:rPr lang="en-US" b="0" baseline="0" dirty="0" smtClean="0"/>
              <a:t> the participants that:</a:t>
            </a:r>
          </a:p>
          <a:p>
            <a:pPr marL="171661" indent="-171661">
              <a:buFont typeface="Arial" panose="020B0604020202020204" pitchFamily="34" charset="0"/>
              <a:buChar char="•"/>
            </a:pPr>
            <a:r>
              <a:rPr lang="en-US" b="0" baseline="0" dirty="0" smtClean="0"/>
              <a:t>This is the second section of the course</a:t>
            </a:r>
          </a:p>
          <a:p>
            <a:pPr marL="171661" indent="-171661">
              <a:buFont typeface="Arial" panose="020B0604020202020204" pitchFamily="34" charset="0"/>
              <a:buChar char="•"/>
            </a:pPr>
            <a:r>
              <a:rPr lang="en-US" b="0" baseline="0" dirty="0" smtClean="0"/>
              <a:t>It explains how to enter time to a DOT1 and Preventive work order and when you should enter overtime and wage types and work schedules and how to enter and release time in SAP</a:t>
            </a:r>
          </a:p>
          <a:p>
            <a:pPr marL="165518" indent="-165518">
              <a:buFont typeface="Arial" panose="020B0604020202020204" pitchFamily="34" charset="0"/>
              <a:buChar char="•"/>
            </a:pPr>
            <a:r>
              <a:rPr lang="en-US" b="0" baseline="0" dirty="0" smtClean="0"/>
              <a:t>It should take about </a:t>
            </a:r>
            <a:r>
              <a:rPr lang="en-US" b="1" baseline="0" dirty="0" smtClean="0"/>
              <a:t>40 to 45 minutes </a:t>
            </a:r>
            <a:r>
              <a:rPr lang="en-US" b="0" baseline="0" dirty="0" smtClean="0"/>
              <a:t>to complete </a:t>
            </a:r>
          </a:p>
        </p:txBody>
      </p:sp>
      <p:sp>
        <p:nvSpPr>
          <p:cNvPr id="62468" name="Slide Number Placeholder 3"/>
          <p:cNvSpPr>
            <a:spLocks noGrp="1"/>
          </p:cNvSpPr>
          <p:nvPr>
            <p:ph type="sldNum" sz="quarter" idx="5"/>
          </p:nvPr>
        </p:nvSpPr>
        <p:spPr/>
        <p:txBody>
          <a:bodyPr/>
          <a:lstStyle/>
          <a:p>
            <a:fld id="{5E53A2DA-CDF3-48EB-B347-1586A460E593}" type="slidenum">
              <a:rPr lang="en-US" smtClean="0"/>
              <a:pPr/>
              <a:t>21</a:t>
            </a:fld>
            <a:endParaRPr lang="en-US" dirty="0" smtClean="0"/>
          </a:p>
        </p:txBody>
      </p:sp>
      <p:sp>
        <p:nvSpPr>
          <p:cNvPr id="4" name="Slide Image Placeholder 3"/>
          <p:cNvSpPr>
            <a:spLocks noGrp="1" noRot="1" noChangeAspect="1"/>
          </p:cNvSpPr>
          <p:nvPr>
            <p:ph type="sldImg"/>
          </p:nvPr>
        </p:nvSpPr>
        <p:spPr>
          <a:xfrm>
            <a:off x="147638" y="433388"/>
            <a:ext cx="4652962" cy="3490912"/>
          </a:xfrm>
        </p:spPr>
      </p:sp>
    </p:spTree>
    <p:extLst>
      <p:ext uri="{BB962C8B-B14F-4D97-AF65-F5344CB8AC3E}">
        <p14:creationId xmlns:p14="http://schemas.microsoft.com/office/powerpoint/2010/main" val="2147149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8" y="433388"/>
            <a:ext cx="4652962" cy="3490912"/>
          </a:xfrm>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pPr marL="171661" indent="-171661">
              <a:buFont typeface="Arial" panose="020B0604020202020204" pitchFamily="34" charset="0"/>
              <a:buChar char="•"/>
            </a:pPr>
            <a:r>
              <a:rPr lang="en-US" dirty="0" smtClean="0"/>
              <a:t>Review the section objectives</a:t>
            </a:r>
            <a:r>
              <a:rPr lang="en-US" baseline="0" dirty="0" smtClean="0"/>
              <a:t> with the participants</a:t>
            </a:r>
            <a:endParaRPr lang="en-US" dirty="0" smtClean="0"/>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22</a:t>
            </a:fld>
            <a:endParaRPr lang="en-US" dirty="0"/>
          </a:p>
        </p:txBody>
      </p:sp>
      <p:sp>
        <p:nvSpPr>
          <p:cNvPr id="5" name="TextBox 4"/>
          <p:cNvSpPr txBox="1"/>
          <p:nvPr/>
        </p:nvSpPr>
        <p:spPr>
          <a:xfrm>
            <a:off x="4928973" y="886581"/>
            <a:ext cx="1929524" cy="1474133"/>
          </a:xfrm>
          <a:prstGeom prst="rect">
            <a:avLst/>
          </a:prstGeom>
          <a:noFill/>
        </p:spPr>
        <p:txBody>
          <a:bodyPr wrap="square" lIns="88276" tIns="44138" rIns="88276" bIns="44138" rtlCol="0">
            <a:spAutoFit/>
          </a:bodyPr>
          <a:lstStyle/>
          <a:p>
            <a:r>
              <a:rPr lang="en-US" sz="1000" dirty="0"/>
              <a:t>These are the learning objectives for this section.  By the end of the section you should be familiar with each of the objectives.  </a:t>
            </a:r>
          </a:p>
          <a:p>
            <a:endParaRPr lang="en-US" sz="1000" dirty="0"/>
          </a:p>
          <a:p>
            <a:r>
              <a:rPr lang="en-US" sz="1000" dirty="0"/>
              <a:t>These objectives are tied to the course objectives which will be reviewed at the end of the course.  </a:t>
            </a:r>
          </a:p>
        </p:txBody>
      </p:sp>
    </p:spTree>
    <p:extLst>
      <p:ext uri="{BB962C8B-B14F-4D97-AF65-F5344CB8AC3E}">
        <p14:creationId xmlns:p14="http://schemas.microsoft.com/office/powerpoint/2010/main" val="1754710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Explain</a:t>
            </a:r>
            <a:r>
              <a:rPr lang="en-US" baseline="0" dirty="0" smtClean="0"/>
              <a:t> to participants that in this section of the course they are going to learn how to enter and fix your time</a:t>
            </a:r>
            <a:r>
              <a:rPr lang="en-US" baseline="0" dirty="0" smtClean="0">
                <a:solidFill>
                  <a:srgbClr val="FF0000"/>
                </a:solidFill>
              </a:rPr>
              <a:t> </a:t>
            </a:r>
            <a:r>
              <a:rPr lang="en-US" baseline="0" dirty="0" smtClean="0"/>
              <a:t>entries</a:t>
            </a:r>
            <a:r>
              <a:rPr lang="en-US" baseline="0" dirty="0" smtClean="0">
                <a:solidFill>
                  <a:srgbClr val="FF0000"/>
                </a:solidFill>
              </a:rPr>
              <a:t> </a:t>
            </a:r>
            <a:r>
              <a:rPr lang="en-US" baseline="0" dirty="0" smtClean="0"/>
              <a:t>by working through a scenario.  </a:t>
            </a:r>
          </a:p>
          <a:p>
            <a:endParaRPr lang="en-US" dirty="0"/>
          </a:p>
          <a:p>
            <a:r>
              <a:rPr lang="en-US" baseline="0" dirty="0" smtClean="0"/>
              <a:t>The scenario includes the most common time entry situations for Maintenance employees, but is not designed to cover every type of time or leave they may enter or need to correct.  </a:t>
            </a:r>
          </a:p>
          <a:p>
            <a:endParaRPr lang="en-US" baseline="0" dirty="0" smtClean="0"/>
          </a:p>
          <a:p>
            <a:r>
              <a:rPr lang="en-US" baseline="0" dirty="0" smtClean="0"/>
              <a:t>The main concepts participants will learn are what to do if:</a:t>
            </a:r>
          </a:p>
          <a:p>
            <a:pPr marL="165518" indent="-165518">
              <a:buFont typeface="Arial" panose="020B0604020202020204" pitchFamily="34" charset="0"/>
              <a:buChar char="•"/>
            </a:pPr>
            <a:r>
              <a:rPr lang="en-US" dirty="0" smtClean="0"/>
              <a:t>The work order populates with more</a:t>
            </a:r>
            <a:r>
              <a:rPr lang="en-US" baseline="0" dirty="0" smtClean="0"/>
              <a:t> </a:t>
            </a:r>
            <a:r>
              <a:rPr lang="en-US" dirty="0" smtClean="0"/>
              <a:t>hours than you are scheduled to work in the day</a:t>
            </a:r>
          </a:p>
          <a:p>
            <a:pPr marL="165518" indent="-165518">
              <a:buFont typeface="Arial" panose="020B0604020202020204" pitchFamily="34" charset="0"/>
              <a:buChar char="•"/>
            </a:pPr>
            <a:r>
              <a:rPr lang="en-US" dirty="0" smtClean="0"/>
              <a:t>You need to e</a:t>
            </a:r>
            <a:r>
              <a:rPr lang="en-US" baseline="0" dirty="0" smtClean="0"/>
              <a:t>nter a preventive work order in your time</a:t>
            </a:r>
            <a:r>
              <a:rPr lang="en-US" dirty="0" smtClean="0"/>
              <a:t> sheet</a:t>
            </a:r>
            <a:endParaRPr lang="en-US" baseline="0" dirty="0" smtClean="0"/>
          </a:p>
          <a:p>
            <a:pPr marL="165518" indent="-165518" defTabSz="882762">
              <a:buFont typeface="Arial" panose="020B0604020202020204" pitchFamily="34" charset="0"/>
              <a:buChar char="•"/>
              <a:defRPr/>
            </a:pPr>
            <a:r>
              <a:rPr lang="en-US" baseline="0" dirty="0" smtClean="0"/>
              <a:t>You need to enter on-call pay</a:t>
            </a:r>
          </a:p>
          <a:p>
            <a:pPr marL="165518" indent="-165518" defTabSz="882762">
              <a:buFont typeface="Arial" panose="020B0604020202020204" pitchFamily="34" charset="0"/>
              <a:buChar char="•"/>
              <a:defRPr/>
            </a:pPr>
            <a:r>
              <a:rPr lang="en-US" baseline="0" dirty="0" smtClean="0"/>
              <a:t>You need to enter time worked to a cost center</a:t>
            </a:r>
          </a:p>
          <a:p>
            <a:pPr marL="165518" indent="-165518">
              <a:buFont typeface="Arial" panose="020B0604020202020204" pitchFamily="34" charset="0"/>
              <a:buChar char="•"/>
            </a:pPr>
            <a:r>
              <a:rPr lang="en-US" baseline="0" dirty="0" smtClean="0"/>
              <a:t>You enter shift premium pay wage type (2</a:t>
            </a:r>
            <a:r>
              <a:rPr lang="en-US" baseline="30000" dirty="0" smtClean="0"/>
              <a:t>nd</a:t>
            </a:r>
            <a:r>
              <a:rPr lang="en-US" baseline="0" dirty="0" smtClean="0"/>
              <a:t> and 3</a:t>
            </a:r>
            <a:r>
              <a:rPr lang="en-US" baseline="30000" dirty="0" smtClean="0"/>
              <a:t>rd</a:t>
            </a:r>
            <a:r>
              <a:rPr lang="en-US" baseline="0" dirty="0" smtClean="0"/>
              <a:t> shift) for mandatory events attended on 1</a:t>
            </a:r>
            <a:r>
              <a:rPr lang="en-US" baseline="30000" dirty="0" smtClean="0"/>
              <a:t>st</a:t>
            </a:r>
            <a:r>
              <a:rPr lang="en-US" baseline="0" dirty="0" smtClean="0"/>
              <a:t> shift</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23</a:t>
            </a:fld>
            <a:endParaRPr lang="en-US" dirty="0"/>
          </a:p>
        </p:txBody>
      </p:sp>
      <p:sp>
        <p:nvSpPr>
          <p:cNvPr id="5" name="TextBox 4"/>
          <p:cNvSpPr txBox="1"/>
          <p:nvPr/>
        </p:nvSpPr>
        <p:spPr>
          <a:xfrm>
            <a:off x="4931343" y="831855"/>
            <a:ext cx="1940024" cy="2752860"/>
          </a:xfrm>
          <a:prstGeom prst="rect">
            <a:avLst/>
          </a:prstGeom>
          <a:noFill/>
        </p:spPr>
        <p:txBody>
          <a:bodyPr wrap="square" lIns="88276" tIns="44138" rIns="88276" bIns="44138" rtlCol="0">
            <a:spAutoFit/>
          </a:bodyPr>
          <a:lstStyle/>
          <a:p>
            <a:r>
              <a:rPr lang="en-US" sz="1000" dirty="0"/>
              <a:t>In this section of the course you are going to learn how to enter and fix your time</a:t>
            </a:r>
            <a:r>
              <a:rPr lang="en-US" sz="1000" dirty="0">
                <a:solidFill>
                  <a:srgbClr val="FF0000"/>
                </a:solidFill>
              </a:rPr>
              <a:t> </a:t>
            </a:r>
            <a:r>
              <a:rPr lang="en-US" sz="1000" dirty="0"/>
              <a:t>entries</a:t>
            </a:r>
            <a:r>
              <a:rPr lang="en-US" sz="1000" dirty="0">
                <a:solidFill>
                  <a:srgbClr val="FF0000"/>
                </a:solidFill>
              </a:rPr>
              <a:t> </a:t>
            </a:r>
            <a:r>
              <a:rPr lang="en-US" sz="1000" dirty="0"/>
              <a:t>by working through a scenario.  </a:t>
            </a:r>
          </a:p>
          <a:p>
            <a:endParaRPr lang="en-US" sz="1000" dirty="0"/>
          </a:p>
          <a:p>
            <a:r>
              <a:rPr lang="en-US" sz="1000" dirty="0"/>
              <a:t>The scenario includes the most common time entry situations, but is not designed to cover every type of time or leave you may enter or need to correct.  </a:t>
            </a:r>
          </a:p>
          <a:p>
            <a:endParaRPr lang="en-US" sz="1000" dirty="0"/>
          </a:p>
          <a:p>
            <a:r>
              <a:rPr lang="en-US" sz="1000" dirty="0"/>
              <a:t>While working on the scenario, we encourage you to share what you know and to work together to come up with the correct time entry.  </a:t>
            </a:r>
          </a:p>
          <a:p>
            <a:endParaRPr lang="en-US" sz="1000" dirty="0"/>
          </a:p>
        </p:txBody>
      </p:sp>
    </p:spTree>
    <p:extLst>
      <p:ext uri="{BB962C8B-B14F-4D97-AF65-F5344CB8AC3E}">
        <p14:creationId xmlns:p14="http://schemas.microsoft.com/office/powerpoint/2010/main" val="3664835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Demo:</a:t>
            </a:r>
            <a:r>
              <a:rPr lang="en-US" baseline="0" dirty="0" smtClean="0"/>
              <a:t> 5 minutes</a:t>
            </a:r>
          </a:p>
          <a:p>
            <a:r>
              <a:rPr lang="en-US" baseline="0" dirty="0" smtClean="0"/>
              <a:t>Exercise 10 minutes</a:t>
            </a:r>
          </a:p>
          <a:p>
            <a:endParaRPr lang="en-US" baseline="0" dirty="0" smtClean="0"/>
          </a:p>
          <a:p>
            <a:r>
              <a:rPr lang="en-US" baseline="0" dirty="0" smtClean="0"/>
              <a:t>Using SAPUSER102 and the directions highlighted in the Exercise Directions show participants how to log into the system</a:t>
            </a:r>
          </a:p>
          <a:p>
            <a:pPr marL="165518" indent="-165518">
              <a:buFont typeface="Arial" panose="020B0604020202020204" pitchFamily="34" charset="0"/>
              <a:buChar char="•"/>
            </a:pPr>
            <a:r>
              <a:rPr lang="en-US" baseline="0" dirty="0" smtClean="0"/>
              <a:t>Remind participants they should not log off of the system but if they do on accident they can log back on using the instructions in the Exercise Directions</a:t>
            </a:r>
          </a:p>
          <a:p>
            <a:pPr marL="165518" indent="-16551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2551523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Explain the following:</a:t>
            </a:r>
          </a:p>
          <a:p>
            <a:pPr marL="165518" indent="-165518">
              <a:buFont typeface="Arial" panose="020B0604020202020204" pitchFamily="34" charset="0"/>
              <a:buChar char="•"/>
            </a:pPr>
            <a:r>
              <a:rPr lang="en-US" dirty="0" smtClean="0"/>
              <a:t>Maintenance employee, typically</a:t>
            </a:r>
            <a:r>
              <a:rPr lang="en-US" baseline="0" dirty="0" smtClean="0"/>
              <a:t> enter your time to a work order</a:t>
            </a:r>
          </a:p>
          <a:p>
            <a:pPr marL="165518" indent="-165518">
              <a:buFont typeface="Arial" panose="020B0604020202020204" pitchFamily="34" charset="0"/>
              <a:buChar char="•"/>
            </a:pPr>
            <a:r>
              <a:rPr lang="en-US" dirty="0" smtClean="0"/>
              <a:t>All fields must be entered or checked depending on the work order</a:t>
            </a:r>
          </a:p>
          <a:p>
            <a:pPr marL="165518" indent="-165518">
              <a:buFont typeface="Arial" panose="020B0604020202020204" pitchFamily="34" charset="0"/>
              <a:buChar char="•"/>
            </a:pPr>
            <a:r>
              <a:rPr lang="en-US" baseline="0" dirty="0" smtClean="0"/>
              <a:t>If</a:t>
            </a:r>
            <a:r>
              <a:rPr lang="en-US" dirty="0" smtClean="0"/>
              <a:t> the information is not correct it must be corrected because errors</a:t>
            </a:r>
            <a:r>
              <a:rPr lang="en-US" baseline="0" dirty="0" smtClean="0"/>
              <a:t> will </a:t>
            </a:r>
            <a:r>
              <a:rPr lang="en-US" dirty="0" smtClean="0"/>
              <a:t>impact employee pay and/or the budget</a:t>
            </a:r>
          </a:p>
          <a:p>
            <a:pPr marL="165518" indent="-165518">
              <a:buFont typeface="Arial" panose="020B0604020202020204" pitchFamily="34" charset="0"/>
              <a:buChar char="•"/>
            </a:pPr>
            <a:r>
              <a:rPr lang="en-US" baseline="0" dirty="0" smtClean="0"/>
              <a:t>If</a:t>
            </a:r>
            <a:r>
              <a:rPr lang="en-US" dirty="0" smtClean="0"/>
              <a:t> you are not sure the entry is correct contact your supervisor</a:t>
            </a:r>
            <a:endParaRPr lang="en-US" baseline="0" dirty="0" smtClean="0"/>
          </a:p>
          <a:p>
            <a:endParaRPr lang="en-US" baseline="0" dirty="0" smtClean="0"/>
          </a:p>
          <a:p>
            <a:r>
              <a:rPr lang="en-US" dirty="0" smtClean="0"/>
              <a:t>Provide an explanation of the fields required to enter or review for a work order as indicated by the red arrows</a:t>
            </a:r>
            <a:endParaRPr lang="en-US" baseline="0" dirty="0" smtClean="0"/>
          </a:p>
          <a:p>
            <a:pPr marL="165518" indent="-165518">
              <a:buFont typeface="Arial" panose="020B0604020202020204" pitchFamily="34" charset="0"/>
              <a:buChar char="•"/>
            </a:pPr>
            <a:r>
              <a:rPr lang="en-US" b="1" dirty="0"/>
              <a:t>Receiving Work Order </a:t>
            </a:r>
            <a:r>
              <a:rPr lang="en-US" dirty="0"/>
              <a:t>– Work order the time is being charged to.  It is important the correct work order is entered on the time sheet because the your time may be charged to the wrong budget</a:t>
            </a:r>
          </a:p>
          <a:p>
            <a:pPr marL="165518" indent="-165518">
              <a:buFont typeface="Arial" panose="020B0604020202020204" pitchFamily="34" charset="0"/>
              <a:buChar char="•"/>
            </a:pPr>
            <a:r>
              <a:rPr lang="en-US" b="1" dirty="0"/>
              <a:t>Activity – </a:t>
            </a:r>
            <a:r>
              <a:rPr lang="en-US" dirty="0"/>
              <a:t>Operation or line item in the work order.  Identifies who does the work and for how long.  For DOT1 work orders it also identifies the date and start/end times</a:t>
            </a:r>
          </a:p>
          <a:p>
            <a:pPr marL="165518" indent="-165518">
              <a:buFont typeface="Arial" panose="020B0604020202020204" pitchFamily="34" charset="0"/>
              <a:buChar char="•"/>
            </a:pPr>
            <a:r>
              <a:rPr lang="en-US" b="1" dirty="0"/>
              <a:t>Work Center</a:t>
            </a:r>
            <a:r>
              <a:rPr lang="en-US" dirty="0"/>
              <a:t> – Your “5000 number”.  Attached to your position.  This number identifies who did the work</a:t>
            </a:r>
          </a:p>
          <a:p>
            <a:pPr marL="165518" indent="-165518">
              <a:buFont typeface="Arial" panose="020B0604020202020204" pitchFamily="34" charset="0"/>
              <a:buChar char="•"/>
            </a:pPr>
            <a:r>
              <a:rPr lang="en-US" b="1" dirty="0"/>
              <a:t>Day/Date</a:t>
            </a:r>
            <a:r>
              <a:rPr lang="en-US" dirty="0"/>
              <a:t> –Identifies total hours worked for this line item</a:t>
            </a:r>
          </a:p>
          <a:p>
            <a:pPr marL="165518" indent="-165518">
              <a:buFont typeface="Arial" panose="020B0604020202020204" pitchFamily="34" charset="0"/>
              <a:buChar char="•"/>
            </a:pPr>
            <a:r>
              <a:rPr lang="en-US" b="1" dirty="0"/>
              <a:t>From</a:t>
            </a:r>
            <a:r>
              <a:rPr lang="en-US" dirty="0"/>
              <a:t> – Identifies when the work started. Entered in military time (0:00 – 24:00)</a:t>
            </a:r>
          </a:p>
          <a:p>
            <a:pPr marL="165518" indent="-165518">
              <a:buFont typeface="Arial" panose="020B0604020202020204" pitchFamily="34" charset="0"/>
              <a:buChar char="•"/>
            </a:pPr>
            <a:r>
              <a:rPr lang="en-US" b="1" dirty="0"/>
              <a:t>To – </a:t>
            </a:r>
            <a:r>
              <a:rPr lang="en-US" dirty="0"/>
              <a:t>Identifies when the work ended.  Entered in military time (0:00 – 24:00)</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
        <p:nvSpPr>
          <p:cNvPr id="5" name="TextBox 4"/>
          <p:cNvSpPr txBox="1"/>
          <p:nvPr/>
        </p:nvSpPr>
        <p:spPr>
          <a:xfrm>
            <a:off x="4928973" y="840405"/>
            <a:ext cx="1938668" cy="5783004"/>
          </a:xfrm>
          <a:prstGeom prst="rect">
            <a:avLst/>
          </a:prstGeom>
          <a:noFill/>
        </p:spPr>
        <p:txBody>
          <a:bodyPr wrap="square" lIns="88276" tIns="44138" rIns="88276" bIns="44138" rtlCol="0">
            <a:spAutoFit/>
          </a:bodyPr>
          <a:lstStyle/>
          <a:p>
            <a:r>
              <a:rPr lang="en-US" sz="1000" dirty="0"/>
              <a:t>As a Maintenance employee, you typically enter your time to a work order. Regardless of the type of work order, you must review or enter data in the following fields:</a:t>
            </a:r>
          </a:p>
          <a:p>
            <a:endParaRPr lang="en-US" sz="1000" dirty="0"/>
          </a:p>
          <a:p>
            <a:pPr marL="165518" indent="-165518">
              <a:buFont typeface="Arial" panose="020B0604020202020204" pitchFamily="34" charset="0"/>
              <a:buChar char="•"/>
            </a:pPr>
            <a:r>
              <a:rPr lang="en-US" sz="1000" b="1" dirty="0"/>
              <a:t>Receiving Work Order </a:t>
            </a:r>
            <a:r>
              <a:rPr lang="en-US" sz="1000" dirty="0"/>
              <a:t>– Work order the time is being charged to.  It is important you enter the correct work order.  If you don’t then your time may be charged to the wrong budget.</a:t>
            </a:r>
          </a:p>
          <a:p>
            <a:pPr marL="165518" indent="-165518">
              <a:buFont typeface="Arial" panose="020B0604020202020204" pitchFamily="34" charset="0"/>
              <a:buChar char="•"/>
            </a:pPr>
            <a:r>
              <a:rPr lang="en-US" sz="1000" b="1" dirty="0"/>
              <a:t>Activity – </a:t>
            </a:r>
            <a:r>
              <a:rPr lang="en-US" sz="1000" dirty="0"/>
              <a:t>Operation or line item in the work order.  Identifies who does the work and for how long.  For DOT1 work orders it also identifies the date and start/end times.</a:t>
            </a:r>
          </a:p>
          <a:p>
            <a:pPr marL="165518" indent="-165518">
              <a:buFont typeface="Arial" panose="020B0604020202020204" pitchFamily="34" charset="0"/>
              <a:buChar char="•"/>
            </a:pPr>
            <a:r>
              <a:rPr lang="en-US" sz="1000" b="1" dirty="0"/>
              <a:t>Work Center</a:t>
            </a:r>
            <a:r>
              <a:rPr lang="en-US" sz="1000" dirty="0"/>
              <a:t> – Your 5000 number.  Attached to your position.  This number identifies who did the work.</a:t>
            </a:r>
          </a:p>
          <a:p>
            <a:pPr marL="165518" indent="-165518">
              <a:buFont typeface="Arial" panose="020B0604020202020204" pitchFamily="34" charset="0"/>
              <a:buChar char="•"/>
            </a:pPr>
            <a:r>
              <a:rPr lang="en-US" sz="1000" b="1" dirty="0"/>
              <a:t>Day/Date</a:t>
            </a:r>
            <a:r>
              <a:rPr lang="en-US" sz="1000" dirty="0"/>
              <a:t> –Identifies total hours worked for this line item.</a:t>
            </a:r>
          </a:p>
          <a:p>
            <a:pPr marL="165518" indent="-165518">
              <a:buFont typeface="Arial" panose="020B0604020202020204" pitchFamily="34" charset="0"/>
              <a:buChar char="•"/>
            </a:pPr>
            <a:r>
              <a:rPr lang="en-US" sz="1000" b="1" dirty="0"/>
              <a:t>From</a:t>
            </a:r>
            <a:r>
              <a:rPr lang="en-US" sz="1000" dirty="0"/>
              <a:t> – Identifies when the work started. Entered in military time (0:00 – 24:00)</a:t>
            </a:r>
          </a:p>
          <a:p>
            <a:pPr marL="165518" indent="-165518">
              <a:buFont typeface="Arial" panose="020B0604020202020204" pitchFamily="34" charset="0"/>
              <a:buChar char="•"/>
            </a:pPr>
            <a:r>
              <a:rPr lang="en-US" sz="1000" b="1" dirty="0"/>
              <a:t>To – </a:t>
            </a:r>
            <a:r>
              <a:rPr lang="en-US" sz="1000" dirty="0"/>
              <a:t>Identifies when the work ended.  Entered in military time (0:00 – 24:00)</a:t>
            </a:r>
          </a:p>
          <a:p>
            <a:pPr marL="165518" indent="-165518">
              <a:buFont typeface="Arial" panose="020B0604020202020204" pitchFamily="34" charset="0"/>
              <a:buChar char="•"/>
            </a:pPr>
            <a:endParaRPr lang="en-US" sz="1000" dirty="0"/>
          </a:p>
          <a:p>
            <a:r>
              <a:rPr lang="en-US" sz="1000" dirty="0"/>
              <a:t>If you are not sure about what you are entering contact your Supervisor for help. </a:t>
            </a:r>
          </a:p>
        </p:txBody>
      </p:sp>
    </p:spTree>
    <p:extLst>
      <p:ext uri="{BB962C8B-B14F-4D97-AF65-F5344CB8AC3E}">
        <p14:creationId xmlns:p14="http://schemas.microsoft.com/office/powerpoint/2010/main" val="1233104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a:p>
          <a:p>
            <a:r>
              <a:rPr lang="en-US" dirty="0" smtClean="0"/>
              <a:t>Explain the following:</a:t>
            </a:r>
          </a:p>
          <a:p>
            <a:endParaRPr lang="en-US" dirty="0"/>
          </a:p>
          <a:p>
            <a:pPr marL="165518" indent="-165518">
              <a:buFont typeface="Arial" panose="020B0604020202020204" pitchFamily="34" charset="0"/>
              <a:buChar char="•"/>
            </a:pPr>
            <a:r>
              <a:rPr lang="en-US" dirty="0" smtClean="0"/>
              <a:t>Work is completed and then entered to a work order</a:t>
            </a:r>
          </a:p>
          <a:p>
            <a:pPr marL="165518" indent="-165518">
              <a:buFont typeface="Arial" panose="020B0604020202020204" pitchFamily="34" charset="0"/>
              <a:buChar char="•"/>
            </a:pPr>
            <a:r>
              <a:rPr lang="en-US" dirty="0"/>
              <a:t>DOT1 Work orders the time is populated from the work order </a:t>
            </a:r>
          </a:p>
          <a:p>
            <a:pPr marL="495021" lvl="2"/>
            <a:r>
              <a:rPr lang="en-US" b="0" u="none" kern="1200" baseline="0" dirty="0" smtClean="0">
                <a:solidFill>
                  <a:schemeClr val="tx1"/>
                </a:solidFill>
                <a:effectLst/>
                <a:latin typeface="+mn-lt"/>
                <a:ea typeface="+mn-ea"/>
                <a:cs typeface="+mn-cs"/>
              </a:rPr>
              <a:t>SAP automatically transfers the time to your timesheet three times a day at 6:00 AM, 6:00 PM and Midnight.  </a:t>
            </a:r>
          </a:p>
          <a:p>
            <a:pPr marL="165518" indent="-165518">
              <a:buFont typeface="Arial" panose="020B0604020202020204" pitchFamily="34" charset="0"/>
              <a:buChar char="•"/>
            </a:pPr>
            <a:r>
              <a:rPr lang="en-US" dirty="0" smtClean="0"/>
              <a:t>P</a:t>
            </a:r>
            <a:r>
              <a:rPr lang="en-US" dirty="0"/>
              <a:t>reventive and Fleet work orders r</a:t>
            </a:r>
            <a:r>
              <a:rPr lang="en-US" b="0" u="none" kern="1200" baseline="0" dirty="0" smtClean="0">
                <a:solidFill>
                  <a:schemeClr val="tx1"/>
                </a:solidFill>
                <a:effectLst/>
                <a:latin typeface="+mn-lt"/>
                <a:ea typeface="+mn-ea"/>
                <a:cs typeface="+mn-cs"/>
              </a:rPr>
              <a:t>equired fields </a:t>
            </a:r>
            <a:r>
              <a:rPr lang="en-US" dirty="0"/>
              <a:t> include:</a:t>
            </a:r>
          </a:p>
          <a:p>
            <a:pPr marL="495021" lvl="2"/>
            <a:r>
              <a:rPr lang="en-US" b="0" u="none" kern="1200" baseline="0" dirty="0" smtClean="0">
                <a:solidFill>
                  <a:schemeClr val="tx1"/>
                </a:solidFill>
                <a:effectLst/>
                <a:latin typeface="+mn-lt"/>
                <a:ea typeface="+mn-ea"/>
                <a:cs typeface="+mn-cs"/>
              </a:rPr>
              <a:t>Rec. Order, Activity, Work Center, A/A Type and Working Time (From/To) yourself based on the information you are provided</a:t>
            </a:r>
            <a:endParaRPr lang="en-US" b="0" u="none" kern="1200" dirty="0" smtClean="0">
              <a:solidFill>
                <a:schemeClr val="tx1"/>
              </a:solidFill>
              <a:effectLst/>
              <a:latin typeface="+mn-lt"/>
              <a:ea typeface="+mn-ea"/>
              <a:cs typeface="+mn-cs"/>
            </a:endParaRPr>
          </a:p>
          <a:p>
            <a:pPr marL="165518" indent="-165518">
              <a:buFont typeface="Arial" panose="020B0604020202020204" pitchFamily="34" charset="0"/>
              <a:buChar char="•"/>
            </a:pPr>
            <a:r>
              <a:rPr lang="en-US" dirty="0"/>
              <a:t>Time cannot be entered or transferred until the work order has been created and released in SAP</a:t>
            </a:r>
            <a:endParaRPr lang="en-US" dirty="0" smtClean="0"/>
          </a:p>
          <a:p>
            <a:pPr marL="165518" indent="-165518">
              <a:buFont typeface="Arial" panose="020B0604020202020204" pitchFamily="34" charset="0"/>
              <a:buChar char="•"/>
            </a:pPr>
            <a:r>
              <a:rPr lang="en-US" dirty="0" smtClean="0"/>
              <a:t>Time can be manually changed in the timesheet and/or the work order </a:t>
            </a:r>
          </a:p>
          <a:p>
            <a:pPr marL="495021" lvl="2"/>
            <a:r>
              <a:rPr lang="en-US" dirty="0" smtClean="0"/>
              <a:t>SAP doesn’t validate the changes against both of the documents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
        <p:nvSpPr>
          <p:cNvPr id="5" name="TextBox 4"/>
          <p:cNvSpPr txBox="1"/>
          <p:nvPr/>
        </p:nvSpPr>
        <p:spPr>
          <a:xfrm>
            <a:off x="4928973" y="831170"/>
            <a:ext cx="1938668" cy="3849528"/>
          </a:xfrm>
          <a:prstGeom prst="rect">
            <a:avLst/>
          </a:prstGeom>
          <a:noFill/>
        </p:spPr>
        <p:txBody>
          <a:bodyPr wrap="square" lIns="88276" tIns="44138" rIns="88276" bIns="44138" rtlCol="0">
            <a:spAutoFit/>
          </a:bodyPr>
          <a:lstStyle/>
          <a:p>
            <a:r>
              <a:rPr lang="en-US" sz="1000" dirty="0"/>
              <a:t>There are three types of work orders </a:t>
            </a:r>
            <a:r>
              <a:rPr lang="en-US" sz="1000" b="1" dirty="0"/>
              <a:t>DOT1, Fleet</a:t>
            </a:r>
            <a:r>
              <a:rPr lang="en-US" sz="1000" dirty="0"/>
              <a:t> and </a:t>
            </a:r>
            <a:r>
              <a:rPr lang="en-US" sz="1000" b="1" dirty="0"/>
              <a:t>Preventive</a:t>
            </a:r>
            <a:r>
              <a:rPr lang="en-US" sz="1000" dirty="0"/>
              <a:t>.</a:t>
            </a:r>
          </a:p>
          <a:p>
            <a:endParaRPr lang="en-US" sz="1000" dirty="0"/>
          </a:p>
          <a:p>
            <a:r>
              <a:rPr lang="en-US" sz="1000" dirty="0"/>
              <a:t>For </a:t>
            </a:r>
            <a:r>
              <a:rPr lang="en-US" sz="1000" b="1" dirty="0"/>
              <a:t>DOT1</a:t>
            </a:r>
            <a:r>
              <a:rPr lang="en-US" sz="1000" dirty="0"/>
              <a:t> Work orders the time is populated from the work order and SAP automatically transfers the time to your timesheet three times a day at 6:00 AM, 6:00 PM and Midnight.  </a:t>
            </a:r>
          </a:p>
          <a:p>
            <a:endParaRPr lang="en-US" sz="1000" dirty="0"/>
          </a:p>
          <a:p>
            <a:r>
              <a:rPr lang="en-US" sz="1000" dirty="0"/>
              <a:t>For </a:t>
            </a:r>
            <a:r>
              <a:rPr lang="en-US" sz="1000" b="1" dirty="0"/>
              <a:t>Preventive/Fleet</a:t>
            </a:r>
            <a:r>
              <a:rPr lang="en-US" sz="1000" dirty="0"/>
              <a:t> work orders you must do the entry to the required fields (Rec. Order, Activity, Work Center, A/A Type and Working Time (From/To) yourself based on the information you are provided.  </a:t>
            </a:r>
          </a:p>
          <a:p>
            <a:endParaRPr lang="en-US" sz="1000" dirty="0"/>
          </a:p>
          <a:p>
            <a:r>
              <a:rPr lang="en-US" sz="1000" i="1" dirty="0"/>
              <a:t>Regardless of the Work Order type, time cannot be entered or transferred until the work order has been created and released in SAP. </a:t>
            </a:r>
          </a:p>
        </p:txBody>
      </p:sp>
    </p:spTree>
    <p:extLst>
      <p:ext uri="{BB962C8B-B14F-4D97-AF65-F5344CB8AC3E}">
        <p14:creationId xmlns:p14="http://schemas.microsoft.com/office/powerpoint/2010/main" val="3452685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Explain</a:t>
            </a:r>
            <a:r>
              <a:rPr lang="en-US" baseline="0" dirty="0" smtClean="0"/>
              <a:t> that overtime:</a:t>
            </a:r>
            <a:endParaRPr lang="en-US" dirty="0" smtClean="0"/>
          </a:p>
          <a:p>
            <a:pPr marL="165518" indent="-165518">
              <a:buFont typeface="Arial" panose="020B0604020202020204" pitchFamily="34" charset="0"/>
              <a:buChar char="•"/>
            </a:pPr>
            <a:r>
              <a:rPr lang="en-US" dirty="0" smtClean="0"/>
              <a:t>O</a:t>
            </a:r>
            <a:r>
              <a:rPr lang="en-US" baseline="0" dirty="0" smtClean="0"/>
              <a:t>ccurs when the working time (time worked and paid leave used) exceeds 40 hours in a given work week</a:t>
            </a:r>
          </a:p>
          <a:p>
            <a:pPr marL="165518" indent="-165518">
              <a:buFont typeface="Arial" panose="020B0604020202020204" pitchFamily="34" charset="0"/>
              <a:buChar char="•"/>
            </a:pPr>
            <a:r>
              <a:rPr lang="en-US" baseline="0" dirty="0" smtClean="0"/>
              <a:t>Is not based on the day, it is possible that your daily working time may exceed your scheduled working time and you do not receive overtime for the week</a:t>
            </a:r>
          </a:p>
          <a:p>
            <a:pPr marL="165518" indent="-165518">
              <a:buFont typeface="Arial" panose="020B0604020202020204" pitchFamily="34" charset="0"/>
              <a:buChar char="•"/>
            </a:pPr>
            <a:r>
              <a:rPr lang="en-US" dirty="0" smtClean="0"/>
              <a:t>Provide the following example or one of your own:</a:t>
            </a:r>
          </a:p>
          <a:p>
            <a:pPr marL="495021" lvl="2"/>
            <a:r>
              <a:rPr lang="en-US" b="1" baseline="0" dirty="0" smtClean="0"/>
              <a:t>Example</a:t>
            </a:r>
            <a:r>
              <a:rPr lang="en-US" baseline="0" dirty="0" smtClean="0"/>
              <a:t>: If you work four ten hour days and ended up working one extra hour on Monday, but left one hour early on Tuesday, you would not receive overtime</a:t>
            </a:r>
          </a:p>
          <a:p>
            <a:pPr marL="165518" indent="-165518">
              <a:buFont typeface="Arial" panose="020B0604020202020204" pitchFamily="34" charset="0"/>
              <a:buChar char="•"/>
            </a:pPr>
            <a:r>
              <a:rPr lang="en-US" dirty="0" smtClean="0"/>
              <a:t>Can be any combination of Paid A/A types including annual leave, sick leave, </a:t>
            </a:r>
            <a:r>
              <a:rPr lang="en-US" dirty="0" err="1" smtClean="0"/>
              <a:t>ect</a:t>
            </a:r>
            <a:r>
              <a:rPr lang="en-US" dirty="0" smtClean="0"/>
              <a:t>.  </a:t>
            </a:r>
          </a:p>
          <a:p>
            <a:pPr marL="165518" indent="-16551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
        <p:nvSpPr>
          <p:cNvPr id="5" name="TextBox 4"/>
          <p:cNvSpPr txBox="1"/>
          <p:nvPr/>
        </p:nvSpPr>
        <p:spPr>
          <a:xfrm>
            <a:off x="4928973" y="821935"/>
            <a:ext cx="1938668" cy="1812859"/>
          </a:xfrm>
          <a:prstGeom prst="rect">
            <a:avLst/>
          </a:prstGeom>
          <a:noFill/>
        </p:spPr>
        <p:txBody>
          <a:bodyPr wrap="square" lIns="88276" tIns="44138" rIns="88276" bIns="44138" rtlCol="0">
            <a:spAutoFit/>
          </a:bodyPr>
          <a:lstStyle/>
          <a:p>
            <a:r>
              <a:rPr lang="en-US" sz="1000" dirty="0"/>
              <a:t>Overtime occurs when the working time (time worked and paid leave used) exceeds 40 hours in a given work week.  </a:t>
            </a:r>
          </a:p>
          <a:p>
            <a:endParaRPr lang="en-US" sz="1000" dirty="0"/>
          </a:p>
          <a:p>
            <a:r>
              <a:rPr lang="en-US" sz="1000" dirty="0"/>
              <a:t>Is not based on the day, it is possible that your daily working time may exceed your scheduled working time and you do not receive overtime for the week.  </a:t>
            </a:r>
          </a:p>
          <a:p>
            <a:endParaRPr lang="en-US" sz="1000" dirty="0"/>
          </a:p>
        </p:txBody>
      </p:sp>
    </p:spTree>
    <p:extLst>
      <p:ext uri="{BB962C8B-B14F-4D97-AF65-F5344CB8AC3E}">
        <p14:creationId xmlns:p14="http://schemas.microsoft.com/office/powerpoint/2010/main" val="2104262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Demo:</a:t>
            </a:r>
            <a:r>
              <a:rPr lang="en-US" baseline="0" dirty="0" smtClean="0"/>
              <a:t> 5 minutes</a:t>
            </a:r>
          </a:p>
          <a:p>
            <a:r>
              <a:rPr lang="en-US" baseline="0" dirty="0" smtClean="0"/>
              <a:t>Exercise 10 minutes</a:t>
            </a:r>
          </a:p>
          <a:p>
            <a:endParaRPr lang="en-US" baseline="0" dirty="0" smtClean="0"/>
          </a:p>
          <a:p>
            <a:r>
              <a:rPr lang="en-US" baseline="0" dirty="0" smtClean="0"/>
              <a:t>Using SAPUSER102 and the directions highlighted in the Exercise Directions show participants how to verify and change work order hours</a:t>
            </a:r>
          </a:p>
          <a:p>
            <a:pPr marL="165518" indent="-165518">
              <a:buFont typeface="Arial" panose="020B0604020202020204" pitchFamily="34" charset="0"/>
              <a:buChar char="•"/>
            </a:pPr>
            <a:r>
              <a:rPr lang="en-US" dirty="0" smtClean="0"/>
              <a:t>During the demo highlight the scenario</a:t>
            </a:r>
            <a:r>
              <a:rPr lang="en-US" baseline="0" dirty="0" smtClean="0"/>
              <a:t> on the timesheet before you make changes</a:t>
            </a:r>
          </a:p>
          <a:p>
            <a:pPr marL="165518" indent="-165518">
              <a:buFont typeface="Arial" panose="020B0604020202020204" pitchFamily="34" charset="0"/>
              <a:buChar char="•"/>
            </a:pPr>
            <a:r>
              <a:rPr lang="en-US" baseline="0" dirty="0" smtClean="0"/>
              <a:t>Explain that the hours for Monday populated as expected, but Tuesday needs to change</a:t>
            </a:r>
          </a:p>
          <a:p>
            <a:pPr marL="165518" indent="-165518">
              <a:buFont typeface="Arial" panose="020B0604020202020204" pitchFamily="34" charset="0"/>
              <a:buChar char="•"/>
            </a:pPr>
            <a:r>
              <a:rPr lang="en-US" baseline="0" dirty="0" smtClean="0"/>
              <a:t>Highlight the difference between the DOT1 and Preventive work order</a:t>
            </a:r>
          </a:p>
          <a:p>
            <a:pPr marL="165518" indent="-165518">
              <a:buFont typeface="Arial" panose="020B0604020202020204" pitchFamily="34" charset="0"/>
              <a:buChar char="•"/>
            </a:pPr>
            <a:r>
              <a:rPr lang="en-US" baseline="0" dirty="0" smtClean="0"/>
              <a:t>Explain that it is the responsibility of the employee to check the time populated on the timesheet to ensure it is correct</a:t>
            </a:r>
          </a:p>
          <a:p>
            <a:pPr marL="165518" indent="-165518">
              <a:buFont typeface="Arial" panose="020B0604020202020204" pitchFamily="34" charset="0"/>
              <a:buChar char="•"/>
            </a:pPr>
            <a:r>
              <a:rPr lang="en-US" baseline="0" dirty="0" smtClean="0"/>
              <a:t>When you finish, explain that the action ends with checking the time and not logging off</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28</a:t>
            </a:fld>
            <a:endParaRPr lang="en-US" dirty="0"/>
          </a:p>
        </p:txBody>
      </p:sp>
    </p:spTree>
    <p:extLst>
      <p:ext uri="{BB962C8B-B14F-4D97-AF65-F5344CB8AC3E}">
        <p14:creationId xmlns:p14="http://schemas.microsoft.com/office/powerpoint/2010/main" val="4021994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Demo:</a:t>
            </a:r>
            <a:r>
              <a:rPr lang="en-US" baseline="0" dirty="0" smtClean="0"/>
              <a:t> 5 minutes</a:t>
            </a:r>
          </a:p>
          <a:p>
            <a:r>
              <a:rPr lang="en-US" baseline="0" dirty="0" smtClean="0"/>
              <a:t>Exercise 10 minutes</a:t>
            </a:r>
          </a:p>
          <a:p>
            <a:endParaRPr lang="en-US" baseline="0" dirty="0" smtClean="0"/>
          </a:p>
          <a:p>
            <a:r>
              <a:rPr lang="en-US" baseline="0" dirty="0" smtClean="0"/>
              <a:t>Using SAPUSER102 and the directions highlighted in the Exercise Directions show participants how to enter preventive work order hours</a:t>
            </a:r>
          </a:p>
          <a:p>
            <a:pPr marL="165518" indent="-165518">
              <a:buFont typeface="Arial" panose="020B0604020202020204" pitchFamily="34" charset="0"/>
              <a:buChar char="•"/>
            </a:pPr>
            <a:r>
              <a:rPr lang="en-US" dirty="0" smtClean="0"/>
              <a:t>Highlight</a:t>
            </a:r>
            <a:r>
              <a:rPr lang="en-US" baseline="0" dirty="0" smtClean="0"/>
              <a:t> that you saved the entries in the last exercise and now you need to get back into the CAT2 timesheet </a:t>
            </a:r>
          </a:p>
          <a:p>
            <a:pPr marL="165518" indent="-165518">
              <a:buFont typeface="Arial" panose="020B0604020202020204" pitchFamily="34" charset="0"/>
              <a:buChar char="•"/>
            </a:pPr>
            <a:r>
              <a:rPr lang="en-US" baseline="0" dirty="0" smtClean="0"/>
              <a:t>Use the ECC tab to show entering CAT2 into the command field</a:t>
            </a:r>
            <a:endParaRPr lang="en-US" dirty="0" smtClean="0"/>
          </a:p>
          <a:p>
            <a:pPr marL="165518" indent="-165518">
              <a:buFont typeface="Arial" panose="020B0604020202020204" pitchFamily="34" charset="0"/>
              <a:buChar char="•"/>
            </a:pPr>
            <a:r>
              <a:rPr lang="en-US" dirty="0" smtClean="0"/>
              <a:t>During the demo highlight the scenario</a:t>
            </a:r>
            <a:r>
              <a:rPr lang="en-US" baseline="0" dirty="0" smtClean="0"/>
              <a:t> on the timesheet before you make changes</a:t>
            </a:r>
          </a:p>
          <a:p>
            <a:pPr marL="165518" indent="-165518">
              <a:buFont typeface="Arial" panose="020B0604020202020204" pitchFamily="34" charset="0"/>
              <a:buChar char="•"/>
            </a:pPr>
            <a:r>
              <a:rPr lang="en-US" baseline="0" dirty="0" smtClean="0"/>
              <a:t>Explain that the hours need to be entered on a preventive work order and they do not populate</a:t>
            </a:r>
          </a:p>
          <a:p>
            <a:pPr marL="165518" indent="-165518">
              <a:buFont typeface="Arial" panose="020B0604020202020204" pitchFamily="34" charset="0"/>
              <a:buChar char="•"/>
            </a:pPr>
            <a:r>
              <a:rPr lang="en-US" baseline="0" dirty="0" smtClean="0"/>
              <a:t>Highlight the difference between the DOT1 and Preventive work order</a:t>
            </a:r>
          </a:p>
          <a:p>
            <a:pPr marL="165518" indent="-165518">
              <a:buFont typeface="Arial" panose="020B0604020202020204" pitchFamily="34" charset="0"/>
              <a:buChar char="•"/>
            </a:pPr>
            <a:r>
              <a:rPr lang="en-US" baseline="0" dirty="0" smtClean="0"/>
              <a:t>When you finish, explain that the action ends with checking the time and not logging off</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29</a:t>
            </a:fld>
            <a:endParaRPr lang="en-US" dirty="0"/>
          </a:p>
        </p:txBody>
      </p:sp>
    </p:spTree>
    <p:extLst>
      <p:ext uri="{BB962C8B-B14F-4D97-AF65-F5344CB8AC3E}">
        <p14:creationId xmlns:p14="http://schemas.microsoft.com/office/powerpoint/2010/main" val="316590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6344" y="73882"/>
            <a:ext cx="2295310" cy="9001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8276" tIns="44138" rIns="88276" bIns="44138"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243962353"/>
              </p:ext>
            </p:extLst>
          </p:nvPr>
        </p:nvGraphicFramePr>
        <p:xfrm>
          <a:off x="386779" y="457111"/>
          <a:ext cx="6267354" cy="2878534"/>
        </p:xfrm>
        <a:graphic>
          <a:graphicData uri="http://schemas.openxmlformats.org/drawingml/2006/table">
            <a:tbl>
              <a:tblPr firstRow="1" bandRow="1">
                <a:tableStyleId>{5940675A-B579-460E-94D1-54222C63F5DA}</a:tableStyleId>
              </a:tblPr>
              <a:tblGrid>
                <a:gridCol w="1056423"/>
                <a:gridCol w="4422516"/>
                <a:gridCol w="788415"/>
              </a:tblGrid>
              <a:tr h="470661">
                <a:tc>
                  <a:txBody>
                    <a:bodyPr/>
                    <a:lstStyle/>
                    <a:p>
                      <a:r>
                        <a:rPr lang="en-US" sz="1100" b="1" dirty="0" smtClean="0"/>
                        <a:t>Section</a:t>
                      </a:r>
                      <a:endParaRPr lang="en-US" sz="1100" b="1" dirty="0"/>
                    </a:p>
                  </a:txBody>
                  <a:tcPr marL="91606" marR="91606" marT="45782" marB="45782">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dirty="0" smtClean="0"/>
                        <a:t>Title</a:t>
                      </a:r>
                      <a:endParaRPr lang="en-US" sz="1100" b="1"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Page</a:t>
                      </a:r>
                      <a:endParaRPr lang="en-US" sz="1100" b="1" dirty="0"/>
                    </a:p>
                  </a:txBody>
                  <a:tcPr marL="91606" marR="91606" marT="45782" marB="45782">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2916">
                <a:tc>
                  <a:txBody>
                    <a:bodyPr/>
                    <a:lstStyle/>
                    <a:p>
                      <a:r>
                        <a:rPr lang="en-US" sz="1100" dirty="0" smtClean="0"/>
                        <a:t>1</a:t>
                      </a:r>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Introduction</a:t>
                      </a:r>
                      <a:r>
                        <a:rPr lang="en-US" sz="1100" baseline="0" dirty="0" smtClean="0"/>
                        <a:t> and Review of SAP Time Entry Course</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10</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2992">
                <a:tc>
                  <a:txBody>
                    <a:bodyPr/>
                    <a:lstStyle/>
                    <a:p>
                      <a:r>
                        <a:rPr lang="en-US" sz="1100" dirty="0" smtClean="0"/>
                        <a:t>2</a:t>
                      </a:r>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Overtime</a:t>
                      </a:r>
                      <a:r>
                        <a:rPr lang="en-US" sz="1100" baseline="0" dirty="0" smtClean="0"/>
                        <a:t> and Shift Premium Pay</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20</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3066">
                <a:tc>
                  <a:txBody>
                    <a:bodyPr/>
                    <a:lstStyle/>
                    <a:p>
                      <a:r>
                        <a:rPr lang="en-US" sz="1100" dirty="0" smtClean="0"/>
                        <a:t>3</a:t>
                      </a:r>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Timesheet</a:t>
                      </a:r>
                      <a:r>
                        <a:rPr lang="en-US" sz="1100" baseline="0" dirty="0" smtClean="0"/>
                        <a:t> Collisions Caused by the Work Order</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37</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2916">
                <a:tc>
                  <a:txBody>
                    <a:bodyPr/>
                    <a:lstStyle/>
                    <a:p>
                      <a:r>
                        <a:rPr lang="en-US" sz="1100" dirty="0" smtClean="0"/>
                        <a:t>4</a:t>
                      </a:r>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Leave Entry and Alternate Holiday</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51</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2842">
                <a:tc>
                  <a:txBody>
                    <a:bodyPr/>
                    <a:lstStyle/>
                    <a:p>
                      <a:r>
                        <a:rPr lang="en-US" sz="1100" dirty="0" smtClean="0"/>
                        <a:t>5</a:t>
                      </a:r>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Earning</a:t>
                      </a:r>
                      <a:r>
                        <a:rPr lang="en-US" sz="1100" baseline="0" dirty="0" smtClean="0"/>
                        <a:t> and Using Comp Time</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63</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23141">
                <a:tc>
                  <a:txBody>
                    <a:bodyPr/>
                    <a:lstStyle/>
                    <a:p>
                      <a:r>
                        <a:rPr lang="en-US" sz="1100" dirty="0" smtClean="0"/>
                        <a:t>Tab</a:t>
                      </a:r>
                      <a:r>
                        <a:rPr lang="en-US" sz="1100" baseline="0" dirty="0" smtClean="0"/>
                        <a:t> 1</a:t>
                      </a:r>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Glossary of Terms</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20188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endParaRPr lang="en-US" dirty="0"/>
          </a:p>
          <a:p>
            <a:r>
              <a:rPr lang="en-US" dirty="0"/>
              <a:t>Review the </a:t>
            </a:r>
            <a:r>
              <a:rPr lang="en-US" b="1" dirty="0"/>
              <a:t>On-call</a:t>
            </a:r>
            <a:r>
              <a:rPr lang="en-US" dirty="0"/>
              <a:t> section of the slide and stress the following:</a:t>
            </a:r>
          </a:p>
          <a:p>
            <a:pPr marL="165518" indent="-165518">
              <a:buFont typeface="Arial" panose="020B0604020202020204" pitchFamily="34" charset="0"/>
              <a:buChar char="•"/>
            </a:pPr>
            <a:r>
              <a:rPr lang="en-US" dirty="0" smtClean="0"/>
              <a:t>The time must be approved by the supervisor</a:t>
            </a:r>
          </a:p>
          <a:p>
            <a:pPr marL="165518" indent="-165518">
              <a:buFont typeface="Arial" panose="020B0604020202020204" pitchFamily="34" charset="0"/>
              <a:buChar char="•"/>
            </a:pPr>
            <a:r>
              <a:rPr lang="en-US" dirty="0"/>
              <a:t>Cannot be entered on working time</a:t>
            </a:r>
          </a:p>
          <a:p>
            <a:pPr marL="165518" indent="-165518">
              <a:buFont typeface="Arial" panose="020B0604020202020204" pitchFamily="34" charset="0"/>
              <a:buChar char="•"/>
            </a:pPr>
            <a:r>
              <a:rPr lang="en-US" dirty="0" smtClean="0"/>
              <a:t>Entered as wage type 4099</a:t>
            </a:r>
          </a:p>
          <a:p>
            <a:pPr marL="165518" indent="-165518">
              <a:buFont typeface="Arial" panose="020B0604020202020204" pitchFamily="34" charset="0"/>
              <a:buChar char="•"/>
            </a:pPr>
            <a:endParaRPr lang="en-US" dirty="0"/>
          </a:p>
          <a:p>
            <a:r>
              <a:rPr lang="en-US" dirty="0" smtClean="0"/>
              <a:t>Using the </a:t>
            </a:r>
            <a:r>
              <a:rPr lang="en-US" b="1" dirty="0" smtClean="0"/>
              <a:t>What fields to enter on your timesheet </a:t>
            </a:r>
            <a:r>
              <a:rPr lang="en-US" dirty="0" smtClean="0"/>
              <a:t>and the image describe the fields that must be entered for on-call time (Receiving Cost Center, Receiving Functional Area, Wage Type 4099 and the hours on-call (from and To fields)</a:t>
            </a:r>
          </a:p>
          <a:p>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30</a:t>
            </a:fld>
            <a:endParaRPr lang="en-US" dirty="0"/>
          </a:p>
        </p:txBody>
      </p:sp>
      <p:sp>
        <p:nvSpPr>
          <p:cNvPr id="5" name="TextBox 4"/>
          <p:cNvSpPr txBox="1"/>
          <p:nvPr/>
        </p:nvSpPr>
        <p:spPr>
          <a:xfrm>
            <a:off x="4928973" y="868111"/>
            <a:ext cx="1938668" cy="716191"/>
          </a:xfrm>
          <a:prstGeom prst="rect">
            <a:avLst/>
          </a:prstGeom>
          <a:noFill/>
        </p:spPr>
        <p:txBody>
          <a:bodyPr wrap="square" lIns="88276" tIns="44138" rIns="88276" bIns="44138" rtlCol="0">
            <a:spAutoFit/>
          </a:bodyPr>
          <a:lstStyle/>
          <a:p>
            <a:r>
              <a:rPr lang="en-US" sz="1000" dirty="0"/>
              <a:t>On-call must be approved by your supervisor, must only be entered on non-working time and wage type 4099 is entered.  </a:t>
            </a:r>
          </a:p>
        </p:txBody>
      </p:sp>
    </p:spTree>
    <p:extLst>
      <p:ext uri="{BB962C8B-B14F-4D97-AF65-F5344CB8AC3E}">
        <p14:creationId xmlns:p14="http://schemas.microsoft.com/office/powerpoint/2010/main" val="2842041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Demo:</a:t>
            </a:r>
            <a:r>
              <a:rPr lang="en-US" baseline="0" dirty="0" smtClean="0"/>
              <a:t> 5 minutes</a:t>
            </a:r>
          </a:p>
          <a:p>
            <a:r>
              <a:rPr lang="en-US" baseline="0" dirty="0" smtClean="0"/>
              <a:t>Exercise 10 minutes</a:t>
            </a:r>
          </a:p>
          <a:p>
            <a:endParaRPr lang="en-US" baseline="0" dirty="0" smtClean="0"/>
          </a:p>
          <a:p>
            <a:r>
              <a:rPr lang="en-US" baseline="0" dirty="0" smtClean="0"/>
              <a:t>Using SAPUSER102 and the directions highlighted in the Exercise Directions show participants how to enter on-call time</a:t>
            </a:r>
          </a:p>
          <a:p>
            <a:pPr marL="165518" indent="-165518">
              <a:buFont typeface="Arial" panose="020B0604020202020204" pitchFamily="34" charset="0"/>
              <a:buChar char="•"/>
            </a:pPr>
            <a:r>
              <a:rPr lang="en-US" dirty="0" smtClean="0"/>
              <a:t>Highlight</a:t>
            </a:r>
            <a:r>
              <a:rPr lang="en-US" baseline="0" dirty="0" smtClean="0"/>
              <a:t> that you saved the entries in the last exercise and now you need to get back into the CAT2 timesheet </a:t>
            </a:r>
          </a:p>
          <a:p>
            <a:pPr marL="165518" indent="-165518">
              <a:buFont typeface="Arial" panose="020B0604020202020204" pitchFamily="34" charset="0"/>
              <a:buChar char="•"/>
            </a:pPr>
            <a:r>
              <a:rPr lang="en-US" baseline="0" dirty="0" smtClean="0"/>
              <a:t>Use the ECC tab to show entering CAT2 into the command field</a:t>
            </a:r>
            <a:endParaRPr lang="en-US" dirty="0" smtClean="0"/>
          </a:p>
          <a:p>
            <a:pPr marL="165518" indent="-165518">
              <a:buFont typeface="Arial" panose="020B0604020202020204" pitchFamily="34" charset="0"/>
              <a:buChar char="•"/>
            </a:pPr>
            <a:r>
              <a:rPr lang="en-US" dirty="0" smtClean="0"/>
              <a:t>During the demo highlight the scenario</a:t>
            </a:r>
            <a:r>
              <a:rPr lang="en-US" baseline="0" dirty="0" smtClean="0"/>
              <a:t> on the timesheet before you make changes</a:t>
            </a:r>
          </a:p>
          <a:p>
            <a:pPr marL="165518" indent="-165518">
              <a:buFont typeface="Arial" panose="020B0604020202020204" pitchFamily="34" charset="0"/>
              <a:buChar char="•"/>
            </a:pPr>
            <a:r>
              <a:rPr lang="en-US" baseline="0" dirty="0" smtClean="0"/>
              <a:t>Explain that the hours need to be entered to on-call time are entered to a wage type because they are not an attendance or absence (A/A type)</a:t>
            </a:r>
          </a:p>
          <a:p>
            <a:pPr marL="165518" indent="-165518">
              <a:buFont typeface="Arial" panose="020B0604020202020204" pitchFamily="34" charset="0"/>
              <a:buChar char="•"/>
            </a:pPr>
            <a:r>
              <a:rPr lang="en-US" baseline="0" dirty="0" smtClean="0"/>
              <a:t>Highlight the difference between the A/A types and Wage types</a:t>
            </a:r>
          </a:p>
          <a:p>
            <a:pPr marL="165518" indent="-165518">
              <a:buFont typeface="Arial" panose="020B0604020202020204" pitchFamily="34" charset="0"/>
              <a:buChar char="•"/>
            </a:pPr>
            <a:r>
              <a:rPr lang="en-US" baseline="0" dirty="0" smtClean="0"/>
              <a:t>When you finish, explain that the action ends with checking the time and not logging off</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31</a:t>
            </a:fld>
            <a:endParaRPr lang="en-US" dirty="0"/>
          </a:p>
        </p:txBody>
      </p:sp>
    </p:spTree>
    <p:extLst>
      <p:ext uri="{BB962C8B-B14F-4D97-AF65-F5344CB8AC3E}">
        <p14:creationId xmlns:p14="http://schemas.microsoft.com/office/powerpoint/2010/main" val="256130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Explain the following</a:t>
            </a:r>
          </a:p>
          <a:p>
            <a:pPr marL="165518" indent="-165518">
              <a:buFont typeface="Arial" panose="020B0604020202020204" pitchFamily="34" charset="0"/>
              <a:buChar char="•"/>
            </a:pPr>
            <a:r>
              <a:rPr lang="en-US" dirty="0" smtClean="0"/>
              <a:t>Most working time in Maintenance is entered to work orders</a:t>
            </a:r>
          </a:p>
          <a:p>
            <a:pPr marL="165518" indent="-165518">
              <a:buFont typeface="Arial" panose="020B0604020202020204" pitchFamily="34" charset="0"/>
              <a:buChar char="•"/>
            </a:pPr>
            <a:r>
              <a:rPr lang="en-US" dirty="0"/>
              <a:t>Safety meetings and training </a:t>
            </a:r>
            <a:r>
              <a:rPr lang="en-US" dirty="0" smtClean="0"/>
              <a:t>are typically charged </a:t>
            </a:r>
            <a:r>
              <a:rPr lang="en-US" dirty="0"/>
              <a:t>to the home cost center </a:t>
            </a:r>
          </a:p>
          <a:p>
            <a:pPr marL="165518" indent="-165518">
              <a:buFont typeface="Arial" panose="020B0604020202020204" pitchFamily="34" charset="0"/>
              <a:buChar char="•"/>
            </a:pPr>
            <a:r>
              <a:rPr lang="en-US" dirty="0" smtClean="0"/>
              <a:t>Explain the cost center will be provided to them or the home cost center can be found on the timesheet</a:t>
            </a:r>
          </a:p>
          <a:p>
            <a:endParaRPr lang="en-US" dirty="0" smtClean="0"/>
          </a:p>
          <a:p>
            <a:r>
              <a:rPr lang="en-US" baseline="0" dirty="0" smtClean="0"/>
              <a:t>Use</a:t>
            </a:r>
            <a:r>
              <a:rPr lang="en-US" dirty="0" smtClean="0"/>
              <a:t> the graphic to show the fields which must be entered:</a:t>
            </a:r>
            <a:endParaRPr lang="en-US" baseline="0" dirty="0" smtClean="0"/>
          </a:p>
          <a:p>
            <a:pPr marL="165518" indent="-165518">
              <a:buFont typeface="Arial" panose="020B0604020202020204" pitchFamily="34" charset="0"/>
              <a:buChar char="•"/>
            </a:pPr>
            <a:r>
              <a:rPr lang="en-US" baseline="0" dirty="0" smtClean="0"/>
              <a:t>Rec. </a:t>
            </a:r>
            <a:r>
              <a:rPr lang="en-US" baseline="0" dirty="0" err="1" smtClean="0"/>
              <a:t>CCtr</a:t>
            </a:r>
            <a:r>
              <a:rPr lang="en-US" baseline="0" dirty="0" smtClean="0"/>
              <a:t> (Receiving Cost Center)</a:t>
            </a:r>
          </a:p>
          <a:p>
            <a:pPr marL="165518" indent="-165518">
              <a:buFont typeface="Arial" panose="020B0604020202020204" pitchFamily="34" charset="0"/>
              <a:buChar char="•"/>
            </a:pPr>
            <a:r>
              <a:rPr lang="en-US" baseline="0" dirty="0" smtClean="0"/>
              <a:t>Rec. </a:t>
            </a:r>
            <a:r>
              <a:rPr lang="en-US" baseline="0" dirty="0" err="1" smtClean="0"/>
              <a:t>Func</a:t>
            </a:r>
            <a:r>
              <a:rPr lang="en-US" baseline="0" dirty="0" smtClean="0"/>
              <a:t>. </a:t>
            </a:r>
            <a:r>
              <a:rPr lang="en-US" baseline="0" dirty="0" err="1" smtClean="0"/>
              <a:t>Ar</a:t>
            </a:r>
            <a:r>
              <a:rPr lang="en-US" baseline="0" dirty="0" smtClean="0"/>
              <a:t> (Receiving Functional Area) </a:t>
            </a:r>
          </a:p>
          <a:p>
            <a:pPr marL="165518" indent="-165518">
              <a:buFont typeface="Arial" panose="020B0604020202020204" pitchFamily="34" charset="0"/>
              <a:buChar char="•"/>
            </a:pPr>
            <a:r>
              <a:rPr lang="en-US" baseline="0" dirty="0" smtClean="0"/>
              <a:t>A/A Type </a:t>
            </a:r>
          </a:p>
          <a:p>
            <a:pPr marL="165518" indent="-165518">
              <a:buFont typeface="Arial" panose="020B0604020202020204" pitchFamily="34" charset="0"/>
              <a:buChar char="•"/>
            </a:pPr>
            <a:r>
              <a:rPr lang="en-US" baseline="0" dirty="0" smtClean="0"/>
              <a:t>Working Hours (From and To)</a:t>
            </a:r>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32</a:t>
            </a:fld>
            <a:endParaRPr lang="en-US" dirty="0"/>
          </a:p>
        </p:txBody>
      </p:sp>
      <p:sp>
        <p:nvSpPr>
          <p:cNvPr id="5" name="TextBox 4"/>
          <p:cNvSpPr txBox="1"/>
          <p:nvPr/>
        </p:nvSpPr>
        <p:spPr>
          <a:xfrm>
            <a:off x="4928973" y="831169"/>
            <a:ext cx="1938668" cy="3536194"/>
          </a:xfrm>
          <a:prstGeom prst="rect">
            <a:avLst/>
          </a:prstGeom>
          <a:noFill/>
        </p:spPr>
        <p:txBody>
          <a:bodyPr wrap="square" lIns="88276" tIns="44138" rIns="88276" bIns="44138" rtlCol="0">
            <a:spAutoFit/>
          </a:bodyPr>
          <a:lstStyle/>
          <a:p>
            <a:r>
              <a:rPr lang="en-US" sz="1000" dirty="0"/>
              <a:t>Safety meetings and training are not typically recorded to a work order instead they are charged to the home cost center to </a:t>
            </a:r>
            <a:r>
              <a:rPr lang="en-US" sz="1000" dirty="0" smtClean="0"/>
              <a:t>record </a:t>
            </a:r>
            <a:r>
              <a:rPr lang="en-US" sz="1000" dirty="0"/>
              <a:t>the costs.  </a:t>
            </a:r>
          </a:p>
          <a:p>
            <a:endParaRPr lang="en-US" sz="1000" dirty="0"/>
          </a:p>
          <a:p>
            <a:r>
              <a:rPr lang="en-US" sz="1000" dirty="0"/>
              <a:t>If you are uncertain about what your home cost center is it is located to the right of your personnel number on top of your timesheet.  </a:t>
            </a:r>
          </a:p>
          <a:p>
            <a:endParaRPr lang="en-US" sz="1000" dirty="0"/>
          </a:p>
          <a:p>
            <a:r>
              <a:rPr lang="en-US" sz="1000" dirty="0"/>
              <a:t>When entering time to a cost center, you need to enter data in the following fields:  </a:t>
            </a:r>
          </a:p>
          <a:p>
            <a:pPr marL="165518" indent="-165518">
              <a:buFont typeface="Arial" panose="020B0604020202020204" pitchFamily="34" charset="0"/>
              <a:buChar char="•"/>
            </a:pPr>
            <a:r>
              <a:rPr lang="en-US" sz="1000" dirty="0"/>
              <a:t>Rec. </a:t>
            </a:r>
            <a:r>
              <a:rPr lang="en-US" sz="1000" dirty="0" err="1"/>
              <a:t>CCtr</a:t>
            </a:r>
            <a:r>
              <a:rPr lang="en-US" sz="1000" dirty="0"/>
              <a:t> (Receiving Cost Center)</a:t>
            </a:r>
          </a:p>
          <a:p>
            <a:pPr marL="165518" indent="-165518">
              <a:buFont typeface="Arial" panose="020B0604020202020204" pitchFamily="34" charset="0"/>
              <a:buChar char="•"/>
            </a:pPr>
            <a:r>
              <a:rPr lang="en-US" sz="1000" dirty="0"/>
              <a:t>Rec. </a:t>
            </a:r>
            <a:r>
              <a:rPr lang="en-US" sz="1000" dirty="0" err="1"/>
              <a:t>Func</a:t>
            </a:r>
            <a:r>
              <a:rPr lang="en-US" sz="1000" dirty="0"/>
              <a:t>. </a:t>
            </a:r>
            <a:r>
              <a:rPr lang="en-US" sz="1000" dirty="0" err="1"/>
              <a:t>Ar</a:t>
            </a:r>
            <a:r>
              <a:rPr lang="en-US" sz="1000" dirty="0"/>
              <a:t> (Receiving Functional Area) </a:t>
            </a:r>
          </a:p>
          <a:p>
            <a:pPr marL="165518" indent="-165518">
              <a:buFont typeface="Arial" panose="020B0604020202020204" pitchFamily="34" charset="0"/>
              <a:buChar char="•"/>
            </a:pPr>
            <a:r>
              <a:rPr lang="en-US" sz="1000" dirty="0"/>
              <a:t>A/A Type </a:t>
            </a:r>
          </a:p>
          <a:p>
            <a:pPr marL="165518" indent="-165518">
              <a:buFont typeface="Arial" panose="020B0604020202020204" pitchFamily="34" charset="0"/>
              <a:buChar char="•"/>
            </a:pPr>
            <a:r>
              <a:rPr lang="en-US" sz="1000" dirty="0"/>
              <a:t>Working Hours (From and To)</a:t>
            </a:r>
          </a:p>
          <a:p>
            <a:endParaRPr lang="en-US" sz="1000" dirty="0"/>
          </a:p>
        </p:txBody>
      </p:sp>
    </p:spTree>
    <p:extLst>
      <p:ext uri="{BB962C8B-B14F-4D97-AF65-F5344CB8AC3E}">
        <p14:creationId xmlns:p14="http://schemas.microsoft.com/office/powerpoint/2010/main" val="3731905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endParaRPr lang="en-US" dirty="0"/>
          </a:p>
          <a:p>
            <a:r>
              <a:rPr lang="en-US" dirty="0"/>
              <a:t>Review the following:</a:t>
            </a:r>
          </a:p>
          <a:p>
            <a:pPr marL="165518" indent="-165518">
              <a:buFont typeface="Arial" panose="020B0604020202020204" pitchFamily="34" charset="0"/>
              <a:buChar char="•"/>
            </a:pPr>
            <a:r>
              <a:rPr lang="en-US" dirty="0"/>
              <a:t>Wage types are another time entry type used in maintenance</a:t>
            </a:r>
          </a:p>
          <a:p>
            <a:pPr marL="165518" indent="-165518">
              <a:buFont typeface="Arial" panose="020B0604020202020204" pitchFamily="34" charset="0"/>
              <a:buChar char="•"/>
            </a:pPr>
            <a:r>
              <a:rPr lang="en-US" dirty="0"/>
              <a:t>Are used INSTEAD of an A/A type </a:t>
            </a:r>
          </a:p>
          <a:p>
            <a:pPr marL="165518" indent="-165518">
              <a:buFont typeface="Arial" panose="020B0604020202020204" pitchFamily="34" charset="0"/>
              <a:buChar char="•"/>
            </a:pPr>
            <a:r>
              <a:rPr lang="en-US" dirty="0"/>
              <a:t>CDOT uses three Wage Types: </a:t>
            </a:r>
          </a:p>
          <a:p>
            <a:pPr marL="495021" lvl="2"/>
            <a:r>
              <a:rPr lang="en-US" dirty="0"/>
              <a:t>4099 for On-Call time </a:t>
            </a:r>
          </a:p>
          <a:p>
            <a:pPr marL="495021" lvl="2"/>
            <a:r>
              <a:rPr lang="en-US" dirty="0"/>
              <a:t>7002 and 7003 for work schedule premium pay  </a:t>
            </a:r>
          </a:p>
          <a:p>
            <a:pPr marL="165518" indent="-165518">
              <a:buFont typeface="Arial" panose="020B0604020202020204" pitchFamily="34" charset="0"/>
              <a:buChar char="•"/>
            </a:pPr>
            <a:r>
              <a:rPr lang="en-US" dirty="0"/>
              <a:t>Employees who are scheduled to work 2</a:t>
            </a:r>
            <a:r>
              <a:rPr lang="en-US" baseline="30000" dirty="0"/>
              <a:t>nd</a:t>
            </a:r>
            <a:r>
              <a:rPr lang="en-US" dirty="0"/>
              <a:t> or 3</a:t>
            </a:r>
            <a:r>
              <a:rPr lang="en-US" baseline="30000" dirty="0"/>
              <a:t>rd</a:t>
            </a:r>
            <a:r>
              <a:rPr lang="en-US" dirty="0"/>
              <a:t> shift but work 1</a:t>
            </a:r>
            <a:r>
              <a:rPr lang="en-US" baseline="30000" dirty="0"/>
              <a:t>st</a:t>
            </a:r>
            <a:r>
              <a:rPr lang="en-US" dirty="0"/>
              <a:t> shift due to a </a:t>
            </a:r>
            <a:r>
              <a:rPr lang="en-US" b="1" dirty="0"/>
              <a:t>qualifying</a:t>
            </a:r>
            <a:r>
              <a:rPr lang="en-US" dirty="0"/>
              <a:t> event taking place between the hours of 6AM and 4PM may be eligible to receive Work Schedule Premium Pay </a:t>
            </a:r>
          </a:p>
          <a:p>
            <a:pPr marL="165518" indent="-165518">
              <a:buFont typeface="Arial" panose="020B0604020202020204" pitchFamily="34" charset="0"/>
              <a:buChar char="•"/>
            </a:pPr>
            <a:r>
              <a:rPr lang="en-US" dirty="0"/>
              <a:t>Premium pay is NOT paid for overtime due to snow or routine maintenance operations</a:t>
            </a:r>
          </a:p>
          <a:p>
            <a:pPr marL="165518" indent="-165518">
              <a:buFont typeface="Arial" panose="020B0604020202020204" pitchFamily="34" charset="0"/>
              <a:buChar char="•"/>
            </a:pPr>
            <a:r>
              <a:rPr lang="en-US" dirty="0" smtClean="0"/>
              <a:t>The number of hours entered must match the worked towards the qualifying event</a:t>
            </a:r>
          </a:p>
          <a:p>
            <a:pPr marL="165518" indent="-165518" defTabSz="882762">
              <a:buFont typeface="Arial" panose="020B0604020202020204" pitchFamily="34" charset="0"/>
              <a:buChar char="•"/>
              <a:defRPr/>
            </a:pPr>
            <a:r>
              <a:rPr lang="en-US" dirty="0"/>
              <a:t>When reviewing the slide stress that Premium Pay requires two line of time entry</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33</a:t>
            </a:fld>
            <a:endParaRPr lang="en-US" dirty="0"/>
          </a:p>
        </p:txBody>
      </p:sp>
      <p:sp>
        <p:nvSpPr>
          <p:cNvPr id="5" name="TextBox 4"/>
          <p:cNvSpPr txBox="1"/>
          <p:nvPr/>
        </p:nvSpPr>
        <p:spPr>
          <a:xfrm>
            <a:off x="4928973" y="868111"/>
            <a:ext cx="1938668" cy="5416196"/>
          </a:xfrm>
          <a:prstGeom prst="rect">
            <a:avLst/>
          </a:prstGeom>
          <a:noFill/>
        </p:spPr>
        <p:txBody>
          <a:bodyPr wrap="square" lIns="88276" tIns="44138" rIns="88276" bIns="44138" rtlCol="0">
            <a:spAutoFit/>
          </a:bodyPr>
          <a:lstStyle/>
          <a:p>
            <a:r>
              <a:rPr lang="en-US" sz="1000" dirty="0"/>
              <a:t>Wage types are used INSTEAD of an A/A type.  CDOT uses three Wage Types: </a:t>
            </a:r>
          </a:p>
          <a:p>
            <a:pPr marL="165518" indent="-165518">
              <a:buFont typeface="Arial" panose="020B0604020202020204" pitchFamily="34" charset="0"/>
              <a:buChar char="•"/>
            </a:pPr>
            <a:r>
              <a:rPr lang="en-US" sz="1000" dirty="0"/>
              <a:t>One for On-Call time </a:t>
            </a:r>
          </a:p>
          <a:p>
            <a:pPr marL="165518" indent="-165518">
              <a:buFont typeface="Arial" panose="020B0604020202020204" pitchFamily="34" charset="0"/>
              <a:buChar char="•"/>
            </a:pPr>
            <a:r>
              <a:rPr lang="en-US" sz="1000" dirty="0"/>
              <a:t>Two for Work Schedule Premium Pay </a:t>
            </a:r>
          </a:p>
          <a:p>
            <a:endParaRPr lang="en-US" sz="1000" dirty="0"/>
          </a:p>
          <a:p>
            <a:r>
              <a:rPr lang="en-US" sz="1000" dirty="0"/>
              <a:t>Employees who are scheduled to work 2</a:t>
            </a:r>
            <a:r>
              <a:rPr lang="en-US" sz="1000" baseline="30000" dirty="0"/>
              <a:t>nd</a:t>
            </a:r>
            <a:r>
              <a:rPr lang="en-US" sz="1000" dirty="0"/>
              <a:t> or 3</a:t>
            </a:r>
            <a:r>
              <a:rPr lang="en-US" sz="1000" baseline="30000" dirty="0"/>
              <a:t>rd</a:t>
            </a:r>
            <a:r>
              <a:rPr lang="en-US" sz="1000" dirty="0"/>
              <a:t> shift but work 1</a:t>
            </a:r>
            <a:r>
              <a:rPr lang="en-US" sz="1000" baseline="30000" dirty="0"/>
              <a:t>st</a:t>
            </a:r>
            <a:r>
              <a:rPr lang="en-US" sz="1000" dirty="0"/>
              <a:t> shift due to a qualifying event taking place between the hours of 6AM and 4PM may be eligible to receive Work Schedule Premium Pay for the hours worked on 1</a:t>
            </a:r>
            <a:r>
              <a:rPr lang="en-US" sz="1000" baseline="30000" dirty="0"/>
              <a:t>st</a:t>
            </a:r>
            <a:r>
              <a:rPr lang="en-US" sz="1000" dirty="0"/>
              <a:t> shift. </a:t>
            </a:r>
          </a:p>
          <a:p>
            <a:endParaRPr lang="en-US" sz="1000" dirty="0"/>
          </a:p>
          <a:p>
            <a:r>
              <a:rPr lang="en-US" sz="1000" dirty="0"/>
              <a:t>Examples of qualifying events are Safety meetings, mandatory trainings, and Remembrance events. </a:t>
            </a:r>
          </a:p>
          <a:p>
            <a:endParaRPr lang="en-US" sz="1000" dirty="0"/>
          </a:p>
          <a:p>
            <a:r>
              <a:rPr lang="en-US" sz="1000" dirty="0"/>
              <a:t>Required overtime due to snow or other routine maintenance operations is </a:t>
            </a:r>
            <a:r>
              <a:rPr lang="en-US" sz="1000" b="1" dirty="0"/>
              <a:t>not</a:t>
            </a:r>
            <a:r>
              <a:rPr lang="en-US" sz="1000" dirty="0"/>
              <a:t> eligible for the shift premium. </a:t>
            </a:r>
          </a:p>
          <a:p>
            <a:endParaRPr lang="en-US" sz="1000" dirty="0"/>
          </a:p>
          <a:p>
            <a:r>
              <a:rPr lang="en-US" sz="1000" dirty="0"/>
              <a:t>When entering the shift premium code, be sure to verify that only the hours worked on 1</a:t>
            </a:r>
            <a:r>
              <a:rPr lang="en-US" sz="1000" baseline="30000" dirty="0"/>
              <a:t>st</a:t>
            </a:r>
            <a:r>
              <a:rPr lang="en-US" sz="1000" dirty="0"/>
              <a:t> shift are entered with the wage type for the qualifying event and the total hours coded to the wage type match the number of the hours worked for the qualifying event.  </a:t>
            </a:r>
          </a:p>
        </p:txBody>
      </p:sp>
    </p:spTree>
    <p:extLst>
      <p:ext uri="{BB962C8B-B14F-4D97-AF65-F5344CB8AC3E}">
        <p14:creationId xmlns:p14="http://schemas.microsoft.com/office/powerpoint/2010/main" val="2966863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Demo:</a:t>
            </a:r>
            <a:r>
              <a:rPr lang="en-US" baseline="0" dirty="0" smtClean="0"/>
              <a:t> 5 minutes</a:t>
            </a:r>
          </a:p>
          <a:p>
            <a:r>
              <a:rPr lang="en-US" baseline="0" dirty="0" smtClean="0"/>
              <a:t>Exercise 10 minutes</a:t>
            </a:r>
          </a:p>
          <a:p>
            <a:endParaRPr lang="en-US" baseline="0" dirty="0" smtClean="0"/>
          </a:p>
          <a:p>
            <a:r>
              <a:rPr lang="en-US" baseline="0" dirty="0" smtClean="0"/>
              <a:t>Using SAPUSER102 and the directions highlighted in the Exercise Directions show participants how to enter time to a cost center</a:t>
            </a:r>
          </a:p>
          <a:p>
            <a:pPr marL="165518" indent="-165518">
              <a:buFont typeface="Arial" panose="020B0604020202020204" pitchFamily="34" charset="0"/>
              <a:buChar char="•"/>
            </a:pPr>
            <a:r>
              <a:rPr lang="en-US" dirty="0" smtClean="0"/>
              <a:t>Highlight</a:t>
            </a:r>
            <a:r>
              <a:rPr lang="en-US" baseline="0" dirty="0" smtClean="0"/>
              <a:t> that you saved the entries in the last exercise and now you need to get back into the CAT2 timesheet </a:t>
            </a:r>
          </a:p>
          <a:p>
            <a:pPr marL="165518" indent="-165518">
              <a:buFont typeface="Arial" panose="020B0604020202020204" pitchFamily="34" charset="0"/>
              <a:buChar char="•"/>
            </a:pPr>
            <a:r>
              <a:rPr lang="en-US" baseline="0" dirty="0" smtClean="0"/>
              <a:t>Use the ECC tab to show entering CAT2 into the command field</a:t>
            </a:r>
            <a:endParaRPr lang="en-US" dirty="0" smtClean="0"/>
          </a:p>
          <a:p>
            <a:pPr marL="165518" indent="-165518">
              <a:buFont typeface="Arial" panose="020B0604020202020204" pitchFamily="34" charset="0"/>
              <a:buChar char="•"/>
            </a:pPr>
            <a:r>
              <a:rPr lang="en-US" dirty="0" smtClean="0"/>
              <a:t>During the demo highlight the scenario</a:t>
            </a:r>
            <a:r>
              <a:rPr lang="en-US" baseline="0" dirty="0" smtClean="0"/>
              <a:t> on the timesheet before you make changes</a:t>
            </a:r>
          </a:p>
          <a:p>
            <a:pPr marL="165518" indent="-165518">
              <a:buFont typeface="Arial" panose="020B0604020202020204" pitchFamily="34" charset="0"/>
              <a:buChar char="•"/>
            </a:pPr>
            <a:r>
              <a:rPr lang="en-US" baseline="0" dirty="0" smtClean="0"/>
              <a:t>Explain when the time needs to be entered to a cost center by paraphrasing what was cover on the previous slide</a:t>
            </a:r>
          </a:p>
          <a:p>
            <a:pPr marL="165518" indent="-165518">
              <a:buFont typeface="Arial" panose="020B0604020202020204" pitchFamily="34" charset="0"/>
              <a:buChar char="•"/>
            </a:pPr>
            <a:r>
              <a:rPr lang="en-US" baseline="0" dirty="0" smtClean="0"/>
              <a:t>When you finish, explain that the action ends with checking the time and not logging off</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34</a:t>
            </a:fld>
            <a:endParaRPr lang="en-US" dirty="0"/>
          </a:p>
        </p:txBody>
      </p:sp>
    </p:spTree>
    <p:extLst>
      <p:ext uri="{BB962C8B-B14F-4D97-AF65-F5344CB8AC3E}">
        <p14:creationId xmlns:p14="http://schemas.microsoft.com/office/powerpoint/2010/main" val="2152016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Demo:</a:t>
            </a:r>
            <a:r>
              <a:rPr lang="en-US" baseline="0" dirty="0" smtClean="0"/>
              <a:t> 5 minutes</a:t>
            </a:r>
          </a:p>
          <a:p>
            <a:r>
              <a:rPr lang="en-US" baseline="0" dirty="0" smtClean="0"/>
              <a:t>Exercise 10 minutes</a:t>
            </a:r>
          </a:p>
          <a:p>
            <a:endParaRPr lang="en-US" baseline="0" dirty="0" smtClean="0"/>
          </a:p>
          <a:p>
            <a:r>
              <a:rPr lang="en-US" baseline="0" dirty="0" smtClean="0"/>
              <a:t>Using SAPUSER102 and the directions highlighted in the Exercise Directions show participants how to enter on-call time</a:t>
            </a:r>
          </a:p>
          <a:p>
            <a:pPr marL="165518" indent="-165518">
              <a:buFont typeface="Arial" panose="020B0604020202020204" pitchFamily="34" charset="0"/>
              <a:buChar char="•"/>
            </a:pPr>
            <a:r>
              <a:rPr lang="en-US" dirty="0" smtClean="0"/>
              <a:t>Highlight</a:t>
            </a:r>
            <a:r>
              <a:rPr lang="en-US" baseline="0" dirty="0" smtClean="0"/>
              <a:t> that you saved the entries in the last exercise and now you need to get back into the CAT2 timesheet </a:t>
            </a:r>
          </a:p>
          <a:p>
            <a:pPr marL="165518" indent="-165518">
              <a:buFont typeface="Arial" panose="020B0604020202020204" pitchFamily="34" charset="0"/>
              <a:buChar char="•"/>
            </a:pPr>
            <a:r>
              <a:rPr lang="en-US" baseline="0" dirty="0" smtClean="0"/>
              <a:t>Use the ECC tab to show entering CAT2 into the command field</a:t>
            </a:r>
            <a:endParaRPr lang="en-US" dirty="0" smtClean="0"/>
          </a:p>
          <a:p>
            <a:pPr marL="165518" indent="-165518">
              <a:buFont typeface="Arial" panose="020B0604020202020204" pitchFamily="34" charset="0"/>
              <a:buChar char="•"/>
            </a:pPr>
            <a:r>
              <a:rPr lang="en-US" dirty="0" smtClean="0"/>
              <a:t>During the demo highlight the scenario</a:t>
            </a:r>
            <a:r>
              <a:rPr lang="en-US" baseline="0" dirty="0" smtClean="0"/>
              <a:t> on the timesheet before you make changes</a:t>
            </a:r>
          </a:p>
          <a:p>
            <a:pPr marL="165518" indent="-165518">
              <a:buFont typeface="Arial" panose="020B0604020202020204" pitchFamily="34" charset="0"/>
              <a:buChar char="•"/>
            </a:pPr>
            <a:r>
              <a:rPr lang="en-US" baseline="0" dirty="0" smtClean="0"/>
              <a:t>Explain that the hours on 2</a:t>
            </a:r>
            <a:r>
              <a:rPr lang="en-US" baseline="30000" dirty="0" smtClean="0"/>
              <a:t>nd</a:t>
            </a:r>
            <a:r>
              <a:rPr lang="en-US" baseline="0" dirty="0" smtClean="0"/>
              <a:t> shift are entered to a wage type because they are not an attendance or absence (A/A type)</a:t>
            </a:r>
          </a:p>
          <a:p>
            <a:pPr marL="165518" indent="-165518">
              <a:buFont typeface="Arial" panose="020B0604020202020204" pitchFamily="34" charset="0"/>
              <a:buChar char="•"/>
            </a:pPr>
            <a:r>
              <a:rPr lang="en-US" baseline="0" dirty="0" smtClean="0"/>
              <a:t>Highlight the difference between the A/A types and Wage types</a:t>
            </a:r>
          </a:p>
          <a:p>
            <a:pPr marL="165518" indent="-165518">
              <a:buFont typeface="Arial" panose="020B0604020202020204" pitchFamily="34" charset="0"/>
              <a:buChar char="•"/>
            </a:pPr>
            <a:r>
              <a:rPr lang="en-US" baseline="0" dirty="0" smtClean="0"/>
              <a:t>When you finish, explain that the action ends with checking the time and not logging off</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35</a:t>
            </a:fld>
            <a:endParaRPr lang="en-US" dirty="0"/>
          </a:p>
        </p:txBody>
      </p:sp>
    </p:spTree>
    <p:extLst>
      <p:ext uri="{BB962C8B-B14F-4D97-AF65-F5344CB8AC3E}">
        <p14:creationId xmlns:p14="http://schemas.microsoft.com/office/powerpoint/2010/main" val="3637547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Notes:</a:t>
            </a:r>
          </a:p>
          <a:p>
            <a:endParaRPr lang="en-US" b="1" baseline="0" dirty="0" smtClean="0"/>
          </a:p>
          <a:p>
            <a:r>
              <a:rPr lang="en-US" dirty="0"/>
              <a:t>This is an animated slide with the first question showing.  </a:t>
            </a:r>
          </a:p>
          <a:p>
            <a:pPr marL="165518" indent="-165518">
              <a:buFont typeface="Arial" panose="020B0604020202020204" pitchFamily="34" charset="0"/>
              <a:buChar char="•"/>
            </a:pPr>
            <a:r>
              <a:rPr lang="en-US" dirty="0"/>
              <a:t>Click enter to display the answer or the next </a:t>
            </a:r>
            <a:r>
              <a:rPr lang="en-US" dirty="0" smtClean="0"/>
              <a:t>question</a:t>
            </a:r>
          </a:p>
          <a:p>
            <a:endParaRPr lang="en-US" dirty="0"/>
          </a:p>
          <a:p>
            <a:r>
              <a:rPr lang="en-US" b="0" baseline="0" dirty="0" smtClean="0"/>
              <a:t>Ask the question and let the participants come up with the answers.  </a:t>
            </a:r>
          </a:p>
          <a:p>
            <a:pPr marL="165518" indent="-165518">
              <a:buFont typeface="Arial" panose="020B0604020202020204" pitchFamily="34" charset="0"/>
              <a:buChar char="•"/>
            </a:pPr>
            <a:r>
              <a:rPr lang="en-US" b="0" baseline="0" dirty="0" smtClean="0"/>
              <a:t>If an answer is incorrect do not say “no” or “wrong”, instead provide encouragement such as “Not quite” or “Close” </a:t>
            </a:r>
          </a:p>
          <a:p>
            <a:pPr marL="165518" indent="-165518">
              <a:buFont typeface="Arial" panose="020B0604020202020204" pitchFamily="34" charset="0"/>
              <a:buChar char="•"/>
            </a:pPr>
            <a:r>
              <a:rPr lang="en-US" b="0" baseline="0" dirty="0" smtClean="0"/>
              <a:t>This slide is animated with question show clicking on next will display the answer and then the next question</a:t>
            </a:r>
          </a:p>
          <a:p>
            <a:endParaRPr lang="en-US" b="0" baseline="0" dirty="0" smtClean="0"/>
          </a:p>
          <a:p>
            <a:r>
              <a:rPr lang="en-US" b="0" baseline="0" dirty="0" smtClean="0"/>
              <a:t>There are two questions and answers.  They are:</a:t>
            </a:r>
          </a:p>
          <a:p>
            <a:r>
              <a:rPr lang="en-US" b="1" dirty="0" smtClean="0"/>
              <a:t>Question 1</a:t>
            </a:r>
            <a:r>
              <a:rPr lang="en-US" dirty="0" smtClean="0"/>
              <a:t>:</a:t>
            </a:r>
            <a:r>
              <a:rPr lang="en-US" baseline="0" dirty="0" smtClean="0"/>
              <a:t>  </a:t>
            </a:r>
            <a:r>
              <a:rPr lang="en-US" dirty="0" smtClean="0"/>
              <a:t>Who is responsible for entering and releasing time in the timesheet?</a:t>
            </a:r>
          </a:p>
          <a:p>
            <a:pPr marL="165518" indent="-165518">
              <a:buFont typeface="Arial" panose="020B0604020202020204" pitchFamily="34" charset="0"/>
              <a:buChar char="•"/>
            </a:pPr>
            <a:r>
              <a:rPr lang="en-US" b="1" dirty="0" smtClean="0"/>
              <a:t>Answer</a:t>
            </a:r>
            <a:r>
              <a:rPr lang="en-US" dirty="0" smtClean="0"/>
              <a:t>:</a:t>
            </a:r>
            <a:r>
              <a:rPr lang="en-US" baseline="0" dirty="0" smtClean="0"/>
              <a:t> </a:t>
            </a:r>
            <a:r>
              <a:rPr lang="en-US" dirty="0" smtClean="0"/>
              <a:t>You are!</a:t>
            </a:r>
          </a:p>
          <a:p>
            <a:r>
              <a:rPr lang="en-US" b="1" dirty="0" smtClean="0"/>
              <a:t>Question 2</a:t>
            </a:r>
            <a:r>
              <a:rPr lang="en-US" dirty="0" smtClean="0"/>
              <a:t>:</a:t>
            </a:r>
            <a:r>
              <a:rPr lang="en-US" baseline="0" dirty="0" smtClean="0"/>
              <a:t>  </a:t>
            </a:r>
            <a:r>
              <a:rPr lang="en-US" dirty="0" smtClean="0"/>
              <a:t>Instead of an A/A Type, what do you enter if you are on-call?</a:t>
            </a:r>
          </a:p>
          <a:p>
            <a:pPr marL="167725" indent="-167725">
              <a:buFont typeface="Arial" panose="020B0604020202020204" pitchFamily="34" charset="0"/>
              <a:buChar char="•"/>
            </a:pPr>
            <a:r>
              <a:rPr lang="en-US" dirty="0"/>
              <a:t>Answer: </a:t>
            </a:r>
            <a:r>
              <a:rPr lang="en-US" dirty="0" smtClean="0"/>
              <a:t>A Wage </a:t>
            </a:r>
            <a:r>
              <a:rPr lang="en-US" dirty="0"/>
              <a:t>Type, </a:t>
            </a:r>
            <a:r>
              <a:rPr lang="en-US" dirty="0" smtClean="0"/>
              <a:t>(4099)</a:t>
            </a:r>
            <a:endParaRPr lang="en-US" dirty="0"/>
          </a:p>
          <a:p>
            <a:pPr marL="165518" indent="-165518">
              <a:buFont typeface="Arial" panose="020B0604020202020204" pitchFamily="34" charset="0"/>
              <a:buChar char="•"/>
            </a:pPr>
            <a:endParaRPr lang="en-US" b="0" baseline="0" dirty="0" smtClean="0"/>
          </a:p>
          <a:p>
            <a:pPr marL="165518" indent="-165518">
              <a:buFont typeface="Arial" panose="020B0604020202020204" pitchFamily="34" charset="0"/>
              <a:buChar char="•"/>
            </a:pPr>
            <a:endParaRPr lang="en-US" b="0" baseline="0" dirty="0" smtClean="0"/>
          </a:p>
          <a:p>
            <a:pPr marL="165518" indent="-165518">
              <a:buFont typeface="Arial" panose="020B0604020202020204" pitchFamily="34" charset="0"/>
              <a:buChar char="•"/>
            </a:pPr>
            <a:endParaRPr lang="en-US" b="0" baseline="0" dirty="0" smtClean="0"/>
          </a:p>
          <a:p>
            <a:endParaRPr lang="en-US" b="1"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36</a:t>
            </a:fld>
            <a:endParaRPr lang="en-US" dirty="0"/>
          </a:p>
        </p:txBody>
      </p:sp>
      <p:sp>
        <p:nvSpPr>
          <p:cNvPr id="5" name="TextBox 4"/>
          <p:cNvSpPr txBox="1"/>
          <p:nvPr/>
        </p:nvSpPr>
        <p:spPr>
          <a:xfrm>
            <a:off x="4928973" y="923522"/>
            <a:ext cx="1938668" cy="3692861"/>
          </a:xfrm>
          <a:prstGeom prst="rect">
            <a:avLst/>
          </a:prstGeom>
          <a:noFill/>
        </p:spPr>
        <p:txBody>
          <a:bodyPr wrap="square" lIns="88276" tIns="44138" rIns="88276" bIns="44138" rtlCol="0">
            <a:spAutoFit/>
          </a:bodyPr>
          <a:lstStyle/>
          <a:p>
            <a:r>
              <a:rPr lang="en-US" sz="1000" dirty="0"/>
              <a:t>There are two questions.  Write the answer to the question in the answer section:</a:t>
            </a:r>
          </a:p>
          <a:p>
            <a:endParaRPr lang="en-US" sz="1000" dirty="0"/>
          </a:p>
          <a:p>
            <a:r>
              <a:rPr lang="en-US" sz="1000" b="1" dirty="0"/>
              <a:t>Question 1</a:t>
            </a:r>
            <a:r>
              <a:rPr lang="en-US" sz="1000" dirty="0"/>
              <a:t>:  Who is responsible for entering and releasing time in the timesheet?</a:t>
            </a:r>
          </a:p>
          <a:p>
            <a:endParaRPr lang="en-US" sz="1000" b="1" dirty="0"/>
          </a:p>
          <a:p>
            <a:r>
              <a:rPr lang="en-US" sz="1000" b="1" i="1" dirty="0"/>
              <a:t>Answer</a:t>
            </a:r>
            <a:r>
              <a:rPr lang="en-US" sz="1000" b="1" dirty="0"/>
              <a:t>:</a:t>
            </a:r>
          </a:p>
          <a:p>
            <a:endParaRPr lang="en-US" sz="1000" b="1" dirty="0"/>
          </a:p>
          <a:p>
            <a:endParaRPr lang="en-US" sz="1000" b="1" dirty="0"/>
          </a:p>
          <a:p>
            <a:endParaRPr lang="en-US" sz="1000" dirty="0"/>
          </a:p>
          <a:p>
            <a:r>
              <a:rPr lang="en-US" sz="1000" b="1" dirty="0"/>
              <a:t>Question 2</a:t>
            </a:r>
            <a:r>
              <a:rPr lang="en-US" sz="1000" dirty="0"/>
              <a:t>:  Instead of an A/A Type, what do you enter if you are on-call?</a:t>
            </a:r>
          </a:p>
          <a:p>
            <a:endParaRPr lang="en-US" sz="1000" b="1" dirty="0"/>
          </a:p>
          <a:p>
            <a:r>
              <a:rPr lang="en-US" sz="1000" b="1" i="1" dirty="0"/>
              <a:t>Answer</a:t>
            </a:r>
            <a:r>
              <a:rPr lang="en-US" sz="1000" b="1" dirty="0"/>
              <a:t>:</a:t>
            </a:r>
          </a:p>
          <a:p>
            <a:endParaRPr lang="en-US" sz="1000" dirty="0"/>
          </a:p>
          <a:p>
            <a:endParaRPr lang="en-US" sz="1000" dirty="0"/>
          </a:p>
          <a:p>
            <a:endParaRPr lang="en-US" sz="1000" dirty="0"/>
          </a:p>
          <a:p>
            <a:endParaRPr lang="en-US" sz="1000" dirty="0"/>
          </a:p>
          <a:p>
            <a:endParaRPr lang="en-US" sz="1000" dirty="0"/>
          </a:p>
          <a:p>
            <a:endParaRPr lang="en-US" sz="1000" dirty="0"/>
          </a:p>
        </p:txBody>
      </p:sp>
    </p:spTree>
    <p:extLst>
      <p:ext uri="{BB962C8B-B14F-4D97-AF65-F5344CB8AC3E}">
        <p14:creationId xmlns:p14="http://schemas.microsoft.com/office/powerpoint/2010/main" val="30235266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5"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37</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9" name="Rectangle 8"/>
          <p:cNvSpPr>
            <a:spLocks noChangeArrowheads="1"/>
          </p:cNvSpPr>
          <p:nvPr/>
        </p:nvSpPr>
        <p:spPr bwMode="auto">
          <a:xfrm>
            <a:off x="547581" y="1618"/>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10" name="TextBox 9"/>
          <p:cNvSpPr txBox="1"/>
          <p:nvPr/>
        </p:nvSpPr>
        <p:spPr>
          <a:xfrm>
            <a:off x="635001" y="2209802"/>
            <a:ext cx="5752953" cy="1390804"/>
          </a:xfrm>
          <a:prstGeom prst="rect">
            <a:avLst/>
          </a:prstGeom>
          <a:noFill/>
        </p:spPr>
        <p:txBody>
          <a:bodyPr wrap="square" lIns="91415" tIns="45708" rIns="91415" bIns="45708" rtlCol="0">
            <a:spAutoFit/>
          </a:bodyPr>
          <a:lstStyle/>
          <a:p>
            <a:pPr algn="ctr"/>
            <a:r>
              <a:rPr lang="en-US" sz="2800" dirty="0"/>
              <a:t>Section 3 </a:t>
            </a:r>
          </a:p>
          <a:p>
            <a:pPr algn="ctr"/>
            <a:r>
              <a:rPr lang="en-US" sz="2800" dirty="0"/>
              <a:t>Timesheet Collisions and the Work Order</a:t>
            </a:r>
            <a:endParaRPr lang="en-US" dirty="0"/>
          </a:p>
        </p:txBody>
      </p:sp>
      <p:sp>
        <p:nvSpPr>
          <p:cNvPr id="11" name="Rectangle 10"/>
          <p:cNvSpPr/>
          <p:nvPr/>
        </p:nvSpPr>
        <p:spPr>
          <a:xfrm>
            <a:off x="6667500" y="9075103"/>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Tree>
    <p:extLst>
      <p:ext uri="{BB962C8B-B14F-4D97-AF65-F5344CB8AC3E}">
        <p14:creationId xmlns:p14="http://schemas.microsoft.com/office/powerpoint/2010/main" val="835310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b="0" dirty="0" smtClean="0"/>
          </a:p>
          <a:p>
            <a:r>
              <a:rPr lang="en-US" b="0" dirty="0" smtClean="0"/>
              <a:t>Inform</a:t>
            </a:r>
            <a:r>
              <a:rPr lang="en-US" b="0" baseline="0" dirty="0" smtClean="0"/>
              <a:t> the participants that:</a:t>
            </a:r>
          </a:p>
          <a:p>
            <a:pPr marL="171661" indent="-171661">
              <a:buFont typeface="Arial" panose="020B0604020202020204" pitchFamily="34" charset="0"/>
              <a:buChar char="•"/>
            </a:pPr>
            <a:r>
              <a:rPr lang="en-US" b="0" baseline="0" dirty="0" smtClean="0"/>
              <a:t>This is the third section of the course</a:t>
            </a:r>
          </a:p>
          <a:p>
            <a:pPr marL="171661" indent="-171661">
              <a:buFont typeface="Arial" panose="020B0604020202020204" pitchFamily="34" charset="0"/>
              <a:buChar char="•"/>
            </a:pPr>
            <a:r>
              <a:rPr lang="en-US" b="0" baseline="0" dirty="0" smtClean="0"/>
              <a:t>It describes the process of time entry changes and how collisions can be caused by the work order</a:t>
            </a:r>
          </a:p>
          <a:p>
            <a:pPr marL="165518" indent="-165518">
              <a:buFont typeface="Arial" panose="020B0604020202020204" pitchFamily="34" charset="0"/>
              <a:buChar char="•"/>
            </a:pPr>
            <a:r>
              <a:rPr lang="en-US" b="0" baseline="0" dirty="0" smtClean="0"/>
              <a:t>It should take about 25 to 30 minutes to complete </a:t>
            </a:r>
          </a:p>
        </p:txBody>
      </p:sp>
      <p:sp>
        <p:nvSpPr>
          <p:cNvPr id="62468" name="Slide Number Placeholder 3"/>
          <p:cNvSpPr>
            <a:spLocks noGrp="1"/>
          </p:cNvSpPr>
          <p:nvPr>
            <p:ph type="sldNum" sz="quarter" idx="5"/>
          </p:nvPr>
        </p:nvSpPr>
        <p:spPr/>
        <p:txBody>
          <a:bodyPr/>
          <a:lstStyle/>
          <a:p>
            <a:fld id="{5E53A2DA-CDF3-48EB-B347-1586A460E593}" type="slidenum">
              <a:rPr lang="en-US" smtClean="0"/>
              <a:pPr/>
              <a:t>38</a:t>
            </a:fld>
            <a:endParaRPr lang="en-US" dirty="0" smtClean="0"/>
          </a:p>
        </p:txBody>
      </p:sp>
      <p:sp>
        <p:nvSpPr>
          <p:cNvPr id="4" name="Slide Image Placeholder 3"/>
          <p:cNvSpPr>
            <a:spLocks noGrp="1" noRot="1" noChangeAspect="1"/>
          </p:cNvSpPr>
          <p:nvPr>
            <p:ph type="sldImg"/>
          </p:nvPr>
        </p:nvSpPr>
        <p:spPr>
          <a:xfrm>
            <a:off x="147638" y="433388"/>
            <a:ext cx="4652962" cy="3490912"/>
          </a:xfrm>
        </p:spPr>
      </p:sp>
    </p:spTree>
    <p:extLst>
      <p:ext uri="{BB962C8B-B14F-4D97-AF65-F5344CB8AC3E}">
        <p14:creationId xmlns:p14="http://schemas.microsoft.com/office/powerpoint/2010/main" val="5879169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8" y="433388"/>
            <a:ext cx="4652962" cy="3490912"/>
          </a:xfrm>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pPr marL="171661" indent="-171661">
              <a:buFont typeface="Arial" panose="020B0604020202020204" pitchFamily="34" charset="0"/>
              <a:buChar char="•"/>
            </a:pPr>
            <a:r>
              <a:rPr lang="en-US" dirty="0" smtClean="0"/>
              <a:t>Review the section objectives</a:t>
            </a:r>
            <a:r>
              <a:rPr lang="en-US" baseline="0" dirty="0" smtClean="0"/>
              <a:t> with the participants</a:t>
            </a:r>
            <a:endParaRPr lang="en-US" dirty="0" smtClean="0"/>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39</a:t>
            </a:fld>
            <a:endParaRPr lang="en-US" dirty="0"/>
          </a:p>
        </p:txBody>
      </p:sp>
      <p:sp>
        <p:nvSpPr>
          <p:cNvPr id="5" name="TextBox 4"/>
          <p:cNvSpPr txBox="1"/>
          <p:nvPr/>
        </p:nvSpPr>
        <p:spPr>
          <a:xfrm>
            <a:off x="4928973" y="886581"/>
            <a:ext cx="1929524" cy="1474133"/>
          </a:xfrm>
          <a:prstGeom prst="rect">
            <a:avLst/>
          </a:prstGeom>
          <a:noFill/>
        </p:spPr>
        <p:txBody>
          <a:bodyPr wrap="square" lIns="88276" tIns="44138" rIns="88276" bIns="44138" rtlCol="0">
            <a:spAutoFit/>
          </a:bodyPr>
          <a:lstStyle/>
          <a:p>
            <a:r>
              <a:rPr lang="en-US" sz="1000" dirty="0"/>
              <a:t>These are the learning objectives for this section.  By the end of the section you should be familiar with each of the objectives.  </a:t>
            </a:r>
          </a:p>
          <a:p>
            <a:endParaRPr lang="en-US" sz="1000" dirty="0"/>
          </a:p>
          <a:p>
            <a:r>
              <a:rPr lang="en-US" sz="1000" dirty="0"/>
              <a:t>These objectives are tied to the course objectives which will be reviewed at the end of the course.  </a:t>
            </a:r>
          </a:p>
        </p:txBody>
      </p:sp>
    </p:spTree>
    <p:extLst>
      <p:ext uri="{BB962C8B-B14F-4D97-AF65-F5344CB8AC3E}">
        <p14:creationId xmlns:p14="http://schemas.microsoft.com/office/powerpoint/2010/main" val="3180089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Instructor Notes:</a:t>
            </a:r>
          </a:p>
          <a:p>
            <a:endParaRPr lang="en-US" dirty="0"/>
          </a:p>
          <a:p>
            <a:pPr marL="165518" indent="-165518">
              <a:buFont typeface="Arial" panose="020B0604020202020204" pitchFamily="34" charset="0"/>
              <a:buChar char="•"/>
            </a:pPr>
            <a:r>
              <a:rPr lang="en-US" dirty="0" smtClean="0"/>
              <a:t>Remind the participants this course builds on the skills they learned in the Introduction to SAP Time Entry course.</a:t>
            </a:r>
          </a:p>
          <a:p>
            <a:pPr marL="165518" indent="-165518">
              <a:buFont typeface="Arial" panose="020B0604020202020204" pitchFamily="34" charset="0"/>
              <a:buChar char="•"/>
            </a:pPr>
            <a:endParaRPr lang="en-US" b="0" dirty="0"/>
          </a:p>
          <a:p>
            <a:pPr marL="165518" indent="-165518">
              <a:buFont typeface="Arial" panose="020B0604020202020204" pitchFamily="34" charset="0"/>
              <a:buChar char="•"/>
            </a:pPr>
            <a:r>
              <a:rPr lang="en-US" dirty="0" smtClean="0"/>
              <a:t>Provide a brief explanation of each of the sections based on the following:</a:t>
            </a:r>
            <a:endParaRPr lang="en-US" b="0" dirty="0" smtClean="0"/>
          </a:p>
          <a:p>
            <a:pPr marL="264829" indent="-171661">
              <a:buFont typeface="Arial" panose="020B0604020202020204" pitchFamily="34" charset="0"/>
              <a:buChar char="•"/>
            </a:pPr>
            <a:endParaRPr lang="en-US" b="1" dirty="0" smtClean="0"/>
          </a:p>
          <a:p>
            <a:pPr marL="264829" indent="-171661">
              <a:buFont typeface="Arial" panose="020B0604020202020204" pitchFamily="34" charset="0"/>
              <a:buChar char="•"/>
            </a:pPr>
            <a:r>
              <a:rPr lang="en-US" b="1" dirty="0" smtClean="0"/>
              <a:t>Section 1 </a:t>
            </a:r>
            <a:r>
              <a:rPr lang="en-US" dirty="0" smtClean="0"/>
              <a:t>–</a:t>
            </a:r>
            <a:r>
              <a:rPr lang="en-US" baseline="0" dirty="0" smtClean="0"/>
              <a:t> Reviews the main concepts of the SAP Time Entry course </a:t>
            </a:r>
            <a:r>
              <a:rPr lang="en-US" dirty="0" smtClean="0"/>
              <a:t>and reviews the concepts introduced by the eLearning</a:t>
            </a:r>
          </a:p>
          <a:p>
            <a:pPr marL="264829" indent="-171661">
              <a:buFont typeface="Arial" panose="020B0604020202020204" pitchFamily="34" charset="0"/>
              <a:buChar char="•"/>
            </a:pPr>
            <a:r>
              <a:rPr lang="en-US" b="1" baseline="0" dirty="0" smtClean="0"/>
              <a:t>Section 2</a:t>
            </a:r>
            <a:r>
              <a:rPr lang="en-US" b="1" dirty="0" smtClean="0"/>
              <a:t> </a:t>
            </a:r>
            <a:r>
              <a:rPr lang="en-US" dirty="0" smtClean="0"/>
              <a:t>-</a:t>
            </a:r>
            <a:r>
              <a:rPr lang="en-US" baseline="0" dirty="0" smtClean="0"/>
              <a:t> Explains how to enter time to a work order and when you should enter overtime and wage types; work schedules and how to enter and release time in SAP</a:t>
            </a:r>
          </a:p>
          <a:p>
            <a:pPr marL="264829" indent="-171661">
              <a:buFont typeface="Arial" panose="020B0604020202020204" pitchFamily="34" charset="0"/>
              <a:buChar char="•"/>
            </a:pPr>
            <a:r>
              <a:rPr lang="en-US" b="1" baseline="0" dirty="0" smtClean="0"/>
              <a:t>Section 3</a:t>
            </a:r>
            <a:r>
              <a:rPr lang="en-US" b="1" dirty="0"/>
              <a:t> </a:t>
            </a:r>
            <a:r>
              <a:rPr lang="en-US" dirty="0" smtClean="0"/>
              <a:t>-</a:t>
            </a:r>
            <a:r>
              <a:rPr lang="en-US" baseline="0" dirty="0" smtClean="0"/>
              <a:t> Describes the process of time entry changes and how collisions can be caused by the work order</a:t>
            </a:r>
            <a:endParaRPr lang="en-US" dirty="0" smtClean="0"/>
          </a:p>
          <a:p>
            <a:pPr marL="264829" indent="-171661">
              <a:buFont typeface="Arial" panose="020B0604020202020204" pitchFamily="34" charset="0"/>
              <a:buChar char="•"/>
            </a:pPr>
            <a:r>
              <a:rPr lang="en-US" b="1" baseline="0" dirty="0" smtClean="0"/>
              <a:t>Section 4 </a:t>
            </a:r>
            <a:r>
              <a:rPr lang="en-US" baseline="0" dirty="0" smtClean="0"/>
              <a:t>- Identifies the process to enter leave and alternate holidays into the timesheet </a:t>
            </a:r>
          </a:p>
          <a:p>
            <a:pPr marL="264829" indent="-171661">
              <a:buFont typeface="Arial" panose="020B0604020202020204" pitchFamily="34" charset="0"/>
              <a:buChar char="•"/>
            </a:pPr>
            <a:r>
              <a:rPr lang="en-US" b="1" baseline="0" dirty="0" smtClean="0"/>
              <a:t>Section 5 </a:t>
            </a:r>
            <a:r>
              <a:rPr lang="en-US" baseline="0" dirty="0" smtClean="0"/>
              <a:t>–</a:t>
            </a:r>
            <a:r>
              <a:rPr lang="en-US" dirty="0" smtClean="0"/>
              <a:t>Describes </a:t>
            </a:r>
            <a:r>
              <a:rPr lang="en-US" dirty="0"/>
              <a:t>how maintenance employees earn comp time and additional regular time and the process for changing time </a:t>
            </a:r>
            <a:r>
              <a:rPr lang="en-US" dirty="0" smtClean="0"/>
              <a:t>entries  </a:t>
            </a:r>
            <a:endParaRPr lang="en-US"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4</a:t>
            </a:fld>
            <a:endParaRPr lang="en-US" dirty="0" smtClean="0"/>
          </a:p>
        </p:txBody>
      </p:sp>
      <p:sp>
        <p:nvSpPr>
          <p:cNvPr id="4" name="Slide Image Placeholder 3"/>
          <p:cNvSpPr>
            <a:spLocks noGrp="1" noRot="1" noChangeAspect="1"/>
          </p:cNvSpPr>
          <p:nvPr>
            <p:ph type="sldImg"/>
          </p:nvPr>
        </p:nvSpPr>
        <p:spPr>
          <a:xfrm>
            <a:off x="147638" y="433388"/>
            <a:ext cx="4652962" cy="3490912"/>
          </a:xfrm>
        </p:spPr>
      </p:sp>
      <p:sp>
        <p:nvSpPr>
          <p:cNvPr id="2" name="TextBox 1"/>
          <p:cNvSpPr txBox="1"/>
          <p:nvPr/>
        </p:nvSpPr>
        <p:spPr>
          <a:xfrm>
            <a:off x="4947262" y="812699"/>
            <a:ext cx="1920379" cy="4090233"/>
          </a:xfrm>
          <a:prstGeom prst="rect">
            <a:avLst/>
          </a:prstGeom>
          <a:noFill/>
        </p:spPr>
        <p:txBody>
          <a:bodyPr wrap="square" lIns="88276" tIns="44138" rIns="88276" bIns="44138" rtlCol="0">
            <a:spAutoFit/>
          </a:bodyPr>
          <a:lstStyle/>
          <a:p>
            <a:r>
              <a:rPr lang="en-US" sz="1000" dirty="0"/>
              <a:t>This course is broken out into five sections.  They are:</a:t>
            </a:r>
          </a:p>
          <a:p>
            <a:pPr marL="171661" indent="-171661">
              <a:buFont typeface="Arial" panose="020B0604020202020204" pitchFamily="34" charset="0"/>
              <a:buChar char="•"/>
            </a:pPr>
            <a:r>
              <a:rPr lang="en-US" sz="1000" b="1" dirty="0"/>
              <a:t>Section 1 </a:t>
            </a:r>
            <a:r>
              <a:rPr lang="en-US" sz="1000" dirty="0"/>
              <a:t>– Introduction to SAP Time Entry as introduced by the eLearning</a:t>
            </a:r>
          </a:p>
          <a:p>
            <a:pPr marL="171661" indent="-171661">
              <a:buFont typeface="Arial" panose="020B0604020202020204" pitchFamily="34" charset="0"/>
              <a:buChar char="•"/>
            </a:pPr>
            <a:r>
              <a:rPr lang="en-US" sz="1000" b="1" dirty="0"/>
              <a:t>Section 2 </a:t>
            </a:r>
            <a:r>
              <a:rPr lang="en-US" sz="1000" dirty="0"/>
              <a:t>- Explains how to enter time, work orders and when you should enter overtime, wage types, work schedules and how to enter and release time in SAP</a:t>
            </a:r>
          </a:p>
          <a:p>
            <a:pPr marL="171661" indent="-171661">
              <a:buFont typeface="Arial" panose="020B0604020202020204" pitchFamily="34" charset="0"/>
              <a:buChar char="•"/>
            </a:pPr>
            <a:r>
              <a:rPr lang="en-US" sz="1000" b="1" dirty="0"/>
              <a:t>Section 3 </a:t>
            </a:r>
            <a:r>
              <a:rPr lang="en-US" sz="1000" dirty="0"/>
              <a:t>- Describes the process of time entry changes and how collisions can be </a:t>
            </a:r>
            <a:r>
              <a:rPr lang="en-US" sz="1000" dirty="0" smtClean="0"/>
              <a:t>caused </a:t>
            </a:r>
            <a:r>
              <a:rPr lang="en-US" sz="1000" dirty="0"/>
              <a:t>by the work order</a:t>
            </a:r>
          </a:p>
          <a:p>
            <a:pPr marL="171661" indent="-171661">
              <a:buFont typeface="Arial" panose="020B0604020202020204" pitchFamily="34" charset="0"/>
              <a:buChar char="•"/>
            </a:pPr>
            <a:r>
              <a:rPr lang="en-US" sz="1000" b="1" dirty="0"/>
              <a:t>Section 4 </a:t>
            </a:r>
            <a:r>
              <a:rPr lang="en-US" sz="1000" dirty="0"/>
              <a:t>- Identifies the process to enter leave and alternate holidays into the timesheet </a:t>
            </a:r>
          </a:p>
          <a:p>
            <a:pPr marL="171661" indent="-171661">
              <a:buFont typeface="Arial" panose="020B0604020202020204" pitchFamily="34" charset="0"/>
              <a:buChar char="•"/>
            </a:pPr>
            <a:r>
              <a:rPr lang="en-US" sz="1000" b="1" dirty="0"/>
              <a:t>Section 5 </a:t>
            </a:r>
            <a:r>
              <a:rPr lang="en-US" sz="1000" dirty="0"/>
              <a:t>–Describes how maintenance employees earn comp time and additional regular time and the process for changing time entries.  </a:t>
            </a:r>
          </a:p>
          <a:p>
            <a:endParaRPr lang="en-US" sz="1000" dirty="0"/>
          </a:p>
          <a:p>
            <a:endParaRPr lang="en-US" sz="1000" dirty="0"/>
          </a:p>
        </p:txBody>
      </p:sp>
    </p:spTree>
    <p:extLst>
      <p:ext uri="{BB962C8B-B14F-4D97-AF65-F5344CB8AC3E}">
        <p14:creationId xmlns:p14="http://schemas.microsoft.com/office/powerpoint/2010/main" val="16593259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Review the scenario with the participants</a:t>
            </a:r>
          </a:p>
          <a:p>
            <a:endParaRPr lang="en-US" baseline="0" dirty="0" smtClean="0"/>
          </a:p>
          <a:p>
            <a:r>
              <a:rPr lang="en-US" baseline="0" dirty="0" smtClean="0"/>
              <a:t>Explain</a:t>
            </a:r>
            <a:r>
              <a:rPr lang="en-US" dirty="0" smtClean="0"/>
              <a:t> to participants that they </a:t>
            </a:r>
            <a:r>
              <a:rPr lang="en-US" baseline="0" dirty="0" smtClean="0"/>
              <a:t>will learn the following from this scenario:</a:t>
            </a:r>
          </a:p>
          <a:p>
            <a:pPr marL="165518" indent="-165518">
              <a:buFont typeface="Arial" panose="020B0604020202020204" pitchFamily="34" charset="0"/>
              <a:buChar char="•"/>
            </a:pPr>
            <a:r>
              <a:rPr lang="en-US" baseline="0" dirty="0" smtClean="0"/>
              <a:t>Identifying when a time collision occurs</a:t>
            </a:r>
          </a:p>
          <a:p>
            <a:pPr marL="165518" indent="-165518">
              <a:buFont typeface="Arial" panose="020B0604020202020204" pitchFamily="34" charset="0"/>
              <a:buChar char="•"/>
            </a:pPr>
            <a:r>
              <a:rPr lang="en-US" baseline="0" dirty="0" smtClean="0"/>
              <a:t>Checking the status of you time</a:t>
            </a:r>
          </a:p>
          <a:p>
            <a:pPr marL="165518" indent="-165518">
              <a:buFont typeface="Arial" panose="020B0604020202020204" pitchFamily="34" charset="0"/>
              <a:buChar char="•"/>
            </a:pPr>
            <a:r>
              <a:rPr lang="en-US" baseline="0" dirty="0" smtClean="0"/>
              <a:t>Determining if you need to “zero out” or delete time</a:t>
            </a:r>
          </a:p>
          <a:p>
            <a:pPr marL="165518" indent="-165518">
              <a:buFont typeface="Arial" panose="020B0604020202020204" pitchFamily="34" charset="0"/>
              <a:buChar char="•"/>
            </a:pPr>
            <a:r>
              <a:rPr lang="en-US" baseline="0" dirty="0" smtClean="0"/>
              <a:t>Reviewing the work order from the timesheet</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40</a:t>
            </a:fld>
            <a:endParaRPr lang="en-US" dirty="0"/>
          </a:p>
        </p:txBody>
      </p:sp>
      <p:sp>
        <p:nvSpPr>
          <p:cNvPr id="5" name="TextBox 4"/>
          <p:cNvSpPr txBox="1"/>
          <p:nvPr/>
        </p:nvSpPr>
        <p:spPr>
          <a:xfrm>
            <a:off x="4928973" y="868111"/>
            <a:ext cx="1938668" cy="3222860"/>
          </a:xfrm>
          <a:prstGeom prst="rect">
            <a:avLst/>
          </a:prstGeom>
          <a:noFill/>
        </p:spPr>
        <p:txBody>
          <a:bodyPr wrap="square" lIns="88276" tIns="44138" rIns="88276" bIns="44138" rtlCol="0">
            <a:spAutoFit/>
          </a:bodyPr>
          <a:lstStyle/>
          <a:p>
            <a:r>
              <a:rPr lang="en-US" sz="1000" dirty="0"/>
              <a:t>The scenario includes the most common time errors, but is not designed to cover every type of time or leave you may enter.  While working on the scenario we encourage you to share what you know and to work together to come up with the correct time entry.  </a:t>
            </a:r>
          </a:p>
          <a:p>
            <a:endParaRPr lang="en-US" sz="1000" dirty="0"/>
          </a:p>
          <a:p>
            <a:r>
              <a:rPr lang="en-US" sz="1000" dirty="0"/>
              <a:t>The main concepts you will learn in this scenario are:</a:t>
            </a:r>
          </a:p>
          <a:p>
            <a:pPr marL="165518" indent="-165518">
              <a:buFont typeface="Arial" panose="020B0604020202020204" pitchFamily="34" charset="0"/>
              <a:buChar char="•"/>
            </a:pPr>
            <a:r>
              <a:rPr lang="en-US" sz="1000" dirty="0"/>
              <a:t>Identifying when a time collision occurs</a:t>
            </a:r>
          </a:p>
          <a:p>
            <a:pPr marL="165518" indent="-165518">
              <a:buFont typeface="Arial" panose="020B0604020202020204" pitchFamily="34" charset="0"/>
              <a:buChar char="•"/>
            </a:pPr>
            <a:r>
              <a:rPr lang="en-US" sz="1000" dirty="0"/>
              <a:t>Checking the status of you time</a:t>
            </a:r>
          </a:p>
          <a:p>
            <a:pPr marL="165518" indent="-165518">
              <a:buFont typeface="Arial" panose="020B0604020202020204" pitchFamily="34" charset="0"/>
              <a:buChar char="•"/>
            </a:pPr>
            <a:r>
              <a:rPr lang="en-US" sz="1000" dirty="0"/>
              <a:t>Determining if you need to “zero out” or delete time</a:t>
            </a:r>
          </a:p>
          <a:p>
            <a:pPr marL="165518" indent="-165518">
              <a:buFont typeface="Arial" panose="020B0604020202020204" pitchFamily="34" charset="0"/>
              <a:buChar char="•"/>
            </a:pPr>
            <a:r>
              <a:rPr lang="en-US" sz="1000" dirty="0"/>
              <a:t>Reviewing the work order from the timesheet</a:t>
            </a:r>
          </a:p>
        </p:txBody>
      </p:sp>
    </p:spTree>
    <p:extLst>
      <p:ext uri="{BB962C8B-B14F-4D97-AF65-F5344CB8AC3E}">
        <p14:creationId xmlns:p14="http://schemas.microsoft.com/office/powerpoint/2010/main" val="8633942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endParaRPr lang="en-US" dirty="0" smtClean="0"/>
          </a:p>
          <a:p>
            <a:r>
              <a:rPr lang="en-US" dirty="0" smtClean="0"/>
              <a:t>Explain that SAP </a:t>
            </a:r>
            <a:r>
              <a:rPr lang="en-US" dirty="0"/>
              <a:t>generates</a:t>
            </a:r>
            <a:r>
              <a:rPr lang="en-US" baseline="0" dirty="0"/>
              <a:t> messages to ensure time is entered on your timesheet </a:t>
            </a:r>
            <a:r>
              <a:rPr lang="en-US" baseline="0" dirty="0" smtClean="0"/>
              <a:t>correctly</a:t>
            </a:r>
            <a:r>
              <a:rPr lang="en-US" dirty="0"/>
              <a:t> </a:t>
            </a:r>
            <a:r>
              <a:rPr lang="en-US" dirty="0" smtClean="0"/>
              <a:t>in the lower left-hand corner of the screen.</a:t>
            </a:r>
          </a:p>
          <a:p>
            <a:endParaRPr lang="en-US" baseline="0" dirty="0"/>
          </a:p>
          <a:p>
            <a:r>
              <a:rPr lang="en-US" dirty="0" smtClean="0"/>
              <a:t>Explain each of the three messages using the information below:</a:t>
            </a:r>
          </a:p>
          <a:p>
            <a:pPr marL="165518" indent="-165518">
              <a:buFont typeface="Arial" panose="020B0604020202020204" pitchFamily="34" charset="0"/>
              <a:buChar char="•"/>
            </a:pPr>
            <a:r>
              <a:rPr lang="en-US" baseline="0" dirty="0" smtClean="0"/>
              <a:t>The </a:t>
            </a:r>
            <a:r>
              <a:rPr lang="en-US" baseline="0" dirty="0"/>
              <a:t>most common is the green checkbox.  This </a:t>
            </a:r>
            <a:r>
              <a:rPr lang="en-US" dirty="0"/>
              <a:t>is an informational message that </a:t>
            </a:r>
            <a:r>
              <a:rPr lang="en-US" baseline="0" dirty="0"/>
              <a:t>indicates that no errors were found and you can proceed with releasing and saving your time entry.  </a:t>
            </a:r>
            <a:endParaRPr lang="en-US" baseline="0" dirty="0" smtClean="0"/>
          </a:p>
          <a:p>
            <a:pPr marL="165518" indent="-165518">
              <a:buFont typeface="Arial" panose="020B0604020202020204" pitchFamily="34" charset="0"/>
              <a:buChar char="•"/>
            </a:pPr>
            <a:r>
              <a:rPr lang="en-US" baseline="0" dirty="0" smtClean="0"/>
              <a:t>The yellow </a:t>
            </a:r>
            <a:r>
              <a:rPr lang="en-US" baseline="0" dirty="0"/>
              <a:t>warning, which displays if you need to review your entries before you continue.  This message will not stop you from entering your time, it is only a warning.  </a:t>
            </a:r>
            <a:endParaRPr lang="en-US" baseline="0" dirty="0" smtClean="0"/>
          </a:p>
          <a:p>
            <a:pPr marL="165518" indent="-165518">
              <a:buFont typeface="Arial" panose="020B0604020202020204" pitchFamily="34" charset="0"/>
              <a:buChar char="•"/>
            </a:pPr>
            <a:r>
              <a:rPr lang="en-US" baseline="0" dirty="0" smtClean="0"/>
              <a:t>The Red</a:t>
            </a:r>
            <a:r>
              <a:rPr lang="en-US" dirty="0" smtClean="0"/>
              <a:t> error </a:t>
            </a:r>
            <a:r>
              <a:rPr lang="en-US" baseline="0" dirty="0" smtClean="0"/>
              <a:t>is </a:t>
            </a:r>
            <a:r>
              <a:rPr lang="en-US" baseline="0" dirty="0"/>
              <a:t>a hard stop and means you </a:t>
            </a:r>
            <a:r>
              <a:rPr lang="en-US" baseline="0" dirty="0" smtClean="0"/>
              <a:t>will </a:t>
            </a:r>
            <a:r>
              <a:rPr lang="en-US" baseline="0" dirty="0"/>
              <a:t>not be able to release and save your time.  When you are entering time pay attention to these messages as they are your first line of defense in entering time correctly.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41</a:t>
            </a:fld>
            <a:endParaRPr lang="en-US" dirty="0"/>
          </a:p>
        </p:txBody>
      </p:sp>
      <p:sp>
        <p:nvSpPr>
          <p:cNvPr id="5" name="TextBox 4"/>
          <p:cNvSpPr txBox="1"/>
          <p:nvPr/>
        </p:nvSpPr>
        <p:spPr>
          <a:xfrm>
            <a:off x="4928973" y="868111"/>
            <a:ext cx="1938668" cy="4476194"/>
          </a:xfrm>
          <a:prstGeom prst="rect">
            <a:avLst/>
          </a:prstGeom>
          <a:noFill/>
        </p:spPr>
        <p:txBody>
          <a:bodyPr wrap="square" lIns="88276" tIns="44138" rIns="88276" bIns="44138" rtlCol="0">
            <a:spAutoFit/>
          </a:bodyPr>
          <a:lstStyle/>
          <a:p>
            <a:r>
              <a:rPr lang="en-US" sz="1000" dirty="0"/>
              <a:t>SAP generates messages to ensure time is entered on your timesheet correctly.  </a:t>
            </a:r>
          </a:p>
          <a:p>
            <a:endParaRPr lang="en-US" sz="1000" dirty="0"/>
          </a:p>
          <a:p>
            <a:r>
              <a:rPr lang="en-US" sz="1000" dirty="0"/>
              <a:t>There are three types of messages, each with their own </a:t>
            </a:r>
            <a:r>
              <a:rPr lang="en-US" sz="1000" dirty="0" smtClean="0"/>
              <a:t>icon, </a:t>
            </a:r>
            <a:r>
              <a:rPr lang="en-US" sz="1000" dirty="0"/>
              <a:t>that you need to know about. </a:t>
            </a:r>
          </a:p>
          <a:p>
            <a:pPr marL="165518" indent="-165518">
              <a:buFont typeface="Arial" panose="020B0604020202020204" pitchFamily="34" charset="0"/>
              <a:buChar char="•"/>
            </a:pPr>
            <a:r>
              <a:rPr lang="en-US" sz="1000" dirty="0"/>
              <a:t>The </a:t>
            </a:r>
            <a:r>
              <a:rPr lang="en-US" sz="1000" b="1" dirty="0"/>
              <a:t>green checkbox </a:t>
            </a:r>
            <a:r>
              <a:rPr lang="en-US" sz="1000" dirty="0"/>
              <a:t>is an informational message that indicates that no errors were found and you can proceed with releasing and saving your time entry.  </a:t>
            </a:r>
          </a:p>
          <a:p>
            <a:pPr marL="165518" indent="-165518">
              <a:buFont typeface="Arial" panose="020B0604020202020204" pitchFamily="34" charset="0"/>
              <a:buChar char="•"/>
            </a:pPr>
            <a:r>
              <a:rPr lang="en-US" sz="1000" dirty="0"/>
              <a:t>The </a:t>
            </a:r>
            <a:r>
              <a:rPr lang="en-US" sz="1000" b="1" dirty="0"/>
              <a:t>yellow warning</a:t>
            </a:r>
            <a:r>
              <a:rPr lang="en-US" sz="1000" dirty="0"/>
              <a:t>, which displays if you need to review your entries before you continue.  This message will not stop you from entering your time, it is only a warning.  </a:t>
            </a:r>
          </a:p>
          <a:p>
            <a:pPr marL="165518" indent="-165518">
              <a:buFont typeface="Arial" panose="020B0604020202020204" pitchFamily="34" charset="0"/>
              <a:buChar char="•"/>
            </a:pPr>
            <a:r>
              <a:rPr lang="en-US" sz="1000" dirty="0"/>
              <a:t>The </a:t>
            </a:r>
            <a:r>
              <a:rPr lang="en-US" sz="1000" b="1" dirty="0"/>
              <a:t>Red error </a:t>
            </a:r>
            <a:r>
              <a:rPr lang="en-US" sz="1000" dirty="0"/>
              <a:t>is a hard stop and means you will not be able to release and save your time.</a:t>
            </a:r>
          </a:p>
          <a:p>
            <a:r>
              <a:rPr lang="en-US" sz="1000" dirty="0"/>
              <a:t>When you are entering time pay attention to these messages as they are your first line of defense in entering time correctly</a:t>
            </a:r>
          </a:p>
        </p:txBody>
      </p:sp>
    </p:spTree>
    <p:extLst>
      <p:ext uri="{BB962C8B-B14F-4D97-AF65-F5344CB8AC3E}">
        <p14:creationId xmlns:p14="http://schemas.microsoft.com/office/powerpoint/2010/main" val="39384199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Using the “What it is” section, explain that SAP can only process one entry for a given period and a collision is when two time entries overlap</a:t>
            </a:r>
          </a:p>
          <a:p>
            <a:endParaRPr lang="en-US" dirty="0"/>
          </a:p>
          <a:p>
            <a:r>
              <a:rPr lang="en-US" dirty="0" smtClean="0"/>
              <a:t>Using the screenshot, provide the following example or provide one of your own, “Regular </a:t>
            </a:r>
            <a:r>
              <a:rPr lang="en-US" dirty="0"/>
              <a:t>working time was entered  for 8:00 to 16:30.  There was also sick time entered from 15:30 to 16:30.  Because the sick leave and the regular working time are both entered from 15:30 to 16:30 then SAP is telling you to make a correction because you can not be on leave and work at the same </a:t>
            </a:r>
            <a:r>
              <a:rPr lang="en-US" dirty="0" smtClean="0"/>
              <a:t>time”. </a:t>
            </a:r>
          </a:p>
          <a:p>
            <a:endParaRPr lang="en-US" dirty="0"/>
          </a:p>
          <a:p>
            <a:r>
              <a:rPr lang="en-US" dirty="0" smtClean="0"/>
              <a:t>Using the “How to fix it” section of the slide, explain how to fix the issue</a:t>
            </a:r>
          </a:p>
          <a:p>
            <a:endParaRPr lang="en-US" dirty="0"/>
          </a:p>
          <a:p>
            <a:r>
              <a:rPr lang="en-US" dirty="0" smtClean="0"/>
              <a:t>Explain that the error message is a hard stop and must be fixed before time can be entered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42</a:t>
            </a:fld>
            <a:endParaRPr lang="en-US" dirty="0"/>
          </a:p>
        </p:txBody>
      </p:sp>
      <p:sp>
        <p:nvSpPr>
          <p:cNvPr id="5" name="TextBox 4"/>
          <p:cNvSpPr txBox="1"/>
          <p:nvPr/>
        </p:nvSpPr>
        <p:spPr>
          <a:xfrm>
            <a:off x="4928973" y="849641"/>
            <a:ext cx="1938668" cy="1342859"/>
          </a:xfrm>
          <a:prstGeom prst="rect">
            <a:avLst/>
          </a:prstGeom>
          <a:noFill/>
        </p:spPr>
        <p:txBody>
          <a:bodyPr wrap="square" lIns="88276" tIns="44138" rIns="88276" bIns="44138" rtlCol="0">
            <a:spAutoFit/>
          </a:bodyPr>
          <a:lstStyle/>
          <a:p>
            <a:r>
              <a:rPr lang="en-US" sz="1000" dirty="0"/>
              <a:t>Timesheet collisions occur when two time entries overlap.  </a:t>
            </a:r>
          </a:p>
          <a:p>
            <a:endParaRPr lang="en-US" sz="1000" dirty="0"/>
          </a:p>
          <a:p>
            <a:r>
              <a:rPr lang="en-US" sz="1000" dirty="0"/>
              <a:t>This kind of error is easy to fix.  All you need to do is change the sick or regular working time so they do not overlap.  </a:t>
            </a:r>
          </a:p>
          <a:p>
            <a:endParaRPr lang="en-US" sz="1000" dirty="0"/>
          </a:p>
        </p:txBody>
      </p:sp>
    </p:spTree>
    <p:extLst>
      <p:ext uri="{BB962C8B-B14F-4D97-AF65-F5344CB8AC3E}">
        <p14:creationId xmlns:p14="http://schemas.microsoft.com/office/powerpoint/2010/main" val="5555957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Explain</a:t>
            </a:r>
            <a:r>
              <a:rPr lang="en-US" baseline="0" dirty="0" smtClean="0"/>
              <a:t> that e</a:t>
            </a:r>
            <a:r>
              <a:rPr lang="en-US" dirty="0" smtClean="0"/>
              <a:t>rrors occur on the</a:t>
            </a:r>
            <a:r>
              <a:rPr lang="en-US" baseline="0" dirty="0" smtClean="0"/>
              <a:t> timesheet for a variety of reasons.  When you discover an error or your actual work time changes then you will need to make a change to your timesheet.  The first step is to determine if the time has been approved or not.</a:t>
            </a:r>
          </a:p>
          <a:p>
            <a:endParaRPr lang="en-US" baseline="0" dirty="0" smtClean="0"/>
          </a:p>
          <a:p>
            <a:r>
              <a:rPr lang="en-US" b="1" baseline="0" dirty="0" smtClean="0"/>
              <a:t>Is the Time Approved</a:t>
            </a:r>
            <a:r>
              <a:rPr lang="en-US" baseline="0" dirty="0" smtClean="0"/>
              <a:t>: To determine if time has been approved, double click on the entry.  The Cell Information screen displays the Processing status field.  If the time is showing as </a:t>
            </a:r>
            <a:r>
              <a:rPr lang="en-US" b="1" baseline="0" dirty="0" smtClean="0"/>
              <a:t>20 Released for approval </a:t>
            </a:r>
            <a:r>
              <a:rPr lang="en-US" baseline="0" dirty="0" smtClean="0"/>
              <a:t>or </a:t>
            </a:r>
            <a:r>
              <a:rPr lang="en-US" b="1" baseline="0" dirty="0" smtClean="0"/>
              <a:t>10 In Process </a:t>
            </a:r>
            <a:r>
              <a:rPr lang="en-US" baseline="0" dirty="0" smtClean="0"/>
              <a:t>then you are able to make the change by following the “No” track.  If it is displaying as </a:t>
            </a:r>
            <a:r>
              <a:rPr lang="en-US" b="1" baseline="0" dirty="0" smtClean="0"/>
              <a:t>30 Approved, </a:t>
            </a:r>
            <a:r>
              <a:rPr lang="en-US" baseline="0" dirty="0" smtClean="0"/>
              <a:t>then you will need to zero out the time following the “No” track.    </a:t>
            </a:r>
          </a:p>
          <a:p>
            <a:endParaRPr lang="en-US" dirty="0" smtClean="0"/>
          </a:p>
          <a:p>
            <a:pPr marL="165518" indent="-165518">
              <a:buFont typeface="Arial" panose="020B0604020202020204" pitchFamily="34" charset="0"/>
              <a:buChar char="•"/>
            </a:pPr>
            <a:r>
              <a:rPr lang="en-US" b="1" dirty="0" smtClean="0"/>
              <a:t>Unapproved Time </a:t>
            </a:r>
            <a:r>
              <a:rPr lang="en-US" b="1" dirty="0"/>
              <a:t>S</a:t>
            </a:r>
            <a:r>
              <a:rPr lang="en-US" b="1" dirty="0" smtClean="0"/>
              <a:t>teps: </a:t>
            </a:r>
            <a:r>
              <a:rPr lang="en-US" b="0" dirty="0" smtClean="0"/>
              <a:t>If the time has not</a:t>
            </a:r>
            <a:r>
              <a:rPr lang="en-US" b="0" baseline="0" dirty="0" smtClean="0"/>
              <a:t> been approved then all you need to do is change the time entry.  When you are done you will then need to release and save your time.</a:t>
            </a:r>
            <a:endParaRPr lang="en-US" b="1" dirty="0" smtClean="0"/>
          </a:p>
          <a:p>
            <a:endParaRPr lang="en-US" dirty="0" smtClean="0"/>
          </a:p>
          <a:p>
            <a:pPr marL="165518" indent="-165518">
              <a:buFont typeface="Arial" panose="020B0604020202020204" pitchFamily="34" charset="0"/>
              <a:buChar char="•"/>
            </a:pPr>
            <a:r>
              <a:rPr lang="en-US" b="1" baseline="0" dirty="0" smtClean="0"/>
              <a:t>Approved Time Steps: </a:t>
            </a:r>
            <a:r>
              <a:rPr lang="en-US" baseline="0" dirty="0" smtClean="0"/>
              <a:t>If the time is approved, then you need to “zero out” the incorrect entry.  Then enter the correct time and release and save your timesheet. If it has not been approved or has been rejected you can make the change to your time immediately and release and save your timesheet.  If you are making an adjustment to leave, your supervisor will receive an email from SAP about the change.  If you are making a change to any approved time entry, you should let your supervisor know so they can approve the updated time entries.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43</a:t>
            </a:fld>
            <a:endParaRPr lang="en-US" dirty="0"/>
          </a:p>
        </p:txBody>
      </p:sp>
      <p:sp>
        <p:nvSpPr>
          <p:cNvPr id="5" name="TextBox 4"/>
          <p:cNvSpPr txBox="1"/>
          <p:nvPr/>
        </p:nvSpPr>
        <p:spPr>
          <a:xfrm>
            <a:off x="4928973" y="803465"/>
            <a:ext cx="1938668" cy="5416196"/>
          </a:xfrm>
          <a:prstGeom prst="rect">
            <a:avLst/>
          </a:prstGeom>
          <a:noFill/>
        </p:spPr>
        <p:txBody>
          <a:bodyPr wrap="square" lIns="88276" tIns="44138" rIns="88276" bIns="44138" rtlCol="0">
            <a:spAutoFit/>
          </a:bodyPr>
          <a:lstStyle/>
          <a:p>
            <a:r>
              <a:rPr lang="en-US" sz="1000" b="1" dirty="0"/>
              <a:t>The first step in the timesheet change process is to determine if the time has been approved.  </a:t>
            </a:r>
          </a:p>
          <a:p>
            <a:endParaRPr lang="en-US" sz="1000" b="1" dirty="0"/>
          </a:p>
          <a:p>
            <a:pPr marL="165518" indent="-165518">
              <a:buFont typeface="Arial" panose="020B0604020202020204" pitchFamily="34" charset="0"/>
              <a:buChar char="•"/>
            </a:pPr>
            <a:r>
              <a:rPr lang="en-US" sz="1000" b="1" dirty="0"/>
              <a:t>Unapproved Time Steps: </a:t>
            </a:r>
            <a:r>
              <a:rPr lang="en-US" sz="1000" dirty="0"/>
              <a:t>If the time has not been approved then all you need to do is change the time entry.  When you are done you will then need to release and save your time.</a:t>
            </a:r>
            <a:endParaRPr lang="en-US" sz="1000" b="1" dirty="0"/>
          </a:p>
          <a:p>
            <a:endParaRPr lang="en-US" sz="1000" dirty="0"/>
          </a:p>
          <a:p>
            <a:pPr marL="165518" indent="-165518">
              <a:buFont typeface="Arial" panose="020B0604020202020204" pitchFamily="34" charset="0"/>
              <a:buChar char="•"/>
            </a:pPr>
            <a:r>
              <a:rPr lang="en-US" sz="1000" b="1" dirty="0"/>
              <a:t>Approved Time Steps: </a:t>
            </a:r>
            <a:r>
              <a:rPr lang="en-US" sz="1000" dirty="0"/>
              <a:t>If the time is approved, then you need to clear the incorrect entry.  After the zero is approved enter the correct time and release and save your timesheet. If it has not been approved or has been rejected you can make the change to your time immediately and release and save your timesheet.  If you are making an adjustment to leave, your supervisor will receive an email from SAP about the change.  If you are making a change to any approved time entry, you should let your supervisor know so they can approve the updated time entries. </a:t>
            </a:r>
          </a:p>
          <a:p>
            <a:endParaRPr lang="en-US" sz="1000" dirty="0"/>
          </a:p>
        </p:txBody>
      </p:sp>
    </p:spTree>
    <p:extLst>
      <p:ext uri="{BB962C8B-B14F-4D97-AF65-F5344CB8AC3E}">
        <p14:creationId xmlns:p14="http://schemas.microsoft.com/office/powerpoint/2010/main" val="3728242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Go into the timesheet and show the</a:t>
            </a:r>
            <a:r>
              <a:rPr lang="en-US" baseline="0" dirty="0" smtClean="0"/>
              <a:t> process for checking the status of time by:</a:t>
            </a:r>
          </a:p>
          <a:p>
            <a:pPr marL="220690" indent="-220690">
              <a:buFont typeface="+mj-lt"/>
              <a:buAutoNum type="arabicPeriod"/>
            </a:pPr>
            <a:r>
              <a:rPr lang="en-US" baseline="0" dirty="0" smtClean="0"/>
              <a:t>Double left clicking on a time entry to display the cell information </a:t>
            </a:r>
          </a:p>
          <a:p>
            <a:pPr marL="220690" indent="-220690">
              <a:buFont typeface="+mj-lt"/>
              <a:buAutoNum type="arabicPeriod"/>
            </a:pPr>
            <a:r>
              <a:rPr lang="en-US" baseline="0" dirty="0" smtClean="0"/>
              <a:t>Open the </a:t>
            </a:r>
            <a:r>
              <a:rPr lang="en-US" baseline="0" dirty="0" err="1" smtClean="0"/>
              <a:t>matchcode</a:t>
            </a:r>
            <a:r>
              <a:rPr lang="en-US" baseline="0" dirty="0" smtClean="0"/>
              <a:t> for the Processing Status field and show the other status options</a:t>
            </a:r>
          </a:p>
          <a:p>
            <a:endParaRPr lang="en-US" dirty="0" smtClean="0"/>
          </a:p>
          <a:p>
            <a:r>
              <a:rPr lang="en-US" dirty="0" smtClean="0"/>
              <a:t>Explain that this</a:t>
            </a:r>
            <a:r>
              <a:rPr lang="en-US" baseline="0" dirty="0" smtClean="0"/>
              <a:t> should done </a:t>
            </a:r>
            <a:r>
              <a:rPr lang="en-US" b="1" i="1" baseline="0" dirty="0" smtClean="0"/>
              <a:t>every time </a:t>
            </a:r>
            <a:r>
              <a:rPr lang="en-US" baseline="0" dirty="0" smtClean="0"/>
              <a:t>you are making a change to time entered on your timesheet and if the time displays in the Processing Status field as:</a:t>
            </a:r>
          </a:p>
          <a:p>
            <a:pPr marL="165518" indent="-165518">
              <a:buFont typeface="Arial" panose="020B0604020202020204" pitchFamily="34" charset="0"/>
              <a:buChar char="•"/>
            </a:pPr>
            <a:r>
              <a:rPr lang="en-US" b="1" baseline="0" dirty="0" smtClean="0"/>
              <a:t>10 - In process </a:t>
            </a:r>
            <a:r>
              <a:rPr lang="en-US" baseline="0" dirty="0" smtClean="0"/>
              <a:t>– You may change or delete the time </a:t>
            </a:r>
          </a:p>
          <a:p>
            <a:pPr marL="165518" indent="-165518">
              <a:buFont typeface="Arial" panose="020B0604020202020204" pitchFamily="34" charset="0"/>
              <a:buChar char="•"/>
            </a:pPr>
            <a:r>
              <a:rPr lang="en-US" b="1" baseline="0" dirty="0" smtClean="0"/>
              <a:t>20 - Released for Approval </a:t>
            </a:r>
            <a:r>
              <a:rPr lang="en-US" baseline="0" dirty="0" smtClean="0"/>
              <a:t>– You may change or delete the time </a:t>
            </a:r>
          </a:p>
          <a:p>
            <a:pPr marL="165518" indent="-165518">
              <a:buFont typeface="Arial" panose="020B0604020202020204" pitchFamily="34" charset="0"/>
              <a:buChar char="•"/>
            </a:pPr>
            <a:r>
              <a:rPr lang="en-US" b="1" baseline="0" dirty="0" smtClean="0"/>
              <a:t>30 - Approved</a:t>
            </a:r>
            <a:r>
              <a:rPr lang="en-US" baseline="0" dirty="0" smtClean="0"/>
              <a:t> – You must not delete the time entry.  If you need to change the time entry, first “zero out” the time. Then you can add the correct entry.</a:t>
            </a:r>
          </a:p>
          <a:p>
            <a:pPr marL="165518" indent="-16551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44</a:t>
            </a:fld>
            <a:endParaRPr lang="en-US" dirty="0"/>
          </a:p>
        </p:txBody>
      </p:sp>
      <p:sp>
        <p:nvSpPr>
          <p:cNvPr id="5" name="TextBox 4"/>
          <p:cNvSpPr txBox="1"/>
          <p:nvPr/>
        </p:nvSpPr>
        <p:spPr>
          <a:xfrm>
            <a:off x="4928973" y="877346"/>
            <a:ext cx="1938668" cy="3849528"/>
          </a:xfrm>
          <a:prstGeom prst="rect">
            <a:avLst/>
          </a:prstGeom>
          <a:noFill/>
        </p:spPr>
        <p:txBody>
          <a:bodyPr wrap="square" lIns="88276" tIns="44138" rIns="88276" bIns="44138" rtlCol="0">
            <a:spAutoFit/>
          </a:bodyPr>
          <a:lstStyle/>
          <a:p>
            <a:r>
              <a:rPr lang="en-US" sz="1000" dirty="0"/>
              <a:t>The process to determine the status of the time is to double left click on the Start or end time in the cell and review the Processing status field.  This should always be done every time you are making a change to time entered on your timesheet.  </a:t>
            </a:r>
          </a:p>
          <a:p>
            <a:endParaRPr lang="en-US" sz="1000" dirty="0"/>
          </a:p>
          <a:p>
            <a:r>
              <a:rPr lang="en-US" sz="1000" dirty="0"/>
              <a:t>If the time displays in the Processing Status field as:</a:t>
            </a:r>
          </a:p>
          <a:p>
            <a:pPr marL="165518" indent="-165518">
              <a:buFont typeface="Arial" panose="020B0604020202020204" pitchFamily="34" charset="0"/>
              <a:buChar char="•"/>
            </a:pPr>
            <a:r>
              <a:rPr lang="en-US" sz="1000" b="1" dirty="0"/>
              <a:t>10 - In process </a:t>
            </a:r>
            <a:r>
              <a:rPr lang="en-US" sz="1000" dirty="0"/>
              <a:t>– You may change or delete the time </a:t>
            </a:r>
          </a:p>
          <a:p>
            <a:pPr marL="165518" indent="-165518">
              <a:buFont typeface="Arial" panose="020B0604020202020204" pitchFamily="34" charset="0"/>
              <a:buChar char="•"/>
            </a:pPr>
            <a:r>
              <a:rPr lang="en-US" sz="1000" b="1" dirty="0"/>
              <a:t>20 - Released for Approval </a:t>
            </a:r>
            <a:r>
              <a:rPr lang="en-US" sz="1000" dirty="0"/>
              <a:t>– You may change or delete the time </a:t>
            </a:r>
          </a:p>
          <a:p>
            <a:pPr marL="165518" indent="-165518">
              <a:buFont typeface="Arial" panose="020B0604020202020204" pitchFamily="34" charset="0"/>
              <a:buChar char="•"/>
            </a:pPr>
            <a:r>
              <a:rPr lang="en-US" sz="1000" b="1" dirty="0"/>
              <a:t>30 - Approved</a:t>
            </a:r>
            <a:r>
              <a:rPr lang="en-US" sz="1000" dirty="0"/>
              <a:t> – You must not delete the time entry.  If you need to change the time entry, first “zero out” the time. Then you can add the correct entry</a:t>
            </a:r>
          </a:p>
          <a:p>
            <a:endParaRPr lang="en-US" sz="1000" dirty="0"/>
          </a:p>
          <a:p>
            <a:endParaRPr lang="en-US" sz="1000" dirty="0"/>
          </a:p>
        </p:txBody>
      </p:sp>
    </p:spTree>
    <p:extLst>
      <p:ext uri="{BB962C8B-B14F-4D97-AF65-F5344CB8AC3E}">
        <p14:creationId xmlns:p14="http://schemas.microsoft.com/office/powerpoint/2010/main" val="21133869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pPr defTabSz="882762">
              <a:defRPr/>
            </a:pPr>
            <a:r>
              <a:rPr lang="en-US" dirty="0" smtClean="0"/>
              <a:t>Explain</a:t>
            </a:r>
            <a:r>
              <a:rPr lang="en-US" baseline="0" dirty="0" smtClean="0"/>
              <a:t> to participants that if the time has been approved, then it needs to be zeroed out to return the time to your bank.</a:t>
            </a:r>
          </a:p>
          <a:p>
            <a:pPr defTabSz="882762">
              <a:defRPr/>
            </a:pPr>
            <a:endParaRPr lang="en-US" baseline="0" dirty="0" smtClean="0"/>
          </a:p>
          <a:p>
            <a:pPr defTabSz="882762">
              <a:defRPr/>
            </a:pPr>
            <a:r>
              <a:rPr lang="en-US" baseline="0" dirty="0" smtClean="0"/>
              <a:t>Provide the following example, or use one of your own, “You had planned to go on vacation, but your child was sick so you can into work.  The leave you entered was approved by your supervisor so you would need to zero it out to have the leave returned to your leave bank”.  </a:t>
            </a:r>
          </a:p>
          <a:p>
            <a:pPr defTabSz="882762">
              <a:defRPr/>
            </a:pPr>
            <a:endParaRPr lang="en-US" baseline="0" dirty="0" smtClean="0"/>
          </a:p>
          <a:p>
            <a:pPr defTabSz="882762">
              <a:defRPr/>
            </a:pPr>
            <a:r>
              <a:rPr lang="en-US" baseline="0" dirty="0" smtClean="0"/>
              <a:t>Explain that when you </a:t>
            </a:r>
            <a:r>
              <a:rPr lang="en-US" dirty="0" smtClean="0"/>
              <a:t>“zero out” a </a:t>
            </a:r>
            <a:r>
              <a:rPr lang="en-US" baseline="0" dirty="0" smtClean="0"/>
              <a:t>leave </a:t>
            </a:r>
            <a:r>
              <a:rPr lang="en-US" dirty="0" smtClean="0"/>
              <a:t>entry, </a:t>
            </a:r>
            <a:r>
              <a:rPr lang="en-US" baseline="0" dirty="0" smtClean="0"/>
              <a:t>the </a:t>
            </a:r>
            <a:r>
              <a:rPr lang="en-US" dirty="0" smtClean="0"/>
              <a:t>leave is returned to your leave bank, there is a </a:t>
            </a:r>
            <a:r>
              <a:rPr lang="en-US" baseline="0" dirty="0" smtClean="0"/>
              <a:t>record of </a:t>
            </a:r>
            <a:r>
              <a:rPr lang="en-US" dirty="0" smtClean="0"/>
              <a:t>this </a:t>
            </a:r>
            <a:r>
              <a:rPr lang="en-US" baseline="0" dirty="0" smtClean="0"/>
              <a:t>change </a:t>
            </a:r>
            <a:r>
              <a:rPr lang="en-US" dirty="0" smtClean="0"/>
              <a:t>and </a:t>
            </a:r>
            <a:r>
              <a:rPr lang="en-US" baseline="0" dirty="0" smtClean="0"/>
              <a:t>your supervisor is notified of the change to your timesheet</a:t>
            </a:r>
            <a:r>
              <a:rPr lang="en-US" dirty="0" smtClean="0"/>
              <a:t>.</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45</a:t>
            </a:fld>
            <a:endParaRPr lang="en-US" dirty="0"/>
          </a:p>
        </p:txBody>
      </p:sp>
      <p:sp>
        <p:nvSpPr>
          <p:cNvPr id="5" name="TextBox 4"/>
          <p:cNvSpPr txBox="1"/>
          <p:nvPr/>
        </p:nvSpPr>
        <p:spPr>
          <a:xfrm>
            <a:off x="4928973" y="821935"/>
            <a:ext cx="1938668" cy="2752860"/>
          </a:xfrm>
          <a:prstGeom prst="rect">
            <a:avLst/>
          </a:prstGeom>
          <a:noFill/>
        </p:spPr>
        <p:txBody>
          <a:bodyPr wrap="square" lIns="88276" tIns="44138" rIns="88276" bIns="44138" rtlCol="0">
            <a:spAutoFit/>
          </a:bodyPr>
          <a:lstStyle/>
          <a:p>
            <a:r>
              <a:rPr lang="en-US" sz="1000" dirty="0"/>
              <a:t>There may be times when you plan to take leave and then change your plans after you’ve entered the leave, it’s been approved and the leave has been deducted from that leave bank.  If this occurs you need to “Zero out” your leave.  When you “zero out” a leave entry, the leave is returned to your leave bank, there is a record of this change and your supervisor is notified of the change to your timesheet.</a:t>
            </a:r>
          </a:p>
          <a:p>
            <a:endParaRPr lang="en-US" sz="1000" dirty="0"/>
          </a:p>
          <a:p>
            <a:endParaRPr lang="en-US" sz="1000" dirty="0"/>
          </a:p>
          <a:p>
            <a:endParaRPr lang="en-US" sz="1000" dirty="0"/>
          </a:p>
          <a:p>
            <a:endParaRPr lang="en-US" sz="1000" dirty="0"/>
          </a:p>
        </p:txBody>
      </p:sp>
    </p:spTree>
    <p:extLst>
      <p:ext uri="{BB962C8B-B14F-4D97-AF65-F5344CB8AC3E}">
        <p14:creationId xmlns:p14="http://schemas.microsoft.com/office/powerpoint/2010/main" val="16710720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DO Not delete approved entries!! </a:t>
            </a:r>
            <a:r>
              <a:rPr lang="en-US" b="1" dirty="0" smtClean="0"/>
              <a:t>This applies only</a:t>
            </a:r>
            <a:r>
              <a:rPr lang="en-US" b="1" baseline="0" dirty="0" smtClean="0"/>
              <a:t> to in process and released for approval entries</a:t>
            </a:r>
            <a:endParaRPr lang="en-US" b="1" dirty="0" smtClean="0"/>
          </a:p>
          <a:p>
            <a:endParaRPr lang="en-US" dirty="0" smtClean="0"/>
          </a:p>
          <a:p>
            <a:r>
              <a:rPr lang="en-US" dirty="0" smtClean="0"/>
              <a:t>Explain that Tim</a:t>
            </a:r>
            <a:r>
              <a:rPr lang="en-US" baseline="0" dirty="0" smtClean="0"/>
              <a:t>e should only be deleted when you are certain that it has not been approved by your supervisor.  </a:t>
            </a:r>
          </a:p>
          <a:p>
            <a:endParaRPr lang="en-US" dirty="0" smtClean="0"/>
          </a:p>
          <a:p>
            <a:r>
              <a:rPr lang="en-US" dirty="0" smtClean="0"/>
              <a:t>Go to SAP and double click on any time that is on the timesheet to show the status of the time entry</a:t>
            </a:r>
          </a:p>
          <a:p>
            <a:endParaRPr lang="en-US" dirty="0"/>
          </a:p>
          <a:p>
            <a:r>
              <a:rPr lang="en-US" dirty="0" smtClean="0"/>
              <a:t>Show the participants the delete button and how to select a row, but</a:t>
            </a:r>
            <a:r>
              <a:rPr lang="en-US" b="1" i="1" dirty="0" smtClean="0"/>
              <a:t> do not delete any time in the timesheet by completing the action.  </a:t>
            </a:r>
            <a:endParaRPr lang="en-US" b="1" i="1"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46</a:t>
            </a:fld>
            <a:endParaRPr lang="en-US" dirty="0"/>
          </a:p>
        </p:txBody>
      </p:sp>
      <p:sp>
        <p:nvSpPr>
          <p:cNvPr id="5" name="TextBox 4"/>
          <p:cNvSpPr txBox="1"/>
          <p:nvPr/>
        </p:nvSpPr>
        <p:spPr>
          <a:xfrm>
            <a:off x="4928973" y="895817"/>
            <a:ext cx="1938668" cy="1969525"/>
          </a:xfrm>
          <a:prstGeom prst="rect">
            <a:avLst/>
          </a:prstGeom>
          <a:noFill/>
        </p:spPr>
        <p:txBody>
          <a:bodyPr wrap="square" lIns="88276" tIns="44138" rIns="88276" bIns="44138" rtlCol="0">
            <a:spAutoFit/>
          </a:bodyPr>
          <a:lstStyle/>
          <a:p>
            <a:r>
              <a:rPr lang="en-US" sz="1000" dirty="0"/>
              <a:t>Time should only be deleted when you are certain that it has not been approved by your supervisor.  </a:t>
            </a:r>
          </a:p>
          <a:p>
            <a:endParaRPr lang="en-US" sz="1000" dirty="0"/>
          </a:p>
          <a:p>
            <a:r>
              <a:rPr lang="en-US" sz="1000" dirty="0"/>
              <a:t>This is done by checking on the status of the time by double </a:t>
            </a:r>
            <a:r>
              <a:rPr lang="en-US" sz="1000" dirty="0" smtClean="0"/>
              <a:t>left click </a:t>
            </a:r>
            <a:r>
              <a:rPr lang="en-US" sz="1000" dirty="0"/>
              <a:t>on the hours field.  If the time has not been approved you are able to select the row and then the delete button.  </a:t>
            </a:r>
          </a:p>
          <a:p>
            <a:endParaRPr lang="en-US" sz="1000" dirty="0"/>
          </a:p>
        </p:txBody>
      </p:sp>
    </p:spTree>
    <p:extLst>
      <p:ext uri="{BB962C8B-B14F-4D97-AF65-F5344CB8AC3E}">
        <p14:creationId xmlns:p14="http://schemas.microsoft.com/office/powerpoint/2010/main" val="40046653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pPr marL="165518" indent="-165518">
              <a:buFont typeface="Arial" panose="020B0604020202020204" pitchFamily="34" charset="0"/>
              <a:buChar char="•"/>
            </a:pPr>
            <a:r>
              <a:rPr lang="en-US" baseline="0" dirty="0" smtClean="0"/>
              <a:t>Explain that time should be entered on a regular basis to avoid making errors </a:t>
            </a:r>
            <a:r>
              <a:rPr lang="en-US" dirty="0" smtClean="0"/>
              <a:t> and forgetting the time you worked</a:t>
            </a:r>
          </a:p>
          <a:p>
            <a:pPr marL="495021" lvl="2"/>
            <a:r>
              <a:rPr lang="en-US" baseline="0" dirty="0" smtClean="0"/>
              <a:t>Use</a:t>
            </a:r>
            <a:r>
              <a:rPr lang="en-US" dirty="0" smtClean="0"/>
              <a:t> the example, “what color shirt did you wear two weeks ago”? </a:t>
            </a:r>
            <a:endParaRPr lang="en-US" baseline="0" dirty="0" smtClean="0"/>
          </a:p>
          <a:p>
            <a:pPr marL="165518" indent="-165518">
              <a:buFont typeface="Arial" panose="020B0604020202020204" pitchFamily="34" charset="0"/>
              <a:buChar char="•"/>
            </a:pPr>
            <a:r>
              <a:rPr lang="en-US" baseline="0" dirty="0" smtClean="0"/>
              <a:t>Using the graphic</a:t>
            </a:r>
            <a:r>
              <a:rPr lang="en-US" dirty="0" smtClean="0"/>
              <a:t> and the notes below provide the deadlines for a change depend on the type of employee and how long ago the errors occurred</a:t>
            </a:r>
            <a:endParaRPr lang="en-US" baseline="0" dirty="0" smtClean="0"/>
          </a:p>
          <a:p>
            <a:pPr marL="495021" lvl="2"/>
            <a:r>
              <a:rPr lang="en-US" baseline="0" dirty="0" smtClean="0"/>
              <a:t>If you are paid bi-weekly (Permanent Part-time, Winter Part-time or Temporary employee), then you are able to make changes 2 weeks prior to the current week </a:t>
            </a:r>
          </a:p>
          <a:p>
            <a:pPr marL="495021" lvl="2"/>
            <a:r>
              <a:rPr lang="en-US" baseline="0" dirty="0" smtClean="0"/>
              <a:t>If you are paid monthly (Full-time employee), which can be found on line 11 of the Employee Time Entry Worksheet, then you can make changes to your timesheet five weeks prior to the current week</a:t>
            </a:r>
          </a:p>
          <a:p>
            <a:pPr marL="495021" lvl="2"/>
            <a:r>
              <a:rPr lang="en-US" baseline="0" dirty="0" smtClean="0"/>
              <a:t>Your Timekeeper is able to make any changes in SAP up to 12 weeks beyond the current period.  If you need to change your timesheet beyond 12 weeks contact your timekeeper</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47</a:t>
            </a:fld>
            <a:endParaRPr lang="en-US" dirty="0"/>
          </a:p>
        </p:txBody>
      </p:sp>
      <p:sp>
        <p:nvSpPr>
          <p:cNvPr id="6" name="TextBox 5"/>
          <p:cNvSpPr txBox="1"/>
          <p:nvPr/>
        </p:nvSpPr>
        <p:spPr>
          <a:xfrm>
            <a:off x="4928973" y="840405"/>
            <a:ext cx="1938668" cy="3066193"/>
          </a:xfrm>
          <a:prstGeom prst="rect">
            <a:avLst/>
          </a:prstGeom>
          <a:noFill/>
        </p:spPr>
        <p:txBody>
          <a:bodyPr wrap="square" lIns="88276" tIns="44138" rIns="88276" bIns="44138" rtlCol="0">
            <a:spAutoFit/>
          </a:bodyPr>
          <a:lstStyle/>
          <a:p>
            <a:pPr marL="165518" indent="-165518">
              <a:buFont typeface="Arial" panose="020B0604020202020204" pitchFamily="34" charset="0"/>
              <a:buChar char="•"/>
            </a:pPr>
            <a:r>
              <a:rPr lang="en-US" sz="1000" dirty="0"/>
              <a:t>If you are paid bi-weekly (Permanent Part-time, Winter Part-time or Temporary employee), then you are able to make changes 2 weeks prior to the current week.  </a:t>
            </a:r>
          </a:p>
          <a:p>
            <a:pPr marL="165518" indent="-165518">
              <a:buFont typeface="Arial" panose="020B0604020202020204" pitchFamily="34" charset="0"/>
              <a:buChar char="•"/>
            </a:pPr>
            <a:r>
              <a:rPr lang="en-US" sz="1000" dirty="0"/>
              <a:t>If you are paid monthly (Full-time employee) then you can make changes to your timesheet five weeks prior to the current week.  </a:t>
            </a:r>
          </a:p>
          <a:p>
            <a:pPr marL="165518" indent="-165518">
              <a:buFont typeface="Arial" panose="020B0604020202020204" pitchFamily="34" charset="0"/>
              <a:buChar char="•"/>
            </a:pPr>
            <a:r>
              <a:rPr lang="en-US" sz="1000" dirty="0"/>
              <a:t>Your Timekeeper is able to make any changes in SAP up to 12 weeks beyond the current period.  If you need to change your timesheet beyond 12 weeks contact your timekeeper.  </a:t>
            </a:r>
          </a:p>
          <a:p>
            <a:endParaRPr lang="en-US" sz="1000" dirty="0"/>
          </a:p>
        </p:txBody>
      </p:sp>
    </p:spTree>
    <p:extLst>
      <p:ext uri="{BB962C8B-B14F-4D97-AF65-F5344CB8AC3E}">
        <p14:creationId xmlns:p14="http://schemas.microsoft.com/office/powerpoint/2010/main" val="38412497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Demo that the timesheet links directly to the display mode of the work order in display mode </a:t>
            </a:r>
          </a:p>
          <a:p>
            <a:pPr marL="165518" indent="-165518">
              <a:buFont typeface="Arial" panose="020B0604020202020204" pitchFamily="34" charset="0"/>
              <a:buChar char="•"/>
            </a:pPr>
            <a:r>
              <a:rPr lang="en-US" dirty="0" smtClean="0"/>
              <a:t>Open the timesheet and show how to open a work order using the DOT1 work order at the top of the page.  This is first receiving order.</a:t>
            </a:r>
          </a:p>
          <a:p>
            <a:pPr marL="165518" indent="-165518">
              <a:buFont typeface="Arial" panose="020B0604020202020204" pitchFamily="34" charset="0"/>
              <a:buChar char="•"/>
            </a:pPr>
            <a:r>
              <a:rPr lang="en-US" dirty="0" smtClean="0"/>
              <a:t>Explain how to display the work order from the timesheet :</a:t>
            </a:r>
          </a:p>
          <a:p>
            <a:pPr marL="550194" lvl="2" indent="-220690">
              <a:buFont typeface="+mj-lt"/>
              <a:buAutoNum type="arabicPeriod"/>
            </a:pPr>
            <a:r>
              <a:rPr lang="en-US" dirty="0"/>
              <a:t>Double </a:t>
            </a:r>
            <a:r>
              <a:rPr lang="en-US" dirty="0" smtClean="0"/>
              <a:t>clicking </a:t>
            </a:r>
            <a:r>
              <a:rPr lang="en-US" dirty="0"/>
              <a:t>on the Rec. Order of work order you want to </a:t>
            </a:r>
            <a:r>
              <a:rPr lang="en-US" dirty="0" smtClean="0"/>
              <a:t>display</a:t>
            </a:r>
            <a:endParaRPr lang="en-US" dirty="0"/>
          </a:p>
          <a:p>
            <a:pPr marL="550194" lvl="2" indent="-220690">
              <a:buFont typeface="+mj-lt"/>
              <a:buAutoNum type="arabicPeriod"/>
            </a:pPr>
            <a:r>
              <a:rPr lang="en-US" dirty="0"/>
              <a:t>When you access the work order it will display on the </a:t>
            </a:r>
            <a:r>
              <a:rPr lang="en-US" i="1" dirty="0"/>
              <a:t>Header Data </a:t>
            </a:r>
            <a:r>
              <a:rPr lang="en-US" dirty="0" smtClean="0"/>
              <a:t>tab</a:t>
            </a:r>
            <a:endParaRPr lang="en-US" dirty="0"/>
          </a:p>
          <a:p>
            <a:pPr marL="550194" lvl="2" indent="-220690">
              <a:buFont typeface="+mj-lt"/>
              <a:buAutoNum type="arabicPeriod"/>
            </a:pPr>
            <a:r>
              <a:rPr lang="en-US" dirty="0"/>
              <a:t>To display the time data for the work order click on the </a:t>
            </a:r>
            <a:r>
              <a:rPr lang="en-US" i="1" dirty="0"/>
              <a:t>Operations</a:t>
            </a:r>
            <a:r>
              <a:rPr lang="en-US" dirty="0"/>
              <a:t> </a:t>
            </a:r>
            <a:r>
              <a:rPr lang="en-US" dirty="0" smtClean="0"/>
              <a:t>tab</a:t>
            </a:r>
            <a:endParaRPr lang="en-US" dirty="0"/>
          </a:p>
          <a:p>
            <a:pPr marL="550194" lvl="2" indent="-220690">
              <a:buFont typeface="+mj-lt"/>
              <a:buAutoNum type="arabicPeriod"/>
            </a:pPr>
            <a:r>
              <a:rPr lang="en-US" dirty="0"/>
              <a:t>When you want to return to the timesheet click the </a:t>
            </a:r>
            <a:r>
              <a:rPr lang="en-US" b="1" dirty="0"/>
              <a:t>Back</a:t>
            </a:r>
            <a:r>
              <a:rPr lang="en-US" dirty="0"/>
              <a:t> </a:t>
            </a:r>
            <a:r>
              <a:rPr lang="en-US" dirty="0" smtClean="0"/>
              <a:t>button</a:t>
            </a:r>
          </a:p>
          <a:p>
            <a:pPr marL="165518" indent="-165518">
              <a:buFont typeface="Arial" panose="020B0604020202020204" pitchFamily="34" charset="0"/>
              <a:buChar char="•"/>
            </a:pPr>
            <a:r>
              <a:rPr lang="en-US" dirty="0"/>
              <a:t>Using your own experience explain a time when you needed to view the work </a:t>
            </a:r>
            <a:r>
              <a:rPr lang="en-US" dirty="0" smtClean="0"/>
              <a:t>order and show any other details you feel might be helpful</a:t>
            </a:r>
            <a:endParaRPr lang="en-US" baseline="0" dirty="0" smtClean="0"/>
          </a:p>
          <a:p>
            <a:pPr marL="165518" indent="-165518">
              <a:buFont typeface="Arial" panose="020B0604020202020204" pitchFamily="34" charset="0"/>
              <a:buChar char="•"/>
            </a:pPr>
            <a:r>
              <a:rPr lang="en-US" baseline="0" dirty="0" smtClean="0"/>
              <a:t>W</a:t>
            </a:r>
            <a:r>
              <a:rPr lang="en-US" dirty="0" smtClean="0"/>
              <a:t>hen reviewing the work order the employee should ensure the:</a:t>
            </a:r>
          </a:p>
          <a:p>
            <a:pPr marL="495021" lvl="2"/>
            <a:r>
              <a:rPr lang="en-US" dirty="0" smtClean="0"/>
              <a:t>Operation Activity to ensure it is correct</a:t>
            </a:r>
          </a:p>
          <a:p>
            <a:pPr marL="495021" lvl="2"/>
            <a:r>
              <a:rPr lang="en-US" dirty="0" smtClean="0"/>
              <a:t>Work center is the right one</a:t>
            </a:r>
          </a:p>
          <a:p>
            <a:pPr marL="495021" lvl="2"/>
            <a:r>
              <a:rPr lang="en-US" dirty="0" smtClean="0"/>
              <a:t>Dates and times are correct for DOT1 work orders</a:t>
            </a:r>
          </a:p>
          <a:p>
            <a:pPr marL="165518" indent="-165518">
              <a:buFont typeface="Arial" panose="020B0604020202020204" pitchFamily="34" charset="0"/>
              <a:buChar char="•"/>
            </a:pPr>
            <a:r>
              <a:rPr lang="en-US" dirty="0" smtClean="0"/>
              <a:t>If you need to make an update you can so, but they will not occur on the timesheet until the time transfer has occurred if the time transfer program has already ran</a:t>
            </a:r>
            <a:r>
              <a:rPr lang="en-US" baseline="0" dirty="0" smtClean="0"/>
              <a:t> for that work order then the timesheet needs to be manually updated</a:t>
            </a:r>
            <a:endParaRPr lang="en-US" dirty="0"/>
          </a:p>
          <a:p>
            <a:pPr marL="165518" indent="-165518">
              <a:buFont typeface="Arial" panose="020B0604020202020204" pitchFamily="34" charset="0"/>
              <a:buChar char="•"/>
            </a:pPr>
            <a:endParaRPr lang="en-US" baseline="0" dirty="0" smtClean="0"/>
          </a:p>
          <a:p>
            <a:pPr marL="165518" indent="-165518">
              <a:buFont typeface="Arial" panose="020B0604020202020204" pitchFamily="34" charset="0"/>
              <a:buChar char="•"/>
            </a:pPr>
            <a:endParaRPr lang="en-US" dirty="0"/>
          </a:p>
          <a:p>
            <a:pPr marL="165518" indent="-165518">
              <a:buFont typeface="Arial" panose="020B0604020202020204" pitchFamily="34" charset="0"/>
              <a:buChar char="•"/>
            </a:pPr>
            <a:endParaRPr lang="en-US" baseline="0" dirty="0" smtClean="0"/>
          </a:p>
          <a:p>
            <a:pPr marL="165518" indent="-16551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48</a:t>
            </a:fld>
            <a:endParaRPr lang="en-US" dirty="0"/>
          </a:p>
        </p:txBody>
      </p:sp>
      <p:sp>
        <p:nvSpPr>
          <p:cNvPr id="5" name="TextBox 4"/>
          <p:cNvSpPr txBox="1"/>
          <p:nvPr/>
        </p:nvSpPr>
        <p:spPr>
          <a:xfrm>
            <a:off x="4928973" y="877346"/>
            <a:ext cx="1938668" cy="2596193"/>
          </a:xfrm>
          <a:prstGeom prst="rect">
            <a:avLst/>
          </a:prstGeom>
          <a:noFill/>
        </p:spPr>
        <p:txBody>
          <a:bodyPr wrap="square" lIns="88276" tIns="44138" rIns="88276" bIns="44138" rtlCol="0">
            <a:spAutoFit/>
          </a:bodyPr>
          <a:lstStyle/>
          <a:p>
            <a:r>
              <a:rPr lang="en-US" sz="1000" dirty="0"/>
              <a:t>The process to review the work order from the timesheet is simple.  </a:t>
            </a:r>
          </a:p>
          <a:p>
            <a:pPr marL="220690" indent="-220690">
              <a:buFont typeface="+mj-lt"/>
              <a:buAutoNum type="arabicPeriod"/>
            </a:pPr>
            <a:r>
              <a:rPr lang="en-US" sz="1000" dirty="0"/>
              <a:t>Double </a:t>
            </a:r>
            <a:r>
              <a:rPr lang="en-US" sz="1000" dirty="0" smtClean="0"/>
              <a:t>left click </a:t>
            </a:r>
            <a:r>
              <a:rPr lang="en-US" sz="1000" dirty="0"/>
              <a:t>on the Rec. Order of work order you want to display.  </a:t>
            </a:r>
          </a:p>
          <a:p>
            <a:pPr marL="220690" indent="-220690">
              <a:buFont typeface="+mj-lt"/>
              <a:buAutoNum type="arabicPeriod"/>
            </a:pPr>
            <a:r>
              <a:rPr lang="en-US" sz="1000" dirty="0"/>
              <a:t>When you access the work order it will display on the </a:t>
            </a:r>
            <a:r>
              <a:rPr lang="en-US" sz="1000" i="1" dirty="0"/>
              <a:t>Header Data </a:t>
            </a:r>
            <a:r>
              <a:rPr lang="en-US" sz="1000" dirty="0"/>
              <a:t>tab.  </a:t>
            </a:r>
          </a:p>
          <a:p>
            <a:pPr marL="220690" indent="-220690">
              <a:buFont typeface="+mj-lt"/>
              <a:buAutoNum type="arabicPeriod"/>
            </a:pPr>
            <a:r>
              <a:rPr lang="en-US" sz="1000" dirty="0"/>
              <a:t>To display the time data for the work order click on the </a:t>
            </a:r>
            <a:r>
              <a:rPr lang="en-US" sz="1000" i="1" dirty="0"/>
              <a:t>Operations</a:t>
            </a:r>
            <a:r>
              <a:rPr lang="en-US" sz="1000" dirty="0"/>
              <a:t> tab.  </a:t>
            </a:r>
          </a:p>
          <a:p>
            <a:pPr marL="220690" indent="-220690">
              <a:buFont typeface="+mj-lt"/>
              <a:buAutoNum type="arabicPeriod"/>
            </a:pPr>
            <a:r>
              <a:rPr lang="en-US" sz="1000" dirty="0"/>
              <a:t>When you want to return to the timesheet click the </a:t>
            </a:r>
            <a:r>
              <a:rPr lang="en-US" sz="1000" b="1" dirty="0"/>
              <a:t>Back</a:t>
            </a:r>
            <a:r>
              <a:rPr lang="en-US" sz="1000" dirty="0"/>
              <a:t> button.  </a:t>
            </a:r>
          </a:p>
          <a:p>
            <a:endParaRPr lang="en-US" sz="1000" dirty="0"/>
          </a:p>
        </p:txBody>
      </p:sp>
    </p:spTree>
    <p:extLst>
      <p:ext uri="{BB962C8B-B14F-4D97-AF65-F5344CB8AC3E}">
        <p14:creationId xmlns:p14="http://schemas.microsoft.com/office/powerpoint/2010/main" val="27576774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Instructor</a:t>
            </a:r>
            <a:r>
              <a:rPr lang="en-US" b="1" baseline="0" dirty="0" smtClean="0"/>
              <a:t> Notes:</a:t>
            </a:r>
          </a:p>
          <a:p>
            <a:r>
              <a:rPr lang="en-US" dirty="0"/>
              <a:t>Demo: </a:t>
            </a:r>
            <a:r>
              <a:rPr lang="en-US" b="1" dirty="0"/>
              <a:t>10 minutes</a:t>
            </a:r>
          </a:p>
          <a:p>
            <a:r>
              <a:rPr lang="en-US" b="1" dirty="0"/>
              <a:t>INSTRUCTOR ONLY:</a:t>
            </a:r>
          </a:p>
          <a:p>
            <a:pPr marL="171450" indent="-171450">
              <a:buFont typeface="Arial" panose="020B0604020202020204" pitchFamily="34" charset="0"/>
              <a:buChar char="•"/>
            </a:pPr>
            <a:r>
              <a:rPr lang="en-US" b="1" dirty="0"/>
              <a:t>Use PERNR 1182 to access the timesheet for Chris Maintenance99</a:t>
            </a:r>
          </a:p>
          <a:p>
            <a:pPr marL="171450" indent="-171450">
              <a:buFont typeface="Arial" panose="020B0604020202020204" pitchFamily="34" charset="0"/>
              <a:buChar char="•"/>
            </a:pPr>
            <a:r>
              <a:rPr lang="en-US" b="1" dirty="0"/>
              <a:t>Ask the participants to WATCH the demo</a:t>
            </a:r>
          </a:p>
          <a:p>
            <a:pPr marL="228600" indent="-228600">
              <a:buFont typeface="+mj-lt"/>
              <a:buAutoNum type="arabicPeriod"/>
            </a:pPr>
            <a:r>
              <a:rPr lang="en-US" dirty="0"/>
              <a:t>Open CAT2. (&gt;Maintenance Tab &gt; Time Management &gt; Time Sheet Entry) – Quickly remind students that they DO NOT SEE the </a:t>
            </a:r>
            <a:r>
              <a:rPr lang="en-US" dirty="0" err="1"/>
              <a:t>PerNr</a:t>
            </a:r>
            <a:r>
              <a:rPr lang="en-US" dirty="0"/>
              <a:t> selection when they access CAT2 with their user names.)</a:t>
            </a:r>
          </a:p>
          <a:p>
            <a:pPr marL="228600" indent="-228600">
              <a:buFont typeface="+mj-lt"/>
              <a:buAutoNum type="arabicPeriod"/>
            </a:pPr>
            <a:r>
              <a:rPr lang="en-US" dirty="0"/>
              <a:t>Collapse the left navigation pane.</a:t>
            </a:r>
          </a:p>
          <a:p>
            <a:pPr marL="228600" indent="-228600">
              <a:buFont typeface="+mj-lt"/>
              <a:buAutoNum type="arabicPeriod"/>
            </a:pPr>
            <a:r>
              <a:rPr lang="en-US" dirty="0"/>
              <a:t>Enter </a:t>
            </a:r>
            <a:r>
              <a:rPr lang="en-US" b="1" dirty="0"/>
              <a:t>Personnel Number </a:t>
            </a:r>
            <a:r>
              <a:rPr lang="en-US" dirty="0"/>
              <a:t>– 1182 - Chris Maintenance99.</a:t>
            </a:r>
          </a:p>
          <a:p>
            <a:pPr marL="228600" indent="-228600">
              <a:buFont typeface="+mj-lt"/>
              <a:buAutoNum type="arabicPeriod"/>
            </a:pPr>
            <a:r>
              <a:rPr lang="en-US" dirty="0"/>
              <a:t>Navigate to week 07/22/2017 – 07/28/2017. Timesheet is already populated on Monday with one line of four hours of On-call </a:t>
            </a:r>
            <a:r>
              <a:rPr lang="en-US" b="1" dirty="0"/>
              <a:t>Wage Type </a:t>
            </a:r>
            <a:r>
              <a:rPr lang="en-US" dirty="0"/>
              <a:t>– 4099 to a cost center and a second line of eight hours worked time to a work order. </a:t>
            </a:r>
          </a:p>
          <a:p>
            <a:pPr marL="228600" indent="-228600">
              <a:buFont typeface="+mj-lt"/>
              <a:buAutoNum type="arabicPeriod"/>
            </a:pPr>
            <a:r>
              <a:rPr lang="en-US" dirty="0"/>
              <a:t>Check status of On-call hours by double-clicking in the Monday </a:t>
            </a:r>
            <a:r>
              <a:rPr lang="en-US" b="1" dirty="0"/>
              <a:t>From</a:t>
            </a:r>
            <a:r>
              <a:rPr lang="en-US" dirty="0"/>
              <a:t> hours cell.</a:t>
            </a:r>
          </a:p>
          <a:p>
            <a:pPr marL="228600" indent="-228600">
              <a:buFont typeface="+mj-lt"/>
              <a:buAutoNum type="arabicPeriod"/>
            </a:pPr>
            <a:r>
              <a:rPr lang="en-US" dirty="0"/>
              <a:t>Note “Approved” status.</a:t>
            </a:r>
          </a:p>
          <a:p>
            <a:pPr marL="228600" indent="-228600">
              <a:buFont typeface="+mj-lt"/>
              <a:buAutoNum type="arabicPeriod"/>
            </a:pPr>
            <a:r>
              <a:rPr lang="en-US" dirty="0"/>
              <a:t>Click </a:t>
            </a:r>
            <a:r>
              <a:rPr lang="en-US" b="1" dirty="0"/>
              <a:t>Continue </a:t>
            </a:r>
            <a:r>
              <a:rPr lang="en-US" dirty="0"/>
              <a:t>button.</a:t>
            </a:r>
          </a:p>
          <a:p>
            <a:pPr marL="228600" indent="-228600">
              <a:buFont typeface="+mj-lt"/>
              <a:buAutoNum type="arabicPeriod"/>
            </a:pPr>
            <a:r>
              <a:rPr lang="en-US" dirty="0"/>
              <a:t>Check status of worked time by double-clicking in the Monday </a:t>
            </a:r>
            <a:r>
              <a:rPr lang="en-US" b="1" dirty="0"/>
              <a:t>To</a:t>
            </a:r>
            <a:r>
              <a:rPr lang="en-US" dirty="0"/>
              <a:t> hours cell.</a:t>
            </a:r>
          </a:p>
          <a:p>
            <a:pPr marL="228600" indent="-228600">
              <a:buFont typeface="+mj-lt"/>
              <a:buAutoNum type="arabicPeriod"/>
            </a:pPr>
            <a:r>
              <a:rPr lang="en-US" dirty="0"/>
              <a:t>Note “In Process” status.</a:t>
            </a:r>
          </a:p>
          <a:p>
            <a:pPr marL="228600" lvl="0" indent="-228600">
              <a:buFont typeface="+mj-lt"/>
              <a:buAutoNum type="arabicPeriod"/>
              <a:defRPr/>
            </a:pPr>
            <a:r>
              <a:rPr lang="en-US" dirty="0"/>
              <a:t>Click </a:t>
            </a:r>
            <a:r>
              <a:rPr lang="en-US" b="1" dirty="0"/>
              <a:t>Continue </a:t>
            </a:r>
            <a:r>
              <a:rPr lang="en-US" dirty="0"/>
              <a:t>button.</a:t>
            </a:r>
          </a:p>
          <a:p>
            <a:pPr marL="228600" lvl="0" indent="-228600">
              <a:buFont typeface="+mj-lt"/>
              <a:buAutoNum type="arabicPeriod"/>
              <a:defRPr/>
            </a:pPr>
            <a:r>
              <a:rPr lang="en-US" dirty="0"/>
              <a:t>Click </a:t>
            </a:r>
            <a:r>
              <a:rPr lang="en-US" b="1" dirty="0"/>
              <a:t>Release view </a:t>
            </a:r>
            <a:r>
              <a:rPr lang="en-US" dirty="0"/>
              <a:t>button.</a:t>
            </a:r>
          </a:p>
          <a:p>
            <a:pPr marL="228600" indent="-228600">
              <a:buFont typeface="+mj-lt"/>
              <a:buAutoNum type="arabicPeriod"/>
            </a:pPr>
            <a:r>
              <a:rPr lang="en-US" dirty="0"/>
              <a:t>Note dialog box with red collision error: “Time collision 15:00 - 23:30 with 12:00 - 16:00.” Point out the overlapping times and remind participants that this SAP message means the error must be fixed before releasing and saving the time.</a:t>
            </a:r>
          </a:p>
          <a:p>
            <a:pPr marL="228600" indent="-228600">
              <a:buFont typeface="+mj-lt"/>
              <a:buAutoNum type="arabicPeriod"/>
            </a:pPr>
            <a:r>
              <a:rPr lang="en-US" dirty="0"/>
              <a:t>Click </a:t>
            </a:r>
            <a:r>
              <a:rPr lang="en-US" b="1" dirty="0"/>
              <a:t>Continue </a:t>
            </a:r>
            <a:r>
              <a:rPr lang="en-US" dirty="0"/>
              <a:t>button.</a:t>
            </a:r>
          </a:p>
          <a:p>
            <a:pPr marL="228600" indent="-228600">
              <a:buFont typeface="+mj-lt"/>
              <a:buAutoNum type="arabicPeriod"/>
            </a:pPr>
            <a:r>
              <a:rPr lang="en-US" dirty="0"/>
              <a:t>Highlight 16:00 in Monday </a:t>
            </a:r>
            <a:r>
              <a:rPr lang="en-US" b="1" dirty="0"/>
              <a:t>To </a:t>
            </a:r>
            <a:r>
              <a:rPr lang="en-US" dirty="0"/>
              <a:t>field.</a:t>
            </a:r>
          </a:p>
          <a:p>
            <a:pPr marL="228600" indent="-228600">
              <a:buFont typeface="+mj-lt"/>
              <a:buAutoNum type="arabicPeriod"/>
            </a:pPr>
            <a:r>
              <a:rPr lang="en-US" dirty="0"/>
              <a:t>Type “15:00.”</a:t>
            </a:r>
          </a:p>
          <a:p>
            <a:pPr marL="228600" indent="-228600">
              <a:buFont typeface="+mj-lt"/>
              <a:buAutoNum type="arabicPeriod"/>
            </a:pPr>
            <a:r>
              <a:rPr lang="en-US" dirty="0"/>
              <a:t>Click </a:t>
            </a:r>
            <a:r>
              <a:rPr lang="en-US" b="1" dirty="0"/>
              <a:t>Check Entries </a:t>
            </a:r>
            <a:r>
              <a:rPr lang="en-US" dirty="0"/>
              <a:t>button. Box with “No errors” should appear.</a:t>
            </a:r>
          </a:p>
          <a:p>
            <a:pPr marL="228600" indent="-228600">
              <a:buFont typeface="+mj-lt"/>
              <a:buAutoNum type="arabicPeriod"/>
            </a:pPr>
            <a:r>
              <a:rPr lang="en-US" dirty="0"/>
              <a:t>Click </a:t>
            </a:r>
            <a:r>
              <a:rPr lang="en-US" b="1" dirty="0"/>
              <a:t>Continue </a:t>
            </a:r>
            <a:r>
              <a:rPr lang="en-US" dirty="0"/>
              <a:t>button.</a:t>
            </a:r>
          </a:p>
          <a:p>
            <a:pPr marL="228600" indent="-228600">
              <a:buFont typeface="+mj-lt"/>
              <a:buAutoNum type="arabicPeriod"/>
            </a:pPr>
            <a:r>
              <a:rPr lang="en-US" dirty="0"/>
              <a:t>Click </a:t>
            </a:r>
            <a:r>
              <a:rPr lang="en-US" b="1" dirty="0"/>
              <a:t>Release View </a:t>
            </a:r>
            <a:r>
              <a:rPr lang="en-US" dirty="0"/>
              <a:t>button.</a:t>
            </a:r>
          </a:p>
          <a:p>
            <a:pPr marL="228600" indent="-228600">
              <a:buFont typeface="+mj-lt"/>
              <a:buAutoNum type="arabicPeriod"/>
            </a:pPr>
            <a:r>
              <a:rPr lang="en-US" dirty="0"/>
              <a:t>Click </a:t>
            </a:r>
            <a:r>
              <a:rPr lang="en-US" b="1" dirty="0"/>
              <a:t>Select All </a:t>
            </a:r>
            <a:r>
              <a:rPr lang="en-US" dirty="0"/>
              <a:t>button.</a:t>
            </a:r>
          </a:p>
          <a:p>
            <a:pPr marL="228600" indent="-228600">
              <a:buFont typeface="+mj-lt"/>
              <a:buAutoNum type="arabicPeriod"/>
            </a:pPr>
            <a:r>
              <a:rPr lang="en-US" dirty="0"/>
              <a:t>Click </a:t>
            </a:r>
            <a:r>
              <a:rPr lang="en-US" b="1" dirty="0"/>
              <a:t>Release </a:t>
            </a:r>
            <a:r>
              <a:rPr lang="en-US" dirty="0"/>
              <a:t>button. Note message “2 times were released:” the in process worked time and the changed on-call time.</a:t>
            </a:r>
          </a:p>
          <a:p>
            <a:pPr marL="228600" indent="-228600">
              <a:buFont typeface="+mj-lt"/>
              <a:buAutoNum type="arabicPeriod"/>
            </a:pPr>
            <a:r>
              <a:rPr lang="en-US" dirty="0"/>
              <a:t>Click </a:t>
            </a:r>
            <a:r>
              <a:rPr lang="en-US" b="1" dirty="0"/>
              <a:t>Save </a:t>
            </a:r>
            <a:r>
              <a:rPr lang="en-US" dirty="0"/>
              <a:t>button.</a:t>
            </a:r>
          </a:p>
          <a:p>
            <a:pPr marL="228600" indent="-228600">
              <a:buFont typeface="+mj-lt"/>
              <a:buAutoNum type="arabicPeriod"/>
            </a:pPr>
            <a:r>
              <a:rPr lang="en-US" dirty="0"/>
              <a:t>Remind participants that because the on-call time was already approved, the supervisor will need to be notified to approve the time again.</a:t>
            </a:r>
            <a:endParaRPr lang="en-US" b="1" dirty="0"/>
          </a:p>
          <a:p>
            <a:endParaRPr lang="en-US" b="1" dirty="0" smtClean="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49</a:t>
            </a:fld>
            <a:endParaRPr lang="en-US" dirty="0"/>
          </a:p>
        </p:txBody>
      </p:sp>
    </p:spTree>
    <p:extLst>
      <p:ext uri="{BB962C8B-B14F-4D97-AF65-F5344CB8AC3E}">
        <p14:creationId xmlns:p14="http://schemas.microsoft.com/office/powerpoint/2010/main" val="2867685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7638" y="433388"/>
            <a:ext cx="4652962" cy="3490912"/>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1" dirty="0" smtClean="0"/>
              <a:t>Instructor Notes:</a:t>
            </a:r>
          </a:p>
          <a:p>
            <a:pPr>
              <a:defRPr/>
            </a:pPr>
            <a:endParaRPr lang="en-US" dirty="0"/>
          </a:p>
          <a:p>
            <a:pPr>
              <a:defRPr/>
            </a:pPr>
            <a:r>
              <a:rPr lang="en-US" dirty="0" smtClean="0"/>
              <a:t>Take a moment to review the objectives and explain this is accomplished through:</a:t>
            </a:r>
          </a:p>
          <a:p>
            <a:pPr marL="165518" indent="-165518">
              <a:buFont typeface="Arial" panose="020B0604020202020204" pitchFamily="34" charset="0"/>
              <a:buChar char="•"/>
              <a:defRPr/>
            </a:pPr>
            <a:r>
              <a:rPr lang="en-US" dirty="0" smtClean="0"/>
              <a:t>Demonstrations, exercise and questions asked throughout the course</a:t>
            </a:r>
          </a:p>
          <a:p>
            <a:pPr marL="165518" indent="-165518">
              <a:buFont typeface="Arial" panose="020B0604020202020204" pitchFamily="34" charset="0"/>
              <a:buChar char="•"/>
              <a:defRPr/>
            </a:pPr>
            <a:r>
              <a:rPr lang="en-US" dirty="0" smtClean="0"/>
              <a:t>Real-life scenarios based on common time entry errors </a:t>
            </a:r>
          </a:p>
          <a:p>
            <a:pPr marL="165518" indent="-165518">
              <a:buFont typeface="Arial" panose="020B0604020202020204" pitchFamily="34" charset="0"/>
              <a:buChar char="•"/>
              <a:defRPr/>
            </a:pPr>
            <a:r>
              <a:rPr lang="en-US" dirty="0" smtClean="0"/>
              <a:t>Discussions with each other on how to resolve common problems</a:t>
            </a:r>
          </a:p>
          <a:p>
            <a:pPr>
              <a:defRPr/>
            </a:pPr>
            <a:endParaRPr lang="en-US" dirty="0"/>
          </a:p>
          <a:p>
            <a:pPr>
              <a:defRPr/>
            </a:pPr>
            <a:r>
              <a:rPr lang="en-US" dirty="0" smtClean="0"/>
              <a:t>Explain that is the responsibility of the participant to ensure they are able to enter time correctly and this course is a tool to help them be paid correctly.</a:t>
            </a:r>
          </a:p>
          <a:p>
            <a:pPr marL="165518" indent="-165518">
              <a:buFont typeface="Arial" panose="020B0604020202020204" pitchFamily="34" charset="0"/>
              <a:buChar char="•"/>
              <a:defRPr/>
            </a:pPr>
            <a:endParaRPr lang="en-US" dirty="0" smtClean="0"/>
          </a:p>
          <a:p>
            <a:pPr>
              <a:defRPr/>
            </a:pPr>
            <a:endParaRPr lang="en-US" b="0" dirty="0" smtClean="0"/>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5</a:t>
            </a:fld>
            <a:endParaRPr lang="en-US" dirty="0" smtClean="0"/>
          </a:p>
        </p:txBody>
      </p:sp>
      <p:sp>
        <p:nvSpPr>
          <p:cNvPr id="2" name="TextBox 1"/>
          <p:cNvSpPr txBox="1"/>
          <p:nvPr/>
        </p:nvSpPr>
        <p:spPr>
          <a:xfrm>
            <a:off x="4928973" y="711112"/>
            <a:ext cx="1947813" cy="2439526"/>
          </a:xfrm>
          <a:prstGeom prst="rect">
            <a:avLst/>
          </a:prstGeom>
          <a:noFill/>
        </p:spPr>
        <p:txBody>
          <a:bodyPr wrap="square" lIns="88276" tIns="44138" rIns="88276" bIns="44138" rtlCol="0">
            <a:spAutoFit/>
          </a:bodyPr>
          <a:lstStyle/>
          <a:p>
            <a:pPr marL="165518" indent="-165518">
              <a:buFont typeface="Arial" panose="020B0604020202020204" pitchFamily="34" charset="0"/>
              <a:buChar char="•"/>
              <a:defRPr/>
            </a:pPr>
            <a:r>
              <a:rPr lang="en-US" sz="1000" dirty="0"/>
              <a:t>The list shows the high level learning objectives for the course.  </a:t>
            </a:r>
          </a:p>
          <a:p>
            <a:pPr marL="165518" indent="-165518">
              <a:buFont typeface="Arial" panose="020B0604020202020204" pitchFamily="34" charset="0"/>
              <a:buChar char="•"/>
              <a:defRPr/>
            </a:pPr>
            <a:r>
              <a:rPr lang="en-US" sz="1000" dirty="0"/>
              <a:t>Upon completing the course you should be able to perform each of the listed objectives.  </a:t>
            </a:r>
          </a:p>
          <a:p>
            <a:pPr marL="165518" indent="-165518">
              <a:buFont typeface="Arial" panose="020B0604020202020204" pitchFamily="34" charset="0"/>
              <a:buChar char="•"/>
              <a:defRPr/>
            </a:pPr>
            <a:r>
              <a:rPr lang="en-US" sz="1000" dirty="0"/>
              <a:t>This slide repeats at the end of the course and you will be:</a:t>
            </a:r>
          </a:p>
          <a:p>
            <a:pPr marL="353105" lvl="1" indent="-165518">
              <a:buFont typeface="Arial" panose="020B0604020202020204" pitchFamily="34" charset="0"/>
              <a:buChar char="•"/>
              <a:defRPr/>
            </a:pPr>
            <a:r>
              <a:rPr lang="en-US" sz="1000" dirty="0"/>
              <a:t>provided the opportunity to ask questions </a:t>
            </a:r>
          </a:p>
          <a:p>
            <a:pPr marL="353105" lvl="1" indent="-165518">
              <a:buFont typeface="Arial" panose="020B0604020202020204" pitchFamily="34" charset="0"/>
              <a:buChar char="•"/>
              <a:defRPr/>
            </a:pPr>
            <a:r>
              <a:rPr lang="en-US" sz="1000" dirty="0"/>
              <a:t>Review concepts that were not understood</a:t>
            </a:r>
          </a:p>
          <a:p>
            <a:pPr marL="353105" lvl="1" indent="-165518">
              <a:buFont typeface="Arial" panose="020B0604020202020204" pitchFamily="34" charset="0"/>
              <a:buChar char="•"/>
              <a:defRPr/>
            </a:pPr>
            <a:r>
              <a:rPr lang="en-US" sz="1000" dirty="0"/>
              <a:t>Asked </a:t>
            </a:r>
            <a:r>
              <a:rPr lang="en-US" sz="1000" dirty="0" smtClean="0"/>
              <a:t>if </a:t>
            </a:r>
            <a:r>
              <a:rPr lang="en-US" sz="1000" dirty="0"/>
              <a:t>you are able to accomplish each of the objectives</a:t>
            </a:r>
          </a:p>
        </p:txBody>
      </p:sp>
    </p:spTree>
    <p:extLst>
      <p:ext uri="{BB962C8B-B14F-4D97-AF65-F5344CB8AC3E}">
        <p14:creationId xmlns:p14="http://schemas.microsoft.com/office/powerpoint/2010/main" val="3515259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Notes:</a:t>
            </a:r>
          </a:p>
          <a:p>
            <a:endParaRPr lang="en-US" b="1" baseline="0" dirty="0" smtClean="0"/>
          </a:p>
          <a:p>
            <a:r>
              <a:rPr lang="en-US" dirty="0"/>
              <a:t>This is an animated slide with the first question showing.  </a:t>
            </a:r>
          </a:p>
          <a:p>
            <a:pPr marL="165518" indent="-165518">
              <a:buFont typeface="Arial" panose="020B0604020202020204" pitchFamily="34" charset="0"/>
              <a:buChar char="•"/>
            </a:pPr>
            <a:r>
              <a:rPr lang="en-US" dirty="0"/>
              <a:t>Click enter to display the answer or the next </a:t>
            </a:r>
            <a:r>
              <a:rPr lang="en-US" dirty="0" smtClean="0"/>
              <a:t>question</a:t>
            </a:r>
          </a:p>
          <a:p>
            <a:endParaRPr lang="en-US" dirty="0"/>
          </a:p>
          <a:p>
            <a:r>
              <a:rPr lang="en-US" b="0" baseline="0" dirty="0" smtClean="0"/>
              <a:t>Ask the question and let the participants come up with the answers.  </a:t>
            </a:r>
          </a:p>
          <a:p>
            <a:pPr marL="165518" indent="-165518">
              <a:buFont typeface="Arial" panose="020B0604020202020204" pitchFamily="34" charset="0"/>
              <a:buChar char="•"/>
            </a:pPr>
            <a:r>
              <a:rPr lang="en-US" b="0" baseline="0" dirty="0" smtClean="0"/>
              <a:t>If an answer is incorrect do not say “no” or “wrong”, instead provide encouragement such as “Not quite” or “Close” </a:t>
            </a:r>
          </a:p>
          <a:p>
            <a:pPr marL="165518" indent="-165518">
              <a:buFont typeface="Arial" panose="020B0604020202020204" pitchFamily="34" charset="0"/>
              <a:buChar char="•"/>
            </a:pPr>
            <a:r>
              <a:rPr lang="en-US" b="0" baseline="0" dirty="0" smtClean="0"/>
              <a:t>This slide is animated with question show clicking on next will display the answer and then the next question</a:t>
            </a:r>
          </a:p>
          <a:p>
            <a:endParaRPr lang="en-US" b="0" baseline="0" dirty="0" smtClean="0"/>
          </a:p>
          <a:p>
            <a:r>
              <a:rPr lang="en-US" b="0" baseline="0" dirty="0" smtClean="0"/>
              <a:t>There are three questions and answers.  They are:</a:t>
            </a:r>
          </a:p>
          <a:p>
            <a:r>
              <a:rPr lang="en-US" b="1" dirty="0" smtClean="0"/>
              <a:t>Question 1</a:t>
            </a:r>
            <a:r>
              <a:rPr lang="en-US" dirty="0" smtClean="0"/>
              <a:t>:</a:t>
            </a:r>
            <a:r>
              <a:rPr lang="en-US" baseline="0" dirty="0" smtClean="0"/>
              <a:t>  </a:t>
            </a:r>
            <a:r>
              <a:rPr lang="en-US" dirty="0" smtClean="0"/>
              <a:t>What does it mean if you receive this “warning” message when saving your timesheet?</a:t>
            </a:r>
          </a:p>
          <a:p>
            <a:endParaRPr lang="en-US" dirty="0" smtClean="0"/>
          </a:p>
          <a:p>
            <a:pPr marL="165518" indent="-165518">
              <a:buFont typeface="Arial" panose="020B0604020202020204" pitchFamily="34" charset="0"/>
              <a:buChar char="•"/>
            </a:pPr>
            <a:r>
              <a:rPr lang="en-US" b="1" dirty="0" smtClean="0"/>
              <a:t>Answer</a:t>
            </a:r>
            <a:r>
              <a:rPr lang="en-US" dirty="0" smtClean="0"/>
              <a:t>:</a:t>
            </a:r>
            <a:r>
              <a:rPr lang="en-US" baseline="0" dirty="0" smtClean="0"/>
              <a:t> </a:t>
            </a:r>
            <a:r>
              <a:rPr lang="en-US" dirty="0" smtClean="0"/>
              <a:t>Review the entries, respond</a:t>
            </a:r>
            <a:r>
              <a:rPr lang="en-US" baseline="0" dirty="0" smtClean="0"/>
              <a:t> if needed</a:t>
            </a:r>
            <a:r>
              <a:rPr lang="en-US" dirty="0" smtClean="0"/>
              <a:t> and continue</a:t>
            </a:r>
          </a:p>
          <a:p>
            <a:pPr marL="165518" indent="-165518">
              <a:buFont typeface="Arial" panose="020B0604020202020204" pitchFamily="34" charset="0"/>
              <a:buChar char="•"/>
            </a:pPr>
            <a:endParaRPr lang="en-US" dirty="0" smtClean="0"/>
          </a:p>
          <a:p>
            <a:r>
              <a:rPr lang="en-US" b="1" dirty="0" smtClean="0"/>
              <a:t>Question 2</a:t>
            </a:r>
            <a:r>
              <a:rPr lang="en-US" dirty="0" smtClean="0"/>
              <a:t>:</a:t>
            </a:r>
            <a:r>
              <a:rPr lang="en-US" baseline="0" dirty="0" smtClean="0"/>
              <a:t> If you are in the timesheet,</a:t>
            </a:r>
            <a:r>
              <a:rPr lang="en-US" dirty="0" smtClean="0"/>
              <a:t> how can you check the status of your time entries?</a:t>
            </a:r>
          </a:p>
          <a:p>
            <a:endParaRPr lang="en-US" dirty="0" smtClean="0"/>
          </a:p>
          <a:p>
            <a:pPr marL="167725" indent="-167725">
              <a:buFont typeface="Arial" panose="020B0604020202020204" pitchFamily="34" charset="0"/>
              <a:buChar char="•"/>
            </a:pPr>
            <a:r>
              <a:rPr lang="en-US" b="1" dirty="0"/>
              <a:t>Answer</a:t>
            </a:r>
            <a:r>
              <a:rPr lang="en-US" dirty="0"/>
              <a:t>: </a:t>
            </a:r>
            <a:r>
              <a:rPr lang="en-US" dirty="0" smtClean="0"/>
              <a:t>Double click on the From or To time cell for the time you want to review</a:t>
            </a:r>
          </a:p>
          <a:p>
            <a:pPr marL="167725" indent="-167725">
              <a:buFont typeface="Arial" panose="020B0604020202020204" pitchFamily="34" charset="0"/>
              <a:buChar char="•"/>
            </a:pPr>
            <a:endParaRPr lang="en-US" dirty="0"/>
          </a:p>
          <a:p>
            <a:pPr defTabSz="882762">
              <a:defRPr/>
            </a:pPr>
            <a:r>
              <a:rPr lang="en-US" b="1" baseline="0" dirty="0" smtClean="0"/>
              <a:t>Question 3</a:t>
            </a:r>
            <a:r>
              <a:rPr lang="en-US" b="0" baseline="0" dirty="0" smtClean="0"/>
              <a:t>:  </a:t>
            </a:r>
            <a:r>
              <a:rPr lang="en-US" dirty="0" smtClean="0"/>
              <a:t>What are the times statuses may be deleted and not zeroed out?</a:t>
            </a:r>
          </a:p>
          <a:p>
            <a:pPr defTabSz="882762">
              <a:defRPr/>
            </a:pPr>
            <a:endParaRPr lang="en-US" dirty="0" smtClean="0"/>
          </a:p>
          <a:p>
            <a:pPr marL="165518" indent="-165518" defTabSz="882762">
              <a:buFont typeface="Arial" panose="020B0604020202020204" pitchFamily="34" charset="0"/>
              <a:buChar char="•"/>
              <a:defRPr/>
            </a:pPr>
            <a:r>
              <a:rPr lang="en-US" b="1" dirty="0"/>
              <a:t>Answer</a:t>
            </a:r>
            <a:r>
              <a:rPr lang="en-US" dirty="0"/>
              <a:t>: Only “in process” and “released for approval” entries can be deleted.  All others must be zeroed </a:t>
            </a:r>
            <a:r>
              <a:rPr lang="en-US" dirty="0" smtClean="0"/>
              <a:t>out</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50</a:t>
            </a:fld>
            <a:endParaRPr lang="en-US" dirty="0"/>
          </a:p>
        </p:txBody>
      </p:sp>
      <p:sp>
        <p:nvSpPr>
          <p:cNvPr id="5" name="TextBox 4"/>
          <p:cNvSpPr txBox="1"/>
          <p:nvPr/>
        </p:nvSpPr>
        <p:spPr>
          <a:xfrm>
            <a:off x="4928973" y="923522"/>
            <a:ext cx="1938668" cy="4946196"/>
          </a:xfrm>
          <a:prstGeom prst="rect">
            <a:avLst/>
          </a:prstGeom>
          <a:noFill/>
        </p:spPr>
        <p:txBody>
          <a:bodyPr wrap="square" lIns="88276" tIns="44138" rIns="88276" bIns="44138" rtlCol="0">
            <a:spAutoFit/>
          </a:bodyPr>
          <a:lstStyle/>
          <a:p>
            <a:r>
              <a:rPr lang="en-US" sz="1000" dirty="0"/>
              <a:t>There are two questions.  Write the answer to the question in the answer section:</a:t>
            </a:r>
          </a:p>
          <a:p>
            <a:endParaRPr lang="en-US" sz="1000" dirty="0"/>
          </a:p>
          <a:p>
            <a:r>
              <a:rPr lang="en-US" sz="1000" b="1" dirty="0"/>
              <a:t>Question 1</a:t>
            </a:r>
            <a:r>
              <a:rPr lang="en-US" sz="1000" dirty="0"/>
              <a:t>: What does it mean if you receive this      message when saving your timesheet?</a:t>
            </a:r>
          </a:p>
          <a:p>
            <a:endParaRPr lang="en-US" sz="1000" dirty="0"/>
          </a:p>
          <a:p>
            <a:r>
              <a:rPr lang="en-US" sz="1000" b="1" dirty="0"/>
              <a:t>Answer:</a:t>
            </a:r>
          </a:p>
          <a:p>
            <a:endParaRPr lang="en-US" sz="1000" dirty="0"/>
          </a:p>
          <a:p>
            <a:endParaRPr lang="en-US" sz="1000" dirty="0"/>
          </a:p>
          <a:p>
            <a:endParaRPr lang="en-US" sz="1000" dirty="0"/>
          </a:p>
          <a:p>
            <a:endParaRPr lang="en-US" sz="1000" dirty="0"/>
          </a:p>
          <a:p>
            <a:r>
              <a:rPr lang="en-US" sz="1000" b="1" dirty="0"/>
              <a:t>Question 2</a:t>
            </a:r>
            <a:r>
              <a:rPr lang="en-US" sz="1000" dirty="0"/>
              <a:t>: If you are in your timesheet, how can you check the status of your time entries?</a:t>
            </a:r>
          </a:p>
          <a:p>
            <a:endParaRPr lang="en-US" sz="1000" dirty="0"/>
          </a:p>
          <a:p>
            <a:r>
              <a:rPr lang="en-US" sz="1000" b="1" dirty="0"/>
              <a:t>Answer:</a:t>
            </a:r>
          </a:p>
          <a:p>
            <a:endParaRPr lang="en-US" sz="1000" dirty="0"/>
          </a:p>
          <a:p>
            <a:endParaRPr lang="en-US" sz="1000" dirty="0"/>
          </a:p>
          <a:p>
            <a:endParaRPr lang="en-US" sz="1000" dirty="0"/>
          </a:p>
          <a:p>
            <a:r>
              <a:rPr lang="en-US" sz="1000" b="1" dirty="0"/>
              <a:t>Question 3</a:t>
            </a:r>
            <a:r>
              <a:rPr lang="en-US" sz="1000" dirty="0"/>
              <a:t>:</a:t>
            </a:r>
            <a:r>
              <a:rPr lang="en-US" sz="1000" b="1" dirty="0"/>
              <a:t> </a:t>
            </a:r>
            <a:r>
              <a:rPr lang="en-US" sz="1000" dirty="0"/>
              <a:t>What time statuses </a:t>
            </a:r>
            <a:r>
              <a:rPr lang="en-US" sz="1000" dirty="0" smtClean="0"/>
              <a:t>may </a:t>
            </a:r>
            <a:r>
              <a:rPr lang="en-US" sz="1000" dirty="0"/>
              <a:t>be deleted and not zeroed out?</a:t>
            </a:r>
          </a:p>
          <a:p>
            <a:endParaRPr lang="en-US" sz="1000" dirty="0"/>
          </a:p>
          <a:p>
            <a:r>
              <a:rPr lang="en-US" sz="1000" b="1" dirty="0"/>
              <a:t>Answer:</a:t>
            </a:r>
          </a:p>
          <a:p>
            <a:endParaRPr lang="en-US" sz="1000" dirty="0"/>
          </a:p>
          <a:p>
            <a:endParaRPr lang="en-US" sz="1000" dirty="0"/>
          </a:p>
          <a:p>
            <a:endParaRPr lang="en-US" sz="1000" dirty="0"/>
          </a:p>
          <a:p>
            <a:endParaRPr lang="en-US" sz="1000" dirty="0"/>
          </a:p>
          <a:p>
            <a:endParaRPr lang="en-US" sz="1000" dirty="0"/>
          </a:p>
        </p:txBody>
      </p:sp>
      <p:pic>
        <p:nvPicPr>
          <p:cNvPr id="6" name="Picture 5"/>
          <p:cNvPicPr>
            <a:picLocks noChangeAspect="1"/>
          </p:cNvPicPr>
          <p:nvPr/>
        </p:nvPicPr>
        <p:blipFill rotWithShape="1">
          <a:blip r:embed="rId3"/>
          <a:srcRect l="18523" t="9272" b="9222"/>
          <a:stretch/>
        </p:blipFill>
        <p:spPr>
          <a:xfrm>
            <a:off x="5841864" y="1733039"/>
            <a:ext cx="175320" cy="169416"/>
          </a:xfrm>
          <a:prstGeom prst="rect">
            <a:avLst/>
          </a:prstGeom>
        </p:spPr>
      </p:pic>
    </p:spTree>
    <p:extLst>
      <p:ext uri="{BB962C8B-B14F-4D97-AF65-F5344CB8AC3E}">
        <p14:creationId xmlns:p14="http://schemas.microsoft.com/office/powerpoint/2010/main" val="31464786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5"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51</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9" name="Rectangle 8"/>
          <p:cNvSpPr>
            <a:spLocks noChangeArrowheads="1"/>
          </p:cNvSpPr>
          <p:nvPr/>
        </p:nvSpPr>
        <p:spPr bwMode="auto">
          <a:xfrm>
            <a:off x="547581" y="1618"/>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10" name="TextBox 9"/>
          <p:cNvSpPr txBox="1"/>
          <p:nvPr/>
        </p:nvSpPr>
        <p:spPr>
          <a:xfrm>
            <a:off x="635001" y="2209802"/>
            <a:ext cx="5752953" cy="958117"/>
          </a:xfrm>
          <a:prstGeom prst="rect">
            <a:avLst/>
          </a:prstGeom>
          <a:noFill/>
        </p:spPr>
        <p:txBody>
          <a:bodyPr wrap="square" lIns="91415" tIns="45708" rIns="91415" bIns="45708" rtlCol="0">
            <a:spAutoFit/>
          </a:bodyPr>
          <a:lstStyle/>
          <a:p>
            <a:pPr algn="ctr"/>
            <a:r>
              <a:rPr lang="en-US" sz="2800" dirty="0"/>
              <a:t>Section 4 </a:t>
            </a:r>
          </a:p>
          <a:p>
            <a:pPr algn="ctr"/>
            <a:r>
              <a:rPr lang="en-US" sz="2800" dirty="0"/>
              <a:t>Leave Entry and Alternate Holiday</a:t>
            </a:r>
            <a:endParaRPr lang="en-US" dirty="0"/>
          </a:p>
        </p:txBody>
      </p:sp>
      <p:sp>
        <p:nvSpPr>
          <p:cNvPr id="11" name="Rectangle 10"/>
          <p:cNvSpPr/>
          <p:nvPr/>
        </p:nvSpPr>
        <p:spPr>
          <a:xfrm>
            <a:off x="6667500" y="9075103"/>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Tree>
    <p:extLst>
      <p:ext uri="{BB962C8B-B14F-4D97-AF65-F5344CB8AC3E}">
        <p14:creationId xmlns:p14="http://schemas.microsoft.com/office/powerpoint/2010/main" val="33692470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b="0" dirty="0" smtClean="0"/>
          </a:p>
          <a:p>
            <a:r>
              <a:rPr lang="en-US" b="0" dirty="0" smtClean="0"/>
              <a:t>Inform</a:t>
            </a:r>
            <a:r>
              <a:rPr lang="en-US" b="0" baseline="0" dirty="0" smtClean="0"/>
              <a:t> the participants that:</a:t>
            </a:r>
          </a:p>
          <a:p>
            <a:pPr marL="171661" indent="-171661">
              <a:buFont typeface="Arial" panose="020B0604020202020204" pitchFamily="34" charset="0"/>
              <a:buChar char="•"/>
            </a:pPr>
            <a:r>
              <a:rPr lang="en-US" b="0" baseline="0" dirty="0" smtClean="0"/>
              <a:t>This is the fourth section of the course</a:t>
            </a:r>
          </a:p>
          <a:p>
            <a:pPr marL="171661" indent="-171661">
              <a:buFont typeface="Arial" panose="020B0604020202020204" pitchFamily="34" charset="0"/>
              <a:buChar char="•"/>
            </a:pPr>
            <a:r>
              <a:rPr lang="en-US" b="0" baseline="0" dirty="0" smtClean="0"/>
              <a:t>It uses scenarios to help you better understand the leave process and how alternate holidays are entered into the timesheet</a:t>
            </a:r>
          </a:p>
          <a:p>
            <a:pPr marL="171661" indent="-171661">
              <a:buFont typeface="Arial" panose="020B0604020202020204" pitchFamily="34" charset="0"/>
              <a:buChar char="•"/>
            </a:pPr>
            <a:r>
              <a:rPr lang="en-US" b="0" baseline="0" dirty="0" smtClean="0"/>
              <a:t>It should take about 40 to 45 minutes to complete </a:t>
            </a:r>
          </a:p>
        </p:txBody>
      </p:sp>
      <p:sp>
        <p:nvSpPr>
          <p:cNvPr id="62468" name="Slide Number Placeholder 3"/>
          <p:cNvSpPr>
            <a:spLocks noGrp="1"/>
          </p:cNvSpPr>
          <p:nvPr>
            <p:ph type="sldNum" sz="quarter" idx="5"/>
          </p:nvPr>
        </p:nvSpPr>
        <p:spPr/>
        <p:txBody>
          <a:bodyPr/>
          <a:lstStyle/>
          <a:p>
            <a:fld id="{5E53A2DA-CDF3-48EB-B347-1586A460E593}" type="slidenum">
              <a:rPr lang="en-US" smtClean="0"/>
              <a:pPr/>
              <a:t>52</a:t>
            </a:fld>
            <a:endParaRPr lang="en-US" dirty="0" smtClean="0"/>
          </a:p>
        </p:txBody>
      </p:sp>
      <p:sp>
        <p:nvSpPr>
          <p:cNvPr id="4" name="Slide Image Placeholder 3"/>
          <p:cNvSpPr>
            <a:spLocks noGrp="1" noRot="1" noChangeAspect="1"/>
          </p:cNvSpPr>
          <p:nvPr>
            <p:ph type="sldImg"/>
          </p:nvPr>
        </p:nvSpPr>
        <p:spPr>
          <a:xfrm>
            <a:off x="147638" y="433388"/>
            <a:ext cx="4652962" cy="3490912"/>
          </a:xfrm>
        </p:spPr>
      </p:sp>
    </p:spTree>
    <p:extLst>
      <p:ext uri="{BB962C8B-B14F-4D97-AF65-F5344CB8AC3E}">
        <p14:creationId xmlns:p14="http://schemas.microsoft.com/office/powerpoint/2010/main" val="13542294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8" y="433388"/>
            <a:ext cx="4652962" cy="3490912"/>
          </a:xfrm>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pPr marL="171661" indent="-171661">
              <a:buFont typeface="Arial" panose="020B0604020202020204" pitchFamily="34" charset="0"/>
              <a:buChar char="•"/>
            </a:pPr>
            <a:r>
              <a:rPr lang="en-US" dirty="0" smtClean="0"/>
              <a:t>Review the section objectives</a:t>
            </a:r>
            <a:r>
              <a:rPr lang="en-US" baseline="0" dirty="0" smtClean="0"/>
              <a:t> with the participants</a:t>
            </a:r>
            <a:endParaRPr lang="en-US" dirty="0" smtClean="0"/>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53</a:t>
            </a:fld>
            <a:endParaRPr lang="en-US" dirty="0"/>
          </a:p>
        </p:txBody>
      </p:sp>
      <p:sp>
        <p:nvSpPr>
          <p:cNvPr id="5" name="TextBox 4"/>
          <p:cNvSpPr txBox="1"/>
          <p:nvPr/>
        </p:nvSpPr>
        <p:spPr>
          <a:xfrm>
            <a:off x="4928973" y="886581"/>
            <a:ext cx="1929524" cy="1474133"/>
          </a:xfrm>
          <a:prstGeom prst="rect">
            <a:avLst/>
          </a:prstGeom>
          <a:noFill/>
        </p:spPr>
        <p:txBody>
          <a:bodyPr wrap="square" lIns="88276" tIns="44138" rIns="88276" bIns="44138" rtlCol="0">
            <a:spAutoFit/>
          </a:bodyPr>
          <a:lstStyle/>
          <a:p>
            <a:r>
              <a:rPr lang="en-US" sz="1000" dirty="0"/>
              <a:t>These are the learning objectives for this section.  By the end of the section you should be familiar with each of the objectives.  </a:t>
            </a:r>
          </a:p>
          <a:p>
            <a:endParaRPr lang="en-US" sz="1000" dirty="0"/>
          </a:p>
          <a:p>
            <a:r>
              <a:rPr lang="en-US" sz="1000" dirty="0"/>
              <a:t>These objectives are tied to the course objectives which will be reviewed at the end of the course.  </a:t>
            </a:r>
          </a:p>
        </p:txBody>
      </p:sp>
    </p:spTree>
    <p:extLst>
      <p:ext uri="{BB962C8B-B14F-4D97-AF65-F5344CB8AC3E}">
        <p14:creationId xmlns:p14="http://schemas.microsoft.com/office/powerpoint/2010/main" val="1245627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baseline="0" dirty="0" smtClean="0"/>
              <a:t>Give the following details </a:t>
            </a:r>
            <a:r>
              <a:rPr lang="en-US" dirty="0" smtClean="0"/>
              <a:t>about leave to the participants:</a:t>
            </a:r>
            <a:endParaRPr lang="en-US" baseline="0" dirty="0"/>
          </a:p>
          <a:p>
            <a:pPr marL="165518" indent="-165518">
              <a:buFont typeface="Arial" panose="020B0604020202020204" pitchFamily="34" charset="0"/>
              <a:buChar char="•"/>
            </a:pPr>
            <a:r>
              <a:rPr lang="en-US" baseline="0" dirty="0" smtClean="0"/>
              <a:t>Leave is a paid benefit that is available for you to use</a:t>
            </a:r>
          </a:p>
          <a:p>
            <a:pPr marL="165518" indent="-165518">
              <a:buFont typeface="Arial" panose="020B0604020202020204" pitchFamily="34" charset="0"/>
              <a:buChar char="•"/>
            </a:pPr>
            <a:r>
              <a:rPr lang="en-US" baseline="0" dirty="0" smtClean="0"/>
              <a:t>Leave is entered</a:t>
            </a:r>
            <a:r>
              <a:rPr lang="en-US" dirty="0" smtClean="0"/>
              <a:t> </a:t>
            </a:r>
            <a:r>
              <a:rPr lang="en-US" baseline="0" dirty="0" smtClean="0"/>
              <a:t>on your timesheet because it is tracked the same way as working time</a:t>
            </a:r>
          </a:p>
          <a:p>
            <a:pPr marL="165518" indent="-165518">
              <a:buFont typeface="Arial" panose="020B0604020202020204" pitchFamily="34" charset="0"/>
              <a:buChar char="•"/>
            </a:pPr>
            <a:r>
              <a:rPr lang="en-US" baseline="0" dirty="0" smtClean="0"/>
              <a:t>In some cases, such as sick and annual leave, your leave will accrue over time if you do not use it</a:t>
            </a:r>
          </a:p>
          <a:p>
            <a:pPr marL="165518" indent="-165518">
              <a:buFont typeface="Arial" panose="020B0604020202020204" pitchFamily="34" charset="0"/>
              <a:buChar char="•"/>
            </a:pPr>
            <a:r>
              <a:rPr lang="en-US" baseline="0" dirty="0" smtClean="0"/>
              <a:t>In other cases such as Administrative and Jury Leave this is available to you only when the need occurs</a:t>
            </a:r>
          </a:p>
          <a:p>
            <a:pPr marL="165518" indent="-165518">
              <a:buFont typeface="Arial" panose="020B0604020202020204" pitchFamily="34" charset="0"/>
              <a:buChar char="•"/>
            </a:pPr>
            <a:r>
              <a:rPr lang="en-US" baseline="0" dirty="0" smtClean="0"/>
              <a:t>Annual,</a:t>
            </a:r>
            <a:r>
              <a:rPr lang="en-US" dirty="0" smtClean="0"/>
              <a:t> Alternate Holiday and Comp time can be used for any purpose </a:t>
            </a:r>
          </a:p>
          <a:p>
            <a:pPr marL="165518" indent="-165518">
              <a:buFont typeface="Arial" panose="020B0604020202020204" pitchFamily="34" charset="0"/>
              <a:buChar char="•"/>
            </a:pPr>
            <a:r>
              <a:rPr lang="en-US" dirty="0" smtClean="0"/>
              <a:t>Sick should only be used for health-related purposes of your and your family </a:t>
            </a:r>
          </a:p>
          <a:p>
            <a:pPr marL="165518" indent="-165518">
              <a:buFont typeface="Arial" panose="020B0604020202020204" pitchFamily="34" charset="0"/>
              <a:buChar char="•"/>
            </a:pPr>
            <a:r>
              <a:rPr lang="en-US" dirty="0" smtClean="0"/>
              <a:t>Additional leave types are available and are typically used for a specific purpose, such as bereavement</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54</a:t>
            </a:fld>
            <a:endParaRPr lang="en-US" dirty="0"/>
          </a:p>
        </p:txBody>
      </p:sp>
      <p:sp>
        <p:nvSpPr>
          <p:cNvPr id="5" name="TextBox 4"/>
          <p:cNvSpPr txBox="1"/>
          <p:nvPr/>
        </p:nvSpPr>
        <p:spPr>
          <a:xfrm>
            <a:off x="4928973" y="868111"/>
            <a:ext cx="1938668" cy="3936345"/>
          </a:xfrm>
          <a:prstGeom prst="rect">
            <a:avLst/>
          </a:prstGeom>
          <a:noFill/>
        </p:spPr>
        <p:txBody>
          <a:bodyPr wrap="square" lIns="88276" tIns="44138" rIns="88276" bIns="44138" rtlCol="0">
            <a:spAutoFit/>
          </a:bodyPr>
          <a:lstStyle/>
          <a:p>
            <a:r>
              <a:rPr lang="en-US" sz="1000" dirty="0"/>
              <a:t>Leave is a paid benefit that is available for you to use.  When you enter leave you enter it on your timesheet because it is tracked the same way as working time.  </a:t>
            </a:r>
          </a:p>
          <a:p>
            <a:endParaRPr lang="en-US" sz="1000" dirty="0"/>
          </a:p>
          <a:p>
            <a:r>
              <a:rPr lang="en-US" sz="1000" dirty="0"/>
              <a:t>In some cases, such as sick and annual leave, your leave will accrue over time if you do not use it. In some cases, such as sick and annual leave, your leave will accrue over time.  In other cases such as bereavement and jury leave this is available to you only when the need occurs. </a:t>
            </a:r>
            <a:r>
              <a:rPr lang="en-US" sz="1000" dirty="0" smtClean="0"/>
              <a:t>Depending </a:t>
            </a:r>
            <a:r>
              <a:rPr lang="en-US" sz="1000" dirty="0"/>
              <a:t>on what kind of employee you are your paid leave benefits may vary.  </a:t>
            </a:r>
          </a:p>
          <a:p>
            <a:endParaRPr lang="en-US" sz="1000" dirty="0"/>
          </a:p>
          <a:p>
            <a:r>
              <a:rPr lang="en-US" sz="1000" dirty="0"/>
              <a:t>If you have questions about the types of leave you are eligible for refer to procedural directive 1204.02.  </a:t>
            </a:r>
          </a:p>
          <a:p>
            <a:endParaRPr lang="en-US" sz="1000" dirty="0"/>
          </a:p>
        </p:txBody>
      </p:sp>
    </p:spTree>
    <p:extLst>
      <p:ext uri="{BB962C8B-B14F-4D97-AF65-F5344CB8AC3E}">
        <p14:creationId xmlns:p14="http://schemas.microsoft.com/office/powerpoint/2010/main" val="33234729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a:p>
          <a:p>
            <a:pPr marL="165518" indent="-165518">
              <a:buFont typeface="Arial" panose="020B0604020202020204" pitchFamily="34" charset="0"/>
              <a:buChar char="•"/>
            </a:pPr>
            <a:r>
              <a:rPr lang="en-US" dirty="0"/>
              <a:t>Use the graphi</a:t>
            </a:r>
            <a:r>
              <a:rPr lang="en-US" dirty="0" smtClean="0"/>
              <a:t>c on the slide to explain that w</a:t>
            </a:r>
            <a:r>
              <a:rPr lang="en-US" dirty="0"/>
              <a:t>hen you earn leave it is deposited into and withdrawn from multiple leave banks. Like a bank account, your balances can go up or down</a:t>
            </a:r>
          </a:p>
          <a:p>
            <a:pPr marL="165518" indent="-165518">
              <a:buFont typeface="Arial" panose="020B0604020202020204" pitchFamily="34" charset="0"/>
              <a:buChar char="•"/>
            </a:pPr>
            <a:r>
              <a:rPr lang="en-US" dirty="0"/>
              <a:t>Annual and sick leave are earned automatically on the last day of each month.</a:t>
            </a:r>
          </a:p>
          <a:p>
            <a:pPr marL="165518" indent="-165518">
              <a:buFont typeface="Arial" panose="020B0604020202020204" pitchFamily="34" charset="0"/>
              <a:buChar char="•"/>
            </a:pPr>
            <a:r>
              <a:rPr lang="en-US" dirty="0"/>
              <a:t>Leave may not be used until </a:t>
            </a:r>
            <a:r>
              <a:rPr lang="en-US" dirty="0" smtClean="0"/>
              <a:t>it has been earned</a:t>
            </a:r>
            <a:endParaRPr lang="en-US" dirty="0"/>
          </a:p>
          <a:p>
            <a:pPr marL="165518" indent="-165518">
              <a:buFont typeface="Arial" panose="020B0604020202020204" pitchFamily="34" charset="0"/>
              <a:buChar char="•"/>
            </a:pPr>
            <a:r>
              <a:rPr lang="en-US" dirty="0"/>
              <a:t>Your earn rate varies based on your paid hours in the month and your years of service</a:t>
            </a:r>
          </a:p>
          <a:p>
            <a:pPr marL="165518" indent="-165518">
              <a:buFont typeface="Arial" panose="020B0604020202020204" pitchFamily="34" charset="0"/>
              <a:buChar char="•"/>
            </a:pPr>
            <a:r>
              <a:rPr lang="en-US" dirty="0"/>
              <a:t>This earned leave time is then available for you to use at a later date</a:t>
            </a:r>
          </a:p>
          <a:p>
            <a:pPr marL="165518" indent="-165518">
              <a:buFont typeface="Arial" panose="020B0604020202020204" pitchFamily="34" charset="0"/>
              <a:buChar char="•"/>
            </a:pPr>
            <a:r>
              <a:rPr lang="en-US" dirty="0"/>
              <a:t>Other accrued leave types include, alternate holiday time and comp time</a:t>
            </a:r>
            <a:endParaRPr lang="en-US" dirty="0" smtClean="0"/>
          </a:p>
          <a:p>
            <a:pPr marL="165518" indent="-165518">
              <a:buFont typeface="Arial" panose="020B0604020202020204" pitchFamily="34" charset="0"/>
              <a:buChar char="•"/>
            </a:pPr>
            <a:r>
              <a:rPr lang="en-US" dirty="0" smtClean="0"/>
              <a:t>LWOP does not count towards leave accruals</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55</a:t>
            </a:fld>
            <a:endParaRPr lang="en-US" dirty="0"/>
          </a:p>
        </p:txBody>
      </p:sp>
      <p:sp>
        <p:nvSpPr>
          <p:cNvPr id="5" name="TextBox 4"/>
          <p:cNvSpPr txBox="1"/>
          <p:nvPr/>
        </p:nvSpPr>
        <p:spPr>
          <a:xfrm>
            <a:off x="4928973" y="858876"/>
            <a:ext cx="1938668" cy="3222860"/>
          </a:xfrm>
          <a:prstGeom prst="rect">
            <a:avLst/>
          </a:prstGeom>
          <a:noFill/>
        </p:spPr>
        <p:txBody>
          <a:bodyPr wrap="square" lIns="88276" tIns="44138" rIns="88276" bIns="44138" rtlCol="0">
            <a:spAutoFit/>
          </a:bodyPr>
          <a:lstStyle/>
          <a:p>
            <a:r>
              <a:rPr lang="en-US" sz="1000" dirty="0"/>
              <a:t>When you earn leave it is deposited into and withdrawn from multiple leave banks. Like a bank account, your balances can go up or down.  </a:t>
            </a:r>
          </a:p>
          <a:p>
            <a:endParaRPr lang="en-US" sz="1000" dirty="0"/>
          </a:p>
          <a:p>
            <a:r>
              <a:rPr lang="en-US" sz="1000" dirty="0"/>
              <a:t>Annual and sick leave are earned automatically on the last day of each month. </a:t>
            </a:r>
          </a:p>
          <a:p>
            <a:endParaRPr lang="en-US" sz="1000" dirty="0"/>
          </a:p>
          <a:p>
            <a:r>
              <a:rPr lang="en-US" sz="1000" dirty="0"/>
              <a:t>Your earn rate varies based on your paid hours in the month and your years of service. This earned leave time is then available for you to use at a later date.  </a:t>
            </a:r>
          </a:p>
          <a:p>
            <a:endParaRPr lang="en-US" sz="1000" dirty="0"/>
          </a:p>
          <a:p>
            <a:r>
              <a:rPr lang="en-US" sz="1000" dirty="0"/>
              <a:t>Other accrued leave types include, alternate holiday time and comp time.  </a:t>
            </a:r>
          </a:p>
          <a:p>
            <a:endParaRPr lang="en-US" sz="1000" dirty="0"/>
          </a:p>
        </p:txBody>
      </p:sp>
    </p:spTree>
    <p:extLst>
      <p:ext uri="{BB962C8B-B14F-4D97-AF65-F5344CB8AC3E}">
        <p14:creationId xmlns:p14="http://schemas.microsoft.com/office/powerpoint/2010/main" val="14602914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r>
              <a:rPr lang="en-US" b="1" baseline="0" dirty="0" smtClean="0"/>
              <a:t> </a:t>
            </a:r>
            <a:endParaRPr lang="en-US" b="1" dirty="0" smtClean="0"/>
          </a:p>
          <a:p>
            <a:endParaRPr lang="en-US" dirty="0" smtClean="0"/>
          </a:p>
          <a:p>
            <a:r>
              <a:rPr lang="en-US" dirty="0" smtClean="0"/>
              <a:t>Use the graphic in the slide to show if </a:t>
            </a:r>
            <a:r>
              <a:rPr lang="en-US" dirty="0"/>
              <a:t>you are normally scheduled to work</a:t>
            </a:r>
            <a:r>
              <a:rPr lang="en-US" baseline="0" dirty="0"/>
              <a:t> on a day that a holiday falls then </a:t>
            </a:r>
            <a:r>
              <a:rPr lang="en-US" dirty="0"/>
              <a:t>your </a:t>
            </a:r>
            <a:r>
              <a:rPr lang="en-US" baseline="0" dirty="0" smtClean="0"/>
              <a:t>work </a:t>
            </a:r>
            <a:r>
              <a:rPr lang="en-US" baseline="0" dirty="0"/>
              <a:t>schedule will be reduced by eight hours.  </a:t>
            </a:r>
            <a:endParaRPr lang="en-US" baseline="0" dirty="0" smtClean="0"/>
          </a:p>
          <a:p>
            <a:endParaRPr lang="en-US" dirty="0"/>
          </a:p>
          <a:p>
            <a:r>
              <a:rPr lang="en-US" baseline="0" dirty="0" smtClean="0"/>
              <a:t>You </a:t>
            </a:r>
            <a:r>
              <a:rPr lang="en-US" baseline="0" dirty="0"/>
              <a:t>do not need to enter anything on you timesheet to get paid for the </a:t>
            </a:r>
            <a:r>
              <a:rPr lang="en-US" baseline="0" dirty="0" smtClean="0"/>
              <a:t>holiday</a:t>
            </a:r>
          </a:p>
          <a:p>
            <a:endParaRPr lang="en-US" dirty="0"/>
          </a:p>
          <a:p>
            <a:r>
              <a:rPr lang="en-US" baseline="0" dirty="0" smtClean="0"/>
              <a:t>If </a:t>
            </a:r>
            <a:r>
              <a:rPr lang="en-US" baseline="0" dirty="0"/>
              <a:t>you are normally scheduled to work more than eight hours on the day of a holiday you must work the additional hours or use </a:t>
            </a:r>
            <a:r>
              <a:rPr lang="en-US" dirty="0"/>
              <a:t>leave </a:t>
            </a:r>
            <a:r>
              <a:rPr lang="en-US" baseline="0" dirty="0" smtClean="0"/>
              <a:t>to </a:t>
            </a:r>
            <a:r>
              <a:rPr lang="en-US" baseline="0" dirty="0"/>
              <a:t>cover the hours.  </a:t>
            </a:r>
            <a:endParaRPr lang="en-US" baseline="0" dirty="0" smtClean="0"/>
          </a:p>
          <a:p>
            <a:endParaRPr lang="en-US" dirty="0"/>
          </a:p>
          <a:p>
            <a:r>
              <a:rPr lang="en-US" baseline="0" dirty="0" smtClean="0"/>
              <a:t>Provide the following example:</a:t>
            </a:r>
            <a:endParaRPr lang="en-US" dirty="0"/>
          </a:p>
          <a:p>
            <a:pPr marL="165518" indent="-165518">
              <a:buFont typeface="Arial" panose="020B0604020202020204" pitchFamily="34" charset="0"/>
              <a:buChar char="•"/>
            </a:pPr>
            <a:r>
              <a:rPr lang="en-US" baseline="0" dirty="0" smtClean="0"/>
              <a:t>If </a:t>
            </a:r>
            <a:r>
              <a:rPr lang="en-US" baseline="0" dirty="0"/>
              <a:t>you worked a 10 hour day on Monday and this was the holiday you would be required to account for the two extra hours </a:t>
            </a:r>
            <a:r>
              <a:rPr lang="en-US" baseline="0" dirty="0" smtClean="0"/>
              <a:t>by working or  </a:t>
            </a:r>
            <a:r>
              <a:rPr lang="en-US" baseline="0" dirty="0"/>
              <a:t>entering leave.  The timesheet will show the correct number of hours planned based on your assigned work schedule.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56</a:t>
            </a:fld>
            <a:endParaRPr lang="en-US" dirty="0"/>
          </a:p>
        </p:txBody>
      </p:sp>
      <p:sp>
        <p:nvSpPr>
          <p:cNvPr id="5" name="TextBox 4"/>
          <p:cNvSpPr txBox="1"/>
          <p:nvPr/>
        </p:nvSpPr>
        <p:spPr>
          <a:xfrm>
            <a:off x="4928973" y="868111"/>
            <a:ext cx="1938668" cy="3066193"/>
          </a:xfrm>
          <a:prstGeom prst="rect">
            <a:avLst/>
          </a:prstGeom>
          <a:noFill/>
        </p:spPr>
        <p:txBody>
          <a:bodyPr wrap="square" lIns="88276" tIns="44138" rIns="88276" bIns="44138" rtlCol="0">
            <a:spAutoFit/>
          </a:bodyPr>
          <a:lstStyle/>
          <a:p>
            <a:r>
              <a:rPr lang="en-US" sz="1000" dirty="0"/>
              <a:t>If you are normally scheduled to work on a day that a holiday falls then your work schedule will be reduced by eight hours.  </a:t>
            </a:r>
          </a:p>
          <a:p>
            <a:endParaRPr lang="en-US" sz="1000" dirty="0"/>
          </a:p>
          <a:p>
            <a:r>
              <a:rPr lang="en-US" sz="1000" dirty="0"/>
              <a:t>You do not need to enter anything on you timesheet to get paid for the holiday.  If you are normally scheduled to work more than eight hours on the day of a holiday you must work the additional hours or use leave to cover the hours.  </a:t>
            </a:r>
          </a:p>
          <a:p>
            <a:endParaRPr lang="en-US" sz="1000" dirty="0"/>
          </a:p>
          <a:p>
            <a:r>
              <a:rPr lang="en-US" sz="1000" dirty="0"/>
              <a:t>The timesheet will show the correct number of hours planned based on your assigned work schedule.  </a:t>
            </a:r>
          </a:p>
          <a:p>
            <a:endParaRPr lang="en-US" sz="1000" dirty="0"/>
          </a:p>
        </p:txBody>
      </p:sp>
    </p:spTree>
    <p:extLst>
      <p:ext uri="{BB962C8B-B14F-4D97-AF65-F5344CB8AC3E}">
        <p14:creationId xmlns:p14="http://schemas.microsoft.com/office/powerpoint/2010/main" val="31942694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endParaRPr lang="en-US" dirty="0"/>
          </a:p>
          <a:p>
            <a:r>
              <a:rPr lang="en-US" dirty="0"/>
              <a:t>Full time employee who are normally scheduled off on the day a holiday falls, automatically earn eight hours of alternate holiday leave.  Alternate Holiday is time earned when you work on a </a:t>
            </a:r>
            <a:r>
              <a:rPr lang="en-US" dirty="0" smtClean="0"/>
              <a:t>State </a:t>
            </a:r>
            <a:r>
              <a:rPr lang="en-US" dirty="0"/>
              <a:t>holiday or are scheduled to be off on the same day as a </a:t>
            </a:r>
            <a:r>
              <a:rPr lang="en-US" dirty="0" smtClean="0"/>
              <a:t>State </a:t>
            </a:r>
            <a:r>
              <a:rPr lang="en-US" dirty="0"/>
              <a:t>holiday.  You can earn up to 8 hours of holiday leave to use in the future.  </a:t>
            </a:r>
          </a:p>
          <a:p>
            <a:endParaRPr lang="en-US" dirty="0"/>
          </a:p>
          <a:p>
            <a:r>
              <a:rPr lang="en-US" dirty="0"/>
              <a:t>Explain the following about th</a:t>
            </a:r>
            <a:r>
              <a:rPr lang="en-US" dirty="0" smtClean="0"/>
              <a:t>e use of Alternate Holiday:</a:t>
            </a:r>
          </a:p>
          <a:p>
            <a:pPr marL="165518" indent="-165518" defTabSz="882762">
              <a:buFont typeface="Arial" panose="020B0604020202020204" pitchFamily="34" charset="0"/>
              <a:buChar char="•"/>
              <a:defRPr/>
            </a:pPr>
            <a:r>
              <a:rPr lang="en-US" baseline="0" dirty="0" smtClean="0"/>
              <a:t>Because Alternate Holiday</a:t>
            </a:r>
            <a:r>
              <a:rPr lang="en-US" dirty="0" smtClean="0"/>
              <a:t> doesn’t </a:t>
            </a:r>
            <a:r>
              <a:rPr lang="en-US" baseline="0" dirty="0" smtClean="0"/>
              <a:t>carry-over to the next</a:t>
            </a:r>
            <a:r>
              <a:rPr lang="en-US" dirty="0" smtClean="0"/>
              <a:t> fiscal year it shou</a:t>
            </a:r>
            <a:r>
              <a:rPr lang="en-US" baseline="0" dirty="0" smtClean="0"/>
              <a:t>ld be used first in the fiscal year it is earned</a:t>
            </a:r>
            <a:endParaRPr lang="en-US" dirty="0"/>
          </a:p>
          <a:p>
            <a:pPr marL="165518" indent="-165518">
              <a:buFont typeface="Arial" panose="020B0604020202020204" pitchFamily="34" charset="0"/>
              <a:buChar char="•"/>
            </a:pPr>
            <a:r>
              <a:rPr lang="en-US" dirty="0"/>
              <a:t>T</a:t>
            </a:r>
            <a:r>
              <a:rPr lang="en-US" dirty="0" smtClean="0"/>
              <a:t>he holiday you worked </a:t>
            </a:r>
            <a:r>
              <a:rPr lang="en-US" dirty="0"/>
              <a:t>must be approved by the Supervisor before being used.   </a:t>
            </a:r>
          </a:p>
          <a:p>
            <a:pPr marL="165518" indent="-165518">
              <a:buFont typeface="Arial" panose="020B0604020202020204" pitchFamily="34" charset="0"/>
              <a:buChar char="•"/>
            </a:pPr>
            <a:r>
              <a:rPr lang="en-US" dirty="0" smtClean="0"/>
              <a:t>Cannot be used until after the Alternate Holiday is earned and approved</a:t>
            </a:r>
          </a:p>
          <a:p>
            <a:pPr marL="506831" lvl="2" indent="-165518">
              <a:buFont typeface="Arial" panose="020B0604020202020204" pitchFamily="34" charset="0"/>
              <a:buChar char="•"/>
            </a:pPr>
            <a:r>
              <a:rPr lang="en-US" dirty="0" smtClean="0"/>
              <a:t>You can’t</a:t>
            </a:r>
            <a:r>
              <a:rPr lang="en-US" baseline="0" dirty="0" smtClean="0"/>
              <a:t> use alternate holiday retroactively (before you earn it)</a:t>
            </a:r>
            <a:endParaRPr lang="en-US" dirty="0" smtClean="0"/>
          </a:p>
          <a:p>
            <a:endParaRPr lang="en-US" dirty="0"/>
          </a:p>
          <a:p>
            <a:pPr marL="165518" indent="-165518">
              <a:buFont typeface="Arial" panose="020B0604020202020204" pitchFamily="34" charset="0"/>
              <a:buChar char="•"/>
            </a:pPr>
            <a:r>
              <a:rPr lang="en-US" dirty="0"/>
              <a:t>There are two codes in SAP </a:t>
            </a:r>
          </a:p>
          <a:p>
            <a:pPr marL="495021" lvl="2"/>
            <a:r>
              <a:rPr lang="en-US" b="0" u="none" kern="1200" baseline="0" dirty="0" smtClean="0">
                <a:latin typeface="+mn-lt"/>
                <a:ea typeface="+mn-ea"/>
                <a:cs typeface="+mn-cs"/>
              </a:rPr>
              <a:t>061N of 061P creates the alternative Holiday bank </a:t>
            </a:r>
          </a:p>
          <a:p>
            <a:pPr marL="495021" lvl="2"/>
            <a:r>
              <a:rPr lang="en-US" b="0" u="none" kern="1200" baseline="0" dirty="0" smtClean="0"/>
              <a:t>0141P uses the holiday bank</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57</a:t>
            </a:fld>
            <a:endParaRPr lang="en-US" dirty="0"/>
          </a:p>
        </p:txBody>
      </p:sp>
      <p:sp>
        <p:nvSpPr>
          <p:cNvPr id="5" name="TextBox 4"/>
          <p:cNvSpPr txBox="1"/>
          <p:nvPr/>
        </p:nvSpPr>
        <p:spPr>
          <a:xfrm>
            <a:off x="4928973" y="932758"/>
            <a:ext cx="1938668" cy="2909526"/>
          </a:xfrm>
          <a:prstGeom prst="rect">
            <a:avLst/>
          </a:prstGeom>
          <a:noFill/>
        </p:spPr>
        <p:txBody>
          <a:bodyPr wrap="square" lIns="88276" tIns="44138" rIns="88276" bIns="44138" rtlCol="0">
            <a:spAutoFit/>
          </a:bodyPr>
          <a:lstStyle/>
          <a:p>
            <a:r>
              <a:rPr lang="en-US" sz="1000" dirty="0"/>
              <a:t>If you are a full time employee and are normally scheduled off on the day a holiday falls, you will automatically earn eight hours of alternate holiday leave.  </a:t>
            </a:r>
          </a:p>
          <a:p>
            <a:endParaRPr lang="en-US" sz="1000" dirty="0"/>
          </a:p>
          <a:p>
            <a:r>
              <a:rPr lang="en-US" sz="1000" dirty="0"/>
              <a:t>Alternate Holiday is time earned when you work on a State holiday or are scheduled to be off on the same day as a State holiday.  </a:t>
            </a:r>
          </a:p>
          <a:p>
            <a:endParaRPr lang="en-US" sz="1000" dirty="0"/>
          </a:p>
          <a:p>
            <a:r>
              <a:rPr lang="en-US" sz="1000" dirty="0"/>
              <a:t>You will be given up to 8 hours of holiday leave to use in the future.  Just note that the holiday you worked must be approved by your Supervisor prior to being used.   </a:t>
            </a:r>
          </a:p>
          <a:p>
            <a:endParaRPr lang="en-US" sz="1000" dirty="0"/>
          </a:p>
        </p:txBody>
      </p:sp>
    </p:spTree>
    <p:extLst>
      <p:ext uri="{BB962C8B-B14F-4D97-AF65-F5344CB8AC3E}">
        <p14:creationId xmlns:p14="http://schemas.microsoft.com/office/powerpoint/2010/main" val="38627665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b="0" dirty="0" smtClean="0"/>
          </a:p>
          <a:p>
            <a:r>
              <a:rPr lang="en-US" b="0" dirty="0" smtClean="0"/>
              <a:t>Scenario:</a:t>
            </a:r>
            <a:r>
              <a:rPr lang="en-US" b="0" baseline="0" dirty="0" smtClean="0"/>
              <a:t> 25 to 30 Minutes:</a:t>
            </a:r>
          </a:p>
          <a:p>
            <a:endParaRPr lang="en-US" b="0" baseline="0" dirty="0" smtClean="0"/>
          </a:p>
          <a:p>
            <a:pPr marL="220690" indent="-220690">
              <a:buFont typeface="+mj-lt"/>
              <a:buAutoNum type="arabicPeriod"/>
            </a:pPr>
            <a:r>
              <a:rPr lang="en-US" b="0" baseline="0" dirty="0" smtClean="0"/>
              <a:t>Review each of the scenarios </a:t>
            </a:r>
          </a:p>
          <a:p>
            <a:pPr marL="220690" indent="-220690">
              <a:buFont typeface="+mj-lt"/>
              <a:buAutoNum type="arabicPeriod"/>
            </a:pPr>
            <a:r>
              <a:rPr lang="en-US" b="0" baseline="0" dirty="0" smtClean="0"/>
              <a:t>Break the class out into 4 groups </a:t>
            </a:r>
          </a:p>
          <a:p>
            <a:pPr marL="220690" indent="-220690">
              <a:buFont typeface="+mj-lt"/>
              <a:buAutoNum type="arabicPeriod"/>
            </a:pPr>
            <a:r>
              <a:rPr lang="en-US" b="0" baseline="0" dirty="0" smtClean="0"/>
              <a:t>Have each group assign one person to enter the time into SAP</a:t>
            </a:r>
          </a:p>
          <a:p>
            <a:pPr marL="550194" lvl="2" indent="-220690">
              <a:buFont typeface="+mj-lt"/>
              <a:buAutoNum type="arabicPeriod"/>
            </a:pPr>
            <a:r>
              <a:rPr lang="en-US" b="0" baseline="0" dirty="0" smtClean="0"/>
              <a:t>Scenario A – Sapuser98 – PERNR 1181 </a:t>
            </a:r>
          </a:p>
          <a:p>
            <a:pPr marL="550194" lvl="2" indent="-220690" defTabSz="882762">
              <a:buFont typeface="+mj-lt"/>
              <a:buAutoNum type="arabicPeriod"/>
              <a:defRPr/>
            </a:pPr>
            <a:r>
              <a:rPr lang="en-US" b="0" baseline="0" dirty="0" smtClean="0"/>
              <a:t>Scenario B – Sapuser99 – PERNR 1182</a:t>
            </a:r>
          </a:p>
          <a:p>
            <a:pPr marL="550194" marR="0" lvl="2" indent="-220690" algn="just" defTabSz="882762"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Scenario C – Sapuser96 – PERNR 1179</a:t>
            </a:r>
          </a:p>
          <a:p>
            <a:pPr marL="550194" marR="0" lvl="2" indent="-220690" algn="just" defTabSz="882762"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Scenario D – Sapuser97 – PERNR 1180</a:t>
            </a:r>
          </a:p>
          <a:p>
            <a:pPr marL="220690" marR="0" lvl="0" indent="-220690" algn="just"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Have each group navigate to the Labor day holiday week (</a:t>
            </a:r>
            <a:r>
              <a:rPr lang="en-US" b="0" dirty="0" smtClean="0"/>
              <a:t>09/04/2017</a:t>
            </a:r>
            <a:r>
              <a:rPr lang="en-US" b="0" baseline="0" dirty="0" smtClean="0"/>
              <a:t>) using the </a:t>
            </a:r>
            <a:r>
              <a:rPr lang="en-US" b="1" baseline="0" dirty="0" smtClean="0"/>
              <a:t>Next Screen or Previous screen </a:t>
            </a:r>
          </a:p>
          <a:p>
            <a:pPr marL="220690" marR="0" lvl="0" indent="-220690" algn="just"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Assign one scenario and facilitator (A, B, C and D) to each the four groups</a:t>
            </a:r>
          </a:p>
          <a:p>
            <a:pPr marL="220690" indent="-220690">
              <a:buFont typeface="+mj-lt"/>
              <a:buAutoNum type="arabicPeriod"/>
            </a:pPr>
            <a:r>
              <a:rPr lang="en-US" b="0" baseline="0" dirty="0" smtClean="0"/>
              <a:t>Have the four groups review their scenario and allow time for any questions before they begin</a:t>
            </a:r>
          </a:p>
          <a:p>
            <a:pPr marL="220690" indent="-220690">
              <a:buFont typeface="+mj-lt"/>
              <a:buAutoNum type="arabicPeriod"/>
            </a:pPr>
            <a:r>
              <a:rPr lang="en-US" b="0" baseline="0" dirty="0" smtClean="0"/>
              <a:t>Allow the group </a:t>
            </a:r>
            <a:r>
              <a:rPr lang="en-US" b="1" baseline="0" dirty="0" smtClean="0"/>
              <a:t>15 minutes </a:t>
            </a:r>
            <a:r>
              <a:rPr lang="en-US" b="0" baseline="0" dirty="0" smtClean="0"/>
              <a:t>to complete the exercise </a:t>
            </a:r>
          </a:p>
          <a:p>
            <a:pPr marL="220690" indent="-220690">
              <a:buFont typeface="+mj-lt"/>
              <a:buAutoNum type="arabicPeriod"/>
            </a:pPr>
            <a:r>
              <a:rPr lang="en-US" b="0" baseline="0" dirty="0" smtClean="0"/>
              <a:t>During the exercise move about the room and answer questions or help from the groups or the group facilitator about </a:t>
            </a:r>
            <a:r>
              <a:rPr lang="en-US" dirty="0" smtClean="0"/>
              <a:t>entering the information correctly </a:t>
            </a:r>
          </a:p>
          <a:p>
            <a:pPr marL="220690" indent="-220690">
              <a:buFont typeface="+mj-lt"/>
              <a:buAutoNum type="arabicPeriod"/>
            </a:pPr>
            <a:r>
              <a:rPr lang="en-US" b="0" baseline="0" dirty="0" smtClean="0"/>
              <a:t>Identify one instructor for each of the groups to have the participants reach a consensus about the correct answer</a:t>
            </a:r>
          </a:p>
          <a:p>
            <a:pPr marL="220690" indent="-220690">
              <a:buFont typeface="+mj-lt"/>
              <a:buAutoNum type="arabicPeriod"/>
            </a:pPr>
            <a:r>
              <a:rPr lang="en-US" b="0" baseline="0" dirty="0" smtClean="0"/>
              <a:t>Bring the groups back together and discuss the results of the exercise using the next four slides.   </a:t>
            </a:r>
          </a:p>
          <a:p>
            <a:pPr marL="0" indent="0">
              <a:buFont typeface="+mj-lt"/>
              <a:buNone/>
            </a:pPr>
            <a:endParaRPr lang="en-US" b="1"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58</a:t>
            </a:fld>
            <a:endParaRPr lang="en-US" dirty="0"/>
          </a:p>
        </p:txBody>
      </p:sp>
    </p:spTree>
    <p:extLst>
      <p:ext uri="{BB962C8B-B14F-4D97-AF65-F5344CB8AC3E}">
        <p14:creationId xmlns:p14="http://schemas.microsoft.com/office/powerpoint/2010/main" val="26439390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b="1" dirty="0" smtClean="0"/>
              <a:t>Instructor</a:t>
            </a:r>
            <a:r>
              <a:rPr lang="en-US" b="1" baseline="0" dirty="0" smtClean="0"/>
              <a:t> </a:t>
            </a:r>
            <a:r>
              <a:rPr lang="en-US" b="1" dirty="0" smtClean="0"/>
              <a:t>Notes:</a:t>
            </a:r>
          </a:p>
          <a:p>
            <a:endParaRPr lang="en-US" dirty="0" smtClean="0"/>
          </a:p>
          <a:p>
            <a:r>
              <a:rPr lang="en-US" b="1" dirty="0" smtClean="0"/>
              <a:t>STOP: Display this</a:t>
            </a:r>
            <a:r>
              <a:rPr lang="en-US" b="1" baseline="0" dirty="0" smtClean="0"/>
              <a:t> slide after the participates have gone through the scenario because the answers display</a:t>
            </a:r>
            <a:endParaRPr lang="en-US" b="1" dirty="0" smtClean="0"/>
          </a:p>
          <a:p>
            <a:pPr marL="165518" indent="-165518">
              <a:buFont typeface="Arial" panose="020B0604020202020204" pitchFamily="34" charset="0"/>
              <a:buChar char="•"/>
            </a:pPr>
            <a:r>
              <a:rPr lang="en-US" dirty="0" smtClean="0"/>
              <a:t>The</a:t>
            </a:r>
            <a:r>
              <a:rPr lang="en-US" baseline="0" dirty="0" smtClean="0"/>
              <a:t> slide has two actions. The first is the scenario, and the second with the screenshot of the correct time in the timesheet</a:t>
            </a:r>
          </a:p>
          <a:p>
            <a:pPr marL="165518" indent="-165518">
              <a:buFont typeface="Arial" panose="020B0604020202020204" pitchFamily="34" charset="0"/>
              <a:buChar char="•"/>
            </a:pPr>
            <a:r>
              <a:rPr lang="en-US" baseline="0" dirty="0" smtClean="0"/>
              <a:t>When you click to go to the next slide the correct time entry for the scenario displays</a:t>
            </a:r>
          </a:p>
          <a:p>
            <a:pPr marL="165518" marR="0" lvl="0" indent="-16551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Briefly review the scenario</a:t>
            </a:r>
          </a:p>
          <a:p>
            <a:pPr marL="506831" marR="0" lvl="2" indent="-16551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Scheduled off on the day the holiday falls and need to code overtime </a:t>
            </a:r>
            <a:endParaRPr lang="en-US" baseline="0" dirty="0" smtClean="0"/>
          </a:p>
          <a:p>
            <a:pPr marL="165518" indent="-165518">
              <a:buFont typeface="Arial" panose="020B0604020202020204" pitchFamily="34" charset="0"/>
              <a:buChar char="•"/>
            </a:pPr>
            <a:r>
              <a:rPr lang="en-US" baseline="0" dirty="0" smtClean="0"/>
              <a:t>Explain how the timesheet is correct for the scenario</a:t>
            </a:r>
          </a:p>
          <a:p>
            <a:pPr marL="165518" indent="-16551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59</a:t>
            </a:fld>
            <a:endParaRPr lang="en-US" dirty="0"/>
          </a:p>
        </p:txBody>
      </p:sp>
    </p:spTree>
    <p:extLst>
      <p:ext uri="{BB962C8B-B14F-4D97-AF65-F5344CB8AC3E}">
        <p14:creationId xmlns:p14="http://schemas.microsoft.com/office/powerpoint/2010/main" val="3851707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algn="l"/>
            <a:r>
              <a:rPr lang="en-US" b="1" baseline="0" dirty="0" smtClean="0"/>
              <a:t>Instructor Notes:</a:t>
            </a:r>
          </a:p>
          <a:p>
            <a:pPr algn="l"/>
            <a:endParaRPr lang="en-US" baseline="0" dirty="0" smtClean="0"/>
          </a:p>
          <a:p>
            <a:pPr algn="l"/>
            <a:r>
              <a:rPr lang="en-US" baseline="0" dirty="0" smtClean="0"/>
              <a:t>Explain the following:</a:t>
            </a:r>
          </a:p>
          <a:p>
            <a:pPr marL="171450" indent="-171450" algn="l">
              <a:buFont typeface="Arial" panose="020B0604020202020204" pitchFamily="34" charset="0"/>
              <a:buChar char="•"/>
            </a:pPr>
            <a:r>
              <a:rPr lang="en-US" baseline="0" dirty="0" smtClean="0"/>
              <a:t>Being </a:t>
            </a:r>
            <a:r>
              <a:rPr lang="en-US" baseline="0" dirty="0" smtClean="0"/>
              <a:t>able to navigate SAP is critical to your success in this course.  If you have not already done so, please take the SAP Basic Navigation course when you are able.  </a:t>
            </a:r>
            <a:endParaRPr lang="en-US" baseline="0" dirty="0" smtClean="0"/>
          </a:p>
          <a:p>
            <a:pPr marL="171450" indent="-171450" algn="l">
              <a:buFont typeface="Arial" panose="020B0604020202020204" pitchFamily="34" charset="0"/>
              <a:buChar char="•"/>
            </a:pPr>
            <a:r>
              <a:rPr lang="en-US" baseline="0" dirty="0" smtClean="0"/>
              <a:t>If you have not already done so you should take the Introduction to SAP Time Entry course to be able to understand how to enter time and leave into SAP</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
        <p:nvSpPr>
          <p:cNvPr id="5" name="TextBox 4"/>
          <p:cNvSpPr txBox="1"/>
          <p:nvPr/>
        </p:nvSpPr>
        <p:spPr>
          <a:xfrm>
            <a:off x="4920916" y="914400"/>
            <a:ext cx="1949116" cy="1384995"/>
          </a:xfrm>
          <a:prstGeom prst="rect">
            <a:avLst/>
          </a:prstGeom>
          <a:noFill/>
        </p:spPr>
        <p:txBody>
          <a:bodyPr wrap="square" rtlCol="0">
            <a:spAutoFit/>
          </a:bodyPr>
          <a:lstStyle/>
          <a:p>
            <a:r>
              <a:rPr lang="en-US" sz="1050" dirty="0" smtClean="0"/>
              <a:t>If you have not already done so, you should take the following courses so you are able to navigate SAP and enter time:</a:t>
            </a:r>
          </a:p>
          <a:p>
            <a:pPr marL="171450" indent="-171450">
              <a:buFont typeface="Arial" panose="020B0604020202020204" pitchFamily="34" charset="0"/>
              <a:buChar char="•"/>
            </a:pPr>
            <a:r>
              <a:rPr lang="en-US" sz="1050" dirty="0" smtClean="0"/>
              <a:t>SAP Basic Navigation </a:t>
            </a:r>
          </a:p>
          <a:p>
            <a:pPr marL="171450" indent="-171450">
              <a:buFont typeface="Arial" panose="020B0604020202020204" pitchFamily="34" charset="0"/>
              <a:buChar char="•"/>
            </a:pPr>
            <a:r>
              <a:rPr lang="en-US" sz="1050" dirty="0" smtClean="0"/>
              <a:t>Introduction to SAP </a:t>
            </a:r>
            <a:r>
              <a:rPr lang="en-US" sz="1050" smtClean="0"/>
              <a:t>Time Entry</a:t>
            </a:r>
          </a:p>
          <a:p>
            <a:r>
              <a:rPr lang="en-US" sz="1050" smtClean="0"/>
              <a:t>  </a:t>
            </a:r>
            <a:endParaRPr lang="en-US" sz="1050" dirty="0"/>
          </a:p>
        </p:txBody>
      </p:sp>
    </p:spTree>
    <p:extLst>
      <p:ext uri="{BB962C8B-B14F-4D97-AF65-F5344CB8AC3E}">
        <p14:creationId xmlns:p14="http://schemas.microsoft.com/office/powerpoint/2010/main" val="20095260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b="1" dirty="0" smtClean="0"/>
              <a:t>Instructor</a:t>
            </a:r>
            <a:r>
              <a:rPr lang="en-US" b="1" baseline="0" dirty="0" smtClean="0"/>
              <a:t> </a:t>
            </a:r>
            <a:r>
              <a:rPr lang="en-US" b="1" dirty="0" smtClean="0"/>
              <a:t>Notes:</a:t>
            </a:r>
          </a:p>
          <a:p>
            <a:endParaRPr lang="en-US" dirty="0" smtClean="0"/>
          </a:p>
          <a:p>
            <a:r>
              <a:rPr lang="en-US" b="1" dirty="0" smtClean="0"/>
              <a:t>STOP: Display this</a:t>
            </a:r>
            <a:r>
              <a:rPr lang="en-US" b="1" baseline="0" dirty="0" smtClean="0"/>
              <a:t> slide after the participates have gone through the scenario because the answers display</a:t>
            </a:r>
            <a:endParaRPr lang="en-US" b="1" dirty="0" smtClean="0"/>
          </a:p>
          <a:p>
            <a:pPr marL="165518" indent="-165518">
              <a:buFont typeface="Arial" panose="020B0604020202020204" pitchFamily="34" charset="0"/>
              <a:buChar char="•"/>
            </a:pPr>
            <a:r>
              <a:rPr lang="en-US" dirty="0" smtClean="0"/>
              <a:t>The</a:t>
            </a:r>
            <a:r>
              <a:rPr lang="en-US" baseline="0" dirty="0" smtClean="0"/>
              <a:t> slide has two actions. The first is the scenario, and the second with the screenshot of the correct time in the timesheet</a:t>
            </a:r>
          </a:p>
          <a:p>
            <a:pPr marL="165518" indent="-165518">
              <a:buFont typeface="Arial" panose="020B0604020202020204" pitchFamily="34" charset="0"/>
              <a:buChar char="•"/>
            </a:pPr>
            <a:r>
              <a:rPr lang="en-US" baseline="0" dirty="0" smtClean="0"/>
              <a:t>Briefly review the scenario</a:t>
            </a:r>
          </a:p>
          <a:p>
            <a:pPr marL="506831" marR="0" lvl="2" indent="-16551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Scheduled off on the day the holiday falls and code 40 hours in the week</a:t>
            </a:r>
            <a:endParaRPr lang="en-US" baseline="0" dirty="0" smtClean="0"/>
          </a:p>
          <a:p>
            <a:pPr marL="165518" indent="-165518">
              <a:buFont typeface="Arial" panose="020B0604020202020204" pitchFamily="34" charset="0"/>
              <a:buChar char="•"/>
            </a:pPr>
            <a:r>
              <a:rPr lang="en-US" baseline="0" dirty="0" smtClean="0"/>
              <a:t>When you click to go to the next slide the correct time entry for the scenario displays</a:t>
            </a:r>
          </a:p>
          <a:p>
            <a:pPr marL="165518" indent="-165518">
              <a:buFont typeface="Arial" panose="020B0604020202020204" pitchFamily="34" charset="0"/>
              <a:buChar char="•"/>
            </a:pPr>
            <a:r>
              <a:rPr lang="en-US" baseline="0" dirty="0" smtClean="0"/>
              <a:t>Explain how the timesheet is correct for the scenario</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60</a:t>
            </a:fld>
            <a:endParaRPr lang="en-US" dirty="0"/>
          </a:p>
        </p:txBody>
      </p:sp>
    </p:spTree>
    <p:extLst>
      <p:ext uri="{BB962C8B-B14F-4D97-AF65-F5344CB8AC3E}">
        <p14:creationId xmlns:p14="http://schemas.microsoft.com/office/powerpoint/2010/main" val="21991351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b="1" dirty="0" smtClean="0"/>
              <a:t>Instructor</a:t>
            </a:r>
            <a:r>
              <a:rPr lang="en-US" b="1" baseline="0" dirty="0" smtClean="0"/>
              <a:t> </a:t>
            </a:r>
            <a:r>
              <a:rPr lang="en-US" b="1" dirty="0" smtClean="0"/>
              <a:t>Notes:</a:t>
            </a:r>
          </a:p>
          <a:p>
            <a:endParaRPr lang="en-US" dirty="0" smtClean="0"/>
          </a:p>
          <a:p>
            <a:r>
              <a:rPr lang="en-US" b="1" dirty="0" smtClean="0"/>
              <a:t>STOP: Display this</a:t>
            </a:r>
            <a:r>
              <a:rPr lang="en-US" b="1" baseline="0" dirty="0" smtClean="0"/>
              <a:t> slide after the participates have gone through the scenario because the answers display</a:t>
            </a:r>
            <a:endParaRPr lang="en-US" b="1" dirty="0" smtClean="0"/>
          </a:p>
          <a:p>
            <a:pPr marL="165518" indent="-165518">
              <a:buFont typeface="Arial" panose="020B0604020202020204" pitchFamily="34" charset="0"/>
              <a:buChar char="•"/>
            </a:pPr>
            <a:r>
              <a:rPr lang="en-US" dirty="0" smtClean="0"/>
              <a:t>The</a:t>
            </a:r>
            <a:r>
              <a:rPr lang="en-US" baseline="0" dirty="0" smtClean="0"/>
              <a:t> slide has two actions. The first is the scenario, and the second with the screenshot of the correct time in the timesheet</a:t>
            </a:r>
          </a:p>
          <a:p>
            <a:pPr marL="165518" indent="-165518">
              <a:buFont typeface="Arial" panose="020B0604020202020204" pitchFamily="34" charset="0"/>
              <a:buChar char="•"/>
            </a:pPr>
            <a:r>
              <a:rPr lang="en-US" baseline="0" dirty="0" smtClean="0"/>
              <a:t>Briefly review the scenario</a:t>
            </a:r>
          </a:p>
          <a:p>
            <a:pPr marL="506831" marR="0" lvl="2" indent="-16551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Scheduled on the day the holiday falls and want to code an alternate holiday</a:t>
            </a:r>
            <a:endParaRPr lang="en-US" baseline="0" dirty="0" smtClean="0"/>
          </a:p>
          <a:p>
            <a:pPr marL="165518" indent="-165518">
              <a:buFont typeface="Arial" panose="020B0604020202020204" pitchFamily="34" charset="0"/>
              <a:buChar char="•"/>
            </a:pPr>
            <a:r>
              <a:rPr lang="en-US" baseline="0" dirty="0" smtClean="0"/>
              <a:t>When you click to go to the next slide the correct time entry for the scenario displays</a:t>
            </a:r>
          </a:p>
          <a:p>
            <a:pPr marL="165518" indent="-165518">
              <a:buFont typeface="Arial" panose="020B0604020202020204" pitchFamily="34" charset="0"/>
              <a:buChar char="•"/>
            </a:pPr>
            <a:r>
              <a:rPr lang="en-US" baseline="0" dirty="0" smtClean="0"/>
              <a:t>Explain how the timesheet is correct for the scenario</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61</a:t>
            </a:fld>
            <a:endParaRPr lang="en-US" dirty="0"/>
          </a:p>
        </p:txBody>
      </p:sp>
    </p:spTree>
    <p:extLst>
      <p:ext uri="{BB962C8B-B14F-4D97-AF65-F5344CB8AC3E}">
        <p14:creationId xmlns:p14="http://schemas.microsoft.com/office/powerpoint/2010/main" val="31025418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b="1" dirty="0" smtClean="0"/>
              <a:t>Instructor</a:t>
            </a:r>
            <a:r>
              <a:rPr lang="en-US" b="1" baseline="0" dirty="0" smtClean="0"/>
              <a:t> </a:t>
            </a:r>
            <a:r>
              <a:rPr lang="en-US" b="1" dirty="0" smtClean="0"/>
              <a:t>Notes:</a:t>
            </a:r>
          </a:p>
          <a:p>
            <a:endParaRPr lang="en-US" dirty="0" smtClean="0"/>
          </a:p>
          <a:p>
            <a:r>
              <a:rPr lang="en-US" b="1" dirty="0" smtClean="0"/>
              <a:t>STOP: Display this</a:t>
            </a:r>
            <a:r>
              <a:rPr lang="en-US" b="1" baseline="0" dirty="0" smtClean="0"/>
              <a:t> slide after the participates have gone through the scenario because the answers display</a:t>
            </a:r>
            <a:endParaRPr lang="en-US" b="1" dirty="0" smtClean="0"/>
          </a:p>
          <a:p>
            <a:pPr marL="165518" indent="-165518">
              <a:buFont typeface="Arial" panose="020B0604020202020204" pitchFamily="34" charset="0"/>
              <a:buChar char="•"/>
            </a:pPr>
            <a:r>
              <a:rPr lang="en-US" dirty="0" smtClean="0"/>
              <a:t>The</a:t>
            </a:r>
            <a:r>
              <a:rPr lang="en-US" baseline="0" dirty="0" smtClean="0"/>
              <a:t> slide has two actions. The first is the scenario, and the second with the screenshot of the correct time in the timesheet</a:t>
            </a:r>
          </a:p>
          <a:p>
            <a:pPr marL="165518" indent="-165518">
              <a:buFont typeface="Arial" panose="020B0604020202020204" pitchFamily="34" charset="0"/>
              <a:buChar char="•"/>
            </a:pPr>
            <a:r>
              <a:rPr lang="en-US" baseline="0" dirty="0" smtClean="0"/>
              <a:t>Briefly review the scenario</a:t>
            </a:r>
          </a:p>
          <a:p>
            <a:pPr marL="678281" marR="0" lvl="3" indent="-16551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Normally scheduled on the day the holiday falls and need to code overtime</a:t>
            </a:r>
            <a:endParaRPr lang="en-US" baseline="0" dirty="0" smtClean="0"/>
          </a:p>
          <a:p>
            <a:pPr marL="165518" indent="-165518">
              <a:buFont typeface="Arial" panose="020B0604020202020204" pitchFamily="34" charset="0"/>
              <a:buChar char="•"/>
            </a:pPr>
            <a:r>
              <a:rPr lang="en-US" baseline="0" dirty="0" smtClean="0"/>
              <a:t>When you click to go to the next slide the correct time entry for the scenario displays</a:t>
            </a:r>
          </a:p>
          <a:p>
            <a:pPr marL="165518" indent="-165518">
              <a:buFont typeface="Arial" panose="020B0604020202020204" pitchFamily="34" charset="0"/>
              <a:buChar char="•"/>
            </a:pPr>
            <a:r>
              <a:rPr lang="en-US" baseline="0" dirty="0" smtClean="0"/>
              <a:t>Explain how the timesheet is correct for the scenario</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62</a:t>
            </a:fld>
            <a:endParaRPr lang="en-US" dirty="0"/>
          </a:p>
        </p:txBody>
      </p:sp>
    </p:spTree>
    <p:extLst>
      <p:ext uri="{BB962C8B-B14F-4D97-AF65-F5344CB8AC3E}">
        <p14:creationId xmlns:p14="http://schemas.microsoft.com/office/powerpoint/2010/main" val="3113582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5"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63</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9" name="Rectangle 8"/>
          <p:cNvSpPr>
            <a:spLocks noChangeArrowheads="1"/>
          </p:cNvSpPr>
          <p:nvPr/>
        </p:nvSpPr>
        <p:spPr bwMode="auto">
          <a:xfrm>
            <a:off x="547581" y="1618"/>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10" name="TextBox 9"/>
          <p:cNvSpPr txBox="1"/>
          <p:nvPr/>
        </p:nvSpPr>
        <p:spPr>
          <a:xfrm>
            <a:off x="635001" y="2209801"/>
            <a:ext cx="5752953" cy="958106"/>
          </a:xfrm>
          <a:prstGeom prst="rect">
            <a:avLst/>
          </a:prstGeom>
          <a:noFill/>
        </p:spPr>
        <p:txBody>
          <a:bodyPr wrap="square" lIns="91415" tIns="45708" rIns="91415" bIns="45708" rtlCol="0">
            <a:spAutoFit/>
          </a:bodyPr>
          <a:lstStyle/>
          <a:p>
            <a:pPr algn="ctr"/>
            <a:r>
              <a:rPr lang="en-US" sz="2800" dirty="0"/>
              <a:t>Section 5 </a:t>
            </a:r>
          </a:p>
          <a:p>
            <a:pPr algn="ctr"/>
            <a:r>
              <a:rPr lang="en-US" sz="2800" dirty="0"/>
              <a:t>Earning and Using Comp Time</a:t>
            </a:r>
            <a:endParaRPr lang="en-US" dirty="0"/>
          </a:p>
        </p:txBody>
      </p:sp>
      <p:sp>
        <p:nvSpPr>
          <p:cNvPr id="11" name="Rectangle 10"/>
          <p:cNvSpPr/>
          <p:nvPr/>
        </p:nvSpPr>
        <p:spPr>
          <a:xfrm>
            <a:off x="6667500" y="9075103"/>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Tree>
    <p:extLst>
      <p:ext uri="{BB962C8B-B14F-4D97-AF65-F5344CB8AC3E}">
        <p14:creationId xmlns:p14="http://schemas.microsoft.com/office/powerpoint/2010/main" val="38423399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b="0" dirty="0" smtClean="0"/>
          </a:p>
          <a:p>
            <a:r>
              <a:rPr lang="en-US" b="0" dirty="0" smtClean="0"/>
              <a:t>Inform</a:t>
            </a:r>
            <a:r>
              <a:rPr lang="en-US" b="0" baseline="0" dirty="0" smtClean="0"/>
              <a:t> the participants that:</a:t>
            </a:r>
          </a:p>
          <a:p>
            <a:pPr marL="171661" indent="-171661">
              <a:buFont typeface="Arial" panose="020B0604020202020204" pitchFamily="34" charset="0"/>
              <a:buChar char="•"/>
            </a:pPr>
            <a:r>
              <a:rPr lang="en-US" b="0" baseline="0" dirty="0" smtClean="0"/>
              <a:t>This is the fifth section of the course</a:t>
            </a:r>
          </a:p>
          <a:p>
            <a:pPr marL="171661" indent="-171661">
              <a:buFont typeface="Arial" panose="020B0604020202020204" pitchFamily="34" charset="0"/>
              <a:buChar char="•"/>
            </a:pPr>
            <a:r>
              <a:rPr lang="en-US" b="0" baseline="0" dirty="0" smtClean="0"/>
              <a:t>It describe</a:t>
            </a:r>
            <a:r>
              <a:rPr lang="en-US" b="0" dirty="0" smtClean="0"/>
              <a:t>s how</a:t>
            </a:r>
            <a:r>
              <a:rPr lang="en-US" b="0" baseline="0" dirty="0" smtClean="0"/>
              <a:t> maintenance employees earn comp time and additional regular time and the process for changing time entries</a:t>
            </a:r>
          </a:p>
          <a:p>
            <a:pPr marL="171661" indent="-171661">
              <a:buFont typeface="Arial" panose="020B0604020202020204" pitchFamily="34" charset="0"/>
              <a:buChar char="•"/>
            </a:pPr>
            <a:r>
              <a:rPr lang="en-US" b="0" baseline="0" dirty="0" smtClean="0"/>
              <a:t>It should take about 40 to 45 minutes to complete </a:t>
            </a:r>
          </a:p>
        </p:txBody>
      </p:sp>
      <p:sp>
        <p:nvSpPr>
          <p:cNvPr id="62468" name="Slide Number Placeholder 3"/>
          <p:cNvSpPr>
            <a:spLocks noGrp="1"/>
          </p:cNvSpPr>
          <p:nvPr>
            <p:ph type="sldNum" sz="quarter" idx="5"/>
          </p:nvPr>
        </p:nvSpPr>
        <p:spPr/>
        <p:txBody>
          <a:bodyPr/>
          <a:lstStyle/>
          <a:p>
            <a:fld id="{5E53A2DA-CDF3-48EB-B347-1586A460E593}" type="slidenum">
              <a:rPr lang="en-US" smtClean="0"/>
              <a:pPr/>
              <a:t>64</a:t>
            </a:fld>
            <a:endParaRPr lang="en-US" dirty="0" smtClean="0"/>
          </a:p>
        </p:txBody>
      </p:sp>
      <p:sp>
        <p:nvSpPr>
          <p:cNvPr id="4" name="Slide Image Placeholder 3"/>
          <p:cNvSpPr>
            <a:spLocks noGrp="1" noRot="1" noChangeAspect="1"/>
          </p:cNvSpPr>
          <p:nvPr>
            <p:ph type="sldImg"/>
          </p:nvPr>
        </p:nvSpPr>
        <p:spPr>
          <a:xfrm>
            <a:off x="147638" y="433388"/>
            <a:ext cx="4652962" cy="3490912"/>
          </a:xfrm>
        </p:spPr>
      </p:sp>
    </p:spTree>
    <p:extLst>
      <p:ext uri="{BB962C8B-B14F-4D97-AF65-F5344CB8AC3E}">
        <p14:creationId xmlns:p14="http://schemas.microsoft.com/office/powerpoint/2010/main" val="17069201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8" y="433388"/>
            <a:ext cx="4652962" cy="3490912"/>
          </a:xfrm>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a:p>
          <a:p>
            <a:pPr marL="171661" indent="-171661">
              <a:buFont typeface="Arial" panose="020B0604020202020204" pitchFamily="34" charset="0"/>
              <a:buChar char="•"/>
            </a:pPr>
            <a:r>
              <a:rPr lang="en-US" dirty="0" smtClean="0"/>
              <a:t>Review the section objectives</a:t>
            </a:r>
            <a:r>
              <a:rPr lang="en-US" baseline="0" dirty="0" smtClean="0"/>
              <a:t> with the participants</a:t>
            </a:r>
            <a:endParaRPr lang="en-US" dirty="0"/>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65</a:t>
            </a:fld>
            <a:endParaRPr lang="en-US" dirty="0"/>
          </a:p>
        </p:txBody>
      </p:sp>
      <p:sp>
        <p:nvSpPr>
          <p:cNvPr id="5" name="TextBox 4"/>
          <p:cNvSpPr txBox="1"/>
          <p:nvPr/>
        </p:nvSpPr>
        <p:spPr>
          <a:xfrm>
            <a:off x="4928973" y="886581"/>
            <a:ext cx="1929524" cy="1474133"/>
          </a:xfrm>
          <a:prstGeom prst="rect">
            <a:avLst/>
          </a:prstGeom>
          <a:noFill/>
        </p:spPr>
        <p:txBody>
          <a:bodyPr wrap="square" lIns="88276" tIns="44138" rIns="88276" bIns="44138" rtlCol="0">
            <a:spAutoFit/>
          </a:bodyPr>
          <a:lstStyle/>
          <a:p>
            <a:r>
              <a:rPr lang="en-US" sz="1000" dirty="0"/>
              <a:t>These are the learning objectives for this section.  By the end of the section you should be familiar with each of the objectives.  </a:t>
            </a:r>
          </a:p>
          <a:p>
            <a:endParaRPr lang="en-US" sz="1000" dirty="0"/>
          </a:p>
          <a:p>
            <a:r>
              <a:rPr lang="en-US" sz="1000" dirty="0"/>
              <a:t>These objectives are tied to the course objectives which will be reviewed at the end of the course.  </a:t>
            </a:r>
          </a:p>
        </p:txBody>
      </p:sp>
    </p:spTree>
    <p:extLst>
      <p:ext uri="{BB962C8B-B14F-4D97-AF65-F5344CB8AC3E}">
        <p14:creationId xmlns:p14="http://schemas.microsoft.com/office/powerpoint/2010/main" val="5433400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Review the scenario with the participants</a:t>
            </a:r>
            <a:r>
              <a:rPr lang="en-US" baseline="0" dirty="0" smtClean="0"/>
              <a:t>.  </a:t>
            </a:r>
          </a:p>
          <a:p>
            <a:endParaRPr lang="en-US" dirty="0"/>
          </a:p>
          <a:p>
            <a:endParaRPr lang="en-US" baseline="0" dirty="0" smtClean="0"/>
          </a:p>
          <a:p>
            <a:r>
              <a:rPr lang="en-US" baseline="0" dirty="0" smtClean="0"/>
              <a:t>The main concepts you will learn in this scenario are:</a:t>
            </a:r>
          </a:p>
          <a:p>
            <a:pPr marL="165518" indent="-165518">
              <a:buFont typeface="Arial" panose="020B0604020202020204" pitchFamily="34" charset="0"/>
              <a:buChar char="•"/>
            </a:pPr>
            <a:r>
              <a:rPr lang="en-US" baseline="0" dirty="0" smtClean="0"/>
              <a:t>Entering Comp Time worked in a previous week</a:t>
            </a:r>
          </a:p>
          <a:p>
            <a:pPr marL="165518" indent="-165518">
              <a:buFont typeface="Arial" panose="020B0604020202020204" pitchFamily="34" charset="0"/>
              <a:buChar char="•"/>
            </a:pPr>
            <a:r>
              <a:rPr lang="en-US" baseline="0" dirty="0" smtClean="0"/>
              <a:t>How Comp Time work is earned and used </a:t>
            </a:r>
          </a:p>
          <a:p>
            <a:pPr marL="165518" indent="-165518">
              <a:buFont typeface="Arial" panose="020B0604020202020204" pitchFamily="34" charset="0"/>
              <a:buChar char="•"/>
            </a:pPr>
            <a:r>
              <a:rPr lang="en-US" baseline="0" dirty="0" smtClean="0"/>
              <a:t>Tracked in the Leave Summary Report</a:t>
            </a:r>
          </a:p>
          <a:p>
            <a:pPr marL="165518" indent="-165518">
              <a:buFont typeface="Arial" panose="020B0604020202020204" pitchFamily="34" charset="0"/>
              <a:buChar char="•"/>
            </a:pPr>
            <a:r>
              <a:rPr lang="en-US" baseline="0" dirty="0" smtClean="0"/>
              <a:t>Determining how Comp </a:t>
            </a:r>
            <a:r>
              <a:rPr lang="en-US" dirty="0"/>
              <a:t>T</a:t>
            </a:r>
            <a:r>
              <a:rPr lang="en-US" baseline="0" dirty="0" smtClean="0"/>
              <a:t>ime should be used in a week with overtime</a:t>
            </a:r>
          </a:p>
          <a:p>
            <a:pPr marL="165518" indent="-165518">
              <a:buFont typeface="Arial" panose="020B0604020202020204" pitchFamily="34" charset="0"/>
              <a:buChar char="•"/>
            </a:pPr>
            <a:r>
              <a:rPr lang="en-US" baseline="0" dirty="0" smtClean="0"/>
              <a:t>Determining if you need to “zero out” or change an entry</a:t>
            </a:r>
          </a:p>
          <a:p>
            <a:pPr marL="165518" indent="-165518">
              <a:buFont typeface="Arial" panose="020B0604020202020204" pitchFamily="34" charset="0"/>
              <a:buChar char="•"/>
            </a:pPr>
            <a:r>
              <a:rPr lang="en-US" baseline="0" dirty="0" smtClean="0"/>
              <a:t>When to use Additional Regular Hours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66</a:t>
            </a:fld>
            <a:endParaRPr lang="en-US" dirty="0"/>
          </a:p>
        </p:txBody>
      </p:sp>
      <p:sp>
        <p:nvSpPr>
          <p:cNvPr id="5" name="TextBox 4"/>
          <p:cNvSpPr txBox="1"/>
          <p:nvPr/>
        </p:nvSpPr>
        <p:spPr>
          <a:xfrm>
            <a:off x="4922441" y="781032"/>
            <a:ext cx="1943894" cy="2439526"/>
          </a:xfrm>
          <a:prstGeom prst="rect">
            <a:avLst/>
          </a:prstGeom>
          <a:noFill/>
        </p:spPr>
        <p:txBody>
          <a:bodyPr wrap="square" lIns="88276" tIns="44138" rIns="88276" bIns="44138" rtlCol="0">
            <a:spAutoFit/>
          </a:bodyPr>
          <a:lstStyle/>
          <a:p>
            <a:r>
              <a:rPr lang="en-US" sz="1000" dirty="0"/>
              <a:t>In this section of the course you are going to learn how to enter and fix your working time by working through a scenario.  </a:t>
            </a:r>
          </a:p>
          <a:p>
            <a:endParaRPr lang="en-US" sz="1000" dirty="0"/>
          </a:p>
          <a:p>
            <a:r>
              <a:rPr lang="en-US" sz="1000" dirty="0"/>
              <a:t>The scenario includes the most common time situations, but is not designed to cover every type of time or leave you may enter.  While working on the scenario, we encourage you to share what you know and to work together to come up with the correct time entry.  </a:t>
            </a:r>
          </a:p>
          <a:p>
            <a:endParaRPr lang="en-US" sz="1000" dirty="0"/>
          </a:p>
        </p:txBody>
      </p:sp>
    </p:spTree>
    <p:extLst>
      <p:ext uri="{BB962C8B-B14F-4D97-AF65-F5344CB8AC3E}">
        <p14:creationId xmlns:p14="http://schemas.microsoft.com/office/powerpoint/2010/main" val="23877357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Comp</a:t>
            </a:r>
            <a:r>
              <a:rPr lang="en-US" baseline="0" dirty="0" smtClean="0"/>
              <a:t> time is an option for an employee who works over 40 hours and wants</a:t>
            </a:r>
            <a:r>
              <a:rPr lang="en-US" dirty="0" smtClean="0"/>
              <a:t> to be </a:t>
            </a:r>
            <a:r>
              <a:rPr lang="en-US" baseline="0" dirty="0" smtClean="0"/>
              <a:t>compensated with future time off instead of by a cash payment. </a:t>
            </a:r>
          </a:p>
          <a:p>
            <a:endParaRPr lang="en-US" dirty="0"/>
          </a:p>
          <a:p>
            <a:r>
              <a:rPr lang="en-US" dirty="0" smtClean="0"/>
              <a:t>Clarify the following about Comp Time:</a:t>
            </a:r>
          </a:p>
          <a:p>
            <a:pPr marL="165518" indent="-165518">
              <a:buFont typeface="Arial" panose="020B0604020202020204" pitchFamily="34" charset="0"/>
              <a:buChar char="•"/>
            </a:pPr>
            <a:r>
              <a:rPr lang="en-US" baseline="0" dirty="0" smtClean="0"/>
              <a:t>Y</a:t>
            </a:r>
            <a:r>
              <a:rPr lang="en-US" dirty="0"/>
              <a:t>ou must have an approved </a:t>
            </a:r>
            <a:r>
              <a:rPr lang="en-US" dirty="0" smtClean="0"/>
              <a:t>Comp Time </a:t>
            </a:r>
            <a:r>
              <a:rPr lang="en-US" dirty="0"/>
              <a:t>agreement submitted to CDOT HR before you can earn and code this time</a:t>
            </a:r>
          </a:p>
          <a:p>
            <a:pPr marL="165518" indent="-165518">
              <a:buFont typeface="Arial" panose="020B0604020202020204" pitchFamily="34" charset="0"/>
              <a:buChar char="•"/>
            </a:pPr>
            <a:r>
              <a:rPr lang="en-US" dirty="0"/>
              <a:t>When you want to enter </a:t>
            </a:r>
            <a:r>
              <a:rPr lang="en-US" dirty="0" smtClean="0"/>
              <a:t>Comp Time </a:t>
            </a:r>
            <a:r>
              <a:rPr lang="en-US" dirty="0"/>
              <a:t>on your timesheet you need to enter a different code when you work the time (031N) than when you use it (110P)</a:t>
            </a:r>
          </a:p>
        </p:txBody>
      </p:sp>
      <p:sp>
        <p:nvSpPr>
          <p:cNvPr id="4" name="Slide Number Placeholder 3"/>
          <p:cNvSpPr>
            <a:spLocks noGrp="1"/>
          </p:cNvSpPr>
          <p:nvPr>
            <p:ph type="sldNum" sz="quarter" idx="10"/>
          </p:nvPr>
        </p:nvSpPr>
        <p:spPr/>
        <p:txBody>
          <a:bodyPr/>
          <a:lstStyle/>
          <a:p>
            <a:fld id="{CA846680-62A7-41C5-A79F-706D29C4710E}" type="slidenum">
              <a:rPr lang="en-US" smtClean="0"/>
              <a:pPr/>
              <a:t>67</a:t>
            </a:fld>
            <a:endParaRPr lang="en-US" dirty="0"/>
          </a:p>
        </p:txBody>
      </p:sp>
      <p:sp>
        <p:nvSpPr>
          <p:cNvPr id="5" name="TextBox 4"/>
          <p:cNvSpPr txBox="1"/>
          <p:nvPr/>
        </p:nvSpPr>
        <p:spPr>
          <a:xfrm>
            <a:off x="4922441" y="854918"/>
            <a:ext cx="1943894" cy="3936345"/>
          </a:xfrm>
          <a:prstGeom prst="rect">
            <a:avLst/>
          </a:prstGeom>
          <a:noFill/>
        </p:spPr>
        <p:txBody>
          <a:bodyPr wrap="square" lIns="88276" tIns="44138" rIns="88276" bIns="44138" rtlCol="0">
            <a:spAutoFit/>
          </a:bodyPr>
          <a:lstStyle/>
          <a:p>
            <a:r>
              <a:rPr lang="en-US" sz="1000" dirty="0"/>
              <a:t>Comp </a:t>
            </a:r>
            <a:r>
              <a:rPr lang="en-US" sz="1000" dirty="0" smtClean="0"/>
              <a:t>Time </a:t>
            </a:r>
            <a:r>
              <a:rPr lang="en-US" sz="1000" dirty="0"/>
              <a:t>is an option for </a:t>
            </a:r>
            <a:r>
              <a:rPr lang="en-US" sz="1000" dirty="0" smtClean="0"/>
              <a:t>a Non-exempt </a:t>
            </a:r>
            <a:r>
              <a:rPr lang="en-US" sz="1000" dirty="0"/>
              <a:t>employee who works overtime to be compensated with future time off instead of by a cash payment. You must have an approved comp time agreement submitted to CDOT HR before you can earn and code this time. Once that agreement is in place, for every hour of overtime worked and coded as </a:t>
            </a:r>
            <a:r>
              <a:rPr lang="en-US" sz="1000" dirty="0" smtClean="0"/>
              <a:t>Comp </a:t>
            </a:r>
            <a:r>
              <a:rPr lang="en-US" sz="1000" dirty="0"/>
              <a:t>T</a:t>
            </a:r>
            <a:r>
              <a:rPr lang="en-US" sz="1000" dirty="0" smtClean="0"/>
              <a:t>ime </a:t>
            </a:r>
            <a:r>
              <a:rPr lang="en-US" sz="1000" dirty="0"/>
              <a:t>worked, you’ll get a credit for one and half times that amount in leave time – with a maximum of 24 hours credited per fiscal year.  This is outlined in the Comp </a:t>
            </a:r>
            <a:r>
              <a:rPr lang="en-US" sz="1000" dirty="0" smtClean="0"/>
              <a:t>Time </a:t>
            </a:r>
            <a:r>
              <a:rPr lang="en-US" sz="1000" dirty="0"/>
              <a:t>policy 1230.2 and is available on the CDOT website.</a:t>
            </a:r>
          </a:p>
          <a:p>
            <a:endParaRPr lang="en-US" sz="1000" dirty="0"/>
          </a:p>
          <a:p>
            <a:r>
              <a:rPr lang="en-US" sz="1000" dirty="0"/>
              <a:t>When you want to enter </a:t>
            </a:r>
            <a:r>
              <a:rPr lang="en-US" sz="1000" dirty="0" smtClean="0"/>
              <a:t>Comp Time </a:t>
            </a:r>
            <a:r>
              <a:rPr lang="en-US" sz="1000" dirty="0"/>
              <a:t>on your timesheet you need to enter a different code when you work the time (031N) than when you use it (110P).</a:t>
            </a:r>
          </a:p>
          <a:p>
            <a:endParaRPr lang="en-US" sz="1000" dirty="0"/>
          </a:p>
        </p:txBody>
      </p:sp>
    </p:spTree>
    <p:extLst>
      <p:ext uri="{BB962C8B-B14F-4D97-AF65-F5344CB8AC3E}">
        <p14:creationId xmlns:p14="http://schemas.microsoft.com/office/powerpoint/2010/main" val="8916903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a:p>
          <a:p>
            <a:r>
              <a:rPr lang="en-US" baseline="0" dirty="0" smtClean="0"/>
              <a:t>Using</a:t>
            </a:r>
            <a:r>
              <a:rPr lang="en-US" dirty="0" smtClean="0"/>
              <a:t> the graphic on the slide explain the fields that need to be completed when entering Comp </a:t>
            </a:r>
            <a:r>
              <a:rPr lang="en-US" dirty="0"/>
              <a:t>T</a:t>
            </a:r>
            <a:r>
              <a:rPr lang="en-US" dirty="0" smtClean="0"/>
              <a:t>ime.  </a:t>
            </a:r>
            <a:r>
              <a:rPr lang="en-US" baseline="0" dirty="0" smtClean="0"/>
              <a:t>When entering time to a Comp Time you need to enter data in the following fields.  </a:t>
            </a:r>
          </a:p>
          <a:p>
            <a:pPr marL="165518" indent="-165518">
              <a:buFont typeface="Arial" panose="020B0604020202020204" pitchFamily="34" charset="0"/>
              <a:buChar char="•"/>
            </a:pPr>
            <a:r>
              <a:rPr lang="en-US" baseline="0" dirty="0" smtClean="0"/>
              <a:t>Receiving Order that time is charged against</a:t>
            </a:r>
          </a:p>
          <a:p>
            <a:pPr marL="165518" indent="-165518">
              <a:buFont typeface="Arial" panose="020B0604020202020204" pitchFamily="34" charset="0"/>
              <a:buChar char="•"/>
            </a:pPr>
            <a:r>
              <a:rPr lang="en-US" baseline="0" dirty="0" smtClean="0"/>
              <a:t>Activity  from the entered work order</a:t>
            </a:r>
          </a:p>
          <a:p>
            <a:pPr marL="165518" indent="-165518">
              <a:buFont typeface="Arial" panose="020B0604020202020204" pitchFamily="34" charset="0"/>
              <a:buChar char="•"/>
            </a:pPr>
            <a:r>
              <a:rPr lang="en-US" baseline="0" dirty="0" smtClean="0"/>
              <a:t>Work Center responsible for doing</a:t>
            </a:r>
            <a:r>
              <a:rPr lang="en-US" dirty="0" smtClean="0"/>
              <a:t> the work </a:t>
            </a:r>
            <a:endParaRPr lang="en-US" baseline="0" dirty="0" smtClean="0"/>
          </a:p>
          <a:p>
            <a:pPr marL="165518" indent="-165518">
              <a:buFont typeface="Arial" panose="020B0604020202020204" pitchFamily="34" charset="0"/>
              <a:buChar char="•"/>
            </a:pPr>
            <a:r>
              <a:rPr lang="en-US" baseline="0" dirty="0" smtClean="0"/>
              <a:t>A/A Type – 031N for Comp</a:t>
            </a:r>
            <a:r>
              <a:rPr lang="en-US" dirty="0" smtClean="0"/>
              <a:t> Time (earned)  </a:t>
            </a:r>
            <a:endParaRPr lang="en-US" baseline="0" dirty="0" smtClean="0"/>
          </a:p>
          <a:p>
            <a:pPr marL="165518" indent="-165518">
              <a:buFont typeface="Arial" panose="020B0604020202020204" pitchFamily="34" charset="0"/>
              <a:buChar char="•"/>
            </a:pPr>
            <a:r>
              <a:rPr lang="en-US" baseline="0" dirty="0" smtClean="0"/>
              <a:t>Working Hours (From and To) they must not</a:t>
            </a:r>
            <a:r>
              <a:rPr lang="en-US" dirty="0" smtClean="0"/>
              <a:t> fall within their scheduled working time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68</a:t>
            </a:fld>
            <a:endParaRPr lang="en-US" dirty="0"/>
          </a:p>
        </p:txBody>
      </p:sp>
      <p:sp>
        <p:nvSpPr>
          <p:cNvPr id="5" name="TextBox 4"/>
          <p:cNvSpPr txBox="1"/>
          <p:nvPr/>
        </p:nvSpPr>
        <p:spPr>
          <a:xfrm>
            <a:off x="4922441" y="897136"/>
            <a:ext cx="1943894" cy="1499525"/>
          </a:xfrm>
          <a:prstGeom prst="rect">
            <a:avLst/>
          </a:prstGeom>
          <a:noFill/>
        </p:spPr>
        <p:txBody>
          <a:bodyPr wrap="square" lIns="88276" tIns="44138" rIns="88276" bIns="44138" rtlCol="0">
            <a:spAutoFit/>
          </a:bodyPr>
          <a:lstStyle/>
          <a:p>
            <a:r>
              <a:rPr lang="en-US" sz="1000" dirty="0"/>
              <a:t>When entering time to a Comp </a:t>
            </a:r>
            <a:r>
              <a:rPr lang="en-US" sz="1000" dirty="0" smtClean="0"/>
              <a:t>Time </a:t>
            </a:r>
            <a:r>
              <a:rPr lang="en-US" sz="1000" dirty="0"/>
              <a:t>you need to populate these fields.  </a:t>
            </a:r>
          </a:p>
          <a:p>
            <a:pPr marL="165518" indent="-165518">
              <a:buFont typeface="Arial" panose="020B0604020202020204" pitchFamily="34" charset="0"/>
              <a:buChar char="•"/>
            </a:pPr>
            <a:r>
              <a:rPr lang="en-US" sz="1000" dirty="0"/>
              <a:t>Receiving Order</a:t>
            </a:r>
          </a:p>
          <a:p>
            <a:pPr marL="165518" indent="-165518">
              <a:buFont typeface="Arial" panose="020B0604020202020204" pitchFamily="34" charset="0"/>
              <a:buChar char="•"/>
            </a:pPr>
            <a:r>
              <a:rPr lang="en-US" sz="1000" dirty="0"/>
              <a:t>Activity </a:t>
            </a:r>
          </a:p>
          <a:p>
            <a:pPr marL="165518" indent="-165518">
              <a:buFont typeface="Arial" panose="020B0604020202020204" pitchFamily="34" charset="0"/>
              <a:buChar char="•"/>
            </a:pPr>
            <a:r>
              <a:rPr lang="en-US" sz="1000" dirty="0"/>
              <a:t>Work Center</a:t>
            </a:r>
          </a:p>
          <a:p>
            <a:pPr marL="165518" indent="-165518">
              <a:buFont typeface="Arial" panose="020B0604020202020204" pitchFamily="34" charset="0"/>
              <a:buChar char="•"/>
            </a:pPr>
            <a:r>
              <a:rPr lang="en-US" sz="1000" dirty="0"/>
              <a:t>A/A Type </a:t>
            </a:r>
          </a:p>
          <a:p>
            <a:pPr marL="165518" indent="-165518">
              <a:buFont typeface="Arial" panose="020B0604020202020204" pitchFamily="34" charset="0"/>
              <a:buChar char="•"/>
            </a:pPr>
            <a:r>
              <a:rPr lang="en-US" sz="1000" dirty="0"/>
              <a:t>Working Hours (From and To)</a:t>
            </a:r>
          </a:p>
          <a:p>
            <a:endParaRPr lang="en-US" sz="1000" dirty="0"/>
          </a:p>
        </p:txBody>
      </p:sp>
    </p:spTree>
    <p:extLst>
      <p:ext uri="{BB962C8B-B14F-4D97-AF65-F5344CB8AC3E}">
        <p14:creationId xmlns:p14="http://schemas.microsoft.com/office/powerpoint/2010/main" val="6915940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Demo:</a:t>
            </a:r>
            <a:r>
              <a:rPr lang="en-US" baseline="0" dirty="0" smtClean="0"/>
              <a:t> 5 minutes</a:t>
            </a:r>
          </a:p>
          <a:p>
            <a:r>
              <a:rPr lang="en-US" baseline="0" dirty="0" smtClean="0"/>
              <a:t>Exercise 10 minutes</a:t>
            </a:r>
          </a:p>
          <a:p>
            <a:endParaRPr lang="en-US" baseline="0" dirty="0" smtClean="0"/>
          </a:p>
          <a:p>
            <a:r>
              <a:rPr lang="en-US" baseline="0" dirty="0" smtClean="0"/>
              <a:t>Using SAPUSER102 and the directions highlighted in the Exercise Directions show participants how to enter comp time worked</a:t>
            </a:r>
          </a:p>
          <a:p>
            <a:pPr marL="165518" indent="-165518">
              <a:buFont typeface="Arial" panose="020B0604020202020204" pitchFamily="34" charset="0"/>
              <a:buChar char="•"/>
            </a:pPr>
            <a:r>
              <a:rPr lang="en-US" dirty="0" smtClean="0"/>
              <a:t>During the demo highlight the scenario</a:t>
            </a:r>
            <a:r>
              <a:rPr lang="en-US" baseline="0" dirty="0" smtClean="0"/>
              <a:t> on the timesheet before you make changes</a:t>
            </a:r>
          </a:p>
          <a:p>
            <a:pPr marL="165518" indent="-165518">
              <a:buFont typeface="Arial" panose="020B0604020202020204" pitchFamily="34" charset="0"/>
              <a:buChar char="•"/>
            </a:pPr>
            <a:r>
              <a:rPr lang="en-US" baseline="0" dirty="0" smtClean="0"/>
              <a:t>Explain when the time needs to be entered as Comp Time by paraphrasing what was covered on the previous slides</a:t>
            </a:r>
          </a:p>
          <a:p>
            <a:pPr marL="165518" indent="-165518">
              <a:buFont typeface="Arial" panose="020B0604020202020204" pitchFamily="34" charset="0"/>
              <a:buChar char="•"/>
            </a:pPr>
            <a:r>
              <a:rPr lang="en-US" baseline="0" dirty="0" smtClean="0"/>
              <a:t>When you finish, explain that the action ends with checking the time and not logging off</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69</a:t>
            </a:fld>
            <a:endParaRPr lang="en-US" dirty="0"/>
          </a:p>
        </p:txBody>
      </p:sp>
    </p:spTree>
    <p:extLst>
      <p:ext uri="{BB962C8B-B14F-4D97-AF65-F5344CB8AC3E}">
        <p14:creationId xmlns:p14="http://schemas.microsoft.com/office/powerpoint/2010/main" val="1722299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47638" y="433388"/>
            <a:ext cx="4652962" cy="3490912"/>
          </a:xfrm>
          <a:noFill/>
          <a:ln>
            <a:solidFill>
              <a:srgbClr val="000000"/>
            </a:solidFill>
            <a:miter lim="800000"/>
            <a:headEnd/>
            <a:tailEnd/>
          </a:ln>
        </p:spPr>
      </p:sp>
      <p:sp>
        <p:nvSpPr>
          <p:cNvPr id="63491" name="Notes Placeholder 2"/>
          <p:cNvSpPr>
            <a:spLocks noGrp="1"/>
          </p:cNvSpPr>
          <p:nvPr>
            <p:ph type="body" idx="1"/>
          </p:nvPr>
        </p:nvSpPr>
        <p:spPr bwMode="auto"/>
        <p:txBody>
          <a:bodyPr wrap="square" numCol="1" anchor="t" anchorCtr="0" compatLnSpc="1">
            <a:prstTxWarp prst="textNoShape">
              <a:avLst/>
            </a:prstTxWarp>
          </a:bodyPr>
          <a:lstStyle/>
          <a:p>
            <a:r>
              <a:rPr lang="en-US" b="1" dirty="0" smtClean="0"/>
              <a:t>Instructor</a:t>
            </a:r>
            <a:r>
              <a:rPr lang="en-US" b="1" baseline="0" dirty="0" smtClean="0"/>
              <a:t> </a:t>
            </a:r>
            <a:r>
              <a:rPr lang="en-US" b="1" dirty="0" smtClean="0"/>
              <a:t>Notes:</a:t>
            </a:r>
          </a:p>
          <a:p>
            <a:pPr defTabSz="915525">
              <a:defRPr/>
            </a:pPr>
            <a:endParaRPr lang="en-US" b="0" dirty="0" smtClean="0"/>
          </a:p>
          <a:p>
            <a:pPr defTabSz="915525">
              <a:defRPr/>
            </a:pPr>
            <a:r>
              <a:rPr lang="en-US" b="0" dirty="0" smtClean="0"/>
              <a:t>Briefly review the content of the slide and explain:</a:t>
            </a:r>
          </a:p>
          <a:p>
            <a:pPr marL="165518" indent="-165518" defTabSz="915525">
              <a:buFont typeface="Arial" panose="020B0604020202020204" pitchFamily="34" charset="0"/>
              <a:buChar char="•"/>
              <a:defRPr/>
            </a:pPr>
            <a:r>
              <a:rPr lang="en-US" dirty="0" smtClean="0"/>
              <a:t>The overall duration of the course and how often you plan to allow for breaks</a:t>
            </a:r>
          </a:p>
          <a:p>
            <a:pPr marL="165518" indent="-165518" defTabSz="915525">
              <a:buFont typeface="Arial" panose="020B0604020202020204" pitchFamily="34" charset="0"/>
              <a:buChar char="•"/>
              <a:defRPr/>
            </a:pPr>
            <a:r>
              <a:rPr lang="en-US" dirty="0" smtClean="0"/>
              <a:t>Remind the participants this is their course and it is their participation that makes the</a:t>
            </a:r>
            <a:r>
              <a:rPr lang="en-US" baseline="0" dirty="0" smtClean="0"/>
              <a:t> course more</a:t>
            </a:r>
            <a:r>
              <a:rPr lang="en-US" dirty="0" smtClean="0"/>
              <a:t> interesting</a:t>
            </a:r>
          </a:p>
          <a:p>
            <a:pPr marL="165518" indent="-165518" defTabSz="915525">
              <a:buFont typeface="Arial" panose="020B0604020202020204" pitchFamily="34" charset="0"/>
              <a:buChar char="•"/>
              <a:defRPr/>
            </a:pPr>
            <a:r>
              <a:rPr lang="en-US" dirty="0" smtClean="0"/>
              <a:t>Discuss how the parking lot is used to capture questions which are covered later in the course</a:t>
            </a:r>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9B3CD-BE3F-4487-9CC2-3C0FE73C4870}" type="slidenum">
              <a:rPr lang="en-US" smtClean="0"/>
              <a:pPr/>
              <a:t>7</a:t>
            </a:fld>
            <a:endParaRPr lang="en-US" dirty="0" smtClean="0"/>
          </a:p>
        </p:txBody>
      </p:sp>
      <p:sp>
        <p:nvSpPr>
          <p:cNvPr id="2" name="TextBox 1"/>
          <p:cNvSpPr txBox="1"/>
          <p:nvPr/>
        </p:nvSpPr>
        <p:spPr>
          <a:xfrm>
            <a:off x="4928973" y="748053"/>
            <a:ext cx="1938668" cy="1499525"/>
          </a:xfrm>
          <a:prstGeom prst="rect">
            <a:avLst/>
          </a:prstGeom>
          <a:noFill/>
        </p:spPr>
        <p:txBody>
          <a:bodyPr wrap="square" lIns="88276" tIns="44138" rIns="88276" bIns="44138" rtlCol="0">
            <a:spAutoFit/>
          </a:bodyPr>
          <a:lstStyle/>
          <a:p>
            <a:pPr marL="165518" indent="-165518">
              <a:buFont typeface="Arial" panose="020B0604020202020204" pitchFamily="34" charset="0"/>
              <a:buChar char="•"/>
            </a:pPr>
            <a:r>
              <a:rPr lang="en-US" sz="1000" dirty="0"/>
              <a:t>Breaks will be provided throughout the course</a:t>
            </a:r>
          </a:p>
          <a:p>
            <a:pPr marL="165518" indent="-165518">
              <a:buFont typeface="Arial" panose="020B0604020202020204" pitchFamily="34" charset="0"/>
              <a:buChar char="•"/>
            </a:pPr>
            <a:r>
              <a:rPr lang="en-US" sz="1000" dirty="0"/>
              <a:t>Instructions will be provided before each scenario and exercise</a:t>
            </a:r>
          </a:p>
          <a:p>
            <a:pPr marL="165518" indent="-165518">
              <a:buFont typeface="Arial" panose="020B0604020202020204" pitchFamily="34" charset="0"/>
              <a:buChar char="•"/>
            </a:pPr>
            <a:r>
              <a:rPr lang="en-US" sz="1000" dirty="0"/>
              <a:t>Datasheets and other </a:t>
            </a:r>
            <a:r>
              <a:rPr lang="en-US" sz="1000" dirty="0" smtClean="0"/>
              <a:t>handouts </a:t>
            </a:r>
            <a:r>
              <a:rPr lang="en-US" sz="1000" dirty="0"/>
              <a:t>will be provided at the time of the exercise</a:t>
            </a:r>
          </a:p>
          <a:p>
            <a:endParaRPr lang="en-US" sz="1000" dirty="0"/>
          </a:p>
        </p:txBody>
      </p:sp>
    </p:spTree>
    <p:extLst>
      <p:ext uri="{BB962C8B-B14F-4D97-AF65-F5344CB8AC3E}">
        <p14:creationId xmlns:p14="http://schemas.microsoft.com/office/powerpoint/2010/main" val="19242376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b="1" dirty="0"/>
              <a:t>Instructor Notes:</a:t>
            </a:r>
          </a:p>
          <a:p>
            <a:pPr defTabSz="882762">
              <a:defRPr/>
            </a:pPr>
            <a:endParaRPr lang="en-US" dirty="0"/>
          </a:p>
          <a:p>
            <a:pPr defTabSz="882762">
              <a:defRPr/>
            </a:pPr>
            <a:r>
              <a:rPr lang="en-US" dirty="0"/>
              <a:t>Maintenance and Tunnel employees are essential employees who may earn </a:t>
            </a:r>
            <a:r>
              <a:rPr lang="en-US" dirty="0" smtClean="0"/>
              <a:t>Comp Time for </a:t>
            </a:r>
            <a:r>
              <a:rPr lang="en-US" dirty="0"/>
              <a:t>up to 16 hours worked each fiscal year. </a:t>
            </a:r>
          </a:p>
          <a:p>
            <a:pPr defTabSz="882762">
              <a:defRPr/>
            </a:pPr>
            <a:endParaRPr lang="en-US" dirty="0"/>
          </a:p>
          <a:p>
            <a:r>
              <a:rPr lang="en-US" dirty="0" smtClean="0"/>
              <a:t>Clarify the following about Comp Time:</a:t>
            </a:r>
          </a:p>
          <a:p>
            <a:pPr marL="165518" indent="-165518">
              <a:buFont typeface="Arial" panose="020B0604020202020204" pitchFamily="34" charset="0"/>
              <a:buChar char="•"/>
            </a:pPr>
            <a:r>
              <a:rPr lang="en-US" baseline="0" dirty="0" smtClean="0"/>
              <a:t>Y</a:t>
            </a:r>
            <a:r>
              <a:rPr lang="en-US" dirty="0"/>
              <a:t>ou must have an approved </a:t>
            </a:r>
            <a:r>
              <a:rPr lang="en-US" dirty="0" smtClean="0"/>
              <a:t>Comp Time Agreement </a:t>
            </a:r>
            <a:r>
              <a:rPr lang="en-US" dirty="0"/>
              <a:t>submitted to CDOT HR before you can earn and code this time</a:t>
            </a:r>
          </a:p>
          <a:p>
            <a:pPr marL="165518" indent="-165518">
              <a:buFont typeface="Arial" panose="020B0604020202020204" pitchFamily="34" charset="0"/>
              <a:buChar char="•"/>
            </a:pPr>
            <a:r>
              <a:rPr lang="en-US" dirty="0" smtClean="0"/>
              <a:t>Comp Time is coded instead of overtime</a:t>
            </a:r>
          </a:p>
          <a:p>
            <a:pPr marL="165518" indent="-165518">
              <a:buFont typeface="Arial" panose="020B0604020202020204" pitchFamily="34" charset="0"/>
              <a:buChar char="•"/>
            </a:pPr>
            <a:r>
              <a:rPr lang="en-US" dirty="0"/>
              <a:t>For every hour of overtime worked and coded as </a:t>
            </a:r>
            <a:r>
              <a:rPr lang="en-US" dirty="0" smtClean="0"/>
              <a:t>Comp Time </a:t>
            </a:r>
            <a:r>
              <a:rPr lang="en-US" dirty="0"/>
              <a:t>worked, you’ll get a credit for one and half times that amount in leave time – with a maximum of 24 hours credited per fiscal year.  This is outlined in the Comp </a:t>
            </a:r>
            <a:r>
              <a:rPr lang="en-US" dirty="0" smtClean="0"/>
              <a:t>Time </a:t>
            </a:r>
            <a:r>
              <a:rPr lang="en-US" dirty="0"/>
              <a:t>policy 1230.2 and is available on the CDOT website.</a:t>
            </a:r>
          </a:p>
          <a:p>
            <a:pPr marL="165518" indent="-165518">
              <a:buFont typeface="Arial" panose="020B0604020202020204" pitchFamily="34" charset="0"/>
              <a:buChar char="•"/>
              <a:defRPr/>
            </a:pPr>
            <a:r>
              <a:rPr lang="en-US" dirty="0"/>
              <a:t>Plan to use your </a:t>
            </a:r>
            <a:r>
              <a:rPr lang="en-US" dirty="0" smtClean="0"/>
              <a:t>Comp </a:t>
            </a:r>
            <a:r>
              <a:rPr lang="en-US" dirty="0"/>
              <a:t>T</a:t>
            </a:r>
            <a:r>
              <a:rPr lang="en-US" dirty="0" smtClean="0"/>
              <a:t>ime </a:t>
            </a:r>
            <a:r>
              <a:rPr lang="en-US" dirty="0"/>
              <a:t>in the current fiscal year so its payout doesn’t affect your area’s budget for the following </a:t>
            </a:r>
            <a:r>
              <a:rPr lang="en-US" dirty="0" smtClean="0"/>
              <a:t>year</a:t>
            </a:r>
            <a:endParaRPr lang="en-US" dirty="0"/>
          </a:p>
          <a:p>
            <a:pPr marL="165518" indent="-165518">
              <a:buFont typeface="Arial" panose="020B0604020202020204" pitchFamily="34" charset="0"/>
              <a:buChar char="•"/>
            </a:pPr>
            <a:r>
              <a:rPr lang="en-US" dirty="0"/>
              <a:t>When you want to enter </a:t>
            </a:r>
            <a:r>
              <a:rPr lang="en-US" dirty="0" smtClean="0"/>
              <a:t>Comp Time </a:t>
            </a:r>
            <a:r>
              <a:rPr lang="en-US" dirty="0"/>
              <a:t>on your timesheet you need to enter a different code when you work the time (031N) than when you use it (110P)</a:t>
            </a:r>
          </a:p>
          <a:p>
            <a:pPr defTabSz="882762">
              <a:defRPr/>
            </a:pPr>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70</a:t>
            </a:fld>
            <a:endParaRPr lang="en-US" dirty="0"/>
          </a:p>
        </p:txBody>
      </p:sp>
      <p:sp>
        <p:nvSpPr>
          <p:cNvPr id="5" name="TextBox 4"/>
          <p:cNvSpPr txBox="1"/>
          <p:nvPr/>
        </p:nvSpPr>
        <p:spPr>
          <a:xfrm>
            <a:off x="4922441" y="886581"/>
            <a:ext cx="1943894" cy="4476194"/>
          </a:xfrm>
          <a:prstGeom prst="rect">
            <a:avLst/>
          </a:prstGeom>
          <a:noFill/>
        </p:spPr>
        <p:txBody>
          <a:bodyPr wrap="square" lIns="88276" tIns="44138" rIns="88276" bIns="44138" rtlCol="0">
            <a:spAutoFit/>
          </a:bodyPr>
          <a:lstStyle/>
          <a:p>
            <a:r>
              <a:rPr lang="en-US" sz="1000" dirty="0"/>
              <a:t>Maintenance and Tunnel employees are essential employees who may earn </a:t>
            </a:r>
            <a:r>
              <a:rPr lang="en-US" sz="1000" dirty="0" smtClean="0"/>
              <a:t>Comp </a:t>
            </a:r>
            <a:r>
              <a:rPr lang="en-US" sz="1000" dirty="0"/>
              <a:t>T</a:t>
            </a:r>
            <a:r>
              <a:rPr lang="en-US" sz="1000" dirty="0" smtClean="0"/>
              <a:t>ime </a:t>
            </a:r>
            <a:r>
              <a:rPr lang="en-US" sz="1000" dirty="0"/>
              <a:t>for up to 16 hours worked each fiscal year. </a:t>
            </a:r>
          </a:p>
          <a:p>
            <a:endParaRPr lang="en-US" sz="1000" dirty="0"/>
          </a:p>
          <a:p>
            <a:r>
              <a:rPr lang="en-US" sz="1000" dirty="0"/>
              <a:t>For every hour worked and coded to comp time earned, the employee earns 1.5 hours of </a:t>
            </a:r>
            <a:r>
              <a:rPr lang="en-US" sz="1000" dirty="0" smtClean="0"/>
              <a:t>Comp </a:t>
            </a:r>
            <a:r>
              <a:rPr lang="en-US" sz="1000" dirty="0"/>
              <a:t>L</a:t>
            </a:r>
            <a:r>
              <a:rPr lang="en-US" sz="1000" dirty="0" smtClean="0"/>
              <a:t>eave</a:t>
            </a:r>
            <a:r>
              <a:rPr lang="en-US" sz="1000" dirty="0"/>
              <a:t>, so 16 working hours equates to 24 leave hours. </a:t>
            </a:r>
          </a:p>
          <a:p>
            <a:endParaRPr lang="en-US" sz="1000" dirty="0"/>
          </a:p>
          <a:p>
            <a:r>
              <a:rPr lang="en-US" sz="1000" dirty="0"/>
              <a:t>Maintenance and tunnel employees are not allowed to earn and use more than 24 hours of accrued </a:t>
            </a:r>
            <a:r>
              <a:rPr lang="en-US" sz="1000" dirty="0" smtClean="0"/>
              <a:t>Comp </a:t>
            </a:r>
            <a:r>
              <a:rPr lang="en-US" sz="1000" dirty="0"/>
              <a:t>L</a:t>
            </a:r>
            <a:r>
              <a:rPr lang="en-US" sz="1000" dirty="0" smtClean="0"/>
              <a:t>eave </a:t>
            </a:r>
            <a:r>
              <a:rPr lang="en-US" sz="1000" dirty="0"/>
              <a:t>in a fiscal year.  Any accrued </a:t>
            </a:r>
            <a:r>
              <a:rPr lang="en-US" sz="1000" dirty="0" smtClean="0"/>
              <a:t>Comp </a:t>
            </a:r>
            <a:r>
              <a:rPr lang="en-US" sz="1000" dirty="0"/>
              <a:t>T</a:t>
            </a:r>
            <a:r>
              <a:rPr lang="en-US" sz="1000" dirty="0" smtClean="0"/>
              <a:t>ime </a:t>
            </a:r>
            <a:r>
              <a:rPr lang="en-US" sz="1000" dirty="0"/>
              <a:t>remaining the end of the current fiscal year will be paid out to the employee through regular payroll processing in the following fiscal year. </a:t>
            </a:r>
          </a:p>
          <a:p>
            <a:endParaRPr lang="en-US" sz="1000" dirty="0"/>
          </a:p>
          <a:p>
            <a:r>
              <a:rPr lang="en-US" sz="1000" dirty="0"/>
              <a:t>Plan to use your </a:t>
            </a:r>
            <a:r>
              <a:rPr lang="en-US" sz="1000" dirty="0" smtClean="0"/>
              <a:t>Comp </a:t>
            </a:r>
            <a:r>
              <a:rPr lang="en-US" sz="1000" dirty="0"/>
              <a:t>T</a:t>
            </a:r>
            <a:r>
              <a:rPr lang="en-US" sz="1000" dirty="0" smtClean="0"/>
              <a:t>ime </a:t>
            </a:r>
            <a:r>
              <a:rPr lang="en-US" sz="1000" dirty="0"/>
              <a:t>in the current fiscal year so its payout doesn’t affect your area’s budget for the following year.</a:t>
            </a:r>
          </a:p>
          <a:p>
            <a:endParaRPr lang="en-US" sz="1000" dirty="0"/>
          </a:p>
        </p:txBody>
      </p:sp>
    </p:spTree>
    <p:extLst>
      <p:ext uri="{BB962C8B-B14F-4D97-AF65-F5344CB8AC3E}">
        <p14:creationId xmlns:p14="http://schemas.microsoft.com/office/powerpoint/2010/main" val="10516289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Notes:</a:t>
            </a:r>
          </a:p>
          <a:p>
            <a:endParaRPr lang="en-US" baseline="0" dirty="0" smtClean="0"/>
          </a:p>
          <a:p>
            <a:r>
              <a:rPr lang="en-US" dirty="0" smtClean="0"/>
              <a:t>Demo: 5 Minutes</a:t>
            </a:r>
          </a:p>
          <a:p>
            <a:endParaRPr lang="en-US" dirty="0" smtClean="0"/>
          </a:p>
          <a:p>
            <a:r>
              <a:rPr lang="en-US" dirty="0" smtClean="0"/>
              <a:t>Instructor:</a:t>
            </a:r>
            <a:r>
              <a:rPr lang="en-US" baseline="0" dirty="0" smtClean="0"/>
              <a:t> Use SAP User 102 – PERNER 1185</a:t>
            </a:r>
          </a:p>
          <a:p>
            <a:pPr marL="220690" indent="-220690">
              <a:buFont typeface="+mj-lt"/>
              <a:buAutoNum type="arabicPeriod"/>
            </a:pPr>
            <a:r>
              <a:rPr lang="en-US" baseline="0" dirty="0" smtClean="0"/>
              <a:t>Click the Employee Self-Service Tab</a:t>
            </a:r>
          </a:p>
          <a:p>
            <a:pPr marL="220690" indent="-220690">
              <a:buFont typeface="+mj-lt"/>
              <a:buAutoNum type="arabicPeriod"/>
            </a:pPr>
            <a:r>
              <a:rPr lang="en-US" baseline="0" dirty="0" smtClean="0"/>
              <a:t>Click the link for Leave Summary Report. Start from the FY Earning Cap  (bottom) and work your way up.</a:t>
            </a:r>
          </a:p>
          <a:p>
            <a:pPr marL="220690" marR="0" lvl="0" indent="-220690" algn="just"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Point out the reports column headers do not apply to the FY Earning Cap </a:t>
            </a:r>
          </a:p>
          <a:p>
            <a:pPr marL="220690" indent="-220690">
              <a:buFont typeface="+mj-lt"/>
              <a:buAutoNum type="arabicPeriod"/>
            </a:pPr>
            <a:r>
              <a:rPr lang="en-US" dirty="0" smtClean="0"/>
              <a:t>Review Comp</a:t>
            </a:r>
            <a:r>
              <a:rPr lang="en-US" baseline="0" dirty="0" smtClean="0"/>
              <a:t> Time FY Earning Cap </a:t>
            </a:r>
          </a:p>
          <a:p>
            <a:pPr marL="550194" lvl="2" indent="-220690"/>
            <a:r>
              <a:rPr lang="en-US" baseline="0" dirty="0" smtClean="0"/>
              <a:t>Accrued (How many hours they can accrue / Always has 16 hours)</a:t>
            </a:r>
          </a:p>
          <a:p>
            <a:pPr marL="550194" lvl="2" indent="-220690"/>
            <a:r>
              <a:rPr lang="en-US" baseline="0" dirty="0" smtClean="0"/>
              <a:t>Used (How many hours coded as Comp Time worked)</a:t>
            </a:r>
          </a:p>
          <a:p>
            <a:pPr marL="550194" lvl="2" indent="-220690"/>
            <a:r>
              <a:rPr lang="en-US" baseline="0" dirty="0" smtClean="0"/>
              <a:t>Remaining (How many remaining that can be coded to Comp Time Worked)</a:t>
            </a:r>
          </a:p>
          <a:p>
            <a:pPr marL="220690" indent="-220690">
              <a:buFont typeface="+mj-lt"/>
              <a:buAutoNum type="arabicPeriod"/>
            </a:pPr>
            <a:r>
              <a:rPr lang="en-US" baseline="0" dirty="0" smtClean="0"/>
              <a:t>Review MTC Comp Time </a:t>
            </a:r>
          </a:p>
          <a:p>
            <a:pPr marL="562003" lvl="2" indent="-220690"/>
            <a:r>
              <a:rPr lang="en-US" baseline="0" dirty="0" smtClean="0"/>
              <a:t>Accrued (total hours available to use)</a:t>
            </a:r>
          </a:p>
          <a:p>
            <a:pPr marL="550194" lvl="2" indent="-220690"/>
            <a:r>
              <a:rPr lang="en-US" baseline="0" dirty="0" smtClean="0"/>
              <a:t>Used (What has been coded as Comp Time Used)</a:t>
            </a:r>
          </a:p>
          <a:p>
            <a:pPr marL="550194" lvl="2" indent="-220690"/>
            <a:r>
              <a:rPr lang="en-US" baseline="0" dirty="0" smtClean="0"/>
              <a:t>Remaining (Balance available)</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71</a:t>
            </a:fld>
            <a:endParaRPr lang="en-US" dirty="0"/>
          </a:p>
        </p:txBody>
      </p:sp>
      <p:sp>
        <p:nvSpPr>
          <p:cNvPr id="5" name="TextBox 4"/>
          <p:cNvSpPr txBox="1"/>
          <p:nvPr/>
        </p:nvSpPr>
        <p:spPr>
          <a:xfrm>
            <a:off x="4922440" y="844363"/>
            <a:ext cx="1933444" cy="559524"/>
          </a:xfrm>
          <a:prstGeom prst="rect">
            <a:avLst/>
          </a:prstGeom>
          <a:noFill/>
        </p:spPr>
        <p:txBody>
          <a:bodyPr wrap="square" lIns="88276" tIns="44138" rIns="88276" bIns="44138" rtlCol="0">
            <a:spAutoFit/>
          </a:bodyPr>
          <a:lstStyle/>
          <a:p>
            <a:r>
              <a:rPr lang="en-US" sz="1000" dirty="0"/>
              <a:t>This is a Demo of how to read Comp </a:t>
            </a:r>
            <a:r>
              <a:rPr lang="en-US" sz="1000" dirty="0" smtClean="0"/>
              <a:t>Time </a:t>
            </a:r>
            <a:r>
              <a:rPr lang="en-US" sz="1000" dirty="0"/>
              <a:t>on the Leave Summary report.  </a:t>
            </a:r>
          </a:p>
        </p:txBody>
      </p:sp>
    </p:spTree>
    <p:extLst>
      <p:ext uri="{BB962C8B-B14F-4D97-AF65-F5344CB8AC3E}">
        <p14:creationId xmlns:p14="http://schemas.microsoft.com/office/powerpoint/2010/main" val="14818230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Demo:</a:t>
            </a:r>
            <a:r>
              <a:rPr lang="en-US" baseline="0" dirty="0" smtClean="0"/>
              <a:t> 5 minutes</a:t>
            </a:r>
          </a:p>
          <a:p>
            <a:r>
              <a:rPr lang="en-US" baseline="0" dirty="0" smtClean="0"/>
              <a:t>Exercise 10 minutes</a:t>
            </a:r>
          </a:p>
          <a:p>
            <a:endParaRPr lang="en-US" baseline="0" dirty="0" smtClean="0"/>
          </a:p>
          <a:p>
            <a:r>
              <a:rPr lang="en-US" baseline="0" dirty="0" smtClean="0"/>
              <a:t>Using SAPUSER102 and the directions highlighted in the Exercise Directions show participants how to enter comp time worked</a:t>
            </a:r>
          </a:p>
          <a:p>
            <a:pPr marL="165518" indent="-165518">
              <a:buFont typeface="Arial" panose="020B0604020202020204" pitchFamily="34" charset="0"/>
              <a:buChar char="•"/>
            </a:pPr>
            <a:r>
              <a:rPr lang="en-US" dirty="0" smtClean="0"/>
              <a:t>During the demo highlight the scenario</a:t>
            </a:r>
            <a:r>
              <a:rPr lang="en-US" baseline="0" dirty="0" smtClean="0"/>
              <a:t> on the timesheet before you make changes</a:t>
            </a:r>
          </a:p>
          <a:p>
            <a:pPr marL="165518" indent="-165518">
              <a:buFont typeface="Arial" panose="020B0604020202020204" pitchFamily="34" charset="0"/>
              <a:buChar char="•"/>
            </a:pPr>
            <a:r>
              <a:rPr lang="en-US" baseline="0" dirty="0" smtClean="0"/>
              <a:t>Highlight how to navigate to the next week of time </a:t>
            </a:r>
          </a:p>
          <a:p>
            <a:pPr marL="165518" indent="-165518">
              <a:buFont typeface="Arial" panose="020B0604020202020204" pitchFamily="34" charset="0"/>
              <a:buChar char="•"/>
            </a:pPr>
            <a:r>
              <a:rPr lang="en-US" baseline="0" dirty="0" smtClean="0"/>
              <a:t>Explain when the time needs to be entered</a:t>
            </a:r>
          </a:p>
          <a:p>
            <a:pPr marL="165518" indent="-165518">
              <a:buFont typeface="Arial" panose="020B0604020202020204" pitchFamily="34" charset="0"/>
              <a:buChar char="•"/>
            </a:pPr>
            <a:r>
              <a:rPr lang="en-US" baseline="0" dirty="0" smtClean="0"/>
              <a:t>Tell participants they can log out of SAP after they complete the exercise</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72</a:t>
            </a:fld>
            <a:endParaRPr lang="en-US" dirty="0"/>
          </a:p>
        </p:txBody>
      </p:sp>
    </p:spTree>
    <p:extLst>
      <p:ext uri="{BB962C8B-B14F-4D97-AF65-F5344CB8AC3E}">
        <p14:creationId xmlns:p14="http://schemas.microsoft.com/office/powerpoint/2010/main" val="2508721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Explain the following</a:t>
            </a:r>
            <a:r>
              <a:rPr lang="en-US" baseline="0" dirty="0" smtClean="0"/>
              <a:t>:</a:t>
            </a:r>
          </a:p>
          <a:p>
            <a:pPr marL="165518" indent="-165518">
              <a:buFont typeface="Arial" panose="020B0604020202020204" pitchFamily="34" charset="0"/>
              <a:buChar char="•"/>
            </a:pPr>
            <a:r>
              <a:rPr lang="en-US" dirty="0" smtClean="0"/>
              <a:t>Maintenance employees are</a:t>
            </a:r>
            <a:r>
              <a:rPr lang="en-US" baseline="0" dirty="0" smtClean="0"/>
              <a:t> essential employees</a:t>
            </a:r>
          </a:p>
          <a:p>
            <a:pPr marL="165518" indent="-165518">
              <a:buFont typeface="Arial" panose="020B0604020202020204" pitchFamily="34" charset="0"/>
              <a:buChar char="•"/>
            </a:pPr>
            <a:r>
              <a:rPr lang="en-US" dirty="0" smtClean="0"/>
              <a:t>Additional</a:t>
            </a:r>
            <a:r>
              <a:rPr lang="en-US" baseline="0" dirty="0" smtClean="0"/>
              <a:t> regular hours are regular hours worked that are paid at your straight hourly rate, not the overtime rate  </a:t>
            </a:r>
          </a:p>
          <a:p>
            <a:pPr marL="165518" indent="-165518">
              <a:buFont typeface="Arial" panose="020B0604020202020204" pitchFamily="34" charset="0"/>
              <a:buChar char="•"/>
            </a:pPr>
            <a:r>
              <a:rPr lang="en-US" baseline="0" dirty="0" smtClean="0"/>
              <a:t>Additional regular hours exist because the State Personnel Rules do not allow for leave to be counted towards the 40 hours required prior to receiving overtime.  However, for </a:t>
            </a:r>
            <a:r>
              <a:rPr lang="en-US" dirty="0"/>
              <a:t>e</a:t>
            </a:r>
            <a:r>
              <a:rPr lang="en-US" baseline="0" dirty="0" smtClean="0"/>
              <a:t>ssential employees, like Maintenance, </a:t>
            </a:r>
            <a:r>
              <a:rPr lang="en-US" b="1" baseline="0" dirty="0" smtClean="0"/>
              <a:t>all leave counts </a:t>
            </a:r>
            <a:r>
              <a:rPr lang="en-US" baseline="0" dirty="0" smtClean="0"/>
              <a:t>except </a:t>
            </a:r>
            <a:r>
              <a:rPr lang="en-US" dirty="0"/>
              <a:t>C</a:t>
            </a:r>
            <a:r>
              <a:rPr lang="en-US" baseline="0" dirty="0" smtClean="0"/>
              <a:t>omp Time Used because this is</a:t>
            </a:r>
            <a:r>
              <a:rPr lang="en-US" dirty="0" smtClean="0"/>
              <a:t> compensation and not time</a:t>
            </a:r>
            <a:r>
              <a:rPr lang="en-US" baseline="0" dirty="0" smtClean="0"/>
              <a:t>.  As a result when an essential employee has coded </a:t>
            </a:r>
            <a:r>
              <a:rPr lang="en-US" dirty="0" smtClean="0"/>
              <a:t>Comp Time Used </a:t>
            </a:r>
            <a:r>
              <a:rPr lang="en-US" baseline="0" dirty="0" smtClean="0"/>
              <a:t>in the same week they worked over 40 hours, so they can’t code that same amount of time to overtime.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73</a:t>
            </a:fld>
            <a:endParaRPr lang="en-US" dirty="0"/>
          </a:p>
        </p:txBody>
      </p:sp>
      <p:sp>
        <p:nvSpPr>
          <p:cNvPr id="5" name="TextBox 4"/>
          <p:cNvSpPr txBox="1"/>
          <p:nvPr/>
        </p:nvSpPr>
        <p:spPr>
          <a:xfrm>
            <a:off x="4922441" y="854917"/>
            <a:ext cx="1943894" cy="3782457"/>
          </a:xfrm>
          <a:prstGeom prst="rect">
            <a:avLst/>
          </a:prstGeom>
          <a:noFill/>
        </p:spPr>
        <p:txBody>
          <a:bodyPr wrap="square" lIns="88276" tIns="44138" rIns="88276" bIns="44138" rtlCol="0">
            <a:spAutoFit/>
          </a:bodyPr>
          <a:lstStyle/>
          <a:p>
            <a:r>
              <a:rPr lang="en-US" sz="1000" dirty="0"/>
              <a:t>Additional regular hours are regular hours worked that are paid at your straight hourly rate, not the overtime rate.  </a:t>
            </a:r>
          </a:p>
          <a:p>
            <a:endParaRPr lang="en-US" sz="1000" dirty="0"/>
          </a:p>
          <a:p>
            <a:r>
              <a:rPr lang="en-US" sz="1000" dirty="0"/>
              <a:t>Additional regular hours exist because the State Personnel Rules do not allow for leave to be counted towards the 40 hours required prior to receiving overtime.  </a:t>
            </a:r>
          </a:p>
          <a:p>
            <a:endParaRPr lang="en-US" sz="1000" dirty="0"/>
          </a:p>
          <a:p>
            <a:r>
              <a:rPr lang="en-US" sz="1000" dirty="0"/>
              <a:t>However, for essential employees, like Maintenance, </a:t>
            </a:r>
            <a:r>
              <a:rPr lang="en-US" sz="1000" b="1" dirty="0"/>
              <a:t>all leave counts </a:t>
            </a:r>
            <a:r>
              <a:rPr lang="en-US" sz="1000" dirty="0"/>
              <a:t>except Comp Time Used because this is compensation and not time.  As a result when an essential employee has coded Comp Time Used in the same week they worked over 40 hours, so they can’t code that same amount of time to overtime.  </a:t>
            </a:r>
          </a:p>
          <a:p>
            <a:endParaRPr lang="en-US" sz="1000" dirty="0"/>
          </a:p>
        </p:txBody>
      </p:sp>
    </p:spTree>
    <p:extLst>
      <p:ext uri="{BB962C8B-B14F-4D97-AF65-F5344CB8AC3E}">
        <p14:creationId xmlns:p14="http://schemas.microsoft.com/office/powerpoint/2010/main" val="10082465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5"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74</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9" name="Rectangle 8"/>
          <p:cNvSpPr>
            <a:spLocks noChangeArrowheads="1"/>
          </p:cNvSpPr>
          <p:nvPr/>
        </p:nvSpPr>
        <p:spPr bwMode="auto">
          <a:xfrm>
            <a:off x="547581" y="1618"/>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10" name="TextBox 9"/>
          <p:cNvSpPr txBox="1"/>
          <p:nvPr/>
        </p:nvSpPr>
        <p:spPr>
          <a:xfrm>
            <a:off x="635001" y="2209801"/>
            <a:ext cx="5752953" cy="525407"/>
          </a:xfrm>
          <a:prstGeom prst="rect">
            <a:avLst/>
          </a:prstGeom>
          <a:noFill/>
        </p:spPr>
        <p:txBody>
          <a:bodyPr wrap="square" lIns="91415" tIns="45708" rIns="91415" bIns="45708" rtlCol="0">
            <a:spAutoFit/>
          </a:bodyPr>
          <a:lstStyle/>
          <a:p>
            <a:pPr algn="ctr"/>
            <a:r>
              <a:rPr lang="en-US" sz="2800" dirty="0"/>
              <a:t>Conclusion</a:t>
            </a:r>
          </a:p>
        </p:txBody>
      </p:sp>
      <p:sp>
        <p:nvSpPr>
          <p:cNvPr id="11" name="Rectangle 10"/>
          <p:cNvSpPr/>
          <p:nvPr/>
        </p:nvSpPr>
        <p:spPr>
          <a:xfrm>
            <a:off x="6667500" y="9075103"/>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Tree>
    <p:extLst>
      <p:ext uri="{BB962C8B-B14F-4D97-AF65-F5344CB8AC3E}">
        <p14:creationId xmlns:p14="http://schemas.microsoft.com/office/powerpoint/2010/main" val="26375286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b="0" dirty="0" smtClean="0"/>
          </a:p>
          <a:p>
            <a:r>
              <a:rPr lang="en-US" b="0" dirty="0" smtClean="0"/>
              <a:t>Inform</a:t>
            </a:r>
            <a:r>
              <a:rPr lang="en-US" b="0" baseline="0" dirty="0" smtClean="0"/>
              <a:t> the participants that:</a:t>
            </a:r>
          </a:p>
          <a:p>
            <a:pPr marL="171661" indent="-171661">
              <a:buFont typeface="Arial" panose="020B0604020202020204" pitchFamily="34" charset="0"/>
              <a:buChar char="•"/>
            </a:pPr>
            <a:r>
              <a:rPr lang="en-US" b="0" baseline="0" dirty="0" smtClean="0"/>
              <a:t>Explain to the participants that this section </a:t>
            </a:r>
            <a:r>
              <a:rPr lang="en-US" b="0" dirty="0" smtClean="0"/>
              <a:t>summarizes the course and explains where you can get help if you need it.</a:t>
            </a:r>
          </a:p>
          <a:p>
            <a:pPr marL="165518" indent="-165518">
              <a:buFont typeface="Arial" panose="020B0604020202020204" pitchFamily="34" charset="0"/>
              <a:buChar char="•"/>
            </a:pPr>
            <a:r>
              <a:rPr lang="en-US" b="0" baseline="0" dirty="0" smtClean="0"/>
              <a:t>It should take about </a:t>
            </a:r>
            <a:r>
              <a:rPr lang="en-US" b="1" baseline="0" dirty="0" smtClean="0"/>
              <a:t>5 to 10 minutes </a:t>
            </a:r>
            <a:r>
              <a:rPr lang="en-US" b="0" baseline="0" dirty="0" smtClean="0"/>
              <a:t>to complete </a:t>
            </a:r>
          </a:p>
        </p:txBody>
      </p:sp>
      <p:sp>
        <p:nvSpPr>
          <p:cNvPr id="62468" name="Slide Number Placeholder 3"/>
          <p:cNvSpPr>
            <a:spLocks noGrp="1"/>
          </p:cNvSpPr>
          <p:nvPr>
            <p:ph type="sldNum" sz="quarter" idx="5"/>
          </p:nvPr>
        </p:nvSpPr>
        <p:spPr/>
        <p:txBody>
          <a:bodyPr/>
          <a:lstStyle/>
          <a:p>
            <a:fld id="{5E53A2DA-CDF3-48EB-B347-1586A460E593}" type="slidenum">
              <a:rPr lang="en-US" smtClean="0"/>
              <a:pPr/>
              <a:t>75</a:t>
            </a:fld>
            <a:endParaRPr lang="en-US" dirty="0" smtClean="0"/>
          </a:p>
        </p:txBody>
      </p:sp>
      <p:sp>
        <p:nvSpPr>
          <p:cNvPr id="4" name="Slide Image Placeholder 3"/>
          <p:cNvSpPr>
            <a:spLocks noGrp="1" noRot="1" noChangeAspect="1"/>
          </p:cNvSpPr>
          <p:nvPr>
            <p:ph type="sldImg"/>
          </p:nvPr>
        </p:nvSpPr>
        <p:spPr>
          <a:xfrm>
            <a:off x="147638" y="433388"/>
            <a:ext cx="4652962" cy="3490912"/>
          </a:xfrm>
        </p:spPr>
      </p:sp>
      <p:sp>
        <p:nvSpPr>
          <p:cNvPr id="2" name="TextBox 1"/>
          <p:cNvSpPr txBox="1"/>
          <p:nvPr/>
        </p:nvSpPr>
        <p:spPr>
          <a:xfrm>
            <a:off x="4928973" y="655701"/>
            <a:ext cx="1938668" cy="1342859"/>
          </a:xfrm>
          <a:prstGeom prst="rect">
            <a:avLst/>
          </a:prstGeom>
          <a:noFill/>
        </p:spPr>
        <p:txBody>
          <a:bodyPr wrap="square" lIns="88276" tIns="44138" rIns="88276" bIns="44138" rtlCol="0">
            <a:spAutoFit/>
          </a:bodyPr>
          <a:lstStyle/>
          <a:p>
            <a:endParaRPr lang="en-US" sz="1000" dirty="0"/>
          </a:p>
          <a:p>
            <a:r>
              <a:rPr lang="en-US" sz="1000" dirty="0"/>
              <a:t>This section is the course  summary it contains:</a:t>
            </a:r>
          </a:p>
          <a:p>
            <a:pPr marL="165518" indent="-165518">
              <a:buFont typeface="Arial" panose="020B0604020202020204" pitchFamily="34" charset="0"/>
              <a:buChar char="•"/>
            </a:pPr>
            <a:r>
              <a:rPr lang="en-US" sz="1000" dirty="0"/>
              <a:t>The course summary </a:t>
            </a:r>
          </a:p>
          <a:p>
            <a:pPr marL="165518" indent="-165518">
              <a:buFont typeface="Arial" panose="020B0604020202020204" pitchFamily="34" charset="0"/>
              <a:buChar char="•"/>
            </a:pPr>
            <a:r>
              <a:rPr lang="en-US" sz="1000" dirty="0"/>
              <a:t>Resources where you can get help </a:t>
            </a:r>
          </a:p>
          <a:p>
            <a:pPr marL="165518" indent="-165518">
              <a:buFont typeface="Arial" panose="020B0604020202020204" pitchFamily="34" charset="0"/>
              <a:buChar char="•"/>
            </a:pPr>
            <a:r>
              <a:rPr lang="en-US" sz="1000" dirty="0"/>
              <a:t>The parking lot review and question and answer</a:t>
            </a:r>
          </a:p>
        </p:txBody>
      </p:sp>
    </p:spTree>
    <p:extLst>
      <p:ext uri="{BB962C8B-B14F-4D97-AF65-F5344CB8AC3E}">
        <p14:creationId xmlns:p14="http://schemas.microsoft.com/office/powerpoint/2010/main" val="12791407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7638" y="433388"/>
            <a:ext cx="4652962" cy="3490912"/>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marL="229405" indent="-229405">
              <a:defRPr/>
            </a:pPr>
            <a:r>
              <a:rPr lang="en-US" b="1" dirty="0" smtClean="0"/>
              <a:t>Instructor Notes:</a:t>
            </a:r>
          </a:p>
          <a:p>
            <a:pPr marL="229405" indent="-229405">
              <a:defRPr/>
            </a:pPr>
            <a:endParaRPr lang="en-US" b="0" dirty="0" smtClean="0">
              <a:solidFill>
                <a:srgbClr val="FF0000"/>
              </a:solidFill>
            </a:endParaRPr>
          </a:p>
          <a:p>
            <a:pPr marL="229405" indent="-229405">
              <a:buFont typeface="Arial" pitchFamily="34" charset="0"/>
              <a:buChar char="•"/>
              <a:defRPr/>
            </a:pPr>
            <a:r>
              <a:rPr lang="en-US" b="0" dirty="0" smtClean="0"/>
              <a:t>Review the course objectives with the participants and confirm they have been met</a:t>
            </a:r>
          </a:p>
          <a:p>
            <a:pPr marL="229405" indent="-229405">
              <a:buFont typeface="Arial" pitchFamily="34" charset="0"/>
              <a:buChar char="•"/>
              <a:defRPr/>
            </a:pPr>
            <a:r>
              <a:rPr lang="en-US" dirty="0" smtClean="0"/>
              <a:t>If there are questions answer them as the come to you </a:t>
            </a:r>
          </a:p>
          <a:p>
            <a:pPr marL="229405" indent="-229405">
              <a:buFont typeface="Arial" pitchFamily="34" charset="0"/>
              <a:buChar char="•"/>
              <a:defRPr/>
            </a:pPr>
            <a:r>
              <a:rPr lang="en-US" b="0" dirty="0" smtClean="0"/>
              <a:t>When answering questions keep all discussions brief and at a high level</a:t>
            </a:r>
          </a:p>
          <a:p>
            <a:pPr>
              <a:defRPr/>
            </a:pPr>
            <a:r>
              <a:rPr lang="en-US" b="0" dirty="0" smtClean="0"/>
              <a:t>.</a:t>
            </a:r>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76</a:t>
            </a:fld>
            <a:endParaRPr lang="en-US" dirty="0" smtClean="0"/>
          </a:p>
        </p:txBody>
      </p:sp>
      <p:sp>
        <p:nvSpPr>
          <p:cNvPr id="2" name="TextBox 1"/>
          <p:cNvSpPr txBox="1"/>
          <p:nvPr/>
        </p:nvSpPr>
        <p:spPr>
          <a:xfrm>
            <a:off x="4928973" y="655701"/>
            <a:ext cx="1938668" cy="1812859"/>
          </a:xfrm>
          <a:prstGeom prst="rect">
            <a:avLst/>
          </a:prstGeom>
          <a:noFill/>
        </p:spPr>
        <p:txBody>
          <a:bodyPr wrap="square" lIns="88276" tIns="44138" rIns="88276" bIns="44138" rtlCol="0">
            <a:spAutoFit/>
          </a:bodyPr>
          <a:lstStyle/>
          <a:p>
            <a:pPr marL="229405" indent="-229405">
              <a:buFont typeface="Arial" pitchFamily="34" charset="0"/>
              <a:buChar char="•"/>
              <a:defRPr/>
            </a:pPr>
            <a:endParaRPr lang="en-US" sz="1000" dirty="0"/>
          </a:p>
          <a:p>
            <a:pPr marL="229405" indent="-229405">
              <a:buFont typeface="Arial" pitchFamily="34" charset="0"/>
              <a:buChar char="•"/>
              <a:defRPr/>
            </a:pPr>
            <a:r>
              <a:rPr lang="en-US" sz="1000" dirty="0"/>
              <a:t>The slide contains what you should now be able to do with the help of the training material. </a:t>
            </a:r>
          </a:p>
          <a:p>
            <a:pPr marL="229405" indent="-229405">
              <a:buFont typeface="Arial" pitchFamily="34" charset="0"/>
              <a:buChar char="•"/>
              <a:defRPr/>
            </a:pPr>
            <a:r>
              <a:rPr lang="en-US" sz="1000" dirty="0"/>
              <a:t>If you have a question about the objectives, please ask.  </a:t>
            </a:r>
          </a:p>
          <a:p>
            <a:pPr marL="229405" indent="-229405">
              <a:buFont typeface="Arial" pitchFamily="34" charset="0"/>
              <a:buChar char="•"/>
              <a:defRPr/>
            </a:pPr>
            <a:r>
              <a:rPr lang="en-US" sz="1000" dirty="0"/>
              <a:t>After this course refer to the next slide for the name and contact information of the people who can help.</a:t>
            </a:r>
          </a:p>
        </p:txBody>
      </p:sp>
    </p:spTree>
    <p:extLst>
      <p:ext uri="{BB962C8B-B14F-4D97-AF65-F5344CB8AC3E}">
        <p14:creationId xmlns:p14="http://schemas.microsoft.com/office/powerpoint/2010/main" val="18787875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baseline="0" dirty="0" smtClean="0"/>
          </a:p>
          <a:p>
            <a:pPr marL="165518" indent="-165518">
              <a:buFont typeface="Arial" panose="020B0604020202020204" pitchFamily="34" charset="0"/>
              <a:buChar char="•"/>
            </a:pPr>
            <a:r>
              <a:rPr lang="en-US" dirty="0" smtClean="0"/>
              <a:t>The final class activity is</a:t>
            </a:r>
            <a:r>
              <a:rPr lang="en-US" baseline="0" dirty="0" smtClean="0"/>
              <a:t> to complete the course evaluation.</a:t>
            </a:r>
          </a:p>
          <a:p>
            <a:pPr marL="165518" indent="-165518">
              <a:buFont typeface="Arial" panose="020B0604020202020204" pitchFamily="34" charset="0"/>
              <a:buChar char="•"/>
            </a:pPr>
            <a:r>
              <a:rPr lang="en-US" baseline="0" dirty="0" smtClean="0"/>
              <a:t>Demo the correct path http://saptraining Participant Feedback Form for Introduction to SAP Time Entry.  This is the </a:t>
            </a:r>
          </a:p>
          <a:p>
            <a:pPr marL="165518" indent="-165518">
              <a:buFont typeface="Arial" panose="020B0604020202020204" pitchFamily="34" charset="0"/>
              <a:buChar char="•"/>
            </a:pPr>
            <a:r>
              <a:rPr lang="en-US" baseline="0" dirty="0" smtClean="0"/>
              <a:t>Instructors: please explain to participants the they may see a screen titled “RWD Workspace” that prompts the users to save their settings.  This happens the first time someone goes to the SAP training website.  Please have them click on Save.  They will then see the SAP training website.  </a:t>
            </a:r>
          </a:p>
          <a:p>
            <a:pPr marL="165518" indent="-165518">
              <a:buFont typeface="Arial" panose="020B0604020202020204" pitchFamily="34" charset="0"/>
              <a:buChar char="•"/>
            </a:pPr>
            <a:r>
              <a:rPr lang="en-US" baseline="0" dirty="0" smtClean="0"/>
              <a:t>Ensure you have the participants complete course evaluation before the end of the course.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77</a:t>
            </a:fld>
            <a:endParaRPr lang="en-US" dirty="0"/>
          </a:p>
        </p:txBody>
      </p:sp>
    </p:spTree>
    <p:extLst>
      <p:ext uri="{BB962C8B-B14F-4D97-AF65-F5344CB8AC3E}">
        <p14:creationId xmlns:p14="http://schemas.microsoft.com/office/powerpoint/2010/main" val="2103488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 y="420688"/>
            <a:ext cx="4511675" cy="3384550"/>
          </a:xfrm>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pPr defTabSz="883888">
              <a:defRPr/>
            </a:pPr>
            <a:endParaRPr lang="en-US" b="0" dirty="0" smtClean="0"/>
          </a:p>
          <a:p>
            <a:pPr defTabSz="883888">
              <a:defRPr/>
            </a:pPr>
            <a:r>
              <a:rPr lang="en-US" dirty="0" smtClean="0"/>
              <a:t>Remind the participants that they</a:t>
            </a:r>
            <a:r>
              <a:rPr lang="en-US" baseline="0" dirty="0" smtClean="0"/>
              <a:t> are not alone in the time entry process</a:t>
            </a:r>
          </a:p>
          <a:p>
            <a:pPr defTabSz="883888">
              <a:defRPr/>
            </a:pPr>
            <a:r>
              <a:rPr lang="en-US" baseline="0" dirty="0" smtClean="0"/>
              <a:t>Explain how each role is able to help and click on the links when applicable:</a:t>
            </a:r>
          </a:p>
          <a:p>
            <a:pPr marL="165518" indent="-165518" defTabSz="883888">
              <a:buFont typeface="Arial" panose="020B0604020202020204" pitchFamily="34" charset="0"/>
              <a:buChar char="•"/>
              <a:defRPr/>
            </a:pPr>
            <a:r>
              <a:rPr lang="en-US" baseline="0" dirty="0" smtClean="0"/>
              <a:t>The participant’s  Supervisor can answer many general questions about time entry</a:t>
            </a:r>
          </a:p>
          <a:p>
            <a:pPr marL="165518" indent="-165518" defTabSz="883888">
              <a:buFont typeface="Arial" panose="020B0604020202020204" pitchFamily="34" charset="0"/>
              <a:buChar char="•"/>
              <a:defRPr/>
            </a:pPr>
            <a:r>
              <a:rPr lang="en-US" baseline="0" dirty="0" smtClean="0"/>
              <a:t>The participant’s Timekeepers can be identified and contacted using the link in their notes</a:t>
            </a:r>
          </a:p>
          <a:p>
            <a:pPr marL="165518" indent="-165518" defTabSz="883888">
              <a:buFont typeface="Arial" panose="020B0604020202020204" pitchFamily="34" charset="0"/>
              <a:buChar char="•"/>
              <a:defRPr/>
            </a:pPr>
            <a:r>
              <a:rPr lang="en-US" baseline="0" dirty="0" smtClean="0"/>
              <a:t>Payroll can also be contacted by the link in the notes, but typically this is done after talking to the Supervisor  or Timekeeper and being directed to do so </a:t>
            </a:r>
          </a:p>
          <a:p>
            <a:pPr marL="165518" indent="-165518" defTabSz="883888">
              <a:buFont typeface="Arial" panose="020B0604020202020204" pitchFamily="34" charset="0"/>
              <a:buChar char="•"/>
              <a:defRPr/>
            </a:pPr>
            <a:r>
              <a:rPr lang="en-US" baseline="0" dirty="0" smtClean="0"/>
              <a:t>If the participant is having technical issues they can contact HR at extension 7-9230</a:t>
            </a:r>
            <a:endParaRPr lang="en-US" dirty="0" smtClean="0"/>
          </a:p>
          <a:p>
            <a:pPr defTabSz="883888">
              <a:defRPr/>
            </a:pPr>
            <a:endParaRPr lang="en-US" b="0" dirty="0" smtClean="0"/>
          </a:p>
          <a:p>
            <a:pPr defTabSz="883888">
              <a:defRPr/>
            </a:pPr>
            <a:endParaRPr lang="en-US" b="0" dirty="0" smtClean="0"/>
          </a:p>
          <a:p>
            <a:pPr marL="334663" lvl="1" indent="-165747"/>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78</a:t>
            </a:fld>
            <a:endParaRPr lang="en-US" dirty="0"/>
          </a:p>
        </p:txBody>
      </p:sp>
      <p:sp>
        <p:nvSpPr>
          <p:cNvPr id="5" name="TextBox 4"/>
          <p:cNvSpPr txBox="1"/>
          <p:nvPr/>
        </p:nvSpPr>
        <p:spPr>
          <a:xfrm>
            <a:off x="4910683" y="655701"/>
            <a:ext cx="1938668" cy="2752860"/>
          </a:xfrm>
          <a:prstGeom prst="rect">
            <a:avLst/>
          </a:prstGeom>
          <a:noFill/>
        </p:spPr>
        <p:txBody>
          <a:bodyPr wrap="square" lIns="88276" tIns="44138" rIns="88276" bIns="44138" rtlCol="0">
            <a:spAutoFit/>
          </a:bodyPr>
          <a:lstStyle/>
          <a:p>
            <a:r>
              <a:rPr lang="en-US" sz="1000" dirty="0"/>
              <a:t>There are four roles that can help you with your time entry.  They are:</a:t>
            </a:r>
          </a:p>
          <a:p>
            <a:pPr marL="165518" indent="-165518">
              <a:buFont typeface="Arial" panose="020B0604020202020204" pitchFamily="34" charset="0"/>
              <a:buChar char="•"/>
            </a:pPr>
            <a:r>
              <a:rPr lang="en-US" sz="1000" dirty="0"/>
              <a:t>Your Supervisor</a:t>
            </a:r>
          </a:p>
          <a:p>
            <a:pPr marL="165518" indent="-165518">
              <a:buFont typeface="Arial" panose="020B0604020202020204" pitchFamily="34" charset="0"/>
              <a:buChar char="•"/>
            </a:pPr>
            <a:r>
              <a:rPr lang="en-US" sz="1000" dirty="0"/>
              <a:t>Your Timekeeper using this link:  </a:t>
            </a:r>
            <a:r>
              <a:rPr lang="en-US" sz="1000" dirty="0">
                <a:hlinkClick r:id="rId3"/>
              </a:rPr>
              <a:t>http://intranet.dot.state.co.us/business/center-for-human-resources-management/chrm-reports/work-schedule-report/view</a:t>
            </a:r>
            <a:endParaRPr lang="en-US" sz="1000" dirty="0"/>
          </a:p>
          <a:p>
            <a:pPr marL="165518" indent="-165518">
              <a:buFont typeface="Arial" panose="020B0604020202020204" pitchFamily="34" charset="0"/>
              <a:buChar char="•"/>
            </a:pPr>
            <a:r>
              <a:rPr lang="en-US" sz="1000" dirty="0"/>
              <a:t>Payroll using this link:</a:t>
            </a:r>
          </a:p>
          <a:p>
            <a:pPr marL="165518" indent="-165518">
              <a:buFont typeface="Arial" panose="020B0604020202020204" pitchFamily="34" charset="0"/>
              <a:buChar char="•"/>
            </a:pPr>
            <a:r>
              <a:rPr lang="en-US" sz="1000" dirty="0">
                <a:hlinkClick r:id="rId4"/>
              </a:rPr>
              <a:t>http://intranet.dot.state.co.us/business/payroll/payroll-contacts</a:t>
            </a:r>
            <a:r>
              <a:rPr lang="en-US" sz="1000" dirty="0"/>
              <a:t> </a:t>
            </a:r>
          </a:p>
          <a:p>
            <a:pPr marL="165518" indent="-165518">
              <a:buFont typeface="Arial" panose="020B0604020202020204" pitchFamily="34" charset="0"/>
              <a:buChar char="•"/>
            </a:pPr>
            <a:endParaRPr lang="en-US" sz="1000" dirty="0"/>
          </a:p>
          <a:p>
            <a:pPr marL="165518" indent="-165518">
              <a:buFont typeface="Arial" panose="020B0604020202020204" pitchFamily="34" charset="0"/>
              <a:buChar char="•"/>
            </a:pPr>
            <a:endParaRPr lang="en-US" sz="1000" dirty="0"/>
          </a:p>
        </p:txBody>
      </p:sp>
    </p:spTree>
    <p:extLst>
      <p:ext uri="{BB962C8B-B14F-4D97-AF65-F5344CB8AC3E}">
        <p14:creationId xmlns:p14="http://schemas.microsoft.com/office/powerpoint/2010/main" val="5873671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47638" y="433388"/>
            <a:ext cx="4652962" cy="3490912"/>
          </a:xfrm>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Instructor</a:t>
            </a:r>
            <a:r>
              <a:rPr lang="en-US" b="1" baseline="0" dirty="0" smtClean="0"/>
              <a:t> </a:t>
            </a:r>
            <a:r>
              <a:rPr lang="en-US" b="1" dirty="0" smtClean="0"/>
              <a:t>Notes:</a:t>
            </a:r>
          </a:p>
          <a:p>
            <a:endParaRPr lang="en-US" b="0" dirty="0" smtClean="0"/>
          </a:p>
          <a:p>
            <a:r>
              <a:rPr lang="en-US" b="0" dirty="0" smtClean="0"/>
              <a:t>Review</a:t>
            </a:r>
            <a:r>
              <a:rPr lang="en-US" b="0" baseline="0" dirty="0" smtClean="0"/>
              <a:t> the parking lot you created and answer any of the questions you have questions you have time to answer. </a:t>
            </a:r>
          </a:p>
          <a:p>
            <a:endParaRPr lang="en-US" b="0" baseline="0" dirty="0" smtClean="0"/>
          </a:p>
          <a:p>
            <a:r>
              <a:rPr lang="en-US" b="0" baseline="0" dirty="0" smtClean="0"/>
              <a:t>Remind participants that the eLearning course is a resource that can answer many of their questions.  </a:t>
            </a:r>
            <a:endParaRPr lang="en-US" b="0" dirty="0" smtClean="0"/>
          </a:p>
          <a:p>
            <a:endParaRPr lang="en-US" b="0" dirty="0" smtClean="0"/>
          </a:p>
          <a:p>
            <a:endParaRPr lang="en-US" b="0" dirty="0" smtClean="0"/>
          </a:p>
          <a:p>
            <a:r>
              <a:rPr lang="en-US" b="0" dirty="0" smtClean="0"/>
              <a:t>If</a:t>
            </a:r>
            <a:r>
              <a:rPr lang="en-US" b="0" baseline="0" dirty="0" smtClean="0"/>
              <a:t> you have any questions about the hiring process after the class, contact your HR Specialist.  The link to the contact details can be found at: </a:t>
            </a:r>
          </a:p>
          <a:p>
            <a:pPr marL="165496" indent="-165496">
              <a:buFont typeface="Arial" panose="020B0604020202020204" pitchFamily="34" charset="0"/>
              <a:buChar char="•"/>
            </a:pPr>
            <a:endParaRPr lang="en-US" dirty="0"/>
          </a:p>
          <a:p>
            <a:pPr marL="165496" indent="-165496">
              <a:buFont typeface="Arial" panose="020B0604020202020204" pitchFamily="34" charset="0"/>
              <a:buChar char="•"/>
            </a:pPr>
            <a:r>
              <a:rPr lang="en-US" b="0" baseline="0" dirty="0" smtClean="0"/>
              <a:t>http://intranet.dot.state.co.us/business/center-for-human-resources-management/hr-manager-toolkit/recruiting-and-hiring </a:t>
            </a:r>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53240D-A500-4858-BFBC-D3B76D10238B}" type="slidenum">
              <a:rPr lang="en-US" smtClean="0"/>
              <a:pPr/>
              <a:t>79</a:t>
            </a:fld>
            <a:endParaRPr lang="en-US" dirty="0" smtClean="0"/>
          </a:p>
        </p:txBody>
      </p:sp>
    </p:spTree>
    <p:extLst>
      <p:ext uri="{BB962C8B-B14F-4D97-AF65-F5344CB8AC3E}">
        <p14:creationId xmlns:p14="http://schemas.microsoft.com/office/powerpoint/2010/main" val="3826853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47638" y="433388"/>
            <a:ext cx="4652962" cy="3490912"/>
          </a:xfrm>
          <a:noFill/>
          <a:ln>
            <a:solidFill>
              <a:srgbClr val="000000"/>
            </a:solidFill>
            <a:miter lim="800000"/>
            <a:headEnd/>
            <a:tailEnd/>
          </a:ln>
        </p:spPr>
      </p:sp>
      <p:sp>
        <p:nvSpPr>
          <p:cNvPr id="6451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dirty="0" smtClean="0"/>
              <a:t>Instructor Notes:</a:t>
            </a:r>
          </a:p>
          <a:p>
            <a:pPr>
              <a:defRPr/>
            </a:pPr>
            <a:endParaRPr lang="en-US" b="1" i="1" dirty="0"/>
          </a:p>
          <a:p>
            <a:pPr>
              <a:defRPr/>
            </a:pPr>
            <a:r>
              <a:rPr lang="en-US" b="1" i="1" dirty="0" smtClean="0"/>
              <a:t>Remind the participants to:</a:t>
            </a:r>
            <a:endParaRPr lang="en-US" b="0" dirty="0" smtClean="0"/>
          </a:p>
          <a:p>
            <a:pPr marL="229405" indent="-229405">
              <a:buFont typeface="Arial" pitchFamily="34" charset="0"/>
              <a:buChar char="•"/>
              <a:defRPr/>
            </a:pPr>
            <a:r>
              <a:rPr lang="en-US" b="0" dirty="0" smtClean="0"/>
              <a:t>T</a:t>
            </a:r>
            <a:r>
              <a:rPr lang="en-US" b="0" baseline="0" dirty="0" smtClean="0"/>
              <a:t>urn off, or silence your cell phones</a:t>
            </a:r>
          </a:p>
          <a:p>
            <a:pPr marL="229405" indent="-229405">
              <a:buFont typeface="Arial" pitchFamily="34" charset="0"/>
              <a:buChar char="•"/>
              <a:defRPr/>
            </a:pPr>
            <a:r>
              <a:rPr lang="en-US" b="0" dirty="0" smtClean="0"/>
              <a:t>Refrain from browsing the Internet, sending/reading text messages, or sending/reading e-mails during class</a:t>
            </a:r>
          </a:p>
          <a:p>
            <a:pPr marL="229405" indent="-229405">
              <a:buFont typeface="Arial" pitchFamily="34" charset="0"/>
              <a:buChar char="•"/>
              <a:defRPr/>
            </a:pPr>
            <a:r>
              <a:rPr lang="en-US" b="0" dirty="0" smtClean="0"/>
              <a:t>Participate</a:t>
            </a:r>
            <a:r>
              <a:rPr lang="en-US" b="0" baseline="0" dirty="0" smtClean="0"/>
              <a:t> in the course and listen, and ask questions to the whole group</a:t>
            </a:r>
          </a:p>
          <a:p>
            <a:pPr marL="229405" indent="-229405">
              <a:buFont typeface="Arial" pitchFamily="34" charset="0"/>
              <a:buChar char="•"/>
              <a:defRPr/>
            </a:pPr>
            <a:r>
              <a:rPr lang="en-US" b="0" dirty="0" smtClean="0"/>
              <a:t>Get credit for the course</a:t>
            </a:r>
            <a:r>
              <a:rPr lang="en-US" b="0" baseline="0" dirty="0" smtClean="0"/>
              <a:t> they cannot miss more than </a:t>
            </a:r>
            <a:r>
              <a:rPr lang="en-US" b="0" i="1" dirty="0" smtClean="0"/>
              <a:t>15 minutes</a:t>
            </a: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E71443-BCD1-4D8F-863D-664C7A26BB8A}" type="slidenum">
              <a:rPr lang="en-US" smtClean="0"/>
              <a:pPr/>
              <a:t>8</a:t>
            </a:fld>
            <a:endParaRPr lang="en-US" dirty="0" smtClean="0"/>
          </a:p>
        </p:txBody>
      </p:sp>
      <p:sp>
        <p:nvSpPr>
          <p:cNvPr id="2" name="TextBox 1"/>
          <p:cNvSpPr txBox="1"/>
          <p:nvPr/>
        </p:nvSpPr>
        <p:spPr>
          <a:xfrm>
            <a:off x="4928973" y="840405"/>
            <a:ext cx="1938668" cy="1186192"/>
          </a:xfrm>
          <a:prstGeom prst="rect">
            <a:avLst/>
          </a:prstGeom>
          <a:noFill/>
        </p:spPr>
        <p:txBody>
          <a:bodyPr wrap="square" lIns="88276" tIns="44138" rIns="88276" bIns="44138" rtlCol="0">
            <a:spAutoFit/>
          </a:bodyPr>
          <a:lstStyle/>
          <a:p>
            <a:r>
              <a:rPr lang="en-US" sz="1000" dirty="0"/>
              <a:t>During the course, please:</a:t>
            </a:r>
          </a:p>
          <a:p>
            <a:pPr marL="165518" indent="-165518">
              <a:buFont typeface="Arial" panose="020B0604020202020204" pitchFamily="34" charset="0"/>
              <a:buChar char="•"/>
            </a:pPr>
            <a:r>
              <a:rPr lang="en-US" sz="1000" dirty="0"/>
              <a:t>Silence phones and tablets</a:t>
            </a:r>
          </a:p>
          <a:p>
            <a:pPr marL="165518" indent="-165518">
              <a:buFont typeface="Arial" panose="020B0604020202020204" pitchFamily="34" charset="0"/>
              <a:buChar char="•"/>
            </a:pPr>
            <a:r>
              <a:rPr lang="en-US" sz="1000" dirty="0"/>
              <a:t>Use the computers only for training purposes</a:t>
            </a:r>
          </a:p>
          <a:p>
            <a:pPr marL="165518" indent="-165518">
              <a:buFont typeface="Arial" panose="020B0604020202020204" pitchFamily="34" charset="0"/>
              <a:buChar char="•"/>
            </a:pPr>
            <a:r>
              <a:rPr lang="en-US" sz="1000" dirty="0"/>
              <a:t>Participate and ask questions</a:t>
            </a:r>
          </a:p>
          <a:p>
            <a:pPr marL="165518" indent="-165518">
              <a:buFont typeface="Arial" panose="020B0604020202020204" pitchFamily="34" charset="0"/>
              <a:buChar char="•"/>
            </a:pPr>
            <a:r>
              <a:rPr lang="en-US" sz="1000" dirty="0"/>
              <a:t>Attend the entire course to get credit </a:t>
            </a:r>
          </a:p>
        </p:txBody>
      </p:sp>
    </p:spTree>
    <p:extLst>
      <p:ext uri="{BB962C8B-B14F-4D97-AF65-F5344CB8AC3E}">
        <p14:creationId xmlns:p14="http://schemas.microsoft.com/office/powerpoint/2010/main" val="41638756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5"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80</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9" name="Rectangle 8"/>
          <p:cNvSpPr>
            <a:spLocks noChangeArrowheads="1"/>
          </p:cNvSpPr>
          <p:nvPr/>
        </p:nvSpPr>
        <p:spPr bwMode="auto">
          <a:xfrm>
            <a:off x="547581" y="1618"/>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10" name="TextBox 9"/>
          <p:cNvSpPr txBox="1"/>
          <p:nvPr/>
        </p:nvSpPr>
        <p:spPr>
          <a:xfrm>
            <a:off x="635001" y="2209801"/>
            <a:ext cx="5752953" cy="525407"/>
          </a:xfrm>
          <a:prstGeom prst="rect">
            <a:avLst/>
          </a:prstGeom>
          <a:noFill/>
        </p:spPr>
        <p:txBody>
          <a:bodyPr wrap="square" lIns="91415" tIns="45708" rIns="91415" bIns="45708" rtlCol="0">
            <a:spAutoFit/>
          </a:bodyPr>
          <a:lstStyle/>
          <a:p>
            <a:pPr algn="ctr"/>
            <a:r>
              <a:rPr lang="en-US" sz="2800" dirty="0"/>
              <a:t>Glossary of Terms</a:t>
            </a:r>
          </a:p>
        </p:txBody>
      </p:sp>
      <p:sp>
        <p:nvSpPr>
          <p:cNvPr id="11" name="Rectangle 10"/>
          <p:cNvSpPr/>
          <p:nvPr/>
        </p:nvSpPr>
        <p:spPr>
          <a:xfrm>
            <a:off x="6667500" y="9075103"/>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Tree>
    <p:extLst>
      <p:ext uri="{BB962C8B-B14F-4D97-AF65-F5344CB8AC3E}">
        <p14:creationId xmlns:p14="http://schemas.microsoft.com/office/powerpoint/2010/main" val="22705712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81</a:t>
            </a:fld>
            <a:endParaRPr lang="en-US" dirty="0"/>
          </a:p>
        </p:txBody>
      </p:sp>
      <p:sp>
        <p:nvSpPr>
          <p:cNvPr id="6" name="Rectangle 5"/>
          <p:cNvSpPr/>
          <p:nvPr/>
        </p:nvSpPr>
        <p:spPr>
          <a:xfrm>
            <a:off x="4910683" y="8016169"/>
            <a:ext cx="1993536" cy="1058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8276" tIns="44138" rIns="88276" bIns="44138" rtlCol="0" anchor="ctr"/>
          <a:lstStyle/>
          <a:p>
            <a:pPr algn="ctr"/>
            <a:endParaRPr lang="en-US"/>
          </a:p>
        </p:txBody>
      </p:sp>
      <p:pic>
        <p:nvPicPr>
          <p:cNvPr id="8" name="Picture 7"/>
          <p:cNvPicPr>
            <a:picLocks noChangeAspect="1"/>
          </p:cNvPicPr>
          <p:nvPr/>
        </p:nvPicPr>
        <p:blipFill>
          <a:blip r:embed="rId3"/>
          <a:stretch>
            <a:fillRect/>
          </a:stretch>
        </p:blipFill>
        <p:spPr>
          <a:xfrm>
            <a:off x="92075" y="302577"/>
            <a:ext cx="6838950" cy="8658225"/>
          </a:xfrm>
          <a:prstGeom prst="rect">
            <a:avLst/>
          </a:prstGeom>
        </p:spPr>
      </p:pic>
    </p:spTree>
    <p:extLst>
      <p:ext uri="{BB962C8B-B14F-4D97-AF65-F5344CB8AC3E}">
        <p14:creationId xmlns:p14="http://schemas.microsoft.com/office/powerpoint/2010/main" val="4595378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82</a:t>
            </a:fld>
            <a:endParaRPr lang="en-US" dirty="0"/>
          </a:p>
        </p:txBody>
      </p:sp>
      <p:sp>
        <p:nvSpPr>
          <p:cNvPr id="6" name="Rectangle 5"/>
          <p:cNvSpPr/>
          <p:nvPr/>
        </p:nvSpPr>
        <p:spPr>
          <a:xfrm>
            <a:off x="4910683" y="8016169"/>
            <a:ext cx="1993536" cy="1058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8276" tIns="44138" rIns="88276" bIns="44138" rtlCol="0" anchor="ctr"/>
          <a:lstStyle/>
          <a:p>
            <a:pPr algn="ctr"/>
            <a:endParaRPr lang="en-US"/>
          </a:p>
        </p:txBody>
      </p:sp>
      <p:pic>
        <p:nvPicPr>
          <p:cNvPr id="2" name="Picture 1"/>
          <p:cNvPicPr>
            <a:picLocks noChangeAspect="1"/>
          </p:cNvPicPr>
          <p:nvPr/>
        </p:nvPicPr>
        <p:blipFill>
          <a:blip r:embed="rId3"/>
          <a:stretch>
            <a:fillRect/>
          </a:stretch>
        </p:blipFill>
        <p:spPr>
          <a:xfrm>
            <a:off x="101600" y="331152"/>
            <a:ext cx="6819900" cy="8601075"/>
          </a:xfrm>
          <a:prstGeom prst="rect">
            <a:avLst/>
          </a:prstGeom>
        </p:spPr>
      </p:pic>
    </p:spTree>
    <p:extLst>
      <p:ext uri="{BB962C8B-B14F-4D97-AF65-F5344CB8AC3E}">
        <p14:creationId xmlns:p14="http://schemas.microsoft.com/office/powerpoint/2010/main" val="22613652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83</a:t>
            </a:fld>
            <a:endParaRPr lang="en-US" dirty="0"/>
          </a:p>
        </p:txBody>
      </p:sp>
      <p:sp>
        <p:nvSpPr>
          <p:cNvPr id="6" name="Rectangle 5"/>
          <p:cNvSpPr/>
          <p:nvPr/>
        </p:nvSpPr>
        <p:spPr>
          <a:xfrm>
            <a:off x="4910683" y="8016169"/>
            <a:ext cx="1993536" cy="1058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8276" tIns="44138" rIns="88276" bIns="44138" rtlCol="0" anchor="ctr"/>
          <a:lstStyle/>
          <a:p>
            <a:pPr algn="ctr"/>
            <a:endParaRPr lang="en-US"/>
          </a:p>
        </p:txBody>
      </p:sp>
      <p:pic>
        <p:nvPicPr>
          <p:cNvPr id="3" name="Picture 2"/>
          <p:cNvPicPr>
            <a:picLocks noChangeAspect="1"/>
          </p:cNvPicPr>
          <p:nvPr/>
        </p:nvPicPr>
        <p:blipFill>
          <a:blip r:embed="rId3"/>
          <a:stretch>
            <a:fillRect/>
          </a:stretch>
        </p:blipFill>
        <p:spPr>
          <a:xfrm>
            <a:off x="87312" y="288290"/>
            <a:ext cx="6848475" cy="8686800"/>
          </a:xfrm>
          <a:prstGeom prst="rect">
            <a:avLst/>
          </a:prstGeom>
        </p:spPr>
      </p:pic>
    </p:spTree>
    <p:extLst>
      <p:ext uri="{BB962C8B-B14F-4D97-AF65-F5344CB8AC3E}">
        <p14:creationId xmlns:p14="http://schemas.microsoft.com/office/powerpoint/2010/main" val="1355045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8" y="433388"/>
            <a:ext cx="4652962" cy="3490912"/>
          </a:xfrm>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b="1" dirty="0" smtClean="0"/>
              <a:t>Tab 01 – </a:t>
            </a:r>
            <a:r>
              <a:rPr lang="en-US" dirty="0" smtClean="0"/>
              <a:t>Terms and Concepts</a:t>
            </a:r>
          </a:p>
          <a:p>
            <a:pPr marL="165518" indent="-165518">
              <a:buFont typeface="Arial" panose="020B0604020202020204" pitchFamily="34" charset="0"/>
              <a:buChar char="•"/>
            </a:pPr>
            <a:r>
              <a:rPr lang="en-US" dirty="0" smtClean="0"/>
              <a:t>The</a:t>
            </a:r>
            <a:r>
              <a:rPr lang="en-US" baseline="0" dirty="0" smtClean="0"/>
              <a:t> most common terms and concepts have been collected at the end of the course for the instructor</a:t>
            </a:r>
          </a:p>
          <a:p>
            <a:pPr marL="165518" indent="-165518">
              <a:buFont typeface="Arial" panose="020B0604020202020204" pitchFamily="34" charset="0"/>
              <a:buChar char="•"/>
            </a:pPr>
            <a:r>
              <a:rPr lang="en-US" baseline="0" dirty="0" smtClean="0"/>
              <a:t>Encourage participants to ask about terms used in the course</a:t>
            </a:r>
          </a:p>
          <a:p>
            <a:pPr marL="165518" indent="-165518">
              <a:buFont typeface="Arial" panose="020B0604020202020204" pitchFamily="34" charset="0"/>
              <a:buChar char="•"/>
            </a:pPr>
            <a:r>
              <a:rPr lang="en-US" baseline="0" dirty="0" smtClean="0"/>
              <a:t>Remind participants the Introduction to SAP Time Entry course contains resources that can help them with time entry</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
        <p:nvSpPr>
          <p:cNvPr id="5" name="TextBox 4"/>
          <p:cNvSpPr txBox="1"/>
          <p:nvPr/>
        </p:nvSpPr>
        <p:spPr>
          <a:xfrm>
            <a:off x="4938117" y="877346"/>
            <a:ext cx="1929524" cy="1499525"/>
          </a:xfrm>
          <a:prstGeom prst="rect">
            <a:avLst/>
          </a:prstGeom>
          <a:noFill/>
        </p:spPr>
        <p:txBody>
          <a:bodyPr wrap="square" lIns="88276" tIns="44138" rIns="88276" bIns="44138" rtlCol="0">
            <a:spAutoFit/>
          </a:bodyPr>
          <a:lstStyle/>
          <a:p>
            <a:pPr marL="165518" indent="-165518">
              <a:buFont typeface="Arial" panose="020B0604020202020204" pitchFamily="34" charset="0"/>
              <a:buChar char="•"/>
            </a:pPr>
            <a:r>
              <a:rPr lang="en-US" sz="1000" dirty="0"/>
              <a:t>If you do not know a term or concept ask</a:t>
            </a:r>
          </a:p>
          <a:p>
            <a:pPr marL="165518" indent="-165518">
              <a:buFont typeface="Arial" panose="020B0604020202020204" pitchFamily="34" charset="0"/>
              <a:buChar char="•"/>
            </a:pPr>
            <a:r>
              <a:rPr lang="en-US" sz="1000" dirty="0"/>
              <a:t>The Introduction to SAP Time Entry course contains a glossary with the most common time entry terms</a:t>
            </a:r>
          </a:p>
          <a:p>
            <a:pPr marL="165518" indent="-165518">
              <a:buFont typeface="Arial" panose="020B0604020202020204" pitchFamily="34" charset="0"/>
              <a:buChar char="•"/>
            </a:pPr>
            <a:r>
              <a:rPr lang="en-US" sz="1000" dirty="0"/>
              <a:t>A glossary of key terms is located in the glossary of this course</a:t>
            </a:r>
          </a:p>
        </p:txBody>
      </p:sp>
    </p:spTree>
    <p:extLst>
      <p:ext uri="{BB962C8B-B14F-4D97-AF65-F5344CB8AC3E}">
        <p14:creationId xmlns:p14="http://schemas.microsoft.com/office/powerpoint/2010/main" val="30235334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3"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4"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5"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6"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8"/>
          <a:srcRect l="23091" t="41555" r="54850" b="41109"/>
          <a:stretch/>
        </p:blipFill>
        <p:spPr>
          <a:xfrm>
            <a:off x="211807" y="5634556"/>
            <a:ext cx="1743137" cy="1058333"/>
          </a:xfrm>
          <a:prstGeom prst="rect">
            <a:avLst/>
          </a:prstGeom>
        </p:spPr>
      </p:pic>
    </p:spTree>
    <p:custDataLst>
      <p:tags r:id="rId1"/>
    </p:custDataLst>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1447666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687"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3.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4.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19.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0.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21.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3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31.xml"/><Relationship Id="rId6" Type="http://schemas.openxmlformats.org/officeDocument/2006/relationships/image" Target="../media/image26.png"/><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7.png"/><Relationship Id="rId4" Type="http://schemas.openxmlformats.org/officeDocument/2006/relationships/notesSlide" Target="../notesSlides/notesSlide30.xml"/><Relationship Id="rId9" Type="http://schemas.microsoft.com/office/2007/relationships/diagramDrawing" Target="../diagrams/drawing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2.xml.rels><?xml version="1.0" encoding="UTF-8" standalone="yes"?>
<Relationships xmlns="http://schemas.openxmlformats.org/package/2006/relationships"><Relationship Id="rId3" Type="http://schemas.microsoft.com/office/2007/relationships/media" Target="../media/media2.mp4"/><Relationship Id="rId2" Type="http://schemas.openxmlformats.org/officeDocument/2006/relationships/video" Target="NULL" TargetMode="External"/><Relationship Id="rId1" Type="http://schemas.openxmlformats.org/officeDocument/2006/relationships/tags" Target="../tags/tag37.xml"/><Relationship Id="rId6" Type="http://schemas.openxmlformats.org/officeDocument/2006/relationships/image" Target="../media/image28.png"/><Relationship Id="rId5" Type="http://schemas.openxmlformats.org/officeDocument/2006/relationships/notesSlide" Target="../notesSlides/notesSlide32.xml"/><Relationship Id="rId4"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33.xml"/><Relationship Id="rId9" Type="http://schemas.microsoft.com/office/2007/relationships/diagramDrawing" Target="../diagrams/drawing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tags" Target="../tags/tag4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29.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9.xml"/><Relationship Id="rId1" Type="http://schemas.openxmlformats.org/officeDocument/2006/relationships/tags" Target="../tags/tag49.xml"/><Relationship Id="rId5" Type="http://schemas.openxmlformats.org/officeDocument/2006/relationships/image" Target="../media/image30.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image" Target="../media/image38.png"/><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4.xml"/><Relationship Id="rId5" Type="http://schemas.openxmlformats.org/officeDocument/2006/relationships/image" Target="../media/image40.jpe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5.xml"/><Relationship Id="rId5" Type="http://schemas.openxmlformats.org/officeDocument/2006/relationships/image" Target="../media/image42.png"/><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5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57.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1.xml"/><Relationship Id="rId1" Type="http://schemas.openxmlformats.org/officeDocument/2006/relationships/tags" Target="../tags/tag5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tags" Target="../tags/tag5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64.xml"/><Relationship Id="rId7" Type="http://schemas.openxmlformats.org/officeDocument/2006/relationships/notesSlide" Target="../notesSlides/notesSlide55.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2.xml"/><Relationship Id="rId5" Type="http://schemas.openxmlformats.org/officeDocument/2006/relationships/tags" Target="../tags/tag66.xml"/><Relationship Id="rId4" Type="http://schemas.openxmlformats.org/officeDocument/2006/relationships/tags" Target="../tags/tag65.xml"/><Relationship Id="rId9"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8.xml"/><Relationship Id="rId1" Type="http://schemas.openxmlformats.org/officeDocument/2006/relationships/tags" Target="../tags/tag67.xml"/><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48.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1.xml"/><Relationship Id="rId1" Type="http://schemas.openxmlformats.org/officeDocument/2006/relationships/tags" Target="../tags/tag7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29.png"/><Relationship Id="rId4"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8.xml"/><Relationship Id="rId1" Type="http://schemas.openxmlformats.org/officeDocument/2006/relationships/tags" Target="../tags/tag79.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0.xml"/><Relationship Id="rId1" Type="http://schemas.openxmlformats.org/officeDocument/2006/relationships/tags" Target="../tags/tag80.xml"/><Relationship Id="rId4" Type="http://schemas.openxmlformats.org/officeDocument/2006/relationships/image" Target="../media/image49.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tags" Target="../tags/tag8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tags" Target="../tags/tag83.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tags" Target="../tags/tag84.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image" Target="../media/image50.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1.xml"/><Relationship Id="rId1" Type="http://schemas.openxmlformats.org/officeDocument/2006/relationships/tags" Target="../tags/tag86.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3.xml"/><Relationship Id="rId1" Type="http://schemas.openxmlformats.org/officeDocument/2006/relationships/tags" Target="../tags/tag8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9.xml"/><Relationship Id="rId1" Type="http://schemas.openxmlformats.org/officeDocument/2006/relationships/tags" Target="../tags/tag89.xml"/><Relationship Id="rId5" Type="http://schemas.openxmlformats.org/officeDocument/2006/relationships/image" Target="../media/image51.jpeg"/><Relationship Id="rId4" Type="http://schemas.openxmlformats.org/officeDocument/2006/relationships/hyperlink" Target="http://saptraining/" TargetMode="Externa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90.xml"/><Relationship Id="rId6" Type="http://schemas.openxmlformats.org/officeDocument/2006/relationships/image" Target="../media/image52.png"/><Relationship Id="rId5" Type="http://schemas.openxmlformats.org/officeDocument/2006/relationships/hyperlink" Target="http://intranet.dot.state.co.us/business/payroll/payroll-contacts" TargetMode="External"/><Relationship Id="rId4" Type="http://schemas.openxmlformats.org/officeDocument/2006/relationships/hyperlink" Target="http://intranet.dot.state.co.us/business/center-for-human-resources-management/chrm-reports/work-schedule-report/view" TargetMode="Externa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1.xml"/><Relationship Id="rId1" Type="http://schemas.openxmlformats.org/officeDocument/2006/relationships/tags" Target="../tags/tag9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1.xml"/><Relationship Id="rId1" Type="http://schemas.openxmlformats.org/officeDocument/2006/relationships/tags" Target="../tags/tag93.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1.xml"/><Relationship Id="rId1" Type="http://schemas.openxmlformats.org/officeDocument/2006/relationships/tags" Target="../tags/tag94.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1.xml"/><Relationship Id="rId1" Type="http://schemas.openxmlformats.org/officeDocument/2006/relationships/tags" Target="../tags/tag9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3874444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10</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91207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4" name="Content Placeholder 3"/>
          <p:cNvSpPr>
            <a:spLocks noGrp="1"/>
          </p:cNvSpPr>
          <p:nvPr>
            <p:ph idx="1"/>
          </p:nvPr>
        </p:nvSpPr>
        <p:spPr>
          <a:xfrm>
            <a:off x="1120877" y="1693083"/>
            <a:ext cx="7840243" cy="3878808"/>
          </a:xfrm>
        </p:spPr>
        <p:txBody>
          <a:bodyPr/>
          <a:lstStyle/>
          <a:p>
            <a:pPr marL="457200" indent="-457200">
              <a:lnSpc>
                <a:spcPct val="150000"/>
              </a:lnSpc>
              <a:buFont typeface="Arial"/>
              <a:buChar char="•"/>
            </a:pPr>
            <a:r>
              <a:rPr lang="en-US" sz="2600" b="1" dirty="0" smtClean="0"/>
              <a:t>Section 1 – Review of SAP Time Entry Course</a:t>
            </a:r>
          </a:p>
          <a:p>
            <a:pPr marL="457200" indent="-457200">
              <a:lnSpc>
                <a:spcPct val="150000"/>
              </a:lnSpc>
              <a:buFont typeface="Arial"/>
              <a:buChar char="•"/>
            </a:pPr>
            <a:r>
              <a:rPr lang="en-US" sz="2600" dirty="0" smtClean="0"/>
              <a:t>Section 2 – </a:t>
            </a:r>
            <a:r>
              <a:rPr lang="en-US" sz="2600" dirty="0"/>
              <a:t>Overtime and Wage Types</a:t>
            </a:r>
          </a:p>
          <a:p>
            <a:pPr marL="457200" indent="-457200">
              <a:lnSpc>
                <a:spcPct val="150000"/>
              </a:lnSpc>
              <a:buFont typeface="Arial"/>
              <a:buChar char="•"/>
            </a:pPr>
            <a:r>
              <a:rPr lang="en-US" sz="2600" dirty="0" smtClean="0"/>
              <a:t>Section 3 – Timesheet Collisions and the Work </a:t>
            </a:r>
            <a:r>
              <a:rPr lang="en-US" sz="2600" dirty="0"/>
              <a:t>O</a:t>
            </a:r>
            <a:r>
              <a:rPr lang="en-US" sz="2600" dirty="0" smtClean="0"/>
              <a:t>rder</a:t>
            </a:r>
          </a:p>
          <a:p>
            <a:pPr marL="457200" indent="-457200">
              <a:lnSpc>
                <a:spcPct val="150000"/>
              </a:lnSpc>
              <a:buFont typeface="Arial"/>
              <a:buChar char="•"/>
            </a:pPr>
            <a:r>
              <a:rPr lang="en-US" sz="2600" dirty="0" smtClean="0"/>
              <a:t>Section 4 – Leave Entry and Alternate Holiday</a:t>
            </a:r>
          </a:p>
          <a:p>
            <a:pPr marL="457200" indent="-457200">
              <a:lnSpc>
                <a:spcPct val="150000"/>
              </a:lnSpc>
              <a:buFont typeface="Arial"/>
              <a:buChar char="•"/>
            </a:pPr>
            <a:r>
              <a:rPr lang="en-US" sz="2600" dirty="0" smtClean="0"/>
              <a:t>Section 5 – Earning and Using Comp Time </a:t>
            </a:r>
          </a:p>
        </p:txBody>
      </p:sp>
    </p:spTree>
    <p:custDataLst>
      <p:tags r:id="rId1"/>
    </p:custDataLst>
    <p:extLst>
      <p:ext uri="{BB962C8B-B14F-4D97-AF65-F5344CB8AC3E}">
        <p14:creationId xmlns:p14="http://schemas.microsoft.com/office/powerpoint/2010/main" val="111399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71600"/>
            <a:ext cx="8778240" cy="4937125"/>
          </a:xfrm>
        </p:spPr>
        <p:txBody>
          <a:bodyPr/>
          <a:lstStyle/>
          <a:p>
            <a:r>
              <a:rPr lang="en-US" sz="2400" dirty="0"/>
              <a:t>At the end of this section, you should be able to:</a:t>
            </a:r>
          </a:p>
          <a:p>
            <a:pPr marL="342900" lvl="0" indent="-342900">
              <a:spcBef>
                <a:spcPts val="560"/>
              </a:spcBef>
              <a:spcAft>
                <a:spcPts val="0"/>
              </a:spcAft>
              <a:buClr>
                <a:schemeClr val="dk1"/>
              </a:buClr>
              <a:buSzPct val="100000"/>
              <a:buFont typeface="Arial" panose="020B0604020202020204" pitchFamily="34" charset="0"/>
              <a:buChar char="•"/>
            </a:pPr>
            <a:r>
              <a:rPr lang="en-US" sz="2200" dirty="0">
                <a:solidFill>
                  <a:schemeClr val="dk1"/>
                </a:solidFill>
                <a:ea typeface="Calibri"/>
                <a:cs typeface="Calibri"/>
                <a:sym typeface="Calibri"/>
              </a:rPr>
              <a:t>Describe the </a:t>
            </a:r>
            <a:r>
              <a:rPr lang="en-US" sz="2200" dirty="0" smtClean="0">
                <a:solidFill>
                  <a:schemeClr val="dk1"/>
                </a:solidFill>
                <a:ea typeface="Calibri"/>
                <a:cs typeface="Calibri"/>
                <a:sym typeface="Calibri"/>
              </a:rPr>
              <a:t>time entry process, roles and their responsibilities</a:t>
            </a:r>
          </a:p>
          <a:p>
            <a:pPr marL="342900" indent="-342900">
              <a:spcBef>
                <a:spcPts val="560"/>
              </a:spcBef>
              <a:spcAft>
                <a:spcPts val="0"/>
              </a:spcAft>
              <a:buClr>
                <a:schemeClr val="dk1"/>
              </a:buClr>
              <a:buSzPct val="100000"/>
              <a:buFont typeface="Arial" panose="020B0604020202020204" pitchFamily="34" charset="0"/>
              <a:buChar char="•"/>
            </a:pPr>
            <a:r>
              <a:rPr lang="en-US" sz="2200" dirty="0" smtClean="0">
                <a:solidFill>
                  <a:schemeClr val="dk1"/>
                </a:solidFill>
                <a:ea typeface="Calibri"/>
                <a:cs typeface="Calibri"/>
                <a:sym typeface="Calibri"/>
              </a:rPr>
              <a:t>Describe </a:t>
            </a:r>
            <a:r>
              <a:rPr lang="en-US" sz="2200" dirty="0">
                <a:solidFill>
                  <a:schemeClr val="dk1"/>
                </a:solidFill>
                <a:ea typeface="Calibri"/>
                <a:cs typeface="Calibri"/>
                <a:sym typeface="Calibri"/>
              </a:rPr>
              <a:t>the importance of the work schedule</a:t>
            </a:r>
          </a:p>
          <a:p>
            <a:pPr marL="342900" lvl="0" indent="-342900">
              <a:spcBef>
                <a:spcPts val="560"/>
              </a:spcBef>
              <a:spcAft>
                <a:spcPts val="0"/>
              </a:spcAft>
              <a:buClr>
                <a:schemeClr val="dk1"/>
              </a:buClr>
              <a:buSzPct val="100000"/>
              <a:buFont typeface="Arial" panose="020B0604020202020204" pitchFamily="34" charset="0"/>
              <a:buChar char="•"/>
            </a:pPr>
            <a:r>
              <a:rPr lang="en-US" sz="2200" dirty="0">
                <a:solidFill>
                  <a:schemeClr val="dk1"/>
                </a:solidFill>
                <a:ea typeface="Calibri"/>
                <a:cs typeface="Calibri"/>
                <a:sym typeface="Calibri"/>
              </a:rPr>
              <a:t>Describe the types of time entry</a:t>
            </a:r>
          </a:p>
          <a:p>
            <a:pPr marL="342900" indent="-342900">
              <a:spcBef>
                <a:spcPts val="560"/>
              </a:spcBef>
              <a:spcAft>
                <a:spcPts val="0"/>
              </a:spcAft>
              <a:buClr>
                <a:schemeClr val="dk1"/>
              </a:buClr>
              <a:buSzPct val="100000"/>
              <a:buFont typeface="Arial" panose="020B0604020202020204" pitchFamily="34" charset="0"/>
              <a:buChar char="•"/>
            </a:pPr>
            <a:r>
              <a:rPr lang="en-US" sz="2200" dirty="0" smtClean="0">
                <a:solidFill>
                  <a:schemeClr val="dk1"/>
                </a:solidFill>
                <a:ea typeface="Calibri"/>
                <a:cs typeface="Calibri"/>
                <a:sym typeface="Calibri"/>
              </a:rPr>
              <a:t>Explain the importance of the Employee Time Entry Worksheet</a:t>
            </a:r>
          </a:p>
          <a:p>
            <a:pPr marL="342900" indent="-342900">
              <a:spcBef>
                <a:spcPts val="560"/>
              </a:spcBef>
              <a:spcAft>
                <a:spcPts val="0"/>
              </a:spcAft>
              <a:buClr>
                <a:schemeClr val="dk1"/>
              </a:buClr>
              <a:buSzPct val="100000"/>
              <a:buFont typeface="Arial" panose="020B0604020202020204" pitchFamily="34" charset="0"/>
              <a:buChar char="•"/>
            </a:pPr>
            <a:r>
              <a:rPr lang="en-US" sz="2200" dirty="0" smtClean="0">
                <a:solidFill>
                  <a:schemeClr val="dk1"/>
                </a:solidFill>
                <a:ea typeface="Calibri"/>
                <a:cs typeface="Calibri"/>
                <a:sym typeface="Calibri"/>
              </a:rPr>
              <a:t>Enter </a:t>
            </a:r>
            <a:r>
              <a:rPr lang="en-US" sz="2200" dirty="0">
                <a:solidFill>
                  <a:schemeClr val="dk1"/>
                </a:solidFill>
                <a:ea typeface="Calibri"/>
                <a:cs typeface="Calibri"/>
                <a:sym typeface="Calibri"/>
              </a:rPr>
              <a:t>and release working time </a:t>
            </a:r>
          </a:p>
          <a:p>
            <a:pPr marL="342900" lvl="0" indent="-342900">
              <a:spcBef>
                <a:spcPts val="560"/>
              </a:spcBef>
              <a:spcAft>
                <a:spcPts val="0"/>
              </a:spcAft>
              <a:buClr>
                <a:schemeClr val="dk1"/>
              </a:buClr>
              <a:buSzPct val="100000"/>
              <a:buFont typeface="Arial" panose="020B0604020202020204" pitchFamily="34" charset="0"/>
              <a:buChar char="•"/>
            </a:pPr>
            <a:r>
              <a:rPr lang="en-US" sz="2200" dirty="0" smtClean="0">
                <a:solidFill>
                  <a:schemeClr val="dk1"/>
                </a:solidFill>
                <a:ea typeface="Calibri"/>
                <a:cs typeface="Calibri"/>
                <a:sym typeface="Calibri"/>
              </a:rPr>
              <a:t>List the payroll deadlines for Maintenance employees</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12</a:t>
            </a:fld>
            <a:endParaRPr lang="en-US" dirty="0"/>
          </a:p>
        </p:txBody>
      </p:sp>
      <p:sp>
        <p:nvSpPr>
          <p:cNvPr id="5" name="Title 4"/>
          <p:cNvSpPr>
            <a:spLocks noGrp="1"/>
          </p:cNvSpPr>
          <p:nvPr>
            <p:ph type="title"/>
          </p:nvPr>
        </p:nvSpPr>
        <p:spPr/>
        <p:txBody>
          <a:bodyPr/>
          <a:lstStyle/>
          <a:p>
            <a:r>
              <a:rPr lang="en-US" dirty="0" smtClean="0"/>
              <a:t>Section 1 - Learning Objectives</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13</a:t>
            </a:fld>
            <a:endParaRPr lang="en-US" dirty="0"/>
          </a:p>
        </p:txBody>
      </p:sp>
      <p:sp>
        <p:nvSpPr>
          <p:cNvPr id="5" name="Title 4"/>
          <p:cNvSpPr>
            <a:spLocks noGrp="1"/>
          </p:cNvSpPr>
          <p:nvPr>
            <p:ph type="title"/>
          </p:nvPr>
        </p:nvSpPr>
        <p:spPr/>
        <p:txBody>
          <a:bodyPr/>
          <a:lstStyle/>
          <a:p>
            <a:r>
              <a:rPr lang="en-US" dirty="0"/>
              <a:t>Time Entry to Pay Process and Responsibilities</a:t>
            </a:r>
          </a:p>
        </p:txBody>
      </p:sp>
      <p:sp>
        <p:nvSpPr>
          <p:cNvPr id="7" name="Rounded Rectangle 6"/>
          <p:cNvSpPr/>
          <p:nvPr/>
        </p:nvSpPr>
        <p:spPr>
          <a:xfrm>
            <a:off x="378834" y="1340511"/>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Enters </a:t>
            </a:r>
            <a:r>
              <a:rPr lang="en-US" sz="1400" dirty="0">
                <a:solidFill>
                  <a:schemeClr val="tx1"/>
                </a:solidFill>
              </a:rPr>
              <a:t>T</a:t>
            </a:r>
            <a:r>
              <a:rPr lang="en-US" sz="1400" dirty="0" smtClean="0">
                <a:solidFill>
                  <a:schemeClr val="tx1"/>
                </a:solidFill>
              </a:rPr>
              <a:t>ime Worked</a:t>
            </a:r>
          </a:p>
        </p:txBody>
      </p:sp>
      <p:sp>
        <p:nvSpPr>
          <p:cNvPr id="8" name="Rounded Rectangle 7"/>
          <p:cNvSpPr/>
          <p:nvPr/>
        </p:nvSpPr>
        <p:spPr>
          <a:xfrm>
            <a:off x="378833" y="2333519"/>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Validates and Transfers Time Entries</a:t>
            </a:r>
          </a:p>
        </p:txBody>
      </p:sp>
      <p:sp>
        <p:nvSpPr>
          <p:cNvPr id="9" name="Rounded Rectangle 8"/>
          <p:cNvSpPr/>
          <p:nvPr/>
        </p:nvSpPr>
        <p:spPr>
          <a:xfrm>
            <a:off x="378833" y="3347255"/>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Approves and Rejects Time</a:t>
            </a:r>
          </a:p>
        </p:txBody>
      </p:sp>
      <p:sp>
        <p:nvSpPr>
          <p:cNvPr id="10" name="Rounded Rectangle 9"/>
          <p:cNvSpPr/>
          <p:nvPr/>
        </p:nvSpPr>
        <p:spPr>
          <a:xfrm>
            <a:off x="378832" y="4356035"/>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Posts Payments</a:t>
            </a:r>
          </a:p>
        </p:txBody>
      </p:sp>
      <p:sp>
        <p:nvSpPr>
          <p:cNvPr id="18" name="Rounded Rectangle 17"/>
          <p:cNvSpPr/>
          <p:nvPr/>
        </p:nvSpPr>
        <p:spPr>
          <a:xfrm>
            <a:off x="378832" y="5306173"/>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Helps All Roles with Time Entry</a:t>
            </a:r>
          </a:p>
        </p:txBody>
      </p:sp>
      <p:grpSp>
        <p:nvGrpSpPr>
          <p:cNvPr id="30" name="Group 29"/>
          <p:cNvGrpSpPr/>
          <p:nvPr/>
        </p:nvGrpSpPr>
        <p:grpSpPr>
          <a:xfrm>
            <a:off x="6800777" y="5248963"/>
            <a:ext cx="2023843" cy="881298"/>
            <a:chOff x="2031996" y="1436122"/>
            <a:chExt cx="2023843" cy="881298"/>
          </a:xfrm>
        </p:grpSpPr>
        <p:sp>
          <p:nvSpPr>
            <p:cNvPr id="13" name="Oval 12"/>
            <p:cNvSpPr/>
            <p:nvPr/>
          </p:nvSpPr>
          <p:spPr>
            <a:xfrm>
              <a:off x="2031996" y="1436122"/>
              <a:ext cx="863615" cy="881298"/>
            </a:xfrm>
            <a:prstGeom prst="ellipse">
              <a:avLst/>
            </a:prstGeom>
            <a:blipFill>
              <a:blip r:embed="rId4">
                <a:extLst>
                  <a:ext uri="{28A0092B-C50C-407E-A947-70E740481C1C}">
                    <a14:useLocalDpi xmlns:a14="http://schemas.microsoft.com/office/drawing/2010/main" val="0"/>
                  </a:ext>
                </a:extLst>
              </a:blip>
              <a:srcRect/>
              <a:stretch>
                <a:fillRect l="-4000" r="-4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TextBox 19"/>
            <p:cNvSpPr txBox="1"/>
            <p:nvPr/>
          </p:nvSpPr>
          <p:spPr>
            <a:xfrm>
              <a:off x="2932518" y="1692105"/>
              <a:ext cx="1123321" cy="369332"/>
            </a:xfrm>
            <a:prstGeom prst="rect">
              <a:avLst/>
            </a:prstGeom>
            <a:noFill/>
          </p:spPr>
          <p:txBody>
            <a:bodyPr wrap="none" rtlCol="0">
              <a:spAutoFit/>
            </a:bodyPr>
            <a:lstStyle/>
            <a:p>
              <a:r>
                <a:rPr lang="en-US" b="1" dirty="0" smtClean="0"/>
                <a:t>Employee</a:t>
              </a:r>
              <a:endParaRPr lang="en-US" b="1" dirty="0"/>
            </a:p>
          </p:txBody>
        </p:sp>
      </p:grpSp>
      <p:grpSp>
        <p:nvGrpSpPr>
          <p:cNvPr id="28" name="Group 27"/>
          <p:cNvGrpSpPr/>
          <p:nvPr/>
        </p:nvGrpSpPr>
        <p:grpSpPr>
          <a:xfrm>
            <a:off x="6833088" y="1257539"/>
            <a:ext cx="1529778" cy="881298"/>
            <a:chOff x="2069987" y="3452279"/>
            <a:chExt cx="1529778" cy="881298"/>
          </a:xfrm>
        </p:grpSpPr>
        <p:sp>
          <p:nvSpPr>
            <p:cNvPr id="16" name="Oval 15"/>
            <p:cNvSpPr/>
            <p:nvPr/>
          </p:nvSpPr>
          <p:spPr>
            <a:xfrm>
              <a:off x="2069987" y="3452279"/>
              <a:ext cx="863615" cy="881298"/>
            </a:xfrm>
            <a:prstGeom prst="ellipse">
              <a:avLst/>
            </a:prstGeom>
            <a:blipFill>
              <a:blip r:embed="rId5" cstate="print">
                <a:extLst>
                  <a:ext uri="{28A0092B-C50C-407E-A947-70E740481C1C}">
                    <a14:useLocalDpi xmlns:a14="http://schemas.microsoft.com/office/drawing/2010/main" val="0"/>
                  </a:ext>
                </a:extLst>
              </a:blip>
              <a:srcRect/>
              <a:stretch>
                <a:fillRect l="-27000" r="-27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TextBox 20"/>
            <p:cNvSpPr txBox="1"/>
            <p:nvPr/>
          </p:nvSpPr>
          <p:spPr>
            <a:xfrm>
              <a:off x="3046024" y="3672768"/>
              <a:ext cx="553741" cy="369332"/>
            </a:xfrm>
            <a:prstGeom prst="rect">
              <a:avLst/>
            </a:prstGeom>
            <a:noFill/>
          </p:spPr>
          <p:txBody>
            <a:bodyPr wrap="none" rtlCol="0">
              <a:spAutoFit/>
            </a:bodyPr>
            <a:lstStyle/>
            <a:p>
              <a:r>
                <a:rPr lang="en-US" b="1" dirty="0" smtClean="0"/>
                <a:t>SAP</a:t>
              </a:r>
              <a:endParaRPr lang="en-US" b="1" dirty="0"/>
            </a:p>
          </p:txBody>
        </p:sp>
      </p:grpSp>
      <p:grpSp>
        <p:nvGrpSpPr>
          <p:cNvPr id="29" name="Group 28"/>
          <p:cNvGrpSpPr/>
          <p:nvPr/>
        </p:nvGrpSpPr>
        <p:grpSpPr>
          <a:xfrm>
            <a:off x="6818676" y="4270220"/>
            <a:ext cx="1725608" cy="881298"/>
            <a:chOff x="2068903" y="2438514"/>
            <a:chExt cx="1725608" cy="881298"/>
          </a:xfrm>
        </p:grpSpPr>
        <p:sp>
          <p:nvSpPr>
            <p:cNvPr id="17" name="Oval 16"/>
            <p:cNvSpPr/>
            <p:nvPr/>
          </p:nvSpPr>
          <p:spPr>
            <a:xfrm>
              <a:off x="2068903" y="2438514"/>
              <a:ext cx="863615" cy="881298"/>
            </a:xfrm>
            <a:prstGeom prst="ellipse">
              <a:avLst/>
            </a:prstGeom>
            <a:blipFill>
              <a:blip r:embed="rId6" cstate="print">
                <a:extLst>
                  <a:ext uri="{28A0092B-C50C-407E-A947-70E740481C1C}">
                    <a14:useLocalDpi xmlns:a14="http://schemas.microsoft.com/office/drawing/2010/main" val="0"/>
                  </a:ext>
                </a:extLst>
              </a:blip>
              <a:srcRect/>
              <a:stretch>
                <a:fillRect l="-8000" r="-8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TextBox 21"/>
            <p:cNvSpPr txBox="1"/>
            <p:nvPr/>
          </p:nvSpPr>
          <p:spPr>
            <a:xfrm>
              <a:off x="2957679" y="2694497"/>
              <a:ext cx="836832" cy="369332"/>
            </a:xfrm>
            <a:prstGeom prst="rect">
              <a:avLst/>
            </a:prstGeom>
            <a:noFill/>
          </p:spPr>
          <p:txBody>
            <a:bodyPr wrap="none" rtlCol="0">
              <a:spAutoFit/>
            </a:bodyPr>
            <a:lstStyle/>
            <a:p>
              <a:r>
                <a:rPr lang="en-US" b="1" dirty="0" smtClean="0"/>
                <a:t>Payroll</a:t>
              </a:r>
              <a:endParaRPr lang="en-US" b="1" dirty="0"/>
            </a:p>
          </p:txBody>
        </p:sp>
      </p:grpSp>
      <p:grpSp>
        <p:nvGrpSpPr>
          <p:cNvPr id="27" name="Group 26"/>
          <p:cNvGrpSpPr/>
          <p:nvPr/>
        </p:nvGrpSpPr>
        <p:grpSpPr>
          <a:xfrm>
            <a:off x="6820081" y="2276309"/>
            <a:ext cx="2132056" cy="881298"/>
            <a:chOff x="2068903" y="4450528"/>
            <a:chExt cx="2132056" cy="881298"/>
          </a:xfrm>
        </p:grpSpPr>
        <p:sp>
          <p:nvSpPr>
            <p:cNvPr id="15" name="Oval 14"/>
            <p:cNvSpPr/>
            <p:nvPr/>
          </p:nvSpPr>
          <p:spPr>
            <a:xfrm>
              <a:off x="2068903" y="4450528"/>
              <a:ext cx="863615" cy="881298"/>
            </a:xfrm>
            <a:prstGeom prst="ellipse">
              <a:avLst/>
            </a:prstGeom>
            <a:blipFill>
              <a:blip r:embed="rId7" cstate="print">
                <a:extLst>
                  <a:ext uri="{28A0092B-C50C-407E-A947-70E740481C1C}">
                    <a14:useLocalDpi xmlns:a14="http://schemas.microsoft.com/office/drawing/2010/main" val="0"/>
                  </a:ext>
                </a:extLst>
              </a:blip>
              <a:srcRect/>
              <a:stretch>
                <a:fillRect l="-7000" r="-7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TextBox 22"/>
            <p:cNvSpPr txBox="1"/>
            <p:nvPr/>
          </p:nvSpPr>
          <p:spPr>
            <a:xfrm>
              <a:off x="2999540" y="4659230"/>
              <a:ext cx="1201419" cy="369332"/>
            </a:xfrm>
            <a:prstGeom prst="rect">
              <a:avLst/>
            </a:prstGeom>
            <a:noFill/>
          </p:spPr>
          <p:txBody>
            <a:bodyPr wrap="none" rtlCol="0">
              <a:spAutoFit/>
            </a:bodyPr>
            <a:lstStyle/>
            <a:p>
              <a:r>
                <a:rPr lang="en-US" b="1" dirty="0" smtClean="0"/>
                <a:t>Supervisor</a:t>
              </a:r>
              <a:endParaRPr lang="en-US" b="1" dirty="0"/>
            </a:p>
          </p:txBody>
        </p:sp>
      </p:grpSp>
      <p:grpSp>
        <p:nvGrpSpPr>
          <p:cNvPr id="26" name="Group 25"/>
          <p:cNvGrpSpPr/>
          <p:nvPr/>
        </p:nvGrpSpPr>
        <p:grpSpPr>
          <a:xfrm>
            <a:off x="6800777" y="3246763"/>
            <a:ext cx="2160343" cy="841811"/>
            <a:chOff x="2085483" y="5393445"/>
            <a:chExt cx="2160343" cy="841811"/>
          </a:xfrm>
        </p:grpSpPr>
        <p:sp>
          <p:nvSpPr>
            <p:cNvPr id="24" name="TextBox 23"/>
            <p:cNvSpPr txBox="1"/>
            <p:nvPr/>
          </p:nvSpPr>
          <p:spPr>
            <a:xfrm>
              <a:off x="2932518" y="5638546"/>
              <a:ext cx="1313308" cy="369332"/>
            </a:xfrm>
            <a:prstGeom prst="rect">
              <a:avLst/>
            </a:prstGeom>
            <a:noFill/>
          </p:spPr>
          <p:txBody>
            <a:bodyPr wrap="none" rtlCol="0">
              <a:spAutoFit/>
            </a:bodyPr>
            <a:lstStyle/>
            <a:p>
              <a:r>
                <a:rPr lang="en-US" b="1" dirty="0" smtClean="0"/>
                <a:t>Timekeeper</a:t>
              </a:r>
              <a:endParaRPr lang="en-US" b="1" dirty="0"/>
            </a:p>
          </p:txBody>
        </p:sp>
        <p:sp>
          <p:nvSpPr>
            <p:cNvPr id="25" name="Oval 24"/>
            <p:cNvSpPr/>
            <p:nvPr/>
          </p:nvSpPr>
          <p:spPr>
            <a:xfrm>
              <a:off x="2085483" y="5393445"/>
              <a:ext cx="847035" cy="841811"/>
            </a:xfrm>
            <a:prstGeom prst="ellipse">
              <a:avLst/>
            </a:prstGeom>
            <a:blipFill>
              <a:blip r:embed="rId8">
                <a:extLst>
                  <a:ext uri="{28A0092B-C50C-407E-A947-70E740481C1C}">
                    <a14:useLocalDpi xmlns:a14="http://schemas.microsoft.com/office/drawing/2010/main" val="0"/>
                  </a:ext>
                </a:extLst>
              </a:blip>
              <a:srcRect/>
              <a:stretch>
                <a:fillRect t="-2000" b="-2000"/>
              </a:stretch>
            </a:blipFill>
            <a:ln>
              <a:solidFill>
                <a:schemeClr val="accent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custDataLst>
      <p:tags r:id="rId1"/>
    </p:custDataLst>
    <p:extLst>
      <p:ext uri="{BB962C8B-B14F-4D97-AF65-F5344CB8AC3E}">
        <p14:creationId xmlns:p14="http://schemas.microsoft.com/office/powerpoint/2010/main" val="205086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17 0.00023 L -0.50278 -0.57107 " pathEditMode="relative" rAng="0" ptsTypes="AA">
                                      <p:cBhvr>
                                        <p:cTn id="6" dur="2000" fill="hold"/>
                                        <p:tgtEl>
                                          <p:spTgt spid="30"/>
                                        </p:tgtEl>
                                        <p:attrNameLst>
                                          <p:attrName>ppt_x</p:attrName>
                                          <p:attrName>ppt_y</p:attrName>
                                        </p:attrNameLst>
                                      </p:cBhvr>
                                      <p:rCtr x="-25139" y="-2856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77778E-6 -3.7037E-6 L -0.50746 0.15811 " pathEditMode="relative" rAng="0" ptsTypes="AA">
                                      <p:cBhvr>
                                        <p:cTn id="10" dur="2000" fill="hold"/>
                                        <p:tgtEl>
                                          <p:spTgt spid="28"/>
                                        </p:tgtEl>
                                        <p:attrNameLst>
                                          <p:attrName>ppt_x</p:attrName>
                                          <p:attrName>ppt_y</p:attrName>
                                        </p:attrNameLst>
                                      </p:cBhvr>
                                      <p:rCtr x="-25382" y="789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61111E-6 -4.81481E-6 L -0.50417 0.15556 " pathEditMode="relative" rAng="0" ptsTypes="AA">
                                      <p:cBhvr>
                                        <p:cTn id="14" dur="2000" fill="hold"/>
                                        <p:tgtEl>
                                          <p:spTgt spid="27"/>
                                        </p:tgtEl>
                                        <p:attrNameLst>
                                          <p:attrName>ppt_x</p:attrName>
                                          <p:attrName>ppt_y</p:attrName>
                                        </p:attrNameLst>
                                      </p:cBhvr>
                                      <p:rCtr x="-25208" y="777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5.55556E-7 4.44444E-6 L -0.50312 0.00231 " pathEditMode="relative" rAng="0" ptsTypes="AA">
                                      <p:cBhvr>
                                        <p:cTn id="18" dur="2000" fill="hold"/>
                                        <p:tgtEl>
                                          <p:spTgt spid="29"/>
                                        </p:tgtEl>
                                        <p:attrNameLst>
                                          <p:attrName>ppt_x</p:attrName>
                                          <p:attrName>ppt_y</p:attrName>
                                        </p:attrNameLst>
                                      </p:cBhvr>
                                      <p:rCtr x="-25156" y="11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0104 -2.22222E-6 L -0.50053 0.30116 " pathEditMode="relative" rAng="0" ptsTypes="AA">
                                      <p:cBhvr>
                                        <p:cTn id="22" dur="2000" fill="hold"/>
                                        <p:tgtEl>
                                          <p:spTgt spid="26"/>
                                        </p:tgtEl>
                                        <p:attrNameLst>
                                          <p:attrName>ppt_x</p:attrName>
                                          <p:attrName>ppt_y</p:attrName>
                                        </p:attrNameLst>
                                      </p:cBhvr>
                                      <p:rCtr x="-25087" y="150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14</a:t>
            </a:fld>
            <a:endParaRPr lang="en-US" dirty="0"/>
          </a:p>
        </p:txBody>
      </p:sp>
      <p:sp>
        <p:nvSpPr>
          <p:cNvPr id="5" name="Title 4"/>
          <p:cNvSpPr>
            <a:spLocks noGrp="1"/>
          </p:cNvSpPr>
          <p:nvPr>
            <p:ph type="title"/>
          </p:nvPr>
        </p:nvSpPr>
        <p:spPr/>
        <p:txBody>
          <a:bodyPr/>
          <a:lstStyle/>
          <a:p>
            <a:r>
              <a:rPr lang="en-US" dirty="0" smtClean="0"/>
              <a:t>Time Entry to Pay Process and Responsibilities</a:t>
            </a:r>
            <a:endParaRPr lang="en-US" dirty="0"/>
          </a:p>
        </p:txBody>
      </p:sp>
      <p:sp>
        <p:nvSpPr>
          <p:cNvPr id="7" name="Rounded Rectangle 6"/>
          <p:cNvSpPr/>
          <p:nvPr/>
        </p:nvSpPr>
        <p:spPr>
          <a:xfrm>
            <a:off x="378834" y="1340511"/>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Enters Time </a:t>
            </a:r>
            <a:r>
              <a:rPr lang="en-US" sz="1400" dirty="0">
                <a:solidFill>
                  <a:schemeClr val="tx1"/>
                </a:solidFill>
              </a:rPr>
              <a:t>W</a:t>
            </a:r>
            <a:r>
              <a:rPr lang="en-US" sz="1400" dirty="0" smtClean="0">
                <a:solidFill>
                  <a:schemeClr val="tx1"/>
                </a:solidFill>
              </a:rPr>
              <a:t>orked</a:t>
            </a:r>
          </a:p>
        </p:txBody>
      </p:sp>
      <p:sp>
        <p:nvSpPr>
          <p:cNvPr id="8" name="Rounded Rectangle 7"/>
          <p:cNvSpPr/>
          <p:nvPr/>
        </p:nvSpPr>
        <p:spPr>
          <a:xfrm>
            <a:off x="378833" y="2333519"/>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Validates and Transfers Time Entries</a:t>
            </a:r>
          </a:p>
        </p:txBody>
      </p:sp>
      <p:sp>
        <p:nvSpPr>
          <p:cNvPr id="9" name="Rounded Rectangle 8"/>
          <p:cNvSpPr/>
          <p:nvPr/>
        </p:nvSpPr>
        <p:spPr>
          <a:xfrm>
            <a:off x="378833" y="3347255"/>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Approves and Rejects Time</a:t>
            </a:r>
          </a:p>
        </p:txBody>
      </p:sp>
      <p:sp>
        <p:nvSpPr>
          <p:cNvPr id="10" name="Rounded Rectangle 9"/>
          <p:cNvSpPr/>
          <p:nvPr/>
        </p:nvSpPr>
        <p:spPr>
          <a:xfrm>
            <a:off x="378832" y="4356035"/>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Posts Payments</a:t>
            </a:r>
          </a:p>
        </p:txBody>
      </p:sp>
      <p:sp>
        <p:nvSpPr>
          <p:cNvPr id="18" name="Rounded Rectangle 17"/>
          <p:cNvSpPr/>
          <p:nvPr/>
        </p:nvSpPr>
        <p:spPr>
          <a:xfrm>
            <a:off x="378832" y="5306173"/>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Helps All Roles with Time Entry</a:t>
            </a:r>
          </a:p>
        </p:txBody>
      </p:sp>
      <p:grpSp>
        <p:nvGrpSpPr>
          <p:cNvPr id="30" name="Group 29"/>
          <p:cNvGrpSpPr/>
          <p:nvPr/>
        </p:nvGrpSpPr>
        <p:grpSpPr>
          <a:xfrm>
            <a:off x="2205141" y="1328219"/>
            <a:ext cx="2023843" cy="881298"/>
            <a:chOff x="2031996" y="1436122"/>
            <a:chExt cx="2023843" cy="881298"/>
          </a:xfrm>
        </p:grpSpPr>
        <p:sp>
          <p:nvSpPr>
            <p:cNvPr id="13" name="Oval 12"/>
            <p:cNvSpPr/>
            <p:nvPr/>
          </p:nvSpPr>
          <p:spPr>
            <a:xfrm>
              <a:off x="2031996" y="1436122"/>
              <a:ext cx="863615" cy="881298"/>
            </a:xfrm>
            <a:prstGeom prst="ellipse">
              <a:avLst/>
            </a:prstGeom>
            <a:blipFill>
              <a:blip r:embed="rId4">
                <a:extLst>
                  <a:ext uri="{28A0092B-C50C-407E-A947-70E740481C1C}">
                    <a14:useLocalDpi xmlns:a14="http://schemas.microsoft.com/office/drawing/2010/main" val="0"/>
                  </a:ext>
                </a:extLst>
              </a:blip>
              <a:srcRect/>
              <a:stretch>
                <a:fillRect l="-4000" r="-4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TextBox 19"/>
            <p:cNvSpPr txBox="1"/>
            <p:nvPr/>
          </p:nvSpPr>
          <p:spPr>
            <a:xfrm>
              <a:off x="2932518" y="1692105"/>
              <a:ext cx="1123321" cy="369332"/>
            </a:xfrm>
            <a:prstGeom prst="rect">
              <a:avLst/>
            </a:prstGeom>
            <a:noFill/>
          </p:spPr>
          <p:txBody>
            <a:bodyPr wrap="none" rtlCol="0">
              <a:spAutoFit/>
            </a:bodyPr>
            <a:lstStyle/>
            <a:p>
              <a:r>
                <a:rPr lang="en-US" b="1" dirty="0" smtClean="0"/>
                <a:t>Employee</a:t>
              </a:r>
              <a:endParaRPr lang="en-US" b="1" dirty="0"/>
            </a:p>
          </p:txBody>
        </p:sp>
      </p:grpSp>
      <p:grpSp>
        <p:nvGrpSpPr>
          <p:cNvPr id="28" name="Group 27"/>
          <p:cNvGrpSpPr/>
          <p:nvPr/>
        </p:nvGrpSpPr>
        <p:grpSpPr>
          <a:xfrm>
            <a:off x="2175437" y="2333519"/>
            <a:ext cx="1529778" cy="881298"/>
            <a:chOff x="2069987" y="3452279"/>
            <a:chExt cx="1529778" cy="881298"/>
          </a:xfrm>
        </p:grpSpPr>
        <p:sp>
          <p:nvSpPr>
            <p:cNvPr id="16" name="Oval 15"/>
            <p:cNvSpPr/>
            <p:nvPr/>
          </p:nvSpPr>
          <p:spPr>
            <a:xfrm>
              <a:off x="2069987" y="3452279"/>
              <a:ext cx="863615" cy="881298"/>
            </a:xfrm>
            <a:prstGeom prst="ellipse">
              <a:avLst/>
            </a:prstGeom>
            <a:blipFill>
              <a:blip r:embed="rId5" cstate="print">
                <a:extLst>
                  <a:ext uri="{28A0092B-C50C-407E-A947-70E740481C1C}">
                    <a14:useLocalDpi xmlns:a14="http://schemas.microsoft.com/office/drawing/2010/main" val="0"/>
                  </a:ext>
                </a:extLst>
              </a:blip>
              <a:srcRect/>
              <a:stretch>
                <a:fillRect l="-27000" r="-27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TextBox 20"/>
            <p:cNvSpPr txBox="1"/>
            <p:nvPr/>
          </p:nvSpPr>
          <p:spPr>
            <a:xfrm>
              <a:off x="3046024" y="3672768"/>
              <a:ext cx="553741" cy="369332"/>
            </a:xfrm>
            <a:prstGeom prst="rect">
              <a:avLst/>
            </a:prstGeom>
            <a:noFill/>
          </p:spPr>
          <p:txBody>
            <a:bodyPr wrap="none" rtlCol="0">
              <a:spAutoFit/>
            </a:bodyPr>
            <a:lstStyle/>
            <a:p>
              <a:r>
                <a:rPr lang="en-US" b="1" dirty="0" smtClean="0"/>
                <a:t>SAP</a:t>
              </a:r>
              <a:endParaRPr lang="en-US" b="1" dirty="0"/>
            </a:p>
          </p:txBody>
        </p:sp>
      </p:grpSp>
      <p:grpSp>
        <p:nvGrpSpPr>
          <p:cNvPr id="29" name="Group 28"/>
          <p:cNvGrpSpPr/>
          <p:nvPr/>
        </p:nvGrpSpPr>
        <p:grpSpPr>
          <a:xfrm>
            <a:off x="2213155" y="4316330"/>
            <a:ext cx="1725608" cy="881298"/>
            <a:chOff x="2068903" y="2438514"/>
            <a:chExt cx="1725608" cy="881298"/>
          </a:xfrm>
        </p:grpSpPr>
        <p:sp>
          <p:nvSpPr>
            <p:cNvPr id="17" name="Oval 16"/>
            <p:cNvSpPr/>
            <p:nvPr/>
          </p:nvSpPr>
          <p:spPr>
            <a:xfrm>
              <a:off x="2068903" y="2438514"/>
              <a:ext cx="863615" cy="881298"/>
            </a:xfrm>
            <a:prstGeom prst="ellipse">
              <a:avLst/>
            </a:prstGeom>
            <a:blipFill>
              <a:blip r:embed="rId6" cstate="print">
                <a:extLst>
                  <a:ext uri="{28A0092B-C50C-407E-A947-70E740481C1C}">
                    <a14:useLocalDpi xmlns:a14="http://schemas.microsoft.com/office/drawing/2010/main" val="0"/>
                  </a:ext>
                </a:extLst>
              </a:blip>
              <a:srcRect/>
              <a:stretch>
                <a:fillRect l="-8000" r="-8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TextBox 21"/>
            <p:cNvSpPr txBox="1"/>
            <p:nvPr/>
          </p:nvSpPr>
          <p:spPr>
            <a:xfrm>
              <a:off x="2957679" y="2694497"/>
              <a:ext cx="836832" cy="369332"/>
            </a:xfrm>
            <a:prstGeom prst="rect">
              <a:avLst/>
            </a:prstGeom>
            <a:noFill/>
          </p:spPr>
          <p:txBody>
            <a:bodyPr wrap="none" rtlCol="0">
              <a:spAutoFit/>
            </a:bodyPr>
            <a:lstStyle/>
            <a:p>
              <a:r>
                <a:rPr lang="en-US" b="1" dirty="0" smtClean="0"/>
                <a:t>Payroll</a:t>
              </a:r>
              <a:endParaRPr lang="en-US" b="1" dirty="0"/>
            </a:p>
          </p:txBody>
        </p:sp>
      </p:grpSp>
      <p:grpSp>
        <p:nvGrpSpPr>
          <p:cNvPr id="27" name="Group 26"/>
          <p:cNvGrpSpPr/>
          <p:nvPr/>
        </p:nvGrpSpPr>
        <p:grpSpPr>
          <a:xfrm>
            <a:off x="2212761" y="3326799"/>
            <a:ext cx="2132056" cy="881298"/>
            <a:chOff x="2068903" y="4450528"/>
            <a:chExt cx="2132056" cy="881298"/>
          </a:xfrm>
        </p:grpSpPr>
        <p:sp>
          <p:nvSpPr>
            <p:cNvPr id="15" name="Oval 14"/>
            <p:cNvSpPr/>
            <p:nvPr/>
          </p:nvSpPr>
          <p:spPr>
            <a:xfrm>
              <a:off x="2068903" y="4450528"/>
              <a:ext cx="863615" cy="881298"/>
            </a:xfrm>
            <a:prstGeom prst="ellipse">
              <a:avLst/>
            </a:prstGeom>
            <a:blipFill>
              <a:blip r:embed="rId7" cstate="print">
                <a:extLst>
                  <a:ext uri="{28A0092B-C50C-407E-A947-70E740481C1C}">
                    <a14:useLocalDpi xmlns:a14="http://schemas.microsoft.com/office/drawing/2010/main" val="0"/>
                  </a:ext>
                </a:extLst>
              </a:blip>
              <a:srcRect/>
              <a:stretch>
                <a:fillRect l="-7000" r="-7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TextBox 22"/>
            <p:cNvSpPr txBox="1"/>
            <p:nvPr/>
          </p:nvSpPr>
          <p:spPr>
            <a:xfrm>
              <a:off x="2999540" y="4659230"/>
              <a:ext cx="1201419" cy="369332"/>
            </a:xfrm>
            <a:prstGeom prst="rect">
              <a:avLst/>
            </a:prstGeom>
            <a:noFill/>
          </p:spPr>
          <p:txBody>
            <a:bodyPr wrap="none" rtlCol="0">
              <a:spAutoFit/>
            </a:bodyPr>
            <a:lstStyle/>
            <a:p>
              <a:r>
                <a:rPr lang="en-US" b="1" dirty="0" smtClean="0"/>
                <a:t>Supervisor</a:t>
              </a:r>
              <a:endParaRPr lang="en-US" b="1" dirty="0"/>
            </a:p>
          </p:txBody>
        </p:sp>
      </p:grpSp>
      <p:grpSp>
        <p:nvGrpSpPr>
          <p:cNvPr id="26" name="Group 25"/>
          <p:cNvGrpSpPr/>
          <p:nvPr/>
        </p:nvGrpSpPr>
        <p:grpSpPr>
          <a:xfrm>
            <a:off x="2222486" y="5305861"/>
            <a:ext cx="2160343" cy="841811"/>
            <a:chOff x="2085483" y="5393445"/>
            <a:chExt cx="2160343" cy="841811"/>
          </a:xfrm>
        </p:grpSpPr>
        <p:sp>
          <p:nvSpPr>
            <p:cNvPr id="24" name="TextBox 23"/>
            <p:cNvSpPr txBox="1"/>
            <p:nvPr/>
          </p:nvSpPr>
          <p:spPr>
            <a:xfrm>
              <a:off x="2932518" y="5638546"/>
              <a:ext cx="1313308" cy="369332"/>
            </a:xfrm>
            <a:prstGeom prst="rect">
              <a:avLst/>
            </a:prstGeom>
            <a:noFill/>
          </p:spPr>
          <p:txBody>
            <a:bodyPr wrap="none" rtlCol="0">
              <a:spAutoFit/>
            </a:bodyPr>
            <a:lstStyle/>
            <a:p>
              <a:r>
                <a:rPr lang="en-US" b="1" dirty="0" smtClean="0"/>
                <a:t>Timekeeper</a:t>
              </a:r>
              <a:endParaRPr lang="en-US" b="1" dirty="0"/>
            </a:p>
          </p:txBody>
        </p:sp>
        <p:sp>
          <p:nvSpPr>
            <p:cNvPr id="25" name="Oval 24"/>
            <p:cNvSpPr/>
            <p:nvPr/>
          </p:nvSpPr>
          <p:spPr>
            <a:xfrm>
              <a:off x="2085483" y="5393445"/>
              <a:ext cx="847035" cy="841811"/>
            </a:xfrm>
            <a:prstGeom prst="ellipse">
              <a:avLst/>
            </a:prstGeom>
            <a:blipFill>
              <a:blip r:embed="rId8">
                <a:extLst>
                  <a:ext uri="{28A0092B-C50C-407E-A947-70E740481C1C}">
                    <a14:useLocalDpi xmlns:a14="http://schemas.microsoft.com/office/drawing/2010/main" val="0"/>
                  </a:ext>
                </a:extLst>
              </a:blip>
              <a:srcRect/>
              <a:stretch>
                <a:fillRect t="-2000" b="-2000"/>
              </a:stretch>
            </a:blipFill>
            <a:ln>
              <a:solidFill>
                <a:schemeClr val="accent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31" name="Rounded Rectangle 30"/>
          <p:cNvSpPr/>
          <p:nvPr/>
        </p:nvSpPr>
        <p:spPr>
          <a:xfrm>
            <a:off x="7153014" y="1341982"/>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Tells you how to Enter Time and Leave</a:t>
            </a:r>
          </a:p>
        </p:txBody>
      </p:sp>
      <p:sp>
        <p:nvSpPr>
          <p:cNvPr id="32" name="Rounded Rectangle 31"/>
          <p:cNvSpPr/>
          <p:nvPr/>
        </p:nvSpPr>
        <p:spPr>
          <a:xfrm>
            <a:off x="7153013" y="2334990"/>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Makes Sure you are Paid </a:t>
            </a:r>
            <a:r>
              <a:rPr lang="en-US" sz="1400" dirty="0">
                <a:solidFill>
                  <a:schemeClr val="tx1"/>
                </a:solidFill>
              </a:rPr>
              <a:t>C</a:t>
            </a:r>
            <a:r>
              <a:rPr lang="en-US" sz="1400" dirty="0" smtClean="0">
                <a:solidFill>
                  <a:schemeClr val="tx1"/>
                </a:solidFill>
              </a:rPr>
              <a:t>orrectly</a:t>
            </a:r>
          </a:p>
        </p:txBody>
      </p:sp>
      <p:sp>
        <p:nvSpPr>
          <p:cNvPr id="33" name="Rounded Rectangle 32"/>
          <p:cNvSpPr/>
          <p:nvPr/>
        </p:nvSpPr>
        <p:spPr>
          <a:xfrm>
            <a:off x="7153013" y="3348726"/>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Talks to Supervisor about Time Questions</a:t>
            </a:r>
          </a:p>
        </p:txBody>
      </p:sp>
      <p:sp>
        <p:nvSpPr>
          <p:cNvPr id="34" name="Rounded Rectangle 33"/>
          <p:cNvSpPr/>
          <p:nvPr/>
        </p:nvSpPr>
        <p:spPr>
          <a:xfrm>
            <a:off x="7153012" y="4357506"/>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Helps </a:t>
            </a:r>
            <a:r>
              <a:rPr lang="en-US" sz="1400" dirty="0">
                <a:solidFill>
                  <a:schemeClr val="tx1"/>
                </a:solidFill>
              </a:rPr>
              <a:t>w</a:t>
            </a:r>
            <a:r>
              <a:rPr lang="en-US" sz="1400" dirty="0" smtClean="0">
                <a:solidFill>
                  <a:schemeClr val="tx1"/>
                </a:solidFill>
              </a:rPr>
              <a:t>ith Complex Time Entry</a:t>
            </a:r>
          </a:p>
        </p:txBody>
      </p:sp>
      <p:sp>
        <p:nvSpPr>
          <p:cNvPr id="4" name="Rectangle 3"/>
          <p:cNvSpPr/>
          <p:nvPr/>
        </p:nvSpPr>
        <p:spPr>
          <a:xfrm>
            <a:off x="2057400" y="2270760"/>
            <a:ext cx="2141880" cy="9982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263052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3.7037E-7 L -0.31302 -0.28843 " pathEditMode="relative" rAng="0" ptsTypes="AA">
                                      <p:cBhvr>
                                        <p:cTn id="6" dur="2000" fill="hold"/>
                                        <p:tgtEl>
                                          <p:spTgt spid="33"/>
                                        </p:tgtEl>
                                        <p:attrNameLst>
                                          <p:attrName>ppt_x</p:attrName>
                                          <p:attrName>ppt_y</p:attrName>
                                        </p:attrNameLst>
                                      </p:cBhvr>
                                      <p:rCtr x="-15660" y="-1442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16667E-6 4.44444E-6 L -0.30903 0.29814 " pathEditMode="relative" rAng="0" ptsTypes="AA">
                                      <p:cBhvr>
                                        <p:cTn id="10" dur="2000" fill="hold"/>
                                        <p:tgtEl>
                                          <p:spTgt spid="31"/>
                                        </p:tgtEl>
                                        <p:attrNameLst>
                                          <p:attrName>ppt_x</p:attrName>
                                          <p:attrName>ppt_y</p:attrName>
                                        </p:attrNameLst>
                                      </p:cBhvr>
                                      <p:rCtr x="-15451" y="1490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16667E-6 -2.96296E-6 L -0.29375 0.29468 " pathEditMode="relative" rAng="0" ptsTypes="AA">
                                      <p:cBhvr>
                                        <p:cTn id="14" dur="2000" fill="hold"/>
                                        <p:tgtEl>
                                          <p:spTgt spid="32"/>
                                        </p:tgtEl>
                                        <p:attrNameLst>
                                          <p:attrName>ppt_x</p:attrName>
                                          <p:attrName>ppt_y</p:attrName>
                                        </p:attrNameLst>
                                      </p:cBhvr>
                                      <p:rCtr x="-14687" y="14722"/>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16667E-6 -3.7037E-7 L -0.29427 0.13866 " pathEditMode="relative" rAng="0" ptsTypes="AA">
                                      <p:cBhvr>
                                        <p:cTn id="18" dur="2000" fill="hold"/>
                                        <p:tgtEl>
                                          <p:spTgt spid="34"/>
                                        </p:tgtEl>
                                        <p:attrNameLst>
                                          <p:attrName>ppt_x</p:attrName>
                                          <p:attrName>ppt_y</p:attrName>
                                        </p:attrNameLst>
                                      </p:cBhvr>
                                      <p:rCtr x="-14722" y="6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15</a:t>
            </a:fld>
            <a:endParaRPr lang="en-US" dirty="0"/>
          </a:p>
        </p:txBody>
      </p:sp>
      <p:sp>
        <p:nvSpPr>
          <p:cNvPr id="5" name="Title 4"/>
          <p:cNvSpPr>
            <a:spLocks noGrp="1"/>
          </p:cNvSpPr>
          <p:nvPr>
            <p:ph type="title"/>
          </p:nvPr>
        </p:nvSpPr>
        <p:spPr/>
        <p:txBody>
          <a:bodyPr anchor="ctr" anchorCtr="0"/>
          <a:lstStyle/>
          <a:p>
            <a:r>
              <a:rPr lang="en-US" sz="3200" dirty="0" smtClean="0"/>
              <a:t>Your Work Schedule</a:t>
            </a:r>
            <a:endParaRPr lang="en-US" sz="3200" dirty="0"/>
          </a:p>
        </p:txBody>
      </p:sp>
      <p:pic>
        <p:nvPicPr>
          <p:cNvPr id="8" name="Picture 7"/>
          <p:cNvPicPr>
            <a:picLocks noChangeAspect="1"/>
          </p:cNvPicPr>
          <p:nvPr/>
        </p:nvPicPr>
        <p:blipFill rotWithShape="1">
          <a:blip r:embed="rId4"/>
          <a:srcRect t="1" b="47059"/>
          <a:stretch/>
        </p:blipFill>
        <p:spPr>
          <a:xfrm>
            <a:off x="348749" y="1371600"/>
            <a:ext cx="8446501" cy="2517941"/>
          </a:xfrm>
          <a:prstGeom prst="rect">
            <a:avLst/>
          </a:prstGeom>
        </p:spPr>
      </p:pic>
      <p:sp>
        <p:nvSpPr>
          <p:cNvPr id="10" name="Right Arrow 9"/>
          <p:cNvSpPr/>
          <p:nvPr/>
        </p:nvSpPr>
        <p:spPr>
          <a:xfrm>
            <a:off x="126876" y="2602045"/>
            <a:ext cx="443746" cy="382772"/>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b="1" dirty="0" smtClean="0">
              <a:solidFill>
                <a:schemeClr val="tx1"/>
              </a:solidFill>
            </a:endParaRPr>
          </a:p>
        </p:txBody>
      </p:sp>
      <p:sp>
        <p:nvSpPr>
          <p:cNvPr id="14" name="Rectangle 13"/>
          <p:cNvSpPr/>
          <p:nvPr/>
        </p:nvSpPr>
        <p:spPr>
          <a:xfrm>
            <a:off x="900403" y="4413819"/>
            <a:ext cx="7343191" cy="1418253"/>
          </a:xfrm>
          <a:prstGeom prst="rect">
            <a:avLst/>
          </a:prstGeom>
          <a:ln/>
        </p:spPr>
        <p:style>
          <a:lnRef idx="2">
            <a:schemeClr val="dk1"/>
          </a:lnRef>
          <a:fillRef idx="1">
            <a:schemeClr val="lt1"/>
          </a:fillRef>
          <a:effectRef idx="0">
            <a:schemeClr val="dk1"/>
          </a:effectRef>
          <a:fontRef idx="minor">
            <a:schemeClr val="dk1"/>
          </a:fontRef>
        </p:style>
        <p:txBody>
          <a:bodyPr rtlCol="0" anchor="t" anchorCtr="0"/>
          <a:lstStyle/>
          <a:p>
            <a:r>
              <a:rPr lang="en-US" sz="1400" b="1" dirty="0" smtClean="0">
                <a:solidFill>
                  <a:schemeClr val="tx1"/>
                </a:solidFill>
              </a:rPr>
              <a:t>True or False:</a:t>
            </a:r>
          </a:p>
          <a:p>
            <a:endParaRPr lang="en-US" sz="1400" dirty="0" smtClean="0">
              <a:solidFill>
                <a:schemeClr val="tx1"/>
              </a:solidFill>
            </a:endParaRPr>
          </a:p>
          <a:p>
            <a:r>
              <a:rPr lang="en-US" sz="1400" i="1" dirty="0" smtClean="0">
                <a:solidFill>
                  <a:schemeClr val="tx1"/>
                </a:solidFill>
              </a:rPr>
              <a:t>Your work schedule shows the time you are scheduled to work and the time you are not.</a:t>
            </a:r>
          </a:p>
          <a:p>
            <a:endParaRPr lang="en-US" sz="1400" i="1" dirty="0">
              <a:solidFill>
                <a:schemeClr val="tx1"/>
              </a:solidFill>
            </a:endParaRPr>
          </a:p>
          <a:p>
            <a:endParaRPr lang="en-US" sz="1400" dirty="0" smtClean="0">
              <a:solidFill>
                <a:schemeClr val="tx1"/>
              </a:solidFill>
            </a:endParaRPr>
          </a:p>
        </p:txBody>
      </p:sp>
      <p:sp>
        <p:nvSpPr>
          <p:cNvPr id="15" name="Rectangle 14"/>
          <p:cNvSpPr/>
          <p:nvPr/>
        </p:nvSpPr>
        <p:spPr>
          <a:xfrm>
            <a:off x="3802222" y="5271796"/>
            <a:ext cx="1539551" cy="43853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solidFill>
                  <a:schemeClr val="tx1"/>
                </a:solidFill>
              </a:rPr>
              <a:t>False</a:t>
            </a:r>
            <a:endParaRPr lang="en-US" sz="1400" b="1" dirty="0">
              <a:solidFill>
                <a:schemeClr val="tx1"/>
              </a:solidFill>
            </a:endParaRPr>
          </a:p>
        </p:txBody>
      </p:sp>
      <p:sp>
        <p:nvSpPr>
          <p:cNvPr id="16" name="Rectangle 15"/>
          <p:cNvSpPr/>
          <p:nvPr/>
        </p:nvSpPr>
        <p:spPr>
          <a:xfrm>
            <a:off x="899371" y="4408969"/>
            <a:ext cx="7343191" cy="1418253"/>
          </a:xfrm>
          <a:prstGeom prst="rect">
            <a:avLst/>
          </a:prstGeom>
          <a:ln/>
        </p:spPr>
        <p:style>
          <a:lnRef idx="2">
            <a:schemeClr val="dk1"/>
          </a:lnRef>
          <a:fillRef idx="1">
            <a:schemeClr val="lt1"/>
          </a:fillRef>
          <a:effectRef idx="0">
            <a:schemeClr val="dk1"/>
          </a:effectRef>
          <a:fontRef idx="minor">
            <a:schemeClr val="dk1"/>
          </a:fontRef>
        </p:style>
        <p:txBody>
          <a:bodyPr rtlCol="0" anchor="t" anchorCtr="0"/>
          <a:lstStyle/>
          <a:p>
            <a:r>
              <a:rPr lang="en-US" sz="1400" b="1" dirty="0" smtClean="0">
                <a:solidFill>
                  <a:schemeClr val="tx1"/>
                </a:solidFill>
              </a:rPr>
              <a:t>True or False:</a:t>
            </a:r>
          </a:p>
          <a:p>
            <a:endParaRPr lang="en-US" sz="1400" dirty="0" smtClean="0">
              <a:solidFill>
                <a:schemeClr val="tx1"/>
              </a:solidFill>
            </a:endParaRPr>
          </a:p>
          <a:p>
            <a:r>
              <a:rPr lang="en-US" sz="1400" i="1" dirty="0" smtClean="0">
                <a:solidFill>
                  <a:schemeClr val="tx1"/>
                </a:solidFill>
              </a:rPr>
              <a:t>There is a line on your timesheet that allows you to see your work schedule.</a:t>
            </a:r>
          </a:p>
          <a:p>
            <a:endParaRPr lang="en-US" sz="1400" i="1" dirty="0">
              <a:solidFill>
                <a:schemeClr val="tx1"/>
              </a:solidFill>
            </a:endParaRPr>
          </a:p>
          <a:p>
            <a:endParaRPr lang="en-US" sz="1400" dirty="0" smtClean="0">
              <a:solidFill>
                <a:schemeClr val="tx1"/>
              </a:solidFill>
            </a:endParaRPr>
          </a:p>
        </p:txBody>
      </p:sp>
      <p:sp>
        <p:nvSpPr>
          <p:cNvPr id="17" name="Rectangle 16"/>
          <p:cNvSpPr/>
          <p:nvPr/>
        </p:nvSpPr>
        <p:spPr>
          <a:xfrm>
            <a:off x="3792885" y="5270702"/>
            <a:ext cx="1539551" cy="43853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tx1"/>
                </a:solidFill>
              </a:rPr>
              <a:t>TRUE</a:t>
            </a:r>
          </a:p>
        </p:txBody>
      </p:sp>
      <p:sp>
        <p:nvSpPr>
          <p:cNvPr id="18" name="Rectangle 17"/>
          <p:cNvSpPr/>
          <p:nvPr/>
        </p:nvSpPr>
        <p:spPr>
          <a:xfrm>
            <a:off x="900397" y="4416967"/>
            <a:ext cx="7343191" cy="1418253"/>
          </a:xfrm>
          <a:prstGeom prst="rect">
            <a:avLst/>
          </a:prstGeom>
          <a:ln/>
        </p:spPr>
        <p:style>
          <a:lnRef idx="2">
            <a:schemeClr val="dk1"/>
          </a:lnRef>
          <a:fillRef idx="1">
            <a:schemeClr val="lt1"/>
          </a:fillRef>
          <a:effectRef idx="0">
            <a:schemeClr val="dk1"/>
          </a:effectRef>
          <a:fontRef idx="minor">
            <a:schemeClr val="dk1"/>
          </a:fontRef>
        </p:style>
        <p:txBody>
          <a:bodyPr rtlCol="0" anchor="t" anchorCtr="0"/>
          <a:lstStyle/>
          <a:p>
            <a:r>
              <a:rPr lang="en-US" sz="1400" b="1" dirty="0" smtClean="0">
                <a:solidFill>
                  <a:schemeClr val="tx1"/>
                </a:solidFill>
              </a:rPr>
              <a:t>True or False:</a:t>
            </a:r>
          </a:p>
          <a:p>
            <a:endParaRPr lang="en-US" sz="1400" dirty="0" smtClean="0">
              <a:solidFill>
                <a:schemeClr val="tx1"/>
              </a:solidFill>
            </a:endParaRPr>
          </a:p>
          <a:p>
            <a:r>
              <a:rPr lang="en-US" sz="1400" i="1" dirty="0" smtClean="0">
                <a:solidFill>
                  <a:schemeClr val="tx1"/>
                </a:solidFill>
              </a:rPr>
              <a:t>Only working time counts towards your total hours worked in the week</a:t>
            </a:r>
            <a:r>
              <a:rPr lang="en-US" sz="1400" dirty="0" smtClean="0">
                <a:solidFill>
                  <a:schemeClr val="tx1"/>
                </a:solidFill>
              </a:rPr>
              <a:t>.</a:t>
            </a:r>
          </a:p>
          <a:p>
            <a:endParaRPr lang="en-US" sz="1400" dirty="0">
              <a:solidFill>
                <a:schemeClr val="tx1"/>
              </a:solidFill>
            </a:endParaRPr>
          </a:p>
          <a:p>
            <a:endParaRPr lang="en-US" sz="1400" dirty="0" smtClean="0">
              <a:solidFill>
                <a:schemeClr val="tx1"/>
              </a:solidFill>
            </a:endParaRPr>
          </a:p>
        </p:txBody>
      </p:sp>
      <p:sp>
        <p:nvSpPr>
          <p:cNvPr id="19" name="Rectangle 18"/>
          <p:cNvSpPr/>
          <p:nvPr/>
        </p:nvSpPr>
        <p:spPr>
          <a:xfrm>
            <a:off x="3802221" y="5275363"/>
            <a:ext cx="1539551" cy="43853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solidFill>
                  <a:schemeClr val="tx1"/>
                </a:solidFill>
              </a:rPr>
              <a:t>False</a:t>
            </a:r>
            <a:endParaRPr lang="en-US" sz="1400" b="1" dirty="0">
              <a:solidFill>
                <a:schemeClr val="tx1"/>
              </a:solidFill>
            </a:endParaRPr>
          </a:p>
        </p:txBody>
      </p:sp>
    </p:spTree>
    <p:custDataLst>
      <p:tags r:id="rId1"/>
    </p:custDataLst>
    <p:extLst>
      <p:ext uri="{BB962C8B-B14F-4D97-AF65-F5344CB8AC3E}">
        <p14:creationId xmlns:p14="http://schemas.microsoft.com/office/powerpoint/2010/main" val="2551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Employee Time Entry Worksheet</a:t>
            </a:r>
            <a:endParaRPr lang="en-US" dirty="0"/>
          </a:p>
        </p:txBody>
      </p:sp>
      <p:sp>
        <p:nvSpPr>
          <p:cNvPr id="8" name="Content Placeholder 7"/>
          <p:cNvSpPr>
            <a:spLocks noGrp="1"/>
          </p:cNvSpPr>
          <p:nvPr>
            <p:ph sz="half" idx="2"/>
          </p:nvPr>
        </p:nvSpPr>
        <p:spPr>
          <a:xfrm>
            <a:off x="3584570" y="1371600"/>
            <a:ext cx="5224149" cy="4937760"/>
          </a:xfrm>
        </p:spPr>
        <p:txBody>
          <a:bodyPr/>
          <a:lstStyle/>
          <a:p>
            <a:r>
              <a:rPr lang="en-US" sz="2400" dirty="0" smtClean="0"/>
              <a:t>The Employee Time Entry Worksheet:</a:t>
            </a:r>
          </a:p>
          <a:p>
            <a:pPr marL="457200" indent="-457200">
              <a:buFont typeface="Arial" panose="020B0604020202020204" pitchFamily="34" charset="0"/>
              <a:buChar char="•"/>
            </a:pPr>
            <a:r>
              <a:rPr lang="en-US" sz="2400" dirty="0" smtClean="0"/>
              <a:t>Is your guide to how </a:t>
            </a:r>
            <a:r>
              <a:rPr lang="en-US" sz="2400" b="1" dirty="0" smtClean="0"/>
              <a:t>YOU</a:t>
            </a:r>
            <a:r>
              <a:rPr lang="en-US" sz="2400" dirty="0" smtClean="0"/>
              <a:t> enter time</a:t>
            </a:r>
          </a:p>
          <a:p>
            <a:pPr marL="457200" indent="-457200">
              <a:buFont typeface="Arial" panose="020B0604020202020204" pitchFamily="34" charset="0"/>
              <a:buChar char="•"/>
            </a:pPr>
            <a:r>
              <a:rPr lang="en-US" sz="2400" dirty="0" smtClean="0"/>
              <a:t>Requires you to access your Time Statement to complete </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16</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59620">
            <a:off x="440673" y="1573617"/>
            <a:ext cx="3139712" cy="3999323"/>
          </a:xfrm>
          <a:prstGeom prst="rect">
            <a:avLst/>
          </a:prstGeom>
        </p:spPr>
      </p:pic>
    </p:spTree>
    <p:custDataLst>
      <p:tags r:id="rId1"/>
    </p:custDataLst>
    <p:extLst>
      <p:ext uri="{BB962C8B-B14F-4D97-AF65-F5344CB8AC3E}">
        <p14:creationId xmlns:p14="http://schemas.microsoft.com/office/powerpoint/2010/main" val="2815064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4"/>
          <a:stretch>
            <a:fillRect/>
          </a:stretch>
        </p:blipFill>
        <p:spPr>
          <a:xfrm>
            <a:off x="172246" y="1309986"/>
            <a:ext cx="8814127" cy="4963226"/>
          </a:xfrm>
          <a:prstGeom prst="rect">
            <a:avLst/>
          </a:prstGeom>
        </p:spPr>
      </p:pic>
      <p:sp>
        <p:nvSpPr>
          <p:cNvPr id="2" name="Title 1"/>
          <p:cNvSpPr>
            <a:spLocks noGrp="1"/>
          </p:cNvSpPr>
          <p:nvPr>
            <p:ph type="title"/>
          </p:nvPr>
        </p:nvSpPr>
        <p:spPr/>
        <p:txBody>
          <a:bodyPr/>
          <a:lstStyle/>
          <a:p>
            <a:r>
              <a:rPr lang="en-US" dirty="0" smtClean="0"/>
              <a:t>Types of Time Entry</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17</a:t>
            </a:fld>
            <a:endParaRPr lang="en-US" dirty="0"/>
          </a:p>
        </p:txBody>
      </p:sp>
      <p:sp>
        <p:nvSpPr>
          <p:cNvPr id="10" name="Right Arrow 9"/>
          <p:cNvSpPr/>
          <p:nvPr/>
        </p:nvSpPr>
        <p:spPr>
          <a:xfrm>
            <a:off x="435935" y="2902448"/>
            <a:ext cx="520995" cy="382772"/>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chemeClr val="tx1"/>
                </a:solidFill>
              </a:rPr>
              <a:t>1</a:t>
            </a:r>
          </a:p>
        </p:txBody>
      </p:sp>
      <p:sp>
        <p:nvSpPr>
          <p:cNvPr id="11" name="Right Arrow 10"/>
          <p:cNvSpPr/>
          <p:nvPr/>
        </p:nvSpPr>
        <p:spPr>
          <a:xfrm>
            <a:off x="124399" y="3333342"/>
            <a:ext cx="435935" cy="382772"/>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schemeClr val="tx1"/>
                </a:solidFill>
              </a:rPr>
              <a:t>2</a:t>
            </a:r>
            <a:endParaRPr lang="en-US" sz="1400" b="1" dirty="0" smtClean="0">
              <a:solidFill>
                <a:schemeClr val="tx1"/>
              </a:solidFill>
            </a:endParaRPr>
          </a:p>
        </p:txBody>
      </p:sp>
      <p:sp>
        <p:nvSpPr>
          <p:cNvPr id="12" name="Right Arrow 11"/>
          <p:cNvSpPr/>
          <p:nvPr/>
        </p:nvSpPr>
        <p:spPr>
          <a:xfrm>
            <a:off x="2651052" y="3493891"/>
            <a:ext cx="435935" cy="382772"/>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chemeClr val="tx1"/>
                </a:solidFill>
              </a:rPr>
              <a:t>3</a:t>
            </a:r>
          </a:p>
        </p:txBody>
      </p:sp>
      <p:sp>
        <p:nvSpPr>
          <p:cNvPr id="14" name="Right Arrow 13"/>
          <p:cNvSpPr/>
          <p:nvPr/>
        </p:nvSpPr>
        <p:spPr>
          <a:xfrm>
            <a:off x="124398" y="3659791"/>
            <a:ext cx="435935" cy="382772"/>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schemeClr val="tx1"/>
                </a:solidFill>
              </a:rPr>
              <a:t>4</a:t>
            </a:r>
            <a:endParaRPr lang="en-US" sz="1400" b="1" dirty="0" smtClean="0">
              <a:solidFill>
                <a:schemeClr val="tx1"/>
              </a:solidFill>
            </a:endParaRPr>
          </a:p>
        </p:txBody>
      </p:sp>
    </p:spTree>
    <p:custDataLst>
      <p:tags r:id="rId1"/>
    </p:custDataLst>
    <p:extLst>
      <p:ext uri="{BB962C8B-B14F-4D97-AF65-F5344CB8AC3E}">
        <p14:creationId xmlns:p14="http://schemas.microsoft.com/office/powerpoint/2010/main" val="885485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Orders and Time Entry</a:t>
            </a:r>
            <a:endParaRPr lang="en-US" dirty="0"/>
          </a:p>
        </p:txBody>
      </p:sp>
      <p:sp>
        <p:nvSpPr>
          <p:cNvPr id="3" name="Content Placeholder 2"/>
          <p:cNvSpPr>
            <a:spLocks noGrp="1"/>
          </p:cNvSpPr>
          <p:nvPr>
            <p:ph sz="half" idx="2"/>
          </p:nvPr>
        </p:nvSpPr>
        <p:spPr>
          <a:xfrm>
            <a:off x="304800" y="1371600"/>
            <a:ext cx="8503920" cy="2540000"/>
          </a:xfrm>
        </p:spPr>
        <p:txBody>
          <a:bodyPr/>
          <a:lstStyle/>
          <a:p>
            <a:pPr marL="342900" indent="-342900">
              <a:buFont typeface="Arial" panose="020B0604020202020204" pitchFamily="34" charset="0"/>
              <a:buChar char="•"/>
            </a:pPr>
            <a:r>
              <a:rPr lang="en-US" sz="2400" dirty="0"/>
              <a:t>All of your working time is typically </a:t>
            </a:r>
            <a:r>
              <a:rPr lang="en-US" sz="2400" dirty="0" smtClean="0"/>
              <a:t>entered </a:t>
            </a:r>
            <a:r>
              <a:rPr lang="en-US" sz="2400" dirty="0"/>
              <a:t>to a work order</a:t>
            </a:r>
          </a:p>
          <a:p>
            <a:pPr marL="640080" indent="-342900">
              <a:buFont typeface="Arial" panose="020B0604020202020204" pitchFamily="34" charset="0"/>
              <a:buChar char="•"/>
            </a:pPr>
            <a:r>
              <a:rPr lang="en-US" sz="2400" dirty="0" smtClean="0"/>
              <a:t>DOT1 work </a:t>
            </a:r>
            <a:r>
              <a:rPr lang="en-US" sz="2400" dirty="0"/>
              <a:t>orders </a:t>
            </a:r>
            <a:r>
              <a:rPr lang="en-US" sz="2400" dirty="0" smtClean="0"/>
              <a:t>transfer </a:t>
            </a:r>
            <a:r>
              <a:rPr lang="en-US" sz="2400" dirty="0"/>
              <a:t>the time to your timesheet</a:t>
            </a:r>
          </a:p>
          <a:p>
            <a:pPr marL="640080" indent="-342900">
              <a:buFont typeface="Arial" panose="020B0604020202020204" pitchFamily="34" charset="0"/>
              <a:buChar char="•"/>
            </a:pPr>
            <a:r>
              <a:rPr lang="en-US" sz="2400" dirty="0" smtClean="0"/>
              <a:t>Preventive/Fleet </a:t>
            </a:r>
            <a:r>
              <a:rPr lang="en-US" sz="2400" dirty="0"/>
              <a:t>work orders </a:t>
            </a:r>
            <a:r>
              <a:rPr lang="en-US" sz="2400" dirty="0" smtClean="0"/>
              <a:t>are entered </a:t>
            </a:r>
            <a:r>
              <a:rPr lang="en-US" sz="2400" dirty="0"/>
              <a:t>on the timesheet</a:t>
            </a:r>
          </a:p>
          <a:p>
            <a:pPr marL="342900" indent="-342900">
              <a:buFont typeface="Arial" panose="020B0604020202020204" pitchFamily="34" charset="0"/>
              <a:buChar char="•"/>
            </a:pPr>
            <a:r>
              <a:rPr lang="en-US" sz="2400" dirty="0"/>
              <a:t>Time cannot be entered or transferred unless a work order has been created</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18</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Pentagon 11"/>
          <p:cNvSpPr/>
          <p:nvPr/>
        </p:nvSpPr>
        <p:spPr>
          <a:xfrm>
            <a:off x="876300" y="3975110"/>
            <a:ext cx="2438400" cy="1851025"/>
          </a:xfrm>
          <a:prstGeom prst="homePlate">
            <a:avLst>
              <a:gd name="adj" fmla="val 28537"/>
            </a:avLst>
          </a:prstGeom>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n-US" sz="1400" b="1" i="1" dirty="0" smtClean="0">
                <a:solidFill>
                  <a:schemeClr val="tx1"/>
                </a:solidFill>
              </a:rPr>
              <a:t>Maintenance Staff</a:t>
            </a:r>
            <a:r>
              <a:rPr lang="en-US" sz="1400" b="1" dirty="0" smtClean="0">
                <a:solidFill>
                  <a:schemeClr val="tx1"/>
                </a:solidFill>
              </a:rPr>
              <a:t> - </a:t>
            </a:r>
          </a:p>
          <a:p>
            <a:r>
              <a:rPr lang="en-US" sz="1400" dirty="0" smtClean="0">
                <a:solidFill>
                  <a:schemeClr val="tx1"/>
                </a:solidFill>
              </a:rPr>
              <a:t>Creates and releases the work order</a:t>
            </a:r>
          </a:p>
        </p:txBody>
      </p:sp>
      <p:sp>
        <p:nvSpPr>
          <p:cNvPr id="15" name="Pentagon 14"/>
          <p:cNvSpPr/>
          <p:nvPr/>
        </p:nvSpPr>
        <p:spPr>
          <a:xfrm>
            <a:off x="2806700" y="3975110"/>
            <a:ext cx="3505200" cy="812800"/>
          </a:xfrm>
          <a:prstGeom prst="homePlate">
            <a:avLst/>
          </a:prstGeom>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r>
              <a:rPr lang="en-US" sz="1400" b="1" dirty="0" smtClean="0">
                <a:solidFill>
                  <a:schemeClr val="tx1"/>
                </a:solidFill>
              </a:rPr>
              <a:t>DOT1 Work Orders:</a:t>
            </a:r>
          </a:p>
          <a:p>
            <a:pPr marL="285750" indent="-285750">
              <a:buFont typeface="Arial" panose="020B0604020202020204" pitchFamily="34" charset="0"/>
              <a:buChar char="•"/>
            </a:pPr>
            <a:r>
              <a:rPr lang="en-US" sz="1400" dirty="0" smtClean="0">
                <a:solidFill>
                  <a:schemeClr val="tx1"/>
                </a:solidFill>
              </a:rPr>
              <a:t>Transfer to the timesheet</a:t>
            </a:r>
          </a:p>
          <a:p>
            <a:pPr marL="285750" indent="-285750">
              <a:buFont typeface="Arial" panose="020B0604020202020204" pitchFamily="34" charset="0"/>
              <a:buChar char="•"/>
            </a:pPr>
            <a:r>
              <a:rPr lang="en-US" sz="1400" b="1" i="1" dirty="0" smtClean="0">
                <a:solidFill>
                  <a:schemeClr val="tx1"/>
                </a:solidFill>
              </a:rPr>
              <a:t>Employee</a:t>
            </a:r>
            <a:r>
              <a:rPr lang="en-US" sz="1400" dirty="0" smtClean="0">
                <a:solidFill>
                  <a:schemeClr val="tx1"/>
                </a:solidFill>
              </a:rPr>
              <a:t> reviews and enters </a:t>
            </a:r>
          </a:p>
        </p:txBody>
      </p:sp>
      <p:sp>
        <p:nvSpPr>
          <p:cNvPr id="16" name="Pentagon 15"/>
          <p:cNvSpPr/>
          <p:nvPr/>
        </p:nvSpPr>
        <p:spPr>
          <a:xfrm>
            <a:off x="2806700" y="5013335"/>
            <a:ext cx="3505200" cy="812800"/>
          </a:xfrm>
          <a:prstGeom prst="homePlate">
            <a:avLst/>
          </a:prstGeom>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r>
              <a:rPr lang="en-US" sz="1400" b="1" dirty="0" smtClean="0">
                <a:solidFill>
                  <a:schemeClr val="tx1"/>
                </a:solidFill>
              </a:rPr>
              <a:t>Preventive/Fleet Work Orders:</a:t>
            </a:r>
          </a:p>
          <a:p>
            <a:pPr marL="285750" indent="-285750">
              <a:buFont typeface="Arial" panose="020B0604020202020204" pitchFamily="34" charset="0"/>
              <a:buChar char="•"/>
            </a:pPr>
            <a:r>
              <a:rPr lang="en-US" sz="1400" i="1" dirty="0" smtClean="0">
                <a:solidFill>
                  <a:schemeClr val="tx1"/>
                </a:solidFill>
              </a:rPr>
              <a:t>Do not </a:t>
            </a:r>
            <a:r>
              <a:rPr lang="en-US" sz="1400" dirty="0" smtClean="0">
                <a:solidFill>
                  <a:schemeClr val="tx1"/>
                </a:solidFill>
              </a:rPr>
              <a:t>transfer to the timesheet</a:t>
            </a:r>
          </a:p>
          <a:p>
            <a:pPr marL="285750" indent="-285750">
              <a:buFont typeface="Arial" panose="020B0604020202020204" pitchFamily="34" charset="0"/>
              <a:buChar char="•"/>
            </a:pPr>
            <a:r>
              <a:rPr lang="en-US" sz="1400" b="1" i="1" dirty="0" smtClean="0">
                <a:solidFill>
                  <a:schemeClr val="tx1"/>
                </a:solidFill>
              </a:rPr>
              <a:t>Employee</a:t>
            </a:r>
            <a:r>
              <a:rPr lang="en-US" sz="1400" dirty="0" smtClean="0">
                <a:solidFill>
                  <a:schemeClr val="tx1"/>
                </a:solidFill>
              </a:rPr>
              <a:t> enters in timesheet</a:t>
            </a:r>
          </a:p>
        </p:txBody>
      </p:sp>
      <p:sp>
        <p:nvSpPr>
          <p:cNvPr id="17" name="Pentagon 16"/>
          <p:cNvSpPr/>
          <p:nvPr/>
        </p:nvSpPr>
        <p:spPr>
          <a:xfrm>
            <a:off x="5905500" y="3975109"/>
            <a:ext cx="2235200" cy="1851025"/>
          </a:xfrm>
          <a:prstGeom prst="homePlate">
            <a:avLst/>
          </a:prstGeom>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r>
              <a:rPr lang="en-US" sz="1400" b="1" i="1" dirty="0">
                <a:solidFill>
                  <a:schemeClr val="tx1"/>
                </a:solidFill>
              </a:rPr>
              <a:t>Employee</a:t>
            </a:r>
            <a:r>
              <a:rPr lang="en-US" sz="1400" b="1" dirty="0">
                <a:solidFill>
                  <a:schemeClr val="tx1"/>
                </a:solidFill>
              </a:rPr>
              <a:t> - </a:t>
            </a:r>
          </a:p>
          <a:p>
            <a:r>
              <a:rPr lang="en-US" sz="1400" b="1" dirty="0">
                <a:solidFill>
                  <a:schemeClr val="tx1"/>
                </a:solidFill>
              </a:rPr>
              <a:t>Releases and saves time to the work </a:t>
            </a:r>
            <a:r>
              <a:rPr lang="en-US" sz="1400" b="1" dirty="0" smtClean="0">
                <a:solidFill>
                  <a:schemeClr val="tx1"/>
                </a:solidFill>
              </a:rPr>
              <a:t>order in the timesheet</a:t>
            </a:r>
            <a:endParaRPr lang="en-US" sz="1400" b="1" dirty="0">
              <a:solidFill>
                <a:schemeClr val="tx1"/>
              </a:solidFill>
            </a:endParaRPr>
          </a:p>
        </p:txBody>
      </p:sp>
    </p:spTree>
    <p:custDataLst>
      <p:tags r:id="rId1"/>
    </p:custDataLst>
    <p:extLst>
      <p:ext uri="{BB962C8B-B14F-4D97-AF65-F5344CB8AC3E}">
        <p14:creationId xmlns:p14="http://schemas.microsoft.com/office/powerpoint/2010/main" val="1457163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Time Entry Deadlines</a:t>
            </a:r>
            <a:endParaRPr lang="en-US" dirty="0"/>
          </a:p>
        </p:txBody>
      </p:sp>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04800" y="2128094"/>
            <a:ext cx="2636461" cy="3163753"/>
          </a:xfrm>
        </p:spPr>
      </p:pic>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19</a:t>
            </a:fld>
            <a:endParaRPr lang="en-US" dirty="0"/>
          </a:p>
        </p:txBody>
      </p:sp>
      <p:sp>
        <p:nvSpPr>
          <p:cNvPr id="10" name="Content Placeholder 9"/>
          <p:cNvSpPr>
            <a:spLocks noGrp="1"/>
          </p:cNvSpPr>
          <p:nvPr>
            <p:ph sz="half" idx="12"/>
          </p:nvPr>
        </p:nvSpPr>
        <p:spPr>
          <a:xfrm>
            <a:off x="3015574" y="1333740"/>
            <a:ext cx="5763962" cy="4937760"/>
          </a:xfrm>
        </p:spPr>
        <p:txBody>
          <a:bodyPr/>
          <a:lstStyle/>
          <a:p>
            <a:r>
              <a:rPr lang="en-US" sz="2000" dirty="0" smtClean="0"/>
              <a:t>If you are a </a:t>
            </a:r>
            <a:r>
              <a:rPr lang="en-US" sz="2000" b="1" dirty="0" smtClean="0"/>
              <a:t>Full-time Employee:</a:t>
            </a:r>
          </a:p>
          <a:p>
            <a:pPr marL="457200" indent="-342900">
              <a:buFont typeface="Arial" panose="020B0604020202020204" pitchFamily="34" charset="0"/>
              <a:buChar char="•"/>
            </a:pPr>
            <a:r>
              <a:rPr lang="en-US" sz="2000" dirty="0" smtClean="0"/>
              <a:t>All time should be entered weekly</a:t>
            </a:r>
          </a:p>
          <a:p>
            <a:pPr marL="457200" indent="-342900">
              <a:buFont typeface="Arial" panose="020B0604020202020204" pitchFamily="34" charset="0"/>
              <a:buChar char="•"/>
            </a:pPr>
            <a:r>
              <a:rPr lang="en-US" sz="2000" dirty="0" smtClean="0"/>
              <a:t>All </a:t>
            </a:r>
            <a:r>
              <a:rPr lang="en-US" sz="2000" dirty="0"/>
              <a:t>entries and revisions must be approved by </a:t>
            </a:r>
            <a:r>
              <a:rPr lang="en-US" sz="2000" dirty="0" smtClean="0"/>
              <a:t>5:00 pm </a:t>
            </a:r>
            <a:r>
              <a:rPr lang="en-US" sz="2000" dirty="0"/>
              <a:t>on the second day of the following month </a:t>
            </a:r>
          </a:p>
          <a:p>
            <a:r>
              <a:rPr lang="en-US" sz="2000" dirty="0" smtClean="0"/>
              <a:t>If you are a </a:t>
            </a:r>
            <a:r>
              <a:rPr lang="en-US" sz="2000" b="1" dirty="0" smtClean="0"/>
              <a:t>Temporary</a:t>
            </a:r>
            <a:r>
              <a:rPr lang="en-US" sz="2000" b="1" dirty="0"/>
              <a:t>, Winter Part-time, Permanent </a:t>
            </a:r>
            <a:r>
              <a:rPr lang="en-US" sz="2000" b="1" dirty="0" smtClean="0"/>
              <a:t>Part-time:</a:t>
            </a:r>
          </a:p>
          <a:p>
            <a:pPr marL="457200" indent="-342900">
              <a:buFont typeface="Arial" panose="020B0604020202020204" pitchFamily="34" charset="0"/>
              <a:buChar char="•"/>
            </a:pPr>
            <a:r>
              <a:rPr lang="en-US" sz="2000" dirty="0" smtClean="0"/>
              <a:t>All time should be entered daily</a:t>
            </a:r>
          </a:p>
          <a:p>
            <a:pPr marL="457200" indent="-342900">
              <a:buFont typeface="Arial" panose="020B0604020202020204" pitchFamily="34" charset="0"/>
              <a:buChar char="•"/>
            </a:pPr>
            <a:r>
              <a:rPr lang="en-US" sz="2000" dirty="0" smtClean="0"/>
              <a:t>All entries and revisions must </a:t>
            </a:r>
            <a:r>
              <a:rPr lang="en-US" sz="2000" dirty="0"/>
              <a:t>be approved by </a:t>
            </a:r>
            <a:r>
              <a:rPr lang="en-US" sz="2000" dirty="0" smtClean="0"/>
              <a:t>5:00 pm Monday</a:t>
            </a:r>
          </a:p>
          <a:p>
            <a:r>
              <a:rPr lang="en-US" sz="2000" dirty="0" smtClean="0"/>
              <a:t>If you are using </a:t>
            </a:r>
            <a:r>
              <a:rPr lang="en-US" sz="2000" b="1" dirty="0" smtClean="0"/>
              <a:t>Leave Without Pay </a:t>
            </a:r>
            <a:r>
              <a:rPr lang="en-US" sz="2000" dirty="0" smtClean="0"/>
              <a:t>(LWOP):</a:t>
            </a:r>
            <a:endParaRPr lang="en-US" sz="2000" dirty="0"/>
          </a:p>
          <a:p>
            <a:pPr marL="457200" indent="-342900">
              <a:buFont typeface="Arial" panose="020B0604020202020204" pitchFamily="34" charset="0"/>
              <a:buChar char="•"/>
            </a:pPr>
            <a:r>
              <a:rPr lang="en-US" sz="2000" dirty="0" smtClean="0"/>
              <a:t>All time entries (everything for the month) must be entered and approved by the 15</a:t>
            </a:r>
            <a:r>
              <a:rPr lang="en-US" sz="2000" baseline="30000" dirty="0" smtClean="0"/>
              <a:t>th</a:t>
            </a:r>
            <a:r>
              <a:rPr lang="en-US" sz="2000" dirty="0" smtClean="0"/>
              <a:t> of the current month in which LWOP is being used </a:t>
            </a:r>
          </a:p>
          <a:p>
            <a:pPr marL="457200" indent="-342900">
              <a:buFont typeface="Arial" panose="020B0604020202020204" pitchFamily="34" charset="0"/>
              <a:buChar char="•"/>
            </a:pP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106232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SAP Time Entry for Maintenance</a:t>
            </a:r>
          </a:p>
          <a:p>
            <a:endParaRPr lang="en-US" sz="2400" dirty="0" smtClean="0"/>
          </a:p>
          <a:p>
            <a:r>
              <a:rPr lang="en-US" sz="2400" dirty="0" smtClean="0"/>
              <a:t>Maintenance Training Academy </a:t>
            </a:r>
          </a:p>
          <a:p>
            <a:r>
              <a:rPr lang="en-US" sz="2400" dirty="0" smtClean="0"/>
              <a:t>FY2018</a:t>
            </a:r>
            <a:endParaRPr lang="en-US" sz="2400" dirty="0"/>
          </a:p>
        </p:txBody>
      </p:sp>
    </p:spTree>
    <p:custDataLst>
      <p:tags r:id="rId1"/>
    </p:custDataLst>
    <p:extLst>
      <p:ext uri="{BB962C8B-B14F-4D97-AF65-F5344CB8AC3E}">
        <p14:creationId xmlns:p14="http://schemas.microsoft.com/office/powerpoint/2010/main" val="2902313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20</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65038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21</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4" name="Content Placeholder 3"/>
          <p:cNvSpPr txBox="1">
            <a:spLocks/>
          </p:cNvSpPr>
          <p:nvPr/>
        </p:nvSpPr>
        <p:spPr bwMode="auto">
          <a:xfrm>
            <a:off x="1120877" y="1693083"/>
            <a:ext cx="7840243" cy="3878808"/>
          </a:xfrm>
          <a:prstGeom prst="rect">
            <a:avLst/>
          </a:prstGeom>
          <a:noFill/>
          <a:ln w="9525">
            <a:noFill/>
            <a:miter lim="800000"/>
            <a:headEnd/>
            <a:tailEnd/>
          </a:ln>
          <a:effectLst>
            <a:softEdge rad="38100"/>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i="1"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i="1"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150000"/>
              </a:lnSpc>
              <a:buFont typeface="Arial"/>
              <a:buChar char="•"/>
            </a:pPr>
            <a:r>
              <a:rPr lang="en-US" sz="2600" dirty="0" smtClean="0"/>
              <a:t>Section 1 – Review of SAP Time Entry Course</a:t>
            </a:r>
          </a:p>
          <a:p>
            <a:pPr marL="457200" indent="-457200">
              <a:lnSpc>
                <a:spcPct val="150000"/>
              </a:lnSpc>
              <a:buFont typeface="Arial"/>
              <a:buChar char="•"/>
            </a:pPr>
            <a:r>
              <a:rPr lang="en-US" sz="2600" b="1" dirty="0" smtClean="0"/>
              <a:t>Section 2 – Overtime and Wage Types</a:t>
            </a:r>
          </a:p>
          <a:p>
            <a:pPr marL="457200" indent="-457200">
              <a:lnSpc>
                <a:spcPct val="150000"/>
              </a:lnSpc>
              <a:buFont typeface="Arial"/>
              <a:buChar char="•"/>
            </a:pPr>
            <a:r>
              <a:rPr lang="en-US" sz="2600" dirty="0" smtClean="0"/>
              <a:t>Section 3 – Timesheet Collisions and the Work Order</a:t>
            </a:r>
          </a:p>
          <a:p>
            <a:pPr marL="457200" indent="-457200">
              <a:lnSpc>
                <a:spcPct val="150000"/>
              </a:lnSpc>
              <a:buFont typeface="Arial"/>
              <a:buChar char="•"/>
            </a:pPr>
            <a:r>
              <a:rPr lang="en-US" sz="2600" dirty="0" smtClean="0"/>
              <a:t>Section 4 – Leave Entry and Alternate Holiday</a:t>
            </a:r>
          </a:p>
          <a:p>
            <a:pPr marL="457200" indent="-457200">
              <a:lnSpc>
                <a:spcPct val="150000"/>
              </a:lnSpc>
              <a:buFont typeface="Arial"/>
              <a:buChar char="•"/>
            </a:pPr>
            <a:r>
              <a:rPr lang="en-US" sz="2600" dirty="0" smtClean="0"/>
              <a:t>Section 5 – Earning and Using Comp Time </a:t>
            </a:r>
          </a:p>
        </p:txBody>
      </p:sp>
    </p:spTree>
    <p:custDataLst>
      <p:tags r:id="rId1"/>
    </p:custDataLst>
    <p:extLst>
      <p:ext uri="{BB962C8B-B14F-4D97-AF65-F5344CB8AC3E}">
        <p14:creationId xmlns:p14="http://schemas.microsoft.com/office/powerpoint/2010/main" val="1562680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p>
          <a:p>
            <a:pPr marL="457200" lvl="0" indent="-457200">
              <a:spcBef>
                <a:spcPts val="560"/>
              </a:spcBef>
              <a:spcAft>
                <a:spcPts val="0"/>
              </a:spcAft>
              <a:buClr>
                <a:schemeClr val="dk1"/>
              </a:buClr>
              <a:buSzPct val="100000"/>
              <a:buFont typeface="Arial"/>
              <a:buChar char="•"/>
            </a:pPr>
            <a:r>
              <a:rPr lang="en-US" dirty="0">
                <a:solidFill>
                  <a:schemeClr val="dk1"/>
                </a:solidFill>
                <a:ea typeface="Calibri"/>
                <a:cs typeface="Calibri"/>
                <a:sym typeface="Calibri"/>
              </a:rPr>
              <a:t>Recognize the required data for work order time entry</a:t>
            </a:r>
          </a:p>
          <a:p>
            <a:pPr marL="457200" lvl="0" indent="-457200">
              <a:spcBef>
                <a:spcPts val="560"/>
              </a:spcBef>
              <a:spcAft>
                <a:spcPts val="0"/>
              </a:spcAft>
              <a:buClr>
                <a:schemeClr val="dk1"/>
              </a:buClr>
              <a:buSzPct val="100000"/>
              <a:buFont typeface="Arial"/>
              <a:buChar char="•"/>
            </a:pPr>
            <a:r>
              <a:rPr lang="en-US" dirty="0">
                <a:solidFill>
                  <a:schemeClr val="dk1"/>
                </a:solidFill>
                <a:sym typeface="Calibri"/>
              </a:rPr>
              <a:t>Explain how work orders are used to populate timesheets</a:t>
            </a:r>
          </a:p>
          <a:p>
            <a:pPr marL="457200" lvl="0" indent="-457200">
              <a:spcBef>
                <a:spcPts val="560"/>
              </a:spcBef>
              <a:spcAft>
                <a:spcPts val="0"/>
              </a:spcAft>
              <a:buClr>
                <a:schemeClr val="dk1"/>
              </a:buClr>
              <a:buSzPct val="100000"/>
              <a:buFont typeface="Arial"/>
              <a:buChar char="•"/>
            </a:pPr>
            <a:r>
              <a:rPr lang="en-US" dirty="0">
                <a:solidFill>
                  <a:schemeClr val="dk1"/>
                </a:solidFill>
                <a:sym typeface="Calibri"/>
              </a:rPr>
              <a:t>Identify when to enter regular or overtime</a:t>
            </a:r>
          </a:p>
          <a:p>
            <a:pPr marL="457200" lvl="0" indent="-457200">
              <a:spcBef>
                <a:spcPts val="560"/>
              </a:spcBef>
              <a:spcAft>
                <a:spcPts val="0"/>
              </a:spcAft>
              <a:buClr>
                <a:schemeClr val="dk1"/>
              </a:buClr>
              <a:buSzPct val="100000"/>
              <a:buFont typeface="Arial"/>
              <a:buChar char="•"/>
            </a:pPr>
            <a:r>
              <a:rPr lang="en-US" dirty="0">
                <a:solidFill>
                  <a:schemeClr val="dk1"/>
                </a:solidFill>
                <a:sym typeface="Calibri"/>
              </a:rPr>
              <a:t>Describe how wage types are used and impact pay</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22</a:t>
            </a:fld>
            <a:endParaRPr lang="en-US" dirty="0"/>
          </a:p>
        </p:txBody>
      </p:sp>
      <p:sp>
        <p:nvSpPr>
          <p:cNvPr id="5" name="Title 4"/>
          <p:cNvSpPr>
            <a:spLocks noGrp="1"/>
          </p:cNvSpPr>
          <p:nvPr>
            <p:ph type="title"/>
          </p:nvPr>
        </p:nvSpPr>
        <p:spPr/>
        <p:txBody>
          <a:bodyPr/>
          <a:lstStyle/>
          <a:p>
            <a:r>
              <a:rPr lang="en-US" dirty="0" smtClean="0"/>
              <a:t>Section 2 - Learning Objectives</a:t>
            </a:r>
            <a:endParaRPr lang="en-US" dirty="0"/>
          </a:p>
        </p:txBody>
      </p:sp>
    </p:spTree>
    <p:custDataLst>
      <p:tags r:id="rId1"/>
    </p:custDataLst>
    <p:extLst>
      <p:ext uri="{BB962C8B-B14F-4D97-AF65-F5344CB8AC3E}">
        <p14:creationId xmlns:p14="http://schemas.microsoft.com/office/powerpoint/2010/main" val="1077475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2 - Scenario</a:t>
            </a:r>
            <a:endParaRPr lang="en-US" dirty="0"/>
          </a:p>
        </p:txBody>
      </p:sp>
      <p:sp>
        <p:nvSpPr>
          <p:cNvPr id="3" name="Content Placeholder 2"/>
          <p:cNvSpPr>
            <a:spLocks noGrp="1"/>
          </p:cNvSpPr>
          <p:nvPr>
            <p:ph sz="half" idx="2"/>
          </p:nvPr>
        </p:nvSpPr>
        <p:spPr>
          <a:xfrm>
            <a:off x="1954061" y="1371600"/>
            <a:ext cx="6854659" cy="4937760"/>
          </a:xfrm>
        </p:spPr>
        <p:txBody>
          <a:bodyPr>
            <a:normAutofit fontScale="92500" lnSpcReduction="10000"/>
          </a:bodyPr>
          <a:lstStyle/>
          <a:p>
            <a:r>
              <a:rPr lang="en-US" sz="2400" dirty="0" smtClean="0"/>
              <a:t>In this scenario, you are a 2</a:t>
            </a:r>
            <a:r>
              <a:rPr lang="en-US" sz="2400" baseline="30000" dirty="0" smtClean="0"/>
              <a:t>nd</a:t>
            </a:r>
            <a:r>
              <a:rPr lang="en-US" sz="2400" dirty="0" smtClean="0"/>
              <a:t> shift employee entering a week of time worked: </a:t>
            </a:r>
          </a:p>
          <a:p>
            <a:pPr marL="342900" indent="-342900">
              <a:buFont typeface="Arial" panose="020B0604020202020204" pitchFamily="34" charset="0"/>
              <a:buChar char="•"/>
            </a:pPr>
            <a:r>
              <a:rPr lang="en-US" sz="2400" dirty="0" smtClean="0"/>
              <a:t>A DOT1 </a:t>
            </a:r>
            <a:r>
              <a:rPr lang="en-US" sz="2400" dirty="0"/>
              <a:t>work order </a:t>
            </a:r>
            <a:r>
              <a:rPr lang="en-US" sz="2400" dirty="0" smtClean="0"/>
              <a:t>populated your time sheet on Monday and Tuesday. </a:t>
            </a:r>
          </a:p>
          <a:p>
            <a:pPr marL="342900" indent="-342900">
              <a:buFont typeface="Arial" panose="020B0604020202020204" pitchFamily="34" charset="0"/>
              <a:buChar char="•"/>
            </a:pPr>
            <a:r>
              <a:rPr lang="en-US" sz="2400" dirty="0" smtClean="0"/>
              <a:t>Tuesday’s time shows nine regular hours worked; one hour should be changed to overtime.</a:t>
            </a:r>
          </a:p>
          <a:p>
            <a:pPr marL="342900" indent="-342900">
              <a:buFont typeface="Arial" panose="020B0604020202020204" pitchFamily="34" charset="0"/>
              <a:buChar char="•"/>
            </a:pPr>
            <a:r>
              <a:rPr lang="en-US" sz="2400" dirty="0" smtClean="0"/>
              <a:t>On Wednesday and Thursday, you worked on a preventive work order. </a:t>
            </a:r>
          </a:p>
          <a:p>
            <a:pPr marL="342900" indent="-342900">
              <a:buFont typeface="Arial" panose="020B0604020202020204" pitchFamily="34" charset="0"/>
              <a:buChar char="•"/>
            </a:pPr>
            <a:r>
              <a:rPr lang="en-US" sz="2400" dirty="0" smtClean="0"/>
              <a:t>Before work on Thursday, you </a:t>
            </a:r>
            <a:r>
              <a:rPr lang="en-US" sz="2400" dirty="0"/>
              <a:t>were on-call</a:t>
            </a:r>
            <a:r>
              <a:rPr lang="en-US" sz="2400" dirty="0" smtClean="0"/>
              <a:t>.</a:t>
            </a:r>
          </a:p>
          <a:p>
            <a:pPr marL="342900" indent="-342900">
              <a:buFont typeface="Arial" panose="020B0604020202020204" pitchFamily="34" charset="0"/>
              <a:buChar char="•"/>
            </a:pPr>
            <a:r>
              <a:rPr lang="en-US" sz="2400" dirty="0" smtClean="0"/>
              <a:t>On Friday, you had a </a:t>
            </a:r>
            <a:r>
              <a:rPr lang="en-US" sz="2400" dirty="0"/>
              <a:t>mandatory safety </a:t>
            </a:r>
            <a:r>
              <a:rPr lang="en-US" sz="2400" dirty="0" smtClean="0"/>
              <a:t>meeting on </a:t>
            </a:r>
            <a:r>
              <a:rPr lang="en-US" sz="2400" dirty="0"/>
              <a:t>1st shift and </a:t>
            </a:r>
            <a:r>
              <a:rPr lang="en-US" sz="2400" dirty="0" smtClean="0"/>
              <a:t>are entering your attendance time to a cost center. </a:t>
            </a:r>
          </a:p>
          <a:p>
            <a:pPr marL="342900" indent="-342900">
              <a:buFont typeface="Arial" panose="020B0604020202020204" pitchFamily="34" charset="0"/>
              <a:buChar char="•"/>
            </a:pPr>
            <a:r>
              <a:rPr lang="en-US" sz="2400" dirty="0" smtClean="0"/>
              <a:t>On Friday, you are also entering the 2nd shift wage </a:t>
            </a:r>
            <a:r>
              <a:rPr lang="en-US" sz="2400" dirty="0"/>
              <a:t>type </a:t>
            </a:r>
            <a:r>
              <a:rPr lang="en-US" sz="2400" dirty="0" smtClean="0"/>
              <a:t>because you are </a:t>
            </a:r>
            <a:r>
              <a:rPr lang="en-US" sz="2400" dirty="0"/>
              <a:t>assigned to a </a:t>
            </a:r>
            <a:r>
              <a:rPr lang="en-US" sz="2400" dirty="0" smtClean="0"/>
              <a:t>2nd shift work schedule. </a:t>
            </a: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23</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pic>
        <p:nvPicPr>
          <p:cNvPr id="8" name="Atsumi"/>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04801" y="1791477"/>
            <a:ext cx="1649260" cy="404565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220953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are entering your time for the week and need to access your time sheet through the SAP Portal.  Log on to the system and access your time sheet.</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24</a:t>
            </a:fld>
            <a:endParaRPr lang="en-US" dirty="0"/>
          </a:p>
        </p:txBody>
      </p:sp>
      <p:sp>
        <p:nvSpPr>
          <p:cNvPr id="5" name="Title 4"/>
          <p:cNvSpPr>
            <a:spLocks noGrp="1"/>
          </p:cNvSpPr>
          <p:nvPr>
            <p:ph type="title"/>
          </p:nvPr>
        </p:nvSpPr>
        <p:spPr/>
        <p:txBody>
          <a:bodyPr/>
          <a:lstStyle/>
          <a:p>
            <a:r>
              <a:rPr lang="en-US" dirty="0" smtClean="0"/>
              <a:t> </a:t>
            </a:r>
            <a:r>
              <a:rPr lang="en-US" sz="3600" dirty="0" smtClean="0"/>
              <a:t>Exercise 1 – Log into the SAP Portal and Access the Timesheet</a:t>
            </a:r>
            <a:endParaRPr lang="en-US" sz="3600" dirty="0"/>
          </a:p>
        </p:txBody>
      </p:sp>
    </p:spTree>
    <p:custDataLst>
      <p:tags r:id="rId1"/>
    </p:custDataLst>
    <p:extLst>
      <p:ext uri="{BB962C8B-B14F-4D97-AF65-F5344CB8AC3E}">
        <p14:creationId xmlns:p14="http://schemas.microsoft.com/office/powerpoint/2010/main" val="4273762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3602515"/>
            <a:ext cx="8778240" cy="2706209"/>
          </a:xfrm>
        </p:spPr>
        <p:txBody>
          <a:bodyPr/>
          <a:lstStyle/>
          <a:p>
            <a:r>
              <a:rPr lang="en-US" sz="2400" dirty="0" smtClean="0"/>
              <a:t>When entering time to a work order verify/enter the:</a:t>
            </a:r>
          </a:p>
          <a:p>
            <a:pPr marL="640080" indent="-457200">
              <a:buFont typeface="Arial" panose="020B0604020202020204" pitchFamily="34" charset="0"/>
              <a:buChar char="•"/>
            </a:pPr>
            <a:r>
              <a:rPr lang="en-US" sz="2400" dirty="0" smtClean="0"/>
              <a:t>Work Order Number</a:t>
            </a:r>
          </a:p>
          <a:p>
            <a:pPr marL="640080" indent="-457200">
              <a:buFont typeface="Arial" panose="020B0604020202020204" pitchFamily="34" charset="0"/>
              <a:buChar char="•"/>
            </a:pPr>
            <a:r>
              <a:rPr lang="en-US" sz="2400" dirty="0" smtClean="0"/>
              <a:t>Activity</a:t>
            </a:r>
          </a:p>
          <a:p>
            <a:pPr marL="640080" indent="-457200">
              <a:buFont typeface="Arial" panose="020B0604020202020204" pitchFamily="34" charset="0"/>
              <a:buChar char="•"/>
            </a:pPr>
            <a:r>
              <a:rPr lang="en-US" sz="2400" dirty="0" smtClean="0"/>
              <a:t>Work Center</a:t>
            </a:r>
          </a:p>
          <a:p>
            <a:pPr marL="640080" indent="-457200">
              <a:buFont typeface="Arial" panose="020B0604020202020204" pitchFamily="34" charset="0"/>
              <a:buChar char="•"/>
            </a:pPr>
            <a:r>
              <a:rPr lang="en-US" sz="2400" dirty="0" smtClean="0"/>
              <a:t>A/A Type </a:t>
            </a:r>
          </a:p>
          <a:p>
            <a:pPr marL="640080" indent="-457200">
              <a:buFont typeface="Arial" panose="020B0604020202020204" pitchFamily="34" charset="0"/>
              <a:buChar char="•"/>
            </a:pPr>
            <a:r>
              <a:rPr lang="en-US" sz="2400" dirty="0" smtClean="0"/>
              <a:t>Working Time (From/To)</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25</a:t>
            </a:fld>
            <a:endParaRPr lang="en-US" dirty="0"/>
          </a:p>
        </p:txBody>
      </p:sp>
      <p:sp>
        <p:nvSpPr>
          <p:cNvPr id="5" name="Title 4"/>
          <p:cNvSpPr>
            <a:spLocks noGrp="1"/>
          </p:cNvSpPr>
          <p:nvPr>
            <p:ph type="title"/>
          </p:nvPr>
        </p:nvSpPr>
        <p:spPr/>
        <p:txBody>
          <a:bodyPr/>
          <a:lstStyle/>
          <a:p>
            <a:r>
              <a:rPr lang="en-US" dirty="0" smtClean="0"/>
              <a:t>Data Required for a Work Order</a:t>
            </a:r>
            <a:endParaRPr lang="en-US" dirty="0"/>
          </a:p>
        </p:txBody>
      </p:sp>
      <p:pic>
        <p:nvPicPr>
          <p:cNvPr id="6" name="Picture 5"/>
          <p:cNvPicPr>
            <a:picLocks noChangeAspect="1"/>
          </p:cNvPicPr>
          <p:nvPr/>
        </p:nvPicPr>
        <p:blipFill>
          <a:blip r:embed="rId4"/>
          <a:stretch>
            <a:fillRect/>
          </a:stretch>
        </p:blipFill>
        <p:spPr>
          <a:xfrm>
            <a:off x="457200" y="1293814"/>
            <a:ext cx="8229600" cy="2314575"/>
          </a:xfrm>
          <a:prstGeom prst="rect">
            <a:avLst/>
          </a:prstGeom>
        </p:spPr>
      </p:pic>
      <p:sp>
        <p:nvSpPr>
          <p:cNvPr id="7" name="Down Arrow 6"/>
          <p:cNvSpPr/>
          <p:nvPr/>
        </p:nvSpPr>
        <p:spPr>
          <a:xfrm>
            <a:off x="1795750" y="2818022"/>
            <a:ext cx="275421" cy="420937"/>
          </a:xfrm>
          <a:prstGeom prst="down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8" name="Down Arrow 7"/>
          <p:cNvSpPr/>
          <p:nvPr/>
        </p:nvSpPr>
        <p:spPr>
          <a:xfrm>
            <a:off x="6656390" y="2191849"/>
            <a:ext cx="275421" cy="420937"/>
          </a:xfrm>
          <a:prstGeom prst="down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Down Arrow 8"/>
          <p:cNvSpPr/>
          <p:nvPr/>
        </p:nvSpPr>
        <p:spPr>
          <a:xfrm>
            <a:off x="4463668" y="2818021"/>
            <a:ext cx="275421" cy="420937"/>
          </a:xfrm>
          <a:prstGeom prst="down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Down Arrow 9"/>
          <p:cNvSpPr/>
          <p:nvPr/>
        </p:nvSpPr>
        <p:spPr>
          <a:xfrm>
            <a:off x="2405350" y="2788501"/>
            <a:ext cx="275421" cy="420937"/>
          </a:xfrm>
          <a:prstGeom prst="down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1" name="Down Arrow 10"/>
          <p:cNvSpPr/>
          <p:nvPr/>
        </p:nvSpPr>
        <p:spPr>
          <a:xfrm>
            <a:off x="4019321" y="2805991"/>
            <a:ext cx="275421" cy="420937"/>
          </a:xfrm>
          <a:prstGeom prst="down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Down Arrow 11"/>
          <p:cNvSpPr/>
          <p:nvPr/>
        </p:nvSpPr>
        <p:spPr>
          <a:xfrm>
            <a:off x="7068420" y="2197452"/>
            <a:ext cx="275421" cy="420937"/>
          </a:xfrm>
          <a:prstGeom prst="down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20434528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Orders and Time Entry</a:t>
            </a:r>
            <a:endParaRPr lang="en-US" dirty="0"/>
          </a:p>
        </p:txBody>
      </p:sp>
      <p:sp>
        <p:nvSpPr>
          <p:cNvPr id="3" name="Content Placeholder 2"/>
          <p:cNvSpPr>
            <a:spLocks noGrp="1"/>
          </p:cNvSpPr>
          <p:nvPr>
            <p:ph sz="half" idx="2"/>
          </p:nvPr>
        </p:nvSpPr>
        <p:spPr>
          <a:xfrm>
            <a:off x="304800" y="1371599"/>
            <a:ext cx="8503920" cy="1218937"/>
          </a:xfrm>
        </p:spPr>
        <p:txBody>
          <a:bodyPr/>
          <a:lstStyle/>
          <a:p>
            <a:pPr algn="ctr"/>
            <a:r>
              <a:rPr lang="en-US" sz="2400" dirty="0" smtClean="0"/>
              <a:t>There are three types of work orders DOT1, Fleet and Preventive</a:t>
            </a:r>
          </a:p>
          <a:p>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26</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11" name="Picture 10"/>
          <p:cNvPicPr>
            <a:picLocks noChangeAspect="1"/>
          </p:cNvPicPr>
          <p:nvPr/>
        </p:nvPicPr>
        <p:blipFill rotWithShape="1">
          <a:blip r:embed="rId4"/>
          <a:srcRect r="4878"/>
          <a:stretch/>
        </p:blipFill>
        <p:spPr>
          <a:xfrm>
            <a:off x="304801" y="2611708"/>
            <a:ext cx="2002558" cy="2621381"/>
          </a:xfrm>
          <a:prstGeom prst="rect">
            <a:avLst/>
          </a:prstGeom>
        </p:spPr>
      </p:pic>
      <p:sp>
        <p:nvSpPr>
          <p:cNvPr id="5" name="TextBox 4"/>
          <p:cNvSpPr txBox="1"/>
          <p:nvPr/>
        </p:nvSpPr>
        <p:spPr>
          <a:xfrm>
            <a:off x="308468" y="2099875"/>
            <a:ext cx="4010144" cy="369332"/>
          </a:xfrm>
          <a:prstGeom prst="rect">
            <a:avLst/>
          </a:prstGeom>
          <a:noFill/>
        </p:spPr>
        <p:txBody>
          <a:bodyPr wrap="square" rtlCol="0">
            <a:spAutoFit/>
          </a:bodyPr>
          <a:lstStyle/>
          <a:p>
            <a:pPr algn="ctr"/>
            <a:r>
              <a:rPr lang="en-US" b="1" dirty="0" smtClean="0"/>
              <a:t>DOT1 – </a:t>
            </a:r>
            <a:r>
              <a:rPr lang="en-US" dirty="0" smtClean="0"/>
              <a:t>Transferred</a:t>
            </a:r>
            <a:r>
              <a:rPr lang="en-US" b="1" dirty="0" smtClean="0"/>
              <a:t> </a:t>
            </a:r>
            <a:r>
              <a:rPr lang="en-US" dirty="0" smtClean="0"/>
              <a:t>from the work order</a:t>
            </a:r>
            <a:endParaRPr lang="en-US" dirty="0"/>
          </a:p>
        </p:txBody>
      </p:sp>
      <p:sp>
        <p:nvSpPr>
          <p:cNvPr id="12" name="TextBox 11"/>
          <p:cNvSpPr txBox="1"/>
          <p:nvPr/>
        </p:nvSpPr>
        <p:spPr>
          <a:xfrm>
            <a:off x="4446398" y="2099875"/>
            <a:ext cx="4457444" cy="369332"/>
          </a:xfrm>
          <a:prstGeom prst="rect">
            <a:avLst/>
          </a:prstGeom>
          <a:noFill/>
        </p:spPr>
        <p:txBody>
          <a:bodyPr wrap="square" rtlCol="0">
            <a:spAutoFit/>
          </a:bodyPr>
          <a:lstStyle/>
          <a:p>
            <a:pPr algn="ctr"/>
            <a:r>
              <a:rPr lang="en-US" b="1" dirty="0" smtClean="0"/>
              <a:t>Preventive/Fleet – </a:t>
            </a:r>
            <a:r>
              <a:rPr lang="en-US" dirty="0" smtClean="0"/>
              <a:t>Require timesheet entry</a:t>
            </a:r>
            <a:endParaRPr lang="en-US" dirty="0"/>
          </a:p>
        </p:txBody>
      </p:sp>
      <p:pic>
        <p:nvPicPr>
          <p:cNvPr id="14" name="Content Placeholder 6"/>
          <p:cNvPicPr>
            <a:picLocks noChangeAspect="1"/>
          </p:cNvPicPr>
          <p:nvPr/>
        </p:nvPicPr>
        <p:blipFill>
          <a:blip r:embed="rId5"/>
          <a:stretch>
            <a:fillRect/>
          </a:stretch>
        </p:blipFill>
        <p:spPr bwMode="auto">
          <a:xfrm>
            <a:off x="5377038" y="2611709"/>
            <a:ext cx="2325199" cy="3330392"/>
          </a:xfrm>
          <a:prstGeom prst="rect">
            <a:avLst/>
          </a:prstGeom>
          <a:noFill/>
          <a:ln w="9525">
            <a:solidFill>
              <a:schemeClr val="tx1"/>
            </a:solidFill>
            <a:miter lim="800000"/>
            <a:headEnd/>
            <a:tailEnd/>
          </a:ln>
          <a:effectLst>
            <a:softEdge rad="38100"/>
          </a:effectLst>
        </p:spPr>
      </p:pic>
      <p:grpSp>
        <p:nvGrpSpPr>
          <p:cNvPr id="18" name="Group 17"/>
          <p:cNvGrpSpPr/>
          <p:nvPr/>
        </p:nvGrpSpPr>
        <p:grpSpPr>
          <a:xfrm>
            <a:off x="1156900" y="3767232"/>
            <a:ext cx="2985444" cy="2174868"/>
            <a:chOff x="1306081" y="1944333"/>
            <a:chExt cx="2985444" cy="2174868"/>
          </a:xfrm>
        </p:grpSpPr>
        <p:pic>
          <p:nvPicPr>
            <p:cNvPr id="15" name="Picture 14"/>
            <p:cNvPicPr>
              <a:picLocks noChangeAspect="1"/>
            </p:cNvPicPr>
            <p:nvPr/>
          </p:nvPicPr>
          <p:blipFill rotWithShape="1">
            <a:blip r:embed="rId6"/>
            <a:srcRect r="30518" b="51922"/>
            <a:stretch/>
          </p:blipFill>
          <p:spPr>
            <a:xfrm>
              <a:off x="1306081" y="1944333"/>
              <a:ext cx="2985444" cy="1333583"/>
            </a:xfrm>
            <a:prstGeom prst="rect">
              <a:avLst/>
            </a:prstGeom>
          </p:spPr>
        </p:pic>
        <p:pic>
          <p:nvPicPr>
            <p:cNvPr id="16" name="Picture 15"/>
            <p:cNvPicPr>
              <a:picLocks noChangeAspect="1"/>
            </p:cNvPicPr>
            <p:nvPr/>
          </p:nvPicPr>
          <p:blipFill rotWithShape="1">
            <a:blip r:embed="rId6"/>
            <a:srcRect t="68586" r="31344"/>
            <a:stretch/>
          </p:blipFill>
          <p:spPr>
            <a:xfrm>
              <a:off x="1308550" y="3247850"/>
              <a:ext cx="2949923" cy="871351"/>
            </a:xfrm>
            <a:prstGeom prst="rect">
              <a:avLst/>
            </a:prstGeom>
          </p:spPr>
        </p:pic>
      </p:grpSp>
      <p:sp>
        <p:nvSpPr>
          <p:cNvPr id="8" name="Right Arrow 7"/>
          <p:cNvSpPr/>
          <p:nvPr/>
        </p:nvSpPr>
        <p:spPr>
          <a:xfrm rot="1586861">
            <a:off x="451814" y="3768373"/>
            <a:ext cx="1457513" cy="1301235"/>
          </a:xfrm>
          <a:prstGeom prst="rightArrow">
            <a:avLst/>
          </a:prstGeom>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tx1"/>
                </a:solidFill>
              </a:rPr>
              <a:t>6:00 AM</a:t>
            </a:r>
          </a:p>
          <a:p>
            <a:pPr algn="ctr"/>
            <a:r>
              <a:rPr lang="en-US" sz="1400" b="1" dirty="0" smtClean="0">
                <a:solidFill>
                  <a:schemeClr val="tx1"/>
                </a:solidFill>
              </a:rPr>
              <a:t>6:00 PM</a:t>
            </a:r>
          </a:p>
          <a:p>
            <a:pPr algn="ctr"/>
            <a:r>
              <a:rPr lang="en-US" sz="1400" b="1" dirty="0" smtClean="0">
                <a:solidFill>
                  <a:schemeClr val="tx1"/>
                </a:solidFill>
              </a:rPr>
              <a:t>Midnight </a:t>
            </a:r>
          </a:p>
        </p:txBody>
      </p:sp>
    </p:spTree>
    <p:custDataLst>
      <p:tags r:id="rId1"/>
    </p:custDataLst>
    <p:extLst>
      <p:ext uri="{BB962C8B-B14F-4D97-AF65-F5344CB8AC3E}">
        <p14:creationId xmlns:p14="http://schemas.microsoft.com/office/powerpoint/2010/main" val="27618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5750"/>
                                  </p:stCondLst>
                                  <p:childTnLst>
                                    <p:animMotion origin="layout" path="M 3.33333E-6 -2.96296E-6 L 0.25191 0.00047 " pathEditMode="relative" rAng="0" ptsTypes="AA">
                                      <p:cBhvr>
                                        <p:cTn id="6" dur="1500" fill="hold"/>
                                        <p:tgtEl>
                                          <p:spTgt spid="8"/>
                                        </p:tgtEl>
                                        <p:attrNameLst>
                                          <p:attrName>ppt_x</p:attrName>
                                          <p:attrName>ppt_y</p:attrName>
                                        </p:attrNameLst>
                                      </p:cBhvr>
                                      <p:rCtr x="12587"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Overtime </a:t>
            </a:r>
            <a:r>
              <a:rPr lang="en-US" dirty="0" smtClean="0"/>
              <a:t>occurs when your working time, including paid leave taken, exceeds 40 hours in a work week. It is:</a:t>
            </a:r>
          </a:p>
          <a:p>
            <a:pPr marL="640080" indent="-457200">
              <a:buFont typeface="Arial" panose="020B0604020202020204" pitchFamily="34" charset="0"/>
              <a:buChar char="•"/>
            </a:pPr>
            <a:r>
              <a:rPr lang="en-US" dirty="0" smtClean="0"/>
              <a:t>Based on your weekly hours worked, </a:t>
            </a:r>
            <a:r>
              <a:rPr lang="en-US" b="1" i="1" dirty="0" smtClean="0"/>
              <a:t>not daily hours</a:t>
            </a:r>
          </a:p>
          <a:p>
            <a:pPr marL="640080" indent="-457200">
              <a:buFont typeface="Arial" panose="020B0604020202020204" pitchFamily="34" charset="0"/>
              <a:buChar char="•"/>
            </a:pPr>
            <a:r>
              <a:rPr lang="en-US" dirty="0" smtClean="0"/>
              <a:t>Entered as 014N or in the A/A type field</a:t>
            </a:r>
          </a:p>
          <a:p>
            <a:pPr marL="640080" indent="-457200">
              <a:buFont typeface="Arial" panose="020B0604020202020204" pitchFamily="34" charset="0"/>
              <a:buChar char="•"/>
            </a:pPr>
            <a:r>
              <a:rPr lang="en-US" dirty="0" smtClean="0"/>
              <a:t>Approved verbally by your supervisor prior to working</a:t>
            </a:r>
          </a:p>
          <a:p>
            <a:pPr marL="640080" indent="-457200">
              <a:buFont typeface="Arial" panose="020B0604020202020204" pitchFamily="34" charset="0"/>
              <a:buChar char="•"/>
            </a:pPr>
            <a:r>
              <a:rPr lang="en-US" dirty="0" smtClean="0"/>
              <a:t>Paid at 1.5 times the hourly rate </a:t>
            </a:r>
            <a:endParaRPr lang="en-US" dirty="0"/>
          </a:p>
          <a:p>
            <a:endParaRPr lang="en-US" dirty="0" smtClean="0"/>
          </a:p>
          <a:p>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27</a:t>
            </a:fld>
            <a:endParaRPr lang="en-US" dirty="0"/>
          </a:p>
        </p:txBody>
      </p:sp>
      <p:sp>
        <p:nvSpPr>
          <p:cNvPr id="5" name="Title 4"/>
          <p:cNvSpPr>
            <a:spLocks noGrp="1"/>
          </p:cNvSpPr>
          <p:nvPr>
            <p:ph type="title"/>
          </p:nvPr>
        </p:nvSpPr>
        <p:spPr/>
        <p:txBody>
          <a:bodyPr/>
          <a:lstStyle/>
          <a:p>
            <a:r>
              <a:rPr lang="en-US" dirty="0" smtClean="0"/>
              <a:t>Overtime</a:t>
            </a:r>
            <a:endParaRPr lang="en-US" dirty="0"/>
          </a:p>
        </p:txBody>
      </p:sp>
      <p:pic>
        <p:nvPicPr>
          <p:cNvPr id="6" name="C2C908B">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287020" y="4625475"/>
            <a:ext cx="8503920" cy="1236253"/>
          </a:xfrm>
          <a:prstGeom prst="rect">
            <a:avLst/>
          </a:prstGeom>
        </p:spPr>
      </p:pic>
    </p:spTree>
    <p:custDataLst>
      <p:tags r:id="rId1"/>
    </p:custDataLst>
    <p:extLst>
      <p:ext uri="{BB962C8B-B14F-4D97-AF65-F5344CB8AC3E}">
        <p14:creationId xmlns:p14="http://schemas.microsoft.com/office/powerpoint/2010/main" val="94039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1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DOT1 work order populated to your time sheet on Monday and Tuesday.  Tuesday’s time shows 9 hours worked, all coded to time worked, instead of 8 hours worked and 1 hour of overtime.  You are changing the last hour of </a:t>
            </a:r>
            <a:r>
              <a:rPr lang="en-US" dirty="0" smtClean="0"/>
              <a:t>Tuesday’s </a:t>
            </a:r>
            <a:r>
              <a:rPr lang="en-US" dirty="0"/>
              <a:t>time to overtime and then changing the existing work order to 8 hours to match your work schedule.</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28</a:t>
            </a:fld>
            <a:endParaRPr lang="en-US" dirty="0"/>
          </a:p>
        </p:txBody>
      </p:sp>
      <p:sp>
        <p:nvSpPr>
          <p:cNvPr id="5" name="Title 4"/>
          <p:cNvSpPr>
            <a:spLocks noGrp="1"/>
          </p:cNvSpPr>
          <p:nvPr>
            <p:ph type="title"/>
          </p:nvPr>
        </p:nvSpPr>
        <p:spPr/>
        <p:txBody>
          <a:bodyPr/>
          <a:lstStyle/>
          <a:p>
            <a:r>
              <a:rPr lang="en-US" dirty="0" smtClean="0"/>
              <a:t> </a:t>
            </a:r>
            <a:r>
              <a:rPr lang="en-US" sz="3600" dirty="0" smtClean="0"/>
              <a:t>Exercise 2 – Verify and Change Work Order Hours in the Timesheet</a:t>
            </a:r>
            <a:endParaRPr lang="en-US" sz="3600" dirty="0"/>
          </a:p>
        </p:txBody>
      </p:sp>
    </p:spTree>
    <p:custDataLst>
      <p:tags r:id="rId1"/>
    </p:custDataLst>
    <p:extLst>
      <p:ext uri="{BB962C8B-B14F-4D97-AF65-F5344CB8AC3E}">
        <p14:creationId xmlns:p14="http://schemas.microsoft.com/office/powerpoint/2010/main" val="3229841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 Wednesday and Thursday your time was charged to a preventive work order so you need to enter your time in the time sheet.</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29</a:t>
            </a:fld>
            <a:endParaRPr lang="en-US" dirty="0"/>
          </a:p>
        </p:txBody>
      </p:sp>
      <p:sp>
        <p:nvSpPr>
          <p:cNvPr id="5" name="Title 4"/>
          <p:cNvSpPr>
            <a:spLocks noGrp="1"/>
          </p:cNvSpPr>
          <p:nvPr>
            <p:ph type="title"/>
          </p:nvPr>
        </p:nvSpPr>
        <p:spPr/>
        <p:txBody>
          <a:bodyPr/>
          <a:lstStyle/>
          <a:p>
            <a:r>
              <a:rPr lang="en-US" dirty="0" smtClean="0"/>
              <a:t> </a:t>
            </a:r>
            <a:r>
              <a:rPr lang="en-US" sz="3600" dirty="0" smtClean="0"/>
              <a:t>Exercise 3 – Enter Preventive Work Order Hours</a:t>
            </a:r>
            <a:endParaRPr lang="en-US" sz="3600" dirty="0"/>
          </a:p>
        </p:txBody>
      </p:sp>
    </p:spTree>
    <p:custDataLst>
      <p:tags r:id="rId1"/>
    </p:custDataLst>
    <p:extLst>
      <p:ext uri="{BB962C8B-B14F-4D97-AF65-F5344CB8AC3E}">
        <p14:creationId xmlns:p14="http://schemas.microsoft.com/office/powerpoint/2010/main" val="2501922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3</a:t>
            </a:fld>
            <a:endParaRPr lang="en-US" dirty="0"/>
          </a:p>
        </p:txBody>
      </p:sp>
      <p:sp>
        <p:nvSpPr>
          <p:cNvPr id="5" name="Content Placeholder 4"/>
          <p:cNvSpPr>
            <a:spLocks noGrp="1"/>
          </p:cNvSpPr>
          <p:nvPr>
            <p:ph sz="quarter" idx="12"/>
          </p:nvPr>
        </p:nvSpPr>
        <p:spPr>
          <a:xfrm>
            <a:off x="182880" y="1267937"/>
            <a:ext cx="8778875" cy="4876800"/>
          </a:xfrm>
        </p:spPr>
        <p:txBody>
          <a:bodyPr/>
          <a:lstStyle/>
          <a:p>
            <a:r>
              <a:rPr lang="en-US" dirty="0"/>
              <a:t>Notes:</a:t>
            </a:r>
          </a:p>
          <a:p>
            <a:pPr lvl="1"/>
            <a:r>
              <a:rPr lang="en-US" sz="2200" dirty="0"/>
              <a:t>This is a </a:t>
            </a:r>
            <a:r>
              <a:rPr lang="en-US" sz="2200" dirty="0" smtClean="0"/>
              <a:t>hidden </a:t>
            </a:r>
            <a:r>
              <a:rPr lang="en-US" sz="2200" dirty="0"/>
              <a:t>slide, and only available in Notes Page View.</a:t>
            </a:r>
          </a:p>
          <a:p>
            <a:pPr lvl="1"/>
            <a:r>
              <a:rPr lang="en-US" sz="2200" dirty="0"/>
              <a:t>It functions as </a:t>
            </a:r>
            <a:r>
              <a:rPr lang="en-US" sz="2200" dirty="0" smtClean="0"/>
              <a:t>the Table of Contents of the training course. This slide </a:t>
            </a:r>
            <a:r>
              <a:rPr lang="en-US" sz="2200" dirty="0"/>
              <a:t>remains here and is not </a:t>
            </a:r>
            <a:r>
              <a:rPr lang="en-US" sz="2200" dirty="0" smtClean="0"/>
              <a:t>removable.</a:t>
            </a:r>
          </a:p>
          <a:p>
            <a:pPr lvl="1"/>
            <a:r>
              <a:rPr lang="en-US" sz="2200" dirty="0" smtClean="0"/>
              <a:t>To customize </a:t>
            </a:r>
            <a:r>
              <a:rPr lang="en-US" sz="2200" dirty="0"/>
              <a:t>notes </a:t>
            </a:r>
            <a:r>
              <a:rPr lang="en-US" sz="2200" dirty="0" smtClean="0"/>
              <a:t>content in the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a:t>
            </a:r>
            <a:r>
              <a:rPr lang="en-US" sz="2200" dirty="0" smtClean="0">
                <a:sym typeface="Wingdings" panose="05000000000000000000" pitchFamily="2" charset="2"/>
              </a:rPr>
              <a:t>Manually type in the Section Number, Title Name, and according Notes Page Number  To add more lines: Click the “LAYOUT” tab, select “Insert Below” or “Insert Above” up to your choice.</a:t>
            </a:r>
            <a:endParaRPr lang="en-US" sz="2200" dirty="0" smtClean="0"/>
          </a:p>
          <a:p>
            <a:pPr lvl="1"/>
            <a:endParaRPr lang="en-US" sz="2200" dirty="0" smtClean="0"/>
          </a:p>
          <a:p>
            <a:endParaRPr lang="en-US" dirty="0"/>
          </a:p>
          <a:p>
            <a:endParaRPr lang="en-US" dirty="0"/>
          </a:p>
        </p:txBody>
      </p:sp>
    </p:spTree>
    <p:custDataLst>
      <p:tags r:id="rId1"/>
    </p:custDataLst>
    <p:extLst>
      <p:ext uri="{BB962C8B-B14F-4D97-AF65-F5344CB8AC3E}">
        <p14:creationId xmlns:p14="http://schemas.microsoft.com/office/powerpoint/2010/main" val="1327179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custDataLst>
              <p:tags r:id="rId2"/>
            </p:custDataLst>
            <p:extLst/>
          </p:nvPr>
        </p:nvGraphicFramePr>
        <p:xfrm>
          <a:off x="182563" y="1371601"/>
          <a:ext cx="8778875" cy="3531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30</a:t>
            </a:fld>
            <a:endParaRPr lang="en-US" dirty="0"/>
          </a:p>
        </p:txBody>
      </p:sp>
      <p:sp>
        <p:nvSpPr>
          <p:cNvPr id="5" name="Title 4"/>
          <p:cNvSpPr>
            <a:spLocks noGrp="1"/>
          </p:cNvSpPr>
          <p:nvPr>
            <p:ph type="title"/>
          </p:nvPr>
        </p:nvSpPr>
        <p:spPr/>
        <p:txBody>
          <a:bodyPr/>
          <a:lstStyle/>
          <a:p>
            <a:r>
              <a:rPr lang="en-US" dirty="0"/>
              <a:t>Wage </a:t>
            </a:r>
            <a:r>
              <a:rPr lang="en-US" dirty="0" smtClean="0"/>
              <a:t>Types </a:t>
            </a:r>
            <a:r>
              <a:rPr lang="en-US" dirty="0"/>
              <a:t>and your Time </a:t>
            </a:r>
            <a:r>
              <a:rPr lang="en-US" dirty="0" smtClean="0"/>
              <a:t>Sheet:</a:t>
            </a:r>
            <a:br>
              <a:rPr lang="en-US" dirty="0" smtClean="0"/>
            </a:br>
            <a:r>
              <a:rPr lang="en-US" dirty="0" smtClean="0"/>
              <a:t> On-call Time </a:t>
            </a:r>
            <a:endParaRPr lang="en-US" dirty="0"/>
          </a:p>
        </p:txBody>
      </p:sp>
      <p:pic>
        <p:nvPicPr>
          <p:cNvPr id="14" name="Picture 13"/>
          <p:cNvPicPr>
            <a:picLocks noChangeAspect="1"/>
          </p:cNvPicPr>
          <p:nvPr/>
        </p:nvPicPr>
        <p:blipFill rotWithShape="1">
          <a:blip r:embed="rId10"/>
          <a:srcRect t="35075"/>
          <a:stretch/>
        </p:blipFill>
        <p:spPr>
          <a:xfrm>
            <a:off x="433387" y="5008207"/>
            <a:ext cx="8277225" cy="1243012"/>
          </a:xfrm>
          <a:prstGeom prst="rect">
            <a:avLst/>
          </a:prstGeom>
        </p:spPr>
      </p:pic>
    </p:spTree>
    <p:custDataLst>
      <p:tags r:id="rId1"/>
    </p:custDataLst>
    <p:extLst>
      <p:ext uri="{BB962C8B-B14F-4D97-AF65-F5344CB8AC3E}">
        <p14:creationId xmlns:p14="http://schemas.microsoft.com/office/powerpoint/2010/main" val="2609290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 Thursday you were asked by your supervisor to work on-call for one hour before your shift because of an absence of a co-worker.  You need to enter the hours you were on-call.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31</a:t>
            </a:fld>
            <a:endParaRPr lang="en-US" dirty="0"/>
          </a:p>
        </p:txBody>
      </p:sp>
      <p:sp>
        <p:nvSpPr>
          <p:cNvPr id="5" name="Title 4"/>
          <p:cNvSpPr>
            <a:spLocks noGrp="1"/>
          </p:cNvSpPr>
          <p:nvPr>
            <p:ph type="title"/>
          </p:nvPr>
        </p:nvSpPr>
        <p:spPr/>
        <p:txBody>
          <a:bodyPr/>
          <a:lstStyle/>
          <a:p>
            <a:r>
              <a:rPr lang="en-US" dirty="0" smtClean="0"/>
              <a:t>Exercise 4 – Enter On-call Time</a:t>
            </a:r>
            <a:endParaRPr lang="en-US" dirty="0"/>
          </a:p>
        </p:txBody>
      </p:sp>
    </p:spTree>
    <p:custDataLst>
      <p:tags r:id="rId1"/>
    </p:custDataLst>
    <p:extLst>
      <p:ext uri="{BB962C8B-B14F-4D97-AF65-F5344CB8AC3E}">
        <p14:creationId xmlns:p14="http://schemas.microsoft.com/office/powerpoint/2010/main" val="3266983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Entering Time to a Cost Center</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32</a:t>
            </a:fld>
            <a:endParaRPr lang="en-US" dirty="0"/>
          </a:p>
        </p:txBody>
      </p:sp>
      <p:sp>
        <p:nvSpPr>
          <p:cNvPr id="7" name="Content Placeholder 6"/>
          <p:cNvSpPr>
            <a:spLocks noGrp="1"/>
          </p:cNvSpPr>
          <p:nvPr>
            <p:ph sz="quarter" idx="12"/>
          </p:nvPr>
        </p:nvSpPr>
        <p:spPr/>
        <p:txBody>
          <a:bodyPr/>
          <a:lstStyle/>
          <a:p>
            <a:pPr marL="342900" indent="-342900">
              <a:buFont typeface="Arial" panose="020B0604020202020204" pitchFamily="34" charset="0"/>
              <a:buChar char="•"/>
            </a:pPr>
            <a:r>
              <a:rPr lang="en-US" sz="2600" dirty="0" smtClean="0"/>
              <a:t>Is used </a:t>
            </a:r>
            <a:r>
              <a:rPr lang="en-US" sz="2600" dirty="0"/>
              <a:t>to record s</a:t>
            </a:r>
            <a:r>
              <a:rPr lang="en-US" sz="2600" dirty="0" smtClean="0"/>
              <a:t>afety </a:t>
            </a:r>
            <a:r>
              <a:rPr lang="en-US" sz="2600" dirty="0"/>
              <a:t>m</a:t>
            </a:r>
            <a:r>
              <a:rPr lang="en-US" sz="2600" dirty="0" smtClean="0"/>
              <a:t>eetings or </a:t>
            </a:r>
            <a:r>
              <a:rPr lang="en-US" sz="2600" dirty="0"/>
              <a:t>training </a:t>
            </a:r>
            <a:endParaRPr lang="en-US" sz="2600" dirty="0" smtClean="0"/>
          </a:p>
          <a:p>
            <a:pPr marL="342900" indent="-342900">
              <a:buFont typeface="Arial" panose="020B0604020202020204" pitchFamily="34" charset="0"/>
              <a:buChar char="•"/>
            </a:pPr>
            <a:r>
              <a:rPr lang="en-US" sz="2600" dirty="0" smtClean="0"/>
              <a:t>Requires entry in the following fields:</a:t>
            </a:r>
          </a:p>
          <a:p>
            <a:pPr marL="731520" lvl="2" indent="-342900">
              <a:buFont typeface="Arial" panose="020B0604020202020204" pitchFamily="34" charset="0"/>
              <a:buChar char="•"/>
            </a:pPr>
            <a:r>
              <a:rPr lang="en-US" sz="2600" dirty="0" smtClean="0"/>
              <a:t>Receiving Cost Center</a:t>
            </a:r>
          </a:p>
          <a:p>
            <a:pPr marL="731520" lvl="2" indent="-342900">
              <a:buFont typeface="Arial" panose="020B0604020202020204" pitchFamily="34" charset="0"/>
              <a:buChar char="•"/>
            </a:pPr>
            <a:r>
              <a:rPr lang="en-US" sz="2600" dirty="0" smtClean="0"/>
              <a:t>Receiving Functional Area</a:t>
            </a:r>
          </a:p>
          <a:p>
            <a:pPr marL="731520" lvl="2" indent="-342900">
              <a:buFont typeface="Arial" panose="020B0604020202020204" pitchFamily="34" charset="0"/>
              <a:buChar char="•"/>
            </a:pPr>
            <a:r>
              <a:rPr lang="en-US" sz="2600" dirty="0" smtClean="0"/>
              <a:t>A/A Type </a:t>
            </a:r>
          </a:p>
          <a:p>
            <a:pPr marL="731520" lvl="2" indent="-342900">
              <a:buFont typeface="Arial" panose="020B0604020202020204" pitchFamily="34" charset="0"/>
              <a:buChar char="•"/>
            </a:pPr>
            <a:r>
              <a:rPr lang="en-US" sz="2600" dirty="0" smtClean="0"/>
              <a:t>Working hours (From and To)</a:t>
            </a:r>
          </a:p>
          <a:p>
            <a:pPr marL="1485900" lvl="2" indent="-342900">
              <a:buFont typeface="Arial" panose="020B0604020202020204" pitchFamily="34" charset="0"/>
              <a:buChar char="•"/>
            </a:pPr>
            <a:endParaRPr lang="en-US" sz="2000" dirty="0"/>
          </a:p>
          <a:p>
            <a:endParaRPr lang="en-US" dirty="0"/>
          </a:p>
        </p:txBody>
      </p:sp>
      <p:pic>
        <p:nvPicPr>
          <p:cNvPr id="16" name="03CC085">
            <a:hlinkClick r:id="" action="ppaction://media"/>
          </p:cNvPr>
          <p:cNvPicPr>
            <a:picLocks noGrp="1" noChangeAspect="1"/>
          </p:cNvPicPr>
          <p:nvPr>
            <p:ph sz="quarter" idx="13"/>
            <a:videoFile r:link="rId2"/>
            <p:extLst>
              <p:ext uri="{DAA4B4D4-6D71-4841-9C94-3DE7FCFB9230}">
                <p14:media xmlns:p14="http://schemas.microsoft.com/office/powerpoint/2010/main" r:embed="rId3">
                  <p14:trim end="3611"/>
                </p14:media>
              </p:ext>
            </p:extLst>
          </p:nvPr>
        </p:nvPicPr>
        <p:blipFill>
          <a:blip r:embed="rId6"/>
          <a:stretch>
            <a:fillRect/>
          </a:stretch>
        </p:blipFill>
        <p:spPr>
          <a:xfrm>
            <a:off x="320039" y="4906601"/>
            <a:ext cx="8503920" cy="1119502"/>
          </a:xfrm>
        </p:spPr>
      </p:pic>
    </p:spTree>
    <p:custDataLst>
      <p:tags r:id="rId1"/>
    </p:custDataLst>
    <p:extLst>
      <p:ext uri="{BB962C8B-B14F-4D97-AF65-F5344CB8AC3E}">
        <p14:creationId xmlns:p14="http://schemas.microsoft.com/office/powerpoint/2010/main" val="239315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789"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33</a:t>
            </a:fld>
            <a:endParaRPr lang="en-US" dirty="0"/>
          </a:p>
        </p:txBody>
      </p:sp>
      <p:sp>
        <p:nvSpPr>
          <p:cNvPr id="5" name="Title 4"/>
          <p:cNvSpPr>
            <a:spLocks noGrp="1"/>
          </p:cNvSpPr>
          <p:nvPr>
            <p:ph type="title"/>
          </p:nvPr>
        </p:nvSpPr>
        <p:spPr/>
        <p:txBody>
          <a:bodyPr/>
          <a:lstStyle/>
          <a:p>
            <a:r>
              <a:rPr lang="en-US" dirty="0" smtClean="0"/>
              <a:t>Wage Types and your Time Sheet:  Premium Pay</a:t>
            </a:r>
            <a:endParaRPr lang="en-US" dirty="0"/>
          </a:p>
        </p:txBody>
      </p:sp>
      <p:graphicFrame>
        <p:nvGraphicFramePr>
          <p:cNvPr id="7" name="Content Placeholder 7"/>
          <p:cNvGraphicFramePr>
            <a:graphicFrameLocks noGrp="1"/>
          </p:cNvGraphicFramePr>
          <p:nvPr>
            <p:ph idx="1"/>
            <p:custDataLst>
              <p:tags r:id="rId2"/>
            </p:custDataLst>
            <p:extLst>
              <p:ext uri="{D42A27DB-BD31-4B8C-83A1-F6EECF244321}">
                <p14:modId xmlns:p14="http://schemas.microsoft.com/office/powerpoint/2010/main" val="2613953431"/>
              </p:ext>
            </p:extLst>
          </p:nvPr>
        </p:nvGraphicFramePr>
        <p:xfrm>
          <a:off x="182880" y="1319424"/>
          <a:ext cx="8778875" cy="49108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864684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need to enter the time you worked on Friday when you attended a mandatory training on first shift for 8 hours.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34</a:t>
            </a:fld>
            <a:endParaRPr lang="en-US" dirty="0"/>
          </a:p>
        </p:txBody>
      </p:sp>
      <p:sp>
        <p:nvSpPr>
          <p:cNvPr id="5" name="Title 4"/>
          <p:cNvSpPr>
            <a:spLocks noGrp="1"/>
          </p:cNvSpPr>
          <p:nvPr>
            <p:ph type="title"/>
          </p:nvPr>
        </p:nvSpPr>
        <p:spPr/>
        <p:txBody>
          <a:bodyPr/>
          <a:lstStyle/>
          <a:p>
            <a:r>
              <a:rPr lang="en-US" dirty="0" smtClean="0"/>
              <a:t>Exercise 5 – Enter Time to a Cost Center</a:t>
            </a:r>
            <a:endParaRPr lang="en-US" dirty="0"/>
          </a:p>
        </p:txBody>
      </p:sp>
    </p:spTree>
    <p:custDataLst>
      <p:tags r:id="rId1"/>
    </p:custDataLst>
    <p:extLst>
      <p:ext uri="{BB962C8B-B14F-4D97-AF65-F5344CB8AC3E}">
        <p14:creationId xmlns:p14="http://schemas.microsoft.com/office/powerpoint/2010/main" val="3036767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are assigned to the second shift.  On Friday you had a </a:t>
            </a:r>
            <a:r>
              <a:rPr lang="en-US" dirty="0" smtClean="0"/>
              <a:t>mandatory safety </a:t>
            </a:r>
            <a:r>
              <a:rPr lang="en-US" dirty="0"/>
              <a:t>meeting on 1</a:t>
            </a:r>
            <a:r>
              <a:rPr lang="en-US" baseline="30000" dirty="0"/>
              <a:t>st</a:t>
            </a:r>
            <a:r>
              <a:rPr lang="en-US" dirty="0"/>
              <a:t> shift from 07:00 to 15:00 and are entering your time using the second shift wage type 7002.  You are also releasing and saving your time for the week.</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35</a:t>
            </a:fld>
            <a:endParaRPr lang="en-US" dirty="0"/>
          </a:p>
        </p:txBody>
      </p:sp>
      <p:sp>
        <p:nvSpPr>
          <p:cNvPr id="5" name="Title 4"/>
          <p:cNvSpPr>
            <a:spLocks noGrp="1"/>
          </p:cNvSpPr>
          <p:nvPr>
            <p:ph type="title"/>
          </p:nvPr>
        </p:nvSpPr>
        <p:spPr/>
        <p:txBody>
          <a:bodyPr/>
          <a:lstStyle/>
          <a:p>
            <a:r>
              <a:rPr lang="en-US" dirty="0" smtClean="0"/>
              <a:t>Exercise 6 – Enter 2</a:t>
            </a:r>
            <a:r>
              <a:rPr lang="en-US" baseline="30000" dirty="0" smtClean="0"/>
              <a:t>nd</a:t>
            </a:r>
            <a:r>
              <a:rPr lang="en-US" dirty="0" smtClean="0"/>
              <a:t> Shift Wage Type</a:t>
            </a:r>
            <a:endParaRPr lang="en-US" dirty="0"/>
          </a:p>
        </p:txBody>
      </p:sp>
    </p:spTree>
    <p:custDataLst>
      <p:tags r:id="rId1"/>
    </p:custDataLst>
    <p:extLst>
      <p:ext uri="{BB962C8B-B14F-4D97-AF65-F5344CB8AC3E}">
        <p14:creationId xmlns:p14="http://schemas.microsoft.com/office/powerpoint/2010/main" val="20414344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36</a:t>
            </a:fld>
            <a:endParaRPr lang="en-US" dirty="0"/>
          </a:p>
        </p:txBody>
      </p:sp>
      <p:sp>
        <p:nvSpPr>
          <p:cNvPr id="4" name="Title 3"/>
          <p:cNvSpPr>
            <a:spLocks noGrp="1"/>
          </p:cNvSpPr>
          <p:nvPr>
            <p:ph type="title"/>
          </p:nvPr>
        </p:nvSpPr>
        <p:spPr/>
        <p:txBody>
          <a:bodyPr/>
          <a:lstStyle/>
          <a:p>
            <a:r>
              <a:rPr lang="en-US" dirty="0" smtClean="0"/>
              <a:t>Check Your Knowledge</a:t>
            </a:r>
            <a:endParaRPr lang="en-US" dirty="0"/>
          </a:p>
        </p:txBody>
      </p:sp>
      <p:sp>
        <p:nvSpPr>
          <p:cNvPr id="5" name="Text Placeholder 4"/>
          <p:cNvSpPr>
            <a:spLocks noGrp="1"/>
          </p:cNvSpPr>
          <p:nvPr>
            <p:ph type="body" sz="quarter" idx="12"/>
          </p:nvPr>
        </p:nvSpPr>
        <p:spPr/>
        <p:txBody>
          <a:bodyPr/>
          <a:lstStyle/>
          <a:p>
            <a:pPr marL="514350" indent="-514350">
              <a:buFont typeface="+mj-lt"/>
              <a:buAutoNum type="arabicPeriod"/>
            </a:pPr>
            <a:r>
              <a:rPr lang="en-US" dirty="0" smtClean="0"/>
              <a:t>Who is responsible for entering and releasing time in the timesheet?</a:t>
            </a:r>
          </a:p>
          <a:p>
            <a:pPr marL="857250" lvl="2" indent="0">
              <a:buNone/>
            </a:pPr>
            <a:r>
              <a:rPr lang="en-US" dirty="0" smtClean="0"/>
              <a:t>   You are!</a:t>
            </a:r>
          </a:p>
          <a:p>
            <a:pPr marL="514350" indent="-514350">
              <a:buFont typeface="+mj-lt"/>
              <a:buAutoNum type="arabicPeriod"/>
            </a:pPr>
            <a:r>
              <a:rPr lang="en-US" dirty="0" smtClean="0"/>
              <a:t>Instead of an A/A Type, what do you enter if you are on-call?</a:t>
            </a:r>
          </a:p>
          <a:p>
            <a:pPr lvl="2" indent="0">
              <a:buNone/>
            </a:pPr>
            <a:r>
              <a:rPr lang="en-US" sz="2000" dirty="0" smtClean="0"/>
              <a:t>A Wage Type</a:t>
            </a:r>
            <a:endParaRPr lang="en-US" sz="2000" dirty="0"/>
          </a:p>
        </p:txBody>
      </p:sp>
    </p:spTree>
    <p:custDataLst>
      <p:tags r:id="rId1"/>
    </p:custDataLst>
    <p:extLst>
      <p:ext uri="{BB962C8B-B14F-4D97-AF65-F5344CB8AC3E}">
        <p14:creationId xmlns:p14="http://schemas.microsoft.com/office/powerpoint/2010/main" val="28720405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37</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3434747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38</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4" name="Content Placeholder 3"/>
          <p:cNvSpPr>
            <a:spLocks noGrp="1"/>
          </p:cNvSpPr>
          <p:nvPr>
            <p:ph idx="1"/>
          </p:nvPr>
        </p:nvSpPr>
        <p:spPr>
          <a:xfrm>
            <a:off x="1120877" y="1693083"/>
            <a:ext cx="7840243" cy="3878808"/>
          </a:xfrm>
        </p:spPr>
        <p:txBody>
          <a:bodyPr/>
          <a:lstStyle/>
          <a:p>
            <a:pPr marL="457200" indent="-457200">
              <a:lnSpc>
                <a:spcPct val="150000"/>
              </a:lnSpc>
              <a:buFont typeface="Arial"/>
              <a:buChar char="•"/>
            </a:pPr>
            <a:r>
              <a:rPr lang="en-US" sz="2600" dirty="0" smtClean="0"/>
              <a:t>Section 1 – Review of SAP Time Entry Course</a:t>
            </a:r>
          </a:p>
          <a:p>
            <a:pPr marL="457200" indent="-457200">
              <a:lnSpc>
                <a:spcPct val="150000"/>
              </a:lnSpc>
              <a:buFont typeface="Arial"/>
              <a:buChar char="•"/>
            </a:pPr>
            <a:r>
              <a:rPr lang="en-US" sz="2600" dirty="0" smtClean="0"/>
              <a:t>Section 2 – </a:t>
            </a:r>
            <a:r>
              <a:rPr lang="en-US" sz="2600" dirty="0"/>
              <a:t>Overtime and Wage Types</a:t>
            </a:r>
          </a:p>
          <a:p>
            <a:pPr marL="457200" indent="-457200">
              <a:lnSpc>
                <a:spcPct val="150000"/>
              </a:lnSpc>
              <a:buFont typeface="Arial"/>
              <a:buChar char="•"/>
            </a:pPr>
            <a:r>
              <a:rPr lang="en-US" sz="2600" b="1" dirty="0" smtClean="0"/>
              <a:t>Section 3 – Timesheet Collisions and the Work Order</a:t>
            </a:r>
          </a:p>
          <a:p>
            <a:pPr marL="457200" indent="-457200">
              <a:lnSpc>
                <a:spcPct val="150000"/>
              </a:lnSpc>
              <a:buFont typeface="Arial"/>
              <a:buChar char="•"/>
            </a:pPr>
            <a:r>
              <a:rPr lang="en-US" sz="2600" dirty="0" smtClean="0"/>
              <a:t>Section 4 – Leave Entry and Alternate Holiday</a:t>
            </a:r>
          </a:p>
          <a:p>
            <a:pPr marL="457200" indent="-457200">
              <a:lnSpc>
                <a:spcPct val="150000"/>
              </a:lnSpc>
              <a:buFont typeface="Arial"/>
              <a:buChar char="•"/>
            </a:pPr>
            <a:r>
              <a:rPr lang="en-US" sz="2600" dirty="0" smtClean="0"/>
              <a:t>Section 5 – Earning and Using Comp Time </a:t>
            </a:r>
          </a:p>
        </p:txBody>
      </p:sp>
    </p:spTree>
    <p:custDataLst>
      <p:tags r:id="rId1"/>
    </p:custDataLst>
    <p:extLst>
      <p:ext uri="{BB962C8B-B14F-4D97-AF65-F5344CB8AC3E}">
        <p14:creationId xmlns:p14="http://schemas.microsoft.com/office/powerpoint/2010/main" val="16553983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342900" indent="-342900" hangingPunct="0">
              <a:buFont typeface="Arial" panose="020B0604020202020204" pitchFamily="34" charset="0"/>
              <a:buChar char="•"/>
            </a:pPr>
            <a:r>
              <a:rPr lang="en-US" sz="2000" dirty="0"/>
              <a:t>Identify what a collision is </a:t>
            </a:r>
            <a:r>
              <a:rPr lang="en-US" sz="2000" dirty="0" smtClean="0"/>
              <a:t>and explain the three types of error messages</a:t>
            </a:r>
            <a:endParaRPr lang="en-US" sz="2000" dirty="0"/>
          </a:p>
          <a:p>
            <a:pPr marL="342900" lvl="0" indent="-342900" hangingPunct="0">
              <a:buFont typeface="Arial" panose="020B0604020202020204" pitchFamily="34" charset="0"/>
              <a:buChar char="•"/>
            </a:pPr>
            <a:r>
              <a:rPr lang="en-US" sz="2000" dirty="0" smtClean="0"/>
              <a:t>Describe </a:t>
            </a:r>
            <a:r>
              <a:rPr lang="en-US" sz="2000" dirty="0"/>
              <a:t>the process for Time Entry changes</a:t>
            </a:r>
          </a:p>
          <a:p>
            <a:pPr marL="342900" lvl="0" indent="-342900" hangingPunct="0">
              <a:buFont typeface="Arial" panose="020B0604020202020204" pitchFamily="34" charset="0"/>
              <a:buChar char="•"/>
            </a:pPr>
            <a:r>
              <a:rPr lang="en-US" sz="2000" dirty="0" smtClean="0"/>
              <a:t>Identify how to check the status of your time entries</a:t>
            </a:r>
          </a:p>
          <a:p>
            <a:pPr marL="342900" lvl="0" indent="-342900" hangingPunct="0">
              <a:buFont typeface="Arial" panose="020B0604020202020204" pitchFamily="34" charset="0"/>
              <a:buChar char="•"/>
            </a:pPr>
            <a:r>
              <a:rPr lang="en-US" sz="2000" dirty="0" smtClean="0"/>
              <a:t>Explain how to “zero out” or delete a time entry</a:t>
            </a:r>
          </a:p>
          <a:p>
            <a:pPr marL="342900" indent="-342900">
              <a:buFont typeface="Arial" panose="020B0604020202020204" pitchFamily="34" charset="0"/>
              <a:buChar char="•"/>
            </a:pPr>
            <a:r>
              <a:rPr lang="en-US" sz="2000" dirty="0" smtClean="0">
                <a:sym typeface="Calibri"/>
              </a:rPr>
              <a:t>Access a work order from the timesheet</a:t>
            </a:r>
            <a:endParaRPr lang="en-US" sz="2000" dirty="0">
              <a:solidFill>
                <a:schemeClr val="dk1"/>
              </a:solidFill>
              <a:ea typeface="Calibri"/>
              <a:cs typeface="Calibri"/>
              <a:sym typeface="Calibri"/>
            </a:endParaRP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39</a:t>
            </a:fld>
            <a:endParaRPr lang="en-US" dirty="0"/>
          </a:p>
        </p:txBody>
      </p:sp>
      <p:sp>
        <p:nvSpPr>
          <p:cNvPr id="5" name="Title 4"/>
          <p:cNvSpPr>
            <a:spLocks noGrp="1"/>
          </p:cNvSpPr>
          <p:nvPr>
            <p:ph type="title"/>
          </p:nvPr>
        </p:nvSpPr>
        <p:spPr/>
        <p:txBody>
          <a:bodyPr/>
          <a:lstStyle/>
          <a:p>
            <a:r>
              <a:rPr lang="en-US" dirty="0" smtClean="0"/>
              <a:t>Section 3 - Learning Objectives</a:t>
            </a:r>
            <a:endParaRPr lang="en-US" dirty="0"/>
          </a:p>
        </p:txBody>
      </p:sp>
    </p:spTree>
    <p:custDataLst>
      <p:tags r:id="rId1"/>
    </p:custDataLst>
    <p:extLst>
      <p:ext uri="{BB962C8B-B14F-4D97-AF65-F5344CB8AC3E}">
        <p14:creationId xmlns:p14="http://schemas.microsoft.com/office/powerpoint/2010/main" val="2085927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20877" y="1693083"/>
            <a:ext cx="7840243" cy="3878808"/>
          </a:xfrm>
        </p:spPr>
        <p:txBody>
          <a:bodyPr/>
          <a:lstStyle/>
          <a:p>
            <a:pPr marL="457200" indent="-457200">
              <a:lnSpc>
                <a:spcPct val="150000"/>
              </a:lnSpc>
              <a:buFont typeface="Arial"/>
              <a:buChar char="•"/>
            </a:pPr>
            <a:r>
              <a:rPr lang="en-US" sz="2600" dirty="0" smtClean="0"/>
              <a:t>Section 1 – Review of SAP Time Entry Course</a:t>
            </a:r>
          </a:p>
          <a:p>
            <a:pPr marL="457200" indent="-457200">
              <a:lnSpc>
                <a:spcPct val="150000"/>
              </a:lnSpc>
              <a:buFont typeface="Arial"/>
              <a:buChar char="•"/>
            </a:pPr>
            <a:r>
              <a:rPr lang="en-US" sz="2600" dirty="0" smtClean="0"/>
              <a:t>Section 2 – </a:t>
            </a:r>
            <a:r>
              <a:rPr lang="en-US" sz="2600" dirty="0"/>
              <a:t>Overtime and Wage Types</a:t>
            </a:r>
          </a:p>
          <a:p>
            <a:pPr marL="457200" indent="-457200">
              <a:lnSpc>
                <a:spcPct val="150000"/>
              </a:lnSpc>
              <a:buFont typeface="Arial"/>
              <a:buChar char="•"/>
            </a:pPr>
            <a:r>
              <a:rPr lang="en-US" sz="2600" dirty="0" smtClean="0"/>
              <a:t>Section 3 – Timesheet Collisions and the Work </a:t>
            </a:r>
            <a:r>
              <a:rPr lang="en-US" sz="2600" dirty="0"/>
              <a:t>O</a:t>
            </a:r>
            <a:r>
              <a:rPr lang="en-US" sz="2600" dirty="0" smtClean="0"/>
              <a:t>rder</a:t>
            </a:r>
          </a:p>
          <a:p>
            <a:pPr marL="457200" indent="-457200">
              <a:lnSpc>
                <a:spcPct val="150000"/>
              </a:lnSpc>
              <a:buFont typeface="Arial"/>
              <a:buChar char="•"/>
            </a:pPr>
            <a:r>
              <a:rPr lang="en-US" sz="2600" dirty="0" smtClean="0"/>
              <a:t>Section 4 – Leave Entry and Alternate Holiday</a:t>
            </a:r>
          </a:p>
          <a:p>
            <a:pPr marL="457200" indent="-457200">
              <a:lnSpc>
                <a:spcPct val="150000"/>
              </a:lnSpc>
              <a:buFont typeface="Arial"/>
              <a:buChar char="•"/>
            </a:pPr>
            <a:r>
              <a:rPr lang="en-US" sz="2600" dirty="0" smtClean="0"/>
              <a:t>Section 5 – Earning and Using Comp Time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8425263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32706"/>
            <a:ext cx="6912864" cy="4937125"/>
          </a:xfrm>
        </p:spPr>
        <p:txBody>
          <a:bodyPr/>
          <a:lstStyle/>
          <a:p>
            <a:r>
              <a:rPr lang="en-US" dirty="0"/>
              <a:t>In this scenario, you found a collision on your timesheet caused by the work order your supervisor entered.  The start time of the work order is the same time you were on-call.  To resolve the issue you are checking the status of the on-call time and the start time of the work order.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40</a:t>
            </a:fld>
            <a:endParaRPr lang="en-US" dirty="0"/>
          </a:p>
        </p:txBody>
      </p:sp>
      <p:sp>
        <p:nvSpPr>
          <p:cNvPr id="5" name="Title 4"/>
          <p:cNvSpPr>
            <a:spLocks noGrp="1"/>
          </p:cNvSpPr>
          <p:nvPr>
            <p:ph type="title"/>
          </p:nvPr>
        </p:nvSpPr>
        <p:spPr/>
        <p:txBody>
          <a:bodyPr/>
          <a:lstStyle/>
          <a:p>
            <a:r>
              <a:rPr lang="en-US" dirty="0" smtClean="0"/>
              <a:t>Section 3 - Scenario</a:t>
            </a:r>
            <a:endParaRPr lang="en-US" dirty="0"/>
          </a:p>
        </p:txBody>
      </p:sp>
      <p:pic>
        <p:nvPicPr>
          <p:cNvPr id="6" name="Bri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597556" y="1897792"/>
            <a:ext cx="2363564" cy="414985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731784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smtClean="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41</a:t>
            </a:fld>
            <a:endParaRPr lang="en-US" dirty="0"/>
          </a:p>
        </p:txBody>
      </p:sp>
      <p:sp>
        <p:nvSpPr>
          <p:cNvPr id="5" name="Title 4"/>
          <p:cNvSpPr>
            <a:spLocks noGrp="1"/>
          </p:cNvSpPr>
          <p:nvPr>
            <p:ph type="title"/>
          </p:nvPr>
        </p:nvSpPr>
        <p:spPr/>
        <p:txBody>
          <a:bodyPr/>
          <a:lstStyle/>
          <a:p>
            <a:r>
              <a:rPr lang="en-US" dirty="0"/>
              <a:t>SAP </a:t>
            </a:r>
            <a:r>
              <a:rPr lang="en-US"/>
              <a:t>Timesheet </a:t>
            </a:r>
            <a:r>
              <a:rPr lang="en-US" smtClean="0"/>
              <a:t>Messages</a:t>
            </a:r>
            <a:endParaRPr lang="en-US" dirty="0"/>
          </a:p>
        </p:txBody>
      </p:sp>
      <p:pic>
        <p:nvPicPr>
          <p:cNvPr id="6" name="Picture 5"/>
          <p:cNvPicPr>
            <a:picLocks noChangeAspect="1"/>
          </p:cNvPicPr>
          <p:nvPr/>
        </p:nvPicPr>
        <p:blipFill>
          <a:blip r:embed="rId4"/>
          <a:stretch>
            <a:fillRect/>
          </a:stretch>
        </p:blipFill>
        <p:spPr>
          <a:xfrm>
            <a:off x="4472160" y="4327065"/>
            <a:ext cx="657658" cy="747340"/>
          </a:xfrm>
          <a:prstGeom prst="rect">
            <a:avLst/>
          </a:prstGeom>
        </p:spPr>
      </p:pic>
      <p:pic>
        <p:nvPicPr>
          <p:cNvPr id="8" name="Picture 7"/>
          <p:cNvPicPr>
            <a:picLocks noChangeAspect="1"/>
          </p:cNvPicPr>
          <p:nvPr/>
        </p:nvPicPr>
        <p:blipFill>
          <a:blip r:embed="rId5"/>
          <a:stretch>
            <a:fillRect/>
          </a:stretch>
        </p:blipFill>
        <p:spPr>
          <a:xfrm>
            <a:off x="4442264" y="3466611"/>
            <a:ext cx="687554" cy="657658"/>
          </a:xfrm>
          <a:prstGeom prst="rect">
            <a:avLst/>
          </a:prstGeom>
        </p:spPr>
      </p:pic>
      <p:pic>
        <p:nvPicPr>
          <p:cNvPr id="9" name="Picture 8"/>
          <p:cNvPicPr>
            <a:picLocks noChangeAspect="1"/>
          </p:cNvPicPr>
          <p:nvPr/>
        </p:nvPicPr>
        <p:blipFill>
          <a:blip r:embed="rId6"/>
          <a:stretch>
            <a:fillRect/>
          </a:stretch>
        </p:blipFill>
        <p:spPr>
          <a:xfrm>
            <a:off x="4412372" y="2606157"/>
            <a:ext cx="717446" cy="657658"/>
          </a:xfrm>
          <a:prstGeom prst="rect">
            <a:avLst/>
          </a:prstGeom>
        </p:spPr>
      </p:pic>
      <p:pic>
        <p:nvPicPr>
          <p:cNvPr id="10" name="Picture 9"/>
          <p:cNvPicPr>
            <a:picLocks noChangeAspect="1"/>
          </p:cNvPicPr>
          <p:nvPr/>
        </p:nvPicPr>
        <p:blipFill rotWithShape="1">
          <a:blip r:embed="rId7"/>
          <a:srcRect r="40897"/>
          <a:stretch/>
        </p:blipFill>
        <p:spPr>
          <a:xfrm>
            <a:off x="249786" y="2539415"/>
            <a:ext cx="3113166" cy="1552575"/>
          </a:xfrm>
          <a:prstGeom prst="rect">
            <a:avLst/>
          </a:prstGeom>
        </p:spPr>
      </p:pic>
      <p:sp>
        <p:nvSpPr>
          <p:cNvPr id="11" name="TextBox 10"/>
          <p:cNvSpPr txBox="1"/>
          <p:nvPr/>
        </p:nvSpPr>
        <p:spPr>
          <a:xfrm>
            <a:off x="5397190" y="2698596"/>
            <a:ext cx="2863926" cy="461665"/>
          </a:xfrm>
          <a:prstGeom prst="rect">
            <a:avLst/>
          </a:prstGeom>
          <a:noFill/>
        </p:spPr>
        <p:txBody>
          <a:bodyPr wrap="none" rtlCol="0">
            <a:spAutoFit/>
          </a:bodyPr>
          <a:lstStyle/>
          <a:p>
            <a:r>
              <a:rPr lang="en-US" sz="2400" dirty="0" smtClean="0"/>
              <a:t>No errors were found</a:t>
            </a:r>
            <a:endParaRPr lang="en-US" sz="2400" dirty="0"/>
          </a:p>
        </p:txBody>
      </p:sp>
      <p:sp>
        <p:nvSpPr>
          <p:cNvPr id="12" name="TextBox 11"/>
          <p:cNvSpPr txBox="1"/>
          <p:nvPr/>
        </p:nvSpPr>
        <p:spPr>
          <a:xfrm>
            <a:off x="5397190" y="3466611"/>
            <a:ext cx="3725059" cy="461665"/>
          </a:xfrm>
          <a:prstGeom prst="rect">
            <a:avLst/>
          </a:prstGeom>
          <a:noFill/>
        </p:spPr>
        <p:txBody>
          <a:bodyPr wrap="none" rtlCol="0">
            <a:spAutoFit/>
          </a:bodyPr>
          <a:lstStyle/>
          <a:p>
            <a:r>
              <a:rPr lang="en-US" sz="2400" dirty="0" smtClean="0"/>
              <a:t>Review entries and continue</a:t>
            </a:r>
            <a:endParaRPr lang="en-US" sz="2400" dirty="0"/>
          </a:p>
        </p:txBody>
      </p:sp>
      <p:sp>
        <p:nvSpPr>
          <p:cNvPr id="13" name="TextBox 12"/>
          <p:cNvSpPr txBox="1"/>
          <p:nvPr/>
        </p:nvSpPr>
        <p:spPr>
          <a:xfrm>
            <a:off x="5397190" y="4327065"/>
            <a:ext cx="3376309" cy="830997"/>
          </a:xfrm>
          <a:prstGeom prst="rect">
            <a:avLst/>
          </a:prstGeom>
          <a:noFill/>
        </p:spPr>
        <p:txBody>
          <a:bodyPr wrap="none" rtlCol="0">
            <a:spAutoFit/>
          </a:bodyPr>
          <a:lstStyle/>
          <a:p>
            <a:r>
              <a:rPr lang="en-US" sz="2400" dirty="0" smtClean="0"/>
              <a:t>Errors exist and must be </a:t>
            </a:r>
          </a:p>
          <a:p>
            <a:r>
              <a:rPr lang="en-US" sz="2400" dirty="0" smtClean="0"/>
              <a:t>fixed before continuing</a:t>
            </a:r>
            <a:endParaRPr lang="en-US" sz="2400" dirty="0"/>
          </a:p>
        </p:txBody>
      </p:sp>
      <p:sp>
        <p:nvSpPr>
          <p:cNvPr id="14" name="Text Placeholder 4"/>
          <p:cNvSpPr txBox="1">
            <a:spLocks/>
          </p:cNvSpPr>
          <p:nvPr/>
        </p:nvSpPr>
        <p:spPr>
          <a:xfrm>
            <a:off x="196850" y="1368425"/>
            <a:ext cx="8750300" cy="4953000"/>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When verifying your time entries, check for messages on your screen:</a:t>
            </a:r>
            <a:endParaRPr lang="en-US" dirty="0"/>
          </a:p>
        </p:txBody>
      </p:sp>
    </p:spTree>
    <p:custDataLst>
      <p:tags r:id="rId1"/>
    </p:custDataLst>
    <p:extLst>
      <p:ext uri="{BB962C8B-B14F-4D97-AF65-F5344CB8AC3E}">
        <p14:creationId xmlns:p14="http://schemas.microsoft.com/office/powerpoint/2010/main" val="14136763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Collisions</a:t>
            </a:r>
            <a:endParaRPr lang="en-US" dirty="0"/>
          </a:p>
        </p:txBody>
      </p:sp>
      <p:sp>
        <p:nvSpPr>
          <p:cNvPr id="3" name="Content Placeholder 2"/>
          <p:cNvSpPr>
            <a:spLocks noGrp="1"/>
          </p:cNvSpPr>
          <p:nvPr>
            <p:ph sz="half" idx="2"/>
          </p:nvPr>
        </p:nvSpPr>
        <p:spPr>
          <a:xfrm>
            <a:off x="3521075" y="1371600"/>
            <a:ext cx="5287645" cy="4937760"/>
          </a:xfrm>
        </p:spPr>
        <p:txBody>
          <a:bodyPr/>
          <a:lstStyle/>
          <a:p>
            <a:r>
              <a:rPr lang="en-US" sz="2400" b="1" i="1" dirty="0" smtClean="0"/>
              <a:t>What it is:</a:t>
            </a:r>
          </a:p>
          <a:p>
            <a:pPr marL="342900" indent="-342900">
              <a:buFont typeface="Arial" panose="020B0604020202020204" pitchFamily="34" charset="0"/>
              <a:buChar char="•"/>
            </a:pPr>
            <a:r>
              <a:rPr lang="en-US" sz="2400" dirty="0" smtClean="0"/>
              <a:t>A time collision is when two time entries overlap  </a:t>
            </a:r>
            <a:endParaRPr lang="en-US" sz="2400" dirty="0"/>
          </a:p>
          <a:p>
            <a:r>
              <a:rPr lang="en-US" sz="2400" b="1" i="1" dirty="0" smtClean="0"/>
              <a:t>Type of message:</a:t>
            </a:r>
            <a:endParaRPr lang="en-US" sz="2400" b="1" i="1" dirty="0"/>
          </a:p>
          <a:p>
            <a:r>
              <a:rPr lang="en-US" sz="2400" dirty="0"/>
              <a:t> </a:t>
            </a:r>
            <a:r>
              <a:rPr lang="en-US" sz="2400" dirty="0" smtClean="0"/>
              <a:t>     Error (must be fixed to save)</a:t>
            </a:r>
          </a:p>
          <a:p>
            <a:r>
              <a:rPr lang="en-US" sz="2400" b="1" i="1" dirty="0" smtClean="0"/>
              <a:t>How to fix it:</a:t>
            </a:r>
          </a:p>
          <a:p>
            <a:pPr marL="457200" indent="-457200">
              <a:buFont typeface="+mj-lt"/>
              <a:buAutoNum type="arabicPeriod"/>
            </a:pPr>
            <a:r>
              <a:rPr lang="en-US" sz="2400" dirty="0" smtClean="0"/>
              <a:t>Review the error message for the date and time of the collision</a:t>
            </a:r>
          </a:p>
          <a:p>
            <a:pPr marL="457200" indent="-457200">
              <a:buFont typeface="+mj-lt"/>
              <a:buAutoNum type="arabicPeriod"/>
            </a:pPr>
            <a:r>
              <a:rPr lang="en-US" sz="2400" dirty="0" smtClean="0"/>
              <a:t>Change the times so they do not overlap</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42</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12" name="Content Placeholder 11"/>
          <p:cNvPicPr>
            <a:picLocks noGrp="1" noChangeAspect="1"/>
          </p:cNvPicPr>
          <p:nvPr>
            <p:ph sz="half" idx="12"/>
          </p:nvPr>
        </p:nvPicPr>
        <p:blipFill>
          <a:blip r:embed="rId4"/>
          <a:stretch>
            <a:fillRect/>
          </a:stretch>
        </p:blipFill>
        <p:spPr>
          <a:xfrm>
            <a:off x="282498" y="1371600"/>
            <a:ext cx="3216275" cy="1463089"/>
          </a:xfrm>
          <a:prstGeom prst="rect">
            <a:avLst/>
          </a:prstGeom>
        </p:spPr>
      </p:pic>
      <p:pic>
        <p:nvPicPr>
          <p:cNvPr id="13" name="Picture 12"/>
          <p:cNvPicPr>
            <a:picLocks noChangeAspect="1"/>
          </p:cNvPicPr>
          <p:nvPr/>
        </p:nvPicPr>
        <p:blipFill>
          <a:blip r:embed="rId5"/>
          <a:stretch>
            <a:fillRect/>
          </a:stretch>
        </p:blipFill>
        <p:spPr>
          <a:xfrm>
            <a:off x="3515977" y="3066976"/>
            <a:ext cx="490133" cy="556970"/>
          </a:xfrm>
          <a:prstGeom prst="rect">
            <a:avLst/>
          </a:prstGeom>
        </p:spPr>
      </p:pic>
      <p:sp>
        <p:nvSpPr>
          <p:cNvPr id="14" name="Left Arrow 13"/>
          <p:cNvSpPr/>
          <p:nvPr/>
        </p:nvSpPr>
        <p:spPr>
          <a:xfrm rot="16200000">
            <a:off x="2646394" y="2164477"/>
            <a:ext cx="356839" cy="234176"/>
          </a:xfrm>
          <a:prstGeom prst="left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32433572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5"/>
          <p:cNvSpPr>
            <a:spLocks noGrp="1"/>
          </p:cNvSpPr>
          <p:nvPr>
            <p:ph idx="1"/>
          </p:nvPr>
        </p:nvSpPr>
        <p:spPr>
          <a:xfrm>
            <a:off x="182880" y="1371601"/>
            <a:ext cx="8778240" cy="1726734"/>
          </a:xfrm>
        </p:spPr>
        <p:txBody>
          <a:bodyPr/>
          <a:lstStyle/>
          <a:p>
            <a:pPr algn="ctr"/>
            <a:r>
              <a:rPr lang="en-US" sz="2000" dirty="0"/>
              <a:t>If time </a:t>
            </a:r>
            <a:r>
              <a:rPr lang="en-US" sz="2000" b="1" u="sng" dirty="0"/>
              <a:t>has been </a:t>
            </a:r>
            <a:r>
              <a:rPr lang="en-US" sz="2000" dirty="0"/>
              <a:t>approved, zero-out the time, enter the correct time and release both </a:t>
            </a:r>
            <a:r>
              <a:rPr lang="en-US" sz="2000" dirty="0" smtClean="0"/>
              <a:t>entries</a:t>
            </a:r>
          </a:p>
          <a:p>
            <a:pPr algn="ctr"/>
            <a:r>
              <a:rPr lang="en-US" sz="2000" b="1" i="1" dirty="0" smtClean="0"/>
              <a:t>OR</a:t>
            </a:r>
            <a:endParaRPr lang="en-US" sz="2000" dirty="0"/>
          </a:p>
          <a:p>
            <a:pPr algn="ctr"/>
            <a:r>
              <a:rPr lang="en-US" sz="2000" dirty="0" smtClean="0"/>
              <a:t>If time or leave </a:t>
            </a:r>
            <a:r>
              <a:rPr lang="en-US" sz="2000" b="1" u="sng" dirty="0" smtClean="0"/>
              <a:t>has</a:t>
            </a:r>
            <a:r>
              <a:rPr lang="en-US" sz="2000" u="sng" dirty="0" smtClean="0"/>
              <a:t> </a:t>
            </a:r>
            <a:r>
              <a:rPr lang="en-US" sz="2000" b="1" u="sng" dirty="0" smtClean="0"/>
              <a:t>not </a:t>
            </a:r>
            <a:r>
              <a:rPr lang="en-US" sz="2000" dirty="0" smtClean="0"/>
              <a:t>been</a:t>
            </a:r>
            <a:r>
              <a:rPr lang="en-US" sz="2000" b="1" dirty="0" smtClean="0"/>
              <a:t> </a:t>
            </a:r>
            <a:r>
              <a:rPr lang="en-US" sz="2000" dirty="0" smtClean="0"/>
              <a:t>approved or has been rejected, make the change </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43</a:t>
            </a:fld>
            <a:endParaRPr lang="en-US" dirty="0"/>
          </a:p>
        </p:txBody>
      </p:sp>
      <p:sp>
        <p:nvSpPr>
          <p:cNvPr id="5" name="Title 4"/>
          <p:cNvSpPr>
            <a:spLocks noGrp="1"/>
          </p:cNvSpPr>
          <p:nvPr>
            <p:ph type="title"/>
          </p:nvPr>
        </p:nvSpPr>
        <p:spPr/>
        <p:txBody>
          <a:bodyPr/>
          <a:lstStyle/>
          <a:p>
            <a:r>
              <a:rPr lang="en-US" dirty="0" smtClean="0"/>
              <a:t>Timesheet Change Process</a:t>
            </a:r>
            <a:endParaRPr lang="en-US" dirty="0"/>
          </a:p>
        </p:txBody>
      </p:sp>
      <p:sp>
        <p:nvSpPr>
          <p:cNvPr id="7" name="Rectangle 6"/>
          <p:cNvSpPr/>
          <p:nvPr/>
        </p:nvSpPr>
        <p:spPr>
          <a:xfrm>
            <a:off x="346168" y="3772893"/>
            <a:ext cx="1178587" cy="691375"/>
          </a:xfrm>
          <a:prstGeom prst="rect">
            <a:avLst/>
          </a:prstGeom>
          <a:ln>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a:solidFill>
                  <a:schemeClr val="tx1"/>
                </a:solidFill>
              </a:rPr>
              <a:t>I</a:t>
            </a:r>
            <a:r>
              <a:rPr lang="en-US" sz="1400" dirty="0" smtClean="0">
                <a:solidFill>
                  <a:schemeClr val="tx1"/>
                </a:solidFill>
              </a:rPr>
              <a:t>ncorrect Time Entry</a:t>
            </a:r>
          </a:p>
        </p:txBody>
      </p:sp>
      <p:sp>
        <p:nvSpPr>
          <p:cNvPr id="11" name="Rectangle 10"/>
          <p:cNvSpPr/>
          <p:nvPr/>
        </p:nvSpPr>
        <p:spPr>
          <a:xfrm>
            <a:off x="5585532" y="3437071"/>
            <a:ext cx="1324978" cy="691375"/>
          </a:xfrm>
          <a:prstGeom prst="rect">
            <a:avLst/>
          </a:prstGeom>
          <a:ln>
            <a:solidFill>
              <a:srgbClr val="FFFFFF"/>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smtClean="0">
                <a:solidFill>
                  <a:schemeClr val="tx1"/>
                </a:solidFill>
              </a:rPr>
              <a:t>Supervisor Approves Entries/Zeroes</a:t>
            </a:r>
          </a:p>
        </p:txBody>
      </p:sp>
      <p:sp>
        <p:nvSpPr>
          <p:cNvPr id="14" name="Rectangle 13"/>
          <p:cNvSpPr/>
          <p:nvPr/>
        </p:nvSpPr>
        <p:spPr>
          <a:xfrm>
            <a:off x="4165153" y="3454501"/>
            <a:ext cx="1209776" cy="691375"/>
          </a:xfrm>
          <a:prstGeom prst="rect">
            <a:avLst/>
          </a:prstGeom>
          <a:ln>
            <a:solidFill>
              <a:srgbClr val="FFFFFF"/>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a:solidFill>
                  <a:schemeClr val="tx1"/>
                </a:solidFill>
              </a:rPr>
              <a:t>Contact Supervisor</a:t>
            </a:r>
          </a:p>
        </p:txBody>
      </p:sp>
      <p:cxnSp>
        <p:nvCxnSpPr>
          <p:cNvPr id="18" name="Elbow Connector 17"/>
          <p:cNvCxnSpPr/>
          <p:nvPr/>
        </p:nvCxnSpPr>
        <p:spPr>
          <a:xfrm rot="5400000" flipH="1" flipV="1">
            <a:off x="2030451" y="3907759"/>
            <a:ext cx="679466" cy="497890"/>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0" name="Elbow Connector 19"/>
          <p:cNvCxnSpPr/>
          <p:nvPr/>
        </p:nvCxnSpPr>
        <p:spPr>
          <a:xfrm rot="16200000" flipH="1">
            <a:off x="2108539" y="5200511"/>
            <a:ext cx="523289" cy="497889"/>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5374929" y="3779835"/>
            <a:ext cx="210603" cy="29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2012953" y="5756763"/>
            <a:ext cx="460382" cy="369332"/>
          </a:xfrm>
          <a:prstGeom prst="rect">
            <a:avLst/>
          </a:prstGeom>
          <a:noFill/>
        </p:spPr>
        <p:txBody>
          <a:bodyPr wrap="none" rtlCol="0">
            <a:spAutoFit/>
          </a:bodyPr>
          <a:lstStyle/>
          <a:p>
            <a:r>
              <a:rPr lang="en-US" b="1" dirty="0" smtClean="0"/>
              <a:t>No</a:t>
            </a:r>
            <a:endParaRPr lang="en-US" b="1" dirty="0"/>
          </a:p>
        </p:txBody>
      </p:sp>
      <p:sp>
        <p:nvSpPr>
          <p:cNvPr id="43" name="TextBox 42"/>
          <p:cNvSpPr txBox="1"/>
          <p:nvPr/>
        </p:nvSpPr>
        <p:spPr>
          <a:xfrm>
            <a:off x="2026820" y="3422647"/>
            <a:ext cx="493212" cy="369332"/>
          </a:xfrm>
          <a:prstGeom prst="rect">
            <a:avLst/>
          </a:prstGeom>
          <a:noFill/>
        </p:spPr>
        <p:txBody>
          <a:bodyPr wrap="none" rtlCol="0">
            <a:spAutoFit/>
          </a:bodyPr>
          <a:lstStyle/>
          <a:p>
            <a:r>
              <a:rPr lang="en-US" b="1" dirty="0" smtClean="0"/>
              <a:t>Yes</a:t>
            </a:r>
            <a:endParaRPr lang="en-US" b="1" dirty="0"/>
          </a:p>
        </p:txBody>
      </p:sp>
      <p:cxnSp>
        <p:nvCxnSpPr>
          <p:cNvPr id="60" name="Straight Arrow Connector 59"/>
          <p:cNvCxnSpPr/>
          <p:nvPr/>
        </p:nvCxnSpPr>
        <p:spPr>
          <a:xfrm>
            <a:off x="3928430" y="3811730"/>
            <a:ext cx="236723" cy="58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4" name="Diamond 73"/>
          <p:cNvSpPr/>
          <p:nvPr/>
        </p:nvSpPr>
        <p:spPr>
          <a:xfrm>
            <a:off x="7121114" y="3119925"/>
            <a:ext cx="1640922" cy="1204328"/>
          </a:xfrm>
          <a:prstGeom prst="diamond">
            <a:avLst/>
          </a:prstGeom>
          <a:ln>
            <a:solidFill>
              <a:srgbClr val="FFFFFF"/>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dirty="0" smtClean="0">
                <a:solidFill>
                  <a:schemeClr val="tx1"/>
                </a:solidFill>
              </a:rPr>
              <a:t>Additional Changes</a:t>
            </a:r>
            <a:endParaRPr lang="en-US" sz="1200" dirty="0">
              <a:solidFill>
                <a:schemeClr val="tx1"/>
              </a:solidFill>
            </a:endParaRPr>
          </a:p>
        </p:txBody>
      </p:sp>
      <p:sp>
        <p:nvSpPr>
          <p:cNvPr id="75" name="TextBox 74"/>
          <p:cNvSpPr txBox="1"/>
          <p:nvPr/>
        </p:nvSpPr>
        <p:spPr>
          <a:xfrm>
            <a:off x="7282878" y="2812217"/>
            <a:ext cx="493212" cy="369332"/>
          </a:xfrm>
          <a:prstGeom prst="rect">
            <a:avLst/>
          </a:prstGeom>
          <a:noFill/>
        </p:spPr>
        <p:txBody>
          <a:bodyPr wrap="none" rtlCol="0">
            <a:spAutoFit/>
          </a:bodyPr>
          <a:lstStyle/>
          <a:p>
            <a:r>
              <a:rPr lang="en-US" b="1" dirty="0" smtClean="0"/>
              <a:t>Yes</a:t>
            </a:r>
            <a:endParaRPr lang="en-US" b="1" dirty="0"/>
          </a:p>
        </p:txBody>
      </p:sp>
      <p:sp>
        <p:nvSpPr>
          <p:cNvPr id="76" name="Diamond 75"/>
          <p:cNvSpPr/>
          <p:nvPr/>
        </p:nvSpPr>
        <p:spPr>
          <a:xfrm>
            <a:off x="1219041" y="4422000"/>
            <a:ext cx="1781876" cy="914400"/>
          </a:xfrm>
          <a:prstGeom prst="diamond">
            <a:avLst/>
          </a:prstGeom>
          <a:ln>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a:solidFill>
                  <a:schemeClr val="tx1"/>
                </a:solidFill>
              </a:rPr>
              <a:t>Time Approved </a:t>
            </a:r>
          </a:p>
        </p:txBody>
      </p:sp>
      <p:sp>
        <p:nvSpPr>
          <p:cNvPr id="84" name="TextBox 83"/>
          <p:cNvSpPr txBox="1"/>
          <p:nvPr/>
        </p:nvSpPr>
        <p:spPr>
          <a:xfrm>
            <a:off x="7315708" y="4264979"/>
            <a:ext cx="460382" cy="369332"/>
          </a:xfrm>
          <a:prstGeom prst="rect">
            <a:avLst/>
          </a:prstGeom>
          <a:noFill/>
        </p:spPr>
        <p:txBody>
          <a:bodyPr wrap="none" rtlCol="0">
            <a:spAutoFit/>
          </a:bodyPr>
          <a:lstStyle/>
          <a:p>
            <a:r>
              <a:rPr lang="en-US" b="1" dirty="0" smtClean="0"/>
              <a:t>No</a:t>
            </a:r>
            <a:endParaRPr lang="en-US" b="1" dirty="0"/>
          </a:p>
        </p:txBody>
      </p:sp>
      <p:cxnSp>
        <p:nvCxnSpPr>
          <p:cNvPr id="92" name="Elbow Connector 91"/>
          <p:cNvCxnSpPr>
            <a:stCxn id="7" idx="2"/>
            <a:endCxn id="76" idx="1"/>
          </p:cNvCxnSpPr>
          <p:nvPr/>
        </p:nvCxnSpPr>
        <p:spPr>
          <a:xfrm rot="16200000" flipH="1">
            <a:off x="869785" y="4529944"/>
            <a:ext cx="414932" cy="283579"/>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32" name="Rectangle 31"/>
          <p:cNvSpPr/>
          <p:nvPr/>
        </p:nvSpPr>
        <p:spPr>
          <a:xfrm>
            <a:off x="2619128" y="3454501"/>
            <a:ext cx="1350985" cy="691375"/>
          </a:xfrm>
          <a:prstGeom prst="rect">
            <a:avLst/>
          </a:prstGeom>
          <a:ln>
            <a:solidFill>
              <a:srgbClr val="FFFFFF"/>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a:solidFill>
                  <a:schemeClr val="tx1"/>
                </a:solidFill>
              </a:rPr>
              <a:t>Zero Out Leave or Change Work </a:t>
            </a:r>
            <a:r>
              <a:rPr lang="en-US" sz="1400" dirty="0" smtClean="0">
                <a:solidFill>
                  <a:schemeClr val="tx1"/>
                </a:solidFill>
              </a:rPr>
              <a:t>Time</a:t>
            </a:r>
            <a:endParaRPr lang="en-US" sz="1400" dirty="0">
              <a:solidFill>
                <a:schemeClr val="tx1"/>
              </a:solidFill>
            </a:endParaRPr>
          </a:p>
        </p:txBody>
      </p:sp>
      <p:cxnSp>
        <p:nvCxnSpPr>
          <p:cNvPr id="38" name="Straight Arrow Connector 37"/>
          <p:cNvCxnSpPr/>
          <p:nvPr/>
        </p:nvCxnSpPr>
        <p:spPr>
          <a:xfrm>
            <a:off x="6930165" y="3743675"/>
            <a:ext cx="210603" cy="29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Elbow Connector 24"/>
          <p:cNvCxnSpPr>
            <a:endCxn id="32" idx="0"/>
          </p:cNvCxnSpPr>
          <p:nvPr/>
        </p:nvCxnSpPr>
        <p:spPr>
          <a:xfrm rot="10800000" flipV="1">
            <a:off x="3294622" y="3119925"/>
            <a:ext cx="4614939" cy="334576"/>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44" name="Rectangle 43"/>
          <p:cNvSpPr/>
          <p:nvPr/>
        </p:nvSpPr>
        <p:spPr>
          <a:xfrm>
            <a:off x="2619128" y="5361503"/>
            <a:ext cx="1226634" cy="691375"/>
          </a:xfrm>
          <a:prstGeom prst="rect">
            <a:avLst/>
          </a:prstGeom>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tx1"/>
                </a:solidFill>
              </a:rPr>
              <a:t>Change or Delete the </a:t>
            </a:r>
            <a:r>
              <a:rPr lang="en-US" sz="1400" dirty="0">
                <a:solidFill>
                  <a:schemeClr val="tx1"/>
                </a:solidFill>
              </a:rPr>
              <a:t>T</a:t>
            </a:r>
            <a:r>
              <a:rPr lang="en-US" sz="1400" dirty="0" smtClean="0">
                <a:solidFill>
                  <a:schemeClr val="tx1"/>
                </a:solidFill>
              </a:rPr>
              <a:t>ime </a:t>
            </a:r>
            <a:r>
              <a:rPr lang="en-US" sz="1400" dirty="0">
                <a:solidFill>
                  <a:schemeClr val="tx1"/>
                </a:solidFill>
              </a:rPr>
              <a:t>E</a:t>
            </a:r>
            <a:r>
              <a:rPr lang="en-US" sz="1400" dirty="0" smtClean="0">
                <a:solidFill>
                  <a:schemeClr val="tx1"/>
                </a:solidFill>
              </a:rPr>
              <a:t>ntry</a:t>
            </a:r>
          </a:p>
        </p:txBody>
      </p:sp>
      <p:sp>
        <p:nvSpPr>
          <p:cNvPr id="45" name="Rectangle 44"/>
          <p:cNvSpPr/>
          <p:nvPr/>
        </p:nvSpPr>
        <p:spPr>
          <a:xfrm>
            <a:off x="4180715" y="5343166"/>
            <a:ext cx="1129860" cy="691375"/>
          </a:xfrm>
          <a:prstGeom prst="rect">
            <a:avLst/>
          </a:prstGeom>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a:solidFill>
                  <a:schemeClr val="tx1"/>
                </a:solidFill>
              </a:rPr>
              <a:t>Release and Save Time</a:t>
            </a:r>
          </a:p>
        </p:txBody>
      </p:sp>
      <p:cxnSp>
        <p:nvCxnSpPr>
          <p:cNvPr id="46" name="Straight Arrow Connector 45"/>
          <p:cNvCxnSpPr>
            <a:endCxn id="45" idx="1"/>
          </p:cNvCxnSpPr>
          <p:nvPr/>
        </p:nvCxnSpPr>
        <p:spPr>
          <a:xfrm flipV="1">
            <a:off x="3823128" y="5688854"/>
            <a:ext cx="357587" cy="138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6084666" y="5327247"/>
            <a:ext cx="1178587" cy="691375"/>
          </a:xfrm>
          <a:prstGeom prst="rect">
            <a:avLst/>
          </a:prstGeom>
          <a:ln>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smtClean="0">
                <a:solidFill>
                  <a:schemeClr val="tx1"/>
                </a:solidFill>
              </a:rPr>
              <a:t>Done</a:t>
            </a:r>
          </a:p>
        </p:txBody>
      </p:sp>
      <p:cxnSp>
        <p:nvCxnSpPr>
          <p:cNvPr id="48" name="Straight Arrow Connector 47"/>
          <p:cNvCxnSpPr/>
          <p:nvPr/>
        </p:nvCxnSpPr>
        <p:spPr>
          <a:xfrm>
            <a:off x="5310575" y="5711100"/>
            <a:ext cx="770862" cy="31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Elbow Connector 28"/>
          <p:cNvCxnSpPr>
            <a:stCxn id="74" idx="2"/>
            <a:endCxn id="47" idx="3"/>
          </p:cNvCxnSpPr>
          <p:nvPr/>
        </p:nvCxnSpPr>
        <p:spPr>
          <a:xfrm rot="5400000">
            <a:off x="6928073" y="4659433"/>
            <a:ext cx="1348682" cy="67832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5400202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71600"/>
            <a:ext cx="6918959" cy="4937125"/>
          </a:xfrm>
        </p:spPr>
        <p:txBody>
          <a:bodyPr/>
          <a:lstStyle/>
          <a:p>
            <a:r>
              <a:rPr lang="en-US" sz="2400" dirty="0" smtClean="0"/>
              <a:t>To check the status of time:</a:t>
            </a:r>
          </a:p>
          <a:p>
            <a:pPr marL="514350" indent="-514350">
              <a:buFont typeface="+mj-lt"/>
              <a:buAutoNum type="arabicPeriod"/>
            </a:pPr>
            <a:r>
              <a:rPr lang="en-US" sz="2400" dirty="0" smtClean="0"/>
              <a:t>Double click on the </a:t>
            </a:r>
            <a:r>
              <a:rPr lang="en-US" sz="2400" b="1" dirty="0" smtClean="0"/>
              <a:t>From </a:t>
            </a:r>
            <a:r>
              <a:rPr lang="en-US" sz="2400" dirty="0" smtClean="0"/>
              <a:t>or </a:t>
            </a:r>
            <a:r>
              <a:rPr lang="en-US" sz="2400" b="1" dirty="0" smtClean="0"/>
              <a:t>To </a:t>
            </a:r>
            <a:r>
              <a:rPr lang="en-US" sz="2400" dirty="0" smtClean="0"/>
              <a:t>time cell</a:t>
            </a:r>
          </a:p>
          <a:p>
            <a:pPr marL="514350" indent="-514350">
              <a:buFont typeface="+mj-lt"/>
              <a:buAutoNum type="arabicPeriod"/>
            </a:pPr>
            <a:r>
              <a:rPr lang="en-US" sz="2400" dirty="0" smtClean="0"/>
              <a:t>Review the </a:t>
            </a:r>
            <a:r>
              <a:rPr lang="en-US" sz="2400" b="1" dirty="0" smtClean="0"/>
              <a:t>Processing status </a:t>
            </a:r>
            <a:r>
              <a:rPr lang="en-US" sz="2400" dirty="0" smtClean="0"/>
              <a:t>field </a:t>
            </a:r>
          </a:p>
          <a:p>
            <a:pPr marL="514350" indent="-514350">
              <a:buFont typeface="Arial" panose="020B0604020202020204" pitchFamily="34" charset="0"/>
              <a:buChar char="•"/>
            </a:pPr>
            <a:r>
              <a:rPr lang="en-US" sz="2400" dirty="0" smtClean="0"/>
              <a:t>10 - In process </a:t>
            </a:r>
          </a:p>
          <a:p>
            <a:pPr marL="514350" indent="-514350">
              <a:buFont typeface="Arial" panose="020B0604020202020204" pitchFamily="34" charset="0"/>
              <a:buChar char="•"/>
            </a:pPr>
            <a:r>
              <a:rPr lang="en-US" sz="2400" dirty="0" smtClean="0"/>
              <a:t>20 - Released for Approval</a:t>
            </a:r>
          </a:p>
          <a:p>
            <a:pPr marL="514350" indent="-514350">
              <a:buFont typeface="Arial" panose="020B0604020202020204" pitchFamily="34" charset="0"/>
              <a:buChar char="•"/>
            </a:pPr>
            <a:r>
              <a:rPr lang="en-US" sz="2400" dirty="0" smtClean="0"/>
              <a:t>30 - Approved</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44</a:t>
            </a:fld>
            <a:endParaRPr lang="en-US" dirty="0"/>
          </a:p>
        </p:txBody>
      </p:sp>
      <p:sp>
        <p:nvSpPr>
          <p:cNvPr id="5" name="Title 4"/>
          <p:cNvSpPr>
            <a:spLocks noGrp="1"/>
          </p:cNvSpPr>
          <p:nvPr>
            <p:ph type="title"/>
          </p:nvPr>
        </p:nvSpPr>
        <p:spPr/>
        <p:txBody>
          <a:bodyPr/>
          <a:lstStyle/>
          <a:p>
            <a:r>
              <a:rPr lang="en-US" dirty="0" smtClean="0"/>
              <a:t>Checking the Status of Time</a:t>
            </a:r>
            <a:endParaRPr lang="en-US" dirty="0"/>
          </a:p>
        </p:txBody>
      </p:sp>
      <p:pic>
        <p:nvPicPr>
          <p:cNvPr id="6" name="Picture 5"/>
          <p:cNvPicPr>
            <a:picLocks noChangeAspect="1"/>
          </p:cNvPicPr>
          <p:nvPr/>
        </p:nvPicPr>
        <p:blipFill>
          <a:blip r:embed="rId4"/>
          <a:stretch>
            <a:fillRect/>
          </a:stretch>
        </p:blipFill>
        <p:spPr>
          <a:xfrm>
            <a:off x="2586348" y="3840162"/>
            <a:ext cx="3971303" cy="2362376"/>
          </a:xfrm>
          <a:prstGeom prst="rect">
            <a:avLst/>
          </a:prstGeom>
        </p:spPr>
      </p:pic>
      <p:sp>
        <p:nvSpPr>
          <p:cNvPr id="7" name="Right Arrow 6"/>
          <p:cNvSpPr/>
          <p:nvPr/>
        </p:nvSpPr>
        <p:spPr>
          <a:xfrm>
            <a:off x="1965960" y="5166360"/>
            <a:ext cx="632460" cy="411480"/>
          </a:xfrm>
          <a:prstGeom prst="rightArrow">
            <a:avLst/>
          </a:prstGeom>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32788441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82880" y="1371600"/>
            <a:ext cx="6446520" cy="4937125"/>
          </a:xfrm>
        </p:spPr>
        <p:txBody>
          <a:bodyPr/>
          <a:lstStyle/>
          <a:p>
            <a:r>
              <a:rPr lang="en-US" dirty="0" smtClean="0"/>
              <a:t>Zeroing out an existing time entry ensures:</a:t>
            </a:r>
          </a:p>
          <a:p>
            <a:pPr marL="457200" indent="-457200">
              <a:buFont typeface="Arial" panose="020B0604020202020204" pitchFamily="34" charset="0"/>
              <a:buChar char="•"/>
            </a:pPr>
            <a:r>
              <a:rPr lang="en-US" dirty="0" smtClean="0"/>
              <a:t>There </a:t>
            </a:r>
            <a:r>
              <a:rPr lang="en-US" dirty="0"/>
              <a:t>is record of </a:t>
            </a:r>
            <a:r>
              <a:rPr lang="en-US" dirty="0" smtClean="0"/>
              <a:t>the change </a:t>
            </a:r>
            <a:r>
              <a:rPr lang="en-US" dirty="0"/>
              <a:t>and </a:t>
            </a:r>
            <a:r>
              <a:rPr lang="en-US" dirty="0" smtClean="0"/>
              <a:t>approval</a:t>
            </a:r>
          </a:p>
          <a:p>
            <a:pPr marL="457200" indent="-457200">
              <a:buFont typeface="Arial" panose="020B0604020202020204" pitchFamily="34" charset="0"/>
              <a:buChar char="•"/>
            </a:pPr>
            <a:r>
              <a:rPr lang="en-US" dirty="0" smtClean="0"/>
              <a:t>The correct time can be entered, released and approved</a:t>
            </a:r>
          </a:p>
          <a:p>
            <a:pPr marL="457200" indent="-457200">
              <a:buFont typeface="Arial" panose="020B0604020202020204" pitchFamily="34" charset="0"/>
              <a:buChar char="•"/>
            </a:pPr>
            <a:r>
              <a:rPr lang="en-US" dirty="0" smtClean="0"/>
              <a:t>Both the zero and the new time entry are approved by your supervisor</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45</a:t>
            </a:fld>
            <a:endParaRPr lang="en-US" dirty="0"/>
          </a:p>
        </p:txBody>
      </p:sp>
      <p:sp>
        <p:nvSpPr>
          <p:cNvPr id="6" name="Title 5"/>
          <p:cNvSpPr>
            <a:spLocks noGrp="1"/>
          </p:cNvSpPr>
          <p:nvPr>
            <p:ph type="title"/>
          </p:nvPr>
        </p:nvSpPr>
        <p:spPr/>
        <p:txBody>
          <a:bodyPr/>
          <a:lstStyle/>
          <a:p>
            <a:r>
              <a:rPr lang="en-US" dirty="0"/>
              <a:t>“Zero out” </a:t>
            </a:r>
            <a:r>
              <a:rPr lang="en-US" dirty="0" smtClean="0"/>
              <a:t>Working Time</a:t>
            </a:r>
            <a:endParaRPr lang="en-US" dirty="0"/>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9343" r="16188"/>
          <a:stretch/>
        </p:blipFill>
        <p:spPr>
          <a:xfrm>
            <a:off x="6283570" y="1872761"/>
            <a:ext cx="2447320" cy="2558562"/>
          </a:xfrm>
          <a:prstGeom prst="rect">
            <a:avLst/>
          </a:prstGeom>
        </p:spPr>
      </p:pic>
    </p:spTree>
    <p:custDataLst>
      <p:tags r:id="rId1"/>
    </p:custDataLst>
    <p:extLst>
      <p:ext uri="{BB962C8B-B14F-4D97-AF65-F5344CB8AC3E}">
        <p14:creationId xmlns:p14="http://schemas.microsoft.com/office/powerpoint/2010/main" val="120709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7250"/>
                                        <p:tgtEl>
                                          <p:spTgt spid="13"/>
                                        </p:tgtEl>
                                      </p:cBhvr>
                                    </p:animEffect>
                                    <p:set>
                                      <p:cBhvr>
                                        <p:cTn id="7" dur="1" fill="hold">
                                          <p:stCondLst>
                                            <p:cond delay="724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71600"/>
            <a:ext cx="8778240" cy="4937125"/>
          </a:xfrm>
        </p:spPr>
        <p:txBody>
          <a:bodyPr/>
          <a:lstStyle/>
          <a:p>
            <a:r>
              <a:rPr lang="en-US" dirty="0" smtClean="0"/>
              <a:t>Before deleting a time entry, you must check the status of the time entry:</a:t>
            </a:r>
          </a:p>
          <a:p>
            <a:pPr marL="514350" indent="-514350">
              <a:buFont typeface="+mj-lt"/>
              <a:buAutoNum type="arabicPeriod"/>
            </a:pPr>
            <a:r>
              <a:rPr lang="en-US" b="1" i="1" dirty="0" smtClean="0"/>
              <a:t>Only “in process” and “released for approval” entries can be deleted</a:t>
            </a:r>
          </a:p>
          <a:p>
            <a:pPr marL="514350" indent="-514350">
              <a:buFont typeface="+mj-lt"/>
              <a:buAutoNum type="arabicPeriod"/>
            </a:pPr>
            <a:r>
              <a:rPr lang="en-US" dirty="0" smtClean="0"/>
              <a:t>Click the row button     to highlight the row</a:t>
            </a:r>
          </a:p>
          <a:p>
            <a:pPr marL="514350" indent="-514350">
              <a:buFont typeface="+mj-lt"/>
              <a:buAutoNum type="arabicPeriod"/>
            </a:pPr>
            <a:r>
              <a:rPr lang="en-US" dirty="0" smtClean="0"/>
              <a:t>Click delete button      to delete the row</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46</a:t>
            </a:fld>
            <a:endParaRPr lang="en-US" dirty="0"/>
          </a:p>
        </p:txBody>
      </p:sp>
      <p:sp>
        <p:nvSpPr>
          <p:cNvPr id="5" name="Title 4"/>
          <p:cNvSpPr>
            <a:spLocks noGrp="1"/>
          </p:cNvSpPr>
          <p:nvPr>
            <p:ph type="title"/>
          </p:nvPr>
        </p:nvSpPr>
        <p:spPr/>
        <p:txBody>
          <a:bodyPr/>
          <a:lstStyle/>
          <a:p>
            <a:r>
              <a:rPr lang="en-US" dirty="0" smtClean="0"/>
              <a:t>Deleting Unapproved Time</a:t>
            </a:r>
            <a:endParaRPr lang="en-US" dirty="0"/>
          </a:p>
        </p:txBody>
      </p:sp>
      <p:pic>
        <p:nvPicPr>
          <p:cNvPr id="6" name="Picture 5"/>
          <p:cNvPicPr>
            <a:picLocks noChangeAspect="1"/>
          </p:cNvPicPr>
          <p:nvPr/>
        </p:nvPicPr>
        <p:blipFill>
          <a:blip r:embed="rId4"/>
          <a:stretch>
            <a:fillRect/>
          </a:stretch>
        </p:blipFill>
        <p:spPr>
          <a:xfrm>
            <a:off x="3771900" y="3402012"/>
            <a:ext cx="228600" cy="276225"/>
          </a:xfrm>
          <a:prstGeom prst="rect">
            <a:avLst/>
          </a:prstGeom>
        </p:spPr>
      </p:pic>
      <p:pic>
        <p:nvPicPr>
          <p:cNvPr id="7" name="Picture 6"/>
          <p:cNvPicPr>
            <a:picLocks noChangeAspect="1"/>
          </p:cNvPicPr>
          <p:nvPr/>
        </p:nvPicPr>
        <p:blipFill>
          <a:blip r:embed="rId5"/>
          <a:stretch>
            <a:fillRect/>
          </a:stretch>
        </p:blipFill>
        <p:spPr>
          <a:xfrm>
            <a:off x="3556711" y="3840162"/>
            <a:ext cx="329489" cy="343218"/>
          </a:xfrm>
          <a:prstGeom prst="rect">
            <a:avLst/>
          </a:prstGeom>
        </p:spPr>
      </p:pic>
    </p:spTree>
    <p:custDataLst>
      <p:tags r:id="rId1"/>
    </p:custDataLst>
    <p:extLst>
      <p:ext uri="{BB962C8B-B14F-4D97-AF65-F5344CB8AC3E}">
        <p14:creationId xmlns:p14="http://schemas.microsoft.com/office/powerpoint/2010/main" val="19663554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47</a:t>
            </a:fld>
            <a:endParaRPr lang="en-US" dirty="0"/>
          </a:p>
        </p:txBody>
      </p:sp>
      <p:sp>
        <p:nvSpPr>
          <p:cNvPr id="5" name="Title 4"/>
          <p:cNvSpPr>
            <a:spLocks noGrp="1"/>
          </p:cNvSpPr>
          <p:nvPr>
            <p:ph type="title"/>
          </p:nvPr>
        </p:nvSpPr>
        <p:spPr/>
        <p:txBody>
          <a:bodyPr/>
          <a:lstStyle/>
          <a:p>
            <a:r>
              <a:rPr lang="en-US" dirty="0" smtClean="0"/>
              <a:t>Timesheet Revisions</a:t>
            </a:r>
            <a:endParaRPr lang="en-US" dirty="0"/>
          </a:p>
        </p:txBody>
      </p:sp>
      <p:sp>
        <p:nvSpPr>
          <p:cNvPr id="20" name="Content Placeholder 19"/>
          <p:cNvSpPr>
            <a:spLocks noGrp="1"/>
          </p:cNvSpPr>
          <p:nvPr>
            <p:ph idx="1"/>
          </p:nvPr>
        </p:nvSpPr>
        <p:spPr>
          <a:xfrm>
            <a:off x="182880" y="1371601"/>
            <a:ext cx="8778240" cy="474518"/>
          </a:xfrm>
        </p:spPr>
        <p:txBody>
          <a:bodyPr/>
          <a:lstStyle/>
          <a:p>
            <a:r>
              <a:rPr lang="en-US" sz="2400" i="1" dirty="0" smtClean="0"/>
              <a:t>The scroll-back limits for timesheet revisions are:</a:t>
            </a:r>
          </a:p>
          <a:p>
            <a:pPr marL="457200" indent="-274320" defTabSz="457200">
              <a:spcBef>
                <a:spcPts val="600"/>
              </a:spcBef>
              <a:buFont typeface="Arial" panose="020B0604020202020204" pitchFamily="34" charset="0"/>
              <a:buChar char="•"/>
            </a:pPr>
            <a:r>
              <a:rPr lang="en-US" sz="2400" dirty="0" smtClean="0"/>
              <a:t>2 weeks for bi-weekly-paid employees</a:t>
            </a:r>
          </a:p>
          <a:p>
            <a:pPr marL="457200" indent="-274320" defTabSz="457200">
              <a:spcBef>
                <a:spcPts val="600"/>
              </a:spcBef>
              <a:buFont typeface="Arial" panose="020B0604020202020204" pitchFamily="34" charset="0"/>
              <a:buChar char="•"/>
            </a:pPr>
            <a:r>
              <a:rPr lang="en-US" sz="2400" dirty="0" smtClean="0"/>
              <a:t>5 weeks for monthly-paid employees</a:t>
            </a:r>
          </a:p>
          <a:p>
            <a:pPr marL="457200" indent="-274320" defTabSz="457200">
              <a:spcBef>
                <a:spcPts val="600"/>
              </a:spcBef>
              <a:buFont typeface="Arial" panose="020B0604020202020204" pitchFamily="34" charset="0"/>
              <a:buChar char="•"/>
            </a:pPr>
            <a:r>
              <a:rPr lang="en-US" sz="2400" dirty="0" smtClean="0"/>
              <a:t>12 weeks for your Timekeeper</a:t>
            </a:r>
          </a:p>
        </p:txBody>
      </p:sp>
      <p:grpSp>
        <p:nvGrpSpPr>
          <p:cNvPr id="46" name="Group 45"/>
          <p:cNvGrpSpPr/>
          <p:nvPr/>
        </p:nvGrpSpPr>
        <p:grpSpPr>
          <a:xfrm>
            <a:off x="2105352" y="5470546"/>
            <a:ext cx="910145" cy="310233"/>
            <a:chOff x="3946459" y="1089697"/>
            <a:chExt cx="1594239" cy="1430916"/>
          </a:xfrm>
        </p:grpSpPr>
        <p:sp>
          <p:nvSpPr>
            <p:cNvPr id="47" name="Rectangle 46"/>
            <p:cNvSpPr/>
            <p:nvPr/>
          </p:nvSpPr>
          <p:spPr>
            <a:xfrm>
              <a:off x="3946459" y="1089697"/>
              <a:ext cx="1594239" cy="1430916"/>
            </a:xfrm>
            <a:prstGeom prst="rect">
              <a:avLst/>
            </a:prstGeom>
            <a:ln>
              <a:solidFill>
                <a:srgbClr val="FFFF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48" name="Rectangle 47"/>
            <p:cNvSpPr/>
            <p:nvPr/>
          </p:nvSpPr>
          <p:spPr>
            <a:xfrm>
              <a:off x="3946459" y="1089697"/>
              <a:ext cx="1594239" cy="541013"/>
            </a:xfrm>
            <a:prstGeom prst="rect">
              <a:avLst/>
            </a:prstGeom>
            <a:ln>
              <a:solidFill>
                <a:srgbClr val="FFFFFF"/>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en-US" sz="1100" dirty="0" smtClean="0"/>
                <a:t>Contact your Timekeeper</a:t>
              </a:r>
              <a:endParaRPr lang="en-US" sz="1100" kern="1200" dirty="0"/>
            </a:p>
          </p:txBody>
        </p:sp>
      </p:grpSp>
      <p:grpSp>
        <p:nvGrpSpPr>
          <p:cNvPr id="7" name="Group 6"/>
          <p:cNvGrpSpPr/>
          <p:nvPr/>
        </p:nvGrpSpPr>
        <p:grpSpPr>
          <a:xfrm>
            <a:off x="5383065" y="3407188"/>
            <a:ext cx="3673386" cy="2526436"/>
            <a:chOff x="4366774" y="1452721"/>
            <a:chExt cx="2125347" cy="1907615"/>
          </a:xfrm>
        </p:grpSpPr>
        <p:sp>
          <p:nvSpPr>
            <p:cNvPr id="8" name="Rectangle 7"/>
            <p:cNvSpPr/>
            <p:nvPr/>
          </p:nvSpPr>
          <p:spPr>
            <a:xfrm>
              <a:off x="4366774" y="1452721"/>
              <a:ext cx="1999325" cy="1907615"/>
            </a:xfrm>
            <a:prstGeom prst="rect">
              <a:avLst/>
            </a:prstGeom>
            <a:solidFill>
              <a:schemeClr val="accent3"/>
            </a:solidFill>
            <a:ln>
              <a:solidFill>
                <a:schemeClr val="tx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dirty="0" smtClean="0">
                  <a:solidFill>
                    <a:schemeClr val="bg1"/>
                  </a:solidFill>
                </a:rPr>
                <a:t>Current period Start   </a:t>
              </a:r>
            </a:p>
            <a:p>
              <a:endParaRPr lang="en-US" dirty="0" smtClean="0">
                <a:solidFill>
                  <a:schemeClr val="bg1"/>
                </a:solidFill>
              </a:endParaRPr>
            </a:p>
            <a:p>
              <a:r>
                <a:rPr lang="en-US" dirty="0" smtClean="0">
                  <a:solidFill>
                    <a:schemeClr val="bg1"/>
                  </a:solidFill>
                </a:rPr>
                <a:t>You timesheet</a:t>
              </a:r>
              <a:endParaRPr lang="en-US" dirty="0">
                <a:solidFill>
                  <a:schemeClr val="bg1"/>
                </a:solidFill>
              </a:endParaRPr>
            </a:p>
          </p:txBody>
        </p:sp>
        <p:sp>
          <p:nvSpPr>
            <p:cNvPr id="9" name="Rectangle 8"/>
            <p:cNvSpPr/>
            <p:nvPr/>
          </p:nvSpPr>
          <p:spPr>
            <a:xfrm>
              <a:off x="4366774" y="1452721"/>
              <a:ext cx="2125347" cy="190761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980" tIns="220980" rIns="220980" bIns="220980" numCol="1" spcCol="1270" anchor="t" anchorCtr="0">
              <a:noAutofit/>
            </a:bodyPr>
            <a:lstStyle/>
            <a:p>
              <a:pPr lvl="0" algn="l" defTabSz="2578100">
                <a:lnSpc>
                  <a:spcPct val="90000"/>
                </a:lnSpc>
                <a:spcBef>
                  <a:spcPct val="0"/>
                </a:spcBef>
                <a:spcAft>
                  <a:spcPct val="35000"/>
                </a:spcAft>
              </a:pPr>
              <a:endParaRPr lang="en-US" sz="5800" kern="1200" dirty="0"/>
            </a:p>
          </p:txBody>
        </p:sp>
      </p:grpSp>
      <p:pic>
        <p:nvPicPr>
          <p:cNvPr id="28" name="Picture 27"/>
          <p:cNvPicPr>
            <a:picLocks noChangeAspect="1"/>
          </p:cNvPicPr>
          <p:nvPr/>
        </p:nvPicPr>
        <p:blipFill rotWithShape="1">
          <a:blip r:embed="rId4"/>
          <a:srcRect r="41416"/>
          <a:stretch/>
        </p:blipFill>
        <p:spPr>
          <a:xfrm>
            <a:off x="5388118" y="3788949"/>
            <a:ext cx="3433064" cy="1636892"/>
          </a:xfrm>
          <a:prstGeom prst="rect">
            <a:avLst/>
          </a:prstGeom>
        </p:spPr>
      </p:pic>
      <p:sp>
        <p:nvSpPr>
          <p:cNvPr id="29" name="Down Arrow 28"/>
          <p:cNvSpPr/>
          <p:nvPr/>
        </p:nvSpPr>
        <p:spPr>
          <a:xfrm>
            <a:off x="8296592" y="3734849"/>
            <a:ext cx="262835" cy="704618"/>
          </a:xfrm>
          <a:prstGeom prst="down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grpSp>
        <p:nvGrpSpPr>
          <p:cNvPr id="30" name="Group 29"/>
          <p:cNvGrpSpPr/>
          <p:nvPr/>
        </p:nvGrpSpPr>
        <p:grpSpPr>
          <a:xfrm>
            <a:off x="2025526" y="4459412"/>
            <a:ext cx="1670628" cy="589436"/>
            <a:chOff x="3946459" y="1089697"/>
            <a:chExt cx="1594239" cy="1430916"/>
          </a:xfrm>
        </p:grpSpPr>
        <p:sp>
          <p:nvSpPr>
            <p:cNvPr id="31" name="Rectangle 30"/>
            <p:cNvSpPr/>
            <p:nvPr/>
          </p:nvSpPr>
          <p:spPr>
            <a:xfrm>
              <a:off x="3946459" y="1089697"/>
              <a:ext cx="1594239" cy="143091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32" name="Rectangle 31"/>
            <p:cNvSpPr/>
            <p:nvPr/>
          </p:nvSpPr>
          <p:spPr>
            <a:xfrm>
              <a:off x="3946459" y="1089697"/>
              <a:ext cx="1594239" cy="5410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t>Employees paid monthly can scroll back </a:t>
              </a:r>
              <a:r>
                <a:rPr lang="en-US" sz="1100" b="1" kern="1200" dirty="0" smtClean="0"/>
                <a:t>5 weeks </a:t>
              </a:r>
              <a:r>
                <a:rPr lang="en-US" sz="1100" kern="1200" dirty="0" smtClean="0"/>
                <a:t>to make changes </a:t>
              </a:r>
              <a:endParaRPr lang="en-US" sz="1100" kern="1200" dirty="0"/>
            </a:p>
          </p:txBody>
        </p:sp>
      </p:grpSp>
      <p:sp>
        <p:nvSpPr>
          <p:cNvPr id="34" name="Rectangle 33"/>
          <p:cNvSpPr/>
          <p:nvPr/>
        </p:nvSpPr>
        <p:spPr>
          <a:xfrm>
            <a:off x="2021068" y="4107453"/>
            <a:ext cx="1675086" cy="331515"/>
          </a:xfrm>
          <a:prstGeom prst="rect">
            <a:avLst/>
          </a:prstGeom>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bg1"/>
                </a:solidFill>
              </a:rPr>
              <a:t>Paid </a:t>
            </a:r>
            <a:r>
              <a:rPr lang="en-US" sz="1400" dirty="0" smtClean="0">
                <a:solidFill>
                  <a:schemeClr val="bg1"/>
                </a:solidFill>
              </a:rPr>
              <a:t>Monthly</a:t>
            </a:r>
            <a:endParaRPr lang="en-US" sz="1400" dirty="0">
              <a:solidFill>
                <a:schemeClr val="bg1"/>
              </a:solidFill>
            </a:endParaRPr>
          </a:p>
        </p:txBody>
      </p:sp>
      <p:cxnSp>
        <p:nvCxnSpPr>
          <p:cNvPr id="42" name="Straight Connector 41"/>
          <p:cNvCxnSpPr/>
          <p:nvPr/>
        </p:nvCxnSpPr>
        <p:spPr>
          <a:xfrm>
            <a:off x="1956255" y="4115553"/>
            <a:ext cx="0" cy="1280160"/>
          </a:xfrm>
          <a:prstGeom prst="line">
            <a:avLst/>
          </a:prstGeom>
          <a:ln>
            <a:prstDash val="dash"/>
          </a:ln>
        </p:spPr>
        <p:style>
          <a:lnRef idx="3">
            <a:schemeClr val="accent2"/>
          </a:lnRef>
          <a:fillRef idx="0">
            <a:schemeClr val="accent2"/>
          </a:fillRef>
          <a:effectRef idx="2">
            <a:schemeClr val="accent2"/>
          </a:effectRef>
          <a:fontRef idx="minor">
            <a:schemeClr val="tx1"/>
          </a:fontRef>
        </p:style>
      </p:cxnSp>
      <p:pic>
        <p:nvPicPr>
          <p:cNvPr id="43" name="Picture 42"/>
          <p:cNvPicPr>
            <a:picLocks noChangeAspect="1"/>
          </p:cNvPicPr>
          <p:nvPr/>
        </p:nvPicPr>
        <p:blipFill rotWithShape="1">
          <a:blip r:embed="rId5" cstate="print">
            <a:extLst>
              <a:ext uri="{28A0092B-C50C-407E-A947-70E740481C1C}">
                <a14:useLocalDpi xmlns:a14="http://schemas.microsoft.com/office/drawing/2010/main" val="0"/>
              </a:ext>
            </a:extLst>
          </a:blip>
          <a:srcRect l="13518" t="8181" r="9008" b="32273"/>
          <a:stretch/>
        </p:blipFill>
        <p:spPr>
          <a:xfrm>
            <a:off x="1732850" y="5444244"/>
            <a:ext cx="446809" cy="444547"/>
          </a:xfrm>
          <a:prstGeom prst="rect">
            <a:avLst/>
          </a:prstGeom>
        </p:spPr>
      </p:pic>
      <p:sp>
        <p:nvSpPr>
          <p:cNvPr id="45" name="Right Arrow 44"/>
          <p:cNvSpPr/>
          <p:nvPr/>
        </p:nvSpPr>
        <p:spPr>
          <a:xfrm flipH="1">
            <a:off x="162098" y="3906719"/>
            <a:ext cx="1729940" cy="776518"/>
          </a:xfrm>
          <a:prstGeom prst="rightArrow">
            <a:avLst/>
          </a:prstGeom>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bg1"/>
                </a:solidFill>
              </a:rPr>
              <a:t>Timekeepers</a:t>
            </a:r>
          </a:p>
        </p:txBody>
      </p:sp>
      <p:grpSp>
        <p:nvGrpSpPr>
          <p:cNvPr id="60" name="Group 59"/>
          <p:cNvGrpSpPr/>
          <p:nvPr/>
        </p:nvGrpSpPr>
        <p:grpSpPr>
          <a:xfrm>
            <a:off x="572276" y="4516444"/>
            <a:ext cx="1314709" cy="530999"/>
            <a:chOff x="3946459" y="1089697"/>
            <a:chExt cx="1594239" cy="1430916"/>
          </a:xfrm>
        </p:grpSpPr>
        <p:sp>
          <p:nvSpPr>
            <p:cNvPr id="61" name="Rectangle 60"/>
            <p:cNvSpPr/>
            <p:nvPr/>
          </p:nvSpPr>
          <p:spPr>
            <a:xfrm>
              <a:off x="3946459" y="1089697"/>
              <a:ext cx="1594239" cy="143091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62" name="Rectangle 61"/>
            <p:cNvSpPr/>
            <p:nvPr/>
          </p:nvSpPr>
          <p:spPr>
            <a:xfrm>
              <a:off x="3946459" y="1089697"/>
              <a:ext cx="1594239" cy="5410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lvl="0" defTabSz="488950">
                <a:lnSpc>
                  <a:spcPct val="90000"/>
                </a:lnSpc>
                <a:spcBef>
                  <a:spcPct val="0"/>
                </a:spcBef>
                <a:spcAft>
                  <a:spcPct val="35000"/>
                </a:spcAft>
              </a:pPr>
              <a:r>
                <a:rPr lang="en-US" sz="1100" kern="1200" dirty="0" smtClean="0"/>
                <a:t>Timekeepers can scroll back </a:t>
              </a:r>
              <a:r>
                <a:rPr lang="en-US" sz="1100" b="1" kern="1200" dirty="0" smtClean="0"/>
                <a:t>12 weeks</a:t>
              </a:r>
              <a:endParaRPr lang="en-US" sz="1100" b="1" kern="1200" dirty="0"/>
            </a:p>
          </p:txBody>
        </p:sp>
      </p:grpSp>
      <p:sp>
        <p:nvSpPr>
          <p:cNvPr id="65" name="Rectangle 64"/>
          <p:cNvSpPr/>
          <p:nvPr/>
        </p:nvSpPr>
        <p:spPr>
          <a:xfrm>
            <a:off x="5383066" y="3465348"/>
            <a:ext cx="3112638" cy="270164"/>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grpSp>
        <p:nvGrpSpPr>
          <p:cNvPr id="17" name="Group 16"/>
          <p:cNvGrpSpPr/>
          <p:nvPr/>
        </p:nvGrpSpPr>
        <p:grpSpPr>
          <a:xfrm>
            <a:off x="3823150" y="4480405"/>
            <a:ext cx="1544186" cy="589436"/>
            <a:chOff x="3946459" y="1089697"/>
            <a:chExt cx="1594239" cy="1430916"/>
          </a:xfrm>
        </p:grpSpPr>
        <p:sp>
          <p:nvSpPr>
            <p:cNvPr id="18" name="Rectangle 17"/>
            <p:cNvSpPr/>
            <p:nvPr/>
          </p:nvSpPr>
          <p:spPr>
            <a:xfrm>
              <a:off x="3946459" y="1089697"/>
              <a:ext cx="1594239" cy="143091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9" name="Rectangle 18"/>
            <p:cNvSpPr/>
            <p:nvPr/>
          </p:nvSpPr>
          <p:spPr>
            <a:xfrm>
              <a:off x="3946459" y="1089697"/>
              <a:ext cx="1594239" cy="5410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lvl="0" defTabSz="488950">
                <a:lnSpc>
                  <a:spcPct val="90000"/>
                </a:lnSpc>
                <a:spcBef>
                  <a:spcPct val="0"/>
                </a:spcBef>
                <a:spcAft>
                  <a:spcPct val="35000"/>
                </a:spcAft>
              </a:pPr>
              <a:r>
                <a:rPr lang="en-US" sz="1100" kern="1200" dirty="0" smtClean="0"/>
                <a:t>Employees paid Bi-weekly can scroll back </a:t>
              </a:r>
              <a:r>
                <a:rPr lang="en-US" sz="1100" b="1" kern="1200" dirty="0" smtClean="0"/>
                <a:t>2 weeks </a:t>
              </a:r>
              <a:r>
                <a:rPr lang="en-US" sz="1100" kern="1200" dirty="0" smtClean="0"/>
                <a:t>to make changes </a:t>
              </a:r>
              <a:endParaRPr lang="en-US" sz="1100" kern="1200" dirty="0"/>
            </a:p>
          </p:txBody>
        </p:sp>
      </p:grpSp>
      <p:sp>
        <p:nvSpPr>
          <p:cNvPr id="33" name="Rectangle 32"/>
          <p:cNvSpPr/>
          <p:nvPr/>
        </p:nvSpPr>
        <p:spPr>
          <a:xfrm>
            <a:off x="3823150" y="4100425"/>
            <a:ext cx="1544186" cy="331515"/>
          </a:xfrm>
          <a:prstGeom prst="rect">
            <a:avLst/>
          </a:prstGeom>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bg1"/>
                </a:solidFill>
              </a:rPr>
              <a:t>Paid </a:t>
            </a:r>
            <a:r>
              <a:rPr lang="en-US" sz="1400" dirty="0" smtClean="0">
                <a:solidFill>
                  <a:schemeClr val="bg1"/>
                </a:solidFill>
              </a:rPr>
              <a:t>Bi-weekly</a:t>
            </a:r>
            <a:endParaRPr lang="en-US" sz="1400" dirty="0">
              <a:solidFill>
                <a:schemeClr val="bg1"/>
              </a:solidFill>
            </a:endParaRPr>
          </a:p>
        </p:txBody>
      </p:sp>
      <p:grpSp>
        <p:nvGrpSpPr>
          <p:cNvPr id="66" name="Group 65"/>
          <p:cNvGrpSpPr/>
          <p:nvPr/>
        </p:nvGrpSpPr>
        <p:grpSpPr>
          <a:xfrm>
            <a:off x="3910862" y="5466642"/>
            <a:ext cx="910145" cy="310233"/>
            <a:chOff x="3946459" y="1089697"/>
            <a:chExt cx="1594239" cy="1430916"/>
          </a:xfrm>
        </p:grpSpPr>
        <p:sp>
          <p:nvSpPr>
            <p:cNvPr id="67" name="Rectangle 66"/>
            <p:cNvSpPr/>
            <p:nvPr/>
          </p:nvSpPr>
          <p:spPr>
            <a:xfrm>
              <a:off x="3946459" y="1089697"/>
              <a:ext cx="1594239" cy="1430916"/>
            </a:xfrm>
            <a:prstGeom prst="rect">
              <a:avLst/>
            </a:prstGeom>
            <a:ln>
              <a:solidFill>
                <a:srgbClr val="FFFF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68" name="Rectangle 67"/>
            <p:cNvSpPr/>
            <p:nvPr/>
          </p:nvSpPr>
          <p:spPr>
            <a:xfrm>
              <a:off x="3946459" y="1089697"/>
              <a:ext cx="1594239" cy="541013"/>
            </a:xfrm>
            <a:prstGeom prst="rect">
              <a:avLst/>
            </a:prstGeom>
            <a:ln>
              <a:solidFill>
                <a:srgbClr val="FFFFFF"/>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en-US" sz="1100" dirty="0" smtClean="0"/>
                <a:t>Contact your Timekeeper</a:t>
              </a:r>
              <a:endParaRPr lang="en-US" sz="1100" kern="1200" dirty="0"/>
            </a:p>
          </p:txBody>
        </p:sp>
      </p:grpSp>
      <p:cxnSp>
        <p:nvCxnSpPr>
          <p:cNvPr id="69" name="Straight Connector 68"/>
          <p:cNvCxnSpPr/>
          <p:nvPr/>
        </p:nvCxnSpPr>
        <p:spPr>
          <a:xfrm>
            <a:off x="3761765" y="4111649"/>
            <a:ext cx="0" cy="1280160"/>
          </a:xfrm>
          <a:prstGeom prst="line">
            <a:avLst/>
          </a:prstGeom>
          <a:ln>
            <a:prstDash val="dash"/>
          </a:ln>
        </p:spPr>
        <p:style>
          <a:lnRef idx="3">
            <a:schemeClr val="accent2"/>
          </a:lnRef>
          <a:fillRef idx="0">
            <a:schemeClr val="accent2"/>
          </a:fillRef>
          <a:effectRef idx="2">
            <a:schemeClr val="accent2"/>
          </a:effectRef>
          <a:fontRef idx="minor">
            <a:schemeClr val="tx1"/>
          </a:fontRef>
        </p:style>
      </p:cxnSp>
      <p:pic>
        <p:nvPicPr>
          <p:cNvPr id="70" name="Picture 69"/>
          <p:cNvPicPr>
            <a:picLocks noChangeAspect="1"/>
          </p:cNvPicPr>
          <p:nvPr/>
        </p:nvPicPr>
        <p:blipFill rotWithShape="1">
          <a:blip r:embed="rId5" cstate="print">
            <a:extLst>
              <a:ext uri="{28A0092B-C50C-407E-A947-70E740481C1C}">
                <a14:useLocalDpi xmlns:a14="http://schemas.microsoft.com/office/drawing/2010/main" val="0"/>
              </a:ext>
            </a:extLst>
          </a:blip>
          <a:srcRect l="13518" t="8181" r="9008" b="32273"/>
          <a:stretch/>
        </p:blipFill>
        <p:spPr>
          <a:xfrm>
            <a:off x="3538360" y="5440340"/>
            <a:ext cx="446809" cy="444547"/>
          </a:xfrm>
          <a:prstGeom prst="rect">
            <a:avLst/>
          </a:prstGeom>
        </p:spPr>
      </p:pic>
    </p:spTree>
    <p:custDataLst>
      <p:tags r:id="rId1"/>
    </p:custDataLst>
    <p:extLst>
      <p:ext uri="{BB962C8B-B14F-4D97-AF65-F5344CB8AC3E}">
        <p14:creationId xmlns:p14="http://schemas.microsoft.com/office/powerpoint/2010/main" val="18733072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display the work order from the timesheet:</a:t>
            </a:r>
          </a:p>
          <a:p>
            <a:pPr marL="514350" indent="-514350">
              <a:buFont typeface="+mj-lt"/>
              <a:buAutoNum type="arabicPeriod"/>
            </a:pPr>
            <a:r>
              <a:rPr lang="en-US" dirty="0" smtClean="0"/>
              <a:t>Double click on the </a:t>
            </a:r>
            <a:r>
              <a:rPr lang="en-US" i="1" dirty="0" smtClean="0"/>
              <a:t>Rec. Order </a:t>
            </a:r>
            <a:r>
              <a:rPr lang="en-US" dirty="0" smtClean="0"/>
              <a:t>in the timesheet</a:t>
            </a:r>
          </a:p>
          <a:p>
            <a:pPr marL="514350" indent="-514350">
              <a:buFont typeface="+mj-lt"/>
              <a:buAutoNum type="arabicPeriod"/>
            </a:pPr>
            <a:r>
              <a:rPr lang="en-US" dirty="0" smtClean="0"/>
              <a:t>The selected work order displays</a:t>
            </a:r>
            <a:endParaRPr lang="en-US" dirty="0"/>
          </a:p>
          <a:p>
            <a:pPr marL="514350" indent="-514350">
              <a:buFont typeface="+mj-lt"/>
              <a:buAutoNum type="arabicPeriod"/>
            </a:pPr>
            <a:r>
              <a:rPr lang="en-US" dirty="0" smtClean="0"/>
              <a:t>Click on the </a:t>
            </a:r>
            <a:r>
              <a:rPr lang="en-US" i="1" dirty="0" smtClean="0"/>
              <a:t>Operations</a:t>
            </a:r>
            <a:r>
              <a:rPr lang="en-US" dirty="0" smtClean="0"/>
              <a:t> tab to display the time data</a:t>
            </a:r>
          </a:p>
          <a:p>
            <a:pPr marL="514350" indent="-514350">
              <a:buFont typeface="+mj-lt"/>
              <a:buAutoNum type="arabicPeriod"/>
            </a:pPr>
            <a:r>
              <a:rPr lang="en-US" dirty="0" smtClean="0"/>
              <a:t>Click the </a:t>
            </a:r>
            <a:r>
              <a:rPr lang="en-US" b="1" dirty="0"/>
              <a:t>B</a:t>
            </a:r>
            <a:r>
              <a:rPr lang="en-US" b="1" dirty="0" smtClean="0"/>
              <a:t>ack</a:t>
            </a:r>
            <a:r>
              <a:rPr lang="en-US" dirty="0" smtClean="0"/>
              <a:t> button     to return to the timesheet</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48</a:t>
            </a:fld>
            <a:endParaRPr lang="en-US" dirty="0"/>
          </a:p>
        </p:txBody>
      </p:sp>
      <p:sp>
        <p:nvSpPr>
          <p:cNvPr id="5" name="Title 4"/>
          <p:cNvSpPr>
            <a:spLocks noGrp="1"/>
          </p:cNvSpPr>
          <p:nvPr>
            <p:ph type="title"/>
          </p:nvPr>
        </p:nvSpPr>
        <p:spPr/>
        <p:txBody>
          <a:bodyPr/>
          <a:lstStyle/>
          <a:p>
            <a:r>
              <a:rPr lang="en-US" sz="3200" dirty="0" smtClean="0"/>
              <a:t>Reviewing the Work Order from the Timesheet</a:t>
            </a:r>
            <a:endParaRPr lang="en-US" sz="3200" dirty="0"/>
          </a:p>
        </p:txBody>
      </p:sp>
      <p:pic>
        <p:nvPicPr>
          <p:cNvPr id="6" name="Picture 5"/>
          <p:cNvPicPr>
            <a:picLocks noChangeAspect="1"/>
          </p:cNvPicPr>
          <p:nvPr/>
        </p:nvPicPr>
        <p:blipFill>
          <a:blip r:embed="rId4"/>
          <a:stretch>
            <a:fillRect/>
          </a:stretch>
        </p:blipFill>
        <p:spPr>
          <a:xfrm>
            <a:off x="3833812" y="3488054"/>
            <a:ext cx="381806" cy="367665"/>
          </a:xfrm>
          <a:prstGeom prst="rect">
            <a:avLst/>
          </a:prstGeom>
        </p:spPr>
      </p:pic>
      <p:pic>
        <p:nvPicPr>
          <p:cNvPr id="8" name="Picture 7"/>
          <p:cNvPicPr>
            <a:picLocks noChangeAspect="1"/>
          </p:cNvPicPr>
          <p:nvPr/>
        </p:nvPicPr>
        <p:blipFill>
          <a:blip r:embed="rId5"/>
          <a:stretch>
            <a:fillRect/>
          </a:stretch>
        </p:blipFill>
        <p:spPr>
          <a:xfrm>
            <a:off x="106681" y="4072571"/>
            <a:ext cx="8961120" cy="2129209"/>
          </a:xfrm>
          <a:prstGeom prst="rect">
            <a:avLst/>
          </a:prstGeom>
        </p:spPr>
      </p:pic>
    </p:spTree>
    <p:custDataLst>
      <p:tags r:id="rId1"/>
    </p:custDataLst>
    <p:extLst>
      <p:ext uri="{BB962C8B-B14F-4D97-AF65-F5344CB8AC3E}">
        <p14:creationId xmlns:p14="http://schemas.microsoft.com/office/powerpoint/2010/main" val="11708032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were on-call before your Monday shift and then called into work an hour before your scheduled start. You discovered that you should have entered working time from 3:00 PM to 4:00 PM instead of on-call time.</a:t>
            </a:r>
          </a:p>
          <a:p>
            <a:endParaRPr lang="en-US" dirty="0"/>
          </a:p>
          <a:p>
            <a:r>
              <a:rPr lang="en-US" dirty="0"/>
              <a:t>In this Demo, we are going into your timesheet and verifying the time approval status, reviewing the work order start time and correcting the error.</a:t>
            </a:r>
          </a:p>
          <a:p>
            <a:endParaRPr lang="en-US" dirty="0"/>
          </a:p>
          <a:p>
            <a:endParaRPr lang="en-US" dirty="0" smtClean="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49</a:t>
            </a:fld>
            <a:endParaRPr lang="en-US" dirty="0"/>
          </a:p>
        </p:txBody>
      </p:sp>
      <p:sp>
        <p:nvSpPr>
          <p:cNvPr id="5" name="Title 4"/>
          <p:cNvSpPr>
            <a:spLocks noGrp="1"/>
          </p:cNvSpPr>
          <p:nvPr>
            <p:ph type="title"/>
          </p:nvPr>
        </p:nvSpPr>
        <p:spPr/>
        <p:txBody>
          <a:bodyPr/>
          <a:lstStyle/>
          <a:p>
            <a:r>
              <a:rPr lang="en-US" dirty="0" smtClean="0"/>
              <a:t>Demo </a:t>
            </a:r>
            <a:r>
              <a:rPr lang="en-US" dirty="0"/>
              <a:t>1</a:t>
            </a:r>
            <a:r>
              <a:rPr lang="en-US" dirty="0" smtClean="0"/>
              <a:t> – Correcting a Time Collision</a:t>
            </a:r>
            <a:endParaRPr lang="en-US" dirty="0"/>
          </a:p>
        </p:txBody>
      </p:sp>
    </p:spTree>
    <p:custDataLst>
      <p:tags r:id="rId1"/>
    </p:custDataLst>
    <p:extLst>
      <p:ext uri="{BB962C8B-B14F-4D97-AF65-F5344CB8AC3E}">
        <p14:creationId xmlns:p14="http://schemas.microsoft.com/office/powerpoint/2010/main" val="4185786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At the end of this course, you should be able to:</a:t>
            </a:r>
            <a:endParaRPr lang="en-US" sz="2400" dirty="0" smtClean="0"/>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smtClean="0">
                <a:sym typeface="Calibri"/>
              </a:rPr>
              <a:t>Describe the time entry process at a high level including the roles and responsibilities</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smtClean="0">
                <a:sym typeface="Calibri"/>
              </a:rPr>
              <a:t>Identify the required data for entering time to a work order </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smtClean="0">
                <a:sym typeface="Calibri"/>
              </a:rPr>
              <a:t>Describe how and when to enter overtime and shift premium pay</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smtClean="0">
                <a:sym typeface="Calibri"/>
              </a:rPr>
              <a:t>Describe the process for changing entries in your timesheet caused by collisions with the work order </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smtClean="0">
                <a:sym typeface="Calibri"/>
              </a:rPr>
              <a:t>Find an existing work order in SAP</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smtClean="0">
                <a:sym typeface="Calibri"/>
              </a:rPr>
              <a:t>Describe the process for entering hours to a holiday or alternate holiday</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smtClean="0">
                <a:sym typeface="Calibri"/>
              </a:rPr>
              <a:t>Describe how comp time is earned and entered in SAP</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smtClean="0">
                <a:sym typeface="Calibri"/>
              </a:rPr>
              <a:t>Use the Leave Summary Report to display your accruals</a:t>
            </a:r>
          </a:p>
          <a:p>
            <a:pPr marL="342900" marR="118745" lvl="0" indent="-342900">
              <a:spcBef>
                <a:spcPts val="0"/>
              </a:spcBef>
              <a:spcAft>
                <a:spcPts val="0"/>
              </a:spcAft>
              <a:buClr>
                <a:srgbClr val="000000"/>
              </a:buClr>
              <a:buSzPct val="100000"/>
              <a:buFont typeface="Arial" panose="020B0604020202020204" pitchFamily="34" charset="0"/>
              <a:buChar char="•"/>
            </a:pPr>
            <a:endParaRPr lang="en-US" sz="2800" dirty="0" smtClean="0"/>
          </a:p>
          <a:p>
            <a:pPr marL="342900" indent="-342900">
              <a:buFont typeface="Arial"/>
              <a:buChar char="•"/>
            </a:pP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50</a:t>
            </a:fld>
            <a:endParaRPr lang="en-US" dirty="0"/>
          </a:p>
        </p:txBody>
      </p:sp>
      <p:sp>
        <p:nvSpPr>
          <p:cNvPr id="4" name="Title 3"/>
          <p:cNvSpPr>
            <a:spLocks noGrp="1"/>
          </p:cNvSpPr>
          <p:nvPr>
            <p:ph type="title"/>
          </p:nvPr>
        </p:nvSpPr>
        <p:spPr/>
        <p:txBody>
          <a:bodyPr/>
          <a:lstStyle/>
          <a:p>
            <a:r>
              <a:rPr lang="en-US" dirty="0" smtClean="0"/>
              <a:t>Check Your Knowledge</a:t>
            </a:r>
            <a:endParaRPr lang="en-US" dirty="0"/>
          </a:p>
        </p:txBody>
      </p:sp>
      <p:sp>
        <p:nvSpPr>
          <p:cNvPr id="5" name="Text Placeholder 4"/>
          <p:cNvSpPr>
            <a:spLocks noGrp="1"/>
          </p:cNvSpPr>
          <p:nvPr>
            <p:ph type="body" sz="quarter" idx="12"/>
          </p:nvPr>
        </p:nvSpPr>
        <p:spPr/>
        <p:txBody>
          <a:bodyPr/>
          <a:lstStyle/>
          <a:p>
            <a:pPr marL="514350" indent="-514350">
              <a:buFont typeface="+mj-lt"/>
              <a:buAutoNum type="arabicPeriod"/>
            </a:pPr>
            <a:r>
              <a:rPr lang="en-US" dirty="0" smtClean="0"/>
              <a:t>What does it mean if you receive this      message when saving your timesheet?</a:t>
            </a:r>
          </a:p>
          <a:p>
            <a:pPr marL="857250" lvl="2" indent="0">
              <a:buNone/>
            </a:pPr>
            <a:r>
              <a:rPr lang="en-US" dirty="0" smtClean="0"/>
              <a:t>   </a:t>
            </a:r>
            <a:r>
              <a:rPr lang="en-US" sz="2000" b="1" dirty="0" smtClean="0"/>
              <a:t>Review the entries, respond if needed and continue</a:t>
            </a:r>
          </a:p>
          <a:p>
            <a:pPr marL="514350" indent="-514350">
              <a:buFont typeface="+mj-lt"/>
              <a:buAutoNum type="arabicPeriod"/>
            </a:pPr>
            <a:r>
              <a:rPr lang="en-US" dirty="0" smtClean="0"/>
              <a:t>If you are in your timesheet, how can you check the status of your time entries?</a:t>
            </a:r>
          </a:p>
          <a:p>
            <a:pPr lvl="2" indent="0">
              <a:buNone/>
            </a:pPr>
            <a:r>
              <a:rPr lang="en-US" sz="2000" b="1" dirty="0" smtClean="0"/>
              <a:t>Double click on the </a:t>
            </a:r>
            <a:r>
              <a:rPr lang="en-US" sz="2000" b="1" i="1" dirty="0" smtClean="0"/>
              <a:t>From </a:t>
            </a:r>
            <a:r>
              <a:rPr lang="en-US" sz="2000" b="1" dirty="0" smtClean="0"/>
              <a:t>or </a:t>
            </a:r>
            <a:r>
              <a:rPr lang="en-US" sz="2000" b="1" i="1" dirty="0" smtClean="0"/>
              <a:t>To </a:t>
            </a:r>
            <a:r>
              <a:rPr lang="en-US" sz="2000" b="1" dirty="0" smtClean="0"/>
              <a:t>time cell for the time you want to review</a:t>
            </a:r>
          </a:p>
          <a:p>
            <a:pPr marL="514350" indent="-514350">
              <a:buFont typeface="+mj-lt"/>
              <a:buAutoNum type="arabicPeriod"/>
            </a:pPr>
            <a:r>
              <a:rPr lang="en-US" dirty="0" smtClean="0"/>
              <a:t>What time statuses may be deleted and not zeroed out?</a:t>
            </a:r>
            <a:endParaRPr lang="en-US" dirty="0"/>
          </a:p>
          <a:p>
            <a:pPr lvl="2" indent="0">
              <a:buNone/>
            </a:pPr>
            <a:r>
              <a:rPr lang="en-US" sz="2000" b="1" dirty="0" smtClean="0"/>
              <a:t>Only “in process” and “released for approval” entries can be deleted.  All others must be zeroed out.</a:t>
            </a:r>
            <a:endParaRPr lang="en-US" sz="2000" b="1" dirty="0"/>
          </a:p>
        </p:txBody>
      </p:sp>
      <p:pic>
        <p:nvPicPr>
          <p:cNvPr id="6" name="Picture 5"/>
          <p:cNvPicPr>
            <a:picLocks noChangeAspect="1"/>
          </p:cNvPicPr>
          <p:nvPr/>
        </p:nvPicPr>
        <p:blipFill rotWithShape="1">
          <a:blip r:embed="rId4"/>
          <a:srcRect l="18523" t="9272" b="9222"/>
          <a:stretch/>
        </p:blipFill>
        <p:spPr>
          <a:xfrm>
            <a:off x="6180085" y="1387368"/>
            <a:ext cx="450358" cy="430924"/>
          </a:xfrm>
          <a:prstGeom prst="rect">
            <a:avLst/>
          </a:prstGeom>
        </p:spPr>
      </p:pic>
    </p:spTree>
    <p:custDataLst>
      <p:tags r:id="rId1"/>
    </p:custDataLst>
    <p:extLst>
      <p:ext uri="{BB962C8B-B14F-4D97-AF65-F5344CB8AC3E}">
        <p14:creationId xmlns:p14="http://schemas.microsoft.com/office/powerpoint/2010/main" val="359638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51</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741348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52</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4" name="Content Placeholder 3"/>
          <p:cNvSpPr>
            <a:spLocks noGrp="1"/>
          </p:cNvSpPr>
          <p:nvPr>
            <p:ph idx="1"/>
          </p:nvPr>
        </p:nvSpPr>
        <p:spPr>
          <a:xfrm>
            <a:off x="1120877" y="1693083"/>
            <a:ext cx="7840243" cy="3878808"/>
          </a:xfrm>
        </p:spPr>
        <p:txBody>
          <a:bodyPr/>
          <a:lstStyle/>
          <a:p>
            <a:pPr marL="457200" indent="-457200">
              <a:lnSpc>
                <a:spcPct val="150000"/>
              </a:lnSpc>
              <a:buFont typeface="Arial"/>
              <a:buChar char="•"/>
            </a:pPr>
            <a:r>
              <a:rPr lang="en-US" sz="2600" dirty="0" smtClean="0"/>
              <a:t>Section 1 – Review of SAP Time Entry Course</a:t>
            </a:r>
          </a:p>
          <a:p>
            <a:pPr marL="457200" indent="-457200">
              <a:lnSpc>
                <a:spcPct val="150000"/>
              </a:lnSpc>
              <a:buFont typeface="Arial"/>
              <a:buChar char="•"/>
            </a:pPr>
            <a:r>
              <a:rPr lang="en-US" sz="2600" dirty="0" smtClean="0"/>
              <a:t>Section 2 – </a:t>
            </a:r>
            <a:r>
              <a:rPr lang="en-US" sz="2600" dirty="0"/>
              <a:t>Overtime and Wage Types</a:t>
            </a:r>
          </a:p>
          <a:p>
            <a:pPr marL="457200" indent="-457200">
              <a:lnSpc>
                <a:spcPct val="150000"/>
              </a:lnSpc>
              <a:buFont typeface="Arial"/>
              <a:buChar char="•"/>
            </a:pPr>
            <a:r>
              <a:rPr lang="en-US" sz="2600" dirty="0" smtClean="0"/>
              <a:t>Section 3 – Timesheet Collisions and the Work Order</a:t>
            </a:r>
          </a:p>
          <a:p>
            <a:pPr marL="457200" indent="-457200">
              <a:lnSpc>
                <a:spcPct val="150000"/>
              </a:lnSpc>
              <a:buFont typeface="Arial"/>
              <a:buChar char="•"/>
            </a:pPr>
            <a:r>
              <a:rPr lang="en-US" sz="2600" b="1" dirty="0" smtClean="0"/>
              <a:t>Section 4 – Leave Entry and Alternate Holiday</a:t>
            </a:r>
          </a:p>
          <a:p>
            <a:pPr marL="457200" indent="-457200">
              <a:lnSpc>
                <a:spcPct val="150000"/>
              </a:lnSpc>
              <a:buFont typeface="Arial"/>
              <a:buChar char="•"/>
            </a:pPr>
            <a:r>
              <a:rPr lang="en-US" sz="2600" dirty="0" smtClean="0"/>
              <a:t>Section 5 – Earning and Using Comp Time </a:t>
            </a:r>
          </a:p>
        </p:txBody>
      </p:sp>
    </p:spTree>
    <p:custDataLst>
      <p:tags r:id="rId1"/>
    </p:custDataLst>
    <p:extLst>
      <p:ext uri="{BB962C8B-B14F-4D97-AF65-F5344CB8AC3E}">
        <p14:creationId xmlns:p14="http://schemas.microsoft.com/office/powerpoint/2010/main" val="12857380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457200" lvl="0" indent="-457200">
              <a:spcBef>
                <a:spcPts val="560"/>
              </a:spcBef>
              <a:spcAft>
                <a:spcPts val="0"/>
              </a:spcAft>
              <a:buClr>
                <a:schemeClr val="dk1"/>
              </a:buClr>
              <a:buSzPct val="100000"/>
              <a:buFont typeface="Arial"/>
              <a:buChar char="•"/>
            </a:pPr>
            <a:r>
              <a:rPr lang="en-US" dirty="0" smtClean="0">
                <a:solidFill>
                  <a:schemeClr val="dk1"/>
                </a:solidFill>
                <a:ea typeface="Calibri"/>
                <a:cs typeface="Calibri"/>
                <a:sym typeface="Calibri"/>
              </a:rPr>
              <a:t>Explain how to enter working time and leave during a holiday week</a:t>
            </a:r>
          </a:p>
          <a:p>
            <a:pPr marL="457200" lvl="0" indent="-457200">
              <a:spcBef>
                <a:spcPts val="560"/>
              </a:spcBef>
              <a:spcAft>
                <a:spcPts val="0"/>
              </a:spcAft>
              <a:buClr>
                <a:schemeClr val="dk1"/>
              </a:buClr>
              <a:buSzPct val="100000"/>
              <a:buFont typeface="Arial"/>
              <a:buChar char="•"/>
            </a:pPr>
            <a:r>
              <a:rPr lang="en-US" dirty="0" smtClean="0">
                <a:solidFill>
                  <a:schemeClr val="dk1"/>
                </a:solidFill>
                <a:sym typeface="Calibri"/>
              </a:rPr>
              <a:t>Describe how employees are compensated when working a holiday</a:t>
            </a:r>
          </a:p>
          <a:p>
            <a:pPr marL="457200" lvl="0" indent="-457200">
              <a:spcBef>
                <a:spcPts val="560"/>
              </a:spcBef>
              <a:spcAft>
                <a:spcPts val="0"/>
              </a:spcAft>
              <a:buClr>
                <a:schemeClr val="dk1"/>
              </a:buClr>
              <a:buSzPct val="100000"/>
              <a:buFont typeface="Arial"/>
              <a:buChar char="•"/>
            </a:pPr>
            <a:r>
              <a:rPr lang="en-US" dirty="0" smtClean="0">
                <a:solidFill>
                  <a:schemeClr val="dk1"/>
                </a:solidFill>
                <a:sym typeface="Calibri"/>
              </a:rPr>
              <a:t>Explain the impact of overtime during a holiday week</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53</a:t>
            </a:fld>
            <a:endParaRPr lang="en-US" dirty="0"/>
          </a:p>
        </p:txBody>
      </p:sp>
      <p:sp>
        <p:nvSpPr>
          <p:cNvPr id="5" name="Title 4"/>
          <p:cNvSpPr>
            <a:spLocks noGrp="1"/>
          </p:cNvSpPr>
          <p:nvPr>
            <p:ph type="title"/>
          </p:nvPr>
        </p:nvSpPr>
        <p:spPr/>
        <p:txBody>
          <a:bodyPr/>
          <a:lstStyle/>
          <a:p>
            <a:r>
              <a:rPr lang="en-US" dirty="0" smtClean="0"/>
              <a:t>Section 4 - Learning Objectives</a:t>
            </a:r>
            <a:endParaRPr lang="en-US" dirty="0"/>
          </a:p>
        </p:txBody>
      </p:sp>
    </p:spTree>
    <p:custDataLst>
      <p:tags r:id="rId1"/>
    </p:custDataLst>
    <p:extLst>
      <p:ext uri="{BB962C8B-B14F-4D97-AF65-F5344CB8AC3E}">
        <p14:creationId xmlns:p14="http://schemas.microsoft.com/office/powerpoint/2010/main" val="34471390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400" dirty="0"/>
              <a:t>Leave is when you take time off from your normally scheduled </a:t>
            </a:r>
            <a:r>
              <a:rPr lang="en-US" sz="2400" dirty="0" smtClean="0"/>
              <a:t>hours</a:t>
            </a:r>
            <a:endParaRPr lang="en-US" sz="2400" dirty="0"/>
          </a:p>
          <a:p>
            <a:pPr marL="457200" indent="-457200">
              <a:buFont typeface="Arial" panose="020B0604020202020204" pitchFamily="34" charset="0"/>
              <a:buChar char="•"/>
            </a:pPr>
            <a:r>
              <a:rPr lang="en-US" sz="2400" dirty="0" smtClean="0"/>
              <a:t>The State provides leave as a paid benefit</a:t>
            </a:r>
          </a:p>
          <a:p>
            <a:pPr marL="457200" indent="-457200">
              <a:buFont typeface="Arial" panose="020B0604020202020204" pitchFamily="34" charset="0"/>
              <a:buChar char="•"/>
            </a:pPr>
            <a:r>
              <a:rPr lang="en-US" sz="2400" dirty="0" smtClean="0"/>
              <a:t>Tracks absences on your timesheet</a:t>
            </a:r>
          </a:p>
          <a:p>
            <a:pPr marL="457200" indent="-457200">
              <a:buFont typeface="Arial" panose="020B0604020202020204" pitchFamily="34" charset="0"/>
              <a:buChar char="•"/>
            </a:pPr>
            <a:r>
              <a:rPr lang="en-US" sz="2400" dirty="0"/>
              <a:t>C</a:t>
            </a:r>
            <a:r>
              <a:rPr lang="en-US" sz="2400" dirty="0" smtClean="0"/>
              <a:t>an </a:t>
            </a:r>
            <a:r>
              <a:rPr lang="en-US" sz="2400" dirty="0"/>
              <a:t>only be entered during </a:t>
            </a:r>
            <a:r>
              <a:rPr lang="en-US" sz="2400" dirty="0" smtClean="0"/>
              <a:t>scheduled hours</a:t>
            </a:r>
            <a:endParaRPr lang="en-US" sz="2400" dirty="0"/>
          </a:p>
          <a:p>
            <a:pPr marL="457200" indent="-457200">
              <a:buFont typeface="Arial" panose="020B0604020202020204" pitchFamily="34" charset="0"/>
              <a:buChar char="•"/>
            </a:pPr>
            <a:r>
              <a:rPr lang="en-US" sz="2400" dirty="0"/>
              <a:t>Earned or need-based</a:t>
            </a:r>
          </a:p>
          <a:p>
            <a:pPr marL="457200" indent="-457200">
              <a:buFont typeface="Arial" panose="020B0604020202020204" pitchFamily="34" charset="0"/>
              <a:buChar char="•"/>
            </a:pPr>
            <a:r>
              <a:rPr lang="en-US" sz="2400" dirty="0"/>
              <a:t>May be paid or unpaid</a:t>
            </a:r>
          </a:p>
          <a:p>
            <a:pPr marL="457200" indent="-457200">
              <a:buFont typeface="Arial" panose="020B0604020202020204" pitchFamily="34" charset="0"/>
              <a:buChar char="•"/>
            </a:pPr>
            <a:r>
              <a:rPr lang="en-US" sz="2400" dirty="0" smtClean="0"/>
              <a:t>Refer to the leave procedural directive 1204.2 for more information </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54</a:t>
            </a:fld>
            <a:endParaRPr lang="en-US" dirty="0"/>
          </a:p>
        </p:txBody>
      </p:sp>
      <p:sp>
        <p:nvSpPr>
          <p:cNvPr id="2" name="Title 1"/>
          <p:cNvSpPr>
            <a:spLocks noGrp="1"/>
          </p:cNvSpPr>
          <p:nvPr>
            <p:ph type="title"/>
          </p:nvPr>
        </p:nvSpPr>
        <p:spPr/>
        <p:txBody>
          <a:bodyPr/>
          <a:lstStyle/>
          <a:p>
            <a:r>
              <a:rPr lang="en-US" dirty="0" smtClean="0"/>
              <a:t>What is Leave?</a:t>
            </a:r>
            <a:endParaRPr lang="en-US" dirty="0"/>
          </a:p>
        </p:txBody>
      </p:sp>
    </p:spTree>
    <p:custDataLst>
      <p:tags r:id="rId1"/>
    </p:custDataLst>
    <p:extLst>
      <p:ext uri="{BB962C8B-B14F-4D97-AF65-F5344CB8AC3E}">
        <p14:creationId xmlns:p14="http://schemas.microsoft.com/office/powerpoint/2010/main" val="1210025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smtClean="0"/>
              <a:t>Each type of accrued leave has its own bank </a:t>
            </a:r>
          </a:p>
          <a:p>
            <a:pPr marL="457200" indent="-457200">
              <a:buFont typeface="Arial" panose="020B0604020202020204" pitchFamily="34" charset="0"/>
              <a:buChar char="•"/>
            </a:pPr>
            <a:r>
              <a:rPr lang="en-US" dirty="0" smtClean="0"/>
              <a:t>Quota banks track leave accrual and usage </a:t>
            </a:r>
          </a:p>
          <a:p>
            <a:pPr marL="457200" indent="-457200">
              <a:buFont typeface="Arial" panose="020B0604020202020204" pitchFamily="34" charset="0"/>
              <a:buChar char="•"/>
            </a:pPr>
            <a:r>
              <a:rPr lang="en-US" dirty="0" smtClean="0"/>
              <a:t>You can only spend leave that is in your bank</a:t>
            </a:r>
          </a:p>
          <a:p>
            <a:pPr marL="457200" indent="-457200">
              <a:buFont typeface="Arial" panose="020B0604020202020204" pitchFamily="34" charset="0"/>
              <a:buChar char="•"/>
            </a:pPr>
            <a:r>
              <a:rPr lang="en-US" dirty="0" smtClean="0"/>
              <a:t>Leave is accrued monthly based on your paid hours</a:t>
            </a:r>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55</a:t>
            </a:fld>
            <a:endParaRPr lang="en-US" dirty="0"/>
          </a:p>
        </p:txBody>
      </p:sp>
      <p:sp>
        <p:nvSpPr>
          <p:cNvPr id="5" name="Title 4"/>
          <p:cNvSpPr>
            <a:spLocks noGrp="1"/>
          </p:cNvSpPr>
          <p:nvPr>
            <p:ph type="title"/>
          </p:nvPr>
        </p:nvSpPr>
        <p:spPr/>
        <p:txBody>
          <a:bodyPr/>
          <a:lstStyle/>
          <a:p>
            <a:r>
              <a:rPr lang="en-US" dirty="0" smtClean="0"/>
              <a:t>Leave Quotas</a:t>
            </a:r>
            <a:endParaRPr lang="en-US" dirty="0"/>
          </a:p>
        </p:txBody>
      </p:sp>
      <p:grpSp>
        <p:nvGrpSpPr>
          <p:cNvPr id="16" name="Group 15"/>
          <p:cNvGrpSpPr/>
          <p:nvPr/>
        </p:nvGrpSpPr>
        <p:grpSpPr>
          <a:xfrm>
            <a:off x="1103156" y="3840162"/>
            <a:ext cx="6937688" cy="1755676"/>
            <a:chOff x="1026942" y="4379417"/>
            <a:chExt cx="6937688" cy="1755676"/>
          </a:xfrm>
        </p:grpSpPr>
        <p:pic>
          <p:nvPicPr>
            <p:cNvPr id="6" name="Picture 5"/>
            <p:cNvPicPr>
              <a:picLocks noChangeAspect="1"/>
            </p:cNvPicPr>
            <p:nvPr>
              <p:custDataLst>
                <p:tags r:id="rId2"/>
              </p:custDataLst>
            </p:nvPr>
          </p:nvPicPr>
          <p:blipFill rotWithShape="1">
            <a:blip r:embed="rId8" cstate="print">
              <a:extLst>
                <a:ext uri="{BEBA8EAE-BF5A-486C-A8C5-ECC9F3942E4B}">
                  <a14:imgProps xmlns:a14="http://schemas.microsoft.com/office/drawing/2010/main">
                    <a14:imgLayer r:embed="rId9">
                      <a14:imgEffect>
                        <a14:backgroundRemoval t="6022" b="97204" l="2130" r="46326"/>
                      </a14:imgEffect>
                    </a14:imgLayer>
                  </a14:imgProps>
                </a:ext>
                <a:ext uri="{28A0092B-C50C-407E-A947-70E740481C1C}">
                  <a14:useLocalDpi xmlns:a14="http://schemas.microsoft.com/office/drawing/2010/main" val="0"/>
                </a:ext>
              </a:extLst>
            </a:blip>
            <a:srcRect r="50301"/>
            <a:stretch/>
          </p:blipFill>
          <p:spPr>
            <a:xfrm>
              <a:off x="1026942" y="4379417"/>
              <a:ext cx="1751304" cy="1744686"/>
            </a:xfrm>
            <a:prstGeom prst="rect">
              <a:avLst/>
            </a:prstGeom>
          </p:spPr>
        </p:pic>
        <p:pic>
          <p:nvPicPr>
            <p:cNvPr id="7" name="Picture 6"/>
            <p:cNvPicPr>
              <a:picLocks noChangeAspect="1"/>
            </p:cNvPicPr>
            <p:nvPr>
              <p:custDataLst>
                <p:tags r:id="rId3"/>
              </p:custDataLst>
            </p:nvPr>
          </p:nvPicPr>
          <p:blipFill rotWithShape="1">
            <a:blip r:embed="rId8" cstate="print">
              <a:duotone>
                <a:prstClr val="black"/>
                <a:schemeClr val="accent3">
                  <a:tint val="45000"/>
                  <a:satMod val="400000"/>
                </a:schemeClr>
              </a:duotone>
              <a:extLst>
                <a:ext uri="{BEBA8EAE-BF5A-486C-A8C5-ECC9F3942E4B}">
                  <a14:imgProps xmlns:a14="http://schemas.microsoft.com/office/drawing/2010/main">
                    <a14:imgLayer r:embed="rId9">
                      <a14:imgEffect>
                        <a14:backgroundRemoval t="6022" b="97204" l="2130" r="46326"/>
                      </a14:imgEffect>
                    </a14:imgLayer>
                  </a14:imgProps>
                </a:ext>
                <a:ext uri="{28A0092B-C50C-407E-A947-70E740481C1C}">
                  <a14:useLocalDpi xmlns:a14="http://schemas.microsoft.com/office/drawing/2010/main" val="0"/>
                </a:ext>
              </a:extLst>
            </a:blip>
            <a:srcRect r="50301"/>
            <a:stretch/>
          </p:blipFill>
          <p:spPr>
            <a:xfrm>
              <a:off x="6213326" y="4384912"/>
              <a:ext cx="1751304" cy="1744686"/>
            </a:xfrm>
            <a:prstGeom prst="rect">
              <a:avLst/>
            </a:prstGeom>
          </p:spPr>
        </p:pic>
        <p:pic>
          <p:nvPicPr>
            <p:cNvPr id="8" name="Picture 7"/>
            <p:cNvPicPr>
              <a:picLocks noChangeAspect="1"/>
            </p:cNvPicPr>
            <p:nvPr>
              <p:custDataLst>
                <p:tags r:id="rId4"/>
              </p:custDataLst>
            </p:nvPr>
          </p:nvPicPr>
          <p:blipFill rotWithShape="1">
            <a:blip r:embed="rId8" cstate="print">
              <a:duotone>
                <a:prstClr val="black"/>
                <a:schemeClr val="accent6">
                  <a:tint val="45000"/>
                  <a:satMod val="400000"/>
                </a:schemeClr>
              </a:duotone>
              <a:extLst>
                <a:ext uri="{BEBA8EAE-BF5A-486C-A8C5-ECC9F3942E4B}">
                  <a14:imgProps xmlns:a14="http://schemas.microsoft.com/office/drawing/2010/main">
                    <a14:imgLayer r:embed="rId9">
                      <a14:imgEffect>
                        <a14:backgroundRemoval t="6022" b="97204" l="2130" r="46326"/>
                      </a14:imgEffect>
                    </a14:imgLayer>
                  </a14:imgProps>
                </a:ext>
                <a:ext uri="{28A0092B-C50C-407E-A947-70E740481C1C}">
                  <a14:useLocalDpi xmlns:a14="http://schemas.microsoft.com/office/drawing/2010/main" val="0"/>
                </a:ext>
              </a:extLst>
            </a:blip>
            <a:srcRect r="50301"/>
            <a:stretch/>
          </p:blipFill>
          <p:spPr>
            <a:xfrm>
              <a:off x="2778246" y="4390407"/>
              <a:ext cx="1751304" cy="1744686"/>
            </a:xfrm>
            <a:prstGeom prst="rect">
              <a:avLst/>
            </a:prstGeom>
          </p:spPr>
        </p:pic>
        <p:pic>
          <p:nvPicPr>
            <p:cNvPr id="9" name="Picture 8"/>
            <p:cNvPicPr>
              <a:picLocks noChangeAspect="1"/>
            </p:cNvPicPr>
            <p:nvPr>
              <p:custDataLst>
                <p:tags r:id="rId5"/>
              </p:custDataLst>
            </p:nvPr>
          </p:nvPicPr>
          <p:blipFill rotWithShape="1">
            <a:blip r:embed="rId8" cstate="print">
              <a:duotone>
                <a:schemeClr val="accent1">
                  <a:shade val="45000"/>
                  <a:satMod val="135000"/>
                </a:schemeClr>
                <a:prstClr val="white"/>
              </a:duotone>
              <a:extLst>
                <a:ext uri="{BEBA8EAE-BF5A-486C-A8C5-ECC9F3942E4B}">
                  <a14:imgProps xmlns:a14="http://schemas.microsoft.com/office/drawing/2010/main">
                    <a14:imgLayer r:embed="rId9">
                      <a14:imgEffect>
                        <a14:backgroundRemoval t="6022" b="97204" l="2130" r="46326"/>
                      </a14:imgEffect>
                    </a14:imgLayer>
                  </a14:imgProps>
                </a:ext>
                <a:ext uri="{28A0092B-C50C-407E-A947-70E740481C1C}">
                  <a14:useLocalDpi xmlns:a14="http://schemas.microsoft.com/office/drawing/2010/main" val="0"/>
                </a:ext>
              </a:extLst>
            </a:blip>
            <a:srcRect r="50301"/>
            <a:stretch/>
          </p:blipFill>
          <p:spPr>
            <a:xfrm>
              <a:off x="4495786" y="4379417"/>
              <a:ext cx="1751304" cy="1744686"/>
            </a:xfrm>
            <a:prstGeom prst="rect">
              <a:avLst/>
            </a:prstGeom>
          </p:spPr>
        </p:pic>
        <p:sp>
          <p:nvSpPr>
            <p:cNvPr id="10" name="TextBox 9"/>
            <p:cNvSpPr txBox="1"/>
            <p:nvPr/>
          </p:nvSpPr>
          <p:spPr>
            <a:xfrm>
              <a:off x="1352876" y="5251760"/>
              <a:ext cx="878641" cy="369332"/>
            </a:xfrm>
            <a:prstGeom prst="rect">
              <a:avLst/>
            </a:prstGeom>
            <a:noFill/>
          </p:spPr>
          <p:txBody>
            <a:bodyPr wrap="square" rtlCol="0">
              <a:spAutoFit/>
            </a:bodyPr>
            <a:lstStyle/>
            <a:p>
              <a:r>
                <a:rPr lang="en-US" b="1" dirty="0" smtClean="0"/>
                <a:t>Annual</a:t>
              </a:r>
              <a:endParaRPr lang="en-US" b="1" dirty="0"/>
            </a:p>
          </p:txBody>
        </p:sp>
        <p:sp>
          <p:nvSpPr>
            <p:cNvPr id="11" name="TextBox 10"/>
            <p:cNvSpPr txBox="1"/>
            <p:nvPr/>
          </p:nvSpPr>
          <p:spPr>
            <a:xfrm>
              <a:off x="3280590" y="5259320"/>
              <a:ext cx="746616" cy="369332"/>
            </a:xfrm>
            <a:prstGeom prst="rect">
              <a:avLst/>
            </a:prstGeom>
            <a:noFill/>
          </p:spPr>
          <p:txBody>
            <a:bodyPr wrap="square" rtlCol="0">
              <a:spAutoFit/>
            </a:bodyPr>
            <a:lstStyle/>
            <a:p>
              <a:r>
                <a:rPr lang="en-US" b="1" dirty="0" smtClean="0"/>
                <a:t>Sick</a:t>
              </a:r>
              <a:endParaRPr lang="en-US" b="1" dirty="0"/>
            </a:p>
          </p:txBody>
        </p:sp>
        <p:sp>
          <p:nvSpPr>
            <p:cNvPr id="12" name="TextBox 11"/>
            <p:cNvSpPr txBox="1"/>
            <p:nvPr/>
          </p:nvSpPr>
          <p:spPr>
            <a:xfrm>
              <a:off x="4796499" y="5248330"/>
              <a:ext cx="915340" cy="369332"/>
            </a:xfrm>
            <a:prstGeom prst="rect">
              <a:avLst/>
            </a:prstGeom>
            <a:noFill/>
          </p:spPr>
          <p:txBody>
            <a:bodyPr wrap="square" rtlCol="0">
              <a:spAutoFit/>
            </a:bodyPr>
            <a:lstStyle/>
            <a:p>
              <a:r>
                <a:rPr lang="en-US" b="1" dirty="0" smtClean="0"/>
                <a:t>Comp</a:t>
              </a:r>
              <a:endParaRPr lang="en-US" b="1" dirty="0"/>
            </a:p>
          </p:txBody>
        </p:sp>
        <p:sp>
          <p:nvSpPr>
            <p:cNvPr id="13" name="TextBox 12"/>
            <p:cNvSpPr txBox="1"/>
            <p:nvPr/>
          </p:nvSpPr>
          <p:spPr>
            <a:xfrm>
              <a:off x="6391159" y="5253825"/>
              <a:ext cx="1362056" cy="369332"/>
            </a:xfrm>
            <a:prstGeom prst="rect">
              <a:avLst/>
            </a:prstGeom>
            <a:noFill/>
          </p:spPr>
          <p:txBody>
            <a:bodyPr wrap="square" rtlCol="0">
              <a:spAutoFit/>
            </a:bodyPr>
            <a:lstStyle/>
            <a:p>
              <a:r>
                <a:rPr lang="en-US" b="1" dirty="0" smtClean="0"/>
                <a:t>Alt Holiday</a:t>
              </a:r>
              <a:endParaRPr lang="en-US" b="1" dirty="0"/>
            </a:p>
          </p:txBody>
        </p:sp>
      </p:grpSp>
    </p:spTree>
    <p:custDataLst>
      <p:tags r:id="rId1"/>
    </p:custDataLst>
    <p:extLst>
      <p:ext uri="{BB962C8B-B14F-4D97-AF65-F5344CB8AC3E}">
        <p14:creationId xmlns:p14="http://schemas.microsoft.com/office/powerpoint/2010/main" val="37017963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stretch>
            <a:fillRect/>
          </a:stretch>
        </p:blipFill>
        <p:spPr>
          <a:xfrm>
            <a:off x="1918847" y="4024525"/>
            <a:ext cx="4981575" cy="2162175"/>
          </a:xfrm>
          <a:prstGeom prst="rect">
            <a:avLst/>
          </a:prstGeom>
        </p:spPr>
      </p:pic>
      <p:sp>
        <p:nvSpPr>
          <p:cNvPr id="2" name="Title 1"/>
          <p:cNvSpPr>
            <a:spLocks noGrp="1"/>
          </p:cNvSpPr>
          <p:nvPr>
            <p:ph type="title"/>
          </p:nvPr>
        </p:nvSpPr>
        <p:spPr/>
        <p:txBody>
          <a:bodyPr/>
          <a:lstStyle/>
          <a:p>
            <a:r>
              <a:rPr lang="en-US" dirty="0" smtClean="0"/>
              <a:t>CDOT Holidays and Your Timesheet</a:t>
            </a:r>
            <a:endParaRPr lang="en-US" dirty="0"/>
          </a:p>
        </p:txBody>
      </p:sp>
      <p:sp>
        <p:nvSpPr>
          <p:cNvPr id="3" name="Content Placeholder 2"/>
          <p:cNvSpPr>
            <a:spLocks noGrp="1"/>
          </p:cNvSpPr>
          <p:nvPr>
            <p:ph sz="half" idx="2"/>
          </p:nvPr>
        </p:nvSpPr>
        <p:spPr>
          <a:xfrm>
            <a:off x="320040" y="1371600"/>
            <a:ext cx="8390206" cy="4937760"/>
          </a:xfrm>
        </p:spPr>
        <p:txBody>
          <a:bodyPr/>
          <a:lstStyle/>
          <a:p>
            <a:r>
              <a:rPr lang="en-US" sz="2400" dirty="0"/>
              <a:t>On a holiday </a:t>
            </a:r>
            <a:r>
              <a:rPr lang="en-US" sz="2400" dirty="0" smtClean="0"/>
              <a:t>(red circle) your </a:t>
            </a:r>
            <a:r>
              <a:rPr lang="en-US" sz="2400" dirty="0"/>
              <a:t>timesheet will:</a:t>
            </a:r>
          </a:p>
          <a:p>
            <a:pPr marL="457200" indent="-457200">
              <a:buFont typeface="Arial" panose="020B0604020202020204" pitchFamily="34" charset="0"/>
              <a:buChar char="•"/>
            </a:pPr>
            <a:r>
              <a:rPr lang="en-US" sz="2400" dirty="0"/>
              <a:t>Reduce your </a:t>
            </a:r>
            <a:r>
              <a:rPr lang="en-US" sz="2400" dirty="0" smtClean="0"/>
              <a:t>work </a:t>
            </a:r>
            <a:r>
              <a:rPr lang="en-US" sz="2400" dirty="0"/>
              <a:t>schedule by eight hours (see red </a:t>
            </a:r>
            <a:r>
              <a:rPr lang="en-US" sz="2400" dirty="0" smtClean="0"/>
              <a:t>arrow)</a:t>
            </a:r>
            <a:endParaRPr lang="en-US" sz="2400" dirty="0"/>
          </a:p>
          <a:p>
            <a:pPr marL="457200" indent="-457200">
              <a:buFont typeface="Arial" panose="020B0604020202020204" pitchFamily="34" charset="0"/>
              <a:buChar char="•"/>
            </a:pPr>
            <a:r>
              <a:rPr lang="en-US" sz="2400" dirty="0"/>
              <a:t>Display </a:t>
            </a:r>
            <a:r>
              <a:rPr lang="en-US" sz="2400" dirty="0" smtClean="0"/>
              <a:t>remaining hours in a day if </a:t>
            </a:r>
            <a:r>
              <a:rPr lang="en-US" sz="2400" dirty="0"/>
              <a:t>you normally </a:t>
            </a:r>
            <a:r>
              <a:rPr lang="en-US" sz="2400" dirty="0" smtClean="0"/>
              <a:t>scheduled for more </a:t>
            </a:r>
            <a:r>
              <a:rPr lang="en-US" sz="2400" dirty="0"/>
              <a:t>than eight hours </a:t>
            </a:r>
            <a:endParaRPr lang="en-US" sz="2400" dirty="0" smtClean="0"/>
          </a:p>
          <a:p>
            <a:pPr marL="457200" indent="-457200">
              <a:buFont typeface="Arial" panose="020B0604020202020204" pitchFamily="34" charset="0"/>
              <a:buChar char="•"/>
            </a:pPr>
            <a:r>
              <a:rPr lang="en-US" sz="2400" dirty="0" smtClean="0"/>
              <a:t>Show </a:t>
            </a:r>
            <a:r>
              <a:rPr lang="en-US" sz="2400" dirty="0"/>
              <a:t>the correct number of hours you need to </a:t>
            </a:r>
            <a:r>
              <a:rPr lang="en-US" sz="2400" dirty="0" smtClean="0"/>
              <a:t>work </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56</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0" name="Oval 9"/>
          <p:cNvSpPr/>
          <p:nvPr/>
        </p:nvSpPr>
        <p:spPr>
          <a:xfrm>
            <a:off x="4438776" y="3912025"/>
            <a:ext cx="1342292" cy="1042969"/>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ight Arrow 12"/>
          <p:cNvSpPr/>
          <p:nvPr/>
        </p:nvSpPr>
        <p:spPr>
          <a:xfrm>
            <a:off x="1807207" y="4308711"/>
            <a:ext cx="480646" cy="316523"/>
          </a:xfrm>
          <a:prstGeom prst="rightArrow">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16670637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342900" indent="-342900">
              <a:buFont typeface="Arial" panose="020B0604020202020204" pitchFamily="34" charset="0"/>
              <a:buChar char="•"/>
            </a:pPr>
            <a:r>
              <a:rPr lang="en-US" sz="2400" dirty="0"/>
              <a:t>Can only be used by Permanent Full-time employees</a:t>
            </a:r>
          </a:p>
          <a:p>
            <a:pPr marL="342900" indent="-342900">
              <a:buFont typeface="Arial" panose="020B0604020202020204" pitchFamily="34" charset="0"/>
              <a:buChar char="•"/>
            </a:pPr>
            <a:r>
              <a:rPr lang="en-US" sz="2400" dirty="0"/>
              <a:t>If </a:t>
            </a:r>
            <a:r>
              <a:rPr lang="en-US" sz="2400" dirty="0" smtClean="0"/>
              <a:t>the holiday falls on a scheduled workday, and you work that day, you can code up </a:t>
            </a:r>
            <a:r>
              <a:rPr lang="en-US" sz="2400" dirty="0"/>
              <a:t>to 8 hours of </a:t>
            </a:r>
            <a:r>
              <a:rPr lang="en-US" sz="2400" dirty="0" smtClean="0"/>
              <a:t>Alternate holiday </a:t>
            </a:r>
            <a:endParaRPr lang="en-US" sz="2400" dirty="0"/>
          </a:p>
          <a:p>
            <a:pPr marL="342900" indent="-342900">
              <a:buFont typeface="Arial" panose="020B0604020202020204" pitchFamily="34" charset="0"/>
              <a:buChar char="•"/>
            </a:pPr>
            <a:r>
              <a:rPr lang="en-US" sz="2400" dirty="0"/>
              <a:t>If you are normally scheduled off, then 8 hours of holiday leave is </a:t>
            </a:r>
            <a:r>
              <a:rPr lang="en-US" sz="2400" dirty="0" smtClean="0"/>
              <a:t>banked automatically</a:t>
            </a:r>
          </a:p>
          <a:p>
            <a:pPr marL="342900" indent="-342900">
              <a:buFont typeface="Arial" panose="020B0604020202020204" pitchFamily="34" charset="0"/>
              <a:buChar char="•"/>
            </a:pPr>
            <a:r>
              <a:rPr lang="en-US" sz="2400" dirty="0" smtClean="0"/>
              <a:t>It is possible to automatically bank alternate holiday and get paid overtime for time coded on the holiday</a:t>
            </a:r>
            <a:endParaRPr lang="en-US" sz="2400" dirty="0"/>
          </a:p>
          <a:p>
            <a:pPr marL="342900" indent="-342900">
              <a:buFont typeface="Arial" panose="020B0604020202020204" pitchFamily="34" charset="0"/>
              <a:buChar char="•"/>
            </a:pPr>
            <a:r>
              <a:rPr lang="en-US" sz="2400" dirty="0"/>
              <a:t>If the holiday is worked, entering A/A Type 061N or 061P creates an Alternative Holiday leave bank </a:t>
            </a:r>
          </a:p>
          <a:p>
            <a:pPr marL="342900" indent="-342900">
              <a:buFont typeface="Arial" panose="020B0604020202020204" pitchFamily="34" charset="0"/>
              <a:buChar char="•"/>
            </a:pPr>
            <a:r>
              <a:rPr lang="en-US" sz="2400" dirty="0"/>
              <a:t>Enter 141P </a:t>
            </a:r>
            <a:r>
              <a:rPr lang="en-US" sz="2400" dirty="0" smtClean="0"/>
              <a:t>to </a:t>
            </a:r>
            <a:r>
              <a:rPr lang="en-US" sz="2400" dirty="0"/>
              <a:t>use the </a:t>
            </a:r>
            <a:r>
              <a:rPr lang="en-US" sz="2400" dirty="0" smtClean="0"/>
              <a:t>leave</a:t>
            </a:r>
          </a:p>
          <a:p>
            <a:pPr marL="342900" indent="-342900">
              <a:buFont typeface="Arial" panose="020B0604020202020204" pitchFamily="34" charset="0"/>
              <a:buChar char="•"/>
            </a:pPr>
            <a:r>
              <a:rPr lang="en-US" sz="2400" dirty="0" smtClean="0"/>
              <a:t>Can only be used after it is earned and approved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57</a:t>
            </a:fld>
            <a:endParaRPr lang="en-US" dirty="0"/>
          </a:p>
        </p:txBody>
      </p:sp>
      <p:sp>
        <p:nvSpPr>
          <p:cNvPr id="5" name="Title 4"/>
          <p:cNvSpPr>
            <a:spLocks noGrp="1"/>
          </p:cNvSpPr>
          <p:nvPr>
            <p:ph type="title"/>
          </p:nvPr>
        </p:nvSpPr>
        <p:spPr/>
        <p:txBody>
          <a:bodyPr/>
          <a:lstStyle/>
          <a:p>
            <a:r>
              <a:rPr lang="en-US" dirty="0" smtClean="0"/>
              <a:t>Alternate Holidays</a:t>
            </a:r>
            <a:endParaRPr lang="en-US" dirty="0"/>
          </a:p>
        </p:txBody>
      </p:sp>
    </p:spTree>
    <p:custDataLst>
      <p:tags r:id="rId1"/>
    </p:custDataLst>
    <p:extLst>
      <p:ext uri="{BB962C8B-B14F-4D97-AF65-F5344CB8AC3E}">
        <p14:creationId xmlns:p14="http://schemas.microsoft.com/office/powerpoint/2010/main" val="40929688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It is a holiday week, and you worked on the holiday.  You are entering your time according to one of the assigned scenarios below.  You are normally:</a:t>
            </a:r>
          </a:p>
          <a:p>
            <a:pPr marL="457200" indent="-457200">
              <a:buFont typeface="+mj-lt"/>
              <a:buAutoNum type="alphaUcPeriod"/>
            </a:pPr>
            <a:r>
              <a:rPr lang="en-US" sz="2400" dirty="0" smtClean="0"/>
              <a:t>Scheduled off on the day the holiday falls and need to code overtime </a:t>
            </a:r>
          </a:p>
          <a:p>
            <a:pPr marL="457200" indent="-457200">
              <a:buFont typeface="+mj-lt"/>
              <a:buAutoNum type="alphaUcPeriod"/>
            </a:pPr>
            <a:r>
              <a:rPr lang="en-US" sz="2400" dirty="0" smtClean="0"/>
              <a:t>Scheduled off on the day the holiday falls and code 40 hours in the week</a:t>
            </a:r>
          </a:p>
          <a:p>
            <a:pPr marL="457200" indent="-457200">
              <a:buFont typeface="+mj-lt"/>
              <a:buAutoNum type="alphaUcPeriod"/>
            </a:pPr>
            <a:r>
              <a:rPr lang="en-US" sz="2400" dirty="0" smtClean="0"/>
              <a:t>Scheduled on the day the holiday falls and want to code an alternate holiday</a:t>
            </a:r>
          </a:p>
          <a:p>
            <a:pPr marL="457200" indent="-457200">
              <a:buFont typeface="+mj-lt"/>
              <a:buAutoNum type="alphaUcPeriod"/>
            </a:pPr>
            <a:r>
              <a:rPr lang="en-US" sz="2400" dirty="0" smtClean="0"/>
              <a:t>Normally </a:t>
            </a:r>
            <a:r>
              <a:rPr lang="en-US" sz="2400" dirty="0"/>
              <a:t>scheduled on the day the holiday falls and </a:t>
            </a:r>
            <a:r>
              <a:rPr lang="en-US" sz="2400" dirty="0" smtClean="0"/>
              <a:t>need to code overtime</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58</a:t>
            </a:fld>
            <a:endParaRPr lang="en-US" dirty="0"/>
          </a:p>
        </p:txBody>
      </p:sp>
      <p:sp>
        <p:nvSpPr>
          <p:cNvPr id="5" name="Title 4"/>
          <p:cNvSpPr>
            <a:spLocks noGrp="1"/>
          </p:cNvSpPr>
          <p:nvPr>
            <p:ph type="title"/>
          </p:nvPr>
        </p:nvSpPr>
        <p:spPr/>
        <p:txBody>
          <a:bodyPr/>
          <a:lstStyle/>
          <a:p>
            <a:r>
              <a:rPr lang="en-US" sz="3600" dirty="0" smtClean="0"/>
              <a:t>Exercise 7 – Section 4 - Time Entry Scenarios</a:t>
            </a:r>
            <a:endParaRPr lang="en-US" sz="3600" dirty="0"/>
          </a:p>
        </p:txBody>
      </p:sp>
    </p:spTree>
    <p:custDataLst>
      <p:tags r:id="rId1"/>
    </p:custDataLst>
    <p:extLst>
      <p:ext uri="{BB962C8B-B14F-4D97-AF65-F5344CB8AC3E}">
        <p14:creationId xmlns:p14="http://schemas.microsoft.com/office/powerpoint/2010/main" val="32739492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You are on a Tuesday through Saturday, five day, eight hour work schedule. It is a holiday week.  You are normally scheduled off on the Monday holiday, but were called into work 8 hours on the holiday towards a work order. After considering your options, your supervisor has approved paid overtime.  During your normal work schedule you have already worked 40 hours towards a work order.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59</a:t>
            </a:fld>
            <a:endParaRPr lang="en-US" dirty="0"/>
          </a:p>
        </p:txBody>
      </p:sp>
      <p:sp>
        <p:nvSpPr>
          <p:cNvPr id="5" name="Title 4"/>
          <p:cNvSpPr>
            <a:spLocks noGrp="1"/>
          </p:cNvSpPr>
          <p:nvPr>
            <p:ph type="title"/>
          </p:nvPr>
        </p:nvSpPr>
        <p:spPr/>
        <p:txBody>
          <a:bodyPr/>
          <a:lstStyle/>
          <a:p>
            <a:r>
              <a:rPr lang="en-US" dirty="0" smtClean="0"/>
              <a:t>Scenario A</a:t>
            </a:r>
            <a:endParaRPr lang="en-US" dirty="0"/>
          </a:p>
        </p:txBody>
      </p:sp>
      <p:pic>
        <p:nvPicPr>
          <p:cNvPr id="7" name="Picture 6"/>
          <p:cNvPicPr>
            <a:picLocks noChangeAspect="1"/>
          </p:cNvPicPr>
          <p:nvPr/>
        </p:nvPicPr>
        <p:blipFill>
          <a:blip r:embed="rId4"/>
          <a:stretch>
            <a:fillRect/>
          </a:stretch>
        </p:blipFill>
        <p:spPr>
          <a:xfrm>
            <a:off x="180975" y="1309014"/>
            <a:ext cx="8782050" cy="4991100"/>
          </a:xfrm>
          <a:prstGeom prst="rect">
            <a:avLst/>
          </a:prstGeom>
        </p:spPr>
      </p:pic>
    </p:spTree>
    <p:custDataLst>
      <p:tags r:id="rId1"/>
    </p:custDataLst>
    <p:extLst>
      <p:ext uri="{BB962C8B-B14F-4D97-AF65-F5344CB8AC3E}">
        <p14:creationId xmlns:p14="http://schemas.microsoft.com/office/powerpoint/2010/main" val="139081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Prerequisites</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6</a:t>
            </a:fld>
            <a:endParaRPr lang="en-US" dirty="0"/>
          </a:p>
        </p:txBody>
      </p:sp>
      <p:sp>
        <p:nvSpPr>
          <p:cNvPr id="5" name="Content Placeholder 4"/>
          <p:cNvSpPr>
            <a:spLocks noGrp="1"/>
          </p:cNvSpPr>
          <p:nvPr>
            <p:ph sz="quarter" idx="12"/>
          </p:nvPr>
        </p:nvSpPr>
        <p:spPr/>
        <p:txBody>
          <a:bodyPr/>
          <a:lstStyle/>
          <a:p>
            <a:r>
              <a:rPr lang="en-US" dirty="0" smtClean="0"/>
              <a:t>Prior to taking this course you should have taken:</a:t>
            </a:r>
          </a:p>
          <a:p>
            <a:pPr marL="457200" indent="-457200">
              <a:buFont typeface="Arial" panose="020B0604020202020204" pitchFamily="34" charset="0"/>
              <a:buChar char="•"/>
            </a:pPr>
            <a:r>
              <a:rPr lang="en-US" dirty="0" smtClean="0"/>
              <a:t>SAP Basic Navigation </a:t>
            </a:r>
            <a:r>
              <a:rPr lang="en-US" dirty="0" smtClean="0"/>
              <a:t>course</a:t>
            </a:r>
          </a:p>
          <a:p>
            <a:pPr marL="457200" indent="-457200">
              <a:buFont typeface="Arial" panose="020B0604020202020204" pitchFamily="34" charset="0"/>
              <a:buChar char="•"/>
            </a:pPr>
            <a:r>
              <a:rPr lang="en-US" dirty="0" smtClean="0"/>
              <a:t>Introduction to SAP Time Entry</a:t>
            </a:r>
            <a:endParaRPr lang="en-US" dirty="0" smtClean="0"/>
          </a:p>
        </p:txBody>
      </p:sp>
    </p:spTree>
    <p:custDataLst>
      <p:tags r:id="rId1"/>
    </p:custDataLst>
    <p:extLst>
      <p:ext uri="{BB962C8B-B14F-4D97-AF65-F5344CB8AC3E}">
        <p14:creationId xmlns:p14="http://schemas.microsoft.com/office/powerpoint/2010/main" val="37839805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You are on a Tuesday through Saturday, five day, eight hour work schedule. It is a holiday week.  You are normally scheduled off on the Monday holiday, but were asked work 8 hours on the holiday towards a work order. You didn’t work on your normal Saturday, anticipating that you would have to work on the Monday holiday. You worked 32 hours the rest of the scheduled week on a work order.  Use the following information as a guide to complete the exercise by entering your time for the week.  </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60</a:t>
            </a:fld>
            <a:endParaRPr lang="en-US" dirty="0"/>
          </a:p>
        </p:txBody>
      </p:sp>
      <p:sp>
        <p:nvSpPr>
          <p:cNvPr id="5" name="Title 4"/>
          <p:cNvSpPr>
            <a:spLocks noGrp="1"/>
          </p:cNvSpPr>
          <p:nvPr>
            <p:ph type="title"/>
          </p:nvPr>
        </p:nvSpPr>
        <p:spPr/>
        <p:txBody>
          <a:bodyPr/>
          <a:lstStyle/>
          <a:p>
            <a:r>
              <a:rPr lang="en-US" dirty="0" smtClean="0"/>
              <a:t>Scenario B</a:t>
            </a:r>
            <a:endParaRPr lang="en-US" dirty="0"/>
          </a:p>
        </p:txBody>
      </p:sp>
      <p:pic>
        <p:nvPicPr>
          <p:cNvPr id="7" name="Picture 6"/>
          <p:cNvPicPr>
            <a:picLocks noChangeAspect="1"/>
          </p:cNvPicPr>
          <p:nvPr/>
        </p:nvPicPr>
        <p:blipFill>
          <a:blip r:embed="rId4"/>
          <a:stretch>
            <a:fillRect/>
          </a:stretch>
        </p:blipFill>
        <p:spPr>
          <a:xfrm>
            <a:off x="166687" y="1266146"/>
            <a:ext cx="8810625" cy="5076825"/>
          </a:xfrm>
          <a:prstGeom prst="rect">
            <a:avLst/>
          </a:prstGeom>
        </p:spPr>
      </p:pic>
    </p:spTree>
    <p:custDataLst>
      <p:tags r:id="rId1"/>
    </p:custDataLst>
    <p:extLst>
      <p:ext uri="{BB962C8B-B14F-4D97-AF65-F5344CB8AC3E}">
        <p14:creationId xmlns:p14="http://schemas.microsoft.com/office/powerpoint/2010/main" val="205537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You are on a Monday through Thursday, four day, 10 hour work schedule.  It is a holiday week.  You are normally scheduled to work on the Monday the holiday falls, and you are asked to work 10 hours on a work order instead of taking the holiday off.  After considering your options, your supervisor has approved the Alternate Holiday quota so you can take time off at a later date.  During your normal work schedule, you worked the expected 32 hours. Use the following information as a guide to complete the exercise by entering your time for the week.  </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61</a:t>
            </a:fld>
            <a:endParaRPr lang="en-US" dirty="0"/>
          </a:p>
        </p:txBody>
      </p:sp>
      <p:sp>
        <p:nvSpPr>
          <p:cNvPr id="5" name="Title 4"/>
          <p:cNvSpPr>
            <a:spLocks noGrp="1"/>
          </p:cNvSpPr>
          <p:nvPr>
            <p:ph type="title"/>
          </p:nvPr>
        </p:nvSpPr>
        <p:spPr/>
        <p:txBody>
          <a:bodyPr/>
          <a:lstStyle/>
          <a:p>
            <a:r>
              <a:rPr lang="en-US" dirty="0" smtClean="0"/>
              <a:t>Scenario C</a:t>
            </a:r>
            <a:endParaRPr lang="en-US" dirty="0"/>
          </a:p>
        </p:txBody>
      </p:sp>
      <p:pic>
        <p:nvPicPr>
          <p:cNvPr id="7" name="Picture 6"/>
          <p:cNvPicPr>
            <a:picLocks noChangeAspect="1"/>
          </p:cNvPicPr>
          <p:nvPr/>
        </p:nvPicPr>
        <p:blipFill>
          <a:blip r:embed="rId4"/>
          <a:stretch>
            <a:fillRect/>
          </a:stretch>
        </p:blipFill>
        <p:spPr>
          <a:xfrm>
            <a:off x="182880" y="1174750"/>
            <a:ext cx="8801100" cy="5133975"/>
          </a:xfrm>
          <a:prstGeom prst="rect">
            <a:avLst/>
          </a:prstGeom>
        </p:spPr>
      </p:pic>
    </p:spTree>
    <p:custDataLst>
      <p:tags r:id="rId1"/>
    </p:custDataLst>
    <p:extLst>
      <p:ext uri="{BB962C8B-B14F-4D97-AF65-F5344CB8AC3E}">
        <p14:creationId xmlns:p14="http://schemas.microsoft.com/office/powerpoint/2010/main" val="212169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You are on a Monday through Thursday, four day, 10 hour work schedule.  It is a holiday week.  You are normally scheduled to work on the Monday the holiday falls, and you are asked to work 10 hours on a work order instead of taking the holiday off.  After considering your options, your supervisor has approved paid overtime.  You worked 32 hours the rest of the scheduled week on a work order. Use the following information as a guide to complete the exercise by entering your time for the week.  </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62</a:t>
            </a:fld>
            <a:endParaRPr lang="en-US" dirty="0"/>
          </a:p>
        </p:txBody>
      </p:sp>
      <p:sp>
        <p:nvSpPr>
          <p:cNvPr id="5" name="Title 4"/>
          <p:cNvSpPr>
            <a:spLocks noGrp="1"/>
          </p:cNvSpPr>
          <p:nvPr>
            <p:ph type="title"/>
          </p:nvPr>
        </p:nvSpPr>
        <p:spPr/>
        <p:txBody>
          <a:bodyPr/>
          <a:lstStyle/>
          <a:p>
            <a:r>
              <a:rPr lang="en-US" dirty="0" smtClean="0"/>
              <a:t>Scenario D</a:t>
            </a:r>
            <a:endParaRPr lang="en-US" dirty="0"/>
          </a:p>
        </p:txBody>
      </p:sp>
      <p:pic>
        <p:nvPicPr>
          <p:cNvPr id="6" name="Picture 5"/>
          <p:cNvPicPr/>
          <p:nvPr/>
        </p:nvPicPr>
        <p:blipFill rotWithShape="1">
          <a:blip r:embed="rId4"/>
          <a:srcRect r="3365" b="11026"/>
          <a:stretch/>
        </p:blipFill>
        <p:spPr bwMode="auto">
          <a:xfrm>
            <a:off x="182880" y="1274357"/>
            <a:ext cx="8778240" cy="5062537"/>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48780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63</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4218268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4" name="Content Placeholder 3"/>
          <p:cNvSpPr>
            <a:spLocks noGrp="1"/>
          </p:cNvSpPr>
          <p:nvPr>
            <p:ph idx="1"/>
          </p:nvPr>
        </p:nvSpPr>
        <p:spPr>
          <a:xfrm>
            <a:off x="1120877" y="1693083"/>
            <a:ext cx="7840243" cy="3878808"/>
          </a:xfrm>
        </p:spPr>
        <p:txBody>
          <a:bodyPr/>
          <a:lstStyle/>
          <a:p>
            <a:pPr marL="457200" indent="-457200">
              <a:lnSpc>
                <a:spcPct val="150000"/>
              </a:lnSpc>
              <a:buFont typeface="Arial"/>
              <a:buChar char="•"/>
            </a:pPr>
            <a:r>
              <a:rPr lang="en-US" sz="2600" dirty="0" smtClean="0"/>
              <a:t>Section 1 – Review of SAP Time Entry Course</a:t>
            </a:r>
          </a:p>
          <a:p>
            <a:pPr marL="457200" indent="-457200">
              <a:lnSpc>
                <a:spcPct val="150000"/>
              </a:lnSpc>
              <a:buFont typeface="Arial"/>
              <a:buChar char="•"/>
            </a:pPr>
            <a:r>
              <a:rPr lang="en-US" sz="2600" dirty="0" smtClean="0"/>
              <a:t>Section 2 – Overtime </a:t>
            </a:r>
            <a:r>
              <a:rPr lang="en-US" sz="2600" dirty="0"/>
              <a:t>and Wage Types</a:t>
            </a:r>
          </a:p>
          <a:p>
            <a:pPr marL="457200" indent="-457200">
              <a:lnSpc>
                <a:spcPct val="150000"/>
              </a:lnSpc>
              <a:buFont typeface="Arial"/>
              <a:buChar char="•"/>
            </a:pPr>
            <a:r>
              <a:rPr lang="en-US" sz="2600" dirty="0" smtClean="0"/>
              <a:t>Section 3 – Timesheet Collisions and the Work </a:t>
            </a:r>
            <a:r>
              <a:rPr lang="en-US" sz="2600" dirty="0"/>
              <a:t>O</a:t>
            </a:r>
            <a:r>
              <a:rPr lang="en-US" sz="2600" dirty="0" smtClean="0"/>
              <a:t>rder</a:t>
            </a:r>
          </a:p>
          <a:p>
            <a:pPr marL="457200" indent="-457200">
              <a:lnSpc>
                <a:spcPct val="150000"/>
              </a:lnSpc>
              <a:buFont typeface="Arial"/>
              <a:buChar char="•"/>
            </a:pPr>
            <a:r>
              <a:rPr lang="en-US" sz="2600" dirty="0" smtClean="0"/>
              <a:t>Section 4 – Leave Entry and Alternate Holiday</a:t>
            </a:r>
          </a:p>
          <a:p>
            <a:pPr marL="457200" indent="-457200">
              <a:lnSpc>
                <a:spcPct val="150000"/>
              </a:lnSpc>
              <a:buFont typeface="Arial"/>
              <a:buChar char="•"/>
            </a:pPr>
            <a:r>
              <a:rPr lang="en-US" sz="2600" b="1" dirty="0" smtClean="0"/>
              <a:t>Section 5 – Earning and Using Comp Time </a:t>
            </a:r>
          </a:p>
        </p:txBody>
      </p:sp>
    </p:spTree>
    <p:custDataLst>
      <p:tags r:id="rId1"/>
    </p:custDataLst>
    <p:extLst>
      <p:ext uri="{BB962C8B-B14F-4D97-AF65-F5344CB8AC3E}">
        <p14:creationId xmlns:p14="http://schemas.microsoft.com/office/powerpoint/2010/main" val="16934394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342900" lvl="0" indent="-342900" hangingPunct="0">
              <a:buFont typeface="Arial" panose="020B0604020202020204" pitchFamily="34" charset="0"/>
              <a:buChar char="•"/>
            </a:pPr>
            <a:r>
              <a:rPr lang="en-US" sz="2400" dirty="0"/>
              <a:t>Explain CDOT’s </a:t>
            </a:r>
            <a:r>
              <a:rPr lang="en-US" sz="2400" dirty="0" smtClean="0"/>
              <a:t>Comp </a:t>
            </a:r>
            <a:r>
              <a:rPr lang="en-US" sz="2400" dirty="0"/>
              <a:t>T</a:t>
            </a:r>
            <a:r>
              <a:rPr lang="en-US" sz="2400" dirty="0" smtClean="0"/>
              <a:t>ime </a:t>
            </a:r>
            <a:r>
              <a:rPr lang="en-US" sz="2400" dirty="0"/>
              <a:t>rules</a:t>
            </a:r>
          </a:p>
          <a:p>
            <a:pPr marL="342900" indent="-342900" hangingPunct="0">
              <a:buFont typeface="Arial" panose="020B0604020202020204" pitchFamily="34" charset="0"/>
              <a:buChar char="•"/>
            </a:pPr>
            <a:r>
              <a:rPr lang="en-US" sz="2400" dirty="0"/>
              <a:t>Understand Comp </a:t>
            </a:r>
            <a:r>
              <a:rPr lang="en-US" sz="2400" dirty="0" smtClean="0"/>
              <a:t>Time </a:t>
            </a:r>
            <a:r>
              <a:rPr lang="en-US" sz="2400" dirty="0"/>
              <a:t>attendance (“Cap”) and absence quotas</a:t>
            </a:r>
          </a:p>
          <a:p>
            <a:pPr marL="342900" indent="-342900" hangingPunct="0">
              <a:buFont typeface="Arial" panose="020B0604020202020204" pitchFamily="34" charset="0"/>
              <a:buChar char="•"/>
            </a:pPr>
            <a:r>
              <a:rPr lang="en-US" sz="2400" dirty="0"/>
              <a:t>Enter comp time worked</a:t>
            </a:r>
          </a:p>
          <a:p>
            <a:pPr marL="342900" indent="-342900" hangingPunct="0">
              <a:buFont typeface="Arial" panose="020B0604020202020204" pitchFamily="34" charset="0"/>
              <a:buChar char="•"/>
            </a:pPr>
            <a:r>
              <a:rPr lang="en-US" sz="2400" dirty="0"/>
              <a:t>Enter comp time used</a:t>
            </a:r>
          </a:p>
          <a:p>
            <a:pPr marL="342900" indent="-342900" hangingPunct="0">
              <a:buFont typeface="Arial" panose="020B0604020202020204" pitchFamily="34" charset="0"/>
              <a:buChar char="•"/>
            </a:pPr>
            <a:r>
              <a:rPr lang="en-US" sz="2400" dirty="0"/>
              <a:t>Explain when additional regular time should be entered</a:t>
            </a:r>
          </a:p>
          <a:p>
            <a:pPr marL="342900" lvl="0" indent="-342900" hangingPunct="0">
              <a:buFont typeface="Arial" panose="020B0604020202020204" pitchFamily="34" charset="0"/>
              <a:buChar char="•"/>
            </a:pPr>
            <a:r>
              <a:rPr lang="en-US" sz="2400" dirty="0"/>
              <a:t>Describe the process for Time Entry changes</a:t>
            </a:r>
          </a:p>
          <a:p>
            <a:pPr marL="342900" lvl="0" indent="-342900" hangingPunct="0">
              <a:buFont typeface="Arial" panose="020B0604020202020204" pitchFamily="34" charset="0"/>
              <a:buChar char="•"/>
            </a:pPr>
            <a:r>
              <a:rPr lang="en-US" sz="2400" dirty="0"/>
              <a:t>Change time entry using A/A types</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65</a:t>
            </a:fld>
            <a:endParaRPr lang="en-US" dirty="0"/>
          </a:p>
        </p:txBody>
      </p:sp>
      <p:sp>
        <p:nvSpPr>
          <p:cNvPr id="5" name="Title 4"/>
          <p:cNvSpPr>
            <a:spLocks noGrp="1"/>
          </p:cNvSpPr>
          <p:nvPr>
            <p:ph type="title"/>
          </p:nvPr>
        </p:nvSpPr>
        <p:spPr/>
        <p:txBody>
          <a:bodyPr/>
          <a:lstStyle/>
          <a:p>
            <a:r>
              <a:rPr lang="en-US" dirty="0" smtClean="0"/>
              <a:t>Section 5 - Learning Objectives</a:t>
            </a:r>
            <a:endParaRPr lang="en-US" dirty="0"/>
          </a:p>
        </p:txBody>
      </p:sp>
    </p:spTree>
    <p:custDataLst>
      <p:tags r:id="rId1"/>
    </p:custDataLst>
    <p:extLst>
      <p:ext uri="{BB962C8B-B14F-4D97-AF65-F5344CB8AC3E}">
        <p14:creationId xmlns:p14="http://schemas.microsoft.com/office/powerpoint/2010/main" val="11317678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32706"/>
            <a:ext cx="6912864" cy="4937125"/>
          </a:xfrm>
        </p:spPr>
        <p:txBody>
          <a:bodyPr>
            <a:normAutofit fontScale="85000" lnSpcReduction="20000"/>
          </a:bodyPr>
          <a:lstStyle/>
          <a:p>
            <a:r>
              <a:rPr lang="en-US" dirty="0" smtClean="0"/>
              <a:t>Your </a:t>
            </a:r>
            <a:r>
              <a:rPr lang="en-US" dirty="0"/>
              <a:t>supervisor reminded you that you worked more than eight hours </a:t>
            </a:r>
            <a:r>
              <a:rPr lang="en-US" dirty="0" smtClean="0"/>
              <a:t>last Wednesday.  You </a:t>
            </a:r>
            <a:r>
              <a:rPr lang="en-US" dirty="0"/>
              <a:t>were approved to enter the one hour of overtime as </a:t>
            </a:r>
            <a:r>
              <a:rPr lang="en-US" dirty="0" smtClean="0"/>
              <a:t>Comp </a:t>
            </a:r>
            <a:r>
              <a:rPr lang="en-US" dirty="0"/>
              <a:t>T</a:t>
            </a:r>
            <a:r>
              <a:rPr lang="en-US" dirty="0" smtClean="0"/>
              <a:t>ime </a:t>
            </a:r>
            <a:r>
              <a:rPr lang="en-US" dirty="0"/>
              <a:t>worked</a:t>
            </a:r>
            <a:r>
              <a:rPr lang="en-US" dirty="0" smtClean="0"/>
              <a:t>. </a:t>
            </a:r>
          </a:p>
          <a:p>
            <a:endParaRPr lang="en-US" dirty="0" smtClean="0"/>
          </a:p>
          <a:p>
            <a:r>
              <a:rPr lang="en-US" dirty="0" smtClean="0"/>
              <a:t>Also, you entered 2 </a:t>
            </a:r>
            <a:r>
              <a:rPr lang="en-US" dirty="0"/>
              <a:t>hours Comp Time Used on the Monday of </a:t>
            </a:r>
            <a:r>
              <a:rPr lang="en-US" dirty="0" smtClean="0"/>
              <a:t>the current week </a:t>
            </a:r>
            <a:r>
              <a:rPr lang="en-US" dirty="0"/>
              <a:t>in which you also worked 2 hours over on Friday. </a:t>
            </a:r>
            <a:r>
              <a:rPr lang="en-US" dirty="0" smtClean="0"/>
              <a:t> You </a:t>
            </a:r>
            <a:r>
              <a:rPr lang="en-US" dirty="0"/>
              <a:t>are approved for overtime but are unsure how to code the week to be paid for the overtime.</a:t>
            </a:r>
          </a:p>
          <a:p>
            <a:endParaRPr lang="en-US" dirty="0"/>
          </a:p>
          <a:p>
            <a:r>
              <a:rPr lang="en-US" dirty="0" smtClean="0"/>
              <a:t>Review the Leave </a:t>
            </a:r>
            <a:r>
              <a:rPr lang="en-US" dirty="0"/>
              <a:t>S</a:t>
            </a:r>
            <a:r>
              <a:rPr lang="en-US" dirty="0" smtClean="0"/>
              <a:t>ummary </a:t>
            </a:r>
            <a:r>
              <a:rPr lang="en-US" dirty="0"/>
              <a:t>report </a:t>
            </a:r>
            <a:r>
              <a:rPr lang="en-US" dirty="0" smtClean="0"/>
              <a:t>to understand Comp Time attendance </a:t>
            </a:r>
            <a:r>
              <a:rPr lang="en-US" dirty="0"/>
              <a:t>quota </a:t>
            </a:r>
            <a:r>
              <a:rPr lang="en-US" dirty="0" smtClean="0"/>
              <a:t>(Earning Cap) and absence quota (leave used).</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66</a:t>
            </a:fld>
            <a:endParaRPr lang="en-US" dirty="0"/>
          </a:p>
        </p:txBody>
      </p:sp>
      <p:sp>
        <p:nvSpPr>
          <p:cNvPr id="5" name="Title 4"/>
          <p:cNvSpPr>
            <a:spLocks noGrp="1"/>
          </p:cNvSpPr>
          <p:nvPr>
            <p:ph type="title"/>
          </p:nvPr>
        </p:nvSpPr>
        <p:spPr/>
        <p:txBody>
          <a:bodyPr/>
          <a:lstStyle/>
          <a:p>
            <a:r>
              <a:rPr lang="en-US" dirty="0" smtClean="0"/>
              <a:t>Section  </a:t>
            </a:r>
            <a:r>
              <a:rPr lang="en-US" dirty="0"/>
              <a:t>5</a:t>
            </a:r>
            <a:r>
              <a:rPr lang="en-US" dirty="0" smtClean="0"/>
              <a:t> - Scenario</a:t>
            </a:r>
            <a:endParaRPr lang="en-US" dirty="0"/>
          </a:p>
        </p:txBody>
      </p:sp>
      <p:pic>
        <p:nvPicPr>
          <p:cNvPr id="6" name="Bri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715078" y="1921640"/>
            <a:ext cx="2363564" cy="414985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026667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Comp Time? </a:t>
            </a:r>
            <a:endParaRPr lang="en-US" dirty="0"/>
          </a:p>
        </p:txBody>
      </p:sp>
      <p:sp>
        <p:nvSpPr>
          <p:cNvPr id="3" name="Content Placeholder 2"/>
          <p:cNvSpPr>
            <a:spLocks noGrp="1"/>
          </p:cNvSpPr>
          <p:nvPr>
            <p:ph sz="half" idx="2"/>
          </p:nvPr>
        </p:nvSpPr>
        <p:spPr>
          <a:xfrm>
            <a:off x="320040" y="1371600"/>
            <a:ext cx="8823960" cy="4937760"/>
          </a:xfrm>
        </p:spPr>
        <p:txBody>
          <a:bodyPr/>
          <a:lstStyle/>
          <a:p>
            <a:r>
              <a:rPr lang="en-US" sz="2800" dirty="0" smtClean="0"/>
              <a:t>Compensatory Time (Comp Time) is:</a:t>
            </a:r>
          </a:p>
          <a:p>
            <a:pPr marL="457200" indent="-457200">
              <a:buFont typeface="Arial" panose="020B0604020202020204" pitchFamily="34" charset="0"/>
              <a:buChar char="•"/>
            </a:pPr>
            <a:r>
              <a:rPr lang="en-US" sz="2800" dirty="0" smtClean="0"/>
              <a:t>An </a:t>
            </a:r>
            <a:r>
              <a:rPr lang="en-US" sz="2800" dirty="0"/>
              <a:t>option for an employee who </a:t>
            </a:r>
            <a:r>
              <a:rPr lang="en-US" sz="2800" dirty="0" smtClean="0"/>
              <a:t>is paid over </a:t>
            </a:r>
            <a:r>
              <a:rPr lang="en-US" sz="2800" dirty="0"/>
              <a:t>40 hours </a:t>
            </a:r>
            <a:r>
              <a:rPr lang="en-US" sz="2800" dirty="0" smtClean="0"/>
              <a:t>to </a:t>
            </a:r>
            <a:r>
              <a:rPr lang="en-US" sz="2800" dirty="0"/>
              <a:t>be </a:t>
            </a:r>
            <a:r>
              <a:rPr lang="en-US" sz="2800" b="1" i="1" dirty="0"/>
              <a:t>compensated</a:t>
            </a:r>
            <a:r>
              <a:rPr lang="en-US" sz="2800" dirty="0"/>
              <a:t> with future time off instead of </a:t>
            </a:r>
            <a:r>
              <a:rPr lang="en-US" sz="2800" dirty="0" smtClean="0"/>
              <a:t>cash. </a:t>
            </a:r>
            <a:endParaRPr lang="en-US" sz="2800" dirty="0"/>
          </a:p>
          <a:p>
            <a:pPr marL="457200" indent="-457200">
              <a:buFont typeface="Arial" panose="020B0604020202020204" pitchFamily="34" charset="0"/>
              <a:buChar char="•"/>
            </a:pPr>
            <a:r>
              <a:rPr lang="en-US" sz="2800" dirty="0" smtClean="0"/>
              <a:t>Calculated at one-and-a-half times the amount of the hours worked </a:t>
            </a:r>
          </a:p>
          <a:p>
            <a:pPr marL="457200" indent="-457200">
              <a:buFont typeface="Arial" panose="020B0604020202020204" pitchFamily="34" charset="0"/>
              <a:buChar char="•"/>
            </a:pPr>
            <a:r>
              <a:rPr lang="en-US" sz="2800" dirty="0"/>
              <a:t>An agreement between the employee and the Appointing Authority</a:t>
            </a:r>
          </a:p>
          <a:p>
            <a:pPr marL="457200" indent="-457200">
              <a:buFont typeface="Arial" panose="020B0604020202020204" pitchFamily="34" charset="0"/>
              <a:buChar char="•"/>
            </a:pPr>
            <a:r>
              <a:rPr lang="en-US" sz="2800" dirty="0" smtClean="0"/>
              <a:t>Earned by entering 031N</a:t>
            </a:r>
          </a:p>
          <a:p>
            <a:pPr marL="457200" indent="-457200">
              <a:buFont typeface="Arial" panose="020B0604020202020204" pitchFamily="34" charset="0"/>
              <a:buChar char="•"/>
            </a:pPr>
            <a:r>
              <a:rPr lang="en-US" sz="2800" dirty="0" smtClean="0"/>
              <a:t>Used by entering 110P</a:t>
            </a: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67</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29811725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Entering Comp Time</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68</a:t>
            </a:fld>
            <a:endParaRPr lang="en-US" dirty="0"/>
          </a:p>
        </p:txBody>
      </p:sp>
      <p:sp>
        <p:nvSpPr>
          <p:cNvPr id="7" name="Content Placeholder 6"/>
          <p:cNvSpPr>
            <a:spLocks noGrp="1"/>
          </p:cNvSpPr>
          <p:nvPr>
            <p:ph sz="quarter" idx="12"/>
          </p:nvPr>
        </p:nvSpPr>
        <p:spPr/>
        <p:txBody>
          <a:bodyPr/>
          <a:lstStyle/>
          <a:p>
            <a:r>
              <a:rPr lang="en-US" sz="2600" dirty="0" smtClean="0"/>
              <a:t>When entering Comp Time populate these Fields:</a:t>
            </a:r>
          </a:p>
          <a:p>
            <a:pPr marL="731520" lvl="2" indent="-342900">
              <a:buFont typeface="Arial" panose="020B0604020202020204" pitchFamily="34" charset="0"/>
              <a:buChar char="•"/>
            </a:pPr>
            <a:r>
              <a:rPr lang="en-US" sz="2600" dirty="0" smtClean="0"/>
              <a:t>Receiving Order</a:t>
            </a:r>
          </a:p>
          <a:p>
            <a:pPr marL="731520" lvl="2" indent="-342900">
              <a:buFont typeface="Arial" panose="020B0604020202020204" pitchFamily="34" charset="0"/>
              <a:buChar char="•"/>
            </a:pPr>
            <a:r>
              <a:rPr lang="en-US" sz="2600" dirty="0" smtClean="0"/>
              <a:t>Activity</a:t>
            </a:r>
          </a:p>
          <a:p>
            <a:pPr marL="731520" lvl="2" indent="-342900">
              <a:buFont typeface="Arial" panose="020B0604020202020204" pitchFamily="34" charset="0"/>
              <a:buChar char="•"/>
            </a:pPr>
            <a:r>
              <a:rPr lang="en-US" sz="2600" dirty="0" smtClean="0"/>
              <a:t>Work Center </a:t>
            </a:r>
          </a:p>
          <a:p>
            <a:pPr marL="731520" lvl="2" indent="-342900">
              <a:buFont typeface="Arial" panose="020B0604020202020204" pitchFamily="34" charset="0"/>
              <a:buChar char="•"/>
            </a:pPr>
            <a:r>
              <a:rPr lang="en-US" sz="2600" dirty="0" smtClean="0"/>
              <a:t>A/A Type (031N)</a:t>
            </a:r>
          </a:p>
          <a:p>
            <a:pPr marL="731520" lvl="2" indent="-342900">
              <a:buFont typeface="Arial" panose="020B0604020202020204" pitchFamily="34" charset="0"/>
              <a:buChar char="•"/>
            </a:pPr>
            <a:r>
              <a:rPr lang="en-US" sz="2600" dirty="0" smtClean="0"/>
              <a:t>Working hours (From and To)</a:t>
            </a:r>
          </a:p>
          <a:p>
            <a:pPr marL="1485900" lvl="2" indent="-342900">
              <a:buFont typeface="Arial" panose="020B0604020202020204" pitchFamily="34" charset="0"/>
              <a:buChar char="•"/>
            </a:pPr>
            <a:endParaRPr lang="en-US" sz="2000" dirty="0"/>
          </a:p>
          <a:p>
            <a:endParaRPr lang="en-US" dirty="0"/>
          </a:p>
        </p:txBody>
      </p:sp>
      <p:pic>
        <p:nvPicPr>
          <p:cNvPr id="5" name="Picture 4"/>
          <p:cNvPicPr>
            <a:picLocks noChangeAspect="1"/>
          </p:cNvPicPr>
          <p:nvPr/>
        </p:nvPicPr>
        <p:blipFill>
          <a:blip r:embed="rId4"/>
          <a:stretch>
            <a:fillRect/>
          </a:stretch>
        </p:blipFill>
        <p:spPr>
          <a:xfrm>
            <a:off x="182562" y="4396966"/>
            <a:ext cx="8760143" cy="1759030"/>
          </a:xfrm>
          <a:prstGeom prst="rect">
            <a:avLst/>
          </a:prstGeom>
        </p:spPr>
      </p:pic>
      <p:sp>
        <p:nvSpPr>
          <p:cNvPr id="8" name="Right Arrow 7"/>
          <p:cNvSpPr/>
          <p:nvPr/>
        </p:nvSpPr>
        <p:spPr>
          <a:xfrm rot="2348599">
            <a:off x="4915156" y="5679641"/>
            <a:ext cx="480646" cy="316523"/>
          </a:xfrm>
          <a:prstGeom prst="rightArrow">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29579657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Your supervisor reminded you that you worked more than eight hours on </a:t>
            </a:r>
            <a:r>
              <a:rPr lang="en-US" dirty="0" smtClean="0"/>
              <a:t>the Wednesday’s </a:t>
            </a:r>
            <a:r>
              <a:rPr lang="en-US" dirty="0"/>
              <a:t>preventive work order. You were approved to enter the one hour of overtime as comp time worked.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69</a:t>
            </a:fld>
            <a:endParaRPr lang="en-US" dirty="0"/>
          </a:p>
        </p:txBody>
      </p:sp>
      <p:sp>
        <p:nvSpPr>
          <p:cNvPr id="5" name="Title 4"/>
          <p:cNvSpPr>
            <a:spLocks noGrp="1"/>
          </p:cNvSpPr>
          <p:nvPr>
            <p:ph type="title"/>
          </p:nvPr>
        </p:nvSpPr>
        <p:spPr/>
        <p:txBody>
          <a:bodyPr/>
          <a:lstStyle/>
          <a:p>
            <a:r>
              <a:rPr lang="en-US" dirty="0" smtClean="0"/>
              <a:t>Exercise 8 – Enter Comp Time Worked</a:t>
            </a:r>
            <a:endParaRPr lang="en-US" dirty="0"/>
          </a:p>
        </p:txBody>
      </p:sp>
    </p:spTree>
    <p:custDataLst>
      <p:tags r:id="rId1"/>
    </p:custDataLst>
    <p:extLst>
      <p:ext uri="{BB962C8B-B14F-4D97-AF65-F5344CB8AC3E}">
        <p14:creationId xmlns:p14="http://schemas.microsoft.com/office/powerpoint/2010/main" val="2870229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Please ask questions and participate in the discussion</a:t>
            </a:r>
          </a:p>
          <a:p>
            <a:pPr marL="457200" indent="-457200">
              <a:buFont typeface="Arial" panose="020B0604020202020204" pitchFamily="34" charset="0"/>
              <a:buChar char="•"/>
            </a:pPr>
            <a:r>
              <a:rPr lang="en-US" sz="2800" dirty="0" smtClean="0"/>
              <a:t>Participate in exercises to practice what is being taught</a:t>
            </a:r>
          </a:p>
          <a:p>
            <a:pPr marL="457200" indent="-457200">
              <a:buFont typeface="Arial" panose="020B0604020202020204" pitchFamily="34" charset="0"/>
              <a:buChar char="•"/>
            </a:pPr>
            <a:r>
              <a:rPr lang="en-US" sz="2800" dirty="0" smtClean="0"/>
              <a:t>A Parking lot is used to capture questions tha</a:t>
            </a:r>
            <a:r>
              <a:rPr lang="en-US" dirty="0" smtClean="0"/>
              <a:t>t will be covered later in the course</a:t>
            </a:r>
            <a:endParaRPr lang="en-US" sz="2800" dirty="0" smtClean="0"/>
          </a:p>
          <a:p>
            <a:endParaRPr lang="en-US" sz="2800" dirty="0" smtClean="0"/>
          </a:p>
        </p:txBody>
      </p:sp>
      <p:sp>
        <p:nvSpPr>
          <p:cNvPr id="13315" name="Title 1"/>
          <p:cNvSpPr>
            <a:spLocks noGrp="1"/>
          </p:cNvSpPr>
          <p:nvPr>
            <p:ph type="title"/>
          </p:nvPr>
        </p:nvSpPr>
        <p:spPr>
          <a:xfrm>
            <a:off x="182880" y="103188"/>
            <a:ext cx="8778240" cy="1143000"/>
          </a:xfrm>
        </p:spPr>
        <p:txBody>
          <a:bodyPr/>
          <a:lstStyle/>
          <a:p>
            <a:r>
              <a:rPr lang="en-US" dirty="0" smtClean="0"/>
              <a:t>Learning Logistics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21157023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 Maintenance and Tunnel employees, Comp Time is:</a:t>
            </a:r>
          </a:p>
          <a:p>
            <a:pPr marL="457200" indent="-457200">
              <a:buFont typeface="Arial" panose="020B0604020202020204" pitchFamily="34" charset="0"/>
              <a:buChar char="•"/>
            </a:pPr>
            <a:r>
              <a:rPr lang="en-US" dirty="0" smtClean="0"/>
              <a:t>Limited to 16 hours of Comp Time hours worked and 24 hours leave earned per fiscal year</a:t>
            </a:r>
          </a:p>
          <a:p>
            <a:pPr marL="457200" indent="-457200">
              <a:buFont typeface="Arial" panose="020B0604020202020204" pitchFamily="34" charset="0"/>
              <a:buChar char="•"/>
            </a:pPr>
            <a:r>
              <a:rPr lang="en-US" dirty="0" smtClean="0"/>
              <a:t>Not to be used in same week it is worked</a:t>
            </a:r>
          </a:p>
          <a:p>
            <a:pPr marL="457200" indent="-457200">
              <a:buFont typeface="Arial" panose="020B0604020202020204" pitchFamily="34" charset="0"/>
              <a:buChar char="•"/>
            </a:pPr>
            <a:r>
              <a:rPr lang="en-US" dirty="0" smtClean="0"/>
              <a:t>Not counted towards determining overtime for the week</a:t>
            </a:r>
          </a:p>
          <a:p>
            <a:pPr marL="457200" indent="-457200">
              <a:buFont typeface="Arial" panose="020B0604020202020204" pitchFamily="34" charset="0"/>
              <a:buChar char="•"/>
            </a:pPr>
            <a:r>
              <a:rPr lang="en-US" dirty="0" smtClean="0"/>
              <a:t>Limited to 24 hours banked per fiscal year</a:t>
            </a:r>
          </a:p>
          <a:p>
            <a:pPr marL="457200" indent="-457200">
              <a:buFont typeface="Arial" panose="020B0604020202020204" pitchFamily="34" charset="0"/>
              <a:buChar char="•"/>
            </a:pPr>
            <a:r>
              <a:rPr lang="en-US" dirty="0" smtClean="0"/>
              <a:t>Tracked in your Leave </a:t>
            </a:r>
            <a:r>
              <a:rPr lang="en-US" dirty="0"/>
              <a:t>S</a:t>
            </a:r>
            <a:r>
              <a:rPr lang="en-US" dirty="0" smtClean="0"/>
              <a:t>ummary report</a:t>
            </a:r>
          </a:p>
          <a:p>
            <a:pPr marL="457200" indent="-457200">
              <a:buFont typeface="Arial" panose="020B0604020202020204" pitchFamily="34" charset="0"/>
              <a:buChar char="•"/>
            </a:pPr>
            <a:r>
              <a:rPr lang="en-US" dirty="0" smtClean="0"/>
              <a:t>Entered as A/A Type 110P (Absence)</a:t>
            </a:r>
          </a:p>
          <a:p>
            <a:endParaRPr lang="en-US" dirty="0" smtClean="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70</a:t>
            </a:fld>
            <a:endParaRPr lang="en-US" dirty="0"/>
          </a:p>
        </p:txBody>
      </p:sp>
      <p:sp>
        <p:nvSpPr>
          <p:cNvPr id="5" name="Title 4"/>
          <p:cNvSpPr>
            <a:spLocks noGrp="1"/>
          </p:cNvSpPr>
          <p:nvPr>
            <p:ph type="title"/>
          </p:nvPr>
        </p:nvSpPr>
        <p:spPr/>
        <p:txBody>
          <a:bodyPr/>
          <a:lstStyle/>
          <a:p>
            <a:r>
              <a:rPr lang="en-US" dirty="0" smtClean="0"/>
              <a:t>When Using Comp Time </a:t>
            </a:r>
            <a:endParaRPr lang="en-US" dirty="0"/>
          </a:p>
        </p:txBody>
      </p:sp>
    </p:spTree>
    <p:custDataLst>
      <p:tags r:id="rId1"/>
    </p:custDataLst>
    <p:extLst>
      <p:ext uri="{BB962C8B-B14F-4D97-AF65-F5344CB8AC3E}">
        <p14:creationId xmlns:p14="http://schemas.microsoft.com/office/powerpoint/2010/main" val="21320039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this example, you are uncertain if you are close to the 16 hours worked for the fiscal year, so you view your Leave Summary Report to determine how much </a:t>
            </a:r>
            <a:r>
              <a:rPr lang="en-US" dirty="0" smtClean="0"/>
              <a:t>Comp </a:t>
            </a:r>
            <a:r>
              <a:rPr lang="en-US" dirty="0"/>
              <a:t>T</a:t>
            </a:r>
            <a:r>
              <a:rPr lang="en-US" dirty="0" smtClean="0"/>
              <a:t>ime </a:t>
            </a:r>
            <a:r>
              <a:rPr lang="en-US" dirty="0"/>
              <a:t>you have banked to date.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71</a:t>
            </a:fld>
            <a:endParaRPr lang="en-US" dirty="0"/>
          </a:p>
        </p:txBody>
      </p:sp>
      <p:sp>
        <p:nvSpPr>
          <p:cNvPr id="5" name="Title 4"/>
          <p:cNvSpPr>
            <a:spLocks noGrp="1"/>
          </p:cNvSpPr>
          <p:nvPr>
            <p:ph type="title"/>
          </p:nvPr>
        </p:nvSpPr>
        <p:spPr/>
        <p:txBody>
          <a:bodyPr/>
          <a:lstStyle/>
          <a:p>
            <a:r>
              <a:rPr lang="en-US" dirty="0" smtClean="0"/>
              <a:t>Demo 2 – Display Comp Time on the Leave Summary Report</a:t>
            </a:r>
            <a:endParaRPr lang="en-US" dirty="0"/>
          </a:p>
        </p:txBody>
      </p:sp>
    </p:spTree>
    <p:custDataLst>
      <p:tags r:id="rId1"/>
    </p:custDataLst>
    <p:extLst>
      <p:ext uri="{BB962C8B-B14F-4D97-AF65-F5344CB8AC3E}">
        <p14:creationId xmlns:p14="http://schemas.microsoft.com/office/powerpoint/2010/main" val="20141012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entered 2 hours </a:t>
            </a:r>
            <a:r>
              <a:rPr lang="en-US" dirty="0" smtClean="0"/>
              <a:t>Comp </a:t>
            </a:r>
            <a:r>
              <a:rPr lang="en-US" dirty="0"/>
              <a:t>Time Used for leave on the Monday.  You also worked 2 hours over your normal schedule on Friday. You are approved for </a:t>
            </a:r>
            <a:r>
              <a:rPr lang="en-US" dirty="0" smtClean="0"/>
              <a:t>overtime, </a:t>
            </a:r>
            <a:r>
              <a:rPr lang="en-US" dirty="0"/>
              <a:t>but are unable to earn overtime in the same week comp time is taken.  In order to be paid overtime for the additional two hours on Friday, you need to change the Comp Time Used A/A Type to Annual Leave.</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72</a:t>
            </a:fld>
            <a:endParaRPr lang="en-US" dirty="0"/>
          </a:p>
        </p:txBody>
      </p:sp>
      <p:sp>
        <p:nvSpPr>
          <p:cNvPr id="5" name="Title 4"/>
          <p:cNvSpPr>
            <a:spLocks noGrp="1"/>
          </p:cNvSpPr>
          <p:nvPr>
            <p:ph type="title"/>
          </p:nvPr>
        </p:nvSpPr>
        <p:spPr/>
        <p:txBody>
          <a:bodyPr/>
          <a:lstStyle/>
          <a:p>
            <a:r>
              <a:rPr lang="en-US" dirty="0" smtClean="0"/>
              <a:t>Exercise 9 – Change Comp </a:t>
            </a:r>
            <a:r>
              <a:rPr lang="en-US" dirty="0"/>
              <a:t>Time in Same Week with Overtime</a:t>
            </a:r>
          </a:p>
        </p:txBody>
      </p:sp>
    </p:spTree>
    <p:custDataLst>
      <p:tags r:id="rId1"/>
    </p:custDataLst>
    <p:extLst>
      <p:ext uri="{BB962C8B-B14F-4D97-AF65-F5344CB8AC3E}">
        <p14:creationId xmlns:p14="http://schemas.microsoft.com/office/powerpoint/2010/main" val="10305520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sz="2400" dirty="0"/>
              <a:t>Additional </a:t>
            </a:r>
            <a:r>
              <a:rPr lang="en-US" sz="2400" dirty="0" smtClean="0"/>
              <a:t>regular </a:t>
            </a:r>
            <a:r>
              <a:rPr lang="en-US" sz="2400" dirty="0"/>
              <a:t>hours are:</a:t>
            </a:r>
          </a:p>
          <a:p>
            <a:pPr marL="342900" indent="-342900">
              <a:buFont typeface="Arial" panose="020B0604020202020204" pitchFamily="34" charset="0"/>
              <a:buChar char="•"/>
            </a:pPr>
            <a:r>
              <a:rPr lang="en-US" sz="2400" dirty="0"/>
              <a:t>Hours paid at the regular </a:t>
            </a:r>
            <a:r>
              <a:rPr lang="en-US" sz="2400" dirty="0" smtClean="0"/>
              <a:t>hourly rate </a:t>
            </a:r>
            <a:endParaRPr lang="en-US" sz="2400" dirty="0"/>
          </a:p>
          <a:p>
            <a:pPr marL="342900" indent="-342900">
              <a:buFont typeface="Arial" panose="020B0604020202020204" pitchFamily="34" charset="0"/>
              <a:buChar char="•"/>
            </a:pPr>
            <a:r>
              <a:rPr lang="en-US" sz="2400" dirty="0"/>
              <a:t>Used when an essential employee </a:t>
            </a:r>
            <a:r>
              <a:rPr lang="en-US" sz="2400" dirty="0" smtClean="0"/>
              <a:t>codes Comp </a:t>
            </a:r>
            <a:r>
              <a:rPr lang="en-US" sz="2400" dirty="0"/>
              <a:t>T</a:t>
            </a:r>
            <a:r>
              <a:rPr lang="en-US" sz="2400" dirty="0" smtClean="0"/>
              <a:t>ime </a:t>
            </a:r>
            <a:r>
              <a:rPr lang="en-US" sz="2400" dirty="0"/>
              <a:t>U</a:t>
            </a:r>
            <a:r>
              <a:rPr lang="en-US" sz="2400" dirty="0" smtClean="0"/>
              <a:t>sed (A/A Type 110P) </a:t>
            </a:r>
            <a:r>
              <a:rPr lang="en-US" sz="2400" dirty="0"/>
              <a:t>and codes more than 40 hours in a week</a:t>
            </a:r>
          </a:p>
          <a:p>
            <a:pPr marL="342900" indent="-342900">
              <a:buFont typeface="Arial" panose="020B0604020202020204" pitchFamily="34" charset="0"/>
              <a:buChar char="•"/>
            </a:pPr>
            <a:r>
              <a:rPr lang="en-US" sz="2400" dirty="0"/>
              <a:t>Coded using A/A Type </a:t>
            </a:r>
            <a:r>
              <a:rPr lang="en-US" sz="2400" dirty="0" smtClean="0"/>
              <a:t>051N/P (Additional Regular) </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73</a:t>
            </a:fld>
            <a:endParaRPr lang="en-US" dirty="0"/>
          </a:p>
        </p:txBody>
      </p:sp>
      <p:sp>
        <p:nvSpPr>
          <p:cNvPr id="6" name="Title 5"/>
          <p:cNvSpPr>
            <a:spLocks noGrp="1"/>
          </p:cNvSpPr>
          <p:nvPr>
            <p:ph type="title"/>
          </p:nvPr>
        </p:nvSpPr>
        <p:spPr/>
        <p:txBody>
          <a:bodyPr/>
          <a:lstStyle/>
          <a:p>
            <a:r>
              <a:rPr lang="en-US" dirty="0" smtClean="0"/>
              <a:t>Additional Regular Hours</a:t>
            </a:r>
            <a:endParaRPr lang="en-US" dirty="0"/>
          </a:p>
        </p:txBody>
      </p:sp>
      <p:pic>
        <p:nvPicPr>
          <p:cNvPr id="9" name="Picture 8"/>
          <p:cNvPicPr>
            <a:picLocks noChangeAspect="1"/>
          </p:cNvPicPr>
          <p:nvPr/>
        </p:nvPicPr>
        <p:blipFill>
          <a:blip r:embed="rId4"/>
          <a:stretch>
            <a:fillRect/>
          </a:stretch>
        </p:blipFill>
        <p:spPr>
          <a:xfrm>
            <a:off x="76200" y="3840162"/>
            <a:ext cx="8991600" cy="1728027"/>
          </a:xfrm>
          <a:prstGeom prst="rect">
            <a:avLst/>
          </a:prstGeom>
        </p:spPr>
      </p:pic>
      <p:sp>
        <p:nvSpPr>
          <p:cNvPr id="8" name="Right Arrow 7"/>
          <p:cNvSpPr/>
          <p:nvPr/>
        </p:nvSpPr>
        <p:spPr>
          <a:xfrm>
            <a:off x="1713974" y="5263032"/>
            <a:ext cx="480646" cy="316523"/>
          </a:xfrm>
          <a:prstGeom prst="rightArrow">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TextBox 1"/>
          <p:cNvSpPr txBox="1"/>
          <p:nvPr/>
        </p:nvSpPr>
        <p:spPr>
          <a:xfrm>
            <a:off x="2109560" y="5085107"/>
            <a:ext cx="478465" cy="584775"/>
          </a:xfrm>
          <a:prstGeom prst="rect">
            <a:avLst/>
          </a:prstGeom>
          <a:noFill/>
        </p:spPr>
        <p:txBody>
          <a:bodyPr wrap="square" rtlCol="0">
            <a:spAutoFit/>
          </a:bodyPr>
          <a:lstStyle/>
          <a:p>
            <a:r>
              <a:rPr lang="en-US" sz="3200" dirty="0">
                <a:solidFill>
                  <a:srgbClr val="FF0000"/>
                </a:solidFill>
              </a:rPr>
              <a:t>[</a:t>
            </a:r>
          </a:p>
        </p:txBody>
      </p:sp>
    </p:spTree>
    <p:custDataLst>
      <p:tags r:id="rId1"/>
    </p:custDataLst>
    <p:extLst>
      <p:ext uri="{BB962C8B-B14F-4D97-AF65-F5344CB8AC3E}">
        <p14:creationId xmlns:p14="http://schemas.microsoft.com/office/powerpoint/2010/main" val="39771651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74</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1565311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75</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4" name="Content Placeholder 3"/>
          <p:cNvSpPr>
            <a:spLocks noGrp="1"/>
          </p:cNvSpPr>
          <p:nvPr>
            <p:ph idx="1"/>
          </p:nvPr>
        </p:nvSpPr>
        <p:spPr>
          <a:xfrm>
            <a:off x="1120877" y="1693083"/>
            <a:ext cx="7840243" cy="3878808"/>
          </a:xfrm>
        </p:spPr>
        <p:txBody>
          <a:bodyPr/>
          <a:lstStyle/>
          <a:p>
            <a:pPr marL="457200" indent="-457200">
              <a:lnSpc>
                <a:spcPct val="150000"/>
              </a:lnSpc>
              <a:buFont typeface="Arial"/>
              <a:buChar char="•"/>
            </a:pPr>
            <a:r>
              <a:rPr lang="en-US" sz="2600" dirty="0" smtClean="0"/>
              <a:t>Section 1 – Review of SAP Time Entry Course</a:t>
            </a:r>
          </a:p>
          <a:p>
            <a:pPr marL="457200" indent="-457200">
              <a:lnSpc>
                <a:spcPct val="150000"/>
              </a:lnSpc>
              <a:buFont typeface="Arial"/>
              <a:buChar char="•"/>
            </a:pPr>
            <a:r>
              <a:rPr lang="en-US" sz="2600" dirty="0" smtClean="0"/>
              <a:t>Section 2 – </a:t>
            </a:r>
            <a:r>
              <a:rPr lang="en-US" sz="2600" dirty="0"/>
              <a:t>Overtime and Wage Types</a:t>
            </a:r>
          </a:p>
          <a:p>
            <a:pPr marL="457200" indent="-457200">
              <a:lnSpc>
                <a:spcPct val="150000"/>
              </a:lnSpc>
              <a:buFont typeface="Arial"/>
              <a:buChar char="•"/>
            </a:pPr>
            <a:r>
              <a:rPr lang="en-US" sz="2600" dirty="0" smtClean="0"/>
              <a:t>Section 3 – Timesheet Collisions and the Work </a:t>
            </a:r>
            <a:r>
              <a:rPr lang="en-US" sz="2600" dirty="0"/>
              <a:t>O</a:t>
            </a:r>
            <a:r>
              <a:rPr lang="en-US" sz="2600" dirty="0" smtClean="0"/>
              <a:t>rder</a:t>
            </a:r>
          </a:p>
          <a:p>
            <a:pPr marL="457200" indent="-457200">
              <a:lnSpc>
                <a:spcPct val="150000"/>
              </a:lnSpc>
              <a:buFont typeface="Arial"/>
              <a:buChar char="•"/>
            </a:pPr>
            <a:r>
              <a:rPr lang="en-US" sz="2600" dirty="0" smtClean="0"/>
              <a:t>Section 4 – Leave Entry and Alternate Holiday</a:t>
            </a:r>
          </a:p>
          <a:p>
            <a:pPr marL="457200" indent="-457200">
              <a:lnSpc>
                <a:spcPct val="150000"/>
              </a:lnSpc>
              <a:buFont typeface="Arial"/>
              <a:buChar char="•"/>
            </a:pPr>
            <a:r>
              <a:rPr lang="en-US" sz="2600" dirty="0" smtClean="0"/>
              <a:t>Section 5 – Earning and Using Comp Time </a:t>
            </a:r>
          </a:p>
        </p:txBody>
      </p:sp>
    </p:spTree>
    <p:custDataLst>
      <p:tags r:id="rId1"/>
    </p:custDataLst>
    <p:extLst>
      <p:ext uri="{BB962C8B-B14F-4D97-AF65-F5344CB8AC3E}">
        <p14:creationId xmlns:p14="http://schemas.microsoft.com/office/powerpoint/2010/main" val="37698833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76</a:t>
            </a:fld>
            <a:endParaRPr lang="en-US" dirty="0"/>
          </a:p>
        </p:txBody>
      </p:sp>
      <p:sp>
        <p:nvSpPr>
          <p:cNvPr id="11266" name="Title 1"/>
          <p:cNvSpPr>
            <a:spLocks noGrp="1"/>
          </p:cNvSpPr>
          <p:nvPr>
            <p:ph type="title"/>
          </p:nvPr>
        </p:nvSpPr>
        <p:spPr/>
        <p:txBody>
          <a:bodyPr/>
          <a:lstStyle/>
          <a:p>
            <a:r>
              <a:rPr lang="en-US" dirty="0" smtClean="0"/>
              <a:t>Conclusion</a:t>
            </a:r>
          </a:p>
        </p:txBody>
      </p:sp>
      <p:sp>
        <p:nvSpPr>
          <p:cNvPr id="7" name="Content Placeholder 4"/>
          <p:cNvSpPr>
            <a:spLocks noGrp="1"/>
          </p:cNvSpPr>
          <p:nvPr>
            <p:ph idx="1"/>
          </p:nvPr>
        </p:nvSpPr>
        <p:spPr/>
        <p:txBody>
          <a:bodyPr/>
          <a:lstStyle/>
          <a:p>
            <a:pPr marL="0" indent="0">
              <a:buNone/>
            </a:pPr>
            <a:r>
              <a:rPr lang="en-US" sz="2800" dirty="0" smtClean="0"/>
              <a:t>You should now be able to:</a:t>
            </a:r>
            <a:endParaRPr lang="en-US" sz="2400" dirty="0" smtClean="0"/>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the time entry process at a high level including the roles and responsibilities</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Identify the required data for entering time to a work order </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how and when to enter overtime and shift premium pay</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the process for changing entries in your timesheet caused by collisions with the work order </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Find an existing work order in SAP</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the process for entering hours to a holiday or alternate holiday</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how comp time is earned and entered in SAP</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Use the Leave Summary Report to display your </a:t>
            </a:r>
            <a:r>
              <a:rPr lang="en-US" sz="2400" dirty="0" smtClean="0">
                <a:sym typeface="Calibri"/>
              </a:rPr>
              <a:t>accruals</a:t>
            </a:r>
            <a:endParaRPr lang="en-US" sz="2800" dirty="0" smtClean="0"/>
          </a:p>
          <a:p>
            <a:pPr marL="342900" indent="-342900">
              <a:buFont typeface="Arial"/>
              <a:buChar char="•"/>
            </a:pPr>
            <a:endParaRPr lang="en-US" sz="2400" dirty="0" smtClean="0"/>
          </a:p>
        </p:txBody>
      </p:sp>
    </p:spTree>
    <p:custDataLst>
      <p:tags r:id="rId1"/>
    </p:custDataLst>
    <p:extLst>
      <p:ext uri="{BB962C8B-B14F-4D97-AF65-F5344CB8AC3E}">
        <p14:creationId xmlns:p14="http://schemas.microsoft.com/office/powerpoint/2010/main" val="18404579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Activity: Course Evaluation</a:t>
            </a:r>
            <a:endParaRPr lang="en-US" dirty="0"/>
          </a:p>
        </p:txBody>
      </p:sp>
      <p:sp>
        <p:nvSpPr>
          <p:cNvPr id="6" name="Content Placeholder 5"/>
          <p:cNvSpPr>
            <a:spLocks noGrp="1"/>
          </p:cNvSpPr>
          <p:nvPr>
            <p:ph sz="half" idx="2"/>
          </p:nvPr>
        </p:nvSpPr>
        <p:spPr>
          <a:xfrm>
            <a:off x="3521075" y="1371600"/>
            <a:ext cx="5287645" cy="4937760"/>
          </a:xfrm>
        </p:spPr>
        <p:txBody>
          <a:bodyPr/>
          <a:lstStyle/>
          <a:p>
            <a:pPr marL="457200" indent="-457200">
              <a:buFont typeface="Arial" panose="020B0604020202020204" pitchFamily="34" charset="0"/>
              <a:buChar char="•"/>
            </a:pPr>
            <a:r>
              <a:rPr lang="en-US" sz="2600" dirty="0" smtClean="0"/>
              <a:t>It is critical to CDOT to receive your feedback on this class</a:t>
            </a:r>
          </a:p>
          <a:p>
            <a:pPr marL="457200" indent="-457200">
              <a:buFont typeface="Arial" panose="020B0604020202020204" pitchFamily="34" charset="0"/>
              <a:buChar char="•"/>
            </a:pPr>
            <a:r>
              <a:rPr lang="en-US" sz="2600" dirty="0" smtClean="0"/>
              <a:t>Kudos, critiques and recommendation for improvement</a:t>
            </a:r>
          </a:p>
          <a:p>
            <a:pPr marL="457200" indent="-457200">
              <a:buFont typeface="Arial" panose="020B0604020202020204" pitchFamily="34" charset="0"/>
              <a:buChar char="•"/>
            </a:pPr>
            <a:r>
              <a:rPr lang="en-US" sz="2600" dirty="0" smtClean="0"/>
              <a:t>Please take 5 – 10 minutes to complete the evaluation at </a:t>
            </a:r>
            <a:r>
              <a:rPr lang="en-US" sz="2600" dirty="0" smtClean="0">
                <a:hlinkClick r:id="rId4"/>
              </a:rPr>
              <a:t>http://saptraining</a:t>
            </a:r>
            <a:r>
              <a:rPr lang="en-US" sz="2600" dirty="0" smtClean="0"/>
              <a:t> </a:t>
            </a:r>
            <a:r>
              <a:rPr lang="en-US" sz="2600" dirty="0" smtClean="0">
                <a:sym typeface="Wingdings" panose="05000000000000000000" pitchFamily="2" charset="2"/>
              </a:rPr>
              <a:t> Participant Feedback form for Introduction to SAP Time Entry </a:t>
            </a:r>
            <a:endParaRPr lang="en-US" sz="2600" dirty="0" smtClean="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77</a:t>
            </a:fld>
            <a:endParaRPr lang="en-US" dirty="0"/>
          </a:p>
        </p:txBody>
      </p:sp>
      <p:pic>
        <p:nvPicPr>
          <p:cNvPr id="8" name="Content Placeholder 7"/>
          <p:cNvPicPr>
            <a:picLocks noGrp="1" noChangeAspect="1"/>
          </p:cNvPicPr>
          <p:nvPr>
            <p:ph sz="half" idx="12"/>
          </p:nvPr>
        </p:nvPicPr>
        <p:blipFill>
          <a:blip r:embed="rId5" cstate="print">
            <a:extLst>
              <a:ext uri="{28A0092B-C50C-407E-A947-70E740481C1C}">
                <a14:useLocalDpi xmlns:a14="http://schemas.microsoft.com/office/drawing/2010/main" val="0"/>
              </a:ext>
            </a:extLst>
          </a:blip>
          <a:stretch>
            <a:fillRect/>
          </a:stretch>
        </p:blipFill>
        <p:spPr>
          <a:xfrm>
            <a:off x="304800" y="1954530"/>
            <a:ext cx="3216275" cy="3674665"/>
          </a:xfrm>
        </p:spPr>
      </p:pic>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3377957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general questions contact:</a:t>
            </a:r>
          </a:p>
          <a:p>
            <a:pPr marL="457200" indent="-457200">
              <a:buFont typeface="Arial" panose="020B0604020202020204" pitchFamily="34" charset="0"/>
              <a:buChar char="•"/>
            </a:pPr>
            <a:r>
              <a:rPr lang="en-US" dirty="0" smtClean="0"/>
              <a:t>Your Supervisor</a:t>
            </a:r>
          </a:p>
          <a:p>
            <a:pPr marL="457200" indent="-457200">
              <a:buFont typeface="Arial" panose="020B0604020202020204" pitchFamily="34" charset="0"/>
              <a:buChar char="•"/>
            </a:pPr>
            <a:r>
              <a:rPr lang="en-US" dirty="0" smtClean="0"/>
              <a:t>Your Timekeeper by clicking </a:t>
            </a:r>
            <a:r>
              <a:rPr lang="en-US" dirty="0" smtClean="0">
                <a:hlinkClick r:id="rId4"/>
              </a:rPr>
              <a:t>HERE</a:t>
            </a:r>
            <a:endParaRPr lang="en-US" dirty="0" smtClean="0"/>
          </a:p>
          <a:p>
            <a:pPr marL="457200" indent="-457200">
              <a:buFont typeface="Arial" panose="020B0604020202020204" pitchFamily="34" charset="0"/>
              <a:buChar char="•"/>
            </a:pPr>
            <a:r>
              <a:rPr lang="en-US" dirty="0" smtClean="0"/>
              <a:t>Payroll can be contacted by clicking </a:t>
            </a:r>
            <a:r>
              <a:rPr lang="en-US" dirty="0" smtClean="0">
                <a:hlinkClick r:id="rId5"/>
              </a:rPr>
              <a:t>HERE</a:t>
            </a:r>
            <a:endParaRPr lang="en-US" dirty="0" smtClean="0"/>
          </a:p>
          <a:p>
            <a:r>
              <a:rPr lang="en-US" dirty="0" smtClean="0"/>
              <a:t>For </a:t>
            </a:r>
            <a:r>
              <a:rPr lang="en-US" dirty="0"/>
              <a:t>technical assistance </a:t>
            </a:r>
            <a:r>
              <a:rPr lang="en-US" dirty="0" smtClean="0"/>
              <a:t>contact:</a:t>
            </a:r>
          </a:p>
          <a:p>
            <a:pPr marL="457200" indent="-457200">
              <a:buFont typeface="Arial" panose="020B0604020202020204" pitchFamily="34" charset="0"/>
              <a:buChar char="•"/>
            </a:pPr>
            <a:r>
              <a:rPr lang="en-US" dirty="0" smtClean="0"/>
              <a:t>Human </a:t>
            </a:r>
            <a:r>
              <a:rPr lang="en-US" dirty="0"/>
              <a:t>Resources at 7-9230</a:t>
            </a:r>
          </a:p>
          <a:p>
            <a:pPr marL="457200" indent="-457200">
              <a:buFont typeface="Arial" panose="020B0604020202020204" pitchFamily="34" charset="0"/>
              <a:buChar char="•"/>
            </a:pPr>
            <a:endParaRPr lang="en-US" i="1" dirty="0" smtClean="0"/>
          </a:p>
        </p:txBody>
      </p:sp>
      <p:sp>
        <p:nvSpPr>
          <p:cNvPr id="2" name="Title 1"/>
          <p:cNvSpPr>
            <a:spLocks noGrp="1"/>
          </p:cNvSpPr>
          <p:nvPr>
            <p:ph type="title"/>
          </p:nvPr>
        </p:nvSpPr>
        <p:spPr/>
        <p:txBody>
          <a:bodyPr/>
          <a:lstStyle/>
          <a:p>
            <a:r>
              <a:rPr lang="en-US" dirty="0" smtClean="0"/>
              <a:t>Where Can I Get Help?</a:t>
            </a:r>
            <a:endParaRPr lang="en-US" dirty="0"/>
          </a:p>
        </p:txBody>
      </p:sp>
      <p:pic>
        <p:nvPicPr>
          <p:cNvPr id="1026" name="Picture 2" descr="C:\Users\mdreyer\AppData\Local\Microsoft\Windows\Temporary Internet Files\Low\Content.IE5\7ZKCNE8E\MC910216334[1].PNG"/>
          <p:cNvPicPr>
            <a:picLocks noChangeAspect="1" noChangeArrowheads="1"/>
          </p:cNvPicPr>
          <p:nvPr/>
        </p:nvPicPr>
        <p:blipFill rotWithShape="1">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saturation sat="320000"/>
                    </a14:imgEffect>
                  </a14:imgLayer>
                </a14:imgProps>
              </a:ext>
              <a:ext uri="{28A0092B-C50C-407E-A947-70E740481C1C}">
                <a14:useLocalDpi xmlns:a14="http://schemas.microsoft.com/office/drawing/2010/main" val="0"/>
              </a:ext>
            </a:extLst>
          </a:blip>
          <a:srcRect l="5831" t="3671" r="11441" b="43087"/>
          <a:stretch/>
        </p:blipFill>
        <p:spPr bwMode="auto">
          <a:xfrm>
            <a:off x="5620870" y="4495800"/>
            <a:ext cx="3144494" cy="1622425"/>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24861330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82880" y="103188"/>
            <a:ext cx="8778240" cy="1143000"/>
          </a:xfrm>
        </p:spPr>
        <p:txBody>
          <a:bodyPr/>
          <a:lstStyle/>
          <a:p>
            <a:r>
              <a:rPr lang="en-US" dirty="0" smtClean="0"/>
              <a:t>Questions?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79</a:t>
            </a:fld>
            <a:endParaRPr lang="en-US" dirty="0"/>
          </a:p>
        </p:txBody>
      </p:sp>
      <p:grpSp>
        <p:nvGrpSpPr>
          <p:cNvPr id="7" name="Group 6"/>
          <p:cNvGrpSpPr/>
          <p:nvPr/>
        </p:nvGrpSpPr>
        <p:grpSpPr>
          <a:xfrm>
            <a:off x="2171700" y="1143000"/>
            <a:ext cx="5829300" cy="5394781"/>
            <a:chOff x="2057400" y="1371600"/>
            <a:chExt cx="5829300" cy="5394781"/>
          </a:xfrm>
        </p:grpSpPr>
        <p:sp>
          <p:nvSpPr>
            <p:cNvPr id="10" name="TextBox 9"/>
            <p:cNvSpPr txBox="1"/>
            <p:nvPr/>
          </p:nvSpPr>
          <p:spPr>
            <a:xfrm>
              <a:off x="2057400" y="1735991"/>
              <a:ext cx="2057400" cy="3293209"/>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20800" b="1" dirty="0" smtClean="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rPr>
                <a:t>?</a:t>
              </a:r>
              <a:endParaRPr lang="en-US" sz="20800" b="1" dirty="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1" name="TextBox 10"/>
            <p:cNvSpPr txBox="1"/>
            <p:nvPr/>
          </p:nvSpPr>
          <p:spPr>
            <a:xfrm>
              <a:off x="3886200" y="2057400"/>
              <a:ext cx="2057400" cy="4708981"/>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30000" b="1" dirty="0" smtClean="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30000" b="1" dirty="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2" name="TextBox 11"/>
            <p:cNvSpPr txBox="1"/>
            <p:nvPr/>
          </p:nvSpPr>
          <p:spPr>
            <a:xfrm>
              <a:off x="5829300" y="1371600"/>
              <a:ext cx="2057400" cy="2400657"/>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defPPr>
                <a:defRPr lang="en-US"/>
              </a:defPPr>
              <a:lvl1pPr>
                <a:defRPr sz="20800" b="1">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defRPr>
              </a:lvl1pPr>
            </a:lstStyle>
            <a:p>
              <a:r>
                <a:rPr lang="en-US" sz="15000" dirty="0"/>
                <a:t>?</a:t>
              </a:r>
            </a:p>
          </p:txBody>
        </p:sp>
      </p:grpSp>
    </p:spTree>
    <p:custDataLst>
      <p:tags r:id="rId1"/>
    </p:custDataLst>
    <p:extLst>
      <p:ext uri="{BB962C8B-B14F-4D97-AF65-F5344CB8AC3E}">
        <p14:creationId xmlns:p14="http://schemas.microsoft.com/office/powerpoint/2010/main" val="1832864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 y="103188"/>
            <a:ext cx="8778240" cy="1143000"/>
          </a:xfrm>
        </p:spPr>
        <p:txBody>
          <a:bodyPr/>
          <a:lstStyle/>
          <a:p>
            <a:r>
              <a:rPr lang="en-US" sz="3600" dirty="0" smtClean="0"/>
              <a:t>Your Contributions to Learning</a:t>
            </a:r>
          </a:p>
        </p:txBody>
      </p:sp>
      <p:sp>
        <p:nvSpPr>
          <p:cNvPr id="14339"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Respect participants by silencing your cell phones</a:t>
            </a:r>
          </a:p>
          <a:p>
            <a:pPr marL="457200" indent="-457200">
              <a:buFont typeface="Arial" panose="020B0604020202020204" pitchFamily="34" charset="0"/>
              <a:buChar char="•"/>
            </a:pPr>
            <a:r>
              <a:rPr lang="en-US" dirty="0" smtClean="0"/>
              <a:t>U</a:t>
            </a:r>
            <a:r>
              <a:rPr lang="en-US" sz="2800" dirty="0" smtClean="0"/>
              <a:t>se the Internet and email over break times</a:t>
            </a:r>
          </a:p>
          <a:p>
            <a:pPr marL="457200" indent="-457200">
              <a:buFont typeface="Arial" panose="020B0604020202020204" pitchFamily="34" charset="0"/>
              <a:buChar char="•"/>
            </a:pPr>
            <a:r>
              <a:rPr lang="en-US" sz="2800" dirty="0" smtClean="0"/>
              <a:t>Delay your side conversations until break times </a:t>
            </a:r>
          </a:p>
          <a:p>
            <a:pPr marL="457200" indent="-457200">
              <a:buFont typeface="Arial" panose="020B0604020202020204" pitchFamily="34" charset="0"/>
              <a:buChar char="•"/>
            </a:pPr>
            <a:r>
              <a:rPr lang="en-US" sz="2800" dirty="0" smtClean="0"/>
              <a:t>Attend the entire course to obtain credit for successful course completion</a:t>
            </a:r>
          </a:p>
          <a:p>
            <a:endParaRPr lang="en-US" sz="28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a:t>
            </a:fld>
            <a:endParaRPr lang="en-US" dirty="0"/>
          </a:p>
        </p:txBody>
      </p:sp>
    </p:spTree>
    <p:custDataLst>
      <p:tags r:id="rId1"/>
    </p:custDataLst>
    <p:extLst>
      <p:ext uri="{BB962C8B-B14F-4D97-AF65-F5344CB8AC3E}">
        <p14:creationId xmlns:p14="http://schemas.microsoft.com/office/powerpoint/2010/main" val="12787154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80</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472263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81</a:t>
            </a:fld>
            <a:endParaRPr lang="en-US" dirty="0"/>
          </a:p>
        </p:txBody>
      </p:sp>
      <p:sp>
        <p:nvSpPr>
          <p:cNvPr id="5" name="Content Placeholder 4"/>
          <p:cNvSpPr>
            <a:spLocks noGrp="1"/>
          </p:cNvSpPr>
          <p:nvPr>
            <p:ph sz="quarter" idx="12"/>
          </p:nvPr>
        </p:nvSpPr>
        <p:spPr/>
        <p:txBody>
          <a:bodyPr/>
          <a:lstStyle/>
          <a:p>
            <a:endParaRPr lang="en-US"/>
          </a:p>
        </p:txBody>
      </p:sp>
    </p:spTree>
    <p:custDataLst>
      <p:tags r:id="rId1"/>
    </p:custDataLst>
    <p:extLst>
      <p:ext uri="{BB962C8B-B14F-4D97-AF65-F5344CB8AC3E}">
        <p14:creationId xmlns:p14="http://schemas.microsoft.com/office/powerpoint/2010/main" val="90273763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82</a:t>
            </a:fld>
            <a:endParaRPr lang="en-US" dirty="0"/>
          </a:p>
        </p:txBody>
      </p:sp>
      <p:sp>
        <p:nvSpPr>
          <p:cNvPr id="5" name="Content Placeholder 4"/>
          <p:cNvSpPr>
            <a:spLocks noGrp="1"/>
          </p:cNvSpPr>
          <p:nvPr>
            <p:ph sz="quarter" idx="12"/>
          </p:nvPr>
        </p:nvSpPr>
        <p:spPr/>
        <p:txBody>
          <a:bodyPr/>
          <a:lstStyle/>
          <a:p>
            <a:endParaRPr lang="en-US"/>
          </a:p>
        </p:txBody>
      </p:sp>
    </p:spTree>
    <p:custDataLst>
      <p:tags r:id="rId1"/>
    </p:custDataLst>
    <p:extLst>
      <p:ext uri="{BB962C8B-B14F-4D97-AF65-F5344CB8AC3E}">
        <p14:creationId xmlns:p14="http://schemas.microsoft.com/office/powerpoint/2010/main" val="17969867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83</a:t>
            </a:fld>
            <a:endParaRPr lang="en-US" dirty="0"/>
          </a:p>
        </p:txBody>
      </p:sp>
      <p:sp>
        <p:nvSpPr>
          <p:cNvPr id="5" name="Content Placeholder 4"/>
          <p:cNvSpPr>
            <a:spLocks noGrp="1"/>
          </p:cNvSpPr>
          <p:nvPr>
            <p:ph sz="quarter" idx="12"/>
          </p:nvPr>
        </p:nvSpPr>
        <p:spPr/>
        <p:txBody>
          <a:bodyPr/>
          <a:lstStyle/>
          <a:p>
            <a:endParaRPr lang="en-US"/>
          </a:p>
        </p:txBody>
      </p:sp>
    </p:spTree>
    <p:custDataLst>
      <p:tags r:id="rId1"/>
    </p:custDataLst>
    <p:extLst>
      <p:ext uri="{BB962C8B-B14F-4D97-AF65-F5344CB8AC3E}">
        <p14:creationId xmlns:p14="http://schemas.microsoft.com/office/powerpoint/2010/main" val="2800647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5" name="Content Placeholder 1"/>
          <p:cNvSpPr txBox="1">
            <a:spLocks/>
          </p:cNvSpPr>
          <p:nvPr/>
        </p:nvSpPr>
        <p:spPr>
          <a:xfrm>
            <a:off x="1399592" y="1371600"/>
            <a:ext cx="7561528"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Throughout the course we will be introducing new terms and concepts </a:t>
            </a:r>
          </a:p>
          <a:p>
            <a:pPr marL="342900" indent="-342900">
              <a:buFont typeface="Arial" panose="020B0604020202020204" pitchFamily="34" charset="0"/>
              <a:buChar char="•"/>
            </a:pPr>
            <a:r>
              <a:rPr lang="en-US" sz="2400" dirty="0" smtClean="0"/>
              <a:t>If you don’t know what a term means:</a:t>
            </a:r>
          </a:p>
          <a:p>
            <a:pPr marL="1085850" lvl="1" indent="-342900">
              <a:buFont typeface="Arial" panose="020B0604020202020204" pitchFamily="34" charset="0"/>
              <a:buChar char="•"/>
            </a:pPr>
            <a:r>
              <a:rPr lang="en-US" sz="2000" dirty="0" smtClean="0"/>
              <a:t>Please ask (if you are uncertain, you are not the only one)</a:t>
            </a:r>
          </a:p>
          <a:p>
            <a:pPr marL="342900" indent="-342900">
              <a:buFont typeface="Arial" panose="020B0604020202020204" pitchFamily="34" charset="0"/>
              <a:buChar char="•"/>
            </a:pPr>
            <a:r>
              <a:rPr lang="en-US" sz="2400" dirty="0" smtClean="0"/>
              <a:t>The Introduction to SAP Time Entry course contains a glossary of terms</a:t>
            </a:r>
          </a:p>
          <a:p>
            <a:pPr marL="342900" indent="-342900">
              <a:buFont typeface="Arial" panose="020B0604020202020204" pitchFamily="34" charset="0"/>
              <a:buChar char="•"/>
            </a:pPr>
            <a:r>
              <a:rPr lang="en-US" sz="2400" dirty="0" smtClean="0"/>
              <a:t>A Glossary of Key </a:t>
            </a:r>
            <a:r>
              <a:rPr lang="en-US" sz="2400" dirty="0"/>
              <a:t>T</a:t>
            </a:r>
            <a:r>
              <a:rPr lang="en-US" sz="2400" dirty="0" smtClean="0"/>
              <a:t>erms is located at the end of the course</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i="1" dirty="0" smtClean="0"/>
          </a:p>
          <a:p>
            <a:pPr marL="342900" indent="-342900">
              <a:buFont typeface="Arial" panose="020B0604020202020204" pitchFamily="34" charset="0"/>
              <a:buChar char="•"/>
            </a:pPr>
            <a:endParaRPr lang="en-US" sz="2400" i="1" dirty="0"/>
          </a:p>
          <a:p>
            <a:pPr marL="342900" indent="-342900">
              <a:buFont typeface="Arial" panose="020B0604020202020204" pitchFamily="34" charset="0"/>
              <a:buChar char="•"/>
            </a:pPr>
            <a:endParaRPr lang="en-US" sz="2000" dirty="0">
              <a:solidFill>
                <a:schemeClr val="dk1"/>
              </a:solidFill>
              <a:ea typeface="Calibri"/>
              <a:cs typeface="Calibri"/>
              <a:sym typeface="Calibri"/>
            </a:endParaRPr>
          </a:p>
        </p:txBody>
      </p:sp>
    </p:spTree>
    <p:custDataLst>
      <p:tags r:id="rId1"/>
    </p:custDataLst>
    <p:extLst>
      <p:ext uri="{BB962C8B-B14F-4D97-AF65-F5344CB8AC3E}">
        <p14:creationId xmlns:p14="http://schemas.microsoft.com/office/powerpoint/2010/main" val="33303247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ARTICULATE_REFERENCE_ID" val="7fb801cc-b2ba-44bf-9e08-d45a8a79e824"/>
  <p:tag name="ARTICULATE_PRESENTATION_ID" val="8160"/>
  <p:tag name="ARTICULATE_USED_PAGE_ORIENTATION" val="1"/>
  <p:tag name="ARTICULATE_USED_PAGE_SIZE" val="1"/>
  <p:tag name="TAG_BACKING_FORM_KEY" val="5179068-c:\users\princej\desktop\employee time and leave course\final training curricula\00_ppt_sap time entry for maintenance.pptx"/>
  <p:tag name="ARTICULATE_PRESENTER_VERSION" val="7"/>
  <p:tag name="ARTICULATE_PROJECT_OPEN" val="0"/>
  <p:tag name="ARTICULATE_SLIDE_COUNT" val="83"/>
</p:tagLst>
</file>

<file path=ppt/tags/tag10.xml><?xml version="1.0" encoding="utf-8"?>
<p:tagLst xmlns:a="http://schemas.openxmlformats.org/drawingml/2006/main" xmlns:r="http://schemas.openxmlformats.org/officeDocument/2006/relationships" xmlns:p="http://schemas.openxmlformats.org/presentationml/2006/main">
  <p:tag name="AUDIO_ID" val="458"/>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D" val="459"/>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539"/>
  <p:tag name="ARTICULATE_USED_LAYOUT" val="4"/>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622"/>
  <p:tag name="ARTICULATE_USED_LAYOUT" val="11"/>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UDIO_ID" val="738"/>
  <p:tag name="ARTICULATE_USED_LAYOUT" val="3"/>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521"/>
  <p:tag name="ARTICULATE_USED_LAYOUT" val="2"/>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756"/>
  <p:tag name="ARTICULATE_USED_LAYOUT" val="2"/>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UDIO_ID" val="756"/>
  <p:tag name="ARTICULATE_USED_LAYOUT" val="2"/>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UDIO_ID" val="754"/>
  <p:tag name="ARTICULATE_USED_LAYOUT" val="2"/>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UDIO_ID" val="751"/>
  <p:tag name="ARTICULATE_USED_LAYOUT" val="9"/>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750"/>
  <p:tag name="ARTICULATE_USED_LAYOUT" val="12"/>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UDIO_ID" val="749"/>
  <p:tag name="ARTICULATE_USED_LAYOUT" val="9"/>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UDIO_ID" val="755"/>
  <p:tag name="ARTICULATE_USED_LAYOUT" val="8"/>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UDIO_ID" val="623"/>
  <p:tag name="ARTICULATE_USED_LAYOUT" val="11"/>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UDIO_ID" val="739"/>
  <p:tag name="ARTICULATE_USED_LAYOUT" val="3"/>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UDIO_ID" val="561"/>
  <p:tag name="ARTICULATE_USED_LAYOUT" val="2"/>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CHARACTER_FILE" val=".\characters\049fff2a-58db-41f8-8237-31eff867b99a.png"/>
  <p:tag name="ARTICULATE_CHARACTER_TYPE" val="photographic"/>
  <p:tag name="ARTICULATE_CHARACTER_ID" val="Atsumi"/>
  <p:tag name="ARTICULATE_CHARACTER_CROP" val="atsumi23a"/>
</p:tagLst>
</file>

<file path=ppt/tags/tag28.xml><?xml version="1.0" encoding="utf-8"?>
<p:tagLst xmlns:a="http://schemas.openxmlformats.org/drawingml/2006/main" xmlns:r="http://schemas.openxmlformats.org/officeDocument/2006/relationships" xmlns:p="http://schemas.openxmlformats.org/presentationml/2006/main">
  <p:tag name="AUDIO_ID" val="752"/>
  <p:tag name="ARTICULATE_USED_LAYOUT" val="6"/>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795"/>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8"/>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UDIO_ID" val="752"/>
  <p:tag name="ARTICULATE_USED_LAYOUT" val="6"/>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UDIO_ID" val="752"/>
  <p:tag name="ARTICULATE_USED_LAYOUT" val="6"/>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UDIO_ID" val="825"/>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CHILD_ITEM_TEXT1" val="On-Call "/>
  <p:tag name="CHILD_ITEM_TEXT2" val="Must be authorized by your supervisor&#10;Only entered on non-working time&#10;Employee must be available to work&#10;Entered as wage type 4099"/>
  <p:tag name="CHILD_ITEM_TEXT3" val="What fields to enter on your timesheet"/>
  <p:tag name="CHILD_ITEM_TEXT4" val="Receiving Cost Center &#10;Receiving Functional Area&#10;Wage Type (4099)&#10;Hours on call in the From and To field"/>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UDIO_ID" val="827"/>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10"/>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UDIO_ID" val="830"/>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CHILD_ITEM_TEXT1" val="Work Schedule Premium Pay "/>
  <p:tag name="CHILD_ITEM_TEXT2" val="Only entered only on working time&#10;Paid for 1st shift if you have 2nd or 3rd shift schedule &#10;Entered as wage type 7002 (2nd shift) and 7003 (3rd shift)"/>
  <p:tag name="CHILD_ITEM_TEXT3" val="What fields to enter on your timesheet"/>
  <p:tag name="CHILD_ITEM_TEXT4" val="Receiving Cost Center &#10;Receiving Functional Area&#10;Hours of the event in the From and To field&#10;Wage type 7002 (2nd shift) or 7003 (3rd shift)"/>
</p:tagLst>
</file>

<file path=ppt/tags/tag4.xml><?xml version="1.0" encoding="utf-8"?>
<p:tagLst xmlns:a="http://schemas.openxmlformats.org/drawingml/2006/main" xmlns:r="http://schemas.openxmlformats.org/officeDocument/2006/relationships" xmlns:p="http://schemas.openxmlformats.org/presentationml/2006/main">
  <p:tag name="AUDIO_ID" val="621"/>
  <p:tag name="ARTICULATE_USED_LAYOUT" val="11"/>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UDIO_ID" val="652"/>
  <p:tag name="ARTICULATE_USED_LAYOUT" val="11"/>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UDIO_ID" val="740"/>
  <p:tag name="ARTICULATE_USED_LAYOUT" val="3"/>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UDIO_ID" val="654"/>
  <p:tag name="ARTICULATE_USED_LAYOUT" val="2"/>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CHARACTER_FILE" val=".\characters\b93cae25-ca67-47e6-a64d-2b6752220807.png"/>
  <p:tag name="ARTICULATE_CHARACTER_TYPE" val="photographic"/>
  <p:tag name="ARTICULATE_CHARACTER_ID" val="Brian"/>
  <p:tag name="ARTICULATE_CHARACTER_CROP" val="_E5D6535a"/>
</p:tagLst>
</file>

<file path=ppt/tags/tag48.xml><?xml version="1.0" encoding="utf-8"?>
<p:tagLst xmlns:a="http://schemas.openxmlformats.org/drawingml/2006/main" xmlns:r="http://schemas.openxmlformats.org/officeDocument/2006/relationships" xmlns:p="http://schemas.openxmlformats.org/presentationml/2006/main">
  <p:tag name="AUDIO_ID" val="741"/>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UDIO_ID" val="756"/>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9"/>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516"/>
  <p:tag name="ARTICULATE_USED_LAYOUT" val="1"/>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UDIO_ID" val="839"/>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UDIO_ID" val="833"/>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UDIO_ID" val="742"/>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UDIO_ID" val="656"/>
  <p:tag name="ARTICULATE_USED_LAYOUT" val="11"/>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UDIO_ID" val="744"/>
  <p:tag name="ARTICULATE_USED_LAYOUT" val="3"/>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D" val="558"/>
  <p:tag name="ARTICULATE_USED_LAYOUT" val="11"/>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UDIO_ID" val="658"/>
  <p:tag name="ARTICULATE_USED_LAYOUT" val="2"/>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UDIO_ID" val="806"/>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UDIO_ID" val="811"/>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DUPLICATEID" val="1b6c13f08441426a9656eae2887854df"/>
</p:tagLst>
</file>

<file path=ppt/tags/tag64.xml><?xml version="1.0" encoding="utf-8"?>
<p:tagLst xmlns:a="http://schemas.openxmlformats.org/drawingml/2006/main" xmlns:r="http://schemas.openxmlformats.org/officeDocument/2006/relationships" xmlns:p="http://schemas.openxmlformats.org/presentationml/2006/main">
  <p:tag name="DUPLICATEID" val="70c1a981626e40bd892ace14287be378"/>
</p:tagLst>
</file>

<file path=ppt/tags/tag65.xml><?xml version="1.0" encoding="utf-8"?>
<p:tagLst xmlns:a="http://schemas.openxmlformats.org/drawingml/2006/main" xmlns:r="http://schemas.openxmlformats.org/officeDocument/2006/relationships" xmlns:p="http://schemas.openxmlformats.org/presentationml/2006/main">
  <p:tag name="DUPLICATEID" val="a47d8d90bd4d41dea7b41febe5778c60"/>
</p:tagLst>
</file>

<file path=ppt/tags/tag66.xml><?xml version="1.0" encoding="utf-8"?>
<p:tagLst xmlns:a="http://schemas.openxmlformats.org/drawingml/2006/main" xmlns:r="http://schemas.openxmlformats.org/officeDocument/2006/relationships" xmlns:p="http://schemas.openxmlformats.org/presentationml/2006/main">
  <p:tag name="DUPLICATEID" val="dc204786b96349f8b123d22d0d389e8d"/>
</p:tagLst>
</file>

<file path=ppt/tags/tag67.xml><?xml version="1.0" encoding="utf-8"?>
<p:tagLst xmlns:a="http://schemas.openxmlformats.org/drawingml/2006/main" xmlns:r="http://schemas.openxmlformats.org/officeDocument/2006/relationships" xmlns:p="http://schemas.openxmlformats.org/presentationml/2006/main">
  <p:tag name="AUDIO_ID" val="809"/>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8"/>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UDIO_ID" val="818"/>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8"/>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UDIO_ID" val="737"/>
  <p:tag name="ARTICULATE_USED_LAYOUT" val="3"/>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UDIO_ID" val="664"/>
  <p:tag name="ARTICULATE_USED_LAYOUT" val="11"/>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UDIO_ID" val="746"/>
  <p:tag name="ARTICULATE_USED_LAYOUT" val="3"/>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UDIO_ID" val="666"/>
  <p:tag name="ARTICULATE_USED_LAYOUT" val="2"/>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CHARACTER_FILE" val=".\characters\b93cae25-ca67-47e6-a64d-2b6752220807.png"/>
  <p:tag name="ARTICULATE_CHARACTER_TYPE" val="photographic"/>
  <p:tag name="ARTICULATE_CHARACTER_ID" val="Brian"/>
  <p:tag name="ARTICULATE_CHARACTER_CROP" val="_E5D6535a"/>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UDIO_ID" val="456"/>
  <p:tag name="ARTICULATE_USED_LAYOUT" val="2"/>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UDIO_ID" val="827"/>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10"/>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UDIO_ID" val="625"/>
  <p:tag name="ARTICULATE_USED_LAYOUT" val="11"/>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UDIO_ID" val="741"/>
  <p:tag name="ARTICULATE_USED_LAYOUT" val="3"/>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UDIO_ID" val="743"/>
  <p:tag name="ARTICULATE_USED_LAYOUT" val="2"/>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UDIO_ID" val="567"/>
  <p:tag name="ORIGINAL_AUDIO_FILEPATH" val="C:\Users\princej\Desktop\ETALC Sound Files\004_Prerequisities.wav"/>
  <p:tag name="ELAPSEDTIME" val="11.21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11"/>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ORIGINAL_AUDIO_FILEPATH" val="C:\Users\princej\Desktop\76.wav"/>
  <p:tag name="ELAPSEDTIME" val="38.792"/>
  <p:tag name="ARTICULATE_NAV_LEVEL" val="3"/>
  <p:tag name="ARTICULATE_SLIDE_PRESENTER_GUID" val="0d8eafae-6c0f-47cc-9bbe-cfa1c108d816"/>
  <p:tag name="ARTICULATE_SLIDE_PAUSE" val="1"/>
  <p:tag name="ARTICULATE_LOCK_SLIDE" val="0"/>
  <p:tag name="ARTICULATE_HIDE_SLIDE" val="0"/>
  <p:tag name="ARTICULATE_PLAYER_CONTROL_PREVIOUS" val="True"/>
  <p:tag name="ARTICULATE_PLAYER_CONTROL_NEXT" val="True"/>
  <p:tag name="AUDIO_ID" val="742"/>
  <p:tag name="ARTICULATE_USED_LAYOUT" val="2"/>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UDIO_ID" val="482"/>
  <p:tag name="ARTICULATE_USED_LAYOUT" val="2"/>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UDIO_ID" val="625"/>
  <p:tag name="ARTICULATE_USED_LAYOUT" val="11"/>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050" dirty="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TAB_06_PowerPoint Template-1</Template>
  <TotalTime>55023</TotalTime>
  <Words>17908</Words>
  <Application>Microsoft Office PowerPoint</Application>
  <PresentationFormat>On-screen Show (4:3)</PresentationFormat>
  <Paragraphs>1840</Paragraphs>
  <Slides>83</Slides>
  <Notes>83</Notes>
  <HiddenSlides>9</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83</vt:i4>
      </vt:variant>
    </vt:vector>
  </HeadingPairs>
  <TitlesOfParts>
    <vt:vector size="94" baseType="lpstr">
      <vt:lpstr>宋体</vt:lpstr>
      <vt:lpstr>宋体</vt:lpstr>
      <vt:lpstr>Arial</vt:lpstr>
      <vt:lpstr>Arial Rounded MT Bold</vt:lpstr>
      <vt:lpstr>Calibri</vt:lpstr>
      <vt:lpstr>Cambria Math</vt:lpstr>
      <vt:lpstr>Kalinga</vt:lpstr>
      <vt:lpstr>Lucida Grande</vt:lpstr>
      <vt:lpstr>Times New Roman</vt:lpstr>
      <vt:lpstr>Wingdings</vt:lpstr>
      <vt:lpstr>Template2</vt:lpstr>
      <vt:lpstr>PowerPoint Presentation</vt:lpstr>
      <vt:lpstr>PowerPoint Presentation</vt:lpstr>
      <vt:lpstr>Table of Contents (Hidden)</vt:lpstr>
      <vt:lpstr>Course Agenda</vt:lpstr>
      <vt:lpstr>Course Learning Objectives</vt:lpstr>
      <vt:lpstr>Prerequisites</vt:lpstr>
      <vt:lpstr>Learning Logistics</vt:lpstr>
      <vt:lpstr>Your Contributions to Learning</vt:lpstr>
      <vt:lpstr>Terms and Concepts</vt:lpstr>
      <vt:lpstr>PowerPoint Presentation</vt:lpstr>
      <vt:lpstr>Course Agenda</vt:lpstr>
      <vt:lpstr>Section 1 - Learning Objectives</vt:lpstr>
      <vt:lpstr>Time Entry to Pay Process and Responsibilities</vt:lpstr>
      <vt:lpstr>Time Entry to Pay Process and Responsibilities</vt:lpstr>
      <vt:lpstr>Your Work Schedule</vt:lpstr>
      <vt:lpstr>Employee Time Entry Worksheet</vt:lpstr>
      <vt:lpstr>Types of Time Entry</vt:lpstr>
      <vt:lpstr>Work Orders and Time Entry</vt:lpstr>
      <vt:lpstr>Time Entry Deadlines</vt:lpstr>
      <vt:lpstr>PowerPoint Presentation</vt:lpstr>
      <vt:lpstr>Course Agenda</vt:lpstr>
      <vt:lpstr>Section 2 - Learning Objectives</vt:lpstr>
      <vt:lpstr>Section 2 - Scenario</vt:lpstr>
      <vt:lpstr> Exercise 1 – Log into the SAP Portal and Access the Timesheet</vt:lpstr>
      <vt:lpstr>Data Required for a Work Order</vt:lpstr>
      <vt:lpstr>Work Orders and Time Entry</vt:lpstr>
      <vt:lpstr>Overtime</vt:lpstr>
      <vt:lpstr> Exercise 2 – Verify and Change Work Order Hours in the Timesheet</vt:lpstr>
      <vt:lpstr> Exercise 3 – Enter Preventive Work Order Hours</vt:lpstr>
      <vt:lpstr>Wage Types and your Time Sheet:  On-call Time </vt:lpstr>
      <vt:lpstr>Exercise 4 – Enter On-call Time</vt:lpstr>
      <vt:lpstr>Entering Time to a Cost Center</vt:lpstr>
      <vt:lpstr>Wage Types and your Time Sheet:  Premium Pay</vt:lpstr>
      <vt:lpstr>Exercise 5 – Enter Time to a Cost Center</vt:lpstr>
      <vt:lpstr>Exercise 6 – Enter 2nd Shift Wage Type</vt:lpstr>
      <vt:lpstr>Check Your Knowledge</vt:lpstr>
      <vt:lpstr>PowerPoint Presentation</vt:lpstr>
      <vt:lpstr>Course Agenda</vt:lpstr>
      <vt:lpstr>Section 3 - Learning Objectives</vt:lpstr>
      <vt:lpstr>Section 3 - Scenario</vt:lpstr>
      <vt:lpstr>SAP Timesheet Messages</vt:lpstr>
      <vt:lpstr>Time Collisions</vt:lpstr>
      <vt:lpstr>Timesheet Change Process</vt:lpstr>
      <vt:lpstr>Checking the Status of Time</vt:lpstr>
      <vt:lpstr>“Zero out” Working Time</vt:lpstr>
      <vt:lpstr>Deleting Unapproved Time</vt:lpstr>
      <vt:lpstr>Timesheet Revisions</vt:lpstr>
      <vt:lpstr>Reviewing the Work Order from the Timesheet</vt:lpstr>
      <vt:lpstr>Demo 1 – Correcting a Time Collision</vt:lpstr>
      <vt:lpstr>Check Your Knowledge</vt:lpstr>
      <vt:lpstr>PowerPoint Presentation</vt:lpstr>
      <vt:lpstr>Course Agenda</vt:lpstr>
      <vt:lpstr>Section 4 - Learning Objectives</vt:lpstr>
      <vt:lpstr>What is Leave?</vt:lpstr>
      <vt:lpstr>Leave Quotas</vt:lpstr>
      <vt:lpstr>CDOT Holidays and Your Timesheet</vt:lpstr>
      <vt:lpstr>Alternate Holidays</vt:lpstr>
      <vt:lpstr>Exercise 7 – Section 4 - Time Entry Scenarios</vt:lpstr>
      <vt:lpstr>Scenario A</vt:lpstr>
      <vt:lpstr>Scenario B</vt:lpstr>
      <vt:lpstr>Scenario C</vt:lpstr>
      <vt:lpstr>Scenario D</vt:lpstr>
      <vt:lpstr>PowerPoint Presentation</vt:lpstr>
      <vt:lpstr>Course Agenda</vt:lpstr>
      <vt:lpstr>Section 5 - Learning Objectives</vt:lpstr>
      <vt:lpstr>Section  5 - Scenario</vt:lpstr>
      <vt:lpstr>What is Comp Time? </vt:lpstr>
      <vt:lpstr>Entering Comp Time</vt:lpstr>
      <vt:lpstr>Exercise 8 – Enter Comp Time Worked</vt:lpstr>
      <vt:lpstr>When Using Comp Time </vt:lpstr>
      <vt:lpstr>Demo 2 – Display Comp Time on the Leave Summary Report</vt:lpstr>
      <vt:lpstr>Exercise 9 – Change Comp Time in Same Week with Overtime</vt:lpstr>
      <vt:lpstr>Additional Regular Hours</vt:lpstr>
      <vt:lpstr>PowerPoint Presentation</vt:lpstr>
      <vt:lpstr>Course Agenda</vt:lpstr>
      <vt:lpstr>Conclusion</vt:lpstr>
      <vt:lpstr>Learning Activity: Course Evaluation</vt:lpstr>
      <vt:lpstr>Where Can I Get Help?</vt:lpstr>
      <vt:lpstr>Questions?</vt:lpstr>
      <vt:lpstr>PowerPoint Presentation</vt:lpstr>
      <vt:lpstr>PowerPoint Presentation</vt:lpstr>
      <vt:lpstr>PowerPoint Presentation</vt:lpstr>
      <vt:lpstr>PowerPoint Presentation</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Cover Page (Hidden)</dc:title>
  <dc:subject/>
  <dc:creator>Prince, Jason M</dc:creator>
  <cp:keywords/>
  <dc:description/>
  <cp:lastModifiedBy>Prince, Jason M</cp:lastModifiedBy>
  <cp:revision>1431</cp:revision>
  <cp:lastPrinted>2017-06-27T22:03:32Z</cp:lastPrinted>
  <dcterms:created xsi:type="dcterms:W3CDTF">2016-05-16T20:18:33Z</dcterms:created>
  <dcterms:modified xsi:type="dcterms:W3CDTF">2017-06-29T13:50:11Z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FD55173A-92F9-4379-883C-F6919097831F</vt:lpwstr>
  </property>
  <property fmtid="{D5CDD505-2E9C-101B-9397-08002B2CF9AE}" pid="6" name="ArticulateProjectFull">
    <vt:lpwstr>C:\Users\princej\Desktop\Employee Time and Leave Course\Final Training Curricula\00_PPT_SAP Time Entry for Maintenance.ppta</vt:lpwstr>
  </property>
</Properties>
</file>