
<file path=[Content_Types].xml><?xml version="1.0" encoding="utf-8"?>
<Types xmlns="http://schemas.openxmlformats.org/package/2006/content-types">
  <Default Extension="png" ContentType="image/png"/>
  <Default Extension="tmp"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5.xml" ContentType="application/vnd.openxmlformats-officedocument.presentationml.notesSlide+xml"/>
  <Override PartName="/ppt/tags/tag61.xml" ContentType="application/vnd.openxmlformats-officedocument.presentationml.tags+xml"/>
  <Override PartName="/ppt/notesSlides/notesSlide2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activeX/activeX1.xml" ContentType="application/vnd.ms-office.activeX+xml"/>
  <Override PartName="/ppt/tags/tag65.xml" ContentType="application/vnd.openxmlformats-officedocument.presentationml.tags+xml"/>
  <Override PartName="/ppt/notesSlides/notesSlide28.xml" ContentType="application/vnd.openxmlformats-officedocument.presentationml.notesSlide+xml"/>
  <Override PartName="/ppt/tags/tag66.xml" ContentType="application/vnd.openxmlformats-officedocument.presentationml.tags+xml"/>
  <Override PartName="/ppt/notesSlides/notesSlide2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4.xml" ContentType="application/vnd.openxmlformats-officedocument.presentationml.notesSlide+xml"/>
  <Override PartName="/ppt/tags/tag97.xml" ContentType="application/vnd.openxmlformats-officedocument.presentationml.tags+xml"/>
  <Override PartName="/ppt/notesSlides/notesSlide45.xml" ContentType="application/vnd.openxmlformats-officedocument.presentationml.notesSlide+xml"/>
  <Override PartName="/ppt/tags/tag98.xml" ContentType="application/vnd.openxmlformats-officedocument.presentationml.tags+xml"/>
  <Override PartName="/ppt/notesSlides/notesSlide46.xml" ContentType="application/vnd.openxmlformats-officedocument.presentationml.notesSlide+xml"/>
  <Override PartName="/ppt/tags/tag99.xml" ContentType="application/vnd.openxmlformats-officedocument.presentationml.tags+xml"/>
  <Override PartName="/ppt/notesSlides/notesSlide47.xml" ContentType="application/vnd.openxmlformats-officedocument.presentationml.notesSlide+xml"/>
  <Override PartName="/ppt/tags/tag100.xml" ContentType="application/vnd.openxmlformats-officedocument.presentationml.tags+xml"/>
  <Override PartName="/ppt/notesSlides/notesSlide48.xml" ContentType="application/vnd.openxmlformats-officedocument.presentationml.notesSlide+xml"/>
  <Override PartName="/ppt/tags/tag101.xml" ContentType="application/vnd.openxmlformats-officedocument.presentationml.tags+xml"/>
  <Override PartName="/ppt/notesSlides/notesSlide49.xml" ContentType="application/vnd.openxmlformats-officedocument.presentationml.notesSlide+xml"/>
  <Override PartName="/ppt/tags/tag102.xml" ContentType="application/vnd.openxmlformats-officedocument.presentationml.tags+xml"/>
  <Override PartName="/ppt/notesSlides/notesSlide50.xml" ContentType="application/vnd.openxmlformats-officedocument.presentationml.notesSlide+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ppt/notesSlides/notesSlide5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7.xml" ContentType="application/vnd.openxmlformats-officedocument.presentationml.tags+xml"/>
  <Override PartName="/ppt/notesSlides/notesSlide54.xml" ContentType="application/vnd.openxmlformats-officedocument.presentationml.notesSlide+xml"/>
  <Override PartName="/ppt/tags/tag108.xml" ContentType="application/vnd.openxmlformats-officedocument.presentationml.tags+xml"/>
  <Override PartName="/ppt/notesSlides/notesSlide55.xml" ContentType="application/vnd.openxmlformats-officedocument.presentationml.notesSlide+xml"/>
  <Override PartName="/ppt/tags/tag109.xml" ContentType="application/vnd.openxmlformats-officedocument.presentationml.tags+xml"/>
  <Override PartName="/ppt/notesSlides/notesSlide5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57.xml" ContentType="application/vnd.openxmlformats-officedocument.presentationml.notesSlide+xml"/>
  <Override PartName="/ppt/tags/tag115.xml" ContentType="application/vnd.openxmlformats-officedocument.presentationml.tags+xml"/>
  <Override PartName="/ppt/notesSlides/notesSlide5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9.xml" ContentType="application/vnd.openxmlformats-officedocument.presentationml.notesSlide+xml"/>
  <Override PartName="/ppt/tags/tag119.xml" ContentType="application/vnd.openxmlformats-officedocument.presentationml.tags+xml"/>
  <Override PartName="/ppt/activeX/activeX2.xml" ContentType="application/vnd.ms-office.activeX+xml"/>
  <Override PartName="/ppt/tags/tag120.xml" ContentType="application/vnd.openxmlformats-officedocument.presentationml.tags+xml"/>
  <Override PartName="/ppt/notesSlides/notesSlide6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1.xml" ContentType="application/vnd.openxmlformats-officedocument.presentationml.notesSlide+xml"/>
  <Override PartName="/ppt/tags/tag123.xml" ContentType="application/vnd.openxmlformats-officedocument.presentationml.tags+xml"/>
  <Override PartName="/ppt/activeX/activeX3.xml" ContentType="application/vnd.ms-office.activeX+xml"/>
  <Override PartName="/ppt/tags/tag124.xml" ContentType="application/vnd.openxmlformats-officedocument.presentationml.tags+xml"/>
  <Override PartName="/ppt/notesSlides/notesSlide6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6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9.xml" ContentType="application/vnd.openxmlformats-officedocument.presentationml.tags+xml"/>
  <Override PartName="/ppt/tags/tag130.xml" ContentType="application/vnd.openxmlformats-officedocument.presentationml.tags+xml"/>
  <Override PartName="/ppt/notesSlides/notesSlide6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1.xml" ContentType="application/vnd.openxmlformats-officedocument.presentationml.tags+xml"/>
  <Override PartName="/ppt/tags/tag132.xml" ContentType="application/vnd.openxmlformats-officedocument.presentationml.tags+xml"/>
  <Override PartName="/ppt/notesSlides/notesSlide6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67.xml" ContentType="application/vnd.openxmlformats-officedocument.presentationml.notesSlide+xml"/>
  <Override PartName="/ppt/tags/tag137.xml" ContentType="application/vnd.openxmlformats-officedocument.presentationml.tags+xml"/>
  <Override PartName="/ppt/notesSlides/notesSlide68.xml" ContentType="application/vnd.openxmlformats-officedocument.presentationml.notesSlide+xml"/>
  <Override PartName="/ppt/tags/tag138.xml" ContentType="application/vnd.openxmlformats-officedocument.presentationml.tags+xml"/>
  <Override PartName="/ppt/notesSlides/notesSlide6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70.xml" ContentType="application/vnd.openxmlformats-officedocument.presentationml.notesSlide+xml"/>
  <Override PartName="/ppt/tags/tag141.xml" ContentType="application/vnd.openxmlformats-officedocument.presentationml.tags+xml"/>
  <Override PartName="/ppt/notesSlides/notesSlide7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72.xml" ContentType="application/vnd.openxmlformats-officedocument.presentationml.notesSlide+xml"/>
  <Override PartName="/ppt/tags/tag146.xml" ContentType="application/vnd.openxmlformats-officedocument.presentationml.tags+xml"/>
  <Override PartName="/ppt/notesSlides/notesSlide7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7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9.xml" ContentType="application/vnd.openxmlformats-officedocument.presentationml.tags+xml"/>
  <Override PartName="/ppt/tags/tag150.xml" ContentType="application/vnd.openxmlformats-officedocument.presentationml.tags+xml"/>
  <Override PartName="/ppt/notesSlides/notesSlide7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7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7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7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79.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8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4.xml" ContentType="application/vnd.openxmlformats-officedocument.presentationml.tags+xml"/>
  <Override PartName="/ppt/tags/tag165.xml" ContentType="application/vnd.openxmlformats-officedocument.presentationml.tags+xml"/>
  <Override PartName="/ppt/notesSlides/notesSlide8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6.xml" ContentType="application/vnd.openxmlformats-officedocument.presentationml.tags+xml"/>
  <Override PartName="/ppt/tags/tag167.xml" ContentType="application/vnd.openxmlformats-officedocument.presentationml.tags+xml"/>
  <Override PartName="/ppt/notesSlides/notesSlide8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83.xml" ContentType="application/vnd.openxmlformats-officedocument.presentationml.notesSlide+xml"/>
  <Override PartName="/ppt/tags/tag172.xml" ContentType="application/vnd.openxmlformats-officedocument.presentationml.tags+xml"/>
  <Override PartName="/ppt/notesSlides/notesSlide84.xml" ContentType="application/vnd.openxmlformats-officedocument.presentationml.notesSlide+xml"/>
  <Override PartName="/ppt/tags/tag173.xml" ContentType="application/vnd.openxmlformats-officedocument.presentationml.tags+xml"/>
  <Override PartName="/ppt/notesSlides/notesSlide8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86.xml" ContentType="application/vnd.openxmlformats-officedocument.presentationml.notesSlide+xml"/>
  <Override PartName="/ppt/tags/tag176.xml" ContentType="application/vnd.openxmlformats-officedocument.presentationml.tags+xml"/>
  <Override PartName="/ppt/notesSlides/notesSlide8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88.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8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82.xml" ContentType="application/vnd.openxmlformats-officedocument.presentationml.tags+xml"/>
  <Override PartName="/ppt/tags/tag183.xml" ContentType="application/vnd.openxmlformats-officedocument.presentationml.tags+xml"/>
  <Override PartName="/ppt/notesSlides/notesSlide9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4.xml" ContentType="application/vnd.openxmlformats-officedocument.presentationml.tags+xml"/>
  <Override PartName="/ppt/tags/tag185.xml" ContentType="application/vnd.openxmlformats-officedocument.presentationml.tags+xml"/>
  <Override PartName="/ppt/notesSlides/notesSlide9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6.xml" ContentType="application/vnd.openxmlformats-officedocument.presentationml.tags+xml"/>
  <Override PartName="/ppt/notesSlides/notesSlide92.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9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94.xml" ContentType="application/vnd.openxmlformats-officedocument.presentationml.notesSlide+xml"/>
  <Override PartName="/ppt/tags/tag193.xml" ContentType="application/vnd.openxmlformats-officedocument.presentationml.tags+xml"/>
  <Override PartName="/ppt/notesSlides/notesSlide95.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9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97.xml" ContentType="application/vnd.openxmlformats-officedocument.presentationml.notesSlide+xml"/>
  <Override PartName="/ppt/tags/tag200.xml" ContentType="application/vnd.openxmlformats-officedocument.presentationml.tags+xml"/>
  <Override PartName="/ppt/notesSlides/notesSlide98.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99.xml" ContentType="application/vnd.openxmlformats-officedocument.presentationml.notesSlide+xml"/>
  <Override PartName="/ppt/tags/tag203.xml" ContentType="application/vnd.openxmlformats-officedocument.presentationml.tags+xml"/>
  <Override PartName="/ppt/notesSlides/notesSlide10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0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02.xml" ContentType="application/vnd.openxmlformats-officedocument.presentationml.notesSlide+xml"/>
  <Override PartName="/ppt/tags/tag209.xml" ContentType="application/vnd.openxmlformats-officedocument.presentationml.tags+xml"/>
  <Override PartName="/ppt/notesSlides/notesSlide103.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04.xml" ContentType="application/vnd.openxmlformats-officedocument.presentationml.notesSlide+xml"/>
  <Override PartName="/ppt/tags/tag213.xml" ContentType="application/vnd.openxmlformats-officedocument.presentationml.tags+xml"/>
  <Override PartName="/ppt/notesSlides/notesSlide105.xml" ContentType="application/vnd.openxmlformats-officedocument.presentationml.notesSlide+xml"/>
  <Override PartName="/ppt/tags/tag214.xml" ContentType="application/vnd.openxmlformats-officedocument.presentationml.tags+xml"/>
  <Override PartName="/ppt/notesSlides/notesSlide106.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07.xml" ContentType="application/vnd.openxmlformats-officedocument.presentationml.notesSlide+xml"/>
  <Override PartName="/ppt/tags/tag218.xml" ContentType="application/vnd.openxmlformats-officedocument.presentationml.tags+xml"/>
  <Override PartName="/ppt/notesSlides/notesSlide108.xml" ContentType="application/vnd.openxmlformats-officedocument.presentationml.notesSlide+xml"/>
  <Override PartName="/ppt/tags/tag219.xml" ContentType="application/vnd.openxmlformats-officedocument.presentationml.tags+xml"/>
  <Override PartName="/ppt/notesSlides/notesSlide109.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110.xml" ContentType="application/vnd.openxmlformats-officedocument.presentationml.notesSlide+xml"/>
  <Override PartName="/ppt/tags/tag222.xml" ContentType="application/vnd.openxmlformats-officedocument.presentationml.tags+xml"/>
  <Override PartName="/ppt/notesSlides/notesSlide111.xml" ContentType="application/vnd.openxmlformats-officedocument.presentationml.notesSlide+xml"/>
  <Override PartName="/ppt/tags/tag223.xml" ContentType="application/vnd.openxmlformats-officedocument.presentationml.tags+xml"/>
  <Override PartName="/ppt/notesSlides/notesSlide112.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113.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14.xml" ContentType="application/vnd.openxmlformats-officedocument.presentationml.notesSlide+xml"/>
  <Override PartName="/ppt/tags/tag230.xml" ContentType="application/vnd.openxmlformats-officedocument.presentationml.tags+xml"/>
  <Override PartName="/ppt/notesSlides/notesSlide115.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16.xml" ContentType="application/vnd.openxmlformats-officedocument.presentationml.notesSlide+xml"/>
  <Override PartName="/ppt/tags/tag233.xml" ContentType="application/vnd.openxmlformats-officedocument.presentationml.tags+xml"/>
  <Override PartName="/ppt/notesSlides/notesSlide117.xml" ContentType="application/vnd.openxmlformats-officedocument.presentationml.notesSlide+xml"/>
  <Override PartName="/ppt/tags/tag234.xml" ContentType="application/vnd.openxmlformats-officedocument.presentationml.tags+xml"/>
  <Override PartName="/ppt/notesSlides/notesSlide118.xml" ContentType="application/vnd.openxmlformats-officedocument.presentationml.notesSlide+xml"/>
  <Override PartName="/ppt/tags/tag235.xml" ContentType="application/vnd.openxmlformats-officedocument.presentationml.tags+xml"/>
  <Override PartName="/ppt/notesSlides/notesSlide119.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23"/>
  </p:notesMasterIdLst>
  <p:handoutMasterIdLst>
    <p:handoutMasterId r:id="rId124"/>
  </p:handoutMasterIdLst>
  <p:sldIdLst>
    <p:sldId id="670" r:id="rId2"/>
    <p:sldId id="797" r:id="rId3"/>
    <p:sldId id="674" r:id="rId4"/>
    <p:sldId id="567" r:id="rId5"/>
    <p:sldId id="456" r:id="rId6"/>
    <p:sldId id="627" r:id="rId7"/>
    <p:sldId id="798" r:id="rId8"/>
    <p:sldId id="700" r:id="rId9"/>
    <p:sldId id="683" r:id="rId10"/>
    <p:sldId id="562" r:id="rId11"/>
    <p:sldId id="702" r:id="rId12"/>
    <p:sldId id="804" r:id="rId13"/>
    <p:sldId id="799" r:id="rId14"/>
    <p:sldId id="521" r:id="rId15"/>
    <p:sldId id="728" r:id="rId16"/>
    <p:sldId id="729" r:id="rId17"/>
    <p:sldId id="831" r:id="rId18"/>
    <p:sldId id="737" r:id="rId19"/>
    <p:sldId id="725" r:id="rId20"/>
    <p:sldId id="726" r:id="rId21"/>
    <p:sldId id="727" r:id="rId22"/>
    <p:sldId id="853" r:id="rId23"/>
    <p:sldId id="730" r:id="rId24"/>
    <p:sldId id="731" r:id="rId25"/>
    <p:sldId id="835" r:id="rId26"/>
    <p:sldId id="800" r:id="rId27"/>
    <p:sldId id="739" r:id="rId28"/>
    <p:sldId id="779" r:id="rId29"/>
    <p:sldId id="848" r:id="rId30"/>
    <p:sldId id="762" r:id="rId31"/>
    <p:sldId id="767" r:id="rId32"/>
    <p:sldId id="768" r:id="rId33"/>
    <p:sldId id="769" r:id="rId34"/>
    <p:sldId id="770" r:id="rId35"/>
    <p:sldId id="772" r:id="rId36"/>
    <p:sldId id="773" r:id="rId37"/>
    <p:sldId id="771" r:id="rId38"/>
    <p:sldId id="776" r:id="rId39"/>
    <p:sldId id="775" r:id="rId40"/>
    <p:sldId id="777" r:id="rId41"/>
    <p:sldId id="778" r:id="rId42"/>
    <p:sldId id="845" r:id="rId43"/>
    <p:sldId id="844" r:id="rId44"/>
    <p:sldId id="780" r:id="rId45"/>
    <p:sldId id="781" r:id="rId46"/>
    <p:sldId id="782" r:id="rId47"/>
    <p:sldId id="783" r:id="rId48"/>
    <p:sldId id="785" r:id="rId49"/>
    <p:sldId id="786" r:id="rId50"/>
    <p:sldId id="787" r:id="rId51"/>
    <p:sldId id="788" r:id="rId52"/>
    <p:sldId id="789" r:id="rId53"/>
    <p:sldId id="790" r:id="rId54"/>
    <p:sldId id="822" r:id="rId55"/>
    <p:sldId id="793" r:id="rId56"/>
    <p:sldId id="795" r:id="rId57"/>
    <p:sldId id="796" r:id="rId58"/>
    <p:sldId id="829" r:id="rId59"/>
    <p:sldId id="820" r:id="rId60"/>
    <p:sldId id="827" r:id="rId61"/>
    <p:sldId id="823" r:id="rId62"/>
    <p:sldId id="824" r:id="rId63"/>
    <p:sldId id="837" r:id="rId64"/>
    <p:sldId id="825" r:id="rId65"/>
    <p:sldId id="830" r:id="rId66"/>
    <p:sldId id="826" r:id="rId67"/>
    <p:sldId id="846" r:id="rId68"/>
    <p:sldId id="791" r:id="rId69"/>
    <p:sldId id="801" r:id="rId70"/>
    <p:sldId id="526" r:id="rId71"/>
    <p:sldId id="806" r:id="rId72"/>
    <p:sldId id="707" r:id="rId73"/>
    <p:sldId id="840" r:id="rId74"/>
    <p:sldId id="709" r:id="rId75"/>
    <p:sldId id="817" r:id="rId76"/>
    <p:sldId id="720" r:id="rId77"/>
    <p:sldId id="721" r:id="rId78"/>
    <p:sldId id="811" r:id="rId79"/>
    <p:sldId id="735" r:id="rId80"/>
    <p:sldId id="708" r:id="rId81"/>
    <p:sldId id="719" r:id="rId82"/>
    <p:sldId id="854" r:id="rId83"/>
    <p:sldId id="715" r:id="rId84"/>
    <p:sldId id="716" r:id="rId85"/>
    <p:sldId id="809" r:id="rId86"/>
    <p:sldId id="722" r:id="rId87"/>
    <p:sldId id="807" r:id="rId88"/>
    <p:sldId id="747" r:id="rId89"/>
    <p:sldId id="819" r:id="rId90"/>
    <p:sldId id="812" r:id="rId91"/>
    <p:sldId id="856" r:id="rId92"/>
    <p:sldId id="855" r:id="rId93"/>
    <p:sldId id="814" r:id="rId94"/>
    <p:sldId id="717" r:id="rId95"/>
    <p:sldId id="838" r:id="rId96"/>
    <p:sldId id="833" r:id="rId97"/>
    <p:sldId id="849" r:id="rId98"/>
    <p:sldId id="805" r:id="rId99"/>
    <p:sldId id="802" r:id="rId100"/>
    <p:sldId id="532" r:id="rId101"/>
    <p:sldId id="836" r:id="rId102"/>
    <p:sldId id="758" r:id="rId103"/>
    <p:sldId id="741" r:id="rId104"/>
    <p:sldId id="757" r:id="rId105"/>
    <p:sldId id="753" r:id="rId106"/>
    <p:sldId id="756" r:id="rId107"/>
    <p:sldId id="751" r:id="rId108"/>
    <p:sldId id="764" r:id="rId109"/>
    <p:sldId id="752" r:id="rId110"/>
    <p:sldId id="755" r:id="rId111"/>
    <p:sldId id="760" r:id="rId112"/>
    <p:sldId id="839" r:id="rId113"/>
    <p:sldId id="742" r:id="rId114"/>
    <p:sldId id="746" r:id="rId115"/>
    <p:sldId id="759" r:id="rId116"/>
    <p:sldId id="803" r:id="rId117"/>
    <p:sldId id="477" r:id="rId118"/>
    <p:sldId id="847" r:id="rId119"/>
    <p:sldId id="851" r:id="rId120"/>
    <p:sldId id="580" r:id="rId121"/>
    <p:sldId id="852" r:id="rId122"/>
  </p:sldIdLst>
  <p:sldSz cx="9144000" cy="6858000" type="screen4x3"/>
  <p:notesSz cx="7023100" cy="9309100"/>
  <p:custDataLst>
    <p:tags r:id="rId1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SAP Time Entry" id="{9DBF6504-20F0-4441-B649-6EB9AECA4A3C}">
          <p14:sldIdLst>
            <p14:sldId id="670"/>
          </p14:sldIdLst>
        </p14:section>
        <p14:section name="Course Introduction" id="{766ECBA1-2644-4DE0-8A22-FD8CE55C7DC6}">
          <p14:sldIdLst>
            <p14:sldId id="797"/>
            <p14:sldId id="674"/>
            <p14:sldId id="567"/>
            <p14:sldId id="456"/>
            <p14:sldId id="627"/>
          </p14:sldIdLst>
        </p14:section>
        <p14:section name="Section One - Time Entry Overview" id="{C5196DE1-3489-4E24-A822-C6D8F84910EA}">
          <p14:sldIdLst>
            <p14:sldId id="798"/>
            <p14:sldId id="700"/>
            <p14:sldId id="683"/>
            <p14:sldId id="562"/>
            <p14:sldId id="702"/>
            <p14:sldId id="804"/>
          </p14:sldIdLst>
        </p14:section>
        <p14:section name="Section Two - Time Entry Process" id="{DD3238A3-FEB5-4328-8941-046D31F22899}">
          <p14:sldIdLst>
            <p14:sldId id="799"/>
            <p14:sldId id="521"/>
            <p14:sldId id="728"/>
            <p14:sldId id="729"/>
            <p14:sldId id="831"/>
            <p14:sldId id="737"/>
            <p14:sldId id="725"/>
            <p14:sldId id="726"/>
            <p14:sldId id="727"/>
            <p14:sldId id="853"/>
            <p14:sldId id="730"/>
            <p14:sldId id="731"/>
            <p14:sldId id="835"/>
          </p14:sldIdLst>
        </p14:section>
        <p14:section name="Section Three - Work Time Entry" id="{22FF44C4-4827-4F1F-8E89-204CBBACEAD7}">
          <p14:sldIdLst>
            <p14:sldId id="800"/>
            <p14:sldId id="739"/>
            <p14:sldId id="779"/>
            <p14:sldId id="848"/>
            <p14:sldId id="762"/>
            <p14:sldId id="767"/>
            <p14:sldId id="768"/>
            <p14:sldId id="769"/>
            <p14:sldId id="770"/>
            <p14:sldId id="772"/>
            <p14:sldId id="773"/>
            <p14:sldId id="771"/>
            <p14:sldId id="776"/>
            <p14:sldId id="775"/>
            <p14:sldId id="777"/>
            <p14:sldId id="778"/>
            <p14:sldId id="845"/>
            <p14:sldId id="844"/>
            <p14:sldId id="780"/>
            <p14:sldId id="781"/>
            <p14:sldId id="782"/>
            <p14:sldId id="783"/>
            <p14:sldId id="785"/>
            <p14:sldId id="786"/>
            <p14:sldId id="787"/>
            <p14:sldId id="788"/>
            <p14:sldId id="789"/>
            <p14:sldId id="790"/>
            <p14:sldId id="822"/>
            <p14:sldId id="793"/>
            <p14:sldId id="795"/>
            <p14:sldId id="796"/>
            <p14:sldId id="829"/>
            <p14:sldId id="820"/>
            <p14:sldId id="827"/>
            <p14:sldId id="823"/>
            <p14:sldId id="824"/>
            <p14:sldId id="837"/>
            <p14:sldId id="825"/>
            <p14:sldId id="830"/>
            <p14:sldId id="826"/>
            <p14:sldId id="846"/>
            <p14:sldId id="791"/>
          </p14:sldIdLst>
        </p14:section>
        <p14:section name="Section Four - Leave Time Entry" id="{C7452625-F72F-441B-BC17-3492F3E2AA66}">
          <p14:sldIdLst>
            <p14:sldId id="801"/>
            <p14:sldId id="526"/>
            <p14:sldId id="806"/>
            <p14:sldId id="707"/>
            <p14:sldId id="840"/>
            <p14:sldId id="709"/>
            <p14:sldId id="817"/>
            <p14:sldId id="720"/>
            <p14:sldId id="721"/>
            <p14:sldId id="811"/>
            <p14:sldId id="735"/>
            <p14:sldId id="708"/>
            <p14:sldId id="719"/>
            <p14:sldId id="854"/>
            <p14:sldId id="715"/>
            <p14:sldId id="716"/>
            <p14:sldId id="809"/>
            <p14:sldId id="722"/>
            <p14:sldId id="807"/>
            <p14:sldId id="747"/>
            <p14:sldId id="819"/>
            <p14:sldId id="812"/>
            <p14:sldId id="856"/>
            <p14:sldId id="855"/>
            <p14:sldId id="814"/>
            <p14:sldId id="717"/>
            <p14:sldId id="838"/>
            <p14:sldId id="833"/>
            <p14:sldId id="849"/>
            <p14:sldId id="805"/>
          </p14:sldIdLst>
        </p14:section>
        <p14:section name="Section Five - Timesheet Verification" id="{7E0DBDB8-5EAE-4E6F-9481-BDAD9019BB84}">
          <p14:sldIdLst>
            <p14:sldId id="802"/>
            <p14:sldId id="532"/>
            <p14:sldId id="836"/>
            <p14:sldId id="758"/>
            <p14:sldId id="741"/>
            <p14:sldId id="757"/>
            <p14:sldId id="753"/>
            <p14:sldId id="756"/>
            <p14:sldId id="751"/>
            <p14:sldId id="764"/>
            <p14:sldId id="752"/>
            <p14:sldId id="755"/>
            <p14:sldId id="760"/>
            <p14:sldId id="839"/>
            <p14:sldId id="742"/>
            <p14:sldId id="746"/>
            <p14:sldId id="759"/>
          </p14:sldIdLst>
        </p14:section>
        <p14:section name="Conclusion" id="{3B28932C-3CDB-40D3-9F82-5C32E7590561}">
          <p14:sldIdLst>
            <p14:sldId id="803"/>
            <p14:sldId id="477"/>
            <p14:sldId id="847"/>
            <p14:sldId id="851"/>
            <p14:sldId id="580"/>
            <p14:sldId id="8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3" clrIdx="4">
    <p:extLst>
      <p:ext uri="{19B8F6BF-5375-455C-9EA6-DF929625EA0E}">
        <p15:presenceInfo xmlns:p15="http://schemas.microsoft.com/office/powerpoint/2012/main" userId="S-1-5-21-1715567821-1935655697-682003330-59685" providerId="AD"/>
      </p:ext>
    </p:extLst>
  </p:cmAuthor>
  <p:cmAuthor id="5" name="Rafferty, Gayle" initials="RG" lastIdx="97" clrIdx="5">
    <p:extLst>
      <p:ext uri="{19B8F6BF-5375-455C-9EA6-DF929625EA0E}">
        <p15:presenceInfo xmlns:p15="http://schemas.microsoft.com/office/powerpoint/2012/main" userId="S-1-5-21-1715567821-1935655697-682003330-16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8" autoAdjust="0"/>
    <p:restoredTop sz="72308" autoAdjust="0"/>
  </p:normalViewPr>
  <p:slideViewPr>
    <p:cSldViewPr snapToGrid="0" showGuides="1">
      <p:cViewPr varScale="1">
        <p:scale>
          <a:sx n="88" d="100"/>
          <a:sy n="88" d="100"/>
        </p:scale>
        <p:origin x="1872"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25" d="100"/>
        <a:sy n="125" d="100"/>
      </p:scale>
      <p:origin x="0" y="0"/>
    </p:cViewPr>
  </p:notesTextViewPr>
  <p:sorterViewPr>
    <p:cViewPr>
      <p:scale>
        <a:sx n="125" d="100"/>
        <a:sy n="125" d="100"/>
      </p:scale>
      <p:origin x="0" y="-41010"/>
    </p:cViewPr>
  </p:sorterViewPr>
  <p:notesViewPr>
    <p:cSldViewPr snapToGrid="0" showGuides="1">
      <p:cViewPr varScale="1">
        <p:scale>
          <a:sx n="103" d="100"/>
          <a:sy n="103" d="100"/>
        </p:scale>
        <p:origin x="345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70.xml"/><Relationship Id="rId18" Type="http://schemas.openxmlformats.org/officeDocument/2006/relationships/slide" Target="slides/slide118.xml"/><Relationship Id="rId3" Type="http://schemas.openxmlformats.org/officeDocument/2006/relationships/slide" Target="slides/slide4.xml"/><Relationship Id="rId7" Type="http://schemas.openxmlformats.org/officeDocument/2006/relationships/slide" Target="slides/slide10.xml"/><Relationship Id="rId12" Type="http://schemas.openxmlformats.org/officeDocument/2006/relationships/slide" Target="slides/slide69.xml"/><Relationship Id="rId17" Type="http://schemas.openxmlformats.org/officeDocument/2006/relationships/slide" Target="slides/slide117.xml"/><Relationship Id="rId2" Type="http://schemas.openxmlformats.org/officeDocument/2006/relationships/slide" Target="slides/slide3.xml"/><Relationship Id="rId16" Type="http://schemas.openxmlformats.org/officeDocument/2006/relationships/slide" Target="slides/slide116.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27.xml"/><Relationship Id="rId5" Type="http://schemas.openxmlformats.org/officeDocument/2006/relationships/slide" Target="slides/slide6.xml"/><Relationship Id="rId15" Type="http://schemas.openxmlformats.org/officeDocument/2006/relationships/slide" Target="slides/slide100.xml"/><Relationship Id="rId10" Type="http://schemas.openxmlformats.org/officeDocument/2006/relationships/slide" Target="slides/slide26.xml"/><Relationship Id="rId19" Type="http://schemas.openxmlformats.org/officeDocument/2006/relationships/slide" Target="slides/slide120.xml"/><Relationship Id="rId4" Type="http://schemas.openxmlformats.org/officeDocument/2006/relationships/slide" Target="slides/slide5.xml"/><Relationship Id="rId9" Type="http://schemas.openxmlformats.org/officeDocument/2006/relationships/slide" Target="slides/slide14.xml"/><Relationship Id="rId14" Type="http://schemas.openxmlformats.org/officeDocument/2006/relationships/slide" Target="slides/slide9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iagrams/_rels/data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slide" Target="../slides/slide54.xml"/></Relationships>
</file>

<file path=ppt/diagrams/_rels/data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iagrams/_rels/data4.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slide" Target="../slides/slide76.xml"/><Relationship Id="rId1" Type="http://schemas.openxmlformats.org/officeDocument/2006/relationships/slide" Target="../slides/slide75.xml"/><Relationship Id="rId4" Type="http://schemas.openxmlformats.org/officeDocument/2006/relationships/slide" Target="../slides/slide77.xml"/></Relationships>
</file>

<file path=ppt/diagrams/_rels/data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_rels/data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_rels/data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iagrams/_rels/data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_rels/data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B2848-A0AE-4E42-98B7-C57E73CB9A29}"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43BE0D1-5655-405C-B783-C7E339F49A68}">
      <dgm:prSet phldrT="[Text]"/>
      <dgm:spPr/>
      <dgm:t>
        <a:bodyPr/>
        <a:lstStyle/>
        <a:p>
          <a:r>
            <a:rPr lang="en-US" dirty="0" smtClean="0"/>
            <a:t>Maintenance </a:t>
          </a:r>
          <a:r>
            <a:rPr lang="en-US" b="1" i="1" dirty="0" smtClean="0"/>
            <a:t>or</a:t>
          </a:r>
          <a:r>
            <a:rPr lang="en-US" dirty="0" smtClean="0"/>
            <a:t> Tunnel</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0CD9610-030C-4C33-B71A-F31011C4F57E}" type="parTrans" cxnId="{EC440A9E-3465-4854-85BB-06FDE73B5CB8}">
      <dgm:prSet/>
      <dgm:spPr/>
      <dgm:t>
        <a:bodyPr/>
        <a:lstStyle/>
        <a:p>
          <a:endParaRPr lang="en-US"/>
        </a:p>
      </dgm:t>
    </dgm:pt>
    <dgm:pt modelId="{DF270275-83B1-4C6C-A01C-EA14A156A4E0}" type="sibTrans" cxnId="{EC440A9E-3465-4854-85BB-06FDE73B5CB8}">
      <dgm:prSet/>
      <dgm:spPr/>
      <dgm:t>
        <a:bodyPr/>
        <a:lstStyle/>
        <a:p>
          <a:endParaRPr lang="en-US"/>
        </a:p>
      </dgm:t>
    </dgm:pt>
    <dgm:pt modelId="{4DB543F9-7911-4942-B0A4-7ABA6ED48675}">
      <dgm:prSet phldrT="[Text]"/>
      <dgm:spPr/>
      <dgm:t>
        <a:bodyPr/>
        <a:lstStyle/>
        <a:p>
          <a:r>
            <a:rPr lang="en-US" dirty="0" smtClean="0"/>
            <a:t>Engineering </a:t>
          </a:r>
          <a:r>
            <a:rPr lang="en-US" b="1" i="1" dirty="0" smtClean="0"/>
            <a:t>or</a:t>
          </a:r>
          <a:r>
            <a:rPr lang="en-US" dirty="0" smtClean="0"/>
            <a:t> Project Support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820905D-17AA-453F-AB04-30FBC495EF15}" type="parTrans" cxnId="{BCAAA311-4991-4E64-98F2-72101C770D07}">
      <dgm:prSet/>
      <dgm:spPr/>
      <dgm:t>
        <a:bodyPr/>
        <a:lstStyle/>
        <a:p>
          <a:endParaRPr lang="en-US"/>
        </a:p>
      </dgm:t>
    </dgm:pt>
    <dgm:pt modelId="{FDD1C257-B17B-49B0-9848-1505A7E30497}" type="sibTrans" cxnId="{BCAAA311-4991-4E64-98F2-72101C770D07}">
      <dgm:prSet/>
      <dgm:spPr/>
      <dgm:t>
        <a:bodyPr/>
        <a:lstStyle/>
        <a:p>
          <a:endParaRPr lang="en-US"/>
        </a:p>
      </dgm:t>
    </dgm:pt>
    <dgm:pt modelId="{8874D3B4-B4DA-42E1-88D2-736BE419AA40}">
      <dgm:prSet phldrT="[Text]"/>
      <dgm:spPr/>
      <dgm:t>
        <a:bodyPr/>
        <a:lstStyle/>
        <a:p>
          <a:r>
            <a:rPr lang="en-US" b="0" dirty="0" smtClean="0"/>
            <a:t>Maintenance Support </a:t>
          </a:r>
          <a:r>
            <a:rPr lang="en-US" b="1" i="1" dirty="0" smtClean="0"/>
            <a:t>or</a:t>
          </a:r>
          <a:r>
            <a:rPr lang="en-US" b="0" dirty="0" smtClean="0"/>
            <a:t> Program Support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BBCADE6-9866-432A-8344-305EAF06A0A4}" type="parTrans" cxnId="{E8F18B51-A402-4D2A-8EA4-B8B95B438473}">
      <dgm:prSet/>
      <dgm:spPr/>
      <dgm:t>
        <a:bodyPr/>
        <a:lstStyle/>
        <a:p>
          <a:endParaRPr lang="en-US"/>
        </a:p>
      </dgm:t>
    </dgm:pt>
    <dgm:pt modelId="{4343347F-7EFE-41EB-BBF2-621AD63664B7}" type="sibTrans" cxnId="{E8F18B51-A402-4D2A-8EA4-B8B95B438473}">
      <dgm:prSet/>
      <dgm:spPr/>
      <dgm:t>
        <a:bodyPr/>
        <a:lstStyle/>
        <a:p>
          <a:endParaRPr lang="en-US"/>
        </a:p>
      </dgm:t>
    </dgm:pt>
    <dgm:pt modelId="{AE455D91-9116-4E96-BC12-51B8B81044AE}">
      <dgm:prSet phldrT="[Text]"/>
      <dgm:spPr/>
      <dgm:t>
        <a:bodyPr/>
        <a:lstStyle/>
        <a:p>
          <a:r>
            <a:rPr lang="en-US" dirty="0" smtClean="0"/>
            <a:t>Temporary</a:t>
          </a:r>
          <a:endParaRPr lang="en-US" b="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CDE0C33-8532-43D0-BC9D-7DD716908752}" type="parTrans" cxnId="{2C134DE3-85F5-49F2-9BF7-5198432FCC82}">
      <dgm:prSet/>
      <dgm:spPr/>
      <dgm:t>
        <a:bodyPr/>
        <a:lstStyle/>
        <a:p>
          <a:endParaRPr lang="en-US"/>
        </a:p>
      </dgm:t>
    </dgm:pt>
    <dgm:pt modelId="{324B8A77-5549-45E9-A802-1A3BDE603F1B}" type="sibTrans" cxnId="{2C134DE3-85F5-49F2-9BF7-5198432FCC82}">
      <dgm:prSet/>
      <dgm:spPr/>
      <dgm:t>
        <a:bodyPr/>
        <a:lstStyle/>
        <a:p>
          <a:endParaRPr lang="en-US"/>
        </a:p>
      </dgm:t>
    </dgm:pt>
    <dgm:pt modelId="{B492BE5C-3798-4664-BB66-43507C39404C}" type="pres">
      <dgm:prSet presAssocID="{4C8B2848-A0AE-4E42-98B7-C57E73CB9A29}" presName="diagram" presStyleCnt="0">
        <dgm:presLayoutVars>
          <dgm:dir/>
          <dgm:resizeHandles val="exact"/>
        </dgm:presLayoutVars>
      </dgm:prSet>
      <dgm:spPr/>
      <dgm:t>
        <a:bodyPr/>
        <a:lstStyle/>
        <a:p>
          <a:endParaRPr lang="en-US"/>
        </a:p>
      </dgm:t>
    </dgm:pt>
    <dgm:pt modelId="{D13C492F-B212-49E7-A036-03462A89DC85}" type="pres">
      <dgm:prSet presAssocID="{143BE0D1-5655-405C-B783-C7E339F49A68}" presName="node" presStyleLbl="node1" presStyleIdx="0" presStyleCnt="4">
        <dgm:presLayoutVars>
          <dgm:bulletEnabled val="1"/>
        </dgm:presLayoutVars>
      </dgm:prSet>
      <dgm:spPr/>
      <dgm:t>
        <a:bodyPr/>
        <a:lstStyle/>
        <a:p>
          <a:endParaRPr lang="en-US"/>
        </a:p>
      </dgm:t>
    </dgm:pt>
    <dgm:pt modelId="{43DE1CC4-7CF5-452D-92F0-DF8AEDCC75F8}" type="pres">
      <dgm:prSet presAssocID="{DF270275-83B1-4C6C-A01C-EA14A156A4E0}" presName="sibTrans" presStyleCnt="0"/>
      <dgm:spPr/>
      <dgm:t>
        <a:bodyPr/>
        <a:lstStyle/>
        <a:p>
          <a:endParaRPr lang="en-US"/>
        </a:p>
      </dgm:t>
    </dgm:pt>
    <dgm:pt modelId="{5083D940-91B5-4A3B-938B-A6DF1751F325}" type="pres">
      <dgm:prSet presAssocID="{4DB543F9-7911-4942-B0A4-7ABA6ED48675}" presName="node" presStyleLbl="node1" presStyleIdx="1" presStyleCnt="4">
        <dgm:presLayoutVars>
          <dgm:bulletEnabled val="1"/>
        </dgm:presLayoutVars>
      </dgm:prSet>
      <dgm:spPr/>
      <dgm:t>
        <a:bodyPr/>
        <a:lstStyle/>
        <a:p>
          <a:endParaRPr lang="en-US"/>
        </a:p>
      </dgm:t>
    </dgm:pt>
    <dgm:pt modelId="{5EEB59F9-64FE-4BD1-B48D-4422438B24C7}" type="pres">
      <dgm:prSet presAssocID="{FDD1C257-B17B-49B0-9848-1505A7E30497}" presName="sibTrans" presStyleCnt="0"/>
      <dgm:spPr/>
      <dgm:t>
        <a:bodyPr/>
        <a:lstStyle/>
        <a:p>
          <a:endParaRPr lang="en-US"/>
        </a:p>
      </dgm:t>
    </dgm:pt>
    <dgm:pt modelId="{6175C58D-92E6-4B17-81E2-BB9A3A516B1D}" type="pres">
      <dgm:prSet presAssocID="{8874D3B4-B4DA-42E1-88D2-736BE419AA40}" presName="node" presStyleLbl="node1" presStyleIdx="2" presStyleCnt="4">
        <dgm:presLayoutVars>
          <dgm:bulletEnabled val="1"/>
        </dgm:presLayoutVars>
      </dgm:prSet>
      <dgm:spPr/>
      <dgm:t>
        <a:bodyPr/>
        <a:lstStyle/>
        <a:p>
          <a:endParaRPr lang="en-US"/>
        </a:p>
      </dgm:t>
    </dgm:pt>
    <dgm:pt modelId="{C58E4EB4-A971-493D-9473-274D80E320CD}" type="pres">
      <dgm:prSet presAssocID="{4343347F-7EFE-41EB-BBF2-621AD63664B7}" presName="sibTrans" presStyleCnt="0"/>
      <dgm:spPr/>
      <dgm:t>
        <a:bodyPr/>
        <a:lstStyle/>
        <a:p>
          <a:endParaRPr lang="en-US"/>
        </a:p>
      </dgm:t>
    </dgm:pt>
    <dgm:pt modelId="{35854130-C703-4F99-B387-90602593D5E9}" type="pres">
      <dgm:prSet presAssocID="{AE455D91-9116-4E96-BC12-51B8B81044AE}" presName="node" presStyleLbl="node1" presStyleIdx="3" presStyleCnt="4">
        <dgm:presLayoutVars>
          <dgm:bulletEnabled val="1"/>
        </dgm:presLayoutVars>
      </dgm:prSet>
      <dgm:spPr/>
      <dgm:t>
        <a:bodyPr/>
        <a:lstStyle/>
        <a:p>
          <a:endParaRPr lang="en-US"/>
        </a:p>
      </dgm:t>
    </dgm:pt>
  </dgm:ptLst>
  <dgm:cxnLst>
    <dgm:cxn modelId="{4DCB82B8-8CBE-47EE-BFD4-2AD7989C14F8}" type="presOf" srcId="{143BE0D1-5655-405C-B783-C7E339F49A68}" destId="{D13C492F-B212-49E7-A036-03462A89DC85}" srcOrd="0" destOrd="0" presId="urn:microsoft.com/office/officeart/2005/8/layout/default"/>
    <dgm:cxn modelId="{EC440A9E-3465-4854-85BB-06FDE73B5CB8}" srcId="{4C8B2848-A0AE-4E42-98B7-C57E73CB9A29}" destId="{143BE0D1-5655-405C-B783-C7E339F49A68}" srcOrd="0" destOrd="0" parTransId="{50CD9610-030C-4C33-B71A-F31011C4F57E}" sibTransId="{DF270275-83B1-4C6C-A01C-EA14A156A4E0}"/>
    <dgm:cxn modelId="{8DC556E8-3C41-4356-9B14-4AD157EE19E0}" type="presOf" srcId="{8874D3B4-B4DA-42E1-88D2-736BE419AA40}" destId="{6175C58D-92E6-4B17-81E2-BB9A3A516B1D}" srcOrd="0" destOrd="0" presId="urn:microsoft.com/office/officeart/2005/8/layout/default"/>
    <dgm:cxn modelId="{4F42EC85-F879-45BD-AFF1-D42B38AF848B}" type="presOf" srcId="{AE455D91-9116-4E96-BC12-51B8B81044AE}" destId="{35854130-C703-4F99-B387-90602593D5E9}" srcOrd="0" destOrd="0" presId="urn:microsoft.com/office/officeart/2005/8/layout/default"/>
    <dgm:cxn modelId="{2C134DE3-85F5-49F2-9BF7-5198432FCC82}" srcId="{4C8B2848-A0AE-4E42-98B7-C57E73CB9A29}" destId="{AE455D91-9116-4E96-BC12-51B8B81044AE}" srcOrd="3" destOrd="0" parTransId="{ECDE0C33-8532-43D0-BC9D-7DD716908752}" sibTransId="{324B8A77-5549-45E9-A802-1A3BDE603F1B}"/>
    <dgm:cxn modelId="{E8F18B51-A402-4D2A-8EA4-B8B95B438473}" srcId="{4C8B2848-A0AE-4E42-98B7-C57E73CB9A29}" destId="{8874D3B4-B4DA-42E1-88D2-736BE419AA40}" srcOrd="2" destOrd="0" parTransId="{9BBCADE6-9866-432A-8344-305EAF06A0A4}" sibTransId="{4343347F-7EFE-41EB-BBF2-621AD63664B7}"/>
    <dgm:cxn modelId="{4C6F3C8D-D085-43CC-A10A-A5DD03AE517D}" type="presOf" srcId="{4DB543F9-7911-4942-B0A4-7ABA6ED48675}" destId="{5083D940-91B5-4A3B-938B-A6DF1751F325}" srcOrd="0" destOrd="0" presId="urn:microsoft.com/office/officeart/2005/8/layout/default"/>
    <dgm:cxn modelId="{BCAAA311-4991-4E64-98F2-72101C770D07}" srcId="{4C8B2848-A0AE-4E42-98B7-C57E73CB9A29}" destId="{4DB543F9-7911-4942-B0A4-7ABA6ED48675}" srcOrd="1" destOrd="0" parTransId="{8820905D-17AA-453F-AB04-30FBC495EF15}" sibTransId="{FDD1C257-B17B-49B0-9848-1505A7E30497}"/>
    <dgm:cxn modelId="{F10E56BD-E013-4D85-8FB6-87F545ECC3BB}" type="presOf" srcId="{4C8B2848-A0AE-4E42-98B7-C57E73CB9A29}" destId="{B492BE5C-3798-4664-BB66-43507C39404C}" srcOrd="0" destOrd="0" presId="urn:microsoft.com/office/officeart/2005/8/layout/default"/>
    <dgm:cxn modelId="{4DD299C6-58D1-4E25-B82A-CD3D0F4C33FF}" type="presParOf" srcId="{B492BE5C-3798-4664-BB66-43507C39404C}" destId="{D13C492F-B212-49E7-A036-03462A89DC85}" srcOrd="0" destOrd="0" presId="urn:microsoft.com/office/officeart/2005/8/layout/default"/>
    <dgm:cxn modelId="{3C4156BA-3D1F-48C6-91E1-11693712B5A2}" type="presParOf" srcId="{B492BE5C-3798-4664-BB66-43507C39404C}" destId="{43DE1CC4-7CF5-452D-92F0-DF8AEDCC75F8}" srcOrd="1" destOrd="0" presId="urn:microsoft.com/office/officeart/2005/8/layout/default"/>
    <dgm:cxn modelId="{09A3EB7B-E51B-44E2-BF49-285E6C6AE018}" type="presParOf" srcId="{B492BE5C-3798-4664-BB66-43507C39404C}" destId="{5083D940-91B5-4A3B-938B-A6DF1751F325}" srcOrd="2" destOrd="0" presId="urn:microsoft.com/office/officeart/2005/8/layout/default"/>
    <dgm:cxn modelId="{4C55D40A-ED42-47C3-8C6F-C4ABC8DE9DAC}" type="presParOf" srcId="{B492BE5C-3798-4664-BB66-43507C39404C}" destId="{5EEB59F9-64FE-4BD1-B48D-4422438B24C7}" srcOrd="3" destOrd="0" presId="urn:microsoft.com/office/officeart/2005/8/layout/default"/>
    <dgm:cxn modelId="{9B80E1AB-1DC9-4E15-83D6-8A889D591860}" type="presParOf" srcId="{B492BE5C-3798-4664-BB66-43507C39404C}" destId="{6175C58D-92E6-4B17-81E2-BB9A3A516B1D}" srcOrd="4" destOrd="0" presId="urn:microsoft.com/office/officeart/2005/8/layout/default"/>
    <dgm:cxn modelId="{FD8FE534-63B4-46AA-903B-E391D4D36A0D}" type="presParOf" srcId="{B492BE5C-3798-4664-BB66-43507C39404C}" destId="{C58E4EB4-A971-493D-9473-274D80E320CD}" srcOrd="5" destOrd="0" presId="urn:microsoft.com/office/officeart/2005/8/layout/default"/>
    <dgm:cxn modelId="{C5279212-2330-4D0A-9BCC-4791D347FA94}" type="presParOf" srcId="{B492BE5C-3798-4664-BB66-43507C39404C}" destId="{35854130-C703-4F99-B387-90602593D5E9}"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8FB865F5-2E2B-44AA-B9CF-8EA7D0E2A186}">
      <dgm:prSet phldrT="[Text]" custT="1"/>
      <dgm:spPr/>
      <dgm:t>
        <a:bodyPr/>
        <a:lstStyle/>
        <a:p>
          <a:r>
            <a:rPr lang="en-US" sz="3200" dirty="0" smtClean="0"/>
            <a:t>Appointing Authority</a:t>
          </a:r>
          <a:endParaRPr lang="en-US" sz="3200" dirty="0"/>
        </a:p>
      </dgm:t>
    </dgm:pt>
    <dgm:pt modelId="{7FDB90EE-B599-486A-BD03-D07387B84023}" type="parTrans" cxnId="{0B057016-97DF-4397-88C2-ABAC47C0984A}">
      <dgm:prSet/>
      <dgm:spPr/>
      <dgm:t>
        <a:bodyPr/>
        <a:lstStyle/>
        <a:p>
          <a:endParaRPr lang="en-US"/>
        </a:p>
      </dgm:t>
    </dgm:pt>
    <dgm:pt modelId="{DF675019-47E2-4052-BA9E-BC7FFB352635}" type="sibTrans" cxnId="{0B057016-97DF-4397-88C2-ABAC47C0984A}">
      <dgm:prSet/>
      <dgm:spPr/>
      <dgm:t>
        <a:bodyPr/>
        <a:lstStyle/>
        <a:p>
          <a:endParaRPr lang="en-US"/>
        </a:p>
      </dgm:t>
    </dgm:pt>
    <dgm:pt modelId="{7BB2A1EA-07A6-4524-80DD-7D84FA42EDF0}">
      <dgm:prSet phldrT="[Text]" custT="1"/>
      <dgm:spPr/>
      <dgm:t>
        <a:bodyPr/>
        <a:lstStyle/>
        <a:p>
          <a:r>
            <a:rPr lang="en-US" sz="3200" dirty="0" smtClean="0"/>
            <a:t>Timekeeper</a:t>
          </a:r>
          <a:endParaRPr lang="en-US" sz="3200" dirty="0"/>
        </a:p>
      </dgm:t>
    </dgm:pt>
    <dgm:pt modelId="{972DFBAA-D13A-4B9D-B313-2FEDE124CE88}" type="parTrans" cxnId="{A3288E79-56D0-4550-964B-361858A01C6E}">
      <dgm:prSet/>
      <dgm:spPr/>
      <dgm:t>
        <a:bodyPr/>
        <a:lstStyle/>
        <a:p>
          <a:endParaRPr lang="en-US"/>
        </a:p>
      </dgm:t>
    </dgm:pt>
    <dgm:pt modelId="{B3615D43-A21B-4153-856E-7FBD34F42DE4}" type="sibTrans" cxnId="{A3288E79-56D0-4550-964B-361858A01C6E}">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05CC262A-D8FB-46DA-809B-E9E08754D86E}" type="pres">
      <dgm:prSet presAssocID="{7BB2A1EA-07A6-4524-80DD-7D84FA42EDF0}" presName="composite" presStyleCnt="0"/>
      <dgm:spPr/>
    </dgm:pt>
    <dgm:pt modelId="{AAAC7E43-EC7B-4321-8980-73D0A68CAAB0}" type="pres">
      <dgm:prSet presAssocID="{7BB2A1EA-07A6-4524-80DD-7D84FA42EDF0}" presName="imgShp" presStyleLbl="fgImgPlace1" presStyleIdx="0" presStyleCnt="2" custScaleX="107795" custScaleY="108972" custLinFactNeighborX="4389" custLinFactNeighborY="800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6439D47-8CC8-4334-926E-9DDB8136587A}" type="pres">
      <dgm:prSet presAssocID="{7BB2A1EA-07A6-4524-80DD-7D84FA42EDF0}" presName="txShp" presStyleLbl="node1" presStyleIdx="0" presStyleCnt="2" custScaleY="116431">
        <dgm:presLayoutVars>
          <dgm:bulletEnabled val="1"/>
        </dgm:presLayoutVars>
      </dgm:prSet>
      <dgm:spPr/>
      <dgm:t>
        <a:bodyPr/>
        <a:lstStyle/>
        <a:p>
          <a:endParaRPr lang="en-US"/>
        </a:p>
      </dgm:t>
    </dgm:pt>
    <dgm:pt modelId="{54DA88FC-455A-4E53-BC24-4E49E1BC52B3}" type="pres">
      <dgm:prSet presAssocID="{B3615D43-A21B-4153-856E-7FBD34F42DE4}" presName="spacing" presStyleCnt="0"/>
      <dgm:spPr/>
    </dgm:pt>
    <dgm:pt modelId="{58E33792-1BAC-464F-A2FD-70A8CDD70BD1}" type="pres">
      <dgm:prSet presAssocID="{8FB865F5-2E2B-44AA-B9CF-8EA7D0E2A186}" presName="composite" presStyleCnt="0"/>
      <dgm:spPr/>
    </dgm:pt>
    <dgm:pt modelId="{0101CF15-2A2A-4392-A995-06805A5A860B}" type="pres">
      <dgm:prSet presAssocID="{8FB865F5-2E2B-44AA-B9CF-8EA7D0E2A186}" presName="imgShp" presStyleLbl="fgImgPlace1" presStyleIdx="1" presStyleCnt="2" custScaleX="116953" custScaleY="115016" custLinFactNeighborY="826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76BA5EE-F163-4998-9A53-F508B4C4FCB7}" type="pres">
      <dgm:prSet presAssocID="{8FB865F5-2E2B-44AA-B9CF-8EA7D0E2A186}" presName="txShp" presStyleLbl="node1" presStyleIdx="1" presStyleCnt="2" custScaleY="108497">
        <dgm:presLayoutVars>
          <dgm:bulletEnabled val="1"/>
        </dgm:presLayoutVars>
      </dgm:prSet>
      <dgm:spPr/>
      <dgm:t>
        <a:bodyPr/>
        <a:lstStyle/>
        <a:p>
          <a:endParaRPr lang="en-US"/>
        </a:p>
      </dgm:t>
    </dgm:pt>
  </dgm:ptLst>
  <dgm:cxnLst>
    <dgm:cxn modelId="{0B057016-97DF-4397-88C2-ABAC47C0984A}" srcId="{26F94635-79B8-46CC-B72D-645B0C7E9F2E}" destId="{8FB865F5-2E2B-44AA-B9CF-8EA7D0E2A186}" srcOrd="1" destOrd="0" parTransId="{7FDB90EE-B599-486A-BD03-D07387B84023}" sibTransId="{DF675019-47E2-4052-BA9E-BC7FFB352635}"/>
    <dgm:cxn modelId="{FB8B47DE-EE66-410F-910D-23E93089685E}" type="presOf" srcId="{26F94635-79B8-46CC-B72D-645B0C7E9F2E}" destId="{AC58EA72-4AC6-44F9-9049-89B7BB044C2B}" srcOrd="0" destOrd="0" presId="urn:microsoft.com/office/officeart/2005/8/layout/vList3"/>
    <dgm:cxn modelId="{1C847C33-29CC-40EE-990A-451137362CCC}" type="presOf" srcId="{8FB865F5-2E2B-44AA-B9CF-8EA7D0E2A186}" destId="{D76BA5EE-F163-4998-9A53-F508B4C4FCB7}" srcOrd="0" destOrd="0" presId="urn:microsoft.com/office/officeart/2005/8/layout/vList3"/>
    <dgm:cxn modelId="{A3288E79-56D0-4550-964B-361858A01C6E}" srcId="{26F94635-79B8-46CC-B72D-645B0C7E9F2E}" destId="{7BB2A1EA-07A6-4524-80DD-7D84FA42EDF0}" srcOrd="0" destOrd="0" parTransId="{972DFBAA-D13A-4B9D-B313-2FEDE124CE88}" sibTransId="{B3615D43-A21B-4153-856E-7FBD34F42DE4}"/>
    <dgm:cxn modelId="{A20906D3-34E9-4A72-890F-DBDFC7221593}" type="presOf" srcId="{7BB2A1EA-07A6-4524-80DD-7D84FA42EDF0}" destId="{16439D47-8CC8-4334-926E-9DDB8136587A}" srcOrd="0" destOrd="0" presId="urn:microsoft.com/office/officeart/2005/8/layout/vList3"/>
    <dgm:cxn modelId="{9AEAB7C8-BCB8-4B22-A3C8-BB3665AA8AF6}" type="presParOf" srcId="{AC58EA72-4AC6-44F9-9049-89B7BB044C2B}" destId="{05CC262A-D8FB-46DA-809B-E9E08754D86E}" srcOrd="0" destOrd="0" presId="urn:microsoft.com/office/officeart/2005/8/layout/vList3"/>
    <dgm:cxn modelId="{3B100707-5EE2-4DCC-B828-AFA52FCB4E1A}" type="presParOf" srcId="{05CC262A-D8FB-46DA-809B-E9E08754D86E}" destId="{AAAC7E43-EC7B-4321-8980-73D0A68CAAB0}" srcOrd="0" destOrd="0" presId="urn:microsoft.com/office/officeart/2005/8/layout/vList3"/>
    <dgm:cxn modelId="{C26E2601-F8DC-4E8D-8D6C-58E9A82F8E45}" type="presParOf" srcId="{05CC262A-D8FB-46DA-809B-E9E08754D86E}" destId="{16439D47-8CC8-4334-926E-9DDB8136587A}" srcOrd="1" destOrd="0" presId="urn:microsoft.com/office/officeart/2005/8/layout/vList3"/>
    <dgm:cxn modelId="{78CDE1C4-D638-4E75-A760-B09D5794CC12}" type="presParOf" srcId="{AC58EA72-4AC6-44F9-9049-89B7BB044C2B}" destId="{54DA88FC-455A-4E53-BC24-4E49E1BC52B3}" srcOrd="1" destOrd="0" presId="urn:microsoft.com/office/officeart/2005/8/layout/vList3"/>
    <dgm:cxn modelId="{A623D804-5810-44AF-BE67-0DBC9F9F1922}" type="presParOf" srcId="{AC58EA72-4AC6-44F9-9049-89B7BB044C2B}" destId="{58E33792-1BAC-464F-A2FD-70A8CDD70BD1}" srcOrd="2" destOrd="0" presId="urn:microsoft.com/office/officeart/2005/8/layout/vList3"/>
    <dgm:cxn modelId="{334B4768-6608-45BD-86BD-094D07CCA9BE}" type="presParOf" srcId="{58E33792-1BAC-464F-A2FD-70A8CDD70BD1}" destId="{0101CF15-2A2A-4392-A995-06805A5A860B}" srcOrd="0" destOrd="0" presId="urn:microsoft.com/office/officeart/2005/8/layout/vList3"/>
    <dgm:cxn modelId="{7080C6C7-3A0F-459A-8A7B-F768BB7609E6}" type="presParOf" srcId="{58E33792-1BAC-464F-A2FD-70A8CDD70BD1}" destId="{D76BA5EE-F163-4998-9A53-F508B4C4FCB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dgm:spPr/>
      <dgm:t>
        <a:bodyPr/>
        <a:lstStyle/>
        <a:p>
          <a:r>
            <a:rPr lang="en-US" dirty="0" smtClean="0"/>
            <a:t>On-call </a:t>
          </a:r>
          <a:endParaRPr lang="en-US"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dgm:spPr/>
      <dgm:t>
        <a:bodyPr/>
        <a:lstStyle/>
        <a:p>
          <a:r>
            <a:rPr lang="en-US" dirty="0" smtClean="0"/>
            <a:t>Must be authorized by your supervisor</a:t>
          </a:r>
          <a:endParaRPr lang="en-US"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dgm:spPr/>
      <dgm:t>
        <a:bodyPr/>
        <a:lstStyle/>
        <a:p>
          <a:r>
            <a:rPr lang="en-US" dirty="0" smtClean="0"/>
            <a:t>What fields to enter on your timesheet</a:t>
          </a:r>
          <a:endParaRPr lang="en-US"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dgm:spPr/>
      <dgm:t>
        <a:bodyPr/>
        <a:lstStyle/>
        <a:p>
          <a:r>
            <a:rPr lang="en-US" dirty="0" smtClean="0"/>
            <a:t>Receiving Cost Center </a:t>
          </a:r>
          <a:endParaRPr lang="en-US"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38C83028-59D3-4D3F-8EC4-A7CC6C1767C1}">
      <dgm:prSet phldrT="[Text]"/>
      <dgm:spPr/>
      <dgm:t>
        <a:bodyPr/>
        <a:lstStyle/>
        <a:p>
          <a:r>
            <a:rPr lang="en-US" dirty="0" smtClean="0"/>
            <a:t>Only entered during non-working time</a:t>
          </a:r>
          <a:endParaRPr lang="en-US" dirty="0"/>
        </a:p>
      </dgm:t>
    </dgm:pt>
    <dgm:pt modelId="{D91E41BE-4789-4B2B-8640-0482CD86BE3D}" type="parTrans" cxnId="{759808C5-435C-45D2-8E01-4764B24B5521}">
      <dgm:prSet/>
      <dgm:spPr/>
      <dgm:t>
        <a:bodyPr/>
        <a:lstStyle/>
        <a:p>
          <a:endParaRPr lang="en-US"/>
        </a:p>
      </dgm:t>
    </dgm:pt>
    <dgm:pt modelId="{0A9B3DA3-9B1A-479B-BE5D-EF10DB888C41}" type="sibTrans" cxnId="{759808C5-435C-45D2-8E01-4764B24B5521}">
      <dgm:prSet/>
      <dgm:spPr/>
      <dgm:t>
        <a:bodyPr/>
        <a:lstStyle/>
        <a:p>
          <a:endParaRPr lang="en-US"/>
        </a:p>
      </dgm:t>
    </dgm:pt>
    <dgm:pt modelId="{9B4437FE-9DD9-496F-9F7D-F302A3FEF560}">
      <dgm:prSet phldrT="[Text]"/>
      <dgm:spPr/>
      <dgm:t>
        <a:bodyPr/>
        <a:lstStyle/>
        <a:p>
          <a:r>
            <a:rPr lang="en-US" dirty="0" smtClean="0"/>
            <a:t>Employee must be available to work</a:t>
          </a:r>
          <a:endParaRPr lang="en-US" dirty="0"/>
        </a:p>
      </dgm:t>
    </dgm:pt>
    <dgm:pt modelId="{66214D5D-3876-4B65-9F50-862C92E019BF}" type="parTrans" cxnId="{2888ADB6-4EED-45F7-B9A0-7C982A62C233}">
      <dgm:prSet/>
      <dgm:spPr/>
      <dgm:t>
        <a:bodyPr/>
        <a:lstStyle/>
        <a:p>
          <a:endParaRPr lang="en-US"/>
        </a:p>
      </dgm:t>
    </dgm:pt>
    <dgm:pt modelId="{EB7EF641-834A-4440-BEF9-78A011363C9B}" type="sibTrans" cxnId="{2888ADB6-4EED-45F7-B9A0-7C982A62C233}">
      <dgm:prSet/>
      <dgm:spPr/>
      <dgm:t>
        <a:bodyPr/>
        <a:lstStyle/>
        <a:p>
          <a:endParaRPr lang="en-US"/>
        </a:p>
      </dgm:t>
    </dgm:pt>
    <dgm:pt modelId="{D8D6F71D-1801-458B-845D-B05490B5E557}">
      <dgm:prSet phldrT="[Text]"/>
      <dgm:spPr/>
      <dgm:t>
        <a:bodyPr/>
        <a:lstStyle/>
        <a:p>
          <a:r>
            <a:rPr lang="en-US" dirty="0" smtClean="0"/>
            <a:t>Entered as Wage Type 4099</a:t>
          </a:r>
          <a:endParaRPr lang="en-US" dirty="0"/>
        </a:p>
      </dgm:t>
    </dgm:pt>
    <dgm:pt modelId="{3501369D-EBD2-437C-8BCC-A60D9423E8FC}" type="parTrans" cxnId="{C38F9FBE-2699-43EE-BDF3-9D917DBC08A8}">
      <dgm:prSet/>
      <dgm:spPr/>
      <dgm:t>
        <a:bodyPr/>
        <a:lstStyle/>
        <a:p>
          <a:endParaRPr lang="en-US"/>
        </a:p>
      </dgm:t>
    </dgm:pt>
    <dgm:pt modelId="{32BD472A-9405-4709-B185-CF2016B0F4FC}" type="sibTrans" cxnId="{C38F9FBE-2699-43EE-BDF3-9D917DBC08A8}">
      <dgm:prSet/>
      <dgm:spPr/>
      <dgm:t>
        <a:bodyPr/>
        <a:lstStyle/>
        <a:p>
          <a:endParaRPr lang="en-US"/>
        </a:p>
      </dgm:t>
    </dgm:pt>
    <dgm:pt modelId="{AC320520-AB6A-4125-8AB4-4F3F25FE637E}">
      <dgm:prSet phldrT="[Text]"/>
      <dgm:spPr/>
      <dgm:t>
        <a:bodyPr/>
        <a:lstStyle/>
        <a:p>
          <a:r>
            <a:rPr lang="en-US" dirty="0" smtClean="0"/>
            <a:t>Receiving Functional Area</a:t>
          </a:r>
          <a:endParaRPr lang="en-US" dirty="0"/>
        </a:p>
      </dgm:t>
    </dgm:pt>
    <dgm:pt modelId="{50AE5A4E-6E11-4514-AA6E-B738C28E3B93}" type="parTrans" cxnId="{D5C0CA6A-D012-4F63-93D5-17575C1372A3}">
      <dgm:prSet/>
      <dgm:spPr/>
      <dgm:t>
        <a:bodyPr/>
        <a:lstStyle/>
        <a:p>
          <a:endParaRPr lang="en-US"/>
        </a:p>
      </dgm:t>
    </dgm:pt>
    <dgm:pt modelId="{C8CE0886-DAD3-4248-934F-F513B67988BD}" type="sibTrans" cxnId="{D5C0CA6A-D012-4F63-93D5-17575C1372A3}">
      <dgm:prSet/>
      <dgm:spPr/>
      <dgm:t>
        <a:bodyPr/>
        <a:lstStyle/>
        <a:p>
          <a:endParaRPr lang="en-US"/>
        </a:p>
      </dgm:t>
    </dgm:pt>
    <dgm:pt modelId="{F943DC95-CEDF-496F-A76C-3AFC4FD473B5}">
      <dgm:prSet phldrT="[Text]"/>
      <dgm:spPr/>
      <dgm:t>
        <a:bodyPr/>
        <a:lstStyle/>
        <a:p>
          <a:r>
            <a:rPr lang="en-US" dirty="0" smtClean="0"/>
            <a:t>Wage Type (4099)</a:t>
          </a:r>
          <a:endParaRPr lang="en-US" dirty="0"/>
        </a:p>
      </dgm:t>
    </dgm:pt>
    <dgm:pt modelId="{AAF2C1B1-3EB8-4C80-BD87-E5BB014AEC03}" type="parTrans" cxnId="{27B1248A-0246-44F4-A093-2936A5D05D82}">
      <dgm:prSet/>
      <dgm:spPr/>
      <dgm:t>
        <a:bodyPr/>
        <a:lstStyle/>
        <a:p>
          <a:endParaRPr lang="en-US"/>
        </a:p>
      </dgm:t>
    </dgm:pt>
    <dgm:pt modelId="{548F9C03-D53C-4FFC-93B0-B88E24FEF157}" type="sibTrans" cxnId="{27B1248A-0246-44F4-A093-2936A5D05D82}">
      <dgm:prSet/>
      <dgm:spPr/>
      <dgm:t>
        <a:bodyPr/>
        <a:lstStyle/>
        <a:p>
          <a:endParaRPr lang="en-US"/>
        </a:p>
      </dgm:t>
    </dgm:pt>
    <dgm:pt modelId="{796B8767-DEC6-4893-BA1E-22749FEA46FC}">
      <dgm:prSet phldrT="[Text]"/>
      <dgm:spPr/>
      <dgm:t>
        <a:bodyPr/>
        <a:lstStyle/>
        <a:p>
          <a:r>
            <a:rPr lang="en-US" dirty="0" smtClean="0"/>
            <a:t>Hours on call in the From and To field</a:t>
          </a:r>
          <a:endParaRPr lang="en-US" dirty="0"/>
        </a:p>
      </dgm:t>
    </dgm:pt>
    <dgm:pt modelId="{DCA9492A-1ABF-487B-8862-795CAEDF1AB0}" type="parTrans" cxnId="{FB56CAB2-2B21-4717-AC97-A0DD52F3175B}">
      <dgm:prSet/>
      <dgm:spPr/>
      <dgm:t>
        <a:bodyPr/>
        <a:lstStyle/>
        <a:p>
          <a:endParaRPr lang="en-US"/>
        </a:p>
      </dgm:t>
    </dgm:pt>
    <dgm:pt modelId="{47D0E33C-66EA-4C40-B486-180C5857D773}" type="sibTrans" cxnId="{FB56CAB2-2B21-4717-AC97-A0DD52F3175B}">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65F66570-684B-4C26-8823-D053F5773B2B}" type="presOf" srcId="{AC320520-AB6A-4125-8AB4-4F3F25FE637E}" destId="{BF208EF9-57B8-4684-9839-08476BCC3B1C}" srcOrd="0" destOrd="1" presId="urn:microsoft.com/office/officeart/2005/8/layout/vList2"/>
    <dgm:cxn modelId="{FB56CAB2-2B21-4717-AC97-A0DD52F3175B}" srcId="{EF63F317-B72C-434A-A9AF-A21C96E00A96}" destId="{796B8767-DEC6-4893-BA1E-22749FEA46FC}" srcOrd="3" destOrd="0" parTransId="{DCA9492A-1ABF-487B-8862-795CAEDF1AB0}" sibTransId="{47D0E33C-66EA-4C40-B486-180C5857D773}"/>
    <dgm:cxn modelId="{C38F9FBE-2699-43EE-BDF3-9D917DBC08A8}" srcId="{F4AE17A6-5116-44DC-A3A9-4893BDAEFBDF}" destId="{D8D6F71D-1801-458B-845D-B05490B5E557}" srcOrd="3" destOrd="0" parTransId="{3501369D-EBD2-437C-8BCC-A60D9423E8FC}" sibTransId="{32BD472A-9405-4709-B185-CF2016B0F4FC}"/>
    <dgm:cxn modelId="{C3854713-8EC8-44E9-8149-52480C7E1B6B}" srcId="{EAE2B866-6A52-4EC5-9448-CB7DDC42865C}" destId="{EF63F317-B72C-434A-A9AF-A21C96E00A96}" srcOrd="1" destOrd="0" parTransId="{97DD1393-35DF-4C90-B089-431D04A4A6EC}" sibTransId="{BEC22AA7-0726-4BDB-A20C-49E5821C9C5E}"/>
    <dgm:cxn modelId="{25C12700-A2AC-481D-BB65-2DC15762B363}" type="presOf" srcId="{D8D6F71D-1801-458B-845D-B05490B5E557}" destId="{673D22A6-858A-4124-B954-4224A13F4AD8}" srcOrd="0" destOrd="3" presId="urn:microsoft.com/office/officeart/2005/8/layout/vList2"/>
    <dgm:cxn modelId="{6EADE895-B13A-44C5-BC90-7F26781503D1}" type="presOf" srcId="{F4AE17A6-5116-44DC-A3A9-4893BDAEFBDF}" destId="{8B5E2BF3-7AE2-42B1-B202-E07D44594375}" srcOrd="0" destOrd="0" presId="urn:microsoft.com/office/officeart/2005/8/layout/vList2"/>
    <dgm:cxn modelId="{D5C0CA6A-D012-4F63-93D5-17575C1372A3}" srcId="{EF63F317-B72C-434A-A9AF-A21C96E00A96}" destId="{AC320520-AB6A-4125-8AB4-4F3F25FE637E}" srcOrd="1" destOrd="0" parTransId="{50AE5A4E-6E11-4514-AA6E-B738C28E3B93}" sibTransId="{C8CE0886-DAD3-4248-934F-F513B67988BD}"/>
    <dgm:cxn modelId="{C9189568-5EE7-4DFF-951D-06F03660E57B}" srcId="{EF63F317-B72C-434A-A9AF-A21C96E00A96}" destId="{A55EDA8B-0D65-4B84-8394-888780C7EF4D}" srcOrd="0" destOrd="0" parTransId="{92E0A41D-A223-4D86-8B75-E0EE574C5E06}" sibTransId="{2150706D-FC02-44A3-AF5A-3C49E69F01C4}"/>
    <dgm:cxn modelId="{41AFBB24-C74D-4880-AEE5-21BC63BE9B53}" type="presOf" srcId="{38C83028-59D3-4D3F-8EC4-A7CC6C1767C1}" destId="{673D22A6-858A-4124-B954-4224A13F4AD8}" srcOrd="0" destOrd="1" presId="urn:microsoft.com/office/officeart/2005/8/layout/vList2"/>
    <dgm:cxn modelId="{4FC899F0-B02B-4D71-A0B6-6D04D8A92B83}" type="presOf" srcId="{A55EDA8B-0D65-4B84-8394-888780C7EF4D}" destId="{BF208EF9-57B8-4684-9839-08476BCC3B1C}" srcOrd="0" destOrd="0" presId="urn:microsoft.com/office/officeart/2005/8/layout/vList2"/>
    <dgm:cxn modelId="{2888ADB6-4EED-45F7-B9A0-7C982A62C233}" srcId="{F4AE17A6-5116-44DC-A3A9-4893BDAEFBDF}" destId="{9B4437FE-9DD9-496F-9F7D-F302A3FEF560}" srcOrd="2" destOrd="0" parTransId="{66214D5D-3876-4B65-9F50-862C92E019BF}" sibTransId="{EB7EF641-834A-4440-BEF9-78A011363C9B}"/>
    <dgm:cxn modelId="{AC02FF5A-ACB5-4771-AEB3-59B83A930AEB}" type="presOf" srcId="{F943DC95-CEDF-496F-A76C-3AFC4FD473B5}" destId="{BF208EF9-57B8-4684-9839-08476BCC3B1C}" srcOrd="0" destOrd="2" presId="urn:microsoft.com/office/officeart/2005/8/layout/vList2"/>
    <dgm:cxn modelId="{89F07027-2791-4931-AF28-CE253EA51763}" type="presOf" srcId="{EAE2B866-6A52-4EC5-9448-CB7DDC42865C}" destId="{A4485269-2E89-4FB2-BD02-460706331CC7}" srcOrd="0" destOrd="0" presId="urn:microsoft.com/office/officeart/2005/8/layout/vList2"/>
    <dgm:cxn modelId="{BB4D7922-7227-4CF0-8EF4-8241D0779369}" type="presOf" srcId="{EF63F317-B72C-434A-A9AF-A21C96E00A96}" destId="{B98F6A4D-E97C-4B41-AB8D-8FD42CE47084}" srcOrd="0" destOrd="0" presId="urn:microsoft.com/office/officeart/2005/8/layout/vList2"/>
    <dgm:cxn modelId="{759808C5-435C-45D2-8E01-4764B24B5521}" srcId="{F4AE17A6-5116-44DC-A3A9-4893BDAEFBDF}" destId="{38C83028-59D3-4D3F-8EC4-A7CC6C1767C1}" srcOrd="1" destOrd="0" parTransId="{D91E41BE-4789-4B2B-8640-0482CD86BE3D}" sibTransId="{0A9B3DA3-9B1A-479B-BE5D-EF10DB888C41}"/>
    <dgm:cxn modelId="{D9357770-22C7-4139-AF98-302853F25E60}" srcId="{EAE2B866-6A52-4EC5-9448-CB7DDC42865C}" destId="{F4AE17A6-5116-44DC-A3A9-4893BDAEFBDF}" srcOrd="0" destOrd="0" parTransId="{42970ADC-90FE-46CD-B4AC-AE6305DB9562}" sibTransId="{7D88E8FA-52E7-4F16-8975-C347428DD8C1}"/>
    <dgm:cxn modelId="{E4330D56-1580-43C5-AD9D-9653C1C458DC}" srcId="{F4AE17A6-5116-44DC-A3A9-4893BDAEFBDF}" destId="{EDB459F9-8D89-4DD7-A58A-371253FC6251}" srcOrd="0" destOrd="0" parTransId="{8DED6223-208D-4395-BC57-3AAD627C7A5E}" sibTransId="{A157C2C2-86D4-4D62-8613-BDFA5C380174}"/>
    <dgm:cxn modelId="{27B1248A-0246-44F4-A093-2936A5D05D82}" srcId="{EF63F317-B72C-434A-A9AF-A21C96E00A96}" destId="{F943DC95-CEDF-496F-A76C-3AFC4FD473B5}" srcOrd="2" destOrd="0" parTransId="{AAF2C1B1-3EB8-4C80-BD87-E5BB014AEC03}" sibTransId="{548F9C03-D53C-4FFC-93B0-B88E24FEF157}"/>
    <dgm:cxn modelId="{824D0AB7-1DA8-4B67-9408-9B4105C4B221}" type="presOf" srcId="{9B4437FE-9DD9-496F-9F7D-F302A3FEF560}" destId="{673D22A6-858A-4124-B954-4224A13F4AD8}" srcOrd="0" destOrd="2" presId="urn:microsoft.com/office/officeart/2005/8/layout/vList2"/>
    <dgm:cxn modelId="{AE8AE684-DAA1-4B48-9500-2155957D11C8}" type="presOf" srcId="{796B8767-DEC6-4893-BA1E-22749FEA46FC}" destId="{BF208EF9-57B8-4684-9839-08476BCC3B1C}" srcOrd="0" destOrd="3" presId="urn:microsoft.com/office/officeart/2005/8/layout/vList2"/>
    <dgm:cxn modelId="{66957E29-C9D5-4D01-968D-BD16A60342FC}" type="presOf" srcId="{EDB459F9-8D89-4DD7-A58A-371253FC6251}" destId="{673D22A6-858A-4124-B954-4224A13F4AD8}" srcOrd="0" destOrd="0" presId="urn:microsoft.com/office/officeart/2005/8/layout/vList2"/>
    <dgm:cxn modelId="{2340DE30-1485-4E8E-BBB2-78433A0277AC}" type="presParOf" srcId="{A4485269-2E89-4FB2-BD02-460706331CC7}" destId="{8B5E2BF3-7AE2-42B1-B202-E07D44594375}" srcOrd="0" destOrd="0" presId="urn:microsoft.com/office/officeart/2005/8/layout/vList2"/>
    <dgm:cxn modelId="{8A561D35-84FC-485F-B72F-B2F0AA9B6D12}" type="presParOf" srcId="{A4485269-2E89-4FB2-BD02-460706331CC7}" destId="{673D22A6-858A-4124-B954-4224A13F4AD8}" srcOrd="1" destOrd="0" presId="urn:microsoft.com/office/officeart/2005/8/layout/vList2"/>
    <dgm:cxn modelId="{FD73549C-698C-4ADF-96CB-274D2935817A}" type="presParOf" srcId="{A4485269-2E89-4FB2-BD02-460706331CC7}" destId="{B98F6A4D-E97C-4B41-AB8D-8FD42CE47084}" srcOrd="2" destOrd="0" presId="urn:microsoft.com/office/officeart/2005/8/layout/vList2"/>
    <dgm:cxn modelId="{E678FE0F-4A34-459C-A1BB-0DB6F08DAFAD}"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dgm:spPr/>
      <dgm:t>
        <a:bodyPr/>
        <a:lstStyle/>
        <a:p>
          <a:r>
            <a:rPr lang="en-US" dirty="0" smtClean="0"/>
            <a:t>Work Schedule Premium Pay </a:t>
          </a:r>
          <a:endParaRPr lang="en-US"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dgm:spPr/>
      <dgm:t>
        <a:bodyPr/>
        <a:lstStyle/>
        <a:p>
          <a:r>
            <a:rPr lang="en-US" dirty="0" smtClean="0"/>
            <a:t>May only be entered on working time</a:t>
          </a:r>
          <a:endParaRPr lang="en-US"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dgm:spPr/>
      <dgm:t>
        <a:bodyPr/>
        <a:lstStyle/>
        <a:p>
          <a:r>
            <a:rPr lang="en-US" dirty="0" smtClean="0"/>
            <a:t>What fields to enter on your timesheet</a:t>
          </a:r>
          <a:endParaRPr lang="en-US"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dgm:spPr/>
      <dgm:t>
        <a:bodyPr/>
        <a:lstStyle/>
        <a:p>
          <a:r>
            <a:rPr lang="en-US" dirty="0" smtClean="0"/>
            <a:t>Receiving Cost Center </a:t>
          </a:r>
          <a:endParaRPr lang="en-US"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40582373-0EF1-4DD6-8A55-0FEB6830F392}">
      <dgm:prSet/>
      <dgm:spPr/>
      <dgm:t>
        <a:bodyPr/>
        <a:lstStyle/>
        <a:p>
          <a:r>
            <a:rPr lang="en-US" dirty="0" smtClean="0"/>
            <a:t>Ensures payment of 2</a:t>
          </a:r>
          <a:r>
            <a:rPr lang="en-US" baseline="30000" dirty="0" smtClean="0"/>
            <a:t>nd</a:t>
          </a:r>
          <a:r>
            <a:rPr lang="en-US" dirty="0" smtClean="0"/>
            <a:t> or 3</a:t>
          </a:r>
          <a:r>
            <a:rPr lang="en-US" baseline="30000" dirty="0" smtClean="0"/>
            <a:t>rd</a:t>
          </a:r>
          <a:r>
            <a:rPr lang="en-US" dirty="0" smtClean="0"/>
            <a:t> shift differential when you attend a qualifying event during the 1</a:t>
          </a:r>
          <a:r>
            <a:rPr lang="en-US" baseline="30000" dirty="0" smtClean="0"/>
            <a:t>st</a:t>
          </a:r>
          <a:r>
            <a:rPr lang="en-US" dirty="0" smtClean="0"/>
            <a:t> shift</a:t>
          </a:r>
          <a:endParaRPr lang="en-US" dirty="0"/>
        </a:p>
      </dgm:t>
    </dgm:pt>
    <dgm:pt modelId="{C7A24E25-BA3D-423A-B6D9-7ECEA0B8DEE3}" type="parTrans" cxnId="{85C56500-6CC1-4175-971B-0F1107341D01}">
      <dgm:prSet/>
      <dgm:spPr/>
      <dgm:t>
        <a:bodyPr/>
        <a:lstStyle/>
        <a:p>
          <a:endParaRPr lang="en-US"/>
        </a:p>
      </dgm:t>
    </dgm:pt>
    <dgm:pt modelId="{FCBAF14D-60BD-4526-A8EC-B84D5E26E980}" type="sibTrans" cxnId="{85C56500-6CC1-4175-971B-0F1107341D01}">
      <dgm:prSet/>
      <dgm:spPr/>
      <dgm:t>
        <a:bodyPr/>
        <a:lstStyle/>
        <a:p>
          <a:endParaRPr lang="en-US"/>
        </a:p>
      </dgm:t>
    </dgm:pt>
    <dgm:pt modelId="{31662DD3-A869-4EA2-A606-0E5A3CD86FBB}">
      <dgm:prSet/>
      <dgm:spPr/>
      <dgm:t>
        <a:bodyPr/>
        <a:lstStyle/>
        <a:p>
          <a:r>
            <a:rPr lang="en-US" dirty="0" smtClean="0"/>
            <a:t>Entered as Wage Type 7002 (2</a:t>
          </a:r>
          <a:r>
            <a:rPr lang="en-US" baseline="30000" dirty="0" smtClean="0"/>
            <a:t>nd</a:t>
          </a:r>
          <a:r>
            <a:rPr lang="en-US" dirty="0" smtClean="0"/>
            <a:t> shift) and 7003 (3</a:t>
          </a:r>
          <a:r>
            <a:rPr lang="en-US" baseline="30000" dirty="0" smtClean="0"/>
            <a:t>rd</a:t>
          </a:r>
          <a:r>
            <a:rPr lang="en-US" dirty="0" smtClean="0"/>
            <a:t> shift)</a:t>
          </a:r>
          <a:endParaRPr lang="en-US" dirty="0"/>
        </a:p>
      </dgm:t>
    </dgm:pt>
    <dgm:pt modelId="{3E3BA1C7-F723-4922-BF78-9B741272429B}" type="parTrans" cxnId="{C9D11E39-C8CE-4DE6-B900-34B2C432F6FE}">
      <dgm:prSet/>
      <dgm:spPr/>
      <dgm:t>
        <a:bodyPr/>
        <a:lstStyle/>
        <a:p>
          <a:endParaRPr lang="en-US"/>
        </a:p>
      </dgm:t>
    </dgm:pt>
    <dgm:pt modelId="{25D97CD0-32E2-4011-8754-69C6AF89CC2A}" type="sibTrans" cxnId="{C9D11E39-C8CE-4DE6-B900-34B2C432F6FE}">
      <dgm:prSet/>
      <dgm:spPr/>
      <dgm:t>
        <a:bodyPr/>
        <a:lstStyle/>
        <a:p>
          <a:endParaRPr lang="en-US"/>
        </a:p>
      </dgm:t>
    </dgm:pt>
    <dgm:pt modelId="{B2020D47-4C47-499F-A597-9C7202F20A0D}">
      <dgm:prSet phldrT="[Text]"/>
      <dgm:spPr/>
      <dgm:t>
        <a:bodyPr/>
        <a:lstStyle/>
        <a:p>
          <a:r>
            <a:rPr lang="en-US" dirty="0" smtClean="0"/>
            <a:t>Receiving Functional Area</a:t>
          </a:r>
          <a:endParaRPr lang="en-US" dirty="0"/>
        </a:p>
      </dgm:t>
    </dgm:pt>
    <dgm:pt modelId="{865C48A4-9AE8-41CD-84D0-121A03D28C2F}" type="parTrans" cxnId="{0515CE79-A5A4-4792-94C5-FCAFD7A7860A}">
      <dgm:prSet/>
      <dgm:spPr/>
      <dgm:t>
        <a:bodyPr/>
        <a:lstStyle/>
        <a:p>
          <a:endParaRPr lang="en-US"/>
        </a:p>
      </dgm:t>
    </dgm:pt>
    <dgm:pt modelId="{5B219883-8FDD-4AD8-B2A2-C4B8407ACC4D}" type="sibTrans" cxnId="{0515CE79-A5A4-4792-94C5-FCAFD7A7860A}">
      <dgm:prSet/>
      <dgm:spPr/>
      <dgm:t>
        <a:bodyPr/>
        <a:lstStyle/>
        <a:p>
          <a:endParaRPr lang="en-US"/>
        </a:p>
      </dgm:t>
    </dgm:pt>
    <dgm:pt modelId="{D86850A3-C969-488F-82F9-50F544A82A79}">
      <dgm:prSet phldrT="[Text]"/>
      <dgm:spPr/>
      <dgm:t>
        <a:bodyPr/>
        <a:lstStyle/>
        <a:p>
          <a:r>
            <a:rPr lang="en-US" dirty="0" smtClean="0"/>
            <a:t>Total Hours of the event in the day field </a:t>
          </a:r>
          <a:endParaRPr lang="en-US" dirty="0"/>
        </a:p>
      </dgm:t>
    </dgm:pt>
    <dgm:pt modelId="{BCB7E529-CB36-4026-8598-7E275B15253C}" type="parTrans" cxnId="{08A157AF-850B-451F-B1D2-04FBF543D25E}">
      <dgm:prSet/>
      <dgm:spPr/>
      <dgm:t>
        <a:bodyPr/>
        <a:lstStyle/>
        <a:p>
          <a:endParaRPr lang="en-US"/>
        </a:p>
      </dgm:t>
    </dgm:pt>
    <dgm:pt modelId="{5D0C82E5-4924-48E9-82FE-E1BC2D5EF905}" type="sibTrans" cxnId="{08A157AF-850B-451F-B1D2-04FBF543D25E}">
      <dgm:prSet/>
      <dgm:spPr/>
      <dgm:t>
        <a:bodyPr/>
        <a:lstStyle/>
        <a:p>
          <a:endParaRPr lang="en-US"/>
        </a:p>
      </dgm:t>
    </dgm:pt>
    <dgm:pt modelId="{68C70089-FCC3-42B6-B745-64BC10ADBE4C}">
      <dgm:prSet phldrT="[Text]"/>
      <dgm:spPr/>
      <dgm:t>
        <a:bodyPr/>
        <a:lstStyle/>
        <a:p>
          <a:r>
            <a:rPr lang="en-US" dirty="0" smtClean="0"/>
            <a:t>Wage Type 7002 (2</a:t>
          </a:r>
          <a:r>
            <a:rPr lang="en-US" baseline="30000" dirty="0" smtClean="0"/>
            <a:t>nd</a:t>
          </a:r>
          <a:r>
            <a:rPr lang="en-US" dirty="0" smtClean="0"/>
            <a:t> shift) or 7003 (3</a:t>
          </a:r>
          <a:r>
            <a:rPr lang="en-US" baseline="30000" dirty="0" smtClean="0"/>
            <a:t>rd</a:t>
          </a:r>
          <a:r>
            <a:rPr lang="en-US" dirty="0" smtClean="0"/>
            <a:t> shift)</a:t>
          </a:r>
          <a:endParaRPr lang="en-US" dirty="0"/>
        </a:p>
      </dgm:t>
    </dgm:pt>
    <dgm:pt modelId="{B082EEEB-32F8-444B-9C8C-1BD9255594BC}" type="parTrans" cxnId="{B832B0E1-AC1D-4216-82A9-9C3DEDFDEA88}">
      <dgm:prSet/>
      <dgm:spPr/>
      <dgm:t>
        <a:bodyPr/>
        <a:lstStyle/>
        <a:p>
          <a:endParaRPr lang="en-US"/>
        </a:p>
      </dgm:t>
    </dgm:pt>
    <dgm:pt modelId="{1AE1E5E1-E38D-4BAF-9213-BDF49B7CC77B}" type="sibTrans" cxnId="{B832B0E1-AC1D-4216-82A9-9C3DEDFDEA88}">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85C56500-6CC1-4175-971B-0F1107341D01}" srcId="{F4AE17A6-5116-44DC-A3A9-4893BDAEFBDF}" destId="{40582373-0EF1-4DD6-8A55-0FEB6830F392}" srcOrd="1" destOrd="0" parTransId="{C7A24E25-BA3D-423A-B6D9-7ECEA0B8DEE3}" sibTransId="{FCBAF14D-60BD-4526-A8EC-B84D5E26E980}"/>
    <dgm:cxn modelId="{C9189568-5EE7-4DFF-951D-06F03660E57B}" srcId="{EF63F317-B72C-434A-A9AF-A21C96E00A96}" destId="{A55EDA8B-0D65-4B84-8394-888780C7EF4D}" srcOrd="0" destOrd="0" parTransId="{92E0A41D-A223-4D86-8B75-E0EE574C5E06}" sibTransId="{2150706D-FC02-44A3-AF5A-3C49E69F01C4}"/>
    <dgm:cxn modelId="{0515CE79-A5A4-4792-94C5-FCAFD7A7860A}" srcId="{EF63F317-B72C-434A-A9AF-A21C96E00A96}" destId="{B2020D47-4C47-499F-A597-9C7202F20A0D}" srcOrd="1" destOrd="0" parTransId="{865C48A4-9AE8-41CD-84D0-121A03D28C2F}" sibTransId="{5B219883-8FDD-4AD8-B2A2-C4B8407ACC4D}"/>
    <dgm:cxn modelId="{A60B886C-8BA4-459E-88D9-1726AB7EBEC3}" type="presOf" srcId="{31662DD3-A869-4EA2-A606-0E5A3CD86FBB}" destId="{673D22A6-858A-4124-B954-4224A13F4AD8}" srcOrd="0" destOrd="2" presId="urn:microsoft.com/office/officeart/2005/8/layout/vList2"/>
    <dgm:cxn modelId="{FF2362CE-3CE4-4639-A489-43E982FFC7D0}" type="presOf" srcId="{B2020D47-4C47-499F-A597-9C7202F20A0D}" destId="{BF208EF9-57B8-4684-9839-08476BCC3B1C}" srcOrd="0" destOrd="1" presId="urn:microsoft.com/office/officeart/2005/8/layout/vList2"/>
    <dgm:cxn modelId="{F173D0A7-C139-497C-BB50-CF8925BC9D68}" type="presOf" srcId="{EAE2B866-6A52-4EC5-9448-CB7DDC42865C}" destId="{A4485269-2E89-4FB2-BD02-460706331CC7}" srcOrd="0" destOrd="0" presId="urn:microsoft.com/office/officeart/2005/8/layout/vList2"/>
    <dgm:cxn modelId="{08A157AF-850B-451F-B1D2-04FBF543D25E}" srcId="{EF63F317-B72C-434A-A9AF-A21C96E00A96}" destId="{D86850A3-C969-488F-82F9-50F544A82A79}" srcOrd="3" destOrd="0" parTransId="{BCB7E529-CB36-4026-8598-7E275B15253C}" sibTransId="{5D0C82E5-4924-48E9-82FE-E1BC2D5EF905}"/>
    <dgm:cxn modelId="{D66EFF38-D89E-4C86-A4F2-FDAE07C61AC3}" type="presOf" srcId="{68C70089-FCC3-42B6-B745-64BC10ADBE4C}" destId="{BF208EF9-57B8-4684-9839-08476BCC3B1C}" srcOrd="0" destOrd="2" presId="urn:microsoft.com/office/officeart/2005/8/layout/vList2"/>
    <dgm:cxn modelId="{B832B0E1-AC1D-4216-82A9-9C3DEDFDEA88}" srcId="{EF63F317-B72C-434A-A9AF-A21C96E00A96}" destId="{68C70089-FCC3-42B6-B745-64BC10ADBE4C}" srcOrd="2" destOrd="0" parTransId="{B082EEEB-32F8-444B-9C8C-1BD9255594BC}" sibTransId="{1AE1E5E1-E38D-4BAF-9213-BDF49B7CC77B}"/>
    <dgm:cxn modelId="{DAE1EA85-2D1B-4499-91AB-8FAC27CFDFAB}" type="presOf" srcId="{A55EDA8B-0D65-4B84-8394-888780C7EF4D}" destId="{BF208EF9-57B8-4684-9839-08476BCC3B1C}" srcOrd="0" destOrd="0" presId="urn:microsoft.com/office/officeart/2005/8/layout/vList2"/>
    <dgm:cxn modelId="{C3854713-8EC8-44E9-8149-52480C7E1B6B}" srcId="{EAE2B866-6A52-4EC5-9448-CB7DDC42865C}" destId="{EF63F317-B72C-434A-A9AF-A21C96E00A96}" srcOrd="1" destOrd="0" parTransId="{97DD1393-35DF-4C90-B089-431D04A4A6EC}" sibTransId="{BEC22AA7-0726-4BDB-A20C-49E5821C9C5E}"/>
    <dgm:cxn modelId="{C9D11E39-C8CE-4DE6-B900-34B2C432F6FE}" srcId="{F4AE17A6-5116-44DC-A3A9-4893BDAEFBDF}" destId="{31662DD3-A869-4EA2-A606-0E5A3CD86FBB}" srcOrd="2" destOrd="0" parTransId="{3E3BA1C7-F723-4922-BF78-9B741272429B}" sibTransId="{25D97CD0-32E2-4011-8754-69C6AF89CC2A}"/>
    <dgm:cxn modelId="{D9357770-22C7-4139-AF98-302853F25E60}" srcId="{EAE2B866-6A52-4EC5-9448-CB7DDC42865C}" destId="{F4AE17A6-5116-44DC-A3A9-4893BDAEFBDF}" srcOrd="0" destOrd="0" parTransId="{42970ADC-90FE-46CD-B4AC-AE6305DB9562}" sibTransId="{7D88E8FA-52E7-4F16-8975-C347428DD8C1}"/>
    <dgm:cxn modelId="{C563B0E3-0E08-4182-BC8F-5F5BAE28C97B}" type="presOf" srcId="{D86850A3-C969-488F-82F9-50F544A82A79}" destId="{BF208EF9-57B8-4684-9839-08476BCC3B1C}" srcOrd="0" destOrd="3" presId="urn:microsoft.com/office/officeart/2005/8/layout/vList2"/>
    <dgm:cxn modelId="{C2F16154-D33C-461F-B274-4C0484C2FDB1}" type="presOf" srcId="{EF63F317-B72C-434A-A9AF-A21C96E00A96}" destId="{B98F6A4D-E97C-4B41-AB8D-8FD42CE47084}" srcOrd="0" destOrd="0" presId="urn:microsoft.com/office/officeart/2005/8/layout/vList2"/>
    <dgm:cxn modelId="{17F716A8-4C1C-47CD-A62F-0A504EE86567}" type="presOf" srcId="{EDB459F9-8D89-4DD7-A58A-371253FC6251}" destId="{673D22A6-858A-4124-B954-4224A13F4AD8}" srcOrd="0" destOrd="0" presId="urn:microsoft.com/office/officeart/2005/8/layout/vList2"/>
    <dgm:cxn modelId="{6B875FB0-E11F-41D1-94CB-69D535804C51}" type="presOf" srcId="{F4AE17A6-5116-44DC-A3A9-4893BDAEFBDF}" destId="{8B5E2BF3-7AE2-42B1-B202-E07D44594375}" srcOrd="0" destOrd="0" presId="urn:microsoft.com/office/officeart/2005/8/layout/vList2"/>
    <dgm:cxn modelId="{E4330D56-1580-43C5-AD9D-9653C1C458DC}" srcId="{F4AE17A6-5116-44DC-A3A9-4893BDAEFBDF}" destId="{EDB459F9-8D89-4DD7-A58A-371253FC6251}" srcOrd="0" destOrd="0" parTransId="{8DED6223-208D-4395-BC57-3AAD627C7A5E}" sibTransId="{A157C2C2-86D4-4D62-8613-BDFA5C380174}"/>
    <dgm:cxn modelId="{5512B2DA-CFBE-4269-A757-94FEDE8EB98F}" type="presOf" srcId="{40582373-0EF1-4DD6-8A55-0FEB6830F392}" destId="{673D22A6-858A-4124-B954-4224A13F4AD8}" srcOrd="0" destOrd="1" presId="urn:microsoft.com/office/officeart/2005/8/layout/vList2"/>
    <dgm:cxn modelId="{17BF4141-D456-4B05-BCBA-7DC715F56FC7}" type="presParOf" srcId="{A4485269-2E89-4FB2-BD02-460706331CC7}" destId="{8B5E2BF3-7AE2-42B1-B202-E07D44594375}" srcOrd="0" destOrd="0" presId="urn:microsoft.com/office/officeart/2005/8/layout/vList2"/>
    <dgm:cxn modelId="{8D972213-99C9-473D-B7CA-EF86366602CB}" type="presParOf" srcId="{A4485269-2E89-4FB2-BD02-460706331CC7}" destId="{673D22A6-858A-4124-B954-4224A13F4AD8}" srcOrd="1" destOrd="0" presId="urn:microsoft.com/office/officeart/2005/8/layout/vList2"/>
    <dgm:cxn modelId="{648BC6EB-2FF5-4374-9734-0E7027E4F749}" type="presParOf" srcId="{A4485269-2E89-4FB2-BD02-460706331CC7}" destId="{B98F6A4D-E97C-4B41-AB8D-8FD42CE47084}" srcOrd="2" destOrd="0" presId="urn:microsoft.com/office/officeart/2005/8/layout/vList2"/>
    <dgm:cxn modelId="{1D8B2A80-B348-4452-96A0-D66EF809EAD5}"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B2848-A0AE-4E42-98B7-C57E73CB9A29}"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43BE0D1-5655-405C-B783-C7E339F49A68}">
      <dgm:prSet phldrT="[Text]"/>
      <dgm:spPr/>
      <dgm:t>
        <a:bodyPr/>
        <a:lstStyle/>
        <a:p>
          <a:r>
            <a:rPr lang="en-US" dirty="0" smtClean="0"/>
            <a:t>Permanent Full-time</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0CD9610-030C-4C33-B71A-F31011C4F57E}" type="parTrans" cxnId="{EC440A9E-3465-4854-85BB-06FDE73B5CB8}">
      <dgm:prSet/>
      <dgm:spPr/>
      <dgm:t>
        <a:bodyPr/>
        <a:lstStyle/>
        <a:p>
          <a:endParaRPr lang="en-US"/>
        </a:p>
      </dgm:t>
    </dgm:pt>
    <dgm:pt modelId="{DF270275-83B1-4C6C-A01C-EA14A156A4E0}" type="sibTrans" cxnId="{EC440A9E-3465-4854-85BB-06FDE73B5CB8}">
      <dgm:prSet/>
      <dgm:spPr/>
      <dgm:t>
        <a:bodyPr/>
        <a:lstStyle/>
        <a:p>
          <a:endParaRPr lang="en-US"/>
        </a:p>
      </dgm:t>
    </dgm:pt>
    <dgm:pt modelId="{4DB543F9-7911-4942-B0A4-7ABA6ED48675}">
      <dgm:prSet phldrT="[Text]"/>
      <dgm:spPr/>
      <dgm:t>
        <a:bodyPr/>
        <a:lstStyle/>
        <a:p>
          <a:r>
            <a:rPr lang="en-US" dirty="0" smtClean="0"/>
            <a:t>Permanent Part-time</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820905D-17AA-453F-AB04-30FBC495EF15}" type="parTrans" cxnId="{BCAAA311-4991-4E64-98F2-72101C770D07}">
      <dgm:prSet/>
      <dgm:spPr/>
      <dgm:t>
        <a:bodyPr/>
        <a:lstStyle/>
        <a:p>
          <a:endParaRPr lang="en-US"/>
        </a:p>
      </dgm:t>
    </dgm:pt>
    <dgm:pt modelId="{FDD1C257-B17B-49B0-9848-1505A7E30497}" type="sibTrans" cxnId="{BCAAA311-4991-4E64-98F2-72101C770D07}">
      <dgm:prSet/>
      <dgm:spPr/>
      <dgm:t>
        <a:bodyPr/>
        <a:lstStyle/>
        <a:p>
          <a:endParaRPr lang="en-US"/>
        </a:p>
      </dgm:t>
    </dgm:pt>
    <dgm:pt modelId="{8874D3B4-B4DA-42E1-88D2-736BE419AA40}">
      <dgm:prSet phldrT="[Text]"/>
      <dgm:spPr/>
      <dgm:t>
        <a:bodyPr/>
        <a:lstStyle/>
        <a:p>
          <a:r>
            <a:rPr lang="en-US" dirty="0" smtClean="0"/>
            <a:t>Temporary</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BBCADE6-9866-432A-8344-305EAF06A0A4}" type="parTrans" cxnId="{E8F18B51-A402-4D2A-8EA4-B8B95B438473}">
      <dgm:prSet/>
      <dgm:spPr/>
      <dgm:t>
        <a:bodyPr/>
        <a:lstStyle/>
        <a:p>
          <a:endParaRPr lang="en-US"/>
        </a:p>
      </dgm:t>
    </dgm:pt>
    <dgm:pt modelId="{4343347F-7EFE-41EB-BBF2-621AD63664B7}" type="sibTrans" cxnId="{E8F18B51-A402-4D2A-8EA4-B8B95B438473}">
      <dgm:prSet/>
      <dgm:spPr/>
      <dgm:t>
        <a:bodyPr/>
        <a:lstStyle/>
        <a:p>
          <a:endParaRPr lang="en-US"/>
        </a:p>
      </dgm:t>
    </dgm:pt>
    <dgm:pt modelId="{AE455D91-9116-4E96-BC12-51B8B81044AE}">
      <dgm:prSet phldrT="[Text]"/>
      <dgm:spPr/>
      <dgm:t>
        <a:bodyPr/>
        <a:lstStyle/>
        <a:p>
          <a:r>
            <a:rPr lang="en-US" dirty="0" smtClean="0"/>
            <a:t>Winter Permanent Part-time</a:t>
          </a:r>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ECDE0C33-8532-43D0-BC9D-7DD716908752}" type="parTrans" cxnId="{2C134DE3-85F5-49F2-9BF7-5198432FCC82}">
      <dgm:prSet/>
      <dgm:spPr/>
      <dgm:t>
        <a:bodyPr/>
        <a:lstStyle/>
        <a:p>
          <a:endParaRPr lang="en-US"/>
        </a:p>
      </dgm:t>
    </dgm:pt>
    <dgm:pt modelId="{324B8A77-5549-45E9-A802-1A3BDE603F1B}" type="sibTrans" cxnId="{2C134DE3-85F5-49F2-9BF7-5198432FCC82}">
      <dgm:prSet/>
      <dgm:spPr/>
      <dgm:t>
        <a:bodyPr/>
        <a:lstStyle/>
        <a:p>
          <a:endParaRPr lang="en-US"/>
        </a:p>
      </dgm:t>
    </dgm:pt>
    <dgm:pt modelId="{B492BE5C-3798-4664-BB66-43507C39404C}" type="pres">
      <dgm:prSet presAssocID="{4C8B2848-A0AE-4E42-98B7-C57E73CB9A29}" presName="diagram" presStyleCnt="0">
        <dgm:presLayoutVars>
          <dgm:dir/>
          <dgm:resizeHandles val="exact"/>
        </dgm:presLayoutVars>
      </dgm:prSet>
      <dgm:spPr/>
      <dgm:t>
        <a:bodyPr/>
        <a:lstStyle/>
        <a:p>
          <a:endParaRPr lang="en-US"/>
        </a:p>
      </dgm:t>
    </dgm:pt>
    <dgm:pt modelId="{D13C492F-B212-49E7-A036-03462A89DC85}" type="pres">
      <dgm:prSet presAssocID="{143BE0D1-5655-405C-B783-C7E339F49A68}" presName="node" presStyleLbl="node1" presStyleIdx="0" presStyleCnt="4">
        <dgm:presLayoutVars>
          <dgm:bulletEnabled val="1"/>
        </dgm:presLayoutVars>
      </dgm:prSet>
      <dgm:spPr/>
      <dgm:t>
        <a:bodyPr/>
        <a:lstStyle/>
        <a:p>
          <a:endParaRPr lang="en-US"/>
        </a:p>
      </dgm:t>
    </dgm:pt>
    <dgm:pt modelId="{43DE1CC4-7CF5-452D-92F0-DF8AEDCC75F8}" type="pres">
      <dgm:prSet presAssocID="{DF270275-83B1-4C6C-A01C-EA14A156A4E0}" presName="sibTrans" presStyleCnt="0"/>
      <dgm:spPr/>
      <dgm:t>
        <a:bodyPr/>
        <a:lstStyle/>
        <a:p>
          <a:endParaRPr lang="en-US"/>
        </a:p>
      </dgm:t>
    </dgm:pt>
    <dgm:pt modelId="{5083D940-91B5-4A3B-938B-A6DF1751F325}" type="pres">
      <dgm:prSet presAssocID="{4DB543F9-7911-4942-B0A4-7ABA6ED48675}" presName="node" presStyleLbl="node1" presStyleIdx="1" presStyleCnt="4">
        <dgm:presLayoutVars>
          <dgm:bulletEnabled val="1"/>
        </dgm:presLayoutVars>
      </dgm:prSet>
      <dgm:spPr/>
      <dgm:t>
        <a:bodyPr/>
        <a:lstStyle/>
        <a:p>
          <a:endParaRPr lang="en-US"/>
        </a:p>
      </dgm:t>
    </dgm:pt>
    <dgm:pt modelId="{5EEB59F9-64FE-4BD1-B48D-4422438B24C7}" type="pres">
      <dgm:prSet presAssocID="{FDD1C257-B17B-49B0-9848-1505A7E30497}" presName="sibTrans" presStyleCnt="0"/>
      <dgm:spPr/>
      <dgm:t>
        <a:bodyPr/>
        <a:lstStyle/>
        <a:p>
          <a:endParaRPr lang="en-US"/>
        </a:p>
      </dgm:t>
    </dgm:pt>
    <dgm:pt modelId="{6175C58D-92E6-4B17-81E2-BB9A3A516B1D}" type="pres">
      <dgm:prSet presAssocID="{8874D3B4-B4DA-42E1-88D2-736BE419AA40}" presName="node" presStyleLbl="node1" presStyleIdx="2" presStyleCnt="4">
        <dgm:presLayoutVars>
          <dgm:bulletEnabled val="1"/>
        </dgm:presLayoutVars>
      </dgm:prSet>
      <dgm:spPr/>
      <dgm:t>
        <a:bodyPr/>
        <a:lstStyle/>
        <a:p>
          <a:endParaRPr lang="en-US"/>
        </a:p>
      </dgm:t>
    </dgm:pt>
    <dgm:pt modelId="{C58E4EB4-A971-493D-9473-274D80E320CD}" type="pres">
      <dgm:prSet presAssocID="{4343347F-7EFE-41EB-BBF2-621AD63664B7}" presName="sibTrans" presStyleCnt="0"/>
      <dgm:spPr/>
      <dgm:t>
        <a:bodyPr/>
        <a:lstStyle/>
        <a:p>
          <a:endParaRPr lang="en-US"/>
        </a:p>
      </dgm:t>
    </dgm:pt>
    <dgm:pt modelId="{35854130-C703-4F99-B387-90602593D5E9}" type="pres">
      <dgm:prSet presAssocID="{AE455D91-9116-4E96-BC12-51B8B81044AE}" presName="node" presStyleLbl="node1" presStyleIdx="3" presStyleCnt="4">
        <dgm:presLayoutVars>
          <dgm:bulletEnabled val="1"/>
        </dgm:presLayoutVars>
      </dgm:prSet>
      <dgm:spPr/>
      <dgm:t>
        <a:bodyPr/>
        <a:lstStyle/>
        <a:p>
          <a:endParaRPr lang="en-US"/>
        </a:p>
      </dgm:t>
    </dgm:pt>
  </dgm:ptLst>
  <dgm:cxnLst>
    <dgm:cxn modelId="{DD96850F-0D60-40CD-9675-55AA131C88A7}" type="presOf" srcId="{AE455D91-9116-4E96-BC12-51B8B81044AE}" destId="{35854130-C703-4F99-B387-90602593D5E9}" srcOrd="0" destOrd="0" presId="urn:microsoft.com/office/officeart/2005/8/layout/default"/>
    <dgm:cxn modelId="{2C134DE3-85F5-49F2-9BF7-5198432FCC82}" srcId="{4C8B2848-A0AE-4E42-98B7-C57E73CB9A29}" destId="{AE455D91-9116-4E96-BC12-51B8B81044AE}" srcOrd="3" destOrd="0" parTransId="{ECDE0C33-8532-43D0-BC9D-7DD716908752}" sibTransId="{324B8A77-5549-45E9-A802-1A3BDE603F1B}"/>
    <dgm:cxn modelId="{55468C68-6786-4690-87F0-24893E089982}" type="presOf" srcId="{143BE0D1-5655-405C-B783-C7E339F49A68}" destId="{D13C492F-B212-49E7-A036-03462A89DC85}" srcOrd="0" destOrd="0" presId="urn:microsoft.com/office/officeart/2005/8/layout/default"/>
    <dgm:cxn modelId="{EC440A9E-3465-4854-85BB-06FDE73B5CB8}" srcId="{4C8B2848-A0AE-4E42-98B7-C57E73CB9A29}" destId="{143BE0D1-5655-405C-B783-C7E339F49A68}" srcOrd="0" destOrd="0" parTransId="{50CD9610-030C-4C33-B71A-F31011C4F57E}" sibTransId="{DF270275-83B1-4C6C-A01C-EA14A156A4E0}"/>
    <dgm:cxn modelId="{BCAAA311-4991-4E64-98F2-72101C770D07}" srcId="{4C8B2848-A0AE-4E42-98B7-C57E73CB9A29}" destId="{4DB543F9-7911-4942-B0A4-7ABA6ED48675}" srcOrd="1" destOrd="0" parTransId="{8820905D-17AA-453F-AB04-30FBC495EF15}" sibTransId="{FDD1C257-B17B-49B0-9848-1505A7E30497}"/>
    <dgm:cxn modelId="{E8F18B51-A402-4D2A-8EA4-B8B95B438473}" srcId="{4C8B2848-A0AE-4E42-98B7-C57E73CB9A29}" destId="{8874D3B4-B4DA-42E1-88D2-736BE419AA40}" srcOrd="2" destOrd="0" parTransId="{9BBCADE6-9866-432A-8344-305EAF06A0A4}" sibTransId="{4343347F-7EFE-41EB-BBF2-621AD63664B7}"/>
    <dgm:cxn modelId="{236FB613-D23E-463C-89C4-6EA0E587DF03}" type="presOf" srcId="{8874D3B4-B4DA-42E1-88D2-736BE419AA40}" destId="{6175C58D-92E6-4B17-81E2-BB9A3A516B1D}" srcOrd="0" destOrd="0" presId="urn:microsoft.com/office/officeart/2005/8/layout/default"/>
    <dgm:cxn modelId="{FC475EBF-7684-4872-B243-DD34FE114109}" type="presOf" srcId="{4DB543F9-7911-4942-B0A4-7ABA6ED48675}" destId="{5083D940-91B5-4A3B-938B-A6DF1751F325}" srcOrd="0" destOrd="0" presId="urn:microsoft.com/office/officeart/2005/8/layout/default"/>
    <dgm:cxn modelId="{1B67BA57-F395-4B07-8541-0C5E129691E8}" type="presOf" srcId="{4C8B2848-A0AE-4E42-98B7-C57E73CB9A29}" destId="{B492BE5C-3798-4664-BB66-43507C39404C}" srcOrd="0" destOrd="0" presId="urn:microsoft.com/office/officeart/2005/8/layout/default"/>
    <dgm:cxn modelId="{ADBBCFF3-06C5-40E5-9D29-9117B405FC14}" type="presParOf" srcId="{B492BE5C-3798-4664-BB66-43507C39404C}" destId="{D13C492F-B212-49E7-A036-03462A89DC85}" srcOrd="0" destOrd="0" presId="urn:microsoft.com/office/officeart/2005/8/layout/default"/>
    <dgm:cxn modelId="{ED199B9D-9E32-494E-8452-519D2FE87FCB}" type="presParOf" srcId="{B492BE5C-3798-4664-BB66-43507C39404C}" destId="{43DE1CC4-7CF5-452D-92F0-DF8AEDCC75F8}" srcOrd="1" destOrd="0" presId="urn:microsoft.com/office/officeart/2005/8/layout/default"/>
    <dgm:cxn modelId="{5C375976-C61C-4869-B7DE-87E32E57D267}" type="presParOf" srcId="{B492BE5C-3798-4664-BB66-43507C39404C}" destId="{5083D940-91B5-4A3B-938B-A6DF1751F325}" srcOrd="2" destOrd="0" presId="urn:microsoft.com/office/officeart/2005/8/layout/default"/>
    <dgm:cxn modelId="{DD7D36E3-0180-4457-AE2D-044B38206290}" type="presParOf" srcId="{B492BE5C-3798-4664-BB66-43507C39404C}" destId="{5EEB59F9-64FE-4BD1-B48D-4422438B24C7}" srcOrd="3" destOrd="0" presId="urn:microsoft.com/office/officeart/2005/8/layout/default"/>
    <dgm:cxn modelId="{BEDAD427-F0B4-4657-AB16-B57D7C6F5392}" type="presParOf" srcId="{B492BE5C-3798-4664-BB66-43507C39404C}" destId="{6175C58D-92E6-4B17-81E2-BB9A3A516B1D}" srcOrd="4" destOrd="0" presId="urn:microsoft.com/office/officeart/2005/8/layout/default"/>
    <dgm:cxn modelId="{C8107D55-4A0B-436C-960C-A3409E6DE5FE}" type="presParOf" srcId="{B492BE5C-3798-4664-BB66-43507C39404C}" destId="{C58E4EB4-A971-493D-9473-274D80E320CD}" srcOrd="5" destOrd="0" presId="urn:microsoft.com/office/officeart/2005/8/layout/default"/>
    <dgm:cxn modelId="{7A3CC3D0-FE41-4DCE-A9DC-BE4A282AFA82}" type="presParOf" srcId="{B492BE5C-3798-4664-BB66-43507C39404C}" destId="{35854130-C703-4F99-B387-90602593D5E9}"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r>
            <a:rPr lang="en-US" dirty="0" smtClean="0"/>
            <a:t>Employee</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8FB865F5-2E2B-44AA-B9CF-8EA7D0E2A186}">
      <dgm:prSet phldrT="[Text]"/>
      <dgm:spPr/>
      <dgm:t>
        <a:bodyPr/>
        <a:lstStyle/>
        <a:p>
          <a:r>
            <a:rPr lang="en-US" dirty="0" smtClean="0"/>
            <a:t>Appointing Authority</a:t>
          </a:r>
          <a:endParaRPr lang="en-US" dirty="0"/>
        </a:p>
      </dgm:t>
    </dgm:pt>
    <dgm:pt modelId="{7FDB90EE-B599-486A-BD03-D07387B84023}" type="parTrans" cxnId="{0B057016-97DF-4397-88C2-ABAC47C0984A}">
      <dgm:prSet/>
      <dgm:spPr/>
      <dgm:t>
        <a:bodyPr/>
        <a:lstStyle/>
        <a:p>
          <a:endParaRPr lang="en-US"/>
        </a:p>
      </dgm:t>
    </dgm:pt>
    <dgm:pt modelId="{DF675019-47E2-4052-BA9E-BC7FFB352635}" type="sibTrans" cxnId="{0B057016-97DF-4397-88C2-ABAC47C0984A}">
      <dgm:prSet/>
      <dgm:spPr/>
      <dgm:t>
        <a:bodyPr/>
        <a:lstStyle/>
        <a:p>
          <a:endParaRPr lang="en-US"/>
        </a:p>
      </dgm:t>
    </dgm:pt>
    <dgm:pt modelId="{7BB2A1EA-07A6-4524-80DD-7D84FA42EDF0}">
      <dgm:prSet phldrT="[Text]"/>
      <dgm:spPr/>
      <dgm:t>
        <a:bodyPr/>
        <a:lstStyle/>
        <a:p>
          <a:r>
            <a:rPr lang="en-US" dirty="0" smtClean="0"/>
            <a:t>Timekeeper</a:t>
          </a:r>
          <a:endParaRPr lang="en-US" dirty="0"/>
        </a:p>
      </dgm:t>
    </dgm:pt>
    <dgm:pt modelId="{972DFBAA-D13A-4B9D-B313-2FEDE124CE88}" type="parTrans" cxnId="{A3288E79-56D0-4550-964B-361858A01C6E}">
      <dgm:prSet/>
      <dgm:spPr/>
      <dgm:t>
        <a:bodyPr/>
        <a:lstStyle/>
        <a:p>
          <a:endParaRPr lang="en-US"/>
        </a:p>
      </dgm:t>
    </dgm:pt>
    <dgm:pt modelId="{B3615D43-A21B-4153-856E-7FBD34F42DE4}" type="sibTrans" cxnId="{A3288E79-56D0-4550-964B-361858A01C6E}">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4">
        <dgm:presLayoutVars>
          <dgm:bulletEnabled val="1"/>
        </dgm:presLayoutVars>
      </dgm:prSet>
      <dgm:spPr/>
      <dgm:t>
        <a:bodyPr/>
        <a:lstStyle/>
        <a:p>
          <a:endParaRPr lang="en-US"/>
        </a:p>
      </dgm:t>
    </dgm:pt>
    <dgm:pt modelId="{8B57C59C-0B95-4384-B8EA-4D1B33776A17}" type="pres">
      <dgm:prSet presAssocID="{1A752503-3C36-49E7-BDC3-19113DB58257}" presName="spacing" presStyleCnt="0"/>
      <dgm:spPr/>
    </dgm:pt>
    <dgm:pt modelId="{05CC262A-D8FB-46DA-809B-E9E08754D86E}" type="pres">
      <dgm:prSet presAssocID="{7BB2A1EA-07A6-4524-80DD-7D84FA42EDF0}" presName="composite" presStyleCnt="0"/>
      <dgm:spPr/>
    </dgm:pt>
    <dgm:pt modelId="{AAAC7E43-EC7B-4321-8980-73D0A68CAAB0}" type="pres">
      <dgm:prSet presAssocID="{7BB2A1EA-07A6-4524-80DD-7D84FA42EDF0}" presName="imgShp" presStyleLbl="fgImgPlace1" presStyleIdx="2" presStyleCnt="4" custLinFactNeighborX="4389" custLinFactNeighborY="48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6439D47-8CC8-4334-926E-9DDB8136587A}" type="pres">
      <dgm:prSet presAssocID="{7BB2A1EA-07A6-4524-80DD-7D84FA42EDF0}" presName="txShp" presStyleLbl="node1" presStyleIdx="2" presStyleCnt="4">
        <dgm:presLayoutVars>
          <dgm:bulletEnabled val="1"/>
        </dgm:presLayoutVars>
      </dgm:prSet>
      <dgm:spPr/>
      <dgm:t>
        <a:bodyPr/>
        <a:lstStyle/>
        <a:p>
          <a:endParaRPr lang="en-US"/>
        </a:p>
      </dgm:t>
    </dgm:pt>
    <dgm:pt modelId="{54DA88FC-455A-4E53-BC24-4E49E1BC52B3}" type="pres">
      <dgm:prSet presAssocID="{B3615D43-A21B-4153-856E-7FBD34F42DE4}" presName="spacing" presStyleCnt="0"/>
      <dgm:spPr/>
    </dgm:pt>
    <dgm:pt modelId="{58E33792-1BAC-464F-A2FD-70A8CDD70BD1}" type="pres">
      <dgm:prSet presAssocID="{8FB865F5-2E2B-44AA-B9CF-8EA7D0E2A186}" presName="composite" presStyleCnt="0"/>
      <dgm:spPr/>
    </dgm:pt>
    <dgm:pt modelId="{0101CF15-2A2A-4392-A995-06805A5A860B}" type="pres">
      <dgm:prSet presAssocID="{8FB865F5-2E2B-44AA-B9CF-8EA7D0E2A186}"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76BA5EE-F163-4998-9A53-F508B4C4FCB7}" type="pres">
      <dgm:prSet presAssocID="{8FB865F5-2E2B-44AA-B9CF-8EA7D0E2A186}" presName="txShp" presStyleLbl="node1" presStyleIdx="3" presStyleCnt="4">
        <dgm:presLayoutVars>
          <dgm:bulletEnabled val="1"/>
        </dgm:presLayoutVars>
      </dgm:prSet>
      <dgm:spPr/>
      <dgm:t>
        <a:bodyPr/>
        <a:lstStyle/>
        <a:p>
          <a:endParaRPr lang="en-US"/>
        </a:p>
      </dgm:t>
    </dgm:pt>
  </dgm:ptLst>
  <dgm:cxnLst>
    <dgm:cxn modelId="{6F2DF328-7B7C-4F93-8E6B-B357624DABF0}" srcId="{26F94635-79B8-46CC-B72D-645B0C7E9F2E}" destId="{748F4A41-A26E-477D-ABDB-D43F02CD7000}" srcOrd="0" destOrd="0" parTransId="{6325D07D-0C46-40B1-841C-3C5F434487A5}" sibTransId="{CF9C5F9B-0690-4B64-A17C-AE713EABC369}"/>
    <dgm:cxn modelId="{D0CE9A2C-4B0C-47A1-8DB4-B71A5EEE25A7}" type="presOf" srcId="{26F94635-79B8-46CC-B72D-645B0C7E9F2E}" destId="{AC58EA72-4AC6-44F9-9049-89B7BB044C2B}" srcOrd="0" destOrd="0" presId="urn:microsoft.com/office/officeart/2005/8/layout/vList3"/>
    <dgm:cxn modelId="{4DD9BCE0-D992-449D-87FA-54E5BD5D3971}" type="presOf" srcId="{5C4ED6D0-3AB6-4A90-9FA4-15EBBB333E84}" destId="{9B9DE706-E15C-4E84-B981-DE4694665DDC}" srcOrd="0" destOrd="0" presId="urn:microsoft.com/office/officeart/2005/8/layout/vList3"/>
    <dgm:cxn modelId="{A3288E79-56D0-4550-964B-361858A01C6E}" srcId="{26F94635-79B8-46CC-B72D-645B0C7E9F2E}" destId="{7BB2A1EA-07A6-4524-80DD-7D84FA42EDF0}" srcOrd="2" destOrd="0" parTransId="{972DFBAA-D13A-4B9D-B313-2FEDE124CE88}" sibTransId="{B3615D43-A21B-4153-856E-7FBD34F42DE4}"/>
    <dgm:cxn modelId="{F5D590DD-1852-42A8-8126-B996C0C80FC4}" type="presOf" srcId="{7BB2A1EA-07A6-4524-80DD-7D84FA42EDF0}" destId="{16439D47-8CC8-4334-926E-9DDB8136587A}" srcOrd="0" destOrd="0" presId="urn:microsoft.com/office/officeart/2005/8/layout/vList3"/>
    <dgm:cxn modelId="{0B057016-97DF-4397-88C2-ABAC47C0984A}" srcId="{26F94635-79B8-46CC-B72D-645B0C7E9F2E}" destId="{8FB865F5-2E2B-44AA-B9CF-8EA7D0E2A186}" srcOrd="3" destOrd="0" parTransId="{7FDB90EE-B599-486A-BD03-D07387B84023}" sibTransId="{DF675019-47E2-4052-BA9E-BC7FFB352635}"/>
    <dgm:cxn modelId="{92D70E1D-DD13-4598-9C37-E178C9EB74B8}" type="presOf" srcId="{748F4A41-A26E-477D-ABDB-D43F02CD7000}" destId="{C3FCA0B1-9805-4D92-94DA-88DC60B64B9A}" srcOrd="0" destOrd="0" presId="urn:microsoft.com/office/officeart/2005/8/layout/vList3"/>
    <dgm:cxn modelId="{8B572133-97A0-4752-A841-D0CC7C58A6CE}" type="presOf" srcId="{8FB865F5-2E2B-44AA-B9CF-8EA7D0E2A186}" destId="{D76BA5EE-F163-4998-9A53-F508B4C4FCB7}" srcOrd="0" destOrd="0" presId="urn:microsoft.com/office/officeart/2005/8/layout/vList3"/>
    <dgm:cxn modelId="{24ADE053-D4BF-4A60-B8A6-D00916BE83A3}" srcId="{26F94635-79B8-46CC-B72D-645B0C7E9F2E}" destId="{5C4ED6D0-3AB6-4A90-9FA4-15EBBB333E84}" srcOrd="1" destOrd="0" parTransId="{B8B63016-EFFB-4DD7-82E0-3926582C91EA}" sibTransId="{1A752503-3C36-49E7-BDC3-19113DB58257}"/>
    <dgm:cxn modelId="{3B907AF3-5B96-433F-A327-5BE156C2E43F}" type="presParOf" srcId="{AC58EA72-4AC6-44F9-9049-89B7BB044C2B}" destId="{2D8B405F-DE10-4A61-89EE-C87BD23013A3}" srcOrd="0" destOrd="0" presId="urn:microsoft.com/office/officeart/2005/8/layout/vList3"/>
    <dgm:cxn modelId="{54405750-AF87-4080-B38A-3149CB555850}" type="presParOf" srcId="{2D8B405F-DE10-4A61-89EE-C87BD23013A3}" destId="{47FE7297-574A-4921-8968-6D990547ACE1}" srcOrd="0" destOrd="0" presId="urn:microsoft.com/office/officeart/2005/8/layout/vList3"/>
    <dgm:cxn modelId="{FDA18FAF-4609-4A22-A9D3-A48D05A7B81C}" type="presParOf" srcId="{2D8B405F-DE10-4A61-89EE-C87BD23013A3}" destId="{C3FCA0B1-9805-4D92-94DA-88DC60B64B9A}" srcOrd="1" destOrd="0" presId="urn:microsoft.com/office/officeart/2005/8/layout/vList3"/>
    <dgm:cxn modelId="{9F108FD2-AD73-44C5-9806-989AE3785799}" type="presParOf" srcId="{AC58EA72-4AC6-44F9-9049-89B7BB044C2B}" destId="{BEFD27B4-9558-4AE3-A42C-F7FEFAF471B2}" srcOrd="1" destOrd="0" presId="urn:microsoft.com/office/officeart/2005/8/layout/vList3"/>
    <dgm:cxn modelId="{CDA470BF-0FFB-4A20-A206-739C147E442A}" type="presParOf" srcId="{AC58EA72-4AC6-44F9-9049-89B7BB044C2B}" destId="{820DB7C8-12D4-4137-8C4E-70CBFD4E7789}" srcOrd="2" destOrd="0" presId="urn:microsoft.com/office/officeart/2005/8/layout/vList3"/>
    <dgm:cxn modelId="{7D73E42E-35B9-45AC-B561-D6DAEA7961AE}" type="presParOf" srcId="{820DB7C8-12D4-4137-8C4E-70CBFD4E7789}" destId="{BBA4EED6-CC02-4EED-8CCA-74006F21B7DF}" srcOrd="0" destOrd="0" presId="urn:microsoft.com/office/officeart/2005/8/layout/vList3"/>
    <dgm:cxn modelId="{3EB8879A-DBF8-4BA8-B48F-834113C40A08}" type="presParOf" srcId="{820DB7C8-12D4-4137-8C4E-70CBFD4E7789}" destId="{9B9DE706-E15C-4E84-B981-DE4694665DDC}" srcOrd="1" destOrd="0" presId="urn:microsoft.com/office/officeart/2005/8/layout/vList3"/>
    <dgm:cxn modelId="{DA500654-E7AB-4A58-8FCF-782B9EDE9ADA}" type="presParOf" srcId="{AC58EA72-4AC6-44F9-9049-89B7BB044C2B}" destId="{8B57C59C-0B95-4384-B8EA-4D1B33776A17}" srcOrd="3" destOrd="0" presId="urn:microsoft.com/office/officeart/2005/8/layout/vList3"/>
    <dgm:cxn modelId="{C2E65102-6DF9-4C39-9306-B13DA76FF814}" type="presParOf" srcId="{AC58EA72-4AC6-44F9-9049-89B7BB044C2B}" destId="{05CC262A-D8FB-46DA-809B-E9E08754D86E}" srcOrd="4" destOrd="0" presId="urn:microsoft.com/office/officeart/2005/8/layout/vList3"/>
    <dgm:cxn modelId="{74109FBF-60DE-4C62-9408-0B27CE098D31}" type="presParOf" srcId="{05CC262A-D8FB-46DA-809B-E9E08754D86E}" destId="{AAAC7E43-EC7B-4321-8980-73D0A68CAAB0}" srcOrd="0" destOrd="0" presId="urn:microsoft.com/office/officeart/2005/8/layout/vList3"/>
    <dgm:cxn modelId="{2C08DDAF-5B73-4EF7-9A1E-00A4715630D5}" type="presParOf" srcId="{05CC262A-D8FB-46DA-809B-E9E08754D86E}" destId="{16439D47-8CC8-4334-926E-9DDB8136587A}" srcOrd="1" destOrd="0" presId="urn:microsoft.com/office/officeart/2005/8/layout/vList3"/>
    <dgm:cxn modelId="{43460C3B-680F-4F63-8E4E-18791C3C84D3}" type="presParOf" srcId="{AC58EA72-4AC6-44F9-9049-89B7BB044C2B}" destId="{54DA88FC-455A-4E53-BC24-4E49E1BC52B3}" srcOrd="5" destOrd="0" presId="urn:microsoft.com/office/officeart/2005/8/layout/vList3"/>
    <dgm:cxn modelId="{69FFF8B1-8339-49B0-9057-D15BC0182582}" type="presParOf" srcId="{AC58EA72-4AC6-44F9-9049-89B7BB044C2B}" destId="{58E33792-1BAC-464F-A2FD-70A8CDD70BD1}" srcOrd="6" destOrd="0" presId="urn:microsoft.com/office/officeart/2005/8/layout/vList3"/>
    <dgm:cxn modelId="{0B5FB68A-BFD5-4E7E-9A50-F36641A35845}" type="presParOf" srcId="{58E33792-1BAC-464F-A2FD-70A8CDD70BD1}" destId="{0101CF15-2A2A-4392-A995-06805A5A860B}" srcOrd="0" destOrd="0" presId="urn:microsoft.com/office/officeart/2005/8/layout/vList3"/>
    <dgm:cxn modelId="{60E75393-EA96-4CCD-8420-190670530F9C}" type="presParOf" srcId="{58E33792-1BAC-464F-A2FD-70A8CDD70BD1}" destId="{D76BA5EE-F163-4998-9A53-F508B4C4FCB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pPr algn="l"/>
          <a:r>
            <a:rPr lang="en-US" dirty="0" smtClean="0"/>
            <a:t>Employee  </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pPr algn="l"/>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2" custLinFactNeighborX="-24576"/>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2" custScaleX="78092" custScaleY="104266" custLinFactNeighborX="-1453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2" custLinFactNeighborX="-24449" custLinFactNeighborY="99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2" custScaleX="79548" custLinFactNeighborX="-15262">
        <dgm:presLayoutVars>
          <dgm:bulletEnabled val="1"/>
        </dgm:presLayoutVars>
      </dgm:prSet>
      <dgm:spPr/>
      <dgm:t>
        <a:bodyPr/>
        <a:lstStyle/>
        <a:p>
          <a:endParaRPr lang="en-US"/>
        </a:p>
      </dgm:t>
    </dgm:pt>
  </dgm:ptLst>
  <dgm:cxnLst>
    <dgm:cxn modelId="{5ED623E6-8BCB-4BA4-BA79-4397CED700A6}" type="presOf" srcId="{26F94635-79B8-46CC-B72D-645B0C7E9F2E}" destId="{AC58EA72-4AC6-44F9-9049-89B7BB044C2B}" srcOrd="0" destOrd="0" presId="urn:microsoft.com/office/officeart/2005/8/layout/vList3"/>
    <dgm:cxn modelId="{24ADE053-D4BF-4A60-B8A6-D00916BE83A3}" srcId="{26F94635-79B8-46CC-B72D-645B0C7E9F2E}" destId="{5C4ED6D0-3AB6-4A90-9FA4-15EBBB333E84}" srcOrd="1" destOrd="0" parTransId="{B8B63016-EFFB-4DD7-82E0-3926582C91EA}" sibTransId="{1A752503-3C36-49E7-BDC3-19113DB58257}"/>
    <dgm:cxn modelId="{188D8EB1-56C2-40D8-81A2-42073B760AB9}" type="presOf" srcId="{5C4ED6D0-3AB6-4A90-9FA4-15EBBB333E84}" destId="{9B9DE706-E15C-4E84-B981-DE4694665DDC}" srcOrd="0" destOrd="0" presId="urn:microsoft.com/office/officeart/2005/8/layout/vList3"/>
    <dgm:cxn modelId="{3DC7BE37-D6D4-4874-8148-BCC2FFDABC94}" type="presOf" srcId="{748F4A41-A26E-477D-ABDB-D43F02CD7000}" destId="{C3FCA0B1-9805-4D92-94DA-88DC60B64B9A}" srcOrd="0" destOrd="0" presId="urn:microsoft.com/office/officeart/2005/8/layout/vList3"/>
    <dgm:cxn modelId="{6F2DF328-7B7C-4F93-8E6B-B357624DABF0}" srcId="{26F94635-79B8-46CC-B72D-645B0C7E9F2E}" destId="{748F4A41-A26E-477D-ABDB-D43F02CD7000}" srcOrd="0" destOrd="0" parTransId="{6325D07D-0C46-40B1-841C-3C5F434487A5}" sibTransId="{CF9C5F9B-0690-4B64-A17C-AE713EABC369}"/>
    <dgm:cxn modelId="{E1D95D52-0BB9-444F-905D-B971DC59116A}" type="presParOf" srcId="{AC58EA72-4AC6-44F9-9049-89B7BB044C2B}" destId="{2D8B405F-DE10-4A61-89EE-C87BD23013A3}" srcOrd="0" destOrd="0" presId="urn:microsoft.com/office/officeart/2005/8/layout/vList3"/>
    <dgm:cxn modelId="{A314A0FC-927F-499D-A7EC-1062807A4AEA}" type="presParOf" srcId="{2D8B405F-DE10-4A61-89EE-C87BD23013A3}" destId="{47FE7297-574A-4921-8968-6D990547ACE1}" srcOrd="0" destOrd="0" presId="urn:microsoft.com/office/officeart/2005/8/layout/vList3"/>
    <dgm:cxn modelId="{34DA4A5A-095A-4E3B-8E9F-5F81879B3200}" type="presParOf" srcId="{2D8B405F-DE10-4A61-89EE-C87BD23013A3}" destId="{C3FCA0B1-9805-4D92-94DA-88DC60B64B9A}" srcOrd="1" destOrd="0" presId="urn:microsoft.com/office/officeart/2005/8/layout/vList3"/>
    <dgm:cxn modelId="{4A026818-212F-4750-B22E-7170D71969F9}" type="presParOf" srcId="{AC58EA72-4AC6-44F9-9049-89B7BB044C2B}" destId="{BEFD27B4-9558-4AE3-A42C-F7FEFAF471B2}" srcOrd="1" destOrd="0" presId="urn:microsoft.com/office/officeart/2005/8/layout/vList3"/>
    <dgm:cxn modelId="{46CC79A7-FE73-43D0-95EC-CE0578C8B9C7}" type="presParOf" srcId="{AC58EA72-4AC6-44F9-9049-89B7BB044C2B}" destId="{820DB7C8-12D4-4137-8C4E-70CBFD4E7789}" srcOrd="2" destOrd="0" presId="urn:microsoft.com/office/officeart/2005/8/layout/vList3"/>
    <dgm:cxn modelId="{CA3A006E-2AF3-4CE4-AD2D-4F116A4A4605}" type="presParOf" srcId="{820DB7C8-12D4-4137-8C4E-70CBFD4E7789}" destId="{BBA4EED6-CC02-4EED-8CCA-74006F21B7DF}" srcOrd="0" destOrd="0" presId="urn:microsoft.com/office/officeart/2005/8/layout/vList3"/>
    <dgm:cxn modelId="{D7BD2161-79CA-4272-8333-1F216D9B32F6}" type="presParOf" srcId="{820DB7C8-12D4-4137-8C4E-70CBFD4E7789}" destId="{9B9DE706-E15C-4E84-B981-DE4694665DD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8FB865F5-2E2B-44AA-B9CF-8EA7D0E2A186}">
      <dgm:prSet phldrT="[Text]" custT="1"/>
      <dgm:spPr/>
      <dgm:t>
        <a:bodyPr/>
        <a:lstStyle/>
        <a:p>
          <a:r>
            <a:rPr lang="en-US" sz="3200" dirty="0" smtClean="0"/>
            <a:t>Appointing Authority</a:t>
          </a:r>
          <a:endParaRPr lang="en-US" sz="3200" dirty="0"/>
        </a:p>
      </dgm:t>
    </dgm:pt>
    <dgm:pt modelId="{7FDB90EE-B599-486A-BD03-D07387B84023}" type="parTrans" cxnId="{0B057016-97DF-4397-88C2-ABAC47C0984A}">
      <dgm:prSet/>
      <dgm:spPr/>
      <dgm:t>
        <a:bodyPr/>
        <a:lstStyle/>
        <a:p>
          <a:endParaRPr lang="en-US"/>
        </a:p>
      </dgm:t>
    </dgm:pt>
    <dgm:pt modelId="{DF675019-47E2-4052-BA9E-BC7FFB352635}" type="sibTrans" cxnId="{0B057016-97DF-4397-88C2-ABAC47C0984A}">
      <dgm:prSet/>
      <dgm:spPr/>
      <dgm:t>
        <a:bodyPr/>
        <a:lstStyle/>
        <a:p>
          <a:endParaRPr lang="en-US"/>
        </a:p>
      </dgm:t>
    </dgm:pt>
    <dgm:pt modelId="{7BB2A1EA-07A6-4524-80DD-7D84FA42EDF0}">
      <dgm:prSet phldrT="[Text]" custT="1"/>
      <dgm:spPr/>
      <dgm:t>
        <a:bodyPr/>
        <a:lstStyle/>
        <a:p>
          <a:r>
            <a:rPr lang="en-US" sz="3200" dirty="0" smtClean="0"/>
            <a:t>Timekeeper</a:t>
          </a:r>
          <a:endParaRPr lang="en-US" sz="3200" dirty="0"/>
        </a:p>
      </dgm:t>
    </dgm:pt>
    <dgm:pt modelId="{972DFBAA-D13A-4B9D-B313-2FEDE124CE88}" type="parTrans" cxnId="{A3288E79-56D0-4550-964B-361858A01C6E}">
      <dgm:prSet/>
      <dgm:spPr/>
      <dgm:t>
        <a:bodyPr/>
        <a:lstStyle/>
        <a:p>
          <a:endParaRPr lang="en-US"/>
        </a:p>
      </dgm:t>
    </dgm:pt>
    <dgm:pt modelId="{B3615D43-A21B-4153-856E-7FBD34F42DE4}" type="sibTrans" cxnId="{A3288E79-56D0-4550-964B-361858A01C6E}">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05CC262A-D8FB-46DA-809B-E9E08754D86E}" type="pres">
      <dgm:prSet presAssocID="{7BB2A1EA-07A6-4524-80DD-7D84FA42EDF0}" presName="composite" presStyleCnt="0"/>
      <dgm:spPr/>
    </dgm:pt>
    <dgm:pt modelId="{AAAC7E43-EC7B-4321-8980-73D0A68CAAB0}" type="pres">
      <dgm:prSet presAssocID="{7BB2A1EA-07A6-4524-80DD-7D84FA42EDF0}" presName="imgShp" presStyleLbl="fgImgPlace1" presStyleIdx="0" presStyleCnt="2" custScaleX="107795" custScaleY="108972" custLinFactNeighborX="4389" custLinFactNeighborY="800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6439D47-8CC8-4334-926E-9DDB8136587A}" type="pres">
      <dgm:prSet presAssocID="{7BB2A1EA-07A6-4524-80DD-7D84FA42EDF0}" presName="txShp" presStyleLbl="node1" presStyleIdx="0" presStyleCnt="2" custScaleY="116431">
        <dgm:presLayoutVars>
          <dgm:bulletEnabled val="1"/>
        </dgm:presLayoutVars>
      </dgm:prSet>
      <dgm:spPr/>
      <dgm:t>
        <a:bodyPr/>
        <a:lstStyle/>
        <a:p>
          <a:endParaRPr lang="en-US"/>
        </a:p>
      </dgm:t>
    </dgm:pt>
    <dgm:pt modelId="{54DA88FC-455A-4E53-BC24-4E49E1BC52B3}" type="pres">
      <dgm:prSet presAssocID="{B3615D43-A21B-4153-856E-7FBD34F42DE4}" presName="spacing" presStyleCnt="0"/>
      <dgm:spPr/>
    </dgm:pt>
    <dgm:pt modelId="{58E33792-1BAC-464F-A2FD-70A8CDD70BD1}" type="pres">
      <dgm:prSet presAssocID="{8FB865F5-2E2B-44AA-B9CF-8EA7D0E2A186}" presName="composite" presStyleCnt="0"/>
      <dgm:spPr/>
    </dgm:pt>
    <dgm:pt modelId="{0101CF15-2A2A-4392-A995-06805A5A860B}" type="pres">
      <dgm:prSet presAssocID="{8FB865F5-2E2B-44AA-B9CF-8EA7D0E2A186}" presName="imgShp" presStyleLbl="fgImgPlace1" presStyleIdx="1" presStyleCnt="2" custScaleX="116953" custScaleY="115016" custLinFactNeighborY="826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76BA5EE-F163-4998-9A53-F508B4C4FCB7}" type="pres">
      <dgm:prSet presAssocID="{8FB865F5-2E2B-44AA-B9CF-8EA7D0E2A186}" presName="txShp" presStyleLbl="node1" presStyleIdx="1" presStyleCnt="2" custScaleY="108497">
        <dgm:presLayoutVars>
          <dgm:bulletEnabled val="1"/>
        </dgm:presLayoutVars>
      </dgm:prSet>
      <dgm:spPr/>
      <dgm:t>
        <a:bodyPr/>
        <a:lstStyle/>
        <a:p>
          <a:endParaRPr lang="en-US"/>
        </a:p>
      </dgm:t>
    </dgm:pt>
  </dgm:ptLst>
  <dgm:cxnLst>
    <dgm:cxn modelId="{45715DCE-A890-4F7F-BA0B-6AB87C770343}" type="presOf" srcId="{26F94635-79B8-46CC-B72D-645B0C7E9F2E}" destId="{AC58EA72-4AC6-44F9-9049-89B7BB044C2B}" srcOrd="0" destOrd="0" presId="urn:microsoft.com/office/officeart/2005/8/layout/vList3"/>
    <dgm:cxn modelId="{B90D9EA4-4F11-40E9-8CED-9562C4A6EFE1}" type="presOf" srcId="{7BB2A1EA-07A6-4524-80DD-7D84FA42EDF0}" destId="{16439D47-8CC8-4334-926E-9DDB8136587A}" srcOrd="0" destOrd="0" presId="urn:microsoft.com/office/officeart/2005/8/layout/vList3"/>
    <dgm:cxn modelId="{0B057016-97DF-4397-88C2-ABAC47C0984A}" srcId="{26F94635-79B8-46CC-B72D-645B0C7E9F2E}" destId="{8FB865F5-2E2B-44AA-B9CF-8EA7D0E2A186}" srcOrd="1" destOrd="0" parTransId="{7FDB90EE-B599-486A-BD03-D07387B84023}" sibTransId="{DF675019-47E2-4052-BA9E-BC7FFB352635}"/>
    <dgm:cxn modelId="{301B1C1D-CBE5-4387-9820-F7A136181D05}" type="presOf" srcId="{8FB865F5-2E2B-44AA-B9CF-8EA7D0E2A186}" destId="{D76BA5EE-F163-4998-9A53-F508B4C4FCB7}" srcOrd="0" destOrd="0" presId="urn:microsoft.com/office/officeart/2005/8/layout/vList3"/>
    <dgm:cxn modelId="{A3288E79-56D0-4550-964B-361858A01C6E}" srcId="{26F94635-79B8-46CC-B72D-645B0C7E9F2E}" destId="{7BB2A1EA-07A6-4524-80DD-7D84FA42EDF0}" srcOrd="0" destOrd="0" parTransId="{972DFBAA-D13A-4B9D-B313-2FEDE124CE88}" sibTransId="{B3615D43-A21B-4153-856E-7FBD34F42DE4}"/>
    <dgm:cxn modelId="{1F0F552F-5D14-4A7D-8C4D-5FC5AC908D5A}" type="presParOf" srcId="{AC58EA72-4AC6-44F9-9049-89B7BB044C2B}" destId="{05CC262A-D8FB-46DA-809B-E9E08754D86E}" srcOrd="0" destOrd="0" presId="urn:microsoft.com/office/officeart/2005/8/layout/vList3"/>
    <dgm:cxn modelId="{2A68B047-EE7B-4DA3-AABC-6255F96FBA05}" type="presParOf" srcId="{05CC262A-D8FB-46DA-809B-E9E08754D86E}" destId="{AAAC7E43-EC7B-4321-8980-73D0A68CAAB0}" srcOrd="0" destOrd="0" presId="urn:microsoft.com/office/officeart/2005/8/layout/vList3"/>
    <dgm:cxn modelId="{DBC08503-7E61-4728-AE26-5357DC8E7D7A}" type="presParOf" srcId="{05CC262A-D8FB-46DA-809B-E9E08754D86E}" destId="{16439D47-8CC8-4334-926E-9DDB8136587A}" srcOrd="1" destOrd="0" presId="urn:microsoft.com/office/officeart/2005/8/layout/vList3"/>
    <dgm:cxn modelId="{6D448AE8-077C-42C5-BCF3-7621886F9CDA}" type="presParOf" srcId="{AC58EA72-4AC6-44F9-9049-89B7BB044C2B}" destId="{54DA88FC-455A-4E53-BC24-4E49E1BC52B3}" srcOrd="1" destOrd="0" presId="urn:microsoft.com/office/officeart/2005/8/layout/vList3"/>
    <dgm:cxn modelId="{4791F454-6DEE-4CA3-AB3F-2B4CC4E1F4ED}" type="presParOf" srcId="{AC58EA72-4AC6-44F9-9049-89B7BB044C2B}" destId="{58E33792-1BAC-464F-A2FD-70A8CDD70BD1}" srcOrd="2" destOrd="0" presId="urn:microsoft.com/office/officeart/2005/8/layout/vList3"/>
    <dgm:cxn modelId="{56B8494D-6966-47CD-9C74-FDCAE04A85C1}" type="presParOf" srcId="{58E33792-1BAC-464F-A2FD-70A8CDD70BD1}" destId="{0101CF15-2A2A-4392-A995-06805A5A860B}" srcOrd="0" destOrd="0" presId="urn:microsoft.com/office/officeart/2005/8/layout/vList3"/>
    <dgm:cxn modelId="{8237E346-351B-44F5-892F-B9D72C945373}" type="presParOf" srcId="{58E33792-1BAC-464F-A2FD-70A8CDD70BD1}" destId="{D76BA5EE-F163-4998-9A53-F508B4C4FCB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r>
            <a:rPr lang="en-US" dirty="0" smtClean="0"/>
            <a:t>Employee</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8FB865F5-2E2B-44AA-B9CF-8EA7D0E2A186}">
      <dgm:prSet phldrT="[Text]"/>
      <dgm:spPr/>
      <dgm:t>
        <a:bodyPr/>
        <a:lstStyle/>
        <a:p>
          <a:r>
            <a:rPr lang="en-US" dirty="0" smtClean="0"/>
            <a:t>Appointing Authority</a:t>
          </a:r>
          <a:endParaRPr lang="en-US" dirty="0"/>
        </a:p>
      </dgm:t>
    </dgm:pt>
    <dgm:pt modelId="{7FDB90EE-B599-486A-BD03-D07387B84023}" type="parTrans" cxnId="{0B057016-97DF-4397-88C2-ABAC47C0984A}">
      <dgm:prSet/>
      <dgm:spPr/>
      <dgm:t>
        <a:bodyPr/>
        <a:lstStyle/>
        <a:p>
          <a:endParaRPr lang="en-US"/>
        </a:p>
      </dgm:t>
    </dgm:pt>
    <dgm:pt modelId="{DF675019-47E2-4052-BA9E-BC7FFB352635}" type="sibTrans" cxnId="{0B057016-97DF-4397-88C2-ABAC47C0984A}">
      <dgm:prSet/>
      <dgm:spPr/>
      <dgm:t>
        <a:bodyPr/>
        <a:lstStyle/>
        <a:p>
          <a:endParaRPr lang="en-US"/>
        </a:p>
      </dgm:t>
    </dgm:pt>
    <dgm:pt modelId="{A4D87BAD-771A-4992-B1C1-66F92D73FDB2}">
      <dgm:prSet phldrT="[Text]"/>
      <dgm:spPr/>
      <dgm:t>
        <a:bodyPr/>
        <a:lstStyle/>
        <a:p>
          <a:r>
            <a:rPr lang="en-US" dirty="0" smtClean="0"/>
            <a:t>Timekeeper</a:t>
          </a:r>
          <a:endParaRPr lang="en-US" dirty="0"/>
        </a:p>
      </dgm:t>
    </dgm:pt>
    <dgm:pt modelId="{77DAD939-22B8-4CAB-BA7D-58C400DB363A}" type="parTrans" cxnId="{FF96425F-B468-4393-BB5E-B62ED5217957}">
      <dgm:prSet/>
      <dgm:spPr/>
    </dgm:pt>
    <dgm:pt modelId="{68FAF029-2DBC-4630-9012-CEB2DA63CBAF}" type="sibTrans" cxnId="{FF96425F-B468-4393-BB5E-B62ED5217957}">
      <dgm:prSet/>
      <dgm:spPr/>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4">
        <dgm:presLayoutVars>
          <dgm:bulletEnabled val="1"/>
        </dgm:presLayoutVars>
      </dgm:prSet>
      <dgm:spPr/>
      <dgm:t>
        <a:bodyPr/>
        <a:lstStyle/>
        <a:p>
          <a:endParaRPr lang="en-US"/>
        </a:p>
      </dgm:t>
    </dgm:pt>
    <dgm:pt modelId="{8B57C59C-0B95-4384-B8EA-4D1B33776A17}" type="pres">
      <dgm:prSet presAssocID="{1A752503-3C36-49E7-BDC3-19113DB58257}" presName="spacing" presStyleCnt="0"/>
      <dgm:spPr/>
    </dgm:pt>
    <dgm:pt modelId="{1C097125-1B5E-4522-8A5E-62E3B656E170}" type="pres">
      <dgm:prSet presAssocID="{A4D87BAD-771A-4992-B1C1-66F92D73FDB2}" presName="composite" presStyleCnt="0"/>
      <dgm:spPr/>
    </dgm:pt>
    <dgm:pt modelId="{10BA9304-2F6D-428E-BAC6-7588046FD412}" type="pres">
      <dgm:prSet presAssocID="{A4D87BAD-771A-4992-B1C1-66F92D73FDB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031315F1-C17F-45BA-9126-A3C5772F00A1}" type="pres">
      <dgm:prSet presAssocID="{A4D87BAD-771A-4992-B1C1-66F92D73FDB2}" presName="txShp" presStyleLbl="node1" presStyleIdx="2" presStyleCnt="4">
        <dgm:presLayoutVars>
          <dgm:bulletEnabled val="1"/>
        </dgm:presLayoutVars>
      </dgm:prSet>
      <dgm:spPr/>
      <dgm:t>
        <a:bodyPr/>
        <a:lstStyle/>
        <a:p>
          <a:endParaRPr lang="en-US"/>
        </a:p>
      </dgm:t>
    </dgm:pt>
    <dgm:pt modelId="{13952045-0D17-46C9-9BE8-29C53F2AEDEC}" type="pres">
      <dgm:prSet presAssocID="{68FAF029-2DBC-4630-9012-CEB2DA63CBAF}" presName="spacing" presStyleCnt="0"/>
      <dgm:spPr/>
    </dgm:pt>
    <dgm:pt modelId="{58E33792-1BAC-464F-A2FD-70A8CDD70BD1}" type="pres">
      <dgm:prSet presAssocID="{8FB865F5-2E2B-44AA-B9CF-8EA7D0E2A186}" presName="composite" presStyleCnt="0"/>
      <dgm:spPr/>
    </dgm:pt>
    <dgm:pt modelId="{0101CF15-2A2A-4392-A995-06805A5A860B}" type="pres">
      <dgm:prSet presAssocID="{8FB865F5-2E2B-44AA-B9CF-8EA7D0E2A186}"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76BA5EE-F163-4998-9A53-F508B4C4FCB7}" type="pres">
      <dgm:prSet presAssocID="{8FB865F5-2E2B-44AA-B9CF-8EA7D0E2A186}" presName="txShp" presStyleLbl="node1" presStyleIdx="3" presStyleCnt="4">
        <dgm:presLayoutVars>
          <dgm:bulletEnabled val="1"/>
        </dgm:presLayoutVars>
      </dgm:prSet>
      <dgm:spPr/>
      <dgm:t>
        <a:bodyPr/>
        <a:lstStyle/>
        <a:p>
          <a:endParaRPr lang="en-US"/>
        </a:p>
      </dgm:t>
    </dgm:pt>
  </dgm:ptLst>
  <dgm:cxnLst>
    <dgm:cxn modelId="{ADE14646-B2E0-4557-B319-0E88578DDA17}" type="presOf" srcId="{5C4ED6D0-3AB6-4A90-9FA4-15EBBB333E84}" destId="{9B9DE706-E15C-4E84-B981-DE4694665DDC}" srcOrd="0" destOrd="0" presId="urn:microsoft.com/office/officeart/2005/8/layout/vList3"/>
    <dgm:cxn modelId="{6F2DF328-7B7C-4F93-8E6B-B357624DABF0}" srcId="{26F94635-79B8-46CC-B72D-645B0C7E9F2E}" destId="{748F4A41-A26E-477D-ABDB-D43F02CD7000}" srcOrd="0" destOrd="0" parTransId="{6325D07D-0C46-40B1-841C-3C5F434487A5}" sibTransId="{CF9C5F9B-0690-4B64-A17C-AE713EABC369}"/>
    <dgm:cxn modelId="{1D7E32E9-5686-4EBC-A018-38080F61B15F}" type="presOf" srcId="{26F94635-79B8-46CC-B72D-645B0C7E9F2E}" destId="{AC58EA72-4AC6-44F9-9049-89B7BB044C2B}" srcOrd="0" destOrd="0" presId="urn:microsoft.com/office/officeart/2005/8/layout/vList3"/>
    <dgm:cxn modelId="{6C38B8D2-E4D8-481E-86E6-05C3F58121FB}" type="presOf" srcId="{748F4A41-A26E-477D-ABDB-D43F02CD7000}" destId="{C3FCA0B1-9805-4D92-94DA-88DC60B64B9A}" srcOrd="0" destOrd="0" presId="urn:microsoft.com/office/officeart/2005/8/layout/vList3"/>
    <dgm:cxn modelId="{28A5D18E-CAD0-43D6-AD37-7DACA20E7FB2}" type="presOf" srcId="{A4D87BAD-771A-4992-B1C1-66F92D73FDB2}" destId="{031315F1-C17F-45BA-9126-A3C5772F00A1}" srcOrd="0" destOrd="0" presId="urn:microsoft.com/office/officeart/2005/8/layout/vList3"/>
    <dgm:cxn modelId="{FF96425F-B468-4393-BB5E-B62ED5217957}" srcId="{26F94635-79B8-46CC-B72D-645B0C7E9F2E}" destId="{A4D87BAD-771A-4992-B1C1-66F92D73FDB2}" srcOrd="2" destOrd="0" parTransId="{77DAD939-22B8-4CAB-BA7D-58C400DB363A}" sibTransId="{68FAF029-2DBC-4630-9012-CEB2DA63CBAF}"/>
    <dgm:cxn modelId="{0B057016-97DF-4397-88C2-ABAC47C0984A}" srcId="{26F94635-79B8-46CC-B72D-645B0C7E9F2E}" destId="{8FB865F5-2E2B-44AA-B9CF-8EA7D0E2A186}" srcOrd="3" destOrd="0" parTransId="{7FDB90EE-B599-486A-BD03-D07387B84023}" sibTransId="{DF675019-47E2-4052-BA9E-BC7FFB352635}"/>
    <dgm:cxn modelId="{FA9E1368-F391-4447-A417-20A1B37775EB}" type="presOf" srcId="{8FB865F5-2E2B-44AA-B9CF-8EA7D0E2A186}" destId="{D76BA5EE-F163-4998-9A53-F508B4C4FCB7}" srcOrd="0" destOrd="0" presId="urn:microsoft.com/office/officeart/2005/8/layout/vList3"/>
    <dgm:cxn modelId="{24ADE053-D4BF-4A60-B8A6-D00916BE83A3}" srcId="{26F94635-79B8-46CC-B72D-645B0C7E9F2E}" destId="{5C4ED6D0-3AB6-4A90-9FA4-15EBBB333E84}" srcOrd="1" destOrd="0" parTransId="{B8B63016-EFFB-4DD7-82E0-3926582C91EA}" sibTransId="{1A752503-3C36-49E7-BDC3-19113DB58257}"/>
    <dgm:cxn modelId="{91B38B77-341F-42F4-97BF-69667348981E}" type="presParOf" srcId="{AC58EA72-4AC6-44F9-9049-89B7BB044C2B}" destId="{2D8B405F-DE10-4A61-89EE-C87BD23013A3}" srcOrd="0" destOrd="0" presId="urn:microsoft.com/office/officeart/2005/8/layout/vList3"/>
    <dgm:cxn modelId="{3A494580-6082-4E81-AD09-5E123740C713}" type="presParOf" srcId="{2D8B405F-DE10-4A61-89EE-C87BD23013A3}" destId="{47FE7297-574A-4921-8968-6D990547ACE1}" srcOrd="0" destOrd="0" presId="urn:microsoft.com/office/officeart/2005/8/layout/vList3"/>
    <dgm:cxn modelId="{2B26CD01-D71D-4B00-8618-3361ED423432}" type="presParOf" srcId="{2D8B405F-DE10-4A61-89EE-C87BD23013A3}" destId="{C3FCA0B1-9805-4D92-94DA-88DC60B64B9A}" srcOrd="1" destOrd="0" presId="urn:microsoft.com/office/officeart/2005/8/layout/vList3"/>
    <dgm:cxn modelId="{296BFFA6-7DD4-4078-A7B8-D66663504BAA}" type="presParOf" srcId="{AC58EA72-4AC6-44F9-9049-89B7BB044C2B}" destId="{BEFD27B4-9558-4AE3-A42C-F7FEFAF471B2}" srcOrd="1" destOrd="0" presId="urn:microsoft.com/office/officeart/2005/8/layout/vList3"/>
    <dgm:cxn modelId="{2DD1BFCA-D992-4765-8197-FADA8FE275B6}" type="presParOf" srcId="{AC58EA72-4AC6-44F9-9049-89B7BB044C2B}" destId="{820DB7C8-12D4-4137-8C4E-70CBFD4E7789}" srcOrd="2" destOrd="0" presId="urn:microsoft.com/office/officeart/2005/8/layout/vList3"/>
    <dgm:cxn modelId="{2F5C0213-F759-47CE-B7C4-9B8BBBD6984B}" type="presParOf" srcId="{820DB7C8-12D4-4137-8C4E-70CBFD4E7789}" destId="{BBA4EED6-CC02-4EED-8CCA-74006F21B7DF}" srcOrd="0" destOrd="0" presId="urn:microsoft.com/office/officeart/2005/8/layout/vList3"/>
    <dgm:cxn modelId="{CD433765-6B31-41E2-9A5F-C1B2BA392D5F}" type="presParOf" srcId="{820DB7C8-12D4-4137-8C4E-70CBFD4E7789}" destId="{9B9DE706-E15C-4E84-B981-DE4694665DDC}" srcOrd="1" destOrd="0" presId="urn:microsoft.com/office/officeart/2005/8/layout/vList3"/>
    <dgm:cxn modelId="{1E180B00-34D2-4943-96BC-B883E058826A}" type="presParOf" srcId="{AC58EA72-4AC6-44F9-9049-89B7BB044C2B}" destId="{8B57C59C-0B95-4384-B8EA-4D1B33776A17}" srcOrd="3" destOrd="0" presId="urn:microsoft.com/office/officeart/2005/8/layout/vList3"/>
    <dgm:cxn modelId="{2309B895-1F20-4816-97DB-1168AAD5A5F3}" type="presParOf" srcId="{AC58EA72-4AC6-44F9-9049-89B7BB044C2B}" destId="{1C097125-1B5E-4522-8A5E-62E3B656E170}" srcOrd="4" destOrd="0" presId="urn:microsoft.com/office/officeart/2005/8/layout/vList3"/>
    <dgm:cxn modelId="{26D6AB6E-526D-4EED-9182-AAA0E5790E7C}" type="presParOf" srcId="{1C097125-1B5E-4522-8A5E-62E3B656E170}" destId="{10BA9304-2F6D-428E-BAC6-7588046FD412}" srcOrd="0" destOrd="0" presId="urn:microsoft.com/office/officeart/2005/8/layout/vList3"/>
    <dgm:cxn modelId="{475DBA12-95A7-4A14-88A5-275C50564235}" type="presParOf" srcId="{1C097125-1B5E-4522-8A5E-62E3B656E170}" destId="{031315F1-C17F-45BA-9126-A3C5772F00A1}" srcOrd="1" destOrd="0" presId="urn:microsoft.com/office/officeart/2005/8/layout/vList3"/>
    <dgm:cxn modelId="{D60AEE37-A7AA-43A8-A2BF-0CB3C5A30BB3}" type="presParOf" srcId="{AC58EA72-4AC6-44F9-9049-89B7BB044C2B}" destId="{13952045-0D17-46C9-9BE8-29C53F2AEDEC}" srcOrd="5" destOrd="0" presId="urn:microsoft.com/office/officeart/2005/8/layout/vList3"/>
    <dgm:cxn modelId="{AB9B907A-F309-42C3-87C6-A310C20F6D87}" type="presParOf" srcId="{AC58EA72-4AC6-44F9-9049-89B7BB044C2B}" destId="{58E33792-1BAC-464F-A2FD-70A8CDD70BD1}" srcOrd="6" destOrd="0" presId="urn:microsoft.com/office/officeart/2005/8/layout/vList3"/>
    <dgm:cxn modelId="{109E0292-154E-44A8-AE5F-C65A1935E51F}" type="presParOf" srcId="{58E33792-1BAC-464F-A2FD-70A8CDD70BD1}" destId="{0101CF15-2A2A-4392-A995-06805A5A860B}" srcOrd="0" destOrd="0" presId="urn:microsoft.com/office/officeart/2005/8/layout/vList3"/>
    <dgm:cxn modelId="{E5D75738-D9E2-4C3A-9571-6B5B3D65516F}" type="presParOf" srcId="{58E33792-1BAC-464F-A2FD-70A8CDD70BD1}" destId="{D76BA5EE-F163-4998-9A53-F508B4C4FCB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pPr algn="l"/>
          <a:r>
            <a:rPr lang="en-US" dirty="0" smtClean="0"/>
            <a:t>Employee  </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pPr algn="l"/>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2" custLinFactNeighborX="-24576"/>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2" custScaleX="78092" custScaleY="104266" custLinFactNeighborX="-1453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2" custLinFactNeighborX="-24449" custLinFactNeighborY="99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2" custScaleX="79548" custLinFactNeighborX="-15262">
        <dgm:presLayoutVars>
          <dgm:bulletEnabled val="1"/>
        </dgm:presLayoutVars>
      </dgm:prSet>
      <dgm:spPr/>
      <dgm:t>
        <a:bodyPr/>
        <a:lstStyle/>
        <a:p>
          <a:endParaRPr lang="en-US"/>
        </a:p>
      </dgm:t>
    </dgm:pt>
  </dgm:ptLst>
  <dgm:cxnLst>
    <dgm:cxn modelId="{24ADE053-D4BF-4A60-B8A6-D00916BE83A3}" srcId="{26F94635-79B8-46CC-B72D-645B0C7E9F2E}" destId="{5C4ED6D0-3AB6-4A90-9FA4-15EBBB333E84}" srcOrd="1" destOrd="0" parTransId="{B8B63016-EFFB-4DD7-82E0-3926582C91EA}" sibTransId="{1A752503-3C36-49E7-BDC3-19113DB58257}"/>
    <dgm:cxn modelId="{1938C823-7693-42B7-B2CC-9DA0FC2C2597}" type="presOf" srcId="{748F4A41-A26E-477D-ABDB-D43F02CD7000}" destId="{C3FCA0B1-9805-4D92-94DA-88DC60B64B9A}" srcOrd="0" destOrd="0" presId="urn:microsoft.com/office/officeart/2005/8/layout/vList3"/>
    <dgm:cxn modelId="{8723DA54-3600-44BC-A151-3FC84CF1D5ED}" type="presOf" srcId="{5C4ED6D0-3AB6-4A90-9FA4-15EBBB333E84}" destId="{9B9DE706-E15C-4E84-B981-DE4694665DDC}" srcOrd="0" destOrd="0" presId="urn:microsoft.com/office/officeart/2005/8/layout/vList3"/>
    <dgm:cxn modelId="{5D6A03FD-AB05-4382-A862-47C030C6899A}" type="presOf" srcId="{26F94635-79B8-46CC-B72D-645B0C7E9F2E}" destId="{AC58EA72-4AC6-44F9-9049-89B7BB044C2B}" srcOrd="0" destOrd="0" presId="urn:microsoft.com/office/officeart/2005/8/layout/vList3"/>
    <dgm:cxn modelId="{6F2DF328-7B7C-4F93-8E6B-B357624DABF0}" srcId="{26F94635-79B8-46CC-B72D-645B0C7E9F2E}" destId="{748F4A41-A26E-477D-ABDB-D43F02CD7000}" srcOrd="0" destOrd="0" parTransId="{6325D07D-0C46-40B1-841C-3C5F434487A5}" sibTransId="{CF9C5F9B-0690-4B64-A17C-AE713EABC369}"/>
    <dgm:cxn modelId="{A477EA27-FF3D-4B87-B70F-513E95B1E84D}" type="presParOf" srcId="{AC58EA72-4AC6-44F9-9049-89B7BB044C2B}" destId="{2D8B405F-DE10-4A61-89EE-C87BD23013A3}" srcOrd="0" destOrd="0" presId="urn:microsoft.com/office/officeart/2005/8/layout/vList3"/>
    <dgm:cxn modelId="{CF08A961-CF14-45F9-BE2D-D225A519CCB4}" type="presParOf" srcId="{2D8B405F-DE10-4A61-89EE-C87BD23013A3}" destId="{47FE7297-574A-4921-8968-6D990547ACE1}" srcOrd="0" destOrd="0" presId="urn:microsoft.com/office/officeart/2005/8/layout/vList3"/>
    <dgm:cxn modelId="{4AE754FE-D109-4C0B-94E9-70C855988E8E}" type="presParOf" srcId="{2D8B405F-DE10-4A61-89EE-C87BD23013A3}" destId="{C3FCA0B1-9805-4D92-94DA-88DC60B64B9A}" srcOrd="1" destOrd="0" presId="urn:microsoft.com/office/officeart/2005/8/layout/vList3"/>
    <dgm:cxn modelId="{ECF077F7-A98F-4E86-B21B-4B31679AA0EC}" type="presParOf" srcId="{AC58EA72-4AC6-44F9-9049-89B7BB044C2B}" destId="{BEFD27B4-9558-4AE3-A42C-F7FEFAF471B2}" srcOrd="1" destOrd="0" presId="urn:microsoft.com/office/officeart/2005/8/layout/vList3"/>
    <dgm:cxn modelId="{CC818124-EF32-4B44-9284-B53EC054E141}" type="presParOf" srcId="{AC58EA72-4AC6-44F9-9049-89B7BB044C2B}" destId="{820DB7C8-12D4-4137-8C4E-70CBFD4E7789}" srcOrd="2" destOrd="0" presId="urn:microsoft.com/office/officeart/2005/8/layout/vList3"/>
    <dgm:cxn modelId="{677E7429-D67B-47E0-BCDA-95BC439C534B}" type="presParOf" srcId="{820DB7C8-12D4-4137-8C4E-70CBFD4E7789}" destId="{BBA4EED6-CC02-4EED-8CCA-74006F21B7DF}" srcOrd="0" destOrd="0" presId="urn:microsoft.com/office/officeart/2005/8/layout/vList3"/>
    <dgm:cxn modelId="{1B4662AF-A0D2-4F11-9C34-4F69D46E0D74}" type="presParOf" srcId="{820DB7C8-12D4-4137-8C4E-70CBFD4E7789}" destId="{9B9DE706-E15C-4E84-B981-DE4694665DD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C492F-B212-49E7-A036-03462A89DC85}">
      <dsp:nvSpPr>
        <dsp:cNvPr id="0" name=""/>
        <dsp:cNvSpPr/>
      </dsp:nvSpPr>
      <dsp:spPr>
        <a:xfrm>
          <a:off x="2573"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Maintenance </a:t>
          </a:r>
          <a:r>
            <a:rPr lang="en-US" sz="2100" b="1" i="1" kern="1200" dirty="0" smtClean="0"/>
            <a:t>or</a:t>
          </a:r>
          <a:r>
            <a:rPr lang="en-US" sz="2100" kern="1200" dirty="0" smtClean="0"/>
            <a:t> Tunnel</a:t>
          </a:r>
          <a:endParaRPr lang="en-US" sz="2100" kern="1200" dirty="0"/>
        </a:p>
      </dsp:txBody>
      <dsp:txXfrm>
        <a:off x="2573" y="623452"/>
        <a:ext cx="2041611" cy="1224966"/>
      </dsp:txXfrm>
    </dsp:sp>
    <dsp:sp modelId="{5083D940-91B5-4A3B-938B-A6DF1751F325}">
      <dsp:nvSpPr>
        <dsp:cNvPr id="0" name=""/>
        <dsp:cNvSpPr/>
      </dsp:nvSpPr>
      <dsp:spPr>
        <a:xfrm>
          <a:off x="2248346"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Engineering </a:t>
          </a:r>
          <a:r>
            <a:rPr lang="en-US" sz="2100" b="1" i="1" kern="1200" dirty="0" smtClean="0"/>
            <a:t>or</a:t>
          </a:r>
          <a:r>
            <a:rPr lang="en-US" sz="2100" kern="1200" dirty="0" smtClean="0"/>
            <a:t> Project Support</a:t>
          </a:r>
          <a:endParaRPr lang="en-US" sz="2100" kern="1200" dirty="0"/>
        </a:p>
      </dsp:txBody>
      <dsp:txXfrm>
        <a:off x="2248346" y="623452"/>
        <a:ext cx="2041611" cy="1224966"/>
      </dsp:txXfrm>
    </dsp:sp>
    <dsp:sp modelId="{6175C58D-92E6-4B17-81E2-BB9A3A516B1D}">
      <dsp:nvSpPr>
        <dsp:cNvPr id="0" name=""/>
        <dsp:cNvSpPr/>
      </dsp:nvSpPr>
      <dsp:spPr>
        <a:xfrm>
          <a:off x="4494119"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Maintenance Support </a:t>
          </a:r>
          <a:r>
            <a:rPr lang="en-US" sz="2100" b="1" i="1" kern="1200" dirty="0" smtClean="0"/>
            <a:t>or</a:t>
          </a:r>
          <a:r>
            <a:rPr lang="en-US" sz="2100" b="0" kern="1200" dirty="0" smtClean="0"/>
            <a:t> Program Support</a:t>
          </a:r>
          <a:endParaRPr lang="en-US" sz="2100" kern="1200" dirty="0"/>
        </a:p>
      </dsp:txBody>
      <dsp:txXfrm>
        <a:off x="4494119" y="623452"/>
        <a:ext cx="2041611" cy="1224966"/>
      </dsp:txXfrm>
    </dsp:sp>
    <dsp:sp modelId="{35854130-C703-4F99-B387-90602593D5E9}">
      <dsp:nvSpPr>
        <dsp:cNvPr id="0" name=""/>
        <dsp:cNvSpPr/>
      </dsp:nvSpPr>
      <dsp:spPr>
        <a:xfrm>
          <a:off x="6739891"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Temporary</a:t>
          </a:r>
          <a:endParaRPr lang="en-US" sz="2100" b="0" kern="1200" dirty="0"/>
        </a:p>
      </dsp:txBody>
      <dsp:txXfrm>
        <a:off x="6739891" y="623452"/>
        <a:ext cx="2041611" cy="1224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39D47-8CC8-4334-926E-9DDB8136587A}">
      <dsp:nvSpPr>
        <dsp:cNvPr id="0" name=""/>
        <dsp:cNvSpPr/>
      </dsp:nvSpPr>
      <dsp:spPr>
        <a:xfrm rot="10800000">
          <a:off x="1364967" y="232562"/>
          <a:ext cx="3521256" cy="20653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22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Timekeeper</a:t>
          </a:r>
          <a:endParaRPr lang="en-US" sz="3200" kern="1200" dirty="0"/>
        </a:p>
      </dsp:txBody>
      <dsp:txXfrm rot="10800000">
        <a:off x="1881299" y="232562"/>
        <a:ext cx="3004924" cy="2065329"/>
      </dsp:txXfrm>
    </dsp:sp>
    <dsp:sp modelId="{AAAC7E43-EC7B-4321-8980-73D0A68CAAB0}">
      <dsp:nvSpPr>
        <dsp:cNvPr id="0" name=""/>
        <dsp:cNvSpPr/>
      </dsp:nvSpPr>
      <dsp:spPr>
        <a:xfrm>
          <a:off x="486753" y="440770"/>
          <a:ext cx="1912138" cy="19330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BA5EE-F163-4998-9A53-F508B4C4FCB7}">
      <dsp:nvSpPr>
        <dsp:cNvPr id="0" name=""/>
        <dsp:cNvSpPr/>
      </dsp:nvSpPr>
      <dsp:spPr>
        <a:xfrm rot="10800000">
          <a:off x="1405580" y="2885223"/>
          <a:ext cx="3521256" cy="19245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22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Appointing Authority</a:t>
          </a:r>
          <a:endParaRPr lang="en-US" sz="3200" kern="1200" dirty="0"/>
        </a:p>
      </dsp:txBody>
      <dsp:txXfrm rot="10800000">
        <a:off x="1886728" y="2885223"/>
        <a:ext cx="3040108" cy="1924591"/>
      </dsp:txXfrm>
    </dsp:sp>
    <dsp:sp modelId="{0101CF15-2A2A-4392-A995-06805A5A860B}">
      <dsp:nvSpPr>
        <dsp:cNvPr id="0" name=""/>
        <dsp:cNvSpPr/>
      </dsp:nvSpPr>
      <dsp:spPr>
        <a:xfrm>
          <a:off x="368285" y="2974067"/>
          <a:ext cx="2074589" cy="20402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2BF3-7AE2-42B1-B202-E07D44594375}">
      <dsp:nvSpPr>
        <dsp:cNvPr id="0" name=""/>
        <dsp:cNvSpPr/>
      </dsp:nvSpPr>
      <dsp:spPr>
        <a:xfrm>
          <a:off x="0" y="54027"/>
          <a:ext cx="8778875"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On-call </a:t>
          </a:r>
          <a:endParaRPr lang="en-US" sz="2200" kern="1200" dirty="0"/>
        </a:p>
      </dsp:txBody>
      <dsp:txXfrm>
        <a:off x="25759" y="79786"/>
        <a:ext cx="8727357" cy="476152"/>
      </dsp:txXfrm>
    </dsp:sp>
    <dsp:sp modelId="{673D22A6-858A-4124-B954-4224A13F4AD8}">
      <dsp:nvSpPr>
        <dsp:cNvPr id="0" name=""/>
        <dsp:cNvSpPr/>
      </dsp:nvSpPr>
      <dsp:spPr>
        <a:xfrm>
          <a:off x="0" y="581697"/>
          <a:ext cx="8778875"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Must be authorized by your supervisor</a:t>
          </a:r>
          <a:endParaRPr lang="en-US" sz="1700" kern="1200" dirty="0"/>
        </a:p>
        <a:p>
          <a:pPr marL="171450" lvl="1" indent="-171450" algn="l" defTabSz="755650">
            <a:lnSpc>
              <a:spcPct val="90000"/>
            </a:lnSpc>
            <a:spcBef>
              <a:spcPct val="0"/>
            </a:spcBef>
            <a:spcAft>
              <a:spcPct val="20000"/>
            </a:spcAft>
            <a:buChar char="••"/>
          </a:pPr>
          <a:r>
            <a:rPr lang="en-US" sz="1700" kern="1200" dirty="0" smtClean="0"/>
            <a:t>Only entered during non-working time</a:t>
          </a:r>
          <a:endParaRPr lang="en-US" sz="1700" kern="1200" dirty="0"/>
        </a:p>
        <a:p>
          <a:pPr marL="171450" lvl="1" indent="-171450" algn="l" defTabSz="755650">
            <a:lnSpc>
              <a:spcPct val="90000"/>
            </a:lnSpc>
            <a:spcBef>
              <a:spcPct val="0"/>
            </a:spcBef>
            <a:spcAft>
              <a:spcPct val="20000"/>
            </a:spcAft>
            <a:buChar char="••"/>
          </a:pPr>
          <a:r>
            <a:rPr lang="en-US" sz="1700" kern="1200" dirty="0" smtClean="0"/>
            <a:t>Employee must be available to work</a:t>
          </a:r>
          <a:endParaRPr lang="en-US" sz="1700" kern="1200" dirty="0"/>
        </a:p>
        <a:p>
          <a:pPr marL="171450" lvl="1" indent="-171450" algn="l" defTabSz="755650">
            <a:lnSpc>
              <a:spcPct val="90000"/>
            </a:lnSpc>
            <a:spcBef>
              <a:spcPct val="0"/>
            </a:spcBef>
            <a:spcAft>
              <a:spcPct val="20000"/>
            </a:spcAft>
            <a:buChar char="••"/>
          </a:pPr>
          <a:r>
            <a:rPr lang="en-US" sz="1700" kern="1200" dirty="0" smtClean="0"/>
            <a:t>Entered as Wage Type 4099</a:t>
          </a:r>
          <a:endParaRPr lang="en-US" sz="1700" kern="1200" dirty="0"/>
        </a:p>
      </dsp:txBody>
      <dsp:txXfrm>
        <a:off x="0" y="581697"/>
        <a:ext cx="8778875" cy="1184040"/>
      </dsp:txXfrm>
    </dsp:sp>
    <dsp:sp modelId="{B98F6A4D-E97C-4B41-AB8D-8FD42CE47084}">
      <dsp:nvSpPr>
        <dsp:cNvPr id="0" name=""/>
        <dsp:cNvSpPr/>
      </dsp:nvSpPr>
      <dsp:spPr>
        <a:xfrm>
          <a:off x="0" y="1765737"/>
          <a:ext cx="8778875"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What fields to enter on your timesheet</a:t>
          </a:r>
          <a:endParaRPr lang="en-US" sz="2200" kern="1200" dirty="0"/>
        </a:p>
      </dsp:txBody>
      <dsp:txXfrm>
        <a:off x="25759" y="1791496"/>
        <a:ext cx="8727357" cy="476152"/>
      </dsp:txXfrm>
    </dsp:sp>
    <dsp:sp modelId="{BF208EF9-57B8-4684-9839-08476BCC3B1C}">
      <dsp:nvSpPr>
        <dsp:cNvPr id="0" name=""/>
        <dsp:cNvSpPr/>
      </dsp:nvSpPr>
      <dsp:spPr>
        <a:xfrm>
          <a:off x="0" y="2293407"/>
          <a:ext cx="8778875"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Receiving Cost Center </a:t>
          </a:r>
          <a:endParaRPr lang="en-US" sz="1700" kern="1200" dirty="0"/>
        </a:p>
        <a:p>
          <a:pPr marL="171450" lvl="1" indent="-171450" algn="l" defTabSz="755650">
            <a:lnSpc>
              <a:spcPct val="90000"/>
            </a:lnSpc>
            <a:spcBef>
              <a:spcPct val="0"/>
            </a:spcBef>
            <a:spcAft>
              <a:spcPct val="20000"/>
            </a:spcAft>
            <a:buChar char="••"/>
          </a:pPr>
          <a:r>
            <a:rPr lang="en-US" sz="1700" kern="1200" dirty="0" smtClean="0"/>
            <a:t>Receiving Functional Area</a:t>
          </a:r>
          <a:endParaRPr lang="en-US" sz="1700" kern="1200" dirty="0"/>
        </a:p>
        <a:p>
          <a:pPr marL="171450" lvl="1" indent="-171450" algn="l" defTabSz="755650">
            <a:lnSpc>
              <a:spcPct val="90000"/>
            </a:lnSpc>
            <a:spcBef>
              <a:spcPct val="0"/>
            </a:spcBef>
            <a:spcAft>
              <a:spcPct val="20000"/>
            </a:spcAft>
            <a:buChar char="••"/>
          </a:pPr>
          <a:r>
            <a:rPr lang="en-US" sz="1700" kern="1200" dirty="0" smtClean="0"/>
            <a:t>Wage Type (4099)</a:t>
          </a:r>
          <a:endParaRPr lang="en-US" sz="1700" kern="1200" dirty="0"/>
        </a:p>
        <a:p>
          <a:pPr marL="171450" lvl="1" indent="-171450" algn="l" defTabSz="755650">
            <a:lnSpc>
              <a:spcPct val="90000"/>
            </a:lnSpc>
            <a:spcBef>
              <a:spcPct val="0"/>
            </a:spcBef>
            <a:spcAft>
              <a:spcPct val="20000"/>
            </a:spcAft>
            <a:buChar char="••"/>
          </a:pPr>
          <a:r>
            <a:rPr lang="en-US" sz="1700" kern="1200" dirty="0" smtClean="0"/>
            <a:t>Hours on call in the From and To field</a:t>
          </a:r>
          <a:endParaRPr lang="en-US" sz="1700" kern="1200" dirty="0"/>
        </a:p>
      </dsp:txBody>
      <dsp:txXfrm>
        <a:off x="0" y="2293407"/>
        <a:ext cx="8778875" cy="1184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2BF3-7AE2-42B1-B202-E07D44594375}">
      <dsp:nvSpPr>
        <dsp:cNvPr id="0" name=""/>
        <dsp:cNvSpPr/>
      </dsp:nvSpPr>
      <dsp:spPr>
        <a:xfrm>
          <a:off x="0" y="27"/>
          <a:ext cx="8778875"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Work Schedule Premium Pay </a:t>
          </a:r>
          <a:endParaRPr lang="en-US" sz="2300" kern="1200" dirty="0"/>
        </a:p>
      </dsp:txBody>
      <dsp:txXfrm>
        <a:off x="26930" y="26957"/>
        <a:ext cx="8725015" cy="497795"/>
      </dsp:txXfrm>
    </dsp:sp>
    <dsp:sp modelId="{673D22A6-858A-4124-B954-4224A13F4AD8}">
      <dsp:nvSpPr>
        <dsp:cNvPr id="0" name=""/>
        <dsp:cNvSpPr/>
      </dsp:nvSpPr>
      <dsp:spPr>
        <a:xfrm>
          <a:off x="0" y="551682"/>
          <a:ext cx="8778875"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May only be entered on working time</a:t>
          </a:r>
          <a:endParaRPr lang="en-US" sz="1800" kern="1200" dirty="0"/>
        </a:p>
        <a:p>
          <a:pPr marL="171450" lvl="1" indent="-171450" algn="l" defTabSz="800100">
            <a:lnSpc>
              <a:spcPct val="90000"/>
            </a:lnSpc>
            <a:spcBef>
              <a:spcPct val="0"/>
            </a:spcBef>
            <a:spcAft>
              <a:spcPct val="20000"/>
            </a:spcAft>
            <a:buChar char="••"/>
          </a:pPr>
          <a:r>
            <a:rPr lang="en-US" sz="1800" kern="1200" dirty="0" smtClean="0"/>
            <a:t>Ensures payment of 2</a:t>
          </a:r>
          <a:r>
            <a:rPr lang="en-US" sz="1800" kern="1200" baseline="30000" dirty="0" smtClean="0"/>
            <a:t>nd</a:t>
          </a:r>
          <a:r>
            <a:rPr lang="en-US" sz="1800" kern="1200" dirty="0" smtClean="0"/>
            <a:t> or 3</a:t>
          </a:r>
          <a:r>
            <a:rPr lang="en-US" sz="1800" kern="1200" baseline="30000" dirty="0" smtClean="0"/>
            <a:t>rd</a:t>
          </a:r>
          <a:r>
            <a:rPr lang="en-US" sz="1800" kern="1200" dirty="0" smtClean="0"/>
            <a:t> shift differential when you attend a qualifying event during the 1</a:t>
          </a:r>
          <a:r>
            <a:rPr lang="en-US" sz="1800" kern="1200" baseline="30000" dirty="0" smtClean="0"/>
            <a:t>st</a:t>
          </a:r>
          <a:r>
            <a:rPr lang="en-US" sz="1800" kern="1200" dirty="0" smtClean="0"/>
            <a:t> shift</a:t>
          </a:r>
          <a:endParaRPr lang="en-US" sz="1800" kern="1200" dirty="0"/>
        </a:p>
        <a:p>
          <a:pPr marL="171450" lvl="1" indent="-171450" algn="l" defTabSz="800100">
            <a:lnSpc>
              <a:spcPct val="90000"/>
            </a:lnSpc>
            <a:spcBef>
              <a:spcPct val="0"/>
            </a:spcBef>
            <a:spcAft>
              <a:spcPct val="20000"/>
            </a:spcAft>
            <a:buChar char="••"/>
          </a:pPr>
          <a:r>
            <a:rPr lang="en-US" sz="1800" kern="1200" dirty="0" smtClean="0"/>
            <a:t>Entered as Wage Type 7002 (2</a:t>
          </a:r>
          <a:r>
            <a:rPr lang="en-US" sz="1800" kern="1200" baseline="30000" dirty="0" smtClean="0"/>
            <a:t>nd</a:t>
          </a:r>
          <a:r>
            <a:rPr lang="en-US" sz="1800" kern="1200" dirty="0" smtClean="0"/>
            <a:t> shift) and 7003 (3</a:t>
          </a:r>
          <a:r>
            <a:rPr lang="en-US" sz="1800" kern="1200" baseline="30000" dirty="0" smtClean="0"/>
            <a:t>rd</a:t>
          </a:r>
          <a:r>
            <a:rPr lang="en-US" sz="1800" kern="1200" dirty="0" smtClean="0"/>
            <a:t> shift)</a:t>
          </a:r>
          <a:endParaRPr lang="en-US" sz="1800" kern="1200" dirty="0"/>
        </a:p>
      </dsp:txBody>
      <dsp:txXfrm>
        <a:off x="0" y="551682"/>
        <a:ext cx="8778875" cy="1190250"/>
      </dsp:txXfrm>
    </dsp:sp>
    <dsp:sp modelId="{B98F6A4D-E97C-4B41-AB8D-8FD42CE47084}">
      <dsp:nvSpPr>
        <dsp:cNvPr id="0" name=""/>
        <dsp:cNvSpPr/>
      </dsp:nvSpPr>
      <dsp:spPr>
        <a:xfrm>
          <a:off x="0" y="1741932"/>
          <a:ext cx="8778875"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What fields to enter on your timesheet</a:t>
          </a:r>
          <a:endParaRPr lang="en-US" sz="2300" kern="1200" dirty="0"/>
        </a:p>
      </dsp:txBody>
      <dsp:txXfrm>
        <a:off x="26930" y="1768862"/>
        <a:ext cx="8725015" cy="497795"/>
      </dsp:txXfrm>
    </dsp:sp>
    <dsp:sp modelId="{BF208EF9-57B8-4684-9839-08476BCC3B1C}">
      <dsp:nvSpPr>
        <dsp:cNvPr id="0" name=""/>
        <dsp:cNvSpPr/>
      </dsp:nvSpPr>
      <dsp:spPr>
        <a:xfrm>
          <a:off x="0" y="2293587"/>
          <a:ext cx="8778875"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Receiving Cost Center </a:t>
          </a:r>
          <a:endParaRPr lang="en-US" sz="1800" kern="1200" dirty="0"/>
        </a:p>
        <a:p>
          <a:pPr marL="171450" lvl="1" indent="-171450" algn="l" defTabSz="800100">
            <a:lnSpc>
              <a:spcPct val="90000"/>
            </a:lnSpc>
            <a:spcBef>
              <a:spcPct val="0"/>
            </a:spcBef>
            <a:spcAft>
              <a:spcPct val="20000"/>
            </a:spcAft>
            <a:buChar char="••"/>
          </a:pPr>
          <a:r>
            <a:rPr lang="en-US" sz="1800" kern="1200" dirty="0" smtClean="0"/>
            <a:t>Receiving Functional Area</a:t>
          </a:r>
          <a:endParaRPr lang="en-US" sz="1800" kern="1200" dirty="0"/>
        </a:p>
        <a:p>
          <a:pPr marL="171450" lvl="1" indent="-171450" algn="l" defTabSz="800100">
            <a:lnSpc>
              <a:spcPct val="90000"/>
            </a:lnSpc>
            <a:spcBef>
              <a:spcPct val="0"/>
            </a:spcBef>
            <a:spcAft>
              <a:spcPct val="20000"/>
            </a:spcAft>
            <a:buChar char="••"/>
          </a:pPr>
          <a:r>
            <a:rPr lang="en-US" sz="1800" kern="1200" dirty="0" smtClean="0"/>
            <a:t>Wage Type 7002 (2</a:t>
          </a:r>
          <a:r>
            <a:rPr lang="en-US" sz="1800" kern="1200" baseline="30000" dirty="0" smtClean="0"/>
            <a:t>nd</a:t>
          </a:r>
          <a:r>
            <a:rPr lang="en-US" sz="1800" kern="1200" dirty="0" smtClean="0"/>
            <a:t> shift) or 7003 (3</a:t>
          </a:r>
          <a:r>
            <a:rPr lang="en-US" sz="1800" kern="1200" baseline="30000" dirty="0" smtClean="0"/>
            <a:t>rd</a:t>
          </a:r>
          <a:r>
            <a:rPr lang="en-US" sz="1800" kern="1200" dirty="0" smtClean="0"/>
            <a:t> shift)</a:t>
          </a:r>
          <a:endParaRPr lang="en-US" sz="1800" kern="1200" dirty="0"/>
        </a:p>
        <a:p>
          <a:pPr marL="171450" lvl="1" indent="-171450" algn="l" defTabSz="800100">
            <a:lnSpc>
              <a:spcPct val="90000"/>
            </a:lnSpc>
            <a:spcBef>
              <a:spcPct val="0"/>
            </a:spcBef>
            <a:spcAft>
              <a:spcPct val="20000"/>
            </a:spcAft>
            <a:buChar char="••"/>
          </a:pPr>
          <a:r>
            <a:rPr lang="en-US" sz="1800" kern="1200" dirty="0" smtClean="0"/>
            <a:t>Total Hours of the event in the day field </a:t>
          </a:r>
          <a:endParaRPr lang="en-US" sz="1800" kern="1200" dirty="0"/>
        </a:p>
      </dsp:txBody>
      <dsp:txXfrm>
        <a:off x="0" y="2293587"/>
        <a:ext cx="8778875" cy="1237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C492F-B212-49E7-A036-03462A89DC85}">
      <dsp:nvSpPr>
        <dsp:cNvPr id="0" name=""/>
        <dsp:cNvSpPr/>
      </dsp:nvSpPr>
      <dsp:spPr>
        <a:xfrm>
          <a:off x="2573"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Permanent Full-time</a:t>
          </a:r>
          <a:endParaRPr lang="en-US" sz="2400" kern="1200" dirty="0"/>
        </a:p>
      </dsp:txBody>
      <dsp:txXfrm>
        <a:off x="2573" y="623452"/>
        <a:ext cx="2041611" cy="1224966"/>
      </dsp:txXfrm>
    </dsp:sp>
    <dsp:sp modelId="{5083D940-91B5-4A3B-938B-A6DF1751F325}">
      <dsp:nvSpPr>
        <dsp:cNvPr id="0" name=""/>
        <dsp:cNvSpPr/>
      </dsp:nvSpPr>
      <dsp:spPr>
        <a:xfrm>
          <a:off x="2248346"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Permanent Part-time</a:t>
          </a:r>
          <a:endParaRPr lang="en-US" sz="2400" kern="1200" dirty="0"/>
        </a:p>
      </dsp:txBody>
      <dsp:txXfrm>
        <a:off x="2248346" y="623452"/>
        <a:ext cx="2041611" cy="1224966"/>
      </dsp:txXfrm>
    </dsp:sp>
    <dsp:sp modelId="{6175C58D-92E6-4B17-81E2-BB9A3A516B1D}">
      <dsp:nvSpPr>
        <dsp:cNvPr id="0" name=""/>
        <dsp:cNvSpPr/>
      </dsp:nvSpPr>
      <dsp:spPr>
        <a:xfrm>
          <a:off x="4494119"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Temporary</a:t>
          </a:r>
          <a:endParaRPr lang="en-US" sz="2400" kern="1200" dirty="0"/>
        </a:p>
      </dsp:txBody>
      <dsp:txXfrm>
        <a:off x="4494119" y="623452"/>
        <a:ext cx="2041611" cy="1224966"/>
      </dsp:txXfrm>
    </dsp:sp>
    <dsp:sp modelId="{35854130-C703-4F99-B387-90602593D5E9}">
      <dsp:nvSpPr>
        <dsp:cNvPr id="0" name=""/>
        <dsp:cNvSpPr/>
      </dsp:nvSpPr>
      <dsp:spPr>
        <a:xfrm>
          <a:off x="6739891" y="623452"/>
          <a:ext cx="2041611" cy="122496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Winter Permanent Part-time</a:t>
          </a:r>
          <a:endParaRPr lang="en-US" sz="2400" kern="1200" dirty="0"/>
        </a:p>
      </dsp:txBody>
      <dsp:txXfrm>
        <a:off x="6739891" y="623452"/>
        <a:ext cx="2041611" cy="1224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A0B1-9805-4D92-94DA-88DC60B64B9A}">
      <dsp:nvSpPr>
        <dsp:cNvPr id="0" name=""/>
        <dsp:cNvSpPr/>
      </dsp:nvSpPr>
      <dsp:spPr>
        <a:xfrm rot="10800000">
          <a:off x="1722479" y="1047"/>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Employee</a:t>
          </a:r>
          <a:endParaRPr lang="en-US" sz="4400" kern="1200" dirty="0"/>
        </a:p>
      </dsp:txBody>
      <dsp:txXfrm rot="10800000">
        <a:off x="1974496" y="1047"/>
        <a:ext cx="5585934" cy="1008070"/>
      </dsp:txXfrm>
    </dsp:sp>
    <dsp:sp modelId="{47FE7297-574A-4921-8968-6D990547ACE1}">
      <dsp:nvSpPr>
        <dsp:cNvPr id="0" name=""/>
        <dsp:cNvSpPr/>
      </dsp:nvSpPr>
      <dsp:spPr>
        <a:xfrm>
          <a:off x="1218443" y="1047"/>
          <a:ext cx="1008070" cy="10080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E706-E15C-4E84-B981-DE4694665DDC}">
      <dsp:nvSpPr>
        <dsp:cNvPr id="0" name=""/>
        <dsp:cNvSpPr/>
      </dsp:nvSpPr>
      <dsp:spPr>
        <a:xfrm rot="10800000">
          <a:off x="1722479" y="1310033"/>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Supervisor</a:t>
          </a:r>
          <a:endParaRPr lang="en-US" sz="4400" kern="1200" dirty="0"/>
        </a:p>
      </dsp:txBody>
      <dsp:txXfrm rot="10800000">
        <a:off x="1974496" y="1310033"/>
        <a:ext cx="5585934" cy="1008070"/>
      </dsp:txXfrm>
    </dsp:sp>
    <dsp:sp modelId="{BBA4EED6-CC02-4EED-8CCA-74006F21B7DF}">
      <dsp:nvSpPr>
        <dsp:cNvPr id="0" name=""/>
        <dsp:cNvSpPr/>
      </dsp:nvSpPr>
      <dsp:spPr>
        <a:xfrm>
          <a:off x="1218443" y="1310033"/>
          <a:ext cx="1008070" cy="10080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39D47-8CC8-4334-926E-9DDB8136587A}">
      <dsp:nvSpPr>
        <dsp:cNvPr id="0" name=""/>
        <dsp:cNvSpPr/>
      </dsp:nvSpPr>
      <dsp:spPr>
        <a:xfrm rot="10800000">
          <a:off x="1722479" y="2619020"/>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Timekeeper</a:t>
          </a:r>
          <a:endParaRPr lang="en-US" sz="4400" kern="1200" dirty="0"/>
        </a:p>
      </dsp:txBody>
      <dsp:txXfrm rot="10800000">
        <a:off x="1974496" y="2619020"/>
        <a:ext cx="5585934" cy="1008070"/>
      </dsp:txXfrm>
    </dsp:sp>
    <dsp:sp modelId="{AAAC7E43-EC7B-4321-8980-73D0A68CAAB0}">
      <dsp:nvSpPr>
        <dsp:cNvPr id="0" name=""/>
        <dsp:cNvSpPr/>
      </dsp:nvSpPr>
      <dsp:spPr>
        <a:xfrm>
          <a:off x="1262688" y="2667690"/>
          <a:ext cx="1008070" cy="100807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BA5EE-F163-4998-9A53-F508B4C4FCB7}">
      <dsp:nvSpPr>
        <dsp:cNvPr id="0" name=""/>
        <dsp:cNvSpPr/>
      </dsp:nvSpPr>
      <dsp:spPr>
        <a:xfrm rot="10800000">
          <a:off x="1722479" y="3928007"/>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Appointing Authority</a:t>
          </a:r>
          <a:endParaRPr lang="en-US" sz="4400" kern="1200" dirty="0"/>
        </a:p>
      </dsp:txBody>
      <dsp:txXfrm rot="10800000">
        <a:off x="1974496" y="3928007"/>
        <a:ext cx="5585934" cy="1008070"/>
      </dsp:txXfrm>
    </dsp:sp>
    <dsp:sp modelId="{0101CF15-2A2A-4392-A995-06805A5A860B}">
      <dsp:nvSpPr>
        <dsp:cNvPr id="0" name=""/>
        <dsp:cNvSpPr/>
      </dsp:nvSpPr>
      <dsp:spPr>
        <a:xfrm>
          <a:off x="1218443" y="3928007"/>
          <a:ext cx="1008070" cy="100807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A0B1-9805-4D92-94DA-88DC60B64B9A}">
      <dsp:nvSpPr>
        <dsp:cNvPr id="0" name=""/>
        <dsp:cNvSpPr/>
      </dsp:nvSpPr>
      <dsp:spPr>
        <a:xfrm rot="10800000">
          <a:off x="1571472" y="133104"/>
          <a:ext cx="3092808" cy="20802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794"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Employee  </a:t>
          </a:r>
          <a:endParaRPr lang="en-US" sz="2800" kern="1200" dirty="0"/>
        </a:p>
      </dsp:txBody>
      <dsp:txXfrm rot="10800000">
        <a:off x="2091530" y="133104"/>
        <a:ext cx="2572750" cy="2080234"/>
      </dsp:txXfrm>
    </dsp:sp>
    <dsp:sp modelId="{47FE7297-574A-4921-8968-6D990547ACE1}">
      <dsp:nvSpPr>
        <dsp:cNvPr id="0" name=""/>
        <dsp:cNvSpPr/>
      </dsp:nvSpPr>
      <dsp:spPr>
        <a:xfrm>
          <a:off x="225374" y="175660"/>
          <a:ext cx="1995122" cy="19951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E706-E15C-4E84-B981-DE4694665DDC}">
      <dsp:nvSpPr>
        <dsp:cNvPr id="0" name=""/>
        <dsp:cNvSpPr/>
      </dsp:nvSpPr>
      <dsp:spPr>
        <a:xfrm rot="10800000">
          <a:off x="1499391" y="2808897"/>
          <a:ext cx="3150472" cy="19951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794"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Supervisor</a:t>
          </a:r>
          <a:endParaRPr lang="en-US" sz="2800" kern="1200" dirty="0"/>
        </a:p>
      </dsp:txBody>
      <dsp:txXfrm rot="10800000">
        <a:off x="1998171" y="2808897"/>
        <a:ext cx="2651692" cy="1995122"/>
      </dsp:txXfrm>
    </dsp:sp>
    <dsp:sp modelId="{BBA4EED6-CC02-4EED-8CCA-74006F21B7DF}">
      <dsp:nvSpPr>
        <dsp:cNvPr id="0" name=""/>
        <dsp:cNvSpPr/>
      </dsp:nvSpPr>
      <dsp:spPr>
        <a:xfrm>
          <a:off x="213491" y="2828789"/>
          <a:ext cx="1995122" cy="199512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39D47-8CC8-4334-926E-9DDB8136587A}">
      <dsp:nvSpPr>
        <dsp:cNvPr id="0" name=""/>
        <dsp:cNvSpPr/>
      </dsp:nvSpPr>
      <dsp:spPr>
        <a:xfrm rot="10800000">
          <a:off x="1364967" y="232562"/>
          <a:ext cx="3521256" cy="20653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22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Timekeeper</a:t>
          </a:r>
          <a:endParaRPr lang="en-US" sz="3200" kern="1200" dirty="0"/>
        </a:p>
      </dsp:txBody>
      <dsp:txXfrm rot="10800000">
        <a:off x="1881299" y="232562"/>
        <a:ext cx="3004924" cy="2065329"/>
      </dsp:txXfrm>
    </dsp:sp>
    <dsp:sp modelId="{AAAC7E43-EC7B-4321-8980-73D0A68CAAB0}">
      <dsp:nvSpPr>
        <dsp:cNvPr id="0" name=""/>
        <dsp:cNvSpPr/>
      </dsp:nvSpPr>
      <dsp:spPr>
        <a:xfrm>
          <a:off x="486753" y="440770"/>
          <a:ext cx="1912138" cy="19330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BA5EE-F163-4998-9A53-F508B4C4FCB7}">
      <dsp:nvSpPr>
        <dsp:cNvPr id="0" name=""/>
        <dsp:cNvSpPr/>
      </dsp:nvSpPr>
      <dsp:spPr>
        <a:xfrm rot="10800000">
          <a:off x="1405580" y="2885223"/>
          <a:ext cx="3521256" cy="19245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22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Appointing Authority</a:t>
          </a:r>
          <a:endParaRPr lang="en-US" sz="3200" kern="1200" dirty="0"/>
        </a:p>
      </dsp:txBody>
      <dsp:txXfrm rot="10800000">
        <a:off x="1886728" y="2885223"/>
        <a:ext cx="3040108" cy="1924591"/>
      </dsp:txXfrm>
    </dsp:sp>
    <dsp:sp modelId="{0101CF15-2A2A-4392-A995-06805A5A860B}">
      <dsp:nvSpPr>
        <dsp:cNvPr id="0" name=""/>
        <dsp:cNvSpPr/>
      </dsp:nvSpPr>
      <dsp:spPr>
        <a:xfrm>
          <a:off x="368285" y="2974067"/>
          <a:ext cx="2074589" cy="20402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A0B1-9805-4D92-94DA-88DC60B64B9A}">
      <dsp:nvSpPr>
        <dsp:cNvPr id="0" name=""/>
        <dsp:cNvSpPr/>
      </dsp:nvSpPr>
      <dsp:spPr>
        <a:xfrm rot="10800000">
          <a:off x="1722479" y="1047"/>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Employee</a:t>
          </a:r>
          <a:endParaRPr lang="en-US" sz="4400" kern="1200" dirty="0"/>
        </a:p>
      </dsp:txBody>
      <dsp:txXfrm rot="10800000">
        <a:off x="1974496" y="1047"/>
        <a:ext cx="5585934" cy="1008070"/>
      </dsp:txXfrm>
    </dsp:sp>
    <dsp:sp modelId="{47FE7297-574A-4921-8968-6D990547ACE1}">
      <dsp:nvSpPr>
        <dsp:cNvPr id="0" name=""/>
        <dsp:cNvSpPr/>
      </dsp:nvSpPr>
      <dsp:spPr>
        <a:xfrm>
          <a:off x="1218443" y="1047"/>
          <a:ext cx="1008070" cy="10080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E706-E15C-4E84-B981-DE4694665DDC}">
      <dsp:nvSpPr>
        <dsp:cNvPr id="0" name=""/>
        <dsp:cNvSpPr/>
      </dsp:nvSpPr>
      <dsp:spPr>
        <a:xfrm rot="10800000">
          <a:off x="1722479" y="1310033"/>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Supervisor</a:t>
          </a:r>
          <a:endParaRPr lang="en-US" sz="4400" kern="1200" dirty="0"/>
        </a:p>
      </dsp:txBody>
      <dsp:txXfrm rot="10800000">
        <a:off x="1974496" y="1310033"/>
        <a:ext cx="5585934" cy="1008070"/>
      </dsp:txXfrm>
    </dsp:sp>
    <dsp:sp modelId="{BBA4EED6-CC02-4EED-8CCA-74006F21B7DF}">
      <dsp:nvSpPr>
        <dsp:cNvPr id="0" name=""/>
        <dsp:cNvSpPr/>
      </dsp:nvSpPr>
      <dsp:spPr>
        <a:xfrm>
          <a:off x="1218443" y="1310033"/>
          <a:ext cx="1008070" cy="10080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315F1-C17F-45BA-9126-A3C5772F00A1}">
      <dsp:nvSpPr>
        <dsp:cNvPr id="0" name=""/>
        <dsp:cNvSpPr/>
      </dsp:nvSpPr>
      <dsp:spPr>
        <a:xfrm rot="10800000">
          <a:off x="1722479" y="2619020"/>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Timekeeper</a:t>
          </a:r>
          <a:endParaRPr lang="en-US" sz="4400" kern="1200" dirty="0"/>
        </a:p>
      </dsp:txBody>
      <dsp:txXfrm rot="10800000">
        <a:off x="1974496" y="2619020"/>
        <a:ext cx="5585934" cy="1008070"/>
      </dsp:txXfrm>
    </dsp:sp>
    <dsp:sp modelId="{10BA9304-2F6D-428E-BAC6-7588046FD412}">
      <dsp:nvSpPr>
        <dsp:cNvPr id="0" name=""/>
        <dsp:cNvSpPr/>
      </dsp:nvSpPr>
      <dsp:spPr>
        <a:xfrm>
          <a:off x="1218443" y="2619020"/>
          <a:ext cx="1008070" cy="100807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BA5EE-F163-4998-9A53-F508B4C4FCB7}">
      <dsp:nvSpPr>
        <dsp:cNvPr id="0" name=""/>
        <dsp:cNvSpPr/>
      </dsp:nvSpPr>
      <dsp:spPr>
        <a:xfrm rot="10800000">
          <a:off x="1722479" y="3928007"/>
          <a:ext cx="5837951" cy="10080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31"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Appointing Authority</a:t>
          </a:r>
          <a:endParaRPr lang="en-US" sz="4400" kern="1200" dirty="0"/>
        </a:p>
      </dsp:txBody>
      <dsp:txXfrm rot="10800000">
        <a:off x="1974496" y="3928007"/>
        <a:ext cx="5585934" cy="1008070"/>
      </dsp:txXfrm>
    </dsp:sp>
    <dsp:sp modelId="{0101CF15-2A2A-4392-A995-06805A5A860B}">
      <dsp:nvSpPr>
        <dsp:cNvPr id="0" name=""/>
        <dsp:cNvSpPr/>
      </dsp:nvSpPr>
      <dsp:spPr>
        <a:xfrm>
          <a:off x="1218443" y="3928007"/>
          <a:ext cx="1008070" cy="100807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A0B1-9805-4D92-94DA-88DC60B64B9A}">
      <dsp:nvSpPr>
        <dsp:cNvPr id="0" name=""/>
        <dsp:cNvSpPr/>
      </dsp:nvSpPr>
      <dsp:spPr>
        <a:xfrm rot="10800000">
          <a:off x="1571472" y="133104"/>
          <a:ext cx="3092808" cy="20802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794"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Employee  </a:t>
          </a:r>
          <a:endParaRPr lang="en-US" sz="2800" kern="1200" dirty="0"/>
        </a:p>
      </dsp:txBody>
      <dsp:txXfrm rot="10800000">
        <a:off x="2091530" y="133104"/>
        <a:ext cx="2572750" cy="2080234"/>
      </dsp:txXfrm>
    </dsp:sp>
    <dsp:sp modelId="{47FE7297-574A-4921-8968-6D990547ACE1}">
      <dsp:nvSpPr>
        <dsp:cNvPr id="0" name=""/>
        <dsp:cNvSpPr/>
      </dsp:nvSpPr>
      <dsp:spPr>
        <a:xfrm>
          <a:off x="225374" y="175660"/>
          <a:ext cx="1995122" cy="19951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E706-E15C-4E84-B981-DE4694665DDC}">
      <dsp:nvSpPr>
        <dsp:cNvPr id="0" name=""/>
        <dsp:cNvSpPr/>
      </dsp:nvSpPr>
      <dsp:spPr>
        <a:xfrm rot="10800000">
          <a:off x="1499391" y="2808897"/>
          <a:ext cx="3150472" cy="199512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9794"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Supervisor</a:t>
          </a:r>
          <a:endParaRPr lang="en-US" sz="2800" kern="1200" dirty="0"/>
        </a:p>
      </dsp:txBody>
      <dsp:txXfrm rot="10800000">
        <a:off x="1998171" y="2808897"/>
        <a:ext cx="2651692" cy="1995122"/>
      </dsp:txXfrm>
    </dsp:sp>
    <dsp:sp modelId="{BBA4EED6-CC02-4EED-8CCA-74006F21B7DF}">
      <dsp:nvSpPr>
        <dsp:cNvPr id="0" name=""/>
        <dsp:cNvSpPr/>
      </dsp:nvSpPr>
      <dsp:spPr>
        <a:xfrm>
          <a:off x="213491" y="2828789"/>
          <a:ext cx="1995122" cy="199512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6/30/2017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6/30/2017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3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447675"/>
            <a:ext cx="4800600" cy="3600450"/>
          </a:xfrm>
        </p:spPr>
      </p:sp>
      <p:sp>
        <p:nvSpPr>
          <p:cNvPr id="3" name="Notes Placeholder 2"/>
          <p:cNvSpPr>
            <a:spLocks noGrp="1"/>
          </p:cNvSpPr>
          <p:nvPr>
            <p:ph type="body" idx="1"/>
            <p:custDataLst>
              <p:tags r:id="rId1"/>
            </p:custDataLst>
          </p:nvPr>
        </p:nvSpPr>
        <p:spPr>
          <a:xfrm>
            <a:off x="179822" y="4141671"/>
            <a:ext cx="4661710" cy="4924158"/>
          </a:xfrm>
        </p:spPr>
        <p:txBody>
          <a:bodyPr/>
          <a:lstStyle/>
          <a:p>
            <a:r>
              <a:rPr lang="en-US" dirty="0" smtClean="0"/>
              <a:t>Notes:</a:t>
            </a:r>
          </a:p>
          <a:p>
            <a:endParaRPr lang="en-US" b="0" dirty="0" smtClean="0"/>
          </a:p>
          <a:p>
            <a:r>
              <a:rPr lang="en-US" b="0" dirty="0" smtClean="0"/>
              <a:t>Welcome to the</a:t>
            </a:r>
            <a:r>
              <a:rPr lang="en-US" b="0" baseline="0" dirty="0" smtClean="0"/>
              <a:t> Introduction to SAP Time Entry course!  This course is designed to provide you with the skills you need to enter your time to ensure you are paid promptly and correctly.  The course is for Maintenance, Engineering and Support employees and provides specific examples of each type of time entry.  The course will take you between one and a half to two hours to complete.  If you do not have this much time, don’t worry about it, you are able to stop this course at anytime and when you come back you can start where you left off.  Now let’s get started with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049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dirty="0" smtClean="0"/>
              <a:t>Now let’s look at what could happen if</a:t>
            </a:r>
            <a:r>
              <a:rPr lang="en-US" baseline="0" dirty="0" smtClean="0"/>
              <a:t> you do not enter your time correctly.  It is CDOT’s responsibility to pay you, but if you do not enter your time correctly then CDOT has no way to do so.  If the time entry results in you getting paid less, then you will have to wait until the next pay period.  If there is an overpayment then you will need to pay the overpayment back.  Additionally, because some of your leave accruals are based on the time you work they may be incorrect.  And finally, CDOT will not be able to account for their labor costs and they may not be able to recover some of the funds that are used to pay for the work you perform.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38762655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you save and verify your time, you should make sure you have accounted for all of you time entry and that all of the time has been approved.  SAP will help you with the verification of time by verifying your time against the time entry rules.  While this helps to eliminate some of the most common errors, it does not eliminate all errors and does not replace a good review of what you have entered.  Remember, when you enter time you are accountable for the entry and verification of your timesheet and that the time you enter is the how you will be paid.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101</a:t>
            </a:fld>
            <a:endParaRPr lang="en-US" dirty="0"/>
          </a:p>
        </p:txBody>
      </p:sp>
    </p:spTree>
    <p:extLst>
      <p:ext uri="{BB962C8B-B14F-4D97-AF65-F5344CB8AC3E}">
        <p14:creationId xmlns:p14="http://schemas.microsoft.com/office/powerpoint/2010/main" val="24590918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Another</a:t>
            </a:r>
            <a:r>
              <a:rPr lang="en-US" baseline="0" dirty="0" smtClean="0"/>
              <a:t> way to avoid time issues is to understand the information on your timesheet.  Your planned time is based on your assigned work schedule.  This is the first row with the clock, your target hours, shows you the number of hours you are expected to work for the week in the total column.  The actual hours, the second row, with the green sum icon will add up the number of hours you enter on the timesheet for the week in the total column.  The actual hours should meet or exceed the target hours through a combination of leave or working time.  If your planned hours exceed your target hours, be sure to review your timesheet to determine if leave or overtime needs to be adjusted.  The exception is bi-weekly employees, who are not always required to meet their target hours for the week.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102</a:t>
            </a:fld>
            <a:endParaRPr lang="en-US" dirty="0"/>
          </a:p>
        </p:txBody>
      </p:sp>
    </p:spTree>
    <p:extLst>
      <p:ext uri="{BB962C8B-B14F-4D97-AF65-F5344CB8AC3E}">
        <p14:creationId xmlns:p14="http://schemas.microsoft.com/office/powerpoint/2010/main" val="41766283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SAP generates</a:t>
            </a:r>
            <a:r>
              <a:rPr lang="en-US" baseline="0" dirty="0"/>
              <a:t> messages to ensure time is entered on your timesheet correctly.  Some of these messages provide general information while others are errors that must be fixed before you are able to release and save </a:t>
            </a:r>
            <a:r>
              <a:rPr lang="en-US" dirty="0"/>
              <a:t>your </a:t>
            </a:r>
            <a:r>
              <a:rPr lang="en-US" baseline="0" dirty="0" smtClean="0"/>
              <a:t>time </a:t>
            </a:r>
            <a:r>
              <a:rPr lang="en-US" baseline="0" dirty="0"/>
              <a:t>entries.  </a:t>
            </a:r>
            <a:r>
              <a:rPr lang="en-US" dirty="0"/>
              <a:t>When</a:t>
            </a:r>
            <a:r>
              <a:rPr lang="en-US" baseline="0" dirty="0"/>
              <a:t> you verify the status of the time there are three </a:t>
            </a:r>
            <a:r>
              <a:rPr lang="en-US" dirty="0"/>
              <a:t>types of messages, each with their own </a:t>
            </a:r>
            <a:r>
              <a:rPr lang="en-US" baseline="0" dirty="0"/>
              <a:t>icons</a:t>
            </a:r>
            <a:r>
              <a:rPr lang="en-US" dirty="0"/>
              <a:t>, that</a:t>
            </a:r>
            <a:r>
              <a:rPr lang="en-US" baseline="0" dirty="0"/>
              <a:t> you need to know about.  The icon </a:t>
            </a:r>
            <a:r>
              <a:rPr lang="en-US" dirty="0"/>
              <a:t>that </a:t>
            </a:r>
            <a:r>
              <a:rPr lang="en-US" baseline="0" dirty="0"/>
              <a:t>displays to the left of the message </a:t>
            </a:r>
            <a:r>
              <a:rPr lang="en-US" dirty="0"/>
              <a:t>tells you what kind of message it is </a:t>
            </a:r>
            <a:r>
              <a:rPr lang="en-US" baseline="0" dirty="0"/>
              <a:t>.  </a:t>
            </a:r>
            <a:r>
              <a:rPr lang="en-US" baseline="0" dirty="0" smtClean="0"/>
              <a:t>The </a:t>
            </a:r>
            <a:r>
              <a:rPr lang="en-US" baseline="0" dirty="0"/>
              <a:t>most common is the green checkbox.  This </a:t>
            </a:r>
            <a:r>
              <a:rPr lang="en-US" dirty="0"/>
              <a:t>is an informational message that </a:t>
            </a:r>
            <a:r>
              <a:rPr lang="en-US" baseline="0" dirty="0"/>
              <a:t>indicates that no errors were found and you can proceed with releasing and saving your time entry.  The next is the yellow warning, which displays if you need to review your entries before you continue.  This message will not stop you from entering your time, it is only a warning.  </a:t>
            </a:r>
            <a:endParaRPr lang="en-US" baseline="0" dirty="0" smtClean="0"/>
          </a:p>
          <a:p>
            <a:endParaRPr lang="en-US" baseline="0" dirty="0" smtClean="0"/>
          </a:p>
          <a:p>
            <a:r>
              <a:rPr lang="en-US" baseline="0" dirty="0" smtClean="0"/>
              <a:t>The </a:t>
            </a:r>
            <a:r>
              <a:rPr lang="en-US" baseline="0" dirty="0"/>
              <a:t>last icon is a the red exclamation point.  This is a hard stop and means you have an error and will not be able to release and save your time.  When you are entering time pay attention to these messages as they are your first line of defense in entering time correctly.  </a:t>
            </a:r>
            <a:r>
              <a:rPr lang="en-US" dirty="0"/>
              <a:t>Let’s take a look at some of the most common warning and error messages for time entry and how to resolve them.</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103</a:t>
            </a:fld>
            <a:endParaRPr lang="en-US" dirty="0"/>
          </a:p>
        </p:txBody>
      </p:sp>
    </p:spTree>
    <p:extLst>
      <p:ext uri="{BB962C8B-B14F-4D97-AF65-F5344CB8AC3E}">
        <p14:creationId xmlns:p14="http://schemas.microsoft.com/office/powerpoint/2010/main" val="9998087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 expects you to work the number of</a:t>
            </a:r>
            <a:r>
              <a:rPr lang="en-US" baseline="0" dirty="0" smtClean="0"/>
              <a:t> hours planned based on your daily work schedule.  When you work more hours than planned, the system generates this warning message.  Because this is only a warning message you are able to click enter and the system will accept the hours.  If you are not eligible for overtime, and you worked the hours this is your best option.  If you worked over 40 hours for the week and are overtime eligible, then you may want to code the additional hours as overtime.  To do this, enter the hours you worked as regular working time and the remaining hours outside of your work schedule, as overtime.  In this example, you would have three hours of overtime, and the message will still appear when you release and save your time.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104</a:t>
            </a:fld>
            <a:endParaRPr lang="en-US" dirty="0"/>
          </a:p>
        </p:txBody>
      </p:sp>
    </p:spTree>
    <p:extLst>
      <p:ext uri="{BB962C8B-B14F-4D97-AF65-F5344CB8AC3E}">
        <p14:creationId xmlns:p14="http://schemas.microsoft.com/office/powerpoint/2010/main" val="16252855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enter time on a day you are scheduled off SAP generates a warning message because you are not expected to work on this day.  This is just a warning message to review your time.  Since this is only a warning, you can click enter to accept the hours after reviewing for accuracy.  If the hours and A/A type are entered correctly then you will need to click enter for every non-work day entry to return to your timesheet and release your time.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105</a:t>
            </a:fld>
            <a:endParaRPr lang="en-US" dirty="0"/>
          </a:p>
        </p:txBody>
      </p:sp>
    </p:spTree>
    <p:extLst>
      <p:ext uri="{BB962C8B-B14F-4D97-AF65-F5344CB8AC3E}">
        <p14:creationId xmlns:p14="http://schemas.microsoft.com/office/powerpoint/2010/main" val="36112380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baseline="0" dirty="0"/>
              <a:t>look at some of the most common timesheet </a:t>
            </a:r>
            <a:r>
              <a:rPr lang="en-US" baseline="0" dirty="0" smtClean="0"/>
              <a:t>errors that must be fixed for you to continue to enter your time.  </a:t>
            </a:r>
            <a:r>
              <a:rPr lang="en-US" baseline="0" dirty="0"/>
              <a:t>The first is a time collision.  This occurs when two time entries overlap.  In this example, regular working time was entered  for </a:t>
            </a:r>
            <a:r>
              <a:rPr lang="en-US" dirty="0"/>
              <a:t>8:00 </a:t>
            </a:r>
            <a:r>
              <a:rPr lang="en-US" baseline="0" dirty="0" smtClean="0"/>
              <a:t>to </a:t>
            </a:r>
            <a:r>
              <a:rPr lang="en-US" baseline="0" dirty="0"/>
              <a:t>16:30.  </a:t>
            </a:r>
            <a:endParaRPr lang="en-US" baseline="0" dirty="0" smtClean="0"/>
          </a:p>
          <a:p>
            <a:endParaRPr lang="en-US" baseline="0" dirty="0" smtClean="0"/>
          </a:p>
          <a:p>
            <a:r>
              <a:rPr lang="en-US" baseline="0" dirty="0" smtClean="0"/>
              <a:t>There </a:t>
            </a:r>
            <a:r>
              <a:rPr lang="en-US" baseline="0" dirty="0"/>
              <a:t>was also </a:t>
            </a:r>
            <a:r>
              <a:rPr lang="en-US" b="1" baseline="0" dirty="0"/>
              <a:t>sick</a:t>
            </a:r>
            <a:r>
              <a:rPr lang="en-US" baseline="0" dirty="0"/>
              <a:t> time entered from 15:30 to 16:30.  Because the sick leave and the regular working time are both entered from 15:30 to 16:30 then SAP is telling you to make a correction because you can not be on leave and work at the same time.  This kind of error is easy to fix.  All you need to do is change the sick or regular working time so they do not overlap.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106</a:t>
            </a:fld>
            <a:endParaRPr lang="en-US" dirty="0"/>
          </a:p>
        </p:txBody>
      </p:sp>
    </p:spTree>
    <p:extLst>
      <p:ext uri="{BB962C8B-B14F-4D97-AF65-F5344CB8AC3E}">
        <p14:creationId xmlns:p14="http://schemas.microsoft.com/office/powerpoint/2010/main" val="522702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are entering leave you must have leave available in your leave bank before you can code it to your timesheet.  For example, if you wanted to take 40 hours of vacation a month from now and currently have only 32 hours of annual leave in your leave bank, then you would only be able to enter 32 hours of annual leave.  You will have to wait until leave is accrued again to enter the additional 8 hours.  Remember you cannot use leave prior to the date it is earned.  If you do not have enough leave then you should contact your Supervisor or Timekeeper for assistance.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107</a:t>
            </a:fld>
            <a:endParaRPr lang="en-US" dirty="0"/>
          </a:p>
        </p:txBody>
      </p:sp>
    </p:spTree>
    <p:extLst>
      <p:ext uri="{BB962C8B-B14F-4D97-AF65-F5344CB8AC3E}">
        <p14:creationId xmlns:p14="http://schemas.microsoft.com/office/powerpoint/2010/main" val="34496942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try to enter leave when you are not scheduled to work this message will display.  To accurately report when you are on leave you must have the correct work schedule assigned.  If you need to have your work schedule changed, contact your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108</a:t>
            </a:fld>
            <a:endParaRPr lang="en-US" dirty="0"/>
          </a:p>
        </p:txBody>
      </p:sp>
    </p:spTree>
    <p:extLst>
      <p:ext uri="{BB962C8B-B14F-4D97-AF65-F5344CB8AC3E}">
        <p14:creationId xmlns:p14="http://schemas.microsoft.com/office/powerpoint/2010/main" val="17328448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you may encounter</a:t>
            </a:r>
            <a:r>
              <a:rPr lang="en-US" baseline="0" dirty="0" smtClean="0"/>
              <a:t> that a work order, WBS element, or cost center is closed, invalid, or does not exist.  When you get this error, you should verify your entry to determine if it is correct and if it is then contact your timekeeper to let them know there is a problem.  By entering your time as soon as it worked, and correcting errors promptly you can avoid this error. If the work order, WBS element or cost center is not correct enter the correct one to clear the error.  You must fix or delete the entry before you can continue entering time or exit the timesheet.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109</a:t>
            </a:fld>
            <a:endParaRPr lang="en-US" dirty="0"/>
          </a:p>
        </p:txBody>
      </p:sp>
    </p:spTree>
    <p:extLst>
      <p:ext uri="{BB962C8B-B14F-4D97-AF65-F5344CB8AC3E}">
        <p14:creationId xmlns:p14="http://schemas.microsoft.com/office/powerpoint/2010/main" val="327573712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a:t>
            </a:r>
            <a:r>
              <a:rPr lang="en-US" dirty="0" smtClean="0"/>
              <a:t>confirm</a:t>
            </a:r>
            <a:r>
              <a:rPr lang="en-US" baseline="0" dirty="0" smtClean="0"/>
              <a:t> </a:t>
            </a:r>
            <a:r>
              <a:rPr lang="en-US" dirty="0" smtClean="0"/>
              <a:t>you</a:t>
            </a:r>
            <a:r>
              <a:rPr lang="en-US" baseline="0" dirty="0" smtClean="0"/>
              <a:t> </a:t>
            </a:r>
            <a:r>
              <a:rPr lang="en-US" baseline="0" dirty="0"/>
              <a:t>are paid correctly is to verify your timesheet has been approved by the payroll deadlines.  This is done by checking on the variable view button as shown by the with the first arrow.  Once you click this button, the </a:t>
            </a:r>
            <a:r>
              <a:rPr lang="en-US" i="1" dirty="0"/>
              <a:t>Select Status </a:t>
            </a:r>
            <a:r>
              <a:rPr lang="en-US" dirty="0"/>
              <a:t>screen </a:t>
            </a:r>
            <a:r>
              <a:rPr lang="en-US" baseline="0" dirty="0" smtClean="0"/>
              <a:t>will </a:t>
            </a:r>
            <a:r>
              <a:rPr lang="en-US" baseline="0" dirty="0"/>
              <a:t>display as shown by the second arrow.  </a:t>
            </a:r>
            <a:endParaRPr lang="en-US" baseline="0" dirty="0" smtClean="0"/>
          </a:p>
          <a:p>
            <a:endParaRPr lang="en-US" baseline="0" dirty="0" smtClean="0"/>
          </a:p>
          <a:p>
            <a:r>
              <a:rPr lang="en-US" baseline="0" dirty="0" smtClean="0"/>
              <a:t>From </a:t>
            </a:r>
            <a:r>
              <a:rPr lang="en-US" baseline="0" dirty="0"/>
              <a:t>here you can check the status of your time.    It is best to select only one status at a time.  Once a status has been selected, click on the green check mark and the entries in that status will be displayed in blue text as shown by third arrow.   </a:t>
            </a:r>
            <a:endParaRPr lang="en-US" baseline="0" dirty="0" smtClean="0"/>
          </a:p>
          <a:p>
            <a:endParaRPr lang="en-US" baseline="0" dirty="0" smtClean="0"/>
          </a:p>
          <a:p>
            <a:r>
              <a:rPr lang="en-US" baseline="0" dirty="0" smtClean="0"/>
              <a:t>For </a:t>
            </a:r>
            <a:r>
              <a:rPr lang="en-US" baseline="0" dirty="0"/>
              <a:t>example if you check the Approved status, all time entries that have been approved will be displayed in blue.  The other helpful statues you can display are New, which displays time that is in process </a:t>
            </a:r>
            <a:r>
              <a:rPr lang="en-US" b="1" baseline="0" dirty="0"/>
              <a:t>and</a:t>
            </a:r>
            <a:r>
              <a:rPr lang="en-US" baseline="0" dirty="0"/>
              <a:t> Released for approval, which is time you have released to </a:t>
            </a:r>
            <a:r>
              <a:rPr lang="en-US" dirty="0"/>
              <a:t>your </a:t>
            </a:r>
            <a:r>
              <a:rPr lang="en-US" baseline="0" dirty="0" smtClean="0"/>
              <a:t>supervisor</a:t>
            </a:r>
            <a:r>
              <a:rPr lang="en-US" baseline="0" dirty="0"/>
              <a:t>, but has not yet been approved.  </a:t>
            </a:r>
            <a:endParaRPr lang="en-US" baseline="0" dirty="0" smtClean="0"/>
          </a:p>
          <a:p>
            <a:endParaRPr lang="en-US" baseline="0" dirty="0" smtClean="0"/>
          </a:p>
          <a:p>
            <a:r>
              <a:rPr lang="en-US" baseline="0" dirty="0" smtClean="0"/>
              <a:t>It's a good idea to check the approval status of your time entries on a weekly basis.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110</a:t>
            </a:fld>
            <a:endParaRPr lang="en-US" dirty="0"/>
          </a:p>
        </p:txBody>
      </p:sp>
    </p:spTree>
    <p:extLst>
      <p:ext uri="{BB962C8B-B14F-4D97-AF65-F5344CB8AC3E}">
        <p14:creationId xmlns:p14="http://schemas.microsoft.com/office/powerpoint/2010/main" val="358728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40984413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go into your timesheet to show you how to use the variable view to determine if the time you have submitted has been released for approval, approved of not approved.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Click on the word Practice, when you do a new window will open.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111</a:t>
            </a:fld>
            <a:endParaRPr lang="en-US" dirty="0"/>
          </a:p>
        </p:txBody>
      </p:sp>
    </p:spTree>
    <p:extLst>
      <p:ext uri="{BB962C8B-B14F-4D97-AF65-F5344CB8AC3E}">
        <p14:creationId xmlns:p14="http://schemas.microsoft.com/office/powerpoint/2010/main" val="32274012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discover you have made an error, or the actual time you have worked changes, then you need to change your timesheet.  </a:t>
            </a:r>
          </a:p>
          <a:p>
            <a:endParaRPr lang="en-US" baseline="0" dirty="0" smtClean="0"/>
          </a:p>
          <a:p>
            <a:r>
              <a:rPr lang="en-US" baseline="0" dirty="0" smtClean="0"/>
              <a:t>To determine the status of the time entry that needs to change just double click on it.  If you find that your time has been approved then you will need to zero-out the approved time entry and enter the correct entry on the next line.  You will then need to save and release your timesheet.  </a:t>
            </a:r>
          </a:p>
          <a:p>
            <a:endParaRPr lang="en-US" baseline="0" dirty="0" smtClean="0"/>
          </a:p>
          <a:p>
            <a:r>
              <a:rPr lang="en-US" baseline="0" dirty="0" smtClean="0"/>
              <a:t>If the time is in process, released for approval or rejected you can make the change to your time and do not needs to zero it out. Then you’ll need to release and save your timesheet.  If you are making an adjustment to leave, your supervisor will receive an email from SAP about the change.  </a:t>
            </a:r>
          </a:p>
          <a:p>
            <a:endParaRPr lang="en-US" baseline="0" dirty="0" smtClean="0"/>
          </a:p>
          <a:p>
            <a:r>
              <a:rPr lang="en-US" baseline="0" dirty="0" smtClean="0"/>
              <a:t>If you are making a change to any approved time entry, you should let your supervisor know so they can approve the updated time entries.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112</a:t>
            </a:fld>
            <a:endParaRPr lang="en-US" dirty="0"/>
          </a:p>
        </p:txBody>
      </p:sp>
    </p:spTree>
    <p:extLst>
      <p:ext uri="{BB962C8B-B14F-4D97-AF65-F5344CB8AC3E}">
        <p14:creationId xmlns:p14="http://schemas.microsoft.com/office/powerpoint/2010/main" val="13573558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make mistakes sometimes.</a:t>
            </a:r>
            <a:r>
              <a:rPr lang="en-US" baseline="0" dirty="0" smtClean="0"/>
              <a:t> If you need to make a correction to your timesheet, it’s important that you do so as soon as possible.  If you are paid bi-weekly, then you are able to make changes 2 weeks prior to the current week.  If you are paid monthly, you can make changes to your timesheet five weeks prior to the current week.  Your Timekeeper is able to make any changes in SAP up to 12 weeks beyond the current period.  If you need to change your timesheet beyond 12 weeks contact your timekeeper.  This is why it is important to keep your timesheet current.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113</a:t>
            </a:fld>
            <a:endParaRPr lang="en-US" dirty="0"/>
          </a:p>
        </p:txBody>
      </p:sp>
    </p:spTree>
    <p:extLst>
      <p:ext uri="{BB962C8B-B14F-4D97-AF65-F5344CB8AC3E}">
        <p14:creationId xmlns:p14="http://schemas.microsoft.com/office/powerpoint/2010/main" val="12615463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the process to change your time has been covered, let’s look at how to zero out time that has already been approved by your supervisor.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Click on the word Practice, when you do a new window will open.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114</a:t>
            </a:fld>
            <a:endParaRPr lang="en-US" dirty="0"/>
          </a:p>
        </p:txBody>
      </p:sp>
    </p:spTree>
    <p:extLst>
      <p:ext uri="{BB962C8B-B14F-4D97-AF65-F5344CB8AC3E}">
        <p14:creationId xmlns:p14="http://schemas.microsoft.com/office/powerpoint/2010/main" val="29583793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115</a:t>
            </a:fld>
            <a:endParaRPr lang="en-US" dirty="0"/>
          </a:p>
        </p:txBody>
      </p:sp>
    </p:spTree>
    <p:extLst>
      <p:ext uri="{BB962C8B-B14F-4D97-AF65-F5344CB8AC3E}">
        <p14:creationId xmlns:p14="http://schemas.microsoft.com/office/powerpoint/2010/main" val="35467591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conclusion we'll summarize what you've learned, give you the chance to complete the course assessment and remind you of your resources for the time entry process.</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116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4088869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Take</a:t>
            </a:r>
            <a:r>
              <a:rPr lang="en-US" b="0" baseline="0" dirty="0" smtClean="0"/>
              <a:t> a minute to review what you have learned from the course.  If there is anything that is unclear, you can use the menu to navigate to the section or use the search feature.  When you are done, click the Next button to review the resources available to help you with time and leave approval.</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117</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solidFill>
                  <a:srgbClr val="FF0000"/>
                </a:solidFill>
              </a:rPr>
              <a:t>Remember</a:t>
            </a:r>
            <a:r>
              <a:rPr lang="en-US" b="0" baseline="0" dirty="0" smtClean="0">
                <a:solidFill>
                  <a:srgbClr val="FF0000"/>
                </a:solidFill>
              </a:rPr>
              <a:t>, you are not alone.  </a:t>
            </a:r>
            <a:r>
              <a:rPr lang="en-US" b="0" dirty="0" smtClean="0"/>
              <a:t>If you run into technical problems</a:t>
            </a:r>
            <a:r>
              <a:rPr lang="en-US" b="0" baseline="0" dirty="0" smtClean="0"/>
              <a:t> or have policy questions</a:t>
            </a:r>
            <a:r>
              <a:rPr lang="en-US" b="0" dirty="0" smtClean="0"/>
              <a:t>,</a:t>
            </a:r>
            <a:r>
              <a:rPr lang="en-US" b="0" baseline="0" dirty="0" smtClean="0"/>
              <a:t> contact HR at extension 7-9081.  Other resources available to help you include, your Timekeeper and the Payroll Office.  </a:t>
            </a:r>
            <a:r>
              <a:rPr lang="en-US" b="0" baseline="0" dirty="0" smtClean="0">
                <a:solidFill>
                  <a:srgbClr val="FF0000"/>
                </a:solidFill>
              </a:rPr>
              <a:t>If you have not already done so, it would be a good idea to bookmark these resources before you continue.</a:t>
            </a:r>
          </a:p>
          <a:p>
            <a:pPr>
              <a:defRPr/>
            </a:pPr>
            <a:endParaRPr lang="en-US" b="0" baseline="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118</a:t>
            </a:fld>
            <a:endParaRPr lang="en-US" dirty="0"/>
          </a:p>
        </p:txBody>
      </p:sp>
    </p:spTree>
    <p:extLst>
      <p:ext uri="{BB962C8B-B14F-4D97-AF65-F5344CB8AC3E}">
        <p14:creationId xmlns:p14="http://schemas.microsoft.com/office/powerpoint/2010/main" val="17797063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people, this course is also a resource for you to use the resources link contains many documents that can help you with your questions about the time entry process.  If you have not already done please review it now.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119</a:t>
            </a:fld>
            <a:endParaRPr lang="en-US" dirty="0"/>
          </a:p>
        </p:txBody>
      </p:sp>
    </p:spTree>
    <p:extLst>
      <p:ext uri="{BB962C8B-B14F-4D97-AF65-F5344CB8AC3E}">
        <p14:creationId xmlns:p14="http://schemas.microsoft.com/office/powerpoint/2010/main" val="26198209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Congratulations</a:t>
            </a:r>
            <a:r>
              <a:rPr lang="en-US" baseline="0" dirty="0" smtClean="0"/>
              <a:t> on completing the Introduction to SAP Time Entry course!  The final step is for you to take a short quiz to get credit for this course.  You must get a score of at least 70% to pass and you can take it as many times as you like.  Good Luck!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120</a:t>
            </a:fld>
            <a:endParaRPr lang="en-US" dirty="0"/>
          </a:p>
        </p:txBody>
      </p:sp>
    </p:spTree>
    <p:extLst>
      <p:ext uri="{BB962C8B-B14F-4D97-AF65-F5344CB8AC3E}">
        <p14:creationId xmlns:p14="http://schemas.microsoft.com/office/powerpoint/2010/main" val="263484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0201488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121</a:t>
            </a:fld>
            <a:endParaRPr lang="en-US" dirty="0"/>
          </a:p>
        </p:txBody>
      </p:sp>
    </p:spTree>
    <p:extLst>
      <p:ext uri="{BB962C8B-B14F-4D97-AF65-F5344CB8AC3E}">
        <p14:creationId xmlns:p14="http://schemas.microsoft.com/office/powerpoint/2010/main" val="351663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section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teaches </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about </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time entry process including deadlines,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roles </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responsibilities.  You will also complete the Employee Time Entry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Guide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using </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your Employee Time Statement.  The information gathered on the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worksheet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will </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 used throughout the course to help you understand how to enter your time.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13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43448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a:p>
            <a:r>
              <a:rPr lang="en-US" dirty="0"/>
              <a:t>Take a moment to review the </a:t>
            </a:r>
            <a:r>
              <a:rPr lang="en-US"/>
              <a:t>learning objectives </a:t>
            </a:r>
            <a:r>
              <a:rPr lang="en-US" baseline="0" smtClean="0"/>
              <a:t>for </a:t>
            </a:r>
            <a:r>
              <a:rPr lang="en-US" baseline="0" dirty="0"/>
              <a:t>this section.  When you are done, click the Next button to continue.  </a:t>
            </a:r>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all employees enter time the same way.  For example, an employee in Maintenance who is a winter permanent part-time employee earns overtime, while an employee in HR may not.  Because different groups of employees enter time differently, we have created a worksheet to help you understand more about how you enter time.  Before you continue the course, please click on the left side of the screen to open a copy of the Employee Time Entry Worksheet.  You must do this before you continue the course.  </a:t>
            </a:r>
          </a:p>
          <a:p>
            <a:endParaRPr lang="en-US" baseline="0" dirty="0"/>
          </a:p>
          <a:p>
            <a:r>
              <a:rPr lang="en-US" dirty="0"/>
              <a:t>In</a:t>
            </a:r>
            <a:r>
              <a:rPr lang="en-US"/>
              <a:t> this course </a:t>
            </a:r>
            <a:r>
              <a:rPr lang="en-US" baseline="0" smtClean="0"/>
              <a:t>you </a:t>
            </a:r>
            <a:r>
              <a:rPr lang="en-US" dirty="0"/>
              <a:t>will</a:t>
            </a:r>
            <a:r>
              <a:rPr lang="en-US"/>
              <a:t> </a:t>
            </a:r>
            <a:r>
              <a:rPr lang="en-US" baseline="0"/>
              <a:t>have </a:t>
            </a:r>
            <a:r>
              <a:rPr lang="en-US" dirty="0"/>
              <a:t>the</a:t>
            </a:r>
            <a:r>
              <a:rPr lang="en-US"/>
              <a:t> chance to complete </a:t>
            </a:r>
            <a:r>
              <a:rPr lang="en-US" baseline="0" smtClean="0"/>
              <a:t>your </a:t>
            </a:r>
            <a:r>
              <a:rPr lang="en-US" baseline="0" dirty="0"/>
              <a:t>Employee Time </a:t>
            </a:r>
            <a:r>
              <a:rPr lang="en-US" baseline="0"/>
              <a:t>Entry Worksheet</a:t>
            </a:r>
            <a:r>
              <a:rPr lang="en-US" dirty="0"/>
              <a:t>.</a:t>
            </a:r>
            <a:r>
              <a:rPr lang="en-US"/>
              <a:t>  When you’re finished,</a:t>
            </a:r>
            <a:r>
              <a:rPr lang="en-US" baseline="0"/>
              <a:t> </a:t>
            </a:r>
            <a:r>
              <a:rPr lang="en-US" baseline="0" dirty="0"/>
              <a:t>you can print the file or you can save it to your desktop to view later. To complete the worksheet you will need to display your Time Statement.  Let’s take a look at how to do that now.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40215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a:solidFill>
                  <a:schemeClr val="tx1"/>
                </a:solidFill>
                <a:effectLst/>
                <a:latin typeface="+mn-lt"/>
                <a:ea typeface="+mn-ea"/>
                <a:cs typeface="+mn-cs"/>
              </a:rPr>
              <a:t>Now</a:t>
            </a:r>
            <a:r>
              <a:rPr lang="en-US" sz="1100" b="0" u="none" kern="1200" baseline="0">
                <a:solidFill>
                  <a:schemeClr val="tx1"/>
                </a:solidFill>
                <a:effectLst/>
                <a:latin typeface="+mn-lt"/>
                <a:ea typeface="+mn-ea"/>
                <a:cs typeface="+mn-cs"/>
              </a:rPr>
              <a:t> </a:t>
            </a:r>
            <a:r>
              <a:rPr lang="en-US"/>
              <a:t>let’s </a:t>
            </a:r>
            <a:r>
              <a:rPr lang="en-US" sz="1100" b="0" u="none" kern="1200" baseline="0" smtClean="0">
                <a:solidFill>
                  <a:schemeClr val="tx1"/>
                </a:solidFill>
                <a:effectLst/>
                <a:latin typeface="+mn-lt"/>
                <a:ea typeface="+mn-ea"/>
                <a:cs typeface="+mn-cs"/>
              </a:rPr>
              <a:t>look </a:t>
            </a:r>
            <a:r>
              <a:rPr lang="en-US" sz="1100" b="0" u="none" kern="1200" baseline="0" dirty="0">
                <a:solidFill>
                  <a:schemeClr val="tx1"/>
                </a:solidFill>
                <a:effectLst/>
                <a:latin typeface="+mn-lt"/>
                <a:ea typeface="+mn-ea"/>
                <a:cs typeface="+mn-cs"/>
              </a:rPr>
              <a:t>at the Time Statement.  Click on the </a:t>
            </a:r>
            <a:r>
              <a:rPr lang="en-US" sz="1100" b="0" u="none" kern="1200" baseline="0">
                <a:solidFill>
                  <a:schemeClr val="tx1"/>
                </a:solidFill>
                <a:effectLst/>
                <a:latin typeface="+mn-lt"/>
                <a:ea typeface="+mn-ea"/>
                <a:cs typeface="+mn-cs"/>
              </a:rPr>
              <a:t>word Practice </a:t>
            </a:r>
            <a:r>
              <a:rPr lang="en-US"/>
              <a:t>and </a:t>
            </a:r>
            <a:r>
              <a:rPr lang="en-US" sz="1100" b="0" u="none" kern="1200" baseline="0" smtClean="0">
                <a:solidFill>
                  <a:schemeClr val="tx1"/>
                </a:solidFill>
                <a:effectLst/>
                <a:latin typeface="+mn-lt"/>
                <a:ea typeface="+mn-ea"/>
                <a:cs typeface="+mn-cs"/>
              </a:rPr>
              <a:t>a </a:t>
            </a:r>
            <a:r>
              <a:rPr lang="en-US" sz="1100" b="0" u="none" kern="1200" baseline="0" dirty="0">
                <a:solidFill>
                  <a:schemeClr val="tx1"/>
                </a:solidFill>
                <a:effectLst/>
                <a:latin typeface="+mn-lt"/>
                <a:ea typeface="+mn-ea"/>
                <a:cs typeface="+mn-cs"/>
              </a:rPr>
              <a:t>new window will open</a:t>
            </a:r>
            <a:r>
              <a:rPr lang="en-US" sz="1100" b="0" u="none" kern="1200" baseline="0">
                <a:solidFill>
                  <a:schemeClr val="tx1"/>
                </a:solidFill>
                <a:effectLst/>
                <a:latin typeface="+mn-lt"/>
                <a:ea typeface="+mn-ea"/>
                <a:cs typeface="+mn-cs"/>
              </a:rPr>
              <a:t>.  </a:t>
            </a:r>
            <a:r>
              <a:rPr lang="en-US"/>
              <a:t>At </a:t>
            </a:r>
            <a:r>
              <a:rPr lang="en-US" sz="1100" b="0" u="none" kern="1200" baseline="0" smtClean="0">
                <a:solidFill>
                  <a:schemeClr val="tx1"/>
                </a:solidFill>
                <a:effectLst/>
                <a:latin typeface="+mn-lt"/>
                <a:ea typeface="+mn-ea"/>
                <a:cs typeface="+mn-cs"/>
              </a:rPr>
              <a:t>the </a:t>
            </a:r>
            <a:r>
              <a:rPr lang="en-US" dirty="0"/>
              <a:t>bottom</a:t>
            </a:r>
            <a:r>
              <a:rPr lang="en-US"/>
              <a:t> of this window, there will be a button called </a:t>
            </a:r>
            <a:r>
              <a:rPr lang="en-US" sz="1100" b="0" u="none" kern="1200" baseline="0">
                <a:solidFill>
                  <a:schemeClr val="tx1"/>
                </a:solidFill>
                <a:effectLst/>
                <a:latin typeface="+mn-lt"/>
                <a:ea typeface="+mn-ea"/>
                <a:cs typeface="+mn-cs"/>
              </a:rPr>
              <a:t>Allow blocked content</a:t>
            </a:r>
            <a:r>
              <a:rPr lang="en-US" dirty="0"/>
              <a:t>.</a:t>
            </a:r>
            <a:r>
              <a:rPr lang="en-US"/>
              <a:t>  Click that</a:t>
            </a:r>
            <a:r>
              <a:rPr lang="en-US" sz="1100" b="0" u="none" kern="1200" baseline="0">
                <a:solidFill>
                  <a:schemeClr val="tx1"/>
                </a:solidFill>
                <a:effectLst/>
                <a:latin typeface="+mn-lt"/>
                <a:ea typeface="+mn-ea"/>
                <a:cs typeface="+mn-cs"/>
              </a:rPr>
              <a:t> button </a:t>
            </a:r>
            <a:r>
              <a:rPr lang="en-US"/>
              <a:t>to </a:t>
            </a:r>
            <a:r>
              <a:rPr lang="en-US" smtClean="0"/>
              <a:t>continue</a:t>
            </a:r>
            <a:r>
              <a:rPr lang="en-US" sz="1100" b="0" u="none" kern="1200" baseline="0" smtClean="0">
                <a:solidFill>
                  <a:schemeClr val="tx1"/>
                </a:solidFill>
                <a:effectLst/>
                <a:latin typeface="+mn-lt"/>
                <a:ea typeface="+mn-ea"/>
                <a:cs typeface="+mn-cs"/>
              </a:rPr>
              <a:t>.  </a:t>
            </a:r>
            <a:r>
              <a:rPr lang="en-US" sz="1100" b="0" u="none" kern="1200" baseline="0" dirty="0">
                <a:solidFill>
                  <a:schemeClr val="tx1"/>
                </a:solidFill>
                <a:effectLst/>
                <a:latin typeface="+mn-lt"/>
                <a:ea typeface="+mn-ea"/>
                <a:cs typeface="+mn-cs"/>
              </a:rPr>
              <a:t>When you </a:t>
            </a:r>
            <a:r>
              <a:rPr lang="en-US" sz="1100" b="0" u="none" kern="1200" baseline="0">
                <a:solidFill>
                  <a:schemeClr val="tx1"/>
                </a:solidFill>
                <a:effectLst/>
                <a:latin typeface="+mn-lt"/>
                <a:ea typeface="+mn-ea"/>
                <a:cs typeface="+mn-cs"/>
              </a:rPr>
              <a:t>are done </a:t>
            </a:r>
            <a:r>
              <a:rPr lang="en-US"/>
              <a:t>with this demo </a:t>
            </a:r>
            <a:r>
              <a:rPr lang="en-US" sz="1100" b="0" u="none" kern="1200" baseline="0">
                <a:solidFill>
                  <a:schemeClr val="tx1"/>
                </a:solidFill>
                <a:effectLst/>
                <a:latin typeface="+mn-lt"/>
                <a:ea typeface="+mn-ea"/>
                <a:cs typeface="+mn-cs"/>
              </a:rPr>
              <a:t>, </a:t>
            </a:r>
            <a:r>
              <a:rPr lang="en-US" sz="1100" b="0" u="none" kern="1200" baseline="0" dirty="0">
                <a:solidFill>
                  <a:schemeClr val="tx1"/>
                </a:solidFill>
                <a:effectLst/>
                <a:latin typeface="+mn-lt"/>
                <a:ea typeface="+mn-ea"/>
                <a:cs typeface="+mn-cs"/>
              </a:rPr>
              <a:t>click on the End Lesson button and you will be returned back to this course after the window closes.  </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05275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you have seen both the Employee Time Entry Worksheet and </a:t>
            </a:r>
            <a:r>
              <a:rPr lang="en-US" baseline="0" dirty="0" smtClean="0"/>
              <a:t>how </a:t>
            </a:r>
            <a:r>
              <a:rPr lang="en-US" baseline="0" dirty="0"/>
              <a:t>to display the Time Statement, take a moment to access your Time Statement and complete your Employee Time Entry Worksheet.  To help you with the process we have included buttons you can click to take you to the login page for the SAP portal and a link to open the </a:t>
            </a:r>
            <a:r>
              <a:rPr lang="en-US" dirty="0"/>
              <a:t>worksheet</a:t>
            </a:r>
            <a:r>
              <a:rPr lang="en-US" baseline="0" dirty="0"/>
              <a:t>.  If you need help you can click the back button to view the demo showing you how to display your Time Statement.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72764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17725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of employee you are drives your</a:t>
            </a:r>
            <a:r>
              <a:rPr lang="en-US" baseline="0" dirty="0"/>
              <a:t> time entry deadline.  Review line six of your </a:t>
            </a:r>
            <a:r>
              <a:rPr lang="en-US" dirty="0"/>
              <a:t>Employee </a:t>
            </a:r>
            <a:r>
              <a:rPr lang="en-US" baseline="0" dirty="0" smtClean="0"/>
              <a:t>Time </a:t>
            </a:r>
            <a:r>
              <a:rPr lang="en-US" baseline="0" dirty="0"/>
              <a:t>Entry Worksheet.  If you are a full-time employee, then you should enter your time weekly and all of your time entries and revisions </a:t>
            </a:r>
            <a:r>
              <a:rPr lang="en-US" dirty="0"/>
              <a:t>for the month </a:t>
            </a:r>
            <a:r>
              <a:rPr lang="en-US" baseline="0" dirty="0"/>
              <a:t>must be approved by 5:00pm on the second day of the following month.  If you are a Temporary, Winter Part-time or are a Permanent Part-time employee then you should enter your time at least daily and all of your entries must be approved by your supervisor by 5:00pm Monday.  If you are using </a:t>
            </a:r>
            <a:r>
              <a:rPr lang="en-US" dirty="0"/>
              <a:t>leave </a:t>
            </a:r>
            <a:r>
              <a:rPr lang="en-US" baseline="0" dirty="0" smtClean="0"/>
              <a:t>without </a:t>
            </a:r>
            <a:r>
              <a:rPr lang="en-US" baseline="0" dirty="0"/>
              <a:t>pay, </a:t>
            </a:r>
            <a:r>
              <a:rPr lang="en-US" baseline="0" dirty="0" smtClean="0"/>
              <a:t>your </a:t>
            </a:r>
            <a:r>
              <a:rPr lang="en-US" baseline="0" dirty="0"/>
              <a:t>time must be entered and approved by the close of business on </a:t>
            </a:r>
            <a:r>
              <a:rPr lang="en-US" dirty="0"/>
              <a:t>the </a:t>
            </a:r>
            <a:r>
              <a:rPr lang="en-US" baseline="0" dirty="0"/>
              <a:t>15</a:t>
            </a:r>
            <a:r>
              <a:rPr lang="en-US" baseline="30000" dirty="0"/>
              <a:t>th</a:t>
            </a:r>
            <a:r>
              <a:rPr lang="en-US" baseline="0" dirty="0"/>
              <a:t> of the </a:t>
            </a:r>
            <a:r>
              <a:rPr lang="en-US" baseline="0" dirty="0" smtClean="0"/>
              <a:t>month </a:t>
            </a:r>
            <a:r>
              <a:rPr lang="en-US" baseline="0" dirty="0"/>
              <a:t>the leave is being used.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40687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Course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Worksheet using your Employee Time Statement.  The information gathered on the worksheet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a:t>
            </a:r>
            <a:r>
              <a:rPr lang="en-US" b="0"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55515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meeting time entry deadlines, you also need to v</a:t>
            </a:r>
            <a:r>
              <a:rPr lang="en-US" dirty="0" smtClean="0"/>
              <a:t>erify </a:t>
            </a:r>
            <a:r>
              <a:rPr lang="en-US" baseline="0" dirty="0" smtClean="0"/>
              <a:t>your </a:t>
            </a:r>
            <a:r>
              <a:rPr lang="en-US" baseline="0" dirty="0"/>
              <a:t>time entries to ensure they are correct and </a:t>
            </a:r>
            <a:r>
              <a:rPr lang="en-US" baseline="0" dirty="0" smtClean="0"/>
              <a:t>that </a:t>
            </a:r>
            <a:r>
              <a:rPr lang="en-US" baseline="0" dirty="0"/>
              <a:t>your time has been approved.  Also it is important for you to talk to your supervisor if you are going to change the hours you would normally work including if your are taking leave.  It is also a good idea to enter your time in advance if you are going on leave and will not be present </a:t>
            </a:r>
            <a:r>
              <a:rPr lang="en-US" baseline="0" dirty="0" smtClean="0"/>
              <a:t>for </a:t>
            </a:r>
            <a:r>
              <a:rPr lang="en-US" baseline="0" dirty="0"/>
              <a:t>a payroll deadline.  Now that you understand your role in the time entry process </a:t>
            </a:r>
            <a:r>
              <a:rPr lang="en-US" dirty="0"/>
              <a:t>let’s </a:t>
            </a:r>
            <a:r>
              <a:rPr lang="en-US" baseline="0" dirty="0" smtClean="0"/>
              <a:t>take </a:t>
            </a:r>
            <a:r>
              <a:rPr lang="en-US" baseline="0" dirty="0"/>
              <a:t>a look at some of the others.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253711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Supervisor is responsible for approving or rejecting your time and leave and verifying that your time entry is correct.  They also have a deadline to approve your time so</a:t>
            </a:r>
            <a:r>
              <a:rPr lang="en-US" dirty="0"/>
              <a:t>,</a:t>
            </a:r>
            <a:r>
              <a:rPr lang="en-US" baseline="0" dirty="0"/>
              <a:t> if there is a change</a:t>
            </a:r>
            <a:r>
              <a:rPr lang="en-US" dirty="0"/>
              <a:t>,</a:t>
            </a:r>
            <a:r>
              <a:rPr lang="en-US" baseline="0" dirty="0"/>
              <a:t> help them out by making the requested change as quickly as possible.  In some cases, such as military or bereavement leave your time may not be approved by </a:t>
            </a:r>
            <a:r>
              <a:rPr lang="en-US" dirty="0" smtClean="0"/>
              <a:t>your </a:t>
            </a:r>
            <a:r>
              <a:rPr lang="en-US" dirty="0"/>
              <a:t>Supervisor </a:t>
            </a:r>
            <a:r>
              <a:rPr lang="en-US" baseline="0" dirty="0"/>
              <a:t>and is instead routed to your </a:t>
            </a:r>
            <a:r>
              <a:rPr lang="en-US" dirty="0" smtClean="0"/>
              <a:t>Appointing </a:t>
            </a:r>
            <a:r>
              <a:rPr lang="en-US" dirty="0"/>
              <a:t>Authority </a:t>
            </a:r>
            <a:r>
              <a:rPr lang="en-US" baseline="0" dirty="0"/>
              <a:t>for approval.  </a:t>
            </a:r>
            <a:r>
              <a:rPr lang="en-US" baseline="0" dirty="0" smtClean="0"/>
              <a:t>Regardless </a:t>
            </a:r>
            <a:r>
              <a:rPr lang="en-US" baseline="0" dirty="0"/>
              <a:t>of the whether your time is approved by your Supervisor or the Appointing Authority the goal is the same</a:t>
            </a:r>
            <a:r>
              <a:rPr lang="en-US" dirty="0"/>
              <a:t>,</a:t>
            </a:r>
            <a:r>
              <a:rPr lang="en-US" baseline="0" dirty="0"/>
              <a:t> to get you paid correctly.  The last role in the time entry process is that of the </a:t>
            </a:r>
            <a:r>
              <a:rPr lang="en-US" dirty="0" smtClean="0"/>
              <a:t>timekeeper</a:t>
            </a:r>
            <a:r>
              <a:rPr lang="en-US" baseline="0" dirty="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63179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Timekeeper plays a critical role in the Time-Entry-to-Pay process.  Timekeepers ensure deadlines are met, answer employee questions when their supervisors can't and work closely with Payroll to resolve time entry issues.  If your Timekeeper calls you about a time entry issue be sure to call her back promptly.  It could impact whether you get paid correctly.</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656610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 uses the work schedule to calculate your pay. It contains rules that are used to calculate overtime, shift differential and other special pay. </a:t>
            </a:r>
          </a:p>
          <a:p>
            <a:endParaRPr lang="en-US" dirty="0" smtClean="0"/>
          </a:p>
          <a:p>
            <a:r>
              <a:rPr lang="en-US" dirty="0" smtClean="0"/>
              <a:t>Work schedules prevent employees from entering overtime during planned working hours and from entering leave outside planned working hours.  Also, on-call hours must be recorded outside an employee's planned working hours.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36855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t>
            </a:r>
            <a:r>
              <a:rPr lang="en-US"/>
              <a:t>a </a:t>
            </a:r>
            <a:r>
              <a:rPr lang="en-US" smtClean="0"/>
              <a:t>Full-time </a:t>
            </a:r>
            <a:r>
              <a:rPr lang="en-US" dirty="0"/>
              <a:t>employee then</a:t>
            </a:r>
            <a:r>
              <a:rPr lang="en-US" baseline="0" dirty="0"/>
              <a:t> you are paid monthly.  If you are a Temporary, Winter Part-time or Permanent </a:t>
            </a:r>
            <a:r>
              <a:rPr lang="en-US" baseline="0"/>
              <a:t>Part-time employee </a:t>
            </a:r>
            <a:r>
              <a:rPr lang="en-US"/>
              <a:t>you are paid bi-weekly </a:t>
            </a:r>
            <a:r>
              <a:rPr lang="en-US" baseline="0"/>
              <a:t>.  </a:t>
            </a:r>
            <a:r>
              <a:rPr lang="en-US" baseline="0" dirty="0"/>
              <a:t>Click on the link for your employee type to download the monthly pay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166775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789248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 time entry process including deadlines, the roles and responsibilities.  You will also complete the Employee Time Entry Worksheet using your Employee Time Statement.  The information gathered on the worksheet will be used throughout the course to help you understand how to enter your time</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26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796811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a:p>
            <a:pPr defTabSz="915772">
              <a:defRPr/>
            </a:pPr>
            <a:r>
              <a:rPr lang="en-US"/>
              <a:t>Upon completing this section you should have an understanding of the objectives on this slide.  Please take </a:t>
            </a:r>
            <a:r>
              <a:rPr lang="en-US" smtClean="0"/>
              <a:t>a </a:t>
            </a:r>
            <a:r>
              <a:rPr lang="en-US"/>
              <a:t>minute </a:t>
            </a:r>
            <a:r>
              <a:rPr lang="en-US" smtClean="0"/>
              <a:t>to </a:t>
            </a:r>
            <a:r>
              <a:rPr lang="en-US"/>
              <a:t>review </a:t>
            </a:r>
            <a:r>
              <a:rPr lang="en-US" dirty="0"/>
              <a:t>these</a:t>
            </a:r>
            <a:r>
              <a:rPr lang="en-US"/>
              <a:t> before you </a:t>
            </a:r>
            <a:r>
              <a:rPr lang="en-US" smtClean="0"/>
              <a:t>continue</a:t>
            </a:r>
            <a:r>
              <a:rPr lang="en-US" baseline="0" smtClean="0"/>
              <a:t>.  </a:t>
            </a:r>
            <a:r>
              <a:rPr lang="en-US" baseline="0" dirty="0"/>
              <a:t>When you are done, click </a:t>
            </a:r>
            <a:r>
              <a:rPr lang="en-US" baseline="0"/>
              <a:t>the </a:t>
            </a:r>
            <a:r>
              <a:rPr lang="en-US"/>
              <a:t>next </a:t>
            </a:r>
            <a:r>
              <a:rPr lang="en-US" baseline="0" smtClean="0"/>
              <a:t>button.</a:t>
            </a:r>
            <a:endParaRPr lang="en-US" dirty="0"/>
          </a:p>
          <a:p>
            <a:pPr defTabSz="915772">
              <a:defRPr/>
            </a:pPr>
            <a:endParaRPr lang="en-US" dirty="0"/>
          </a:p>
          <a:p>
            <a:pPr defTabSz="915772">
              <a:defRPr/>
            </a:pPr>
            <a:endParaRPr lang="en-US" dirty="0"/>
          </a:p>
          <a:p>
            <a:pPr defTabSz="915772">
              <a:defRPr/>
            </a:pPr>
            <a:r>
              <a:rPr lang="en-US"/>
              <a:t>SUGGESTED CHANGE:</a:t>
            </a:r>
            <a:endParaRPr lang="en-US" dirty="0"/>
          </a:p>
          <a:p>
            <a:pPr defTabSz="915772">
              <a:defRPr/>
            </a:pPr>
            <a:endParaRPr lang="en-US" dirty="0"/>
          </a:p>
          <a:p>
            <a:pPr defTabSz="915772">
              <a:defRPr/>
            </a:pPr>
            <a:r>
              <a:rPr lang="en-US"/>
              <a:t>5</a:t>
            </a:r>
            <a:r>
              <a:rPr lang="en-US" baseline="30000"/>
              <a:t>TH</a:t>
            </a:r>
            <a:r>
              <a:rPr lang="en-US"/>
              <a:t> BULLET: s/b “… if you are eligible”</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3797010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learned</a:t>
            </a:r>
            <a:r>
              <a:rPr lang="en-US" baseline="0" dirty="0" smtClean="0"/>
              <a:t> about the time entry process, and your role in it. Let’s look at the timesheet.  </a:t>
            </a:r>
            <a:r>
              <a:rPr lang="en-US" dirty="0" smtClean="0"/>
              <a:t>After </a:t>
            </a:r>
            <a:r>
              <a:rPr lang="en-US" dirty="0"/>
              <a:t>logging into SAP, type CAT2 in the command field and then click the Enter button. Once </a:t>
            </a:r>
            <a:r>
              <a:rPr lang="en-US" dirty="0" smtClean="0"/>
              <a:t>you are in </a:t>
            </a:r>
            <a:r>
              <a:rPr lang="en-US" dirty="0"/>
              <a:t>your timesheet, you are able to enter, release and save your time</a:t>
            </a:r>
            <a:r>
              <a:rPr lang="en-US" dirty="0" smtClean="0"/>
              <a:t>.  If you are a Supervisor please review the supervisor</a:t>
            </a:r>
            <a:r>
              <a:rPr lang="en-US" baseline="0" dirty="0" smtClean="0"/>
              <a:t> only note on the slide for additional steps for accessing your timesheet.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208897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timesheet is a tool for recording working</a:t>
            </a:r>
            <a:r>
              <a:rPr lang="en-US" baseline="0" dirty="0" smtClean="0"/>
              <a:t> times and tasks.  While it may look confusing at first it is broken out into four major sections.  The first is the toolbars and buttons which allow you to save and check your time.  The second is your basic information, such as your Personnel Number Cost Center and the Data Entry Period.  The third is the Data Entry Area, this is where you enter your time.  The fourth section contains the view buttons, which take you to different views of the timesheet.  Now that you are familiar with the timesheet, let’s look at the timesheet in more detail.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295812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As you go through the course, there are a couple of items you can use to help you learn.  The first is the Resources link as indicated by the red arrow.  This link contains copies of all of the documents referenced in this course.  </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The Glossary tab displays an alphabetical list of terms that are used throughout the course.  Anytime you are uncertain about a term, this is the best place to look.  Unlike the resources link clicking on the glossary does not pause the course. </a:t>
            </a:r>
          </a:p>
          <a:p>
            <a:r>
              <a:rPr lang="en-US" sz="1100" b="0" u="none" kern="1200" dirty="0" smtClean="0">
                <a:solidFill>
                  <a:schemeClr val="tx1"/>
                </a:solidFill>
                <a:effectLst/>
                <a:latin typeface="+mn-lt"/>
                <a:ea typeface="+mn-ea"/>
                <a:cs typeface="+mn-cs"/>
              </a:rPr>
              <a:t> </a:t>
            </a:r>
          </a:p>
          <a:p>
            <a:r>
              <a:rPr lang="en-US" sz="1100" b="0" u="none" kern="1200" dirty="0" smtClean="0">
                <a:solidFill>
                  <a:schemeClr val="tx1"/>
                </a:solidFill>
                <a:effectLst/>
                <a:latin typeface="+mn-lt"/>
                <a:ea typeface="+mn-ea"/>
                <a:cs typeface="+mn-cs"/>
              </a:rPr>
              <a:t>If you want to navigate, use the previous or next buttons or click on the slide you want to navigate to under the menu tab.  There is also a search field located at the bottom of the Menu tab that brings up all of the slides related to your search.</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The progress bar displays your progress within a slide.</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If for any reason, you need to close the course before you have completed it, you will be returned to the page you were on once you log back in.  Now let’s move on</a:t>
            </a:r>
            <a:r>
              <a:rPr lang="en-US" sz="1100" b="0" u="none" kern="1200" baseline="0" dirty="0" smtClean="0">
                <a:solidFill>
                  <a:schemeClr val="tx1"/>
                </a:solidFill>
                <a:effectLst/>
                <a:latin typeface="+mn-lt"/>
                <a:ea typeface="+mn-ea"/>
                <a:cs typeface="+mn-cs"/>
              </a:rPr>
              <a:t> to the prerequisites of the course.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When</a:t>
            </a:r>
            <a:r>
              <a:rPr lang="en-US" baseline="0" dirty="0" smtClean="0"/>
              <a:t> </a:t>
            </a:r>
            <a:r>
              <a:rPr lang="en-US" baseline="0" dirty="0"/>
              <a:t>you start entering time you will see a timesheet similar to the one here.  Click on any of the icons </a:t>
            </a:r>
            <a:r>
              <a:rPr lang="en-US" baseline="0" dirty="0" smtClean="0"/>
              <a:t>or fields with </a:t>
            </a:r>
            <a:r>
              <a:rPr lang="en-US" baseline="0" dirty="0"/>
              <a:t>a red box to learn more.  When you are done click on the next button to continue.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2828892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0130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3721473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162305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4256919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439657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51696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81514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052477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263205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Being able to navigate SAP is critical to your success in this course.  If you have not already done so, please take the SAP Basic Navigation course when you are able.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177164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4077870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109721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Now that we have gone through the navigation of the timesheet, let’s look specifically at the area of the timesheet where you enter your time. This is known as the data entry area.  For those of you who have entered time before, don’t worry if the timesheet we are looking at is not exactly the same as yours.  </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The first line of the timesheet, as indicated by the arrow, is your work schedule.  The work schedule is the time you are required to account for using a combination of time worked and leave. The total column shows the number of hours you must account for during the week according to</a:t>
            </a:r>
            <a:r>
              <a:rPr lang="en-US" sz="1100" b="0" u="none" kern="1200" baseline="0" dirty="0" smtClean="0">
                <a:solidFill>
                  <a:schemeClr val="tx1"/>
                </a:solidFill>
                <a:effectLst/>
                <a:latin typeface="+mn-lt"/>
                <a:ea typeface="+mn-ea"/>
                <a:cs typeface="+mn-cs"/>
              </a:rPr>
              <a:t> your work schedule,</a:t>
            </a:r>
            <a:r>
              <a:rPr lang="en-US" sz="1100" b="0" u="none" kern="1200" dirty="0" smtClean="0">
                <a:solidFill>
                  <a:schemeClr val="tx1"/>
                </a:solidFill>
                <a:effectLst/>
                <a:latin typeface="+mn-lt"/>
                <a:ea typeface="+mn-ea"/>
                <a:cs typeface="+mn-cs"/>
              </a:rPr>
              <a:t> in this case its 40. Now let’s move on to the first work day of the week, Monday, as you can see there is an eight in this field.  This indicates the</a:t>
            </a:r>
            <a:r>
              <a:rPr lang="en-US" sz="1100" b="0" u="none" kern="1200" baseline="0" dirty="0" smtClean="0">
                <a:solidFill>
                  <a:schemeClr val="tx1"/>
                </a:solidFill>
                <a:effectLst/>
                <a:latin typeface="+mn-lt"/>
                <a:ea typeface="+mn-ea"/>
                <a:cs typeface="+mn-cs"/>
              </a:rPr>
              <a:t> daily scheduled hours</a:t>
            </a:r>
            <a:r>
              <a:rPr lang="en-US" sz="1100" b="0" u="none" kern="1200" dirty="0" smtClean="0">
                <a:solidFill>
                  <a:schemeClr val="tx1"/>
                </a:solidFill>
                <a:effectLst/>
                <a:latin typeface="+mn-lt"/>
                <a:ea typeface="+mn-ea"/>
                <a:cs typeface="+mn-cs"/>
              </a:rPr>
              <a:t>.  The From and To fields shows the hours this person is required to account for during the day.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4084505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 lets look at where you enter time this is the first white line.  When you enter your time it should be done using a 24 hour clock or military time. This is why the to time displays as 16:30 instead of 4:30pm.  Hours to be entered and checked then added to the second blue line, the worked hours line. The worked hours line also adds all hours in the middle blue Total column. </a:t>
            </a:r>
            <a:r>
              <a:rPr lang="en-US" baseline="0" dirty="0" smtClean="0"/>
              <a:t>Now that you are familiar with the data entry section, let’s look at the data entry view in more detail.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3914126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learn more about</a:t>
            </a:r>
            <a:r>
              <a:rPr lang="en-US" baseline="0" dirty="0" smtClean="0"/>
              <a:t> your timesheet click on any of the red boxes to learn more. When you are done click on the next button to continue.  </a:t>
            </a:r>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798404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4236308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1269862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1844402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954330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a:t>
            </a:r>
          </a:p>
          <a:p>
            <a:endParaRPr lang="en-US" dirty="0"/>
          </a:p>
          <a:p>
            <a:r>
              <a:rPr lang="en-US" dirty="0"/>
              <a:t>…billed to a Federal Grant. (add period)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128256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Upon</a:t>
            </a:r>
            <a:r>
              <a:rPr lang="en-US" b="0" baseline="0" dirty="0" smtClean="0"/>
              <a:t> completing this course you should have a understanding of each of the objectives on this slide.  Please take a minute to review these before you continue.  When you are done, click the next button to continue the course.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916791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4245070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1391475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get into how you enter time </a:t>
            </a:r>
            <a:r>
              <a:rPr lang="en-US" baseline="0" dirty="0" smtClean="0"/>
              <a:t>based on your employee type.  </a:t>
            </a:r>
            <a:r>
              <a:rPr lang="en-US" baseline="0" dirty="0"/>
              <a:t>Using line two of your Employee Time Entry Worksheet select the personnel subarea that matches your assignment.  If you are a Temporary employee select this option regardless of where you are assigned.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485341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As a maintenance employee</a:t>
            </a:r>
            <a:r>
              <a:rPr lang="en-US" sz="1100" baseline="0" dirty="0" smtClean="0"/>
              <a:t> the majority of your time will be</a:t>
            </a:r>
            <a:r>
              <a:rPr lang="en-US" sz="1100" dirty="0" smtClean="0"/>
              <a:t> recorded</a:t>
            </a:r>
            <a:r>
              <a:rPr lang="en-US" sz="1100" baseline="0" dirty="0" smtClean="0"/>
              <a:t> to a</a:t>
            </a:r>
            <a:r>
              <a:rPr lang="en-US" sz="1100" dirty="0" smtClean="0"/>
              <a:t> work order. </a:t>
            </a:r>
            <a:r>
              <a:rPr lang="en-US" sz="1100" baseline="0" dirty="0" smtClean="0"/>
              <a:t>  </a:t>
            </a:r>
            <a:r>
              <a:rPr lang="en-US" sz="1100" dirty="0" smtClean="0"/>
              <a:t>A work order time entry includes the work order number, an activity number, and a work center number as well as the</a:t>
            </a:r>
            <a:r>
              <a:rPr lang="en-US" sz="1100" baseline="0" dirty="0" smtClean="0"/>
              <a:t> A/A type and your working time</a:t>
            </a:r>
            <a:r>
              <a:rPr lang="en-U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Your</a:t>
            </a:r>
            <a:r>
              <a:rPr lang="en-US" sz="1100" baseline="0" dirty="0" smtClean="0"/>
              <a:t> time can also be charged to a cost center when you attend training or safety meetings.  This type of time entry requires the receiving cost center and functional area, an A/A type and your working time.  </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An exception to the required A/A type is on-call entries. On-call entries require a Cost Center and Receiving Functional Area. All on-call entries are charged to the Wage Type 4099</a:t>
            </a:r>
            <a:r>
              <a:rPr lang="en-US" sz="1100"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3095225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a:t>
            </a:r>
            <a:r>
              <a:rPr lang="en-US" baseline="0" dirty="0" smtClean="0"/>
              <a:t> you will be entering your time to a work order.  In some cases time is transferred to the timesheet and in others, such as preventative, if needs to be entered.  Time cannot be transferred to the timesheet unless a work order has been created and released.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565886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When does time transfer from a DOT1 work order to your timesheet?</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SAP uses the time transfer program to transfer your time to your timesheet. This program runs daily at </a:t>
            </a:r>
            <a:r>
              <a:rPr lang="en-US" sz="1100" b="1" u="none" kern="1200" dirty="0" smtClean="0">
                <a:solidFill>
                  <a:schemeClr val="tx1"/>
                </a:solidFill>
                <a:effectLst/>
                <a:latin typeface="+mn-lt"/>
                <a:ea typeface="+mn-ea"/>
                <a:cs typeface="+mn-cs"/>
              </a:rPr>
              <a:t>6 a.m</a:t>
            </a:r>
            <a:r>
              <a:rPr lang="en-US" sz="1100" b="0" u="none" kern="1200" dirty="0" smtClean="0">
                <a:solidFill>
                  <a:schemeClr val="tx1"/>
                </a:solidFill>
                <a:effectLst/>
                <a:latin typeface="+mn-lt"/>
                <a:ea typeface="+mn-ea"/>
                <a:cs typeface="+mn-cs"/>
              </a:rPr>
              <a:t>., </a:t>
            </a:r>
            <a:r>
              <a:rPr lang="en-US" sz="1100" b="1" u="none" kern="1200" dirty="0" smtClean="0">
                <a:solidFill>
                  <a:schemeClr val="tx1"/>
                </a:solidFill>
                <a:effectLst/>
                <a:latin typeface="+mn-lt"/>
                <a:ea typeface="+mn-ea"/>
                <a:cs typeface="+mn-cs"/>
              </a:rPr>
              <a:t>6 p.m. </a:t>
            </a:r>
            <a:r>
              <a:rPr lang="en-US" sz="1100" b="0" u="none" kern="1200" dirty="0" smtClean="0">
                <a:solidFill>
                  <a:schemeClr val="tx1"/>
                </a:solidFill>
                <a:effectLst/>
                <a:latin typeface="+mn-lt"/>
                <a:ea typeface="+mn-ea"/>
                <a:cs typeface="+mn-cs"/>
              </a:rPr>
              <a:t>and </a:t>
            </a:r>
            <a:r>
              <a:rPr lang="en-US" sz="1100" b="1" u="none" kern="1200" dirty="0" smtClean="0">
                <a:solidFill>
                  <a:schemeClr val="tx1"/>
                </a:solidFill>
                <a:effectLst/>
                <a:latin typeface="+mn-lt"/>
                <a:ea typeface="+mn-ea"/>
                <a:cs typeface="+mn-cs"/>
              </a:rPr>
              <a:t>midnight</a:t>
            </a:r>
            <a:r>
              <a:rPr lang="en-US" sz="1100" b="0" u="none" kern="1200" dirty="0" smtClean="0">
                <a:solidFill>
                  <a:schemeClr val="tx1"/>
                </a:solidFill>
                <a:effectLst/>
                <a:latin typeface="+mn-lt"/>
                <a:ea typeface="+mn-ea"/>
                <a:cs typeface="+mn-cs"/>
              </a:rPr>
              <a:t>.  It transfers the operations time from all released and approved DOT1 work orders.  The time in a work order only transfers once. It does not transfer times that are changed in the work order after the time transfer program has run. These are the changes that need to be updated manually in your timesheet.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836124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843606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As mentioned earlier, the DOT1 work order automatically</a:t>
            </a:r>
            <a:r>
              <a:rPr lang="en-US" baseline="0" dirty="0" smtClean="0"/>
              <a:t> populates </a:t>
            </a:r>
            <a:r>
              <a:rPr lang="en-US" dirty="0" smtClean="0"/>
              <a:t>timesheets </a:t>
            </a:r>
            <a:r>
              <a:rPr lang="en-US" baseline="0" dirty="0" smtClean="0"/>
              <a:t>based on the created work order.  Because things change, you need to review the work order to make sure that everything is correct.  </a:t>
            </a:r>
            <a:r>
              <a:rPr lang="en-US" dirty="0" smtClean="0"/>
              <a:t>When reviewing </a:t>
            </a:r>
            <a:r>
              <a:rPr lang="en-US" baseline="0" dirty="0" smtClean="0"/>
              <a:t>the work order number make sure the correct work order was transferred, and review the activity to verify the correct work was done. You should also review the work center to make sure the right person did the work.  Additionally, there are a couple of items that are in your control you can change.  These are the A/A type,  and your working time.  Please make sure this </a:t>
            </a:r>
            <a:r>
              <a:rPr lang="en-US" dirty="0" smtClean="0"/>
              <a:t>is </a:t>
            </a:r>
            <a:r>
              <a:rPr lang="en-US" baseline="0" dirty="0" smtClean="0"/>
              <a:t>correct when you do your time entry.  If any information from the work order is incorrect, contact your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1499566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a:t>
            </a:r>
            <a:r>
              <a:rPr lang="en-US" dirty="0" smtClean="0"/>
              <a:t>let’s </a:t>
            </a:r>
            <a:r>
              <a:rPr lang="en-US" sz="1100" b="0" u="none" kern="1200" baseline="0" dirty="0" smtClean="0">
                <a:solidFill>
                  <a:schemeClr val="tx1"/>
                </a:solidFill>
                <a:effectLst/>
                <a:latin typeface="+mn-lt"/>
                <a:ea typeface="+mn-ea"/>
                <a:cs typeface="+mn-cs"/>
              </a:rPr>
              <a:t>look </a:t>
            </a:r>
            <a:r>
              <a:rPr lang="en-US" dirty="0" smtClean="0"/>
              <a:t>at </a:t>
            </a:r>
            <a:r>
              <a:rPr lang="en-US" sz="1100" b="0" u="none" kern="1200" baseline="0" dirty="0" smtClean="0">
                <a:solidFill>
                  <a:schemeClr val="tx1"/>
                </a:solidFill>
                <a:effectLst/>
                <a:latin typeface="+mn-lt"/>
                <a:ea typeface="+mn-ea"/>
                <a:cs typeface="+mn-cs"/>
              </a:rPr>
              <a:t>changing the time for a DOT1 work order and then entering </a:t>
            </a:r>
            <a:r>
              <a:rPr lang="en-US" dirty="0" smtClean="0"/>
              <a:t>time charged to </a:t>
            </a:r>
            <a:r>
              <a:rPr lang="en-US" sz="1100" b="0" u="none" kern="1200" baseline="0" dirty="0" smtClean="0">
                <a:solidFill>
                  <a:schemeClr val="tx1"/>
                </a:solidFill>
                <a:effectLst/>
                <a:latin typeface="+mn-lt"/>
                <a:ea typeface="+mn-ea"/>
                <a:cs typeface="+mn-cs"/>
              </a:rPr>
              <a:t>a preventive work order. When you are done </a:t>
            </a:r>
            <a:r>
              <a:rPr lang="en-US" dirty="0" smtClean="0"/>
              <a:t>with this exercise </a:t>
            </a:r>
            <a:r>
              <a:rPr lang="en-US" sz="1100" b="0" u="none" kern="1200" baseline="0" dirty="0" smtClean="0">
                <a:solidFill>
                  <a:schemeClr val="tx1"/>
                </a:solidFill>
                <a:effectLst/>
                <a:latin typeface="+mn-lt"/>
                <a:ea typeface="+mn-ea"/>
                <a:cs typeface="+mn-cs"/>
              </a:rPr>
              <a:t>,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90764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baseline="0" dirty="0" smtClean="0"/>
              <a:t>Now let’s cover one more thing before moving on to the Time Entry Overview section.  Throughout the course you will see slides like this one that ask you to make a choice about the content you view.  Based on the decisions you make the content of the course will be customized to reflect how you enter time. All you have to do is click on the button based on the directions on the slide.  Now let’s get started by clicking on the “Continue” button.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3838949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time, as a Maintenance or Tunnel employee, you will enter your time to work orders.  In some cases, such as safety meetings or training, you may need to enter your time to a cost center.  If you are entering </a:t>
            </a:r>
            <a:r>
              <a:rPr lang="en-US" dirty="0" smtClean="0"/>
              <a:t>time </a:t>
            </a:r>
            <a:r>
              <a:rPr lang="en-US" baseline="0" dirty="0" smtClean="0"/>
              <a:t>to </a:t>
            </a:r>
            <a:r>
              <a:rPr lang="en-US" dirty="0" smtClean="0"/>
              <a:t>your </a:t>
            </a:r>
            <a:r>
              <a:rPr lang="en-US" baseline="0" dirty="0" smtClean="0"/>
              <a:t>home cost center, it is located on your timesheet just to the right of your personnel number.  In addition to the cost center you will need to enter the receiving functional Area, A/A Type and the working hours.  </a:t>
            </a:r>
            <a:r>
              <a:rPr lang="en-US" dirty="0" smtClean="0"/>
              <a:t>Now </a:t>
            </a:r>
            <a:r>
              <a:rPr lang="en-US" baseline="0" dirty="0" smtClean="0"/>
              <a:t>let’s practice entering your time to a cost center.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625447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Now we are going to practice entering and releasing </a:t>
            </a:r>
            <a:r>
              <a:rPr lang="en-US" dirty="0" smtClean="0"/>
              <a:t>your </a:t>
            </a:r>
            <a:r>
              <a:rPr lang="en-US" sz="1100" b="0" u="none" kern="1200" baseline="0" dirty="0" smtClean="0">
                <a:solidFill>
                  <a:schemeClr val="tx1"/>
                </a:solidFill>
                <a:effectLst/>
                <a:latin typeface="+mn-lt"/>
                <a:ea typeface="+mn-ea"/>
                <a:cs typeface="+mn-cs"/>
              </a:rPr>
              <a:t>time to a cost center.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2142263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a:solidFill>
                  <a:schemeClr val="tx1"/>
                </a:solidFill>
                <a:effectLst/>
                <a:latin typeface="+mn-lt"/>
                <a:ea typeface="+mn-ea"/>
                <a:cs typeface="+mn-cs"/>
              </a:rPr>
              <a:t>Overtime</a:t>
            </a:r>
            <a:r>
              <a:rPr lang="en-US" sz="1100" b="0" u="none" kern="1200" baseline="0" dirty="0">
                <a:solidFill>
                  <a:schemeClr val="tx1"/>
                </a:solidFill>
                <a:effectLst/>
                <a:latin typeface="+mn-lt"/>
                <a:ea typeface="+mn-ea"/>
                <a:cs typeface="+mn-cs"/>
              </a:rPr>
              <a:t> is paid when</a:t>
            </a:r>
            <a:r>
              <a:rPr lang="en-US" sz="1100" b="0" u="none" kern="1200" dirty="0">
                <a:solidFill>
                  <a:schemeClr val="tx1"/>
                </a:solidFill>
                <a:effectLst/>
                <a:latin typeface="+mn-lt"/>
                <a:ea typeface="+mn-ea"/>
                <a:cs typeface="+mn-cs"/>
              </a:rPr>
              <a:t> you work </a:t>
            </a:r>
            <a:r>
              <a:rPr lang="en-US" sz="1100" b="1" u="none" kern="1200" dirty="0">
                <a:solidFill>
                  <a:schemeClr val="tx1"/>
                </a:solidFill>
                <a:effectLst/>
                <a:latin typeface="+mn-lt"/>
                <a:ea typeface="+mn-ea"/>
                <a:cs typeface="+mn-cs"/>
              </a:rPr>
              <a:t>outside</a:t>
            </a:r>
            <a:r>
              <a:rPr lang="en-US" sz="1100" b="0" u="none" kern="1200" dirty="0">
                <a:solidFill>
                  <a:schemeClr val="tx1"/>
                </a:solidFill>
                <a:effectLst/>
                <a:latin typeface="+mn-lt"/>
                <a:ea typeface="+mn-ea"/>
                <a:cs typeface="+mn-cs"/>
              </a:rPr>
              <a:t> of your normal planned work time. You are paid time and </a:t>
            </a:r>
            <a:r>
              <a:rPr lang="en-US" sz="1100" b="0" u="none" kern="1200" dirty="0" smtClean="0">
                <a:solidFill>
                  <a:schemeClr val="tx1"/>
                </a:solidFill>
                <a:effectLst/>
                <a:latin typeface="+mn-lt"/>
                <a:ea typeface="+mn-ea"/>
                <a:cs typeface="+mn-cs"/>
              </a:rPr>
              <a:t>a half </a:t>
            </a:r>
            <a:r>
              <a:rPr lang="en-US" sz="1100" b="0" u="none" kern="1200" dirty="0">
                <a:solidFill>
                  <a:schemeClr val="tx1"/>
                </a:solidFill>
                <a:effectLst/>
                <a:latin typeface="+mn-lt"/>
                <a:ea typeface="+mn-ea"/>
                <a:cs typeface="+mn-cs"/>
              </a:rPr>
              <a:t>for this work. All overtime must be authorized by your Supervisor prior to being worked</a:t>
            </a:r>
            <a:r>
              <a:rPr lang="en-US" sz="1100" b="0" u="none" kern="1200" baseline="0" dirty="0">
                <a:solidFill>
                  <a:schemeClr val="tx1"/>
                </a:solidFill>
                <a:effectLst/>
                <a:latin typeface="+mn-lt"/>
                <a:ea typeface="+mn-ea"/>
                <a:cs typeface="+mn-cs"/>
              </a:rPr>
              <a:t> and is coded on your timesheet using</a:t>
            </a:r>
            <a:r>
              <a:rPr lang="en-US" sz="1100" b="0" u="none" kern="1200" dirty="0">
                <a:solidFill>
                  <a:schemeClr val="tx1"/>
                </a:solidFill>
                <a:effectLst/>
                <a:latin typeface="+mn-lt"/>
                <a:ea typeface="+mn-ea"/>
                <a:cs typeface="+mn-cs"/>
              </a:rPr>
              <a:t> code 014N or 014P.</a:t>
            </a:r>
            <a:r>
              <a:rPr lang="en-US" sz="1100" b="0" u="none" kern="1200" baseline="0" dirty="0">
                <a:solidFill>
                  <a:schemeClr val="tx1"/>
                </a:solidFill>
                <a:effectLst/>
                <a:latin typeface="+mn-lt"/>
                <a:ea typeface="+mn-ea"/>
                <a:cs typeface="+mn-cs"/>
              </a:rPr>
              <a:t>  If you want to learn more about overtime rules they are described in PD 1230.0 and 1230.2.</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255334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Now we are going to practice entering overtime.  Click on the word Practice, when you do a new window will open.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2311668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Wage types are another time entry type used in maintenance. These are used INSTEAD of an A/A type. </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CDOT uses two kinds of Wage Types - one for On-Call time and one for Work Schedule Premium Pay time.</a:t>
            </a:r>
          </a:p>
          <a:p>
            <a:r>
              <a:rPr lang="en-US" sz="1100" b="0" u="none" kern="1200" dirty="0" smtClean="0">
                <a:solidFill>
                  <a:schemeClr val="tx1"/>
                </a:solidFill>
                <a:effectLst/>
                <a:latin typeface="+mn-lt"/>
                <a:ea typeface="+mn-ea"/>
                <a:cs typeface="+mn-cs"/>
              </a:rPr>
              <a:t>On-call</a:t>
            </a:r>
            <a:r>
              <a:rPr lang="en-US" sz="1100" b="0" u="none" kern="1200" baseline="0" dirty="0" smtClean="0">
                <a:solidFill>
                  <a:schemeClr val="tx1"/>
                </a:solidFill>
                <a:effectLst/>
                <a:latin typeface="+mn-lt"/>
                <a:ea typeface="+mn-ea"/>
                <a:cs typeface="+mn-cs"/>
              </a:rPr>
              <a:t> must be approved by your supervisor, must only be entered on non-working time and wage type 4099 is entered.  </a:t>
            </a:r>
            <a:endParaRPr lang="en-US" sz="11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678162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Employees who are scheduled to work 2</a:t>
            </a:r>
            <a:r>
              <a:rPr lang="en-US" sz="1100" b="0" u="none" kern="1200" baseline="30000" dirty="0" smtClean="0">
                <a:solidFill>
                  <a:schemeClr val="tx1"/>
                </a:solidFill>
                <a:effectLst/>
                <a:latin typeface="+mn-lt"/>
                <a:ea typeface="+mn-ea"/>
                <a:cs typeface="+mn-cs"/>
              </a:rPr>
              <a:t>nd</a:t>
            </a:r>
            <a:r>
              <a:rPr lang="en-US" sz="1100" b="0" u="none" kern="1200" dirty="0" smtClean="0">
                <a:solidFill>
                  <a:schemeClr val="tx1"/>
                </a:solidFill>
                <a:effectLst/>
                <a:latin typeface="+mn-lt"/>
                <a:ea typeface="+mn-ea"/>
                <a:cs typeface="+mn-cs"/>
              </a:rPr>
              <a:t> or 3</a:t>
            </a:r>
            <a:r>
              <a:rPr lang="en-US" sz="1100" b="0" u="none" kern="1200" baseline="30000" dirty="0" smtClean="0">
                <a:solidFill>
                  <a:schemeClr val="tx1"/>
                </a:solidFill>
                <a:effectLst/>
                <a:latin typeface="+mn-lt"/>
                <a:ea typeface="+mn-ea"/>
                <a:cs typeface="+mn-cs"/>
              </a:rPr>
              <a:t>rd</a:t>
            </a:r>
            <a:r>
              <a:rPr lang="en-US" sz="1100" b="0" u="none" kern="1200" dirty="0" smtClean="0">
                <a:solidFill>
                  <a:schemeClr val="tx1"/>
                </a:solidFill>
                <a:effectLst/>
                <a:latin typeface="+mn-lt"/>
                <a:ea typeface="+mn-ea"/>
                <a:cs typeface="+mn-cs"/>
              </a:rPr>
              <a:t> shift but work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due to a qualifying event may be eligible to receive shift pay for the hours worked on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Examples of qualifying events are Safety meetings, mandatory trainings, and Remembrance events. Mandatory overtime due to snow or other routine maintenance operations is not eligible for the shift premium. When entering the shift premium, be sure to verify that only the hours worked on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are entered</a:t>
            </a:r>
            <a:r>
              <a:rPr lang="en-US" sz="1100" b="0" u="none" kern="1200" baseline="0" dirty="0" smtClean="0">
                <a:solidFill>
                  <a:schemeClr val="tx1"/>
                </a:solidFill>
                <a:effectLst/>
                <a:latin typeface="+mn-lt"/>
                <a:ea typeface="+mn-ea"/>
                <a:cs typeface="+mn-cs"/>
              </a:rPr>
              <a:t> with the wage type </a:t>
            </a:r>
            <a:r>
              <a:rPr lang="en-US" sz="1100" b="0" u="none" kern="1200" dirty="0" smtClean="0">
                <a:solidFill>
                  <a:schemeClr val="tx1"/>
                </a:solidFill>
                <a:effectLst/>
                <a:latin typeface="+mn-lt"/>
                <a:ea typeface="+mn-ea"/>
                <a:cs typeface="+mn-cs"/>
              </a:rPr>
              <a:t>for the qualifying event and the total hours coded to the wage type match the number of the hours worked for the qualifying event.  </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5858209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a:t>
            </a:r>
            <a:r>
              <a:rPr lang="en-US" dirty="0" smtClean="0"/>
              <a:t>let’s </a:t>
            </a:r>
            <a:r>
              <a:rPr lang="en-US" sz="1100" b="0" u="none" kern="1200" baseline="0" dirty="0" smtClean="0">
                <a:solidFill>
                  <a:schemeClr val="tx1"/>
                </a:solidFill>
                <a:effectLst/>
                <a:latin typeface="+mn-lt"/>
                <a:ea typeface="+mn-ea"/>
                <a:cs typeface="+mn-cs"/>
              </a:rPr>
              <a:t>look at how you enter </a:t>
            </a:r>
            <a:r>
              <a:rPr lang="en-US" dirty="0" smtClean="0"/>
              <a:t>and </a:t>
            </a:r>
            <a:r>
              <a:rPr lang="en-US" sz="1100" b="0" u="none" kern="1200" baseline="0" dirty="0" smtClean="0">
                <a:solidFill>
                  <a:schemeClr val="tx1"/>
                </a:solidFill>
                <a:effectLst/>
                <a:latin typeface="+mn-lt"/>
                <a:ea typeface="+mn-ea"/>
                <a:cs typeface="+mn-cs"/>
              </a:rPr>
              <a:t>release you time when you are </a:t>
            </a:r>
            <a:r>
              <a:rPr lang="en-US" dirty="0" smtClean="0"/>
              <a:t>On-Call</a:t>
            </a:r>
            <a:r>
              <a:rPr lang="en-US" sz="1100" b="0" u="none" kern="1200" baseline="0" dirty="0" smtClean="0">
                <a:solidFill>
                  <a:schemeClr val="tx1"/>
                </a:solidFill>
                <a:effectLst/>
                <a:latin typeface="+mn-lt"/>
                <a:ea typeface="+mn-ea"/>
                <a:cs typeface="+mn-cs"/>
              </a:rPr>
              <a:t>.  Click on the word Practice, when you do a new window will open.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Tree>
    <p:extLst>
      <p:ext uri="{BB962C8B-B14F-4D97-AF65-F5344CB8AC3E}">
        <p14:creationId xmlns:p14="http://schemas.microsoft.com/office/powerpoint/2010/main" val="656937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answer a few questions before</a:t>
            </a:r>
            <a:r>
              <a:rPr lang="en-US" baseline="0" dirty="0" smtClean="0"/>
              <a:t> we continue.  There is no sound in other questions in the knowledge check.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Tree>
    <p:extLst>
      <p:ext uri="{BB962C8B-B14F-4D97-AF65-F5344CB8AC3E}">
        <p14:creationId xmlns:p14="http://schemas.microsoft.com/office/powerpoint/2010/main" val="575759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of the course is under development and will be ready soon.  Click the next button to return to the Time Entry slide and make another selection.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34780307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69</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99370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you why time entry is important to you and to CDOT, the rules and policies governing time entry and how time entry and this course relate to the mission, vision and values of CDOT.</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7</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647738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Take a moment to review the learning objectives</a:t>
            </a:r>
            <a:r>
              <a:rPr lang="en-US" baseline="0" dirty="0" smtClean="0"/>
              <a:t> for this section.  When you are done, click the Next button to continue.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leave?  Leave is a paid benefit that is available for you to use.  When you enter leave you enter it on your timesheet because it is tracked the same way as working time.  In some cases, such as sick and annual leave, your leave will accrue over time.  In other cases such as bereavement and jury leave this is available to you only when the need occurs.  Depending on what kind of employee you are your paid leave benefits may vary.  If you have questions about the types of leave you are eligible for refer to Procedural Directive 1204.02.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Tree>
    <p:extLst>
      <p:ext uri="{BB962C8B-B14F-4D97-AF65-F5344CB8AC3E}">
        <p14:creationId xmlns:p14="http://schemas.microsoft.com/office/powerpoint/2010/main" val="4073249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Tree>
    <p:extLst>
      <p:ext uri="{BB962C8B-B14F-4D97-AF65-F5344CB8AC3E}">
        <p14:creationId xmlns:p14="http://schemas.microsoft.com/office/powerpoint/2010/main" val="24858812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Tree>
    <p:extLst>
      <p:ext uri="{BB962C8B-B14F-4D97-AF65-F5344CB8AC3E}">
        <p14:creationId xmlns:p14="http://schemas.microsoft.com/office/powerpoint/2010/main" val="19653006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types of leave</a:t>
            </a:r>
            <a:r>
              <a:rPr lang="en-US" baseline="0" dirty="0"/>
              <a:t> that you get and the </a:t>
            </a:r>
            <a:r>
              <a:rPr lang="en-US" dirty="0"/>
              <a:t>rate at which it is earned </a:t>
            </a:r>
            <a:r>
              <a:rPr lang="en-US" baseline="0" dirty="0" smtClean="0"/>
              <a:t>is </a:t>
            </a:r>
            <a:r>
              <a:rPr lang="en-US" baseline="0" dirty="0"/>
              <a:t>dependent upon the type of employee you are.  If you know your employee group please select it now.  If you are not certain, it can be found under Item six of your Employee Time Entry Worksheet.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Tree>
    <p:extLst>
      <p:ext uri="{BB962C8B-B14F-4D97-AF65-F5344CB8AC3E}">
        <p14:creationId xmlns:p14="http://schemas.microsoft.com/office/powerpoint/2010/main" val="3483618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Permanent</a:t>
            </a:r>
            <a:r>
              <a:rPr lang="en-US" baseline="0" dirty="0" smtClean="0"/>
              <a:t> Full-time employee you receive full accruals when you work full-time for an entire month.  If your are starting off in the middle of the month your leave will be prorated based on what you worked.  Your accruals are based off of years of service for annual leave while your sick is based on a set rate.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Tree>
    <p:extLst>
      <p:ext uri="{BB962C8B-B14F-4D97-AF65-F5344CB8AC3E}">
        <p14:creationId xmlns:p14="http://schemas.microsoft.com/office/powerpoint/2010/main" val="6992259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a:t>
            </a:r>
            <a:r>
              <a:rPr lang="en-US" baseline="0" dirty="0"/>
              <a:t> Permanent Part-time employee your leave is prorated based on the number of hour you work.  For example a Permanent Full-time </a:t>
            </a:r>
            <a:r>
              <a:rPr lang="en-US" baseline="0"/>
              <a:t>employee </a:t>
            </a:r>
            <a:r>
              <a:rPr lang="en-US" dirty="0"/>
              <a:t>earn</a:t>
            </a:r>
            <a:r>
              <a:rPr lang="en-US"/>
              <a:t> 6.66 hours </a:t>
            </a:r>
            <a:r>
              <a:rPr lang="en-US" baseline="0" smtClean="0"/>
              <a:t>of </a:t>
            </a:r>
            <a:r>
              <a:rPr lang="en-US" baseline="0" dirty="0"/>
              <a:t>sick </a:t>
            </a:r>
            <a:r>
              <a:rPr lang="en-US" baseline="0"/>
              <a:t>leave </a:t>
            </a:r>
            <a:r>
              <a:rPr lang="en-US"/>
              <a:t>each </a:t>
            </a:r>
            <a:r>
              <a:rPr lang="en-US" baseline="0" smtClean="0"/>
              <a:t>month.  </a:t>
            </a:r>
            <a:r>
              <a:rPr lang="en-US" baseline="0" dirty="0"/>
              <a:t>If you worked 20 </a:t>
            </a:r>
            <a:r>
              <a:rPr lang="en-US" baseline="0"/>
              <a:t>hours </a:t>
            </a:r>
            <a:r>
              <a:rPr lang="en-US" dirty="0"/>
              <a:t>a</a:t>
            </a:r>
            <a:r>
              <a:rPr lang="en-US"/>
              <a:t> </a:t>
            </a:r>
            <a:r>
              <a:rPr lang="en-US" baseline="0"/>
              <a:t>week </a:t>
            </a:r>
            <a:r>
              <a:rPr lang="en-US" baseline="0" dirty="0"/>
              <a:t>your accrual would be half </a:t>
            </a:r>
            <a:r>
              <a:rPr lang="en-US" baseline="0"/>
              <a:t>of that</a:t>
            </a:r>
            <a:r>
              <a:rPr lang="en-US" dirty="0"/>
              <a:t>,</a:t>
            </a:r>
            <a:r>
              <a:rPr lang="en-US" baseline="0"/>
              <a:t> </a:t>
            </a:r>
            <a:r>
              <a:rPr lang="en-US" baseline="0" dirty="0"/>
              <a:t>3.33 hours.  Now </a:t>
            </a:r>
            <a:r>
              <a:rPr lang="en-US" baseline="0"/>
              <a:t>let’s </a:t>
            </a:r>
            <a:r>
              <a:rPr lang="en-US" dirty="0"/>
              <a:t>talk</a:t>
            </a:r>
            <a:r>
              <a:rPr lang="en-US"/>
              <a:t> about the </a:t>
            </a:r>
            <a:r>
              <a:rPr lang="en-US" baseline="0"/>
              <a:t>types </a:t>
            </a:r>
            <a:r>
              <a:rPr lang="en-US" baseline="0" dirty="0"/>
              <a:t>of leave you are eligible to accrue.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Tree>
    <p:extLst>
      <p:ext uri="{BB962C8B-B14F-4D97-AF65-F5344CB8AC3E}">
        <p14:creationId xmlns:p14="http://schemas.microsoft.com/office/powerpoint/2010/main" val="468475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Winter</a:t>
            </a:r>
            <a:r>
              <a:rPr lang="en-US" baseline="0" dirty="0"/>
              <a:t> Permanent-Part time employee your leave accruals are the same as a </a:t>
            </a:r>
            <a:r>
              <a:rPr lang="en-US" dirty="0"/>
              <a:t>Full-Time </a:t>
            </a:r>
            <a:r>
              <a:rPr lang="en-US" baseline="0" dirty="0" smtClean="0"/>
              <a:t>Permanent </a:t>
            </a:r>
            <a:r>
              <a:rPr lang="en-US" baseline="0" dirty="0"/>
              <a:t>employee when you work the full forty hours per week for an entire month.  The only difference is that your leave may be prorated based on the total number of hours you work in the month.  For example you would receive the full accrual of sick leave of 6.66 hours when you work 160 hours a </a:t>
            </a:r>
            <a:r>
              <a:rPr lang="en-US" baseline="0" dirty="0" smtClean="0"/>
              <a:t>month.  </a:t>
            </a:r>
            <a:r>
              <a:rPr lang="en-US" baseline="0" dirty="0"/>
              <a:t>If you started in the middle of the month, and worked full-time for two weeks your sick leave would be prorated because you only worked 80 hours.  This </a:t>
            </a:r>
            <a:r>
              <a:rPr lang="en-US" baseline="0" dirty="0" smtClean="0"/>
              <a:t>would be the same for Annual leave.  </a:t>
            </a:r>
            <a:r>
              <a:rPr lang="en-US" baseline="0" dirty="0"/>
              <a:t>This </a:t>
            </a:r>
            <a:r>
              <a:rPr lang="en-US" baseline="0" dirty="0" smtClean="0"/>
              <a:t>is also same </a:t>
            </a:r>
            <a:r>
              <a:rPr lang="en-US" baseline="0" dirty="0"/>
              <a:t>for the rest of your accruals as well.  Now let’s look at the types of leave you accrue.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20268591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You deposit into and withdraw from multiple leave banks. Like a</a:t>
            </a:r>
            <a:r>
              <a:rPr lang="en-US" sz="1100" b="0" u="none" kern="1200" baseline="0" dirty="0" smtClean="0">
                <a:solidFill>
                  <a:schemeClr val="tx1"/>
                </a:solidFill>
                <a:effectLst/>
                <a:latin typeface="+mn-lt"/>
                <a:ea typeface="+mn-ea"/>
                <a:cs typeface="+mn-cs"/>
              </a:rPr>
              <a:t> bank account, your</a:t>
            </a:r>
            <a:r>
              <a:rPr lang="en-US" sz="1100" b="0" u="none" kern="1200" dirty="0" smtClean="0">
                <a:solidFill>
                  <a:schemeClr val="tx1"/>
                </a:solidFill>
                <a:effectLst/>
                <a:latin typeface="+mn-lt"/>
                <a:ea typeface="+mn-ea"/>
                <a:cs typeface="+mn-cs"/>
              </a:rPr>
              <a:t> balances can go up or down.</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Annual and sick leave are earned automatically on the last day of each month. Your</a:t>
            </a:r>
            <a:r>
              <a:rPr lang="en-US" sz="1100" b="0" u="none" kern="1200" baseline="0" dirty="0" smtClean="0">
                <a:solidFill>
                  <a:schemeClr val="tx1"/>
                </a:solidFill>
                <a:effectLst/>
                <a:latin typeface="+mn-lt"/>
                <a:ea typeface="+mn-ea"/>
                <a:cs typeface="+mn-cs"/>
              </a:rPr>
              <a:t> earn rate varies based on your paid hours in the month and your years of service. </a:t>
            </a:r>
            <a:r>
              <a:rPr lang="en-US" sz="1100" b="0" u="none" kern="1200" dirty="0" smtClean="0">
                <a:solidFill>
                  <a:schemeClr val="tx1"/>
                </a:solidFill>
                <a:effectLst/>
                <a:latin typeface="+mn-lt"/>
                <a:ea typeface="+mn-ea"/>
                <a:cs typeface="+mn-cs"/>
              </a:rPr>
              <a:t>This earned leave time is then available for you to use at a later date.</a:t>
            </a:r>
            <a:r>
              <a:rPr lang="en-US" sz="1100" b="0" u="none" kern="1200" baseline="0" dirty="0" smtClean="0">
                <a:solidFill>
                  <a:schemeClr val="tx1"/>
                </a:solidFill>
                <a:effectLst/>
                <a:latin typeface="+mn-lt"/>
                <a:ea typeface="+mn-ea"/>
                <a:cs typeface="+mn-cs"/>
              </a:rPr>
              <a:t>  Other a</a:t>
            </a:r>
            <a:r>
              <a:rPr lang="en-US" sz="1100" b="0" u="none" kern="1200" dirty="0" smtClean="0">
                <a:solidFill>
                  <a:schemeClr val="tx1"/>
                </a:solidFill>
                <a:effectLst/>
                <a:latin typeface="+mn-lt"/>
                <a:ea typeface="+mn-ea"/>
                <a:cs typeface="+mn-cs"/>
              </a:rPr>
              <a:t>ccrued leave types include, alternate holiday time </a:t>
            </a:r>
            <a:r>
              <a:rPr lang="en-US" sz="1100" b="0" u="none" kern="1200" smtClean="0">
                <a:solidFill>
                  <a:schemeClr val="tx1"/>
                </a:solidFill>
                <a:effectLst/>
                <a:latin typeface="+mn-lt"/>
                <a:ea typeface="+mn-ea"/>
                <a:cs typeface="+mn-cs"/>
              </a:rPr>
              <a:t>and comp </a:t>
            </a:r>
            <a:r>
              <a:rPr lang="en-US" sz="1100" b="0" u="none" kern="1200" dirty="0" smtClean="0">
                <a:solidFill>
                  <a:schemeClr val="tx1"/>
                </a:solidFill>
                <a:effectLst/>
                <a:latin typeface="+mn-lt"/>
                <a:ea typeface="+mn-ea"/>
                <a:cs typeface="+mn-cs"/>
              </a:rPr>
              <a:t>time. </a:t>
            </a:r>
            <a:r>
              <a:rPr lang="en-US" sz="1100" b="0" u="none"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Tree>
    <p:extLst>
      <p:ext uri="{BB962C8B-B14F-4D97-AF65-F5344CB8AC3E}">
        <p14:creationId xmlns:p14="http://schemas.microsoft.com/office/powerpoint/2010/main" val="358310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let’s look at displaying the Leave Summary Report.  Click on the word Practice, when you do a new window will open.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Tree>
    <p:extLst>
      <p:ext uri="{BB962C8B-B14F-4D97-AF65-F5344CB8AC3E}">
        <p14:creationId xmlns:p14="http://schemas.microsoft.com/office/powerpoint/2010/main" val="189157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to review the learning objective</a:t>
            </a:r>
            <a:r>
              <a:rPr lang="en-US" baseline="0" dirty="0" smtClean="0"/>
              <a:t> for this section.  When you are done, click the Next button to continue.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734808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with the Time</a:t>
            </a:r>
            <a:r>
              <a:rPr lang="en-US" baseline="0" dirty="0" smtClean="0"/>
              <a:t> Entry Process, there are </a:t>
            </a:r>
            <a:r>
              <a:rPr lang="en-US" dirty="0" smtClean="0"/>
              <a:t>several</a:t>
            </a:r>
            <a:r>
              <a:rPr lang="en-US" baseline="0" dirty="0" smtClean="0"/>
              <a:t> roles working together to ensure the leave process goes smoothly:</a:t>
            </a:r>
            <a:r>
              <a:rPr lang="en-US" dirty="0" smtClean="0"/>
              <a:t> You (</a:t>
            </a:r>
            <a:r>
              <a:rPr lang="en-US" baseline="0" dirty="0" smtClean="0"/>
              <a:t>the Employee), your Supervisor, your Timekeeper and your Appointing Authority.</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Tree>
    <p:extLst>
      <p:ext uri="{BB962C8B-B14F-4D97-AF65-F5344CB8AC3E}">
        <p14:creationId xmlns:p14="http://schemas.microsoft.com/office/powerpoint/2010/main" val="29834559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about the leave process is</a:t>
            </a:r>
            <a:r>
              <a:rPr lang="en-US" baseline="0" dirty="0" smtClean="0"/>
              <a:t> critical.  As a employee, you need to make sure that you talk to your Supervisor about leave so that you understand the process for your workgroup.  </a:t>
            </a:r>
            <a:r>
              <a:rPr lang="en-US" dirty="0" smtClean="0"/>
              <a:t>Employees also </a:t>
            </a:r>
            <a:r>
              <a:rPr lang="en-US" baseline="0" dirty="0" smtClean="0"/>
              <a:t>must enter leave requests according to the needs of </a:t>
            </a:r>
            <a:r>
              <a:rPr lang="en-US" dirty="0" smtClean="0"/>
              <a:t>the</a:t>
            </a:r>
            <a:r>
              <a:rPr lang="en-US" baseline="0" dirty="0" smtClean="0"/>
              <a:t> department and workgroup.  Keep in mind this might change based on </a:t>
            </a:r>
            <a:r>
              <a:rPr lang="en-US" dirty="0" smtClean="0"/>
              <a:t>the </a:t>
            </a:r>
            <a:r>
              <a:rPr lang="en-US" baseline="0" dirty="0" smtClean="0"/>
              <a:t>kind of leave you are requesting.  This might be as informal as letting your supervisor know that you plan on taking a vacation day in a couple of weeks or have regular doctor </a:t>
            </a:r>
            <a:r>
              <a:rPr lang="en-US" dirty="0" smtClean="0"/>
              <a:t>appointments </a:t>
            </a:r>
            <a:r>
              <a:rPr lang="en-US" baseline="0" dirty="0" smtClean="0"/>
              <a:t>scheduled over the next couple of months.  Regardless of the leave type, let your supervisor know as soon as possible </a:t>
            </a:r>
            <a:r>
              <a:rPr lang="en-US" dirty="0" smtClean="0"/>
              <a:t>when</a:t>
            </a:r>
            <a:r>
              <a:rPr lang="en-US" baseline="0" dirty="0" smtClean="0"/>
              <a:t> you plan to</a:t>
            </a:r>
            <a:r>
              <a:rPr lang="en-US" dirty="0" smtClean="0"/>
              <a:t> take </a:t>
            </a:r>
            <a:r>
              <a:rPr lang="en-US" baseline="0" dirty="0" smtClean="0"/>
              <a:t>leave.   If there is an issue with your timesheet, you need to correct it quickly.  And, finally you should always verify that your time has been approved.  </a:t>
            </a:r>
          </a:p>
          <a:p>
            <a:endParaRPr lang="en-US" baseline="0" dirty="0" smtClean="0"/>
          </a:p>
          <a:p>
            <a:r>
              <a:rPr lang="en-US" baseline="0" dirty="0" smtClean="0"/>
              <a:t>The supervisor is responsible for communicating all time and leave expectations to you and for </a:t>
            </a:r>
            <a:r>
              <a:rPr lang="en-US" dirty="0" smtClean="0"/>
              <a:t>approving or rejecting your leave req</a:t>
            </a:r>
            <a:r>
              <a:rPr lang="en-US" baseline="0" dirty="0" smtClean="0"/>
              <a:t>uests promptly. Also </a:t>
            </a:r>
            <a:r>
              <a:rPr lang="en-US" dirty="0" smtClean="0"/>
              <a:t>if</a:t>
            </a:r>
            <a:r>
              <a:rPr lang="en-US" baseline="0" dirty="0" smtClean="0"/>
              <a:t> there is an error, your supervisor should let you know as soon as possible so the error can be fixed.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Tree>
    <p:extLst>
      <p:ext uri="{BB962C8B-B14F-4D97-AF65-F5344CB8AC3E}">
        <p14:creationId xmlns:p14="http://schemas.microsoft.com/office/powerpoint/2010/main" val="41069352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timekeeper is there to verify that all leave has been entered and approved by time entry deadlines.  Timekeepers also answer questions and help resolve issues with leave.  And finally, the appointing authority is responsible for approving certain types of leave </a:t>
            </a:r>
            <a:r>
              <a:rPr lang="en-US" dirty="0" smtClean="0"/>
              <a:t>requests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Tree>
    <p:extLst>
      <p:ext uri="{BB962C8B-B14F-4D97-AF65-F5344CB8AC3E}">
        <p14:creationId xmlns:p14="http://schemas.microsoft.com/office/powerpoint/2010/main" val="3330953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Tree>
    <p:extLst>
      <p:ext uri="{BB962C8B-B14F-4D97-AF65-F5344CB8AC3E}">
        <p14:creationId xmlns:p14="http://schemas.microsoft.com/office/powerpoint/2010/main" val="19723491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Permanent </a:t>
            </a:r>
            <a:r>
              <a:rPr lang="en-US" baseline="0" dirty="0"/>
              <a:t>Full-time, Permanent Part-time or Winter Permanent </a:t>
            </a:r>
            <a:r>
              <a:rPr lang="en-US" baseline="0" dirty="0" smtClean="0"/>
              <a:t>Part-time </a:t>
            </a:r>
            <a:r>
              <a:rPr lang="en-US" dirty="0" smtClean="0"/>
              <a:t>employees </a:t>
            </a:r>
            <a:r>
              <a:rPr lang="en-US" baseline="0" dirty="0" smtClean="0"/>
              <a:t>are </a:t>
            </a:r>
            <a:r>
              <a:rPr lang="en-US" baseline="0" dirty="0"/>
              <a:t>eligible </a:t>
            </a:r>
            <a:r>
              <a:rPr lang="en-US" dirty="0"/>
              <a:t>to take all of the Holidays listed on the left of the </a:t>
            </a:r>
            <a:r>
              <a:rPr lang="en-US" dirty="0" smtClean="0"/>
              <a:t>screen</a:t>
            </a:r>
            <a:r>
              <a:rPr lang="en-US" baseline="0" dirty="0" smtClean="0"/>
              <a:t>.  </a:t>
            </a:r>
            <a:r>
              <a:rPr lang="en-US" baseline="0" dirty="0"/>
              <a:t>If you would like a list with the dates click on the </a:t>
            </a:r>
            <a:r>
              <a:rPr lang="en-US" dirty="0"/>
              <a:t>word Here </a:t>
            </a:r>
            <a:r>
              <a:rPr lang="en-US" baseline="0" dirty="0" smtClean="0"/>
              <a:t>and </a:t>
            </a:r>
            <a:r>
              <a:rPr lang="en-US" baseline="0" dirty="0"/>
              <a:t>a webpage will display with the holidays for the current and </a:t>
            </a:r>
            <a:r>
              <a:rPr lang="en-US" baseline="0" dirty="0" smtClean="0"/>
              <a:t>next fiscal year.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84</a:t>
            </a:fld>
            <a:endParaRPr lang="en-US" dirty="0"/>
          </a:p>
        </p:txBody>
      </p:sp>
    </p:spTree>
    <p:extLst>
      <p:ext uri="{BB962C8B-B14F-4D97-AF65-F5344CB8AC3E}">
        <p14:creationId xmlns:p14="http://schemas.microsoft.com/office/powerpoint/2010/main" val="33848761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t>
            </a:r>
            <a:r>
              <a:rPr lang="en-US" dirty="0" smtClean="0"/>
              <a:t>scheduled </a:t>
            </a:r>
            <a:r>
              <a:rPr lang="en-US" dirty="0"/>
              <a:t>to work</a:t>
            </a:r>
            <a:r>
              <a:rPr lang="en-US" baseline="0" dirty="0"/>
              <a:t> on a day that a holiday </a:t>
            </a:r>
            <a:r>
              <a:rPr lang="en-US" baseline="0" dirty="0" smtClean="0"/>
              <a:t>then </a:t>
            </a:r>
            <a:r>
              <a:rPr lang="en-US" dirty="0"/>
              <a:t>your </a:t>
            </a:r>
            <a:r>
              <a:rPr lang="en-US" baseline="0" dirty="0" smtClean="0"/>
              <a:t>work </a:t>
            </a:r>
            <a:r>
              <a:rPr lang="en-US" baseline="0" dirty="0"/>
              <a:t>schedule will be reduced by eight hours.  You do not need to enter anything on you timesheet to get paid for the holiday.  If you are </a:t>
            </a:r>
            <a:r>
              <a:rPr lang="en-US" baseline="0" dirty="0" smtClean="0"/>
              <a:t>scheduled </a:t>
            </a:r>
            <a:r>
              <a:rPr lang="en-US" baseline="0" dirty="0"/>
              <a:t>to work more than eight hours on the day of a holiday </a:t>
            </a:r>
            <a:r>
              <a:rPr lang="en-US" baseline="0" dirty="0" smtClean="0"/>
              <a:t>you must account for the additional hours. For example, if you're scheduled to work a 10-hour day on Monday that is a holiday you must either work or take leave for the remaining two hours.  </a:t>
            </a:r>
            <a:r>
              <a:rPr lang="en-US" baseline="0" dirty="0"/>
              <a:t>The timesheet will show the correct number of hours planned based on your assigned work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85</a:t>
            </a:fld>
            <a:endParaRPr lang="en-US" dirty="0"/>
          </a:p>
        </p:txBody>
      </p:sp>
    </p:spTree>
    <p:extLst>
      <p:ext uri="{BB962C8B-B14F-4D97-AF65-F5344CB8AC3E}">
        <p14:creationId xmlns:p14="http://schemas.microsoft.com/office/powerpoint/2010/main" val="21544606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we understand the types of leave that are available let’s look at how to enter leave into the system. </a:t>
            </a:r>
            <a:r>
              <a:rPr lang="en-US" dirty="0" smtClean="0"/>
              <a:t>In </a:t>
            </a:r>
            <a:r>
              <a:rPr lang="en-US" baseline="0" dirty="0" smtClean="0"/>
              <a:t>this </a:t>
            </a:r>
            <a:r>
              <a:rPr lang="en-US" baseline="0" dirty="0"/>
              <a:t>example, you have been selected for jury </a:t>
            </a:r>
            <a:r>
              <a:rPr lang="en-US" baseline="0" dirty="0" smtClean="0"/>
              <a:t>duty, but only served for four hours.  </a:t>
            </a:r>
            <a:r>
              <a:rPr lang="en-US" baseline="0" dirty="0"/>
              <a:t>As with some leaves you may need to provide documentation to your supervisor.  In </a:t>
            </a:r>
            <a:r>
              <a:rPr lang="en-US" baseline="0" dirty="0" smtClean="0"/>
              <a:t>this case</a:t>
            </a:r>
            <a:r>
              <a:rPr lang="en-US" baseline="0" dirty="0"/>
              <a:t>, you need to provide </a:t>
            </a:r>
            <a:r>
              <a:rPr lang="en-US" dirty="0"/>
              <a:t>your </a:t>
            </a:r>
            <a:r>
              <a:rPr lang="en-US" baseline="0" dirty="0" smtClean="0"/>
              <a:t>jury </a:t>
            </a:r>
            <a:r>
              <a:rPr lang="en-US" baseline="0" dirty="0"/>
              <a:t>summons.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Click on the word Practice, when you do a new window will open.  When you are done, click on the End Lesson button and you will be returned back to this course after the window closes.  </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86</a:t>
            </a:fld>
            <a:endParaRPr lang="en-US" dirty="0"/>
          </a:p>
        </p:txBody>
      </p:sp>
    </p:spTree>
    <p:extLst>
      <p:ext uri="{BB962C8B-B14F-4D97-AF65-F5344CB8AC3E}">
        <p14:creationId xmlns:p14="http://schemas.microsoft.com/office/powerpoint/2010/main" val="12370104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baseline="0" dirty="0" smtClean="0"/>
              <a:t>may </a:t>
            </a:r>
            <a:r>
              <a:rPr lang="en-US" baseline="0" dirty="0"/>
              <a:t>be times when </a:t>
            </a:r>
            <a:r>
              <a:rPr lang="en-US" dirty="0"/>
              <a:t>you plan to take leave </a:t>
            </a:r>
            <a:r>
              <a:rPr lang="en-US" dirty="0" smtClean="0"/>
              <a:t>but your </a:t>
            </a:r>
            <a:r>
              <a:rPr lang="en-US" dirty="0"/>
              <a:t>plans </a:t>
            </a:r>
            <a:r>
              <a:rPr lang="en-US" dirty="0" smtClean="0"/>
              <a:t>change after </a:t>
            </a:r>
            <a:r>
              <a:rPr lang="en-US" dirty="0"/>
              <a:t>you’ve entered the leave, </a:t>
            </a:r>
            <a:r>
              <a:rPr lang="en-US" dirty="0" smtClean="0"/>
              <a:t>and</a:t>
            </a:r>
            <a:r>
              <a:rPr lang="en-US" baseline="0" dirty="0" smtClean="0"/>
              <a:t> </a:t>
            </a:r>
            <a:r>
              <a:rPr lang="en-US" dirty="0" smtClean="0"/>
              <a:t>it’s </a:t>
            </a:r>
            <a:r>
              <a:rPr lang="en-US" dirty="0"/>
              <a:t>been approved </a:t>
            </a:r>
            <a:r>
              <a:rPr lang="en-US" dirty="0" smtClean="0"/>
              <a:t>deducted </a:t>
            </a:r>
            <a:r>
              <a:rPr lang="en-US" dirty="0"/>
              <a:t>from that </a:t>
            </a:r>
            <a:r>
              <a:rPr lang="en-US" baseline="0" dirty="0" smtClean="0"/>
              <a:t>leave </a:t>
            </a:r>
            <a:r>
              <a:rPr lang="en-US" dirty="0"/>
              <a:t>bank</a:t>
            </a:r>
            <a:r>
              <a:rPr lang="en-US" baseline="0" dirty="0"/>
              <a:t>.  If this occurs you need to “Zero out” your </a:t>
            </a:r>
            <a:r>
              <a:rPr lang="en-US" baseline="0" dirty="0" smtClean="0"/>
              <a:t>leave.  </a:t>
            </a:r>
            <a:r>
              <a:rPr lang="en-US" baseline="0" dirty="0"/>
              <a:t>When you </a:t>
            </a:r>
            <a:r>
              <a:rPr lang="en-US" dirty="0"/>
              <a:t>“zero out” a </a:t>
            </a:r>
            <a:r>
              <a:rPr lang="en-US" baseline="0" dirty="0" smtClean="0"/>
              <a:t>leave </a:t>
            </a:r>
            <a:r>
              <a:rPr lang="en-US" dirty="0"/>
              <a:t>entry, </a:t>
            </a:r>
            <a:r>
              <a:rPr lang="en-US" dirty="0" smtClean="0"/>
              <a:t>the supervisor must approve the zero to have the leave returned </a:t>
            </a:r>
            <a:r>
              <a:rPr lang="en-US" dirty="0"/>
              <a:t>to your leave </a:t>
            </a:r>
            <a:r>
              <a:rPr lang="en-US" dirty="0" smtClean="0"/>
              <a:t>bank</a:t>
            </a:r>
            <a:r>
              <a:rPr lang="en-US" baseline="0" dirty="0" smtClean="0"/>
              <a:t>.  This also creates </a:t>
            </a:r>
            <a:r>
              <a:rPr lang="en-US" dirty="0" smtClean="0"/>
              <a:t>a </a:t>
            </a:r>
            <a:r>
              <a:rPr lang="en-US" baseline="0" dirty="0"/>
              <a:t>record of </a:t>
            </a:r>
            <a:r>
              <a:rPr lang="en-US" dirty="0"/>
              <a:t>this </a:t>
            </a:r>
            <a:r>
              <a:rPr lang="en-US" baseline="0" dirty="0" smtClean="0"/>
              <a:t>change.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87</a:t>
            </a:fld>
            <a:endParaRPr lang="en-US" dirty="0"/>
          </a:p>
        </p:txBody>
      </p:sp>
    </p:spTree>
    <p:extLst>
      <p:ext uri="{BB962C8B-B14F-4D97-AF65-F5344CB8AC3E}">
        <p14:creationId xmlns:p14="http://schemas.microsoft.com/office/powerpoint/2010/main" val="39224642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this example, y</a:t>
            </a:r>
            <a:r>
              <a:rPr lang="en-US" dirty="0" smtClean="0"/>
              <a:t>ou are entered Thursday as sick leave, but ended up working so are zeroing out the time.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Click on the word Practice, when you do a new window will open. When you are done, click on the End Lesson button and you will be returned back to this course after the window closes.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88</a:t>
            </a:fld>
            <a:endParaRPr lang="en-US" dirty="0"/>
          </a:p>
        </p:txBody>
      </p:sp>
    </p:spTree>
    <p:extLst>
      <p:ext uri="{BB962C8B-B14F-4D97-AF65-F5344CB8AC3E}">
        <p14:creationId xmlns:p14="http://schemas.microsoft.com/office/powerpoint/2010/main" val="4290314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familiar</a:t>
            </a:r>
            <a:r>
              <a:rPr lang="en-US" baseline="0" dirty="0"/>
              <a:t> with the process let’s look at the roles in more detail.  There are a lot of roles working together to ensure the leave process goes smoothly.  The first role is that of the employee.  As an employee, you must enter your leave requests according to the needs of your department and workgroup.  As a Temporary employee, the only leave you will enter on your timesheet is Jury and Administrative.  If you are taking time off for another reason you need to </a:t>
            </a:r>
            <a:r>
              <a:rPr lang="en-US" baseline="0" dirty="0" smtClean="0"/>
              <a:t>let </a:t>
            </a:r>
            <a:r>
              <a:rPr lang="en-US" baseline="0" dirty="0"/>
              <a:t>your supervisor know as soon as possible.  Your supervisor and timekeeper </a:t>
            </a:r>
            <a:r>
              <a:rPr lang="en-US" dirty="0"/>
              <a:t>are </a:t>
            </a:r>
            <a:r>
              <a:rPr lang="en-US" baseline="0" dirty="0" smtClean="0"/>
              <a:t>there </a:t>
            </a:r>
            <a:r>
              <a:rPr lang="en-US" baseline="0" dirty="0"/>
              <a:t>to help you with any questions you have.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90</a:t>
            </a:fld>
            <a:endParaRPr lang="en-US" dirty="0"/>
          </a:p>
        </p:txBody>
      </p:sp>
    </p:spTree>
    <p:extLst>
      <p:ext uri="{BB962C8B-B14F-4D97-AF65-F5344CB8AC3E}">
        <p14:creationId xmlns:p14="http://schemas.microsoft.com/office/powerpoint/2010/main" val="42017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777127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about the leave process is</a:t>
            </a:r>
            <a:r>
              <a:rPr lang="en-US" baseline="0" dirty="0" smtClean="0"/>
              <a:t> critical.  As a employee, you need to make sure that you talk to your Supervisor about leave so that you understand the process for your workgroup.  </a:t>
            </a:r>
            <a:r>
              <a:rPr lang="en-US" dirty="0" smtClean="0"/>
              <a:t>Employees also </a:t>
            </a:r>
            <a:r>
              <a:rPr lang="en-US" baseline="0" dirty="0" smtClean="0"/>
              <a:t>must enter leave requests according to the needs of </a:t>
            </a:r>
            <a:r>
              <a:rPr lang="en-US" dirty="0" smtClean="0"/>
              <a:t>the</a:t>
            </a:r>
            <a:r>
              <a:rPr lang="en-US" baseline="0" dirty="0" smtClean="0"/>
              <a:t> department and workgroup.  Keep in mind this might change based on </a:t>
            </a:r>
            <a:r>
              <a:rPr lang="en-US" dirty="0" smtClean="0"/>
              <a:t>the </a:t>
            </a:r>
            <a:r>
              <a:rPr lang="en-US" baseline="0" dirty="0" smtClean="0"/>
              <a:t>kind of leave you are requesting.  This might be as informal as letting your supervisor know that you plan on taking a vacation day in a couple of weeks or have regular doctor </a:t>
            </a:r>
            <a:r>
              <a:rPr lang="en-US" dirty="0" smtClean="0"/>
              <a:t>appointments </a:t>
            </a:r>
            <a:r>
              <a:rPr lang="en-US" baseline="0" dirty="0" smtClean="0"/>
              <a:t>scheduled over the next couple of months.  Regardless of the leave type, let your supervisor know as soon as possible </a:t>
            </a:r>
            <a:r>
              <a:rPr lang="en-US" dirty="0" smtClean="0"/>
              <a:t>when</a:t>
            </a:r>
            <a:r>
              <a:rPr lang="en-US" baseline="0" dirty="0" smtClean="0"/>
              <a:t> you plan to</a:t>
            </a:r>
            <a:r>
              <a:rPr lang="en-US" dirty="0" smtClean="0"/>
              <a:t> take </a:t>
            </a:r>
            <a:r>
              <a:rPr lang="en-US" baseline="0" dirty="0" smtClean="0"/>
              <a:t>leave.   If there is an issue with your timesheet, you need to correct it quickly.  And, finally you should always verify that your time has been approved.  </a:t>
            </a:r>
          </a:p>
          <a:p>
            <a:endParaRPr lang="en-US" baseline="0" dirty="0" smtClean="0"/>
          </a:p>
          <a:p>
            <a:r>
              <a:rPr lang="en-US" baseline="0" dirty="0" smtClean="0"/>
              <a:t>The supervisor is responsible for communicating all time and leave expectations to you and for </a:t>
            </a:r>
            <a:r>
              <a:rPr lang="en-US" dirty="0" smtClean="0"/>
              <a:t>approving or rejecting your leave req</a:t>
            </a:r>
            <a:r>
              <a:rPr lang="en-US" baseline="0" dirty="0" smtClean="0"/>
              <a:t>uests promptly. Also </a:t>
            </a:r>
            <a:r>
              <a:rPr lang="en-US" dirty="0" smtClean="0"/>
              <a:t>if</a:t>
            </a:r>
            <a:r>
              <a:rPr lang="en-US" baseline="0" dirty="0" smtClean="0"/>
              <a:t> there is an error, your supervisor should let you know as soon as possible so the error can be fixed.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91</a:t>
            </a:fld>
            <a:endParaRPr lang="en-US" dirty="0"/>
          </a:p>
        </p:txBody>
      </p:sp>
    </p:spTree>
    <p:extLst>
      <p:ext uri="{BB962C8B-B14F-4D97-AF65-F5344CB8AC3E}">
        <p14:creationId xmlns:p14="http://schemas.microsoft.com/office/powerpoint/2010/main" val="36150878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timekeeper is there to verify that all leave has been entered and approved by time entry deadlines.  Timekeepers also answer questions and help resolve issues with leave.  And finally, the appointing authority is responsible for approving certain types of leave </a:t>
            </a:r>
            <a:r>
              <a:rPr lang="en-US" dirty="0" smtClean="0"/>
              <a:t>requests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92</a:t>
            </a:fld>
            <a:endParaRPr lang="en-US" dirty="0"/>
          </a:p>
        </p:txBody>
      </p:sp>
    </p:spTree>
    <p:extLst>
      <p:ext uri="{BB962C8B-B14F-4D97-AF65-F5344CB8AC3E}">
        <p14:creationId xmlns:p14="http://schemas.microsoft.com/office/powerpoint/2010/main" val="35329023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Temporary</a:t>
            </a:r>
            <a:r>
              <a:rPr lang="en-US" baseline="0" dirty="0" smtClean="0"/>
              <a:t> Employee you need to enter Jury and Administrative leave because you are paid for this type of leave.  Because you do not receive other types of leave they do not and should not be entered on your timesheet.  However, if you are taking time off you need to communicate this to your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93</a:t>
            </a:fld>
            <a:endParaRPr lang="en-US" dirty="0"/>
          </a:p>
        </p:txBody>
      </p:sp>
    </p:spTree>
    <p:extLst>
      <p:ext uri="{BB962C8B-B14F-4D97-AF65-F5344CB8AC3E}">
        <p14:creationId xmlns:p14="http://schemas.microsoft.com/office/powerpoint/2010/main" val="29831237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94</a:t>
            </a:fld>
            <a:endParaRPr lang="en-US" dirty="0"/>
          </a:p>
        </p:txBody>
      </p:sp>
    </p:spTree>
    <p:extLst>
      <p:ext uri="{BB962C8B-B14F-4D97-AF65-F5344CB8AC3E}">
        <p14:creationId xmlns:p14="http://schemas.microsoft.com/office/powerpoint/2010/main" val="37737754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a:t>
            </a:r>
            <a:r>
              <a:rPr lang="en-US" dirty="0"/>
              <a:t>you </a:t>
            </a:r>
            <a:r>
              <a:rPr lang="en-US" baseline="0" dirty="0" smtClean="0"/>
              <a:t>understand </a:t>
            </a:r>
            <a:r>
              <a:rPr lang="en-US" baseline="0" dirty="0"/>
              <a:t>the types of leave that are available let’s look at how to enter leave into the system.  To enter leave you will need to know the type of leave you are entering, in this example, you have been selected for jury duty.  As with some </a:t>
            </a:r>
            <a:r>
              <a:rPr lang="en-US" dirty="0"/>
              <a:t>leave types </a:t>
            </a:r>
            <a:r>
              <a:rPr lang="en-US" baseline="0" dirty="0" smtClean="0"/>
              <a:t>you </a:t>
            </a:r>
            <a:r>
              <a:rPr lang="en-US" baseline="0" dirty="0"/>
              <a:t>may need to provide documentation to your supervisor.  In this case, you need to provide </a:t>
            </a:r>
            <a:r>
              <a:rPr lang="en-US" dirty="0"/>
              <a:t>your </a:t>
            </a:r>
            <a:r>
              <a:rPr lang="en-US" baseline="0" dirty="0" smtClean="0"/>
              <a:t>jury </a:t>
            </a:r>
            <a:r>
              <a:rPr lang="en-US" baseline="0" dirty="0"/>
              <a:t>summons.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95</a:t>
            </a:fld>
            <a:endParaRPr lang="en-US" dirty="0"/>
          </a:p>
        </p:txBody>
      </p:sp>
    </p:spTree>
    <p:extLst>
      <p:ext uri="{BB962C8B-B14F-4D97-AF65-F5344CB8AC3E}">
        <p14:creationId xmlns:p14="http://schemas.microsoft.com/office/powerpoint/2010/main" val="28208940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you have to enter leave</a:t>
            </a:r>
            <a:r>
              <a:rPr lang="en-US" baseline="0" dirty="0" smtClean="0"/>
              <a:t> before you take it, there may be times when things change and you end up working instead of taking leave.  If this occurs you need to “Zero out” your leave.  When you do this you leave the record of the change, your supervisor is notified of the change to your timesheet and your leave is returned to your leave bank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96</a:t>
            </a:fld>
            <a:endParaRPr lang="en-US" dirty="0"/>
          </a:p>
        </p:txBody>
      </p:sp>
    </p:spTree>
    <p:extLst>
      <p:ext uri="{BB962C8B-B14F-4D97-AF65-F5344CB8AC3E}">
        <p14:creationId xmlns:p14="http://schemas.microsoft.com/office/powerpoint/2010/main" val="12870563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this example, y</a:t>
            </a:r>
            <a:r>
              <a:rPr lang="en-US" dirty="0" smtClean="0"/>
              <a:t>ou are entered Thursday as sick leave, but ended up working so are zeroing out the time.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Click on the word Practice, when you do a new window will open. When you are done, click on the End Lesson button and you will be returned back to this course after the window closes.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97</a:t>
            </a:fld>
            <a:endParaRPr lang="en-US" dirty="0"/>
          </a:p>
        </p:txBody>
      </p:sp>
    </p:spTree>
    <p:extLst>
      <p:ext uri="{BB962C8B-B14F-4D97-AF65-F5344CB8AC3E}">
        <p14:creationId xmlns:p14="http://schemas.microsoft.com/office/powerpoint/2010/main" val="2213573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98</a:t>
            </a:fld>
            <a:endParaRPr lang="en-US" dirty="0"/>
          </a:p>
        </p:txBody>
      </p:sp>
    </p:spTree>
    <p:extLst>
      <p:ext uri="{BB962C8B-B14F-4D97-AF65-F5344CB8AC3E}">
        <p14:creationId xmlns:p14="http://schemas.microsoft.com/office/powerpoint/2010/main" val="14504831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99</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6595161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Take a moment to review the learning objective</a:t>
            </a:r>
            <a:r>
              <a:rPr lang="en-US" baseline="0" dirty="0" smtClean="0"/>
              <a:t> for this section.  When you are done, click the Next button to continue.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100</a:t>
            </a:fld>
            <a:endParaRPr lang="en-US" dirty="0"/>
          </a:p>
        </p:txBody>
      </p:sp>
    </p:spTree>
    <p:extLst>
      <p:ext uri="{BB962C8B-B14F-4D97-AF65-F5344CB8AC3E}">
        <p14:creationId xmlns:p14="http://schemas.microsoft.com/office/powerpoint/2010/main" val="3574790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7611054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9" name="Picture 8" descr="j0309602.jpg"/>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2.png"/><Relationship Id="rId5" Type="http://schemas.openxmlformats.org/officeDocument/2006/relationships/tags" Target="../tags/tag6.xml"/><Relationship Id="rId10" Type="http://schemas.openxmlformats.org/officeDocument/2006/relationships/image" Target="../media/image6.emf"/><Relationship Id="rId4" Type="http://schemas.openxmlformats.org/officeDocument/2006/relationships/tags" Target="../tags/tag5.xml"/><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203.xml"/><Relationship Id="rId4" Type="http://schemas.openxmlformats.org/officeDocument/2006/relationships/image" Target="../media/image75.png"/></Relationships>
</file>

<file path=ppt/slides/_rels/slide10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76.png"/><Relationship Id="rId5" Type="http://schemas.openxmlformats.org/officeDocument/2006/relationships/notesSlide" Target="../notesSlides/notesSlide101.xml"/><Relationship Id="rId4"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0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9.xml"/><Relationship Id="rId1" Type="http://schemas.openxmlformats.org/officeDocument/2006/relationships/tags" Target="../tags/tag209.xml"/><Relationship Id="rId5" Type="http://schemas.openxmlformats.org/officeDocument/2006/relationships/image" Target="../media/image82.png"/><Relationship Id="rId4" Type="http://schemas.openxmlformats.org/officeDocument/2006/relationships/image" Target="../media/image81.png"/></Relationships>
</file>

<file path=ppt/slides/_rels/slide105.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83.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82.png"/><Relationship Id="rId5" Type="http://schemas.openxmlformats.org/officeDocument/2006/relationships/notesSlide" Target="../notesSlides/notesSlide104.xml"/><Relationship Id="rId4"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9.xml"/><Relationship Id="rId1" Type="http://schemas.openxmlformats.org/officeDocument/2006/relationships/tags" Target="../tags/tag213.xml"/><Relationship Id="rId5" Type="http://schemas.openxmlformats.org/officeDocument/2006/relationships/image" Target="../media/image77.png"/><Relationship Id="rId4" Type="http://schemas.openxmlformats.org/officeDocument/2006/relationships/image" Target="../media/image84.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9.xml"/><Relationship Id="rId1" Type="http://schemas.openxmlformats.org/officeDocument/2006/relationships/tags" Target="../tags/tag214.xml"/><Relationship Id="rId5" Type="http://schemas.openxmlformats.org/officeDocument/2006/relationships/image" Target="../media/image77.png"/><Relationship Id="rId4" Type="http://schemas.openxmlformats.org/officeDocument/2006/relationships/image" Target="../media/image85.png"/></Relationships>
</file>

<file path=ppt/slides/_rels/slide108.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86.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77.png"/><Relationship Id="rId5" Type="http://schemas.openxmlformats.org/officeDocument/2006/relationships/notesSlide" Target="../notesSlides/notesSlide107.xml"/><Relationship Id="rId4"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9.xml"/><Relationship Id="rId1" Type="http://schemas.openxmlformats.org/officeDocument/2006/relationships/tags" Target="../tags/tag218.xml"/><Relationship Id="rId5" Type="http://schemas.openxmlformats.org/officeDocument/2006/relationships/image" Target="../media/image87.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0.xml"/><Relationship Id="rId7" Type="http://schemas.openxmlformats.org/officeDocument/2006/relationships/image" Target="../media/image2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31.xml"/><Relationship Id="rId9" Type="http://schemas.openxmlformats.org/officeDocument/2006/relationships/image" Target="../media/image17.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9.xml"/><Relationship Id="rId1" Type="http://schemas.openxmlformats.org/officeDocument/2006/relationships/tags" Target="../tags/tag21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image" Target="../media/image91.tmp"/><Relationship Id="rId4"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223.xml"/><Relationship Id="rId5" Type="http://schemas.openxmlformats.org/officeDocument/2006/relationships/image" Target="../media/image92.jpeg"/><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93.tmp"/><Relationship Id="rId4" Type="http://schemas.openxmlformats.org/officeDocument/2006/relationships/notesSlide" Target="../notesSlides/notesSlide113.xml"/></Relationships>
</file>

<file path=ppt/slides/_rels/slide1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28.xml"/><Relationship Id="rId7" Type="http://schemas.openxmlformats.org/officeDocument/2006/relationships/image" Target="../media/image94.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114.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229.xml"/><Relationship Id="rId9" Type="http://schemas.openxmlformats.org/officeDocument/2006/relationships/image" Target="../media/image23.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tags" Target="../tags/tag230.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23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33.xml"/><Relationship Id="rId6" Type="http://schemas.openxmlformats.org/officeDocument/2006/relationships/image" Target="../media/image95.png"/><Relationship Id="rId5" Type="http://schemas.openxmlformats.org/officeDocument/2006/relationships/hyperlink" Target="http://intranet.dot.state.co.us/business/payroll/payroll-contacts" TargetMode="External"/><Relationship Id="rId4" Type="http://schemas.openxmlformats.org/officeDocument/2006/relationships/hyperlink" Target="http://intranet.dot.state.co.us/employees/howdoi/articles/how-do-i-sap-ess/timekeepers_list/view"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23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8.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2.png"/><Relationship Id="rId5" Type="http://schemas.openxmlformats.org/officeDocument/2006/relationships/tags" Target="../tags/tag36.xml"/><Relationship Id="rId10" Type="http://schemas.openxmlformats.org/officeDocument/2006/relationships/image" Target="../media/image21.png"/><Relationship Id="rId4" Type="http://schemas.openxmlformats.org/officeDocument/2006/relationships/tags" Target="../tags/tag35.xml"/><Relationship Id="rId9"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9.xml"/><Relationship Id="rId1" Type="http://schemas.openxmlformats.org/officeDocument/2006/relationships/tags" Target="../tags/tag235.xml"/><Relationship Id="rId4" Type="http://schemas.openxmlformats.org/officeDocument/2006/relationships/image" Target="../media/image96.jpeg"/></Relationships>
</file>

<file path=ppt/slides/_rels/slide1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38.xml"/><Relationship Id="rId7" Type="http://schemas.openxmlformats.org/officeDocument/2006/relationships/image" Target="../media/image97.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120.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239.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42.xml"/><Relationship Id="rId5" Type="http://schemas.openxmlformats.org/officeDocument/2006/relationships/image" Target="../media/image24.png"/><Relationship Id="rId4" Type="http://schemas.openxmlformats.org/officeDocument/2006/relationships/hyperlink" Target="http://intranet.dot.state.co.us/employees/Training/training-forms/emp-time-entry-worksheet/@@download/file/EmpTimeEntry_Wkst_20170403.docx"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5.tmp"/><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45.xml"/><Relationship Id="rId6" Type="http://schemas.openxmlformats.org/officeDocument/2006/relationships/hyperlink" Target="http://sapprdep.dot.state.co.us:50000/irj/portal" TargetMode="External"/><Relationship Id="rId5" Type="http://schemas.openxmlformats.org/officeDocument/2006/relationships/hyperlink" Target="http://intranet.dot.state.co.us/employees/Training/training-forms/emp-time-entry-worksheet/@@download/file/EmpTimeEntry_Wkst_20170403.docx" TargetMode="External"/><Relationship Id="rId4" Type="http://schemas.openxmlformats.org/officeDocument/2006/relationships/slide" Target="slide79.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8.xml"/><Relationship Id="rId7" Type="http://schemas.openxmlformats.org/officeDocument/2006/relationships/image" Target="../media/image2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8.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49.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0.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56.xml"/><Relationship Id="rId6" Type="http://schemas.openxmlformats.org/officeDocument/2006/relationships/image" Target="../media/image32.png"/><Relationship Id="rId5" Type="http://schemas.openxmlformats.org/officeDocument/2006/relationships/hyperlink" Target="http://intranet.dot.state.co.us/business/payroll/Payroll_Sch_Biweekly/view" TargetMode="External"/><Relationship Id="rId4" Type="http://schemas.openxmlformats.org/officeDocument/2006/relationships/hyperlink" Target="http://intranet.dot.state.co.us/business/payroll/documents/monthly-pay-schedule/@@download/file/Payroll_Sch_Monthly.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59.xml"/><Relationship Id="rId7" Type="http://schemas.openxmlformats.org/officeDocument/2006/relationships/image" Target="../media/image33.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25.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60.xm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ontrol" Target="../activeX/activeX1.xml"/><Relationship Id="rId7" Type="http://schemas.openxmlformats.org/officeDocument/2006/relationships/image" Target="../media/image36.png"/><Relationship Id="rId2" Type="http://schemas.openxmlformats.org/officeDocument/2006/relationships/tags" Target="../tags/tag64.xml"/><Relationship Id="rId1" Type="http://schemas.openxmlformats.org/officeDocument/2006/relationships/vmlDrawing" Target="../drawings/vmlDrawing1.vml"/><Relationship Id="rId6" Type="http://schemas.openxmlformats.org/officeDocument/2006/relationships/notesSlide" Target="../notesSlides/notesSlide28.xml"/><Relationship Id="rId5" Type="http://schemas.openxmlformats.org/officeDocument/2006/relationships/slideLayout" Target="../slideLayouts/slideLayout8.xml"/><Relationship Id="rId4" Type="http://schemas.openxmlformats.org/officeDocument/2006/relationships/tags" Target="../tags/tag65.xml"/><Relationship Id="rId9"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6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39.xml"/><Relationship Id="rId3" Type="http://schemas.openxmlformats.org/officeDocument/2006/relationships/notesSlide" Target="../notesSlides/notesSlide30.xml"/><Relationship Id="rId7" Type="http://schemas.openxmlformats.org/officeDocument/2006/relationships/slide" Target="slide35.xml"/><Relationship Id="rId12" Type="http://schemas.openxmlformats.org/officeDocument/2006/relationships/slide" Target="slide38.xml"/><Relationship Id="rId2" Type="http://schemas.openxmlformats.org/officeDocument/2006/relationships/slideLayout" Target="../slideLayouts/slideLayout10.xml"/><Relationship Id="rId1" Type="http://schemas.openxmlformats.org/officeDocument/2006/relationships/tags" Target="../tags/tag68.xml"/><Relationship Id="rId6" Type="http://schemas.openxmlformats.org/officeDocument/2006/relationships/slide" Target="slide32.xml"/><Relationship Id="rId11" Type="http://schemas.openxmlformats.org/officeDocument/2006/relationships/slide" Target="slide34.xml"/><Relationship Id="rId5" Type="http://schemas.openxmlformats.org/officeDocument/2006/relationships/slide" Target="slide31.xml"/><Relationship Id="rId15" Type="http://schemas.openxmlformats.org/officeDocument/2006/relationships/slide" Target="slide41.xml"/><Relationship Id="rId10" Type="http://schemas.openxmlformats.org/officeDocument/2006/relationships/slide" Target="slide37.xml"/><Relationship Id="rId4" Type="http://schemas.openxmlformats.org/officeDocument/2006/relationships/image" Target="../media/image39.png"/><Relationship Id="rId9" Type="http://schemas.openxmlformats.org/officeDocument/2006/relationships/slide" Target="slide33.xml"/><Relationship Id="rId14" Type="http://schemas.openxmlformats.org/officeDocument/2006/relationships/slide" Target="slide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70.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72.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74.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76.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78.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80.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82.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84.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0.png"/><Relationship Id="rId2" Type="http://schemas.openxmlformats.org/officeDocument/2006/relationships/slideLayout" Target="../slideLayouts/slideLayout10.xml"/><Relationship Id="rId1" Type="http://schemas.openxmlformats.org/officeDocument/2006/relationships/tags" Target="../tags/tag86.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tags" Target="../tags/tag88.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90.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9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94.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notesSlide" Target="../notesSlides/notesSlide44.xml"/><Relationship Id="rId7" Type="http://schemas.openxmlformats.org/officeDocument/2006/relationships/slide" Target="slide47.xml"/><Relationship Id="rId12" Type="http://schemas.openxmlformats.org/officeDocument/2006/relationships/slide" Target="slide50.xml"/><Relationship Id="rId2" Type="http://schemas.openxmlformats.org/officeDocument/2006/relationships/slideLayout" Target="../slideLayouts/slideLayout10.xml"/><Relationship Id="rId1" Type="http://schemas.openxmlformats.org/officeDocument/2006/relationships/tags" Target="../tags/tag96.xml"/><Relationship Id="rId6" Type="http://schemas.openxmlformats.org/officeDocument/2006/relationships/slide" Target="slide4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1.xml"/><Relationship Id="rId4" Type="http://schemas.openxmlformats.org/officeDocument/2006/relationships/image" Target="../media/image43.png"/><Relationship Id="rId9" Type="http://schemas.openxmlformats.org/officeDocument/2006/relationships/slide" Target="slide4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97.xml"/><Relationship Id="rId5" Type="http://schemas.openxmlformats.org/officeDocument/2006/relationships/slide" Target="slide44.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98.xml"/><Relationship Id="rId5" Type="http://schemas.openxmlformats.org/officeDocument/2006/relationships/slide" Target="slide44.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99.xml"/><Relationship Id="rId5" Type="http://schemas.openxmlformats.org/officeDocument/2006/relationships/slide" Target="slide44.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100.xml"/><Relationship Id="rId5" Type="http://schemas.openxmlformats.org/officeDocument/2006/relationships/slide" Target="slide44.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101.xml"/><Relationship Id="rId5" Type="http://schemas.openxmlformats.org/officeDocument/2006/relationships/slide" Target="slide4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102.xml"/><Relationship Id="rId5" Type="http://schemas.openxmlformats.org/officeDocument/2006/relationships/slide" Target="slide44.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tags" Target="../tags/tag103.xml"/><Relationship Id="rId5" Type="http://schemas.openxmlformats.org/officeDocument/2006/relationships/slide" Target="slide44.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104.xml"/><Relationship Id="rId5" Type="http://schemas.openxmlformats.org/officeDocument/2006/relationships/slide" Target="slide44.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diagramLayout" Target="../diagrams/layout1.xml"/><Relationship Id="rId11" Type="http://schemas.openxmlformats.org/officeDocument/2006/relationships/slide" Target="slide68.xml"/><Relationship Id="rId5" Type="http://schemas.openxmlformats.org/officeDocument/2006/relationships/diagramData" Target="../diagrams/data1.xml"/><Relationship Id="rId10" Type="http://schemas.openxmlformats.org/officeDocument/2006/relationships/slide" Target="slide54.xml"/><Relationship Id="rId4" Type="http://schemas.openxmlformats.org/officeDocument/2006/relationships/notesSlide" Target="../notesSlides/notesSlide53.xml"/><Relationship Id="rId9" Type="http://schemas.microsoft.com/office/2007/relationships/diagramDrawing" Target="../diagrams/drawing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9.xml"/><Relationship Id="rId1" Type="http://schemas.openxmlformats.org/officeDocument/2006/relationships/tags" Target="../tags/tag10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9.xml"/><Relationship Id="rId1" Type="http://schemas.openxmlformats.org/officeDocument/2006/relationships/tags" Target="../tags/tag10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109.xml"/><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3.xml"/><Relationship Id="rId7" Type="http://schemas.openxmlformats.org/officeDocument/2006/relationships/image" Target="../media/image46.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5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14.xml"/><Relationship Id="rId9"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xml"/><Relationship Id="rId1" Type="http://schemas.openxmlformats.org/officeDocument/2006/relationships/tags" Target="../tags/tag115.xml"/><Relationship Id="rId4" Type="http://schemas.openxmlformats.org/officeDocument/2006/relationships/image" Target="../media/image47.jp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48.tmp"/><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49.wmf"/><Relationship Id="rId2" Type="http://schemas.openxmlformats.org/officeDocument/2006/relationships/tags" Target="../tags/tag119.xml"/><Relationship Id="rId1" Type="http://schemas.openxmlformats.org/officeDocument/2006/relationships/vmlDrawing" Target="../drawings/vmlDrawing2.vml"/><Relationship Id="rId6" Type="http://schemas.openxmlformats.org/officeDocument/2006/relationships/notesSlide" Target="../notesSlides/notesSlide60.xml"/><Relationship Id="rId5" Type="http://schemas.openxmlformats.org/officeDocument/2006/relationships/slideLayout" Target="../slideLayouts/slideLayout10.xml"/><Relationship Id="rId4" Type="http://schemas.openxmlformats.org/officeDocument/2006/relationships/tags" Target="../tags/tag12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50.tmp"/><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51.wmf"/><Relationship Id="rId2" Type="http://schemas.openxmlformats.org/officeDocument/2006/relationships/tags" Target="../tags/tag123.xml"/><Relationship Id="rId1" Type="http://schemas.openxmlformats.org/officeDocument/2006/relationships/vmlDrawing" Target="../drawings/vmlDrawing3.vml"/><Relationship Id="rId6" Type="http://schemas.openxmlformats.org/officeDocument/2006/relationships/notesSlide" Target="../notesSlides/notesSlide62.xml"/><Relationship Id="rId5" Type="http://schemas.openxmlformats.org/officeDocument/2006/relationships/slideLayout" Target="../slideLayouts/slideLayout9.xml"/><Relationship Id="rId4" Type="http://schemas.openxmlformats.org/officeDocument/2006/relationships/tags" Target="../tags/tag12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52.tmp"/><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3.png"/><Relationship Id="rId4" Type="http://schemas.openxmlformats.org/officeDocument/2006/relationships/notesSlide" Target="../notesSlides/notesSlide64.xml"/><Relationship Id="rId9" Type="http://schemas.microsoft.com/office/2007/relationships/diagramDrawing" Target="../diagrams/drawing2.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5.xml"/><Relationship Id="rId9" Type="http://schemas.microsoft.com/office/2007/relationships/diagramDrawing" Target="../diagrams/drawing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54.tmp"/><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35.xml"/><Relationship Id="rId7" Type="http://schemas.openxmlformats.org/officeDocument/2006/relationships/image" Target="../media/image55.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6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36.xml"/><Relationship Id="rId9" Type="http://schemas.openxmlformats.org/officeDocument/2006/relationships/image" Target="../media/image2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9.xml"/><Relationship Id="rId1" Type="http://schemas.openxmlformats.org/officeDocument/2006/relationships/tags" Target="../tags/tag137.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ags" Target="../tags/tag1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7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4.xml"/><Relationship Id="rId7" Type="http://schemas.openxmlformats.org/officeDocument/2006/relationships/image" Target="../media/image57.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72.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45.xml"/><Relationship Id="rId9"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tags" Target="../tags/tag146.xml"/></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slide" Target="slide90.xml"/><Relationship Id="rId3" Type="http://schemas.openxmlformats.org/officeDocument/2006/relationships/slideLayout" Target="../slideLayouts/slideLayout2.xml"/><Relationship Id="rId7" Type="http://schemas.openxmlformats.org/officeDocument/2006/relationships/diagramQuickStyle" Target="../diagrams/quickStyle4.xml"/><Relationship Id="rId12" Type="http://schemas.openxmlformats.org/officeDocument/2006/relationships/slide" Target="slide77.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diagramLayout" Target="../diagrams/layout4.xml"/><Relationship Id="rId11" Type="http://schemas.openxmlformats.org/officeDocument/2006/relationships/slide" Target="slide76.xml"/><Relationship Id="rId5" Type="http://schemas.openxmlformats.org/officeDocument/2006/relationships/diagramData" Target="../diagrams/data4.xml"/><Relationship Id="rId10" Type="http://schemas.openxmlformats.org/officeDocument/2006/relationships/slide" Target="slide75.xml"/><Relationship Id="rId4" Type="http://schemas.openxmlformats.org/officeDocument/2006/relationships/notesSlide" Target="../notesSlides/notesSlide74.xml"/><Relationship Id="rId9" Type="http://schemas.microsoft.com/office/2007/relationships/diagramDrawing" Target="../diagrams/drawing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58.png"/><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59.png"/><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58.png"/><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57.xml"/><Relationship Id="rId7" Type="http://schemas.openxmlformats.org/officeDocument/2006/relationships/notesSlide" Target="../notesSlides/notesSlide78.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2.xml"/><Relationship Id="rId5" Type="http://schemas.openxmlformats.org/officeDocument/2006/relationships/tags" Target="../tags/tag159.xml"/><Relationship Id="rId4" Type="http://schemas.openxmlformats.org/officeDocument/2006/relationships/tags" Target="../tags/tag158.xml"/><Relationship Id="rId9"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61.tmp"/><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80.xml"/><Relationship Id="rId9" Type="http://schemas.microsoft.com/office/2007/relationships/diagramDrawing" Target="../diagrams/drawing5.xml"/></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81.xml"/><Relationship Id="rId9" Type="http://schemas.microsoft.com/office/2007/relationships/diagramDrawing" Target="../diagrams/drawing6.xml"/></Relationships>
</file>

<file path=ppt/slides/_rels/slide8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82.xml"/><Relationship Id="rId9" Type="http://schemas.microsoft.com/office/2007/relationships/diagramDrawing" Target="../diagrams/drawing7.xml"/></Relationships>
</file>

<file path=ppt/slides/_rels/slide8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0.xml"/><Relationship Id="rId7" Type="http://schemas.openxmlformats.org/officeDocument/2006/relationships/image" Target="../media/image66.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83.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71.xml"/><Relationship Id="rId9" Type="http://schemas.openxmlformats.org/officeDocument/2006/relationships/image" Target="../media/image17.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8.xml"/><Relationship Id="rId1" Type="http://schemas.openxmlformats.org/officeDocument/2006/relationships/tags" Target="../tags/tag172.xml"/><Relationship Id="rId4" Type="http://schemas.openxmlformats.org/officeDocument/2006/relationships/hyperlink" Target="http://intranet.dot.state.co.us/employees/time-and-leave/TimeLeaveDocs/holiday-schedule"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8.xml"/><Relationship Id="rId1" Type="http://schemas.openxmlformats.org/officeDocument/2006/relationships/tags" Target="../tags/tag173.xml"/><Relationship Id="rId4" Type="http://schemas.openxmlformats.org/officeDocument/2006/relationships/image" Target="../media/image67.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68.tmp"/><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176.xml"/><Relationship Id="rId4" Type="http://schemas.openxmlformats.org/officeDocument/2006/relationships/image" Target="../media/image69.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image" Target="../media/image70.tmp"/><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3.xml"/><Relationship Id="rId7" Type="http://schemas.openxmlformats.org/officeDocument/2006/relationships/image" Target="../media/image1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24.xml"/><Relationship Id="rId9" Type="http://schemas.openxmlformats.org/officeDocument/2006/relationships/image" Target="../media/image17.png"/></Relationships>
</file>

<file path=ppt/slides/_rels/slide9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notesSlide" Target="../notesSlides/notesSlide89.xml"/><Relationship Id="rId9" Type="http://schemas.microsoft.com/office/2007/relationships/diagramDrawing" Target="../diagrams/drawing8.xml"/></Relationships>
</file>

<file path=ppt/slides/_rels/slide9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notesSlide" Target="../notesSlides/notesSlide90.xml"/><Relationship Id="rId9" Type="http://schemas.microsoft.com/office/2007/relationships/diagramDrawing" Target="../diagrams/drawing9.xml"/></Relationships>
</file>

<file path=ppt/slides/_rels/slide9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2.xml"/><Relationship Id="rId7" Type="http://schemas.openxmlformats.org/officeDocument/2006/relationships/diagramQuickStyle" Target="../diagrams/quickStyle1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notesSlide" Target="../notesSlides/notesSlide91.xml"/><Relationship Id="rId9" Type="http://schemas.microsoft.com/office/2007/relationships/diagramDrawing" Target="../diagrams/drawing10.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9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9.xml"/><Relationship Id="rId7" Type="http://schemas.openxmlformats.org/officeDocument/2006/relationships/image" Target="../media/image71.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93.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90.xml"/><Relationship Id="rId9" Type="http://schemas.openxmlformats.org/officeDocument/2006/relationships/image" Target="../media/image17.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72.tmp"/><Relationship Id="rId4"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93.xml"/><Relationship Id="rId4" Type="http://schemas.openxmlformats.org/officeDocument/2006/relationships/image" Target="../media/image69.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73.tmp"/><Relationship Id="rId4"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98.xml"/><Relationship Id="rId7" Type="http://schemas.openxmlformats.org/officeDocument/2006/relationships/image" Target="../media/image74.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9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99.xml"/><Relationship Id="rId9"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ags" Target="../tags/tag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2"/>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custDataLst>
              <p:tags r:id="rId3"/>
            </p:custDataLst>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SAP Time Entry </a:t>
            </a:r>
            <a:endParaRPr lang="en-US" sz="3400" b="1" dirty="0">
              <a:latin typeface="Museo 300"/>
              <a:cs typeface="Museo 300"/>
            </a:endParaRPr>
          </a:p>
        </p:txBody>
      </p:sp>
      <p:sp>
        <p:nvSpPr>
          <p:cNvPr id="9" name="Rectangle 8"/>
          <p:cNvSpPr/>
          <p:nvPr>
            <p:custDataLst>
              <p:tags r:id="rId4"/>
            </p:custDataLst>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custDataLst>
              <p:tags r:id="rId5"/>
            </p:custDataLst>
          </p:nvPr>
        </p:nvPicPr>
        <p:blipFill rotWithShape="1">
          <a:blip r:embed="rId10"/>
          <a:srcRect l="20433" t="39643" r="18612" b="38942"/>
          <a:stretch/>
        </p:blipFill>
        <p:spPr>
          <a:xfrm>
            <a:off x="406400" y="1261533"/>
            <a:ext cx="5240867" cy="1422400"/>
          </a:xfrm>
          <a:prstGeom prst="rect">
            <a:avLst/>
          </a:prstGeom>
        </p:spPr>
      </p:pic>
      <p:pic>
        <p:nvPicPr>
          <p:cNvPr id="3" name="Picture 2"/>
          <p:cNvPicPr>
            <a:picLocks noChangeAspect="1"/>
          </p:cNvPicPr>
          <p:nvPr>
            <p:custDataLst>
              <p:tags r:id="rId6"/>
            </p:custDataLst>
          </p:nvPr>
        </p:nvPicPr>
        <p:blipFill>
          <a:blip r:embed="rId11"/>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376260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79" y="1371600"/>
            <a:ext cx="7223761" cy="4937125"/>
          </a:xfrm>
        </p:spPr>
        <p:txBody>
          <a:bodyPr/>
          <a:lstStyle/>
          <a:p>
            <a:r>
              <a:rPr lang="en-US" sz="2400" dirty="0" smtClean="0"/>
              <a:t>If you do not enter your time correctly:</a:t>
            </a:r>
          </a:p>
          <a:p>
            <a:pPr marL="548640" indent="-457200">
              <a:buFont typeface="Arial" panose="020B0604020202020204" pitchFamily="34" charset="0"/>
              <a:buChar char="•"/>
            </a:pPr>
            <a:r>
              <a:rPr lang="en-US" sz="2400" dirty="0" smtClean="0"/>
              <a:t>You may not be paid right the first time </a:t>
            </a:r>
            <a:endParaRPr lang="en-US" sz="2400" dirty="0"/>
          </a:p>
          <a:p>
            <a:pPr marL="548640" indent="-457200">
              <a:buFont typeface="Arial" panose="020B0604020202020204" pitchFamily="34" charset="0"/>
              <a:buChar char="•"/>
            </a:pPr>
            <a:r>
              <a:rPr lang="en-US" sz="2400" dirty="0"/>
              <a:t>Some or all of your pay may be delayed</a:t>
            </a:r>
          </a:p>
          <a:p>
            <a:pPr marL="548640" indent="-457200">
              <a:buFont typeface="Arial" panose="020B0604020202020204" pitchFamily="34" charset="0"/>
              <a:buChar char="•"/>
            </a:pPr>
            <a:r>
              <a:rPr lang="en-US" sz="2400" dirty="0" smtClean="0"/>
              <a:t>Overpayments must be returned to the state</a:t>
            </a:r>
          </a:p>
          <a:p>
            <a:pPr marL="548640" indent="-457200">
              <a:buFont typeface="Arial" panose="020B0604020202020204" pitchFamily="34" charset="0"/>
              <a:buChar char="•"/>
            </a:pPr>
            <a:r>
              <a:rPr lang="en-US" sz="2400" dirty="0" smtClean="0"/>
              <a:t>Your leave accruals may be incorrect</a:t>
            </a:r>
          </a:p>
          <a:p>
            <a:pPr marL="548640" indent="-457200">
              <a:buFont typeface="Arial" panose="020B0604020202020204" pitchFamily="34" charset="0"/>
              <a:buChar char="•"/>
            </a:pPr>
            <a:r>
              <a:rPr lang="en-US" sz="2400" dirty="0" smtClean="0"/>
              <a:t>CDOT will not be able to account for labor costs and recover the funds used to pay for your work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Consequences</a:t>
            </a:r>
            <a:endParaRPr lang="en-US" dirty="0"/>
          </a:p>
        </p:txBody>
      </p:sp>
      <p:pic>
        <p:nvPicPr>
          <p:cNvPr id="6"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633855" y="1405224"/>
            <a:ext cx="1283952" cy="495112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275638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a:t>
            </a:r>
            <a:r>
              <a:rPr lang="en-US" sz="2400" dirty="0" smtClean="0"/>
              <a:t>end of this section, you should be able to:</a:t>
            </a:r>
          </a:p>
          <a:p>
            <a:pPr marL="342900" lvl="0" indent="-342900" hangingPunct="0">
              <a:buFont typeface="Arial" panose="020B0604020202020204" pitchFamily="34" charset="0"/>
              <a:buChar char="•"/>
            </a:pPr>
            <a:r>
              <a:rPr lang="en-US" sz="2400" dirty="0"/>
              <a:t>Verify the status of your timesheet entries </a:t>
            </a:r>
            <a:endParaRPr lang="en-US" sz="2400" dirty="0" smtClean="0"/>
          </a:p>
          <a:p>
            <a:pPr marL="342900" lvl="0" indent="-342900" hangingPunct="0">
              <a:buFont typeface="Arial" panose="020B0604020202020204" pitchFamily="34" charset="0"/>
              <a:buChar char="•"/>
            </a:pPr>
            <a:r>
              <a:rPr lang="en-US" sz="2400" dirty="0" smtClean="0"/>
              <a:t>Describe </a:t>
            </a:r>
            <a:r>
              <a:rPr lang="en-US" sz="2400" dirty="0"/>
              <a:t>the difference between planned working time and actual working time</a:t>
            </a:r>
          </a:p>
          <a:p>
            <a:pPr marL="342900" lvl="0" indent="-342900" hangingPunct="0">
              <a:buFont typeface="Arial" panose="020B0604020202020204" pitchFamily="34" charset="0"/>
              <a:buChar char="•"/>
            </a:pPr>
            <a:r>
              <a:rPr lang="en-US" sz="2400" dirty="0" smtClean="0"/>
              <a:t>Identify </a:t>
            </a:r>
            <a:r>
              <a:rPr lang="en-US" sz="2400" dirty="0"/>
              <a:t>common errors on your timesheet </a:t>
            </a:r>
            <a:endParaRPr lang="en-US" sz="2400" dirty="0" smtClean="0"/>
          </a:p>
          <a:p>
            <a:pPr marL="342900" lvl="0" indent="-342900" hangingPunct="0">
              <a:buFont typeface="Arial" panose="020B0604020202020204" pitchFamily="34" charset="0"/>
              <a:buChar char="•"/>
            </a:pPr>
            <a:r>
              <a:rPr lang="en-US" sz="2400" dirty="0" smtClean="0"/>
              <a:t>Explain </a:t>
            </a:r>
            <a:r>
              <a:rPr lang="en-US" sz="2400" dirty="0"/>
              <a:t>when time entries need to be revised </a:t>
            </a:r>
            <a:endParaRPr lang="en-US" sz="2400" dirty="0" smtClean="0"/>
          </a:p>
          <a:p>
            <a:pPr marL="342900" lvl="0" indent="-342900" hangingPunct="0">
              <a:buFont typeface="Arial" panose="020B0604020202020204" pitchFamily="34" charset="0"/>
              <a:buChar char="•"/>
            </a:pPr>
            <a:r>
              <a:rPr lang="en-US" sz="2400" dirty="0" smtClean="0"/>
              <a:t>Explain </a:t>
            </a:r>
            <a:r>
              <a:rPr lang="en-US" sz="2400" dirty="0"/>
              <a:t>the process for changing time </a:t>
            </a:r>
            <a:r>
              <a:rPr lang="en-US" sz="2400" dirty="0" smtClean="0"/>
              <a:t>entries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100</a:t>
            </a:fld>
            <a:endParaRPr lang="en-US" dirty="0"/>
          </a:p>
        </p:txBody>
      </p:sp>
      <p:sp>
        <p:nvSpPr>
          <p:cNvPr id="5" name="Title 4"/>
          <p:cNvSpPr>
            <a:spLocks noGrp="1"/>
          </p:cNvSpPr>
          <p:nvPr>
            <p:ph type="title"/>
          </p:nvPr>
        </p:nvSpPr>
        <p:spPr/>
        <p:txBody>
          <a:bodyPr/>
          <a:lstStyle/>
          <a:p>
            <a:r>
              <a:rPr lang="en-US" dirty="0" smtClean="0"/>
              <a:t>Section 5 -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dirty="0"/>
              <a:t>When verifying your timesheet make sure:</a:t>
            </a:r>
          </a:p>
          <a:p>
            <a:pPr marL="457200" indent="-457200">
              <a:buFont typeface="Arial" panose="020B0604020202020204" pitchFamily="34" charset="0"/>
              <a:buChar char="•"/>
            </a:pPr>
            <a:r>
              <a:rPr lang="en-US" dirty="0"/>
              <a:t>All scheduled hours are accounted for</a:t>
            </a:r>
          </a:p>
          <a:p>
            <a:pPr marL="457200" indent="-457200">
              <a:buFont typeface="Arial" panose="020B0604020202020204" pitchFamily="34" charset="0"/>
              <a:buChar char="•"/>
            </a:pPr>
            <a:r>
              <a:rPr lang="en-US" dirty="0"/>
              <a:t>All time is approved</a:t>
            </a:r>
          </a:p>
          <a:p>
            <a:r>
              <a:rPr lang="en-US" dirty="0"/>
              <a:t>SAP helps verify timesheet entries based on time rules. </a:t>
            </a:r>
          </a:p>
          <a:p>
            <a:pPr marL="457200" indent="-457200">
              <a:buFont typeface="Arial" panose="020B0604020202020204" pitchFamily="34" charset="0"/>
              <a:buChar char="•"/>
            </a:pPr>
            <a:r>
              <a:rPr lang="en-US" dirty="0"/>
              <a:t>This</a:t>
            </a:r>
            <a:r>
              <a:rPr lang="en-US"/>
              <a:t> helps prevent </a:t>
            </a:r>
            <a:r>
              <a:rPr lang="en-US" smtClean="0"/>
              <a:t>you </a:t>
            </a:r>
            <a:r>
              <a:rPr lang="en-US" dirty="0"/>
              <a:t>from making time entry mistakes </a:t>
            </a:r>
          </a:p>
          <a:p>
            <a:pPr marL="457200" indent="-457200">
              <a:buFont typeface="Arial" panose="020B0604020202020204" pitchFamily="34" charset="0"/>
              <a:buChar char="•"/>
            </a:pPr>
            <a:r>
              <a:rPr lang="en-US" dirty="0"/>
              <a:t>SAP</a:t>
            </a:r>
            <a:r>
              <a:rPr lang="en-US"/>
              <a:t> does </a:t>
            </a:r>
            <a:r>
              <a:rPr lang="en-US" smtClean="0"/>
              <a:t>not </a:t>
            </a:r>
            <a:r>
              <a:rPr lang="en-US" dirty="0"/>
              <a:t>prevent all errors - pay attention!</a:t>
            </a:r>
          </a:p>
          <a:p>
            <a:pPr marL="457200" indent="-457200">
              <a:buFont typeface="Arial" panose="020B0604020202020204" pitchFamily="34" charset="0"/>
              <a:buChar char="•"/>
            </a:pPr>
            <a:r>
              <a:rPr lang="en-US" dirty="0"/>
              <a:t>You are accountable for your time entry and verification </a:t>
            </a:r>
          </a:p>
          <a:p>
            <a:endParaRPr lang="en-US" sz="1600"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101</a:t>
            </a:fld>
            <a:endParaRPr lang="en-US" dirty="0"/>
          </a:p>
        </p:txBody>
      </p:sp>
      <p:sp>
        <p:nvSpPr>
          <p:cNvPr id="5" name="Title 4"/>
          <p:cNvSpPr>
            <a:spLocks noGrp="1"/>
          </p:cNvSpPr>
          <p:nvPr>
            <p:ph type="title"/>
          </p:nvPr>
        </p:nvSpPr>
        <p:spPr/>
        <p:txBody>
          <a:bodyPr/>
          <a:lstStyle/>
          <a:p>
            <a:r>
              <a:rPr lang="en-US"/>
              <a:t>Verify Your </a:t>
            </a:r>
            <a:r>
              <a:rPr lang="en-US" smtClean="0"/>
              <a:t>Time </a:t>
            </a:r>
            <a:endParaRPr lang="en-US" dirty="0"/>
          </a:p>
        </p:txBody>
      </p:sp>
      <p:pic>
        <p:nvPicPr>
          <p:cNvPr id="8" name="Picture 7"/>
          <p:cNvPicPr>
            <a:picLocks noChangeAspect="1"/>
          </p:cNvPicPr>
          <p:nvPr/>
        </p:nvPicPr>
        <p:blipFill>
          <a:blip r:embed="rId4"/>
          <a:stretch>
            <a:fillRect/>
          </a:stretch>
        </p:blipFill>
        <p:spPr>
          <a:xfrm>
            <a:off x="1643062" y="4999037"/>
            <a:ext cx="5597904" cy="1185863"/>
          </a:xfrm>
          <a:prstGeom prst="rect">
            <a:avLst/>
          </a:prstGeom>
        </p:spPr>
      </p:pic>
    </p:spTree>
    <p:custDataLst>
      <p:tags r:id="rId1"/>
    </p:custDataLst>
    <p:extLst>
      <p:ext uri="{BB962C8B-B14F-4D97-AF65-F5344CB8AC3E}">
        <p14:creationId xmlns:p14="http://schemas.microsoft.com/office/powerpoint/2010/main" val="23223396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102</a:t>
            </a:fld>
            <a:endParaRPr lang="en-US" dirty="0"/>
          </a:p>
        </p:txBody>
      </p:sp>
      <p:sp>
        <p:nvSpPr>
          <p:cNvPr id="5" name="Title 4"/>
          <p:cNvSpPr>
            <a:spLocks noGrp="1"/>
          </p:cNvSpPr>
          <p:nvPr>
            <p:ph type="title"/>
          </p:nvPr>
        </p:nvSpPr>
        <p:spPr>
          <a:xfrm>
            <a:off x="182880" y="68463"/>
            <a:ext cx="8778240" cy="1143000"/>
          </a:xfrm>
        </p:spPr>
        <p:txBody>
          <a:bodyPr/>
          <a:lstStyle/>
          <a:p>
            <a:r>
              <a:rPr lang="en-US" dirty="0" smtClean="0"/>
              <a:t>Planned and Actual Time</a:t>
            </a:r>
            <a:endParaRPr lang="en-US" dirty="0"/>
          </a:p>
        </p:txBody>
      </p:sp>
      <p:grpSp>
        <p:nvGrpSpPr>
          <p:cNvPr id="11" name="Group 10"/>
          <p:cNvGrpSpPr/>
          <p:nvPr/>
        </p:nvGrpSpPr>
        <p:grpSpPr>
          <a:xfrm>
            <a:off x="261937" y="1372429"/>
            <a:ext cx="8620126" cy="3922580"/>
            <a:chOff x="261935" y="2172570"/>
            <a:chExt cx="8620126" cy="3922580"/>
          </a:xfrm>
        </p:grpSpPr>
        <p:pic>
          <p:nvPicPr>
            <p:cNvPr id="6" name="Picture 5"/>
            <p:cNvPicPr>
              <a:picLocks noChangeAspect="1"/>
            </p:cNvPicPr>
            <p:nvPr>
              <p:custDataLst>
                <p:tags r:id="rId2"/>
              </p:custDataLst>
            </p:nvPr>
          </p:nvPicPr>
          <p:blipFill rotWithShape="1">
            <a:blip r:embed="rId6"/>
            <a:srcRect b="66734"/>
            <a:stretch/>
          </p:blipFill>
          <p:spPr>
            <a:xfrm>
              <a:off x="261935" y="2172570"/>
              <a:ext cx="8620125" cy="2306738"/>
            </a:xfrm>
            <a:prstGeom prst="rect">
              <a:avLst/>
            </a:prstGeom>
          </p:spPr>
        </p:pic>
        <p:pic>
          <p:nvPicPr>
            <p:cNvPr id="7" name="Picture 6"/>
            <p:cNvPicPr>
              <a:picLocks noChangeAspect="1"/>
            </p:cNvPicPr>
            <p:nvPr>
              <p:custDataLst>
                <p:tags r:id="rId3"/>
              </p:custDataLst>
            </p:nvPr>
          </p:nvPicPr>
          <p:blipFill rotWithShape="1">
            <a:blip r:embed="rId6"/>
            <a:srcRect t="76650"/>
            <a:stretch/>
          </p:blipFill>
          <p:spPr>
            <a:xfrm>
              <a:off x="261936" y="4475983"/>
              <a:ext cx="8620125" cy="1619167"/>
            </a:xfrm>
            <a:prstGeom prst="rect">
              <a:avLst/>
            </a:prstGeom>
          </p:spPr>
        </p:pic>
      </p:grpSp>
    </p:spTree>
    <p:custDataLst>
      <p:tags r:id="rId1"/>
    </p:custDataLst>
    <p:extLst>
      <p:ext uri="{BB962C8B-B14F-4D97-AF65-F5344CB8AC3E}">
        <p14:creationId xmlns:p14="http://schemas.microsoft.com/office/powerpoint/2010/main" val="22450112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103</a:t>
            </a:fld>
            <a:endParaRPr lang="en-US" dirty="0"/>
          </a:p>
        </p:txBody>
      </p:sp>
      <p:sp>
        <p:nvSpPr>
          <p:cNvPr id="5" name="Title 4"/>
          <p:cNvSpPr>
            <a:spLocks noGrp="1"/>
          </p:cNvSpPr>
          <p:nvPr>
            <p:ph type="title"/>
          </p:nvPr>
        </p:nvSpPr>
        <p:spPr/>
        <p:txBody>
          <a:bodyPr/>
          <a:lstStyle/>
          <a:p>
            <a:r>
              <a:rPr lang="en-US" dirty="0"/>
              <a:t>SAP </a:t>
            </a:r>
            <a:r>
              <a:rPr lang="en-US"/>
              <a:t>Timesheet </a:t>
            </a:r>
            <a:r>
              <a:rPr lang="en-US" smtClean="0"/>
              <a:t>Messages</a:t>
            </a:r>
            <a:endParaRPr lang="en-US" dirty="0"/>
          </a:p>
        </p:txBody>
      </p:sp>
      <p:pic>
        <p:nvPicPr>
          <p:cNvPr id="6" name="Picture 5"/>
          <p:cNvPicPr>
            <a:picLocks noChangeAspect="1"/>
          </p:cNvPicPr>
          <p:nvPr/>
        </p:nvPicPr>
        <p:blipFill>
          <a:blip r:embed="rId4"/>
          <a:stretch>
            <a:fillRect/>
          </a:stretch>
        </p:blipFill>
        <p:spPr>
          <a:xfrm>
            <a:off x="4472160" y="4327065"/>
            <a:ext cx="657658" cy="747340"/>
          </a:xfrm>
          <a:prstGeom prst="rect">
            <a:avLst/>
          </a:prstGeom>
        </p:spPr>
      </p:pic>
      <p:pic>
        <p:nvPicPr>
          <p:cNvPr id="8" name="Picture 7"/>
          <p:cNvPicPr>
            <a:picLocks noChangeAspect="1"/>
          </p:cNvPicPr>
          <p:nvPr/>
        </p:nvPicPr>
        <p:blipFill>
          <a:blip r:embed="rId5"/>
          <a:stretch>
            <a:fillRect/>
          </a:stretch>
        </p:blipFill>
        <p:spPr>
          <a:xfrm>
            <a:off x="4442264" y="3466611"/>
            <a:ext cx="687554" cy="657658"/>
          </a:xfrm>
          <a:prstGeom prst="rect">
            <a:avLst/>
          </a:prstGeom>
        </p:spPr>
      </p:pic>
      <p:pic>
        <p:nvPicPr>
          <p:cNvPr id="9" name="Picture 8"/>
          <p:cNvPicPr>
            <a:picLocks noChangeAspect="1"/>
          </p:cNvPicPr>
          <p:nvPr/>
        </p:nvPicPr>
        <p:blipFill>
          <a:blip r:embed="rId6"/>
          <a:stretch>
            <a:fillRect/>
          </a:stretch>
        </p:blipFill>
        <p:spPr>
          <a:xfrm>
            <a:off x="4412372" y="2606157"/>
            <a:ext cx="717446" cy="657658"/>
          </a:xfrm>
          <a:prstGeom prst="rect">
            <a:avLst/>
          </a:prstGeom>
        </p:spPr>
      </p:pic>
      <p:pic>
        <p:nvPicPr>
          <p:cNvPr id="10" name="Picture 9"/>
          <p:cNvPicPr>
            <a:picLocks noChangeAspect="1"/>
          </p:cNvPicPr>
          <p:nvPr/>
        </p:nvPicPr>
        <p:blipFill rotWithShape="1">
          <a:blip r:embed="rId7"/>
          <a:srcRect r="40897"/>
          <a:stretch/>
        </p:blipFill>
        <p:spPr>
          <a:xfrm>
            <a:off x="249786" y="2539415"/>
            <a:ext cx="3113166" cy="1552575"/>
          </a:xfrm>
          <a:prstGeom prst="rect">
            <a:avLst/>
          </a:prstGeom>
        </p:spPr>
      </p:pic>
      <p:sp>
        <p:nvSpPr>
          <p:cNvPr id="11" name="TextBox 10"/>
          <p:cNvSpPr txBox="1"/>
          <p:nvPr/>
        </p:nvSpPr>
        <p:spPr>
          <a:xfrm>
            <a:off x="5397190" y="2698596"/>
            <a:ext cx="2863926" cy="461665"/>
          </a:xfrm>
          <a:prstGeom prst="rect">
            <a:avLst/>
          </a:prstGeom>
          <a:noFill/>
        </p:spPr>
        <p:txBody>
          <a:bodyPr wrap="none" rtlCol="0">
            <a:spAutoFit/>
          </a:bodyPr>
          <a:lstStyle/>
          <a:p>
            <a:r>
              <a:rPr lang="en-US" sz="2400" dirty="0" smtClean="0"/>
              <a:t>No errors were found</a:t>
            </a:r>
            <a:endParaRPr lang="en-US" sz="2400" dirty="0"/>
          </a:p>
        </p:txBody>
      </p:sp>
      <p:sp>
        <p:nvSpPr>
          <p:cNvPr id="12" name="TextBox 11"/>
          <p:cNvSpPr txBox="1"/>
          <p:nvPr/>
        </p:nvSpPr>
        <p:spPr>
          <a:xfrm>
            <a:off x="5397190" y="3466611"/>
            <a:ext cx="3725059" cy="461665"/>
          </a:xfrm>
          <a:prstGeom prst="rect">
            <a:avLst/>
          </a:prstGeom>
          <a:noFill/>
        </p:spPr>
        <p:txBody>
          <a:bodyPr wrap="none" rtlCol="0">
            <a:spAutoFit/>
          </a:bodyPr>
          <a:lstStyle/>
          <a:p>
            <a:r>
              <a:rPr lang="en-US" sz="2400" dirty="0" smtClean="0"/>
              <a:t>Review entries and continue</a:t>
            </a:r>
            <a:endParaRPr lang="en-US" sz="2400" dirty="0"/>
          </a:p>
        </p:txBody>
      </p:sp>
      <p:sp>
        <p:nvSpPr>
          <p:cNvPr id="13" name="TextBox 12"/>
          <p:cNvSpPr txBox="1"/>
          <p:nvPr/>
        </p:nvSpPr>
        <p:spPr>
          <a:xfrm>
            <a:off x="5397190" y="4327065"/>
            <a:ext cx="3376309" cy="830997"/>
          </a:xfrm>
          <a:prstGeom prst="rect">
            <a:avLst/>
          </a:prstGeom>
          <a:noFill/>
        </p:spPr>
        <p:txBody>
          <a:bodyPr wrap="none" rtlCol="0">
            <a:spAutoFit/>
          </a:bodyPr>
          <a:lstStyle/>
          <a:p>
            <a:r>
              <a:rPr lang="en-US" sz="2400" dirty="0" smtClean="0"/>
              <a:t>Errors exist and must be </a:t>
            </a:r>
          </a:p>
          <a:p>
            <a:r>
              <a:rPr lang="en-US" sz="2400" dirty="0" smtClean="0"/>
              <a:t>fixed before continuing</a:t>
            </a:r>
            <a:endParaRPr lang="en-US" sz="2400" dirty="0"/>
          </a:p>
        </p:txBody>
      </p:sp>
      <p:sp>
        <p:nvSpPr>
          <p:cNvPr id="14" name="Text Placeholder 4"/>
          <p:cNvSpPr txBox="1">
            <a:spLocks/>
          </p:cNvSpPr>
          <p:nvPr/>
        </p:nvSpPr>
        <p:spPr>
          <a:xfrm>
            <a:off x="196850" y="1368425"/>
            <a:ext cx="8750300" cy="495300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verifying your time entries, check for messages on your screen:</a:t>
            </a:r>
            <a:endParaRPr lang="en-US" dirty="0"/>
          </a:p>
        </p:txBody>
      </p:sp>
    </p:spTree>
    <p:custDataLst>
      <p:tags r:id="rId1"/>
    </p:custDataLst>
    <p:extLst>
      <p:ext uri="{BB962C8B-B14F-4D97-AF65-F5344CB8AC3E}">
        <p14:creationId xmlns:p14="http://schemas.microsoft.com/office/powerpoint/2010/main" val="25655781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Number of Hours Exceed Work Schedule</a:t>
            </a:r>
            <a:endParaRPr lang="en-US" sz="3600" dirty="0"/>
          </a:p>
        </p:txBody>
      </p:sp>
      <p:sp>
        <p:nvSpPr>
          <p:cNvPr id="3" name="Content Placeholder 2"/>
          <p:cNvSpPr>
            <a:spLocks noGrp="1"/>
          </p:cNvSpPr>
          <p:nvPr>
            <p:ph sz="half" idx="2"/>
          </p:nvPr>
        </p:nvSpPr>
        <p:spPr>
          <a:xfrm>
            <a:off x="3794759" y="1371600"/>
            <a:ext cx="5233493" cy="4937760"/>
          </a:xfrm>
        </p:spPr>
        <p:txBody>
          <a:bodyPr/>
          <a:lstStyle/>
          <a:p>
            <a:r>
              <a:rPr lang="en-US" sz="2400" b="1" i="1" dirty="0"/>
              <a:t>What it is:</a:t>
            </a:r>
          </a:p>
          <a:p>
            <a:pPr marL="342900" indent="-342900">
              <a:buFont typeface="Arial" panose="020B0604020202020204" pitchFamily="34" charset="0"/>
              <a:buChar char="•"/>
            </a:pPr>
            <a:r>
              <a:rPr lang="en-US" sz="2400" dirty="0" smtClean="0"/>
              <a:t>When more hours are entered than are in your daily work schedule</a:t>
            </a:r>
            <a:endParaRPr lang="en-US" sz="2400" dirty="0"/>
          </a:p>
          <a:p>
            <a:r>
              <a:rPr lang="en-US" sz="2400" b="1" i="1" dirty="0"/>
              <a:t>Type of </a:t>
            </a:r>
            <a:r>
              <a:rPr lang="en-US" sz="2400" b="1" i="1" dirty="0" smtClean="0"/>
              <a:t>message:</a:t>
            </a:r>
            <a:endParaRPr lang="en-US" sz="2400" b="1" i="1" dirty="0"/>
          </a:p>
          <a:p>
            <a:r>
              <a:rPr lang="en-US" sz="2400" dirty="0"/>
              <a:t>      </a:t>
            </a:r>
            <a:r>
              <a:rPr lang="en-US" sz="2400" dirty="0" smtClean="0"/>
              <a:t>Warning (Review and Change/Save)</a:t>
            </a:r>
            <a:endParaRPr lang="en-US" sz="2400" dirty="0"/>
          </a:p>
          <a:p>
            <a:r>
              <a:rPr lang="en-US" sz="2400" b="1" i="1" dirty="0" smtClean="0"/>
              <a:t>What to do:</a:t>
            </a:r>
            <a:endParaRPr lang="en-US" sz="2400" b="1" i="1" dirty="0"/>
          </a:p>
          <a:p>
            <a:pPr marL="457200" indent="-457200">
              <a:buFont typeface="+mj-lt"/>
              <a:buAutoNum type="arabicPeriod"/>
            </a:pPr>
            <a:r>
              <a:rPr lang="en-US" sz="2400" dirty="0" smtClean="0"/>
              <a:t>Read the message!</a:t>
            </a:r>
          </a:p>
          <a:p>
            <a:pPr marL="457200" indent="-457200">
              <a:buFont typeface="+mj-lt"/>
              <a:buAutoNum type="arabicPeriod"/>
            </a:pPr>
            <a:r>
              <a:rPr lang="en-US" sz="2400" dirty="0" smtClean="0"/>
              <a:t>Verify the start and end times entered on the timesheet are correct </a:t>
            </a:r>
          </a:p>
          <a:p>
            <a:pPr marL="457200" indent="-457200">
              <a:buFont typeface="+mj-lt"/>
              <a:buAutoNum type="arabicPeriod"/>
            </a:pPr>
            <a:r>
              <a:rPr lang="en-US" sz="2400" dirty="0" smtClean="0"/>
              <a:t>Verify the correct A/A Type is used </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104</a:t>
            </a:fld>
            <a:endParaRPr lang="en-US" dirty="0"/>
          </a:p>
        </p:txBody>
      </p:sp>
      <p:pic>
        <p:nvPicPr>
          <p:cNvPr id="7" name="Content Placeholder 6"/>
          <p:cNvPicPr>
            <a:picLocks noGrp="1" noChangeAspect="1"/>
          </p:cNvPicPr>
          <p:nvPr>
            <p:ph sz="half" idx="12"/>
          </p:nvPr>
        </p:nvPicPr>
        <p:blipFill>
          <a:blip r:embed="rId4"/>
          <a:stretch>
            <a:fillRect/>
          </a:stretch>
        </p:blipFill>
        <p:spPr>
          <a:xfrm>
            <a:off x="304800" y="1542861"/>
            <a:ext cx="3490536" cy="1500989"/>
          </a:xfrm>
          <a:prstGeom prst="rect">
            <a:avLst/>
          </a:prstGeo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Picture 7"/>
          <p:cNvPicPr>
            <a:picLocks noChangeAspect="1"/>
          </p:cNvPicPr>
          <p:nvPr/>
        </p:nvPicPr>
        <p:blipFill rotWithShape="1">
          <a:blip r:embed="rId5"/>
          <a:srcRect l="15057" t="6234" r="7093" b="12377"/>
          <a:stretch/>
        </p:blipFill>
        <p:spPr>
          <a:xfrm>
            <a:off x="3836942" y="3043851"/>
            <a:ext cx="397610" cy="397610"/>
          </a:xfrm>
          <a:prstGeom prst="rect">
            <a:avLst/>
          </a:prstGeom>
        </p:spPr>
      </p:pic>
      <p:sp>
        <p:nvSpPr>
          <p:cNvPr id="9" name="Left Arrow 8"/>
          <p:cNvSpPr/>
          <p:nvPr/>
        </p:nvSpPr>
        <p:spPr>
          <a:xfrm rot="16200000">
            <a:off x="1637185" y="2032572"/>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2698728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1" y="1371600"/>
            <a:ext cx="4921554" cy="4937125"/>
          </a:xfrm>
        </p:spPr>
        <p:txBody>
          <a:bodyPr/>
          <a:lstStyle/>
          <a:p>
            <a:r>
              <a:rPr lang="en-US" sz="2200" b="1" i="1" dirty="0"/>
              <a:t>What it is:</a:t>
            </a:r>
          </a:p>
          <a:p>
            <a:pPr marL="342900" indent="-342900">
              <a:buFont typeface="Arial" panose="020B0604020202020204" pitchFamily="34" charset="0"/>
              <a:buChar char="•"/>
            </a:pPr>
            <a:r>
              <a:rPr lang="en-US" sz="2200" dirty="0"/>
              <a:t>Working time is entered on </a:t>
            </a:r>
          </a:p>
          <a:p>
            <a:r>
              <a:rPr lang="en-US" sz="2200" dirty="0"/>
              <a:t>      a non-work day</a:t>
            </a:r>
          </a:p>
          <a:p>
            <a:r>
              <a:rPr lang="en-US" sz="2200" b="1" i="1" dirty="0"/>
              <a:t>Type of message:</a:t>
            </a:r>
          </a:p>
          <a:p>
            <a:r>
              <a:rPr lang="en-US" sz="2200" dirty="0"/>
              <a:t>      Warning (Review and Change/Save)</a:t>
            </a:r>
          </a:p>
          <a:p>
            <a:r>
              <a:rPr lang="en-US" sz="2200" b="1" i="1" dirty="0"/>
              <a:t>How to fix it:</a:t>
            </a:r>
          </a:p>
          <a:p>
            <a:pPr marL="457200" indent="-457200">
              <a:buFont typeface="+mj-lt"/>
              <a:buAutoNum type="arabicPeriod"/>
            </a:pPr>
            <a:r>
              <a:rPr lang="en-US" sz="2200" dirty="0"/>
              <a:t>Read the message!</a:t>
            </a:r>
          </a:p>
          <a:p>
            <a:pPr marL="457200" indent="-457200">
              <a:buFont typeface="+mj-lt"/>
              <a:buAutoNum type="arabicPeriod"/>
            </a:pPr>
            <a:r>
              <a:rPr lang="en-US" sz="2200" dirty="0"/>
              <a:t>Verify the start and end times entered on the timesheet are correct </a:t>
            </a:r>
          </a:p>
          <a:p>
            <a:pPr marL="457200" indent="-457200">
              <a:buFont typeface="+mj-lt"/>
              <a:buAutoNum type="arabicPeriod"/>
            </a:pPr>
            <a:r>
              <a:rPr lang="en-US" sz="2200"/>
              <a:t>Verify </a:t>
            </a:r>
            <a:r>
              <a:rPr lang="en-US" sz="2200" dirty="0"/>
              <a:t>the</a:t>
            </a:r>
            <a:r>
              <a:rPr lang="en-US" sz="2200"/>
              <a:t> correct </a:t>
            </a:r>
            <a:r>
              <a:rPr lang="en-US" sz="2200" dirty="0"/>
              <a:t>A/A Type is used </a:t>
            </a:r>
          </a:p>
          <a:p>
            <a:pPr marL="457200" indent="-457200">
              <a:buFont typeface="+mj-lt"/>
              <a:buAutoNum type="arabicPeriod"/>
            </a:pPr>
            <a:r>
              <a:rPr lang="en-US" sz="2200"/>
              <a:t>Click “</a:t>
            </a:r>
            <a:r>
              <a:rPr lang="en-US" sz="2200" dirty="0"/>
              <a:t>Enter</a:t>
            </a:r>
            <a:r>
              <a:rPr lang="en-US" sz="2200"/>
              <a:t>” </a:t>
            </a:r>
            <a:r>
              <a:rPr lang="en-US" sz="2200" dirty="0"/>
              <a:t>to clear the message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105</a:t>
            </a:fld>
            <a:endParaRPr lang="en-US" dirty="0"/>
          </a:p>
        </p:txBody>
      </p:sp>
      <p:sp>
        <p:nvSpPr>
          <p:cNvPr id="5" name="Title 4"/>
          <p:cNvSpPr>
            <a:spLocks noGrp="1"/>
          </p:cNvSpPr>
          <p:nvPr>
            <p:ph type="title"/>
          </p:nvPr>
        </p:nvSpPr>
        <p:spPr/>
        <p:txBody>
          <a:bodyPr/>
          <a:lstStyle/>
          <a:p>
            <a:r>
              <a:rPr lang="en-US" sz="3600" dirty="0" smtClean="0"/>
              <a:t>Attendance to a Non-Working Time</a:t>
            </a:r>
            <a:endParaRPr lang="en-US" sz="3600" dirty="0"/>
          </a:p>
        </p:txBody>
      </p:sp>
      <p:pic>
        <p:nvPicPr>
          <p:cNvPr id="12" name="Picture 11"/>
          <p:cNvPicPr>
            <a:picLocks noChangeAspect="1"/>
          </p:cNvPicPr>
          <p:nvPr/>
        </p:nvPicPr>
        <p:blipFill rotWithShape="1">
          <a:blip r:embed="rId6"/>
          <a:srcRect l="15057" t="6234" r="7093" b="12377"/>
          <a:stretch/>
        </p:blipFill>
        <p:spPr>
          <a:xfrm>
            <a:off x="199064" y="2961567"/>
            <a:ext cx="397610" cy="397610"/>
          </a:xfrm>
          <a:prstGeom prst="rect">
            <a:avLst/>
          </a:prstGeom>
        </p:spPr>
      </p:pic>
      <p:grpSp>
        <p:nvGrpSpPr>
          <p:cNvPr id="13" name="Group 12"/>
          <p:cNvGrpSpPr/>
          <p:nvPr/>
        </p:nvGrpSpPr>
        <p:grpSpPr>
          <a:xfrm>
            <a:off x="4289571" y="1410553"/>
            <a:ext cx="4671549" cy="1502462"/>
            <a:chOff x="2651743" y="2462635"/>
            <a:chExt cx="5734050" cy="2199341"/>
          </a:xfrm>
        </p:grpSpPr>
        <p:pic>
          <p:nvPicPr>
            <p:cNvPr id="7" name="Picture 6"/>
            <p:cNvPicPr>
              <a:picLocks noChangeAspect="1"/>
            </p:cNvPicPr>
            <p:nvPr>
              <p:custDataLst>
                <p:tags r:id="rId2"/>
              </p:custDataLst>
            </p:nvPr>
          </p:nvPicPr>
          <p:blipFill rotWithShape="1">
            <a:blip r:embed="rId7"/>
            <a:srcRect b="81492"/>
            <a:stretch/>
          </p:blipFill>
          <p:spPr>
            <a:xfrm>
              <a:off x="2651743" y="2462635"/>
              <a:ext cx="5734050" cy="1073586"/>
            </a:xfrm>
            <a:prstGeom prst="rect">
              <a:avLst/>
            </a:prstGeom>
          </p:spPr>
        </p:pic>
        <p:pic>
          <p:nvPicPr>
            <p:cNvPr id="11" name="Picture 10"/>
            <p:cNvPicPr>
              <a:picLocks noChangeAspect="1"/>
            </p:cNvPicPr>
            <p:nvPr>
              <p:custDataLst>
                <p:tags r:id="rId3"/>
              </p:custDataLst>
            </p:nvPr>
          </p:nvPicPr>
          <p:blipFill rotWithShape="1">
            <a:blip r:embed="rId7"/>
            <a:srcRect t="80609"/>
            <a:stretch/>
          </p:blipFill>
          <p:spPr>
            <a:xfrm>
              <a:off x="2651743" y="3537141"/>
              <a:ext cx="5734050" cy="1124835"/>
            </a:xfrm>
            <a:prstGeom prst="rect">
              <a:avLst/>
            </a:prstGeom>
          </p:spPr>
        </p:pic>
      </p:grpSp>
    </p:spTree>
    <p:custDataLst>
      <p:tags r:id="rId1"/>
    </p:custDataLst>
    <p:extLst>
      <p:ext uri="{BB962C8B-B14F-4D97-AF65-F5344CB8AC3E}">
        <p14:creationId xmlns:p14="http://schemas.microsoft.com/office/powerpoint/2010/main" val="40832199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Collisions</a:t>
            </a:r>
            <a:endParaRPr lang="en-US" dirty="0"/>
          </a:p>
        </p:txBody>
      </p:sp>
      <p:sp>
        <p:nvSpPr>
          <p:cNvPr id="3" name="Content Placeholder 2"/>
          <p:cNvSpPr>
            <a:spLocks noGrp="1"/>
          </p:cNvSpPr>
          <p:nvPr>
            <p:ph sz="half" idx="2"/>
          </p:nvPr>
        </p:nvSpPr>
        <p:spPr>
          <a:xfrm>
            <a:off x="3521075" y="1371600"/>
            <a:ext cx="5287645" cy="4937760"/>
          </a:xfrm>
        </p:spPr>
        <p:txBody>
          <a:bodyPr/>
          <a:lstStyle/>
          <a:p>
            <a:r>
              <a:rPr lang="en-US" sz="2400" b="1" i="1" dirty="0" smtClean="0"/>
              <a:t>What it is:</a:t>
            </a:r>
          </a:p>
          <a:p>
            <a:pPr marL="342900" indent="-342900">
              <a:buFont typeface="Arial" panose="020B0604020202020204" pitchFamily="34" charset="0"/>
              <a:buChar char="•"/>
            </a:pPr>
            <a:r>
              <a:rPr lang="en-US" sz="2400" dirty="0" smtClean="0"/>
              <a:t>A time collision is when two time entries overlap  </a:t>
            </a:r>
            <a:endParaRPr lang="en-US" sz="2400" dirty="0"/>
          </a:p>
          <a:p>
            <a:r>
              <a:rPr lang="en-US" sz="2400" b="1" i="1" dirty="0" smtClean="0"/>
              <a:t>Type of message:</a:t>
            </a:r>
            <a:endParaRPr lang="en-US" sz="2400" b="1" i="1" dirty="0"/>
          </a:p>
          <a:p>
            <a:r>
              <a:rPr lang="en-US" sz="2400" dirty="0"/>
              <a:t> </a:t>
            </a:r>
            <a:r>
              <a:rPr lang="en-US" sz="2400" dirty="0" smtClean="0"/>
              <a:t>     Error Message (must be fixed to save)</a:t>
            </a:r>
          </a:p>
          <a:p>
            <a:r>
              <a:rPr lang="en-US" sz="2400" b="1" i="1" dirty="0" smtClean="0"/>
              <a:t>How to fix it:</a:t>
            </a:r>
          </a:p>
          <a:p>
            <a:pPr marL="457200" indent="-457200">
              <a:buFont typeface="+mj-lt"/>
              <a:buAutoNum type="arabicPeriod"/>
            </a:pPr>
            <a:r>
              <a:rPr lang="en-US" sz="2400" dirty="0" smtClean="0"/>
              <a:t>Review the error message for the date and time of the collision</a:t>
            </a:r>
          </a:p>
          <a:p>
            <a:pPr marL="457200" indent="-457200">
              <a:buFont typeface="+mj-lt"/>
              <a:buAutoNum type="arabicPeriod"/>
            </a:pPr>
            <a:r>
              <a:rPr lang="en-US" sz="2400" dirty="0" smtClean="0"/>
              <a:t>Change the times so they do not overlap</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106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Content Placeholder 11"/>
          <p:cNvPicPr>
            <a:picLocks noGrp="1" noChangeAspect="1"/>
          </p:cNvPicPr>
          <p:nvPr>
            <p:ph sz="half" idx="12"/>
          </p:nvPr>
        </p:nvPicPr>
        <p:blipFill>
          <a:blip r:embed="rId4"/>
          <a:stretch>
            <a:fillRect/>
          </a:stretch>
        </p:blipFill>
        <p:spPr>
          <a:xfrm>
            <a:off x="282498" y="1371600"/>
            <a:ext cx="3216275" cy="1463089"/>
          </a:xfrm>
          <a:prstGeom prst="rect">
            <a:avLst/>
          </a:prstGeom>
        </p:spPr>
      </p:pic>
      <p:pic>
        <p:nvPicPr>
          <p:cNvPr id="13" name="Picture 12"/>
          <p:cNvPicPr>
            <a:picLocks noChangeAspect="1"/>
          </p:cNvPicPr>
          <p:nvPr/>
        </p:nvPicPr>
        <p:blipFill>
          <a:blip r:embed="rId5"/>
          <a:stretch>
            <a:fillRect/>
          </a:stretch>
        </p:blipFill>
        <p:spPr>
          <a:xfrm>
            <a:off x="3515977" y="3066976"/>
            <a:ext cx="490133" cy="556970"/>
          </a:xfrm>
          <a:prstGeom prst="rect">
            <a:avLst/>
          </a:prstGeom>
        </p:spPr>
      </p:pic>
      <p:sp>
        <p:nvSpPr>
          <p:cNvPr id="14" name="Left Arrow 13"/>
          <p:cNvSpPr/>
          <p:nvPr/>
        </p:nvSpPr>
        <p:spPr>
          <a:xfrm rot="16200000">
            <a:off x="2646394" y="2164477"/>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3945583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 Enough Quota</a:t>
            </a:r>
            <a:endParaRPr lang="en-US" dirty="0"/>
          </a:p>
        </p:txBody>
      </p:sp>
      <p:sp>
        <p:nvSpPr>
          <p:cNvPr id="2" name="Content Placeholder 1"/>
          <p:cNvSpPr>
            <a:spLocks noGrp="1"/>
          </p:cNvSpPr>
          <p:nvPr>
            <p:ph sz="half" idx="2"/>
          </p:nvPr>
        </p:nvSpPr>
        <p:spPr>
          <a:xfrm>
            <a:off x="3521075" y="1371600"/>
            <a:ext cx="5287645" cy="4937760"/>
          </a:xfrm>
        </p:spPr>
        <p:txBody>
          <a:bodyPr/>
          <a:lstStyle/>
          <a:p>
            <a:r>
              <a:rPr lang="en-US" sz="2400" b="1" i="1" dirty="0"/>
              <a:t>What it is:</a:t>
            </a:r>
          </a:p>
          <a:p>
            <a:pPr marL="342900" indent="-342900">
              <a:buFont typeface="Arial" panose="020B0604020202020204" pitchFamily="34" charset="0"/>
              <a:buChar char="•"/>
            </a:pPr>
            <a:r>
              <a:rPr lang="en-US" sz="2400" dirty="0"/>
              <a:t>You have not earned enough of the leave type </a:t>
            </a:r>
            <a:r>
              <a:rPr lang="en-US" sz="2400" dirty="0" smtClean="0"/>
              <a:t>you </a:t>
            </a:r>
            <a:r>
              <a:rPr lang="en-US" sz="2400" dirty="0"/>
              <a:t>want to use</a:t>
            </a:r>
          </a:p>
          <a:p>
            <a:r>
              <a:rPr lang="en-US" sz="2400" b="1" i="1" dirty="0"/>
              <a:t>Type of message:</a:t>
            </a:r>
          </a:p>
          <a:p>
            <a:r>
              <a:rPr lang="en-US" sz="2400" dirty="0"/>
              <a:t>      </a:t>
            </a:r>
            <a:r>
              <a:rPr lang="en-US" sz="2400" dirty="0" smtClean="0"/>
              <a:t>Error message (must </a:t>
            </a:r>
            <a:r>
              <a:rPr lang="en-US" sz="2400" dirty="0"/>
              <a:t>be fixed to save)</a:t>
            </a:r>
          </a:p>
          <a:p>
            <a:r>
              <a:rPr lang="en-US" sz="2400" b="1" i="1" dirty="0"/>
              <a:t>How to fix it:</a:t>
            </a:r>
          </a:p>
          <a:p>
            <a:pPr marL="457200" indent="-457200">
              <a:buFont typeface="+mj-lt"/>
              <a:buAutoNum type="arabicPeriod"/>
            </a:pPr>
            <a:r>
              <a:rPr lang="en-US" sz="2400" dirty="0"/>
              <a:t>View error message to see </a:t>
            </a:r>
            <a:r>
              <a:rPr lang="en-US" sz="2400" dirty="0" smtClean="0"/>
              <a:t>the leave  </a:t>
            </a:r>
            <a:r>
              <a:rPr lang="en-US" sz="2400" dirty="0"/>
              <a:t>type </a:t>
            </a:r>
            <a:r>
              <a:rPr lang="en-US" sz="2400" dirty="0" smtClean="0"/>
              <a:t>that </a:t>
            </a:r>
            <a:r>
              <a:rPr lang="en-US" sz="2400" dirty="0"/>
              <a:t>is unavailable</a:t>
            </a:r>
          </a:p>
          <a:p>
            <a:pPr marL="457200" indent="-457200">
              <a:buFont typeface="+mj-lt"/>
              <a:buAutoNum type="arabicPeriod"/>
            </a:pPr>
            <a:r>
              <a:rPr lang="en-US" sz="2400" dirty="0"/>
              <a:t>View the Leave Summary Report to see your available leave </a:t>
            </a:r>
            <a:r>
              <a:rPr lang="en-US" sz="2400" dirty="0" smtClean="0"/>
              <a:t>balances</a:t>
            </a:r>
            <a:endParaRPr lang="en-US" sz="2400" dirty="0"/>
          </a:p>
          <a:p>
            <a:pPr marL="457200" indent="-457200">
              <a:buFont typeface="+mj-lt"/>
              <a:buAutoNum type="arabicPeriod"/>
            </a:pPr>
            <a:r>
              <a:rPr lang="en-US" sz="2400" dirty="0"/>
              <a:t>Talk to your Supervisor or Timekeeper </a:t>
            </a:r>
            <a:r>
              <a:rPr lang="en-US" sz="2400" dirty="0" smtClean="0"/>
              <a:t>for </a:t>
            </a:r>
            <a:r>
              <a:rPr lang="en-US" sz="2400" dirty="0"/>
              <a:t>options</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107</a:t>
            </a:fld>
            <a:endParaRPr lang="en-US" dirty="0"/>
          </a:p>
        </p:txBody>
      </p:sp>
      <p:pic>
        <p:nvPicPr>
          <p:cNvPr id="9" name="Content Placeholder 8"/>
          <p:cNvPicPr>
            <a:picLocks noGrp="1" noChangeAspect="1"/>
          </p:cNvPicPr>
          <p:nvPr>
            <p:ph sz="half" idx="12"/>
          </p:nvPr>
        </p:nvPicPr>
        <p:blipFill>
          <a:blip r:embed="rId4"/>
          <a:stretch>
            <a:fillRect/>
          </a:stretch>
        </p:blipFill>
        <p:spPr>
          <a:xfrm>
            <a:off x="304800" y="1558942"/>
            <a:ext cx="3216275" cy="2332206"/>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5"/>
          <a:stretch>
            <a:fillRect/>
          </a:stretch>
        </p:blipFill>
        <p:spPr>
          <a:xfrm>
            <a:off x="3573540" y="3055825"/>
            <a:ext cx="490133" cy="556970"/>
          </a:xfrm>
          <a:prstGeom prst="rect">
            <a:avLst/>
          </a:prstGeom>
        </p:spPr>
      </p:pic>
    </p:spTree>
    <p:custDataLst>
      <p:tags r:id="rId1"/>
    </p:custDataLst>
    <p:extLst>
      <p:ext uri="{BB962C8B-B14F-4D97-AF65-F5344CB8AC3E}">
        <p14:creationId xmlns:p14="http://schemas.microsoft.com/office/powerpoint/2010/main" val="37197190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5871" y="1371600"/>
            <a:ext cx="5678129" cy="4937125"/>
          </a:xfrm>
        </p:spPr>
        <p:txBody>
          <a:bodyPr/>
          <a:lstStyle/>
          <a:p>
            <a:r>
              <a:rPr lang="en-US" sz="2600" b="1" i="1" dirty="0"/>
              <a:t>What it is:</a:t>
            </a:r>
          </a:p>
          <a:p>
            <a:pPr marL="342900" indent="-342900">
              <a:buFont typeface="Arial" panose="020B0604020202020204" pitchFamily="34" charset="0"/>
              <a:buChar char="•"/>
            </a:pPr>
            <a:r>
              <a:rPr lang="en-US" sz="2600" dirty="0" smtClean="0"/>
              <a:t>Leave is entered during unscheduled hours</a:t>
            </a:r>
          </a:p>
          <a:p>
            <a:r>
              <a:rPr lang="en-US" sz="2600" b="1" i="1" dirty="0" smtClean="0"/>
              <a:t>Type </a:t>
            </a:r>
            <a:r>
              <a:rPr lang="en-US" sz="2600" b="1" i="1" dirty="0"/>
              <a:t>of </a:t>
            </a:r>
            <a:r>
              <a:rPr lang="en-US" sz="2600" b="1" i="1" dirty="0" smtClean="0"/>
              <a:t>message:</a:t>
            </a:r>
            <a:endParaRPr lang="en-US" sz="2600" b="1" i="1" dirty="0"/>
          </a:p>
          <a:p>
            <a:r>
              <a:rPr lang="en-US" sz="2600" dirty="0"/>
              <a:t>      </a:t>
            </a:r>
            <a:r>
              <a:rPr lang="en-US" sz="2600" dirty="0" smtClean="0"/>
              <a:t>Error message (must </a:t>
            </a:r>
            <a:r>
              <a:rPr lang="en-US" sz="2600" dirty="0"/>
              <a:t>be fixed to save</a:t>
            </a:r>
            <a:r>
              <a:rPr lang="en-US" sz="2600" dirty="0" smtClean="0"/>
              <a:t>)</a:t>
            </a:r>
            <a:endParaRPr lang="en-US" sz="2600" dirty="0"/>
          </a:p>
          <a:p>
            <a:r>
              <a:rPr lang="en-US" sz="2600" b="1" i="1" dirty="0" smtClean="0"/>
              <a:t>How </a:t>
            </a:r>
            <a:r>
              <a:rPr lang="en-US" sz="2600" b="1" i="1" dirty="0"/>
              <a:t>to fix it:</a:t>
            </a:r>
          </a:p>
          <a:p>
            <a:pPr marL="457200" indent="-457200">
              <a:buFont typeface="+mj-lt"/>
              <a:buAutoNum type="arabicPeriod"/>
            </a:pPr>
            <a:r>
              <a:rPr lang="en-US" sz="2600" dirty="0"/>
              <a:t>Read the message!</a:t>
            </a:r>
          </a:p>
          <a:p>
            <a:pPr marL="457200" indent="-457200">
              <a:buFont typeface="+mj-lt"/>
              <a:buAutoNum type="arabicPeriod"/>
            </a:pPr>
            <a:r>
              <a:rPr lang="en-US" sz="2600" dirty="0" smtClean="0"/>
              <a:t>Delete the leave entered</a:t>
            </a:r>
          </a:p>
          <a:p>
            <a:pPr marL="457200" indent="-457200">
              <a:buFont typeface="+mj-lt"/>
              <a:buAutoNum type="arabicPeriod"/>
            </a:pPr>
            <a:r>
              <a:rPr lang="en-US" sz="2600" dirty="0" smtClean="0"/>
              <a:t>Enter leave only during planned hours</a:t>
            </a:r>
          </a:p>
          <a:p>
            <a:r>
              <a:rPr lang="en-US" sz="2600" dirty="0" smtClean="0"/>
              <a:t> </a:t>
            </a:r>
            <a:endParaRPr lang="en-US" sz="26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108</a:t>
            </a:fld>
            <a:endParaRPr lang="en-US" dirty="0"/>
          </a:p>
        </p:txBody>
      </p:sp>
      <p:sp>
        <p:nvSpPr>
          <p:cNvPr id="5" name="Title 4"/>
          <p:cNvSpPr>
            <a:spLocks noGrp="1"/>
          </p:cNvSpPr>
          <p:nvPr>
            <p:ph type="title"/>
          </p:nvPr>
        </p:nvSpPr>
        <p:spPr/>
        <p:txBody>
          <a:bodyPr/>
          <a:lstStyle/>
          <a:p>
            <a:r>
              <a:rPr lang="en-US" sz="3600" dirty="0"/>
              <a:t>Absence to </a:t>
            </a:r>
            <a:r>
              <a:rPr lang="en-US" sz="3600"/>
              <a:t>a Non-Working </a:t>
            </a:r>
            <a:r>
              <a:rPr lang="en-US" sz="3600" smtClean="0"/>
              <a:t>Time</a:t>
            </a:r>
            <a:endParaRPr lang="en-US" sz="3600" dirty="0"/>
          </a:p>
        </p:txBody>
      </p:sp>
      <p:pic>
        <p:nvPicPr>
          <p:cNvPr id="11" name="Picture 10"/>
          <p:cNvPicPr>
            <a:picLocks noChangeAspect="1"/>
          </p:cNvPicPr>
          <p:nvPr/>
        </p:nvPicPr>
        <p:blipFill>
          <a:blip r:embed="rId6"/>
          <a:stretch>
            <a:fillRect/>
          </a:stretch>
        </p:blipFill>
        <p:spPr>
          <a:xfrm>
            <a:off x="3569186" y="3196354"/>
            <a:ext cx="490133" cy="556970"/>
          </a:xfrm>
          <a:prstGeom prst="rect">
            <a:avLst/>
          </a:prstGeom>
        </p:spPr>
      </p:pic>
      <p:grpSp>
        <p:nvGrpSpPr>
          <p:cNvPr id="13" name="Group 12"/>
          <p:cNvGrpSpPr/>
          <p:nvPr/>
        </p:nvGrpSpPr>
        <p:grpSpPr>
          <a:xfrm>
            <a:off x="0" y="2786750"/>
            <a:ext cx="3405438" cy="1564026"/>
            <a:chOff x="174788" y="1503639"/>
            <a:chExt cx="4274879" cy="2113501"/>
          </a:xfrm>
        </p:grpSpPr>
        <p:pic>
          <p:nvPicPr>
            <p:cNvPr id="14" name="Picture 13"/>
            <p:cNvPicPr>
              <a:picLocks noChangeAspect="1"/>
            </p:cNvPicPr>
            <p:nvPr>
              <p:custDataLst>
                <p:tags r:id="rId2"/>
              </p:custDataLst>
            </p:nvPr>
          </p:nvPicPr>
          <p:blipFill rotWithShape="1">
            <a:blip r:embed="rId7"/>
            <a:srcRect l="48505" b="77851"/>
            <a:stretch/>
          </p:blipFill>
          <p:spPr>
            <a:xfrm>
              <a:off x="226492" y="1503639"/>
              <a:ext cx="4223175" cy="1263689"/>
            </a:xfrm>
            <a:prstGeom prst="rect">
              <a:avLst/>
            </a:prstGeom>
          </p:spPr>
        </p:pic>
        <p:pic>
          <p:nvPicPr>
            <p:cNvPr id="15" name="Picture 14"/>
            <p:cNvPicPr>
              <a:picLocks noChangeAspect="1"/>
            </p:cNvPicPr>
            <p:nvPr>
              <p:custDataLst>
                <p:tags r:id="rId3"/>
              </p:custDataLst>
            </p:nvPr>
          </p:nvPicPr>
          <p:blipFill rotWithShape="1">
            <a:blip r:embed="rId7"/>
            <a:srcRect l="-853" t="80768" r="34333"/>
            <a:stretch/>
          </p:blipFill>
          <p:spPr>
            <a:xfrm>
              <a:off x="174788" y="2757876"/>
              <a:ext cx="4272022" cy="859264"/>
            </a:xfrm>
            <a:prstGeom prst="rect">
              <a:avLst/>
            </a:prstGeom>
          </p:spPr>
        </p:pic>
      </p:grpSp>
    </p:spTree>
    <p:custDataLst>
      <p:tags r:id="rId1"/>
    </p:custDataLst>
    <p:extLst>
      <p:ext uri="{BB962C8B-B14F-4D97-AF65-F5344CB8AC3E}">
        <p14:creationId xmlns:p14="http://schemas.microsoft.com/office/powerpoint/2010/main" val="35401844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Invalid Work Order or Cost Center</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109</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Content Placeholder 2"/>
          <p:cNvSpPr>
            <a:spLocks noGrp="1"/>
          </p:cNvSpPr>
          <p:nvPr>
            <p:ph sz="half" idx="2"/>
          </p:nvPr>
        </p:nvSpPr>
        <p:spPr>
          <a:xfrm>
            <a:off x="176981" y="1371600"/>
            <a:ext cx="4852219" cy="4937760"/>
          </a:xfrm>
        </p:spPr>
        <p:txBody>
          <a:bodyPr/>
          <a:lstStyle/>
          <a:p>
            <a:r>
              <a:rPr lang="en-US" sz="2200" b="1" i="1" dirty="0" smtClean="0"/>
              <a:t>What it is:</a:t>
            </a:r>
          </a:p>
          <a:p>
            <a:pPr marL="342900" indent="-342900">
              <a:buFont typeface="Arial" panose="020B0604020202020204" pitchFamily="34" charset="0"/>
              <a:buChar char="•"/>
            </a:pPr>
            <a:r>
              <a:rPr lang="en-US" sz="2200" dirty="0" smtClean="0"/>
              <a:t>The Work Order, WBS element or Cost Center is not valid</a:t>
            </a:r>
            <a:endParaRPr lang="en-US" sz="2200" dirty="0"/>
          </a:p>
          <a:p>
            <a:r>
              <a:rPr lang="en-US" sz="2200" b="1" i="1" dirty="0" smtClean="0"/>
              <a:t>Type of message:</a:t>
            </a:r>
            <a:endParaRPr lang="en-US" sz="2200" b="1" i="1" dirty="0"/>
          </a:p>
          <a:p>
            <a:r>
              <a:rPr lang="en-US" sz="2200" dirty="0"/>
              <a:t> </a:t>
            </a:r>
            <a:r>
              <a:rPr lang="en-US" sz="2200" dirty="0" smtClean="0"/>
              <a:t>     Error message (must be fixed to save)</a:t>
            </a:r>
          </a:p>
          <a:p>
            <a:r>
              <a:rPr lang="en-US" sz="2200" b="1" i="1" dirty="0" smtClean="0"/>
              <a:t>How to fix it:</a:t>
            </a:r>
          </a:p>
          <a:p>
            <a:pPr marL="457200" indent="-457200">
              <a:buFont typeface="+mj-lt"/>
              <a:buAutoNum type="arabicPeriod"/>
            </a:pPr>
            <a:r>
              <a:rPr lang="en-US" sz="2200" dirty="0" smtClean="0"/>
              <a:t>Verify the correct Work Order or Cost Center </a:t>
            </a:r>
          </a:p>
          <a:p>
            <a:pPr marL="457200" indent="-457200">
              <a:buFont typeface="+mj-lt"/>
              <a:buAutoNum type="arabicPeriod"/>
            </a:pPr>
            <a:r>
              <a:rPr lang="en-US" sz="2200" dirty="0" smtClean="0"/>
              <a:t>If your work order or cost center is correct, contact your timekeeper</a:t>
            </a:r>
          </a:p>
          <a:p>
            <a:pPr marL="457200" indent="-457200">
              <a:buFont typeface="+mj-lt"/>
              <a:buAutoNum type="arabicPeriod"/>
            </a:pPr>
            <a:r>
              <a:rPr lang="en-US" sz="2200" dirty="0"/>
              <a:t>If your work order or cost center is </a:t>
            </a:r>
            <a:r>
              <a:rPr lang="en-US" sz="2200" b="1" dirty="0" smtClean="0"/>
              <a:t>NOT</a:t>
            </a:r>
            <a:r>
              <a:rPr lang="en-US" sz="2200" dirty="0" smtClean="0"/>
              <a:t> correct, update your timesheet</a:t>
            </a:r>
            <a:endParaRPr lang="en-US" sz="2200" dirty="0"/>
          </a:p>
          <a:p>
            <a:pPr marL="457200" indent="-457200">
              <a:buFont typeface="+mj-lt"/>
              <a:buAutoNum type="arabicPeriod"/>
            </a:pPr>
            <a:endParaRPr lang="en-US" sz="2400" dirty="0" smtClean="0"/>
          </a:p>
        </p:txBody>
      </p:sp>
      <p:pic>
        <p:nvPicPr>
          <p:cNvPr id="9" name="Picture 8"/>
          <p:cNvPicPr>
            <a:picLocks noChangeAspect="1"/>
          </p:cNvPicPr>
          <p:nvPr/>
        </p:nvPicPr>
        <p:blipFill>
          <a:blip r:embed="rId4"/>
          <a:stretch>
            <a:fillRect/>
          </a:stretch>
        </p:blipFill>
        <p:spPr>
          <a:xfrm>
            <a:off x="186816" y="2892493"/>
            <a:ext cx="490133" cy="556970"/>
          </a:xfrm>
          <a:prstGeom prst="rect">
            <a:avLst/>
          </a:prstGeom>
        </p:spPr>
      </p:pic>
      <p:pic>
        <p:nvPicPr>
          <p:cNvPr id="2" name="Picture 1"/>
          <p:cNvPicPr>
            <a:picLocks noChangeAspect="1"/>
          </p:cNvPicPr>
          <p:nvPr/>
        </p:nvPicPr>
        <p:blipFill rotWithShape="1">
          <a:blip r:embed="rId5"/>
          <a:srcRect b="54424"/>
          <a:stretch/>
        </p:blipFill>
        <p:spPr>
          <a:xfrm>
            <a:off x="4837399" y="1651304"/>
            <a:ext cx="3971322" cy="2425969"/>
          </a:xfrm>
          <a:prstGeom prst="rect">
            <a:avLst/>
          </a:prstGeom>
        </p:spPr>
      </p:pic>
      <p:pic>
        <p:nvPicPr>
          <p:cNvPr id="10" name="Picture 9"/>
          <p:cNvPicPr>
            <a:picLocks noChangeAspect="1"/>
          </p:cNvPicPr>
          <p:nvPr/>
        </p:nvPicPr>
        <p:blipFill rotWithShape="1">
          <a:blip r:embed="rId5"/>
          <a:srcRect t="75968" b="-389"/>
          <a:stretch/>
        </p:blipFill>
        <p:spPr>
          <a:xfrm>
            <a:off x="4837399" y="4077273"/>
            <a:ext cx="3971322" cy="1299882"/>
          </a:xfrm>
          <a:prstGeom prst="rect">
            <a:avLst/>
          </a:prstGeom>
        </p:spPr>
      </p:pic>
      <p:sp>
        <p:nvSpPr>
          <p:cNvPr id="22" name="Left Arrow 21"/>
          <p:cNvSpPr/>
          <p:nvPr/>
        </p:nvSpPr>
        <p:spPr>
          <a:xfrm>
            <a:off x="7325617" y="5095505"/>
            <a:ext cx="670560" cy="304800"/>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1447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Time Entry Policies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35198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2"/>
          </p:nvPr>
        </p:nvPicPr>
        <p:blipFill rotWithShape="1">
          <a:blip r:embed="rId4"/>
          <a:srcRect t="81967"/>
          <a:stretch/>
        </p:blipFill>
        <p:spPr>
          <a:xfrm>
            <a:off x="304800" y="3066590"/>
            <a:ext cx="3216275" cy="840616"/>
          </a:xfrm>
          <a:prstGeom prst="rect">
            <a:avLst/>
          </a:prstGeom>
        </p:spPr>
      </p:pic>
      <p:pic>
        <p:nvPicPr>
          <p:cNvPr id="10" name="Content Placeholder 6"/>
          <p:cNvPicPr>
            <a:picLocks noChangeAspect="1"/>
          </p:cNvPicPr>
          <p:nvPr/>
        </p:nvPicPr>
        <p:blipFill rotWithShape="1">
          <a:blip r:embed="rId4"/>
          <a:srcRect b="65638"/>
          <a:stretch/>
        </p:blipFill>
        <p:spPr bwMode="auto">
          <a:xfrm>
            <a:off x="304800" y="1509427"/>
            <a:ext cx="3216275" cy="1601764"/>
          </a:xfrm>
          <a:prstGeom prst="rect">
            <a:avLst/>
          </a:prstGeom>
          <a:noFill/>
          <a:ln w="9525">
            <a:noFill/>
            <a:miter lim="800000"/>
            <a:headEnd/>
            <a:tailEnd/>
          </a:ln>
          <a:effectLst>
            <a:softEdge rad="38100"/>
          </a:effectLst>
        </p:spPr>
      </p:pic>
      <p:pic>
        <p:nvPicPr>
          <p:cNvPr id="18" name="Picture 17"/>
          <p:cNvPicPr>
            <a:picLocks noChangeAspect="1"/>
          </p:cNvPicPr>
          <p:nvPr/>
        </p:nvPicPr>
        <p:blipFill rotWithShape="1">
          <a:blip r:embed="rId5"/>
          <a:srcRect r="82026" b="68511"/>
          <a:stretch/>
        </p:blipFill>
        <p:spPr>
          <a:xfrm>
            <a:off x="286559" y="3111191"/>
            <a:ext cx="1746250" cy="1598613"/>
          </a:xfrm>
          <a:prstGeom prst="rect">
            <a:avLst/>
          </a:prstGeom>
        </p:spPr>
      </p:pic>
      <p:sp>
        <p:nvSpPr>
          <p:cNvPr id="2" name="Title 1"/>
          <p:cNvSpPr>
            <a:spLocks noGrp="1"/>
          </p:cNvSpPr>
          <p:nvPr>
            <p:ph type="title"/>
          </p:nvPr>
        </p:nvSpPr>
        <p:spPr/>
        <p:txBody>
          <a:bodyPr/>
          <a:lstStyle/>
          <a:p>
            <a:r>
              <a:rPr lang="en-US" dirty="0" smtClean="0"/>
              <a:t>Variable View (checking the status of your time)</a:t>
            </a:r>
            <a:endParaRPr lang="en-US" dirty="0"/>
          </a:p>
        </p:txBody>
      </p:sp>
      <p:sp>
        <p:nvSpPr>
          <p:cNvPr id="3" name="Content Placeholder 2"/>
          <p:cNvSpPr>
            <a:spLocks noGrp="1"/>
          </p:cNvSpPr>
          <p:nvPr>
            <p:ph sz="half" idx="2"/>
          </p:nvPr>
        </p:nvSpPr>
        <p:spPr/>
        <p:txBody>
          <a:bodyPr/>
          <a:lstStyle/>
          <a:p>
            <a:r>
              <a:rPr lang="en-US" sz="2200" dirty="0"/>
              <a:t>Clicking on the </a:t>
            </a:r>
            <a:r>
              <a:rPr lang="en-US" sz="2200" b="1" dirty="0"/>
              <a:t>Variable view </a:t>
            </a:r>
            <a:r>
              <a:rPr lang="en-US" sz="2200" dirty="0" smtClean="0"/>
              <a:t>button </a:t>
            </a:r>
            <a:r>
              <a:rPr lang="en-US" sz="2200" dirty="0"/>
              <a:t>displays the status of your time entries.  Select the status you want to </a:t>
            </a:r>
            <a:r>
              <a:rPr lang="en-US" sz="2200" dirty="0" smtClean="0"/>
              <a:t>view:</a:t>
            </a:r>
            <a:endParaRPr lang="en-US" sz="2200" dirty="0"/>
          </a:p>
          <a:p>
            <a:pPr marL="457200" indent="-457200">
              <a:buFont typeface="Arial" panose="020B0604020202020204" pitchFamily="34" charset="0"/>
              <a:buChar char="•"/>
            </a:pPr>
            <a:r>
              <a:rPr lang="en-US" sz="2200" b="1" dirty="0"/>
              <a:t>New</a:t>
            </a:r>
            <a:r>
              <a:rPr lang="en-US" sz="2200" dirty="0"/>
              <a:t> – Displays “in process” entries</a:t>
            </a:r>
          </a:p>
          <a:p>
            <a:pPr marL="457200" indent="-457200">
              <a:buFont typeface="Arial" panose="020B0604020202020204" pitchFamily="34" charset="0"/>
              <a:buChar char="•"/>
            </a:pPr>
            <a:r>
              <a:rPr lang="en-US" sz="2200" b="1" dirty="0"/>
              <a:t>Released for appr. </a:t>
            </a:r>
            <a:r>
              <a:rPr lang="en-US" sz="2200" dirty="0"/>
              <a:t>– Displays time you have released to your supervisor (but is not approved)</a:t>
            </a:r>
          </a:p>
          <a:p>
            <a:pPr marL="457200" indent="-457200">
              <a:buFont typeface="Arial" panose="020B0604020202020204" pitchFamily="34" charset="0"/>
              <a:buChar char="•"/>
            </a:pPr>
            <a:r>
              <a:rPr lang="en-US" sz="2200" b="1" dirty="0"/>
              <a:t>Approved</a:t>
            </a:r>
            <a:r>
              <a:rPr lang="en-US" sz="2200" dirty="0"/>
              <a:t> – Displays the time approved by your supervisor </a:t>
            </a:r>
            <a:endParaRPr lang="en-US" sz="2200" b="1" dirty="0"/>
          </a:p>
          <a:p>
            <a:pPr marL="457200" indent="-457200">
              <a:buFont typeface="Arial" panose="020B0604020202020204" pitchFamily="34" charset="0"/>
              <a:buChar char="•"/>
            </a:pPr>
            <a:r>
              <a:rPr lang="en-US" sz="2200" b="1" dirty="0"/>
              <a:t>Not Approved </a:t>
            </a:r>
            <a:r>
              <a:rPr lang="en-US" sz="2200" dirty="0"/>
              <a:t>– displays all unapproved time</a:t>
            </a:r>
          </a:p>
          <a:p>
            <a:pPr marL="457200" indent="-4572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110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Left Arrow 7"/>
          <p:cNvSpPr/>
          <p:nvPr/>
        </p:nvSpPr>
        <p:spPr>
          <a:xfrm>
            <a:off x="3342655" y="3606304"/>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Left Arrow 11"/>
          <p:cNvSpPr/>
          <p:nvPr/>
        </p:nvSpPr>
        <p:spPr>
          <a:xfrm>
            <a:off x="1059892" y="3851068"/>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13" name="Picture 12"/>
          <p:cNvPicPr>
            <a:picLocks noChangeAspect="1"/>
          </p:cNvPicPr>
          <p:nvPr/>
        </p:nvPicPr>
        <p:blipFill>
          <a:blip r:embed="rId6"/>
          <a:stretch>
            <a:fillRect/>
          </a:stretch>
        </p:blipFill>
        <p:spPr>
          <a:xfrm>
            <a:off x="482918" y="4903771"/>
            <a:ext cx="2438400" cy="847725"/>
          </a:xfrm>
          <a:prstGeom prst="rect">
            <a:avLst/>
          </a:prstGeom>
        </p:spPr>
      </p:pic>
      <p:sp>
        <p:nvSpPr>
          <p:cNvPr id="14" name="Left Arrow 13"/>
          <p:cNvSpPr/>
          <p:nvPr/>
        </p:nvSpPr>
        <p:spPr>
          <a:xfrm>
            <a:off x="2921318" y="5509973"/>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Dodecagon 14"/>
          <p:cNvSpPr/>
          <p:nvPr/>
        </p:nvSpPr>
        <p:spPr>
          <a:xfrm>
            <a:off x="3638944" y="3540414"/>
            <a:ext cx="334235" cy="347070"/>
          </a:xfrm>
          <a:prstGeom prst="dodec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1</a:t>
            </a:r>
          </a:p>
        </p:txBody>
      </p:sp>
      <p:sp>
        <p:nvSpPr>
          <p:cNvPr id="16" name="Dodecagon 15"/>
          <p:cNvSpPr/>
          <p:nvPr/>
        </p:nvSpPr>
        <p:spPr>
          <a:xfrm>
            <a:off x="1423367" y="3802549"/>
            <a:ext cx="334235" cy="347070"/>
          </a:xfrm>
          <a:prstGeom prst="dodec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2</a:t>
            </a:r>
            <a:endParaRPr lang="en-US" sz="1400" b="1" dirty="0" smtClean="0">
              <a:solidFill>
                <a:schemeClr val="tx1"/>
              </a:solidFill>
            </a:endParaRPr>
          </a:p>
        </p:txBody>
      </p:sp>
      <p:sp>
        <p:nvSpPr>
          <p:cNvPr id="17" name="Dodecagon 16"/>
          <p:cNvSpPr/>
          <p:nvPr/>
        </p:nvSpPr>
        <p:spPr>
          <a:xfrm>
            <a:off x="3266855" y="5453526"/>
            <a:ext cx="334235" cy="347070"/>
          </a:xfrm>
          <a:prstGeom prst="dodec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3</a:t>
            </a:r>
            <a:endParaRPr lang="en-US" sz="1400" b="1" dirty="0" smtClean="0">
              <a:solidFill>
                <a:schemeClr val="tx1"/>
              </a:solidFill>
            </a:endParaRPr>
          </a:p>
        </p:txBody>
      </p:sp>
    </p:spTree>
    <p:custDataLst>
      <p:tags r:id="rId1"/>
    </p:custDataLst>
    <p:extLst>
      <p:ext uri="{BB962C8B-B14F-4D97-AF65-F5344CB8AC3E}">
        <p14:creationId xmlns:p14="http://schemas.microsoft.com/office/powerpoint/2010/main" val="359092336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this scenario, you want to check to see if the time you entered has been approved.</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111</a:t>
            </a:fld>
            <a:endParaRPr lang="en-US" dirty="0"/>
          </a:p>
        </p:txBody>
      </p:sp>
      <p:sp>
        <p:nvSpPr>
          <p:cNvPr id="5" name="Title 4"/>
          <p:cNvSpPr>
            <a:spLocks noGrp="1"/>
          </p:cNvSpPr>
          <p:nvPr>
            <p:ph type="title"/>
          </p:nvPr>
        </p:nvSpPr>
        <p:spPr/>
        <p:txBody>
          <a:bodyPr/>
          <a:lstStyle/>
          <a:p>
            <a:r>
              <a:rPr lang="en-US" dirty="0" smtClean="0"/>
              <a:t>CAT2 - Display Timesheet (Variable View)</a:t>
            </a:r>
            <a:endParaRPr lang="en-US" dirty="0"/>
          </a:p>
        </p:txBody>
      </p:sp>
      <p:pic>
        <p:nvPicPr>
          <p:cNvPr id="11" name="sabc2bcc174f478ab3aa5a6a00270c76"/>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51000" y="2342388"/>
            <a:ext cx="7239000" cy="3966337"/>
          </a:xfrm>
          <a:prstGeom prst="rect">
            <a:avLst/>
          </a:prstGeom>
        </p:spPr>
      </p:pic>
    </p:spTree>
    <p:custDataLst>
      <p:tags r:id="rId1"/>
    </p:custDataLst>
    <p:extLst>
      <p:ext uri="{BB962C8B-B14F-4D97-AF65-F5344CB8AC3E}">
        <p14:creationId xmlns:p14="http://schemas.microsoft.com/office/powerpoint/2010/main" val="30481337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182880" y="1371601"/>
            <a:ext cx="8778240" cy="1726734"/>
          </a:xfrm>
        </p:spPr>
        <p:txBody>
          <a:bodyPr/>
          <a:lstStyle/>
          <a:p>
            <a:pPr algn="ctr"/>
            <a:r>
              <a:rPr lang="en-US" sz="2000" dirty="0"/>
              <a:t>If time </a:t>
            </a:r>
            <a:r>
              <a:rPr lang="en-US" sz="2000" b="1" u="sng" dirty="0"/>
              <a:t>has been </a:t>
            </a:r>
            <a:r>
              <a:rPr lang="en-US" sz="2000" dirty="0"/>
              <a:t>approved, zero-out the </a:t>
            </a:r>
            <a:r>
              <a:rPr lang="en-US" sz="2000" dirty="0" smtClean="0"/>
              <a:t>entry, </a:t>
            </a:r>
            <a:r>
              <a:rPr lang="en-US" sz="2000" dirty="0"/>
              <a:t>enter the correct time and release both </a:t>
            </a:r>
            <a:r>
              <a:rPr lang="en-US" sz="2000" dirty="0" smtClean="0"/>
              <a:t>entries</a:t>
            </a:r>
          </a:p>
          <a:p>
            <a:pPr algn="ctr"/>
            <a:r>
              <a:rPr lang="en-US" sz="2000" b="1" i="1" dirty="0" smtClean="0"/>
              <a:t>OR</a:t>
            </a:r>
            <a:endParaRPr lang="en-US" sz="2000" dirty="0"/>
          </a:p>
          <a:p>
            <a:pPr algn="ctr"/>
            <a:r>
              <a:rPr lang="en-US" sz="2000" dirty="0" smtClean="0"/>
              <a:t>If time </a:t>
            </a:r>
            <a:r>
              <a:rPr lang="en-US" sz="2000" b="1" u="sng" dirty="0" smtClean="0"/>
              <a:t>has</a:t>
            </a:r>
            <a:r>
              <a:rPr lang="en-US" sz="2000" u="sng" dirty="0" smtClean="0"/>
              <a:t> </a:t>
            </a:r>
            <a:r>
              <a:rPr lang="en-US" sz="2000" b="1" u="sng" dirty="0" smtClean="0"/>
              <a:t>not </a:t>
            </a:r>
            <a:r>
              <a:rPr lang="en-US" sz="2000" dirty="0" smtClean="0"/>
              <a:t>been</a:t>
            </a:r>
            <a:r>
              <a:rPr lang="en-US" sz="2000" b="1" dirty="0" smtClean="0"/>
              <a:t> </a:t>
            </a:r>
            <a:r>
              <a:rPr lang="en-US" sz="2000" dirty="0" smtClean="0"/>
              <a:t>approved or has been rejected, make the change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112</a:t>
            </a:fld>
            <a:endParaRPr lang="en-US" dirty="0"/>
          </a:p>
        </p:txBody>
      </p:sp>
      <p:sp>
        <p:nvSpPr>
          <p:cNvPr id="5" name="Title 4"/>
          <p:cNvSpPr>
            <a:spLocks noGrp="1"/>
          </p:cNvSpPr>
          <p:nvPr>
            <p:ph type="title"/>
          </p:nvPr>
        </p:nvSpPr>
        <p:spPr/>
        <p:txBody>
          <a:bodyPr/>
          <a:lstStyle/>
          <a:p>
            <a:r>
              <a:rPr lang="en-US" dirty="0" smtClean="0"/>
              <a:t>Timesheet Change Process</a:t>
            </a:r>
            <a:endParaRPr lang="en-US" dirty="0"/>
          </a:p>
        </p:txBody>
      </p:sp>
      <p:sp>
        <p:nvSpPr>
          <p:cNvPr id="7" name="Rectangle 6"/>
          <p:cNvSpPr/>
          <p:nvPr/>
        </p:nvSpPr>
        <p:spPr>
          <a:xfrm>
            <a:off x="346168" y="3772893"/>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I</a:t>
            </a:r>
            <a:r>
              <a:rPr lang="en-US" sz="1400" dirty="0" smtClean="0">
                <a:solidFill>
                  <a:schemeClr val="tx1"/>
                </a:solidFill>
              </a:rPr>
              <a:t>ncorrect Time Entry</a:t>
            </a:r>
          </a:p>
        </p:txBody>
      </p:sp>
      <p:sp>
        <p:nvSpPr>
          <p:cNvPr id="11" name="Rectangle 10"/>
          <p:cNvSpPr/>
          <p:nvPr/>
        </p:nvSpPr>
        <p:spPr>
          <a:xfrm>
            <a:off x="5585532" y="3437071"/>
            <a:ext cx="1324978"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solidFill>
                  <a:schemeClr val="tx1"/>
                </a:solidFill>
              </a:rPr>
              <a:t>Supervisor Approves Entries/Zeroes</a:t>
            </a:r>
          </a:p>
        </p:txBody>
      </p:sp>
      <p:sp>
        <p:nvSpPr>
          <p:cNvPr id="14" name="Rectangle 13"/>
          <p:cNvSpPr/>
          <p:nvPr/>
        </p:nvSpPr>
        <p:spPr>
          <a:xfrm>
            <a:off x="4165153" y="3454501"/>
            <a:ext cx="1209776"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Contact Supervisor</a:t>
            </a:r>
          </a:p>
        </p:txBody>
      </p:sp>
      <p:cxnSp>
        <p:nvCxnSpPr>
          <p:cNvPr id="18" name="Elbow Connector 17"/>
          <p:cNvCxnSpPr/>
          <p:nvPr/>
        </p:nvCxnSpPr>
        <p:spPr>
          <a:xfrm rot="5400000" flipH="1" flipV="1">
            <a:off x="2030451" y="3907759"/>
            <a:ext cx="679466" cy="49789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rot="16200000" flipH="1">
            <a:off x="2108539" y="5200511"/>
            <a:ext cx="523289" cy="49788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374929" y="377983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012953" y="5756763"/>
            <a:ext cx="460382" cy="369332"/>
          </a:xfrm>
          <a:prstGeom prst="rect">
            <a:avLst/>
          </a:prstGeom>
          <a:noFill/>
        </p:spPr>
        <p:txBody>
          <a:bodyPr wrap="none" rtlCol="0">
            <a:spAutoFit/>
          </a:bodyPr>
          <a:lstStyle/>
          <a:p>
            <a:r>
              <a:rPr lang="en-US" b="1" dirty="0" smtClean="0"/>
              <a:t>No</a:t>
            </a:r>
            <a:endParaRPr lang="en-US" b="1" dirty="0"/>
          </a:p>
        </p:txBody>
      </p:sp>
      <p:sp>
        <p:nvSpPr>
          <p:cNvPr id="43" name="TextBox 42"/>
          <p:cNvSpPr txBox="1"/>
          <p:nvPr/>
        </p:nvSpPr>
        <p:spPr>
          <a:xfrm>
            <a:off x="2026820" y="3422647"/>
            <a:ext cx="493212" cy="369332"/>
          </a:xfrm>
          <a:prstGeom prst="rect">
            <a:avLst/>
          </a:prstGeom>
          <a:noFill/>
        </p:spPr>
        <p:txBody>
          <a:bodyPr wrap="none" rtlCol="0">
            <a:spAutoFit/>
          </a:bodyPr>
          <a:lstStyle/>
          <a:p>
            <a:r>
              <a:rPr lang="en-US" b="1" dirty="0" smtClean="0"/>
              <a:t>Yes</a:t>
            </a:r>
            <a:endParaRPr lang="en-US" b="1" dirty="0"/>
          </a:p>
        </p:txBody>
      </p:sp>
      <p:cxnSp>
        <p:nvCxnSpPr>
          <p:cNvPr id="60" name="Straight Arrow Connector 59"/>
          <p:cNvCxnSpPr/>
          <p:nvPr/>
        </p:nvCxnSpPr>
        <p:spPr>
          <a:xfrm>
            <a:off x="3928430" y="3811730"/>
            <a:ext cx="236723" cy="58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4" name="Diamond 73"/>
          <p:cNvSpPr/>
          <p:nvPr/>
        </p:nvSpPr>
        <p:spPr>
          <a:xfrm>
            <a:off x="7121114" y="3119925"/>
            <a:ext cx="1640922" cy="1204328"/>
          </a:xfrm>
          <a:prstGeom prst="diamond">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solidFill>
                  <a:schemeClr val="tx1"/>
                </a:solidFill>
              </a:rPr>
              <a:t>Additional Changes</a:t>
            </a:r>
            <a:endParaRPr lang="en-US" sz="1200" dirty="0">
              <a:solidFill>
                <a:schemeClr val="tx1"/>
              </a:solidFill>
            </a:endParaRPr>
          </a:p>
        </p:txBody>
      </p:sp>
      <p:sp>
        <p:nvSpPr>
          <p:cNvPr id="75" name="TextBox 74"/>
          <p:cNvSpPr txBox="1"/>
          <p:nvPr/>
        </p:nvSpPr>
        <p:spPr>
          <a:xfrm>
            <a:off x="7282878" y="2812217"/>
            <a:ext cx="493212" cy="369332"/>
          </a:xfrm>
          <a:prstGeom prst="rect">
            <a:avLst/>
          </a:prstGeom>
          <a:noFill/>
        </p:spPr>
        <p:txBody>
          <a:bodyPr wrap="none" rtlCol="0">
            <a:spAutoFit/>
          </a:bodyPr>
          <a:lstStyle/>
          <a:p>
            <a:r>
              <a:rPr lang="en-US" b="1" dirty="0" smtClean="0"/>
              <a:t>Yes</a:t>
            </a:r>
            <a:endParaRPr lang="en-US" b="1" dirty="0"/>
          </a:p>
        </p:txBody>
      </p:sp>
      <p:sp>
        <p:nvSpPr>
          <p:cNvPr id="76" name="Diamond 75"/>
          <p:cNvSpPr/>
          <p:nvPr/>
        </p:nvSpPr>
        <p:spPr>
          <a:xfrm>
            <a:off x="1219041" y="4422000"/>
            <a:ext cx="1781876" cy="914400"/>
          </a:xfrm>
          <a:prstGeom prst="diamond">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Time Approved </a:t>
            </a:r>
          </a:p>
        </p:txBody>
      </p:sp>
      <p:sp>
        <p:nvSpPr>
          <p:cNvPr id="84" name="TextBox 83"/>
          <p:cNvSpPr txBox="1"/>
          <p:nvPr/>
        </p:nvSpPr>
        <p:spPr>
          <a:xfrm>
            <a:off x="7315708" y="4264979"/>
            <a:ext cx="460382" cy="369332"/>
          </a:xfrm>
          <a:prstGeom prst="rect">
            <a:avLst/>
          </a:prstGeom>
          <a:noFill/>
        </p:spPr>
        <p:txBody>
          <a:bodyPr wrap="none" rtlCol="0">
            <a:spAutoFit/>
          </a:bodyPr>
          <a:lstStyle/>
          <a:p>
            <a:r>
              <a:rPr lang="en-US" b="1" dirty="0" smtClean="0"/>
              <a:t>No</a:t>
            </a:r>
            <a:endParaRPr lang="en-US" b="1" dirty="0"/>
          </a:p>
        </p:txBody>
      </p:sp>
      <p:cxnSp>
        <p:nvCxnSpPr>
          <p:cNvPr id="92" name="Elbow Connector 91"/>
          <p:cNvCxnSpPr>
            <a:stCxn id="7" idx="2"/>
            <a:endCxn id="76" idx="1"/>
          </p:cNvCxnSpPr>
          <p:nvPr/>
        </p:nvCxnSpPr>
        <p:spPr>
          <a:xfrm rot="16200000" flipH="1">
            <a:off x="869785" y="4529944"/>
            <a:ext cx="414932" cy="28357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2619128" y="3454501"/>
            <a:ext cx="1350985"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Zero Out </a:t>
            </a:r>
            <a:r>
              <a:rPr lang="en-US" sz="1400" dirty="0" smtClean="0">
                <a:solidFill>
                  <a:schemeClr val="tx1"/>
                </a:solidFill>
              </a:rPr>
              <a:t>Entry or </a:t>
            </a:r>
            <a:r>
              <a:rPr lang="en-US" sz="1400" dirty="0">
                <a:solidFill>
                  <a:schemeClr val="tx1"/>
                </a:solidFill>
              </a:rPr>
              <a:t>Change Work </a:t>
            </a:r>
            <a:r>
              <a:rPr lang="en-US" sz="1400" dirty="0" smtClean="0">
                <a:solidFill>
                  <a:schemeClr val="tx1"/>
                </a:solidFill>
              </a:rPr>
              <a:t>Time</a:t>
            </a:r>
            <a:endParaRPr lang="en-US" sz="1400" dirty="0">
              <a:solidFill>
                <a:schemeClr val="tx1"/>
              </a:solidFill>
            </a:endParaRPr>
          </a:p>
        </p:txBody>
      </p:sp>
      <p:cxnSp>
        <p:nvCxnSpPr>
          <p:cNvPr id="38" name="Straight Arrow Connector 37"/>
          <p:cNvCxnSpPr/>
          <p:nvPr/>
        </p:nvCxnSpPr>
        <p:spPr>
          <a:xfrm>
            <a:off x="6930165" y="374367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Elbow Connector 24"/>
          <p:cNvCxnSpPr>
            <a:endCxn id="32" idx="0"/>
          </p:cNvCxnSpPr>
          <p:nvPr/>
        </p:nvCxnSpPr>
        <p:spPr>
          <a:xfrm rot="10800000" flipV="1">
            <a:off x="3294622" y="3119925"/>
            <a:ext cx="4614939" cy="33457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2619128" y="5361503"/>
            <a:ext cx="1226634"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tx1"/>
                </a:solidFill>
              </a:rPr>
              <a:t>Change the Time </a:t>
            </a:r>
            <a:r>
              <a:rPr lang="en-US" sz="1400" dirty="0">
                <a:solidFill>
                  <a:schemeClr val="tx1"/>
                </a:solidFill>
              </a:rPr>
              <a:t>E</a:t>
            </a:r>
            <a:r>
              <a:rPr lang="en-US" sz="1400" dirty="0" smtClean="0">
                <a:solidFill>
                  <a:schemeClr val="tx1"/>
                </a:solidFill>
              </a:rPr>
              <a:t>ntry</a:t>
            </a:r>
          </a:p>
        </p:txBody>
      </p:sp>
      <p:sp>
        <p:nvSpPr>
          <p:cNvPr id="45" name="Rectangle 44"/>
          <p:cNvSpPr/>
          <p:nvPr/>
        </p:nvSpPr>
        <p:spPr>
          <a:xfrm>
            <a:off x="4180715" y="5343166"/>
            <a:ext cx="1129860"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tx1"/>
                </a:solidFill>
              </a:rPr>
              <a:t>Release and Save Time</a:t>
            </a:r>
          </a:p>
        </p:txBody>
      </p:sp>
      <p:cxnSp>
        <p:nvCxnSpPr>
          <p:cNvPr id="46" name="Straight Arrow Connector 45"/>
          <p:cNvCxnSpPr>
            <a:endCxn id="45" idx="1"/>
          </p:cNvCxnSpPr>
          <p:nvPr/>
        </p:nvCxnSpPr>
        <p:spPr>
          <a:xfrm flipV="1">
            <a:off x="3823128" y="5688854"/>
            <a:ext cx="357587" cy="13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6084666" y="5327247"/>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solidFill>
                  <a:schemeClr val="tx1"/>
                </a:solidFill>
              </a:rPr>
              <a:t>Done</a:t>
            </a:r>
          </a:p>
        </p:txBody>
      </p:sp>
      <p:cxnSp>
        <p:nvCxnSpPr>
          <p:cNvPr id="48" name="Straight Arrow Connector 47"/>
          <p:cNvCxnSpPr/>
          <p:nvPr/>
        </p:nvCxnSpPr>
        <p:spPr>
          <a:xfrm>
            <a:off x="5310575" y="5711100"/>
            <a:ext cx="770862" cy="31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Elbow Connector 28"/>
          <p:cNvCxnSpPr>
            <a:stCxn id="74" idx="2"/>
            <a:endCxn id="47" idx="3"/>
          </p:cNvCxnSpPr>
          <p:nvPr/>
        </p:nvCxnSpPr>
        <p:spPr>
          <a:xfrm rot="5400000">
            <a:off x="6928073" y="4659433"/>
            <a:ext cx="1348682" cy="67832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6991622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113</a:t>
            </a:fld>
            <a:endParaRPr lang="en-US" dirty="0"/>
          </a:p>
        </p:txBody>
      </p:sp>
      <p:sp>
        <p:nvSpPr>
          <p:cNvPr id="5" name="Title 4"/>
          <p:cNvSpPr>
            <a:spLocks noGrp="1"/>
          </p:cNvSpPr>
          <p:nvPr>
            <p:ph type="title"/>
          </p:nvPr>
        </p:nvSpPr>
        <p:spPr/>
        <p:txBody>
          <a:bodyPr/>
          <a:lstStyle/>
          <a:p>
            <a:r>
              <a:rPr lang="en-US" dirty="0" smtClean="0"/>
              <a:t>Timesheet Revisions</a:t>
            </a:r>
            <a:endParaRPr lang="en-US" dirty="0"/>
          </a:p>
        </p:txBody>
      </p:sp>
      <p:sp>
        <p:nvSpPr>
          <p:cNvPr id="20" name="Content Placeholder 19"/>
          <p:cNvSpPr>
            <a:spLocks noGrp="1"/>
          </p:cNvSpPr>
          <p:nvPr>
            <p:ph idx="1"/>
          </p:nvPr>
        </p:nvSpPr>
        <p:spPr>
          <a:xfrm>
            <a:off x="182880" y="1371601"/>
            <a:ext cx="8778240" cy="474518"/>
          </a:xfrm>
        </p:spPr>
        <p:txBody>
          <a:bodyPr/>
          <a:lstStyle/>
          <a:p>
            <a:r>
              <a:rPr lang="en-US" sz="2400" i="1" dirty="0" smtClean="0"/>
              <a:t>The scroll-back limits for timesheet revisions are:</a:t>
            </a:r>
          </a:p>
          <a:p>
            <a:pPr marL="457200" indent="-274320" defTabSz="457200">
              <a:spcBef>
                <a:spcPts val="600"/>
              </a:spcBef>
              <a:buFont typeface="Arial" panose="020B0604020202020204" pitchFamily="34" charset="0"/>
              <a:buChar char="•"/>
            </a:pPr>
            <a:r>
              <a:rPr lang="en-US" sz="2400" dirty="0" smtClean="0"/>
              <a:t>2 weeks for Bi-Weekly paid employees</a:t>
            </a:r>
          </a:p>
          <a:p>
            <a:pPr marL="457200" indent="-274320" defTabSz="457200">
              <a:spcBef>
                <a:spcPts val="600"/>
              </a:spcBef>
              <a:buFont typeface="Arial" panose="020B0604020202020204" pitchFamily="34" charset="0"/>
              <a:buChar char="•"/>
            </a:pPr>
            <a:r>
              <a:rPr lang="en-US" sz="2400" dirty="0" smtClean="0"/>
              <a:t>5 weeks for Monthly paid employees</a:t>
            </a:r>
          </a:p>
          <a:p>
            <a:pPr marL="457200" indent="-274320" defTabSz="457200">
              <a:spcBef>
                <a:spcPts val="600"/>
              </a:spcBef>
              <a:buFont typeface="Arial" panose="020B0604020202020204" pitchFamily="34" charset="0"/>
              <a:buChar char="•"/>
            </a:pPr>
            <a:r>
              <a:rPr lang="en-US" sz="2400" dirty="0" smtClean="0"/>
              <a:t>12 weeks for your Timekeeper</a:t>
            </a:r>
          </a:p>
        </p:txBody>
      </p:sp>
      <p:grpSp>
        <p:nvGrpSpPr>
          <p:cNvPr id="46" name="Group 45"/>
          <p:cNvGrpSpPr/>
          <p:nvPr/>
        </p:nvGrpSpPr>
        <p:grpSpPr>
          <a:xfrm>
            <a:off x="2105352" y="5470546"/>
            <a:ext cx="910145" cy="310233"/>
            <a:chOff x="3946459" y="1089697"/>
            <a:chExt cx="1594239" cy="1430916"/>
          </a:xfrm>
        </p:grpSpPr>
        <p:sp>
          <p:nvSpPr>
            <p:cNvPr id="47" name="Rectangle 4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8" name="Rectangle 4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grpSp>
        <p:nvGrpSpPr>
          <p:cNvPr id="7" name="Group 6"/>
          <p:cNvGrpSpPr/>
          <p:nvPr/>
        </p:nvGrpSpPr>
        <p:grpSpPr>
          <a:xfrm>
            <a:off x="5383065" y="3407188"/>
            <a:ext cx="3673386" cy="2526436"/>
            <a:chOff x="4366774" y="1452721"/>
            <a:chExt cx="2125347" cy="1907615"/>
          </a:xfrm>
        </p:grpSpPr>
        <p:sp>
          <p:nvSpPr>
            <p:cNvPr id="8" name="Rectangle 7"/>
            <p:cNvSpPr/>
            <p:nvPr/>
          </p:nvSpPr>
          <p:spPr>
            <a:xfrm>
              <a:off x="4366774" y="1452721"/>
              <a:ext cx="1999325" cy="1907615"/>
            </a:xfrm>
            <a:prstGeom prst="rect">
              <a:avLst/>
            </a:prstGeom>
            <a:solidFill>
              <a:schemeClr val="accent3"/>
            </a:solidFill>
            <a:ln>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solidFill>
                    <a:schemeClr val="bg1"/>
                  </a:solidFill>
                </a:rPr>
                <a:t>Current period Start   </a:t>
              </a:r>
            </a:p>
            <a:p>
              <a:endParaRPr lang="en-US" dirty="0" smtClean="0">
                <a:solidFill>
                  <a:schemeClr val="bg1"/>
                </a:solidFill>
              </a:endParaRPr>
            </a:p>
            <a:p>
              <a:r>
                <a:rPr lang="en-US" dirty="0" smtClean="0">
                  <a:solidFill>
                    <a:schemeClr val="bg1"/>
                  </a:solidFill>
                </a:rPr>
                <a:t>You timesheet</a:t>
              </a:r>
              <a:endParaRPr lang="en-US" dirty="0">
                <a:solidFill>
                  <a:schemeClr val="bg1"/>
                </a:solidFill>
              </a:endParaRPr>
            </a:p>
          </p:txBody>
        </p:sp>
        <p:sp>
          <p:nvSpPr>
            <p:cNvPr id="9" name="Rectangle 8"/>
            <p:cNvSpPr/>
            <p:nvPr/>
          </p:nvSpPr>
          <p:spPr>
            <a:xfrm>
              <a:off x="4366774" y="1452721"/>
              <a:ext cx="2125347" cy="190761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endParaRPr lang="en-US" sz="5800" kern="1200" dirty="0"/>
            </a:p>
          </p:txBody>
        </p:sp>
      </p:grpSp>
      <p:pic>
        <p:nvPicPr>
          <p:cNvPr id="28" name="Picture 27"/>
          <p:cNvPicPr>
            <a:picLocks noChangeAspect="1"/>
          </p:cNvPicPr>
          <p:nvPr/>
        </p:nvPicPr>
        <p:blipFill rotWithShape="1">
          <a:blip r:embed="rId4"/>
          <a:srcRect r="41416"/>
          <a:stretch/>
        </p:blipFill>
        <p:spPr>
          <a:xfrm>
            <a:off x="5388118" y="3788949"/>
            <a:ext cx="3433064" cy="1636892"/>
          </a:xfrm>
          <a:prstGeom prst="rect">
            <a:avLst/>
          </a:prstGeom>
        </p:spPr>
      </p:pic>
      <p:sp>
        <p:nvSpPr>
          <p:cNvPr id="29" name="Down Arrow 28"/>
          <p:cNvSpPr/>
          <p:nvPr/>
        </p:nvSpPr>
        <p:spPr>
          <a:xfrm>
            <a:off x="8296592" y="3734849"/>
            <a:ext cx="262835" cy="704618"/>
          </a:xfrm>
          <a:prstGeom prst="down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30" name="Group 29"/>
          <p:cNvGrpSpPr/>
          <p:nvPr/>
        </p:nvGrpSpPr>
        <p:grpSpPr>
          <a:xfrm>
            <a:off x="2025526" y="4459412"/>
            <a:ext cx="1670628" cy="589436"/>
            <a:chOff x="3946459" y="1089697"/>
            <a:chExt cx="1594239" cy="1430916"/>
          </a:xfrm>
        </p:grpSpPr>
        <p:sp>
          <p:nvSpPr>
            <p:cNvPr id="31" name="Rectangle 3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Rectangle 3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Employees paid Monthly  can go back </a:t>
              </a:r>
              <a:r>
                <a:rPr lang="en-US" sz="1100" b="1" kern="1200" dirty="0" smtClean="0"/>
                <a:t>5 weeks </a:t>
              </a:r>
              <a:r>
                <a:rPr lang="en-US" sz="1100" kern="1200" dirty="0" smtClean="0"/>
                <a:t>to make changes </a:t>
              </a:r>
              <a:endParaRPr lang="en-US" sz="1100" kern="1200" dirty="0"/>
            </a:p>
          </p:txBody>
        </p:sp>
      </p:grpSp>
      <p:sp>
        <p:nvSpPr>
          <p:cNvPr id="34" name="Rectangle 33"/>
          <p:cNvSpPr/>
          <p:nvPr/>
        </p:nvSpPr>
        <p:spPr>
          <a:xfrm>
            <a:off x="2021068" y="4107453"/>
            <a:ext cx="1675086" cy="331515"/>
          </a:xfrm>
          <a:prstGeom prst="rect">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chemeClr val="bg1"/>
                </a:solidFill>
              </a:rPr>
              <a:t>Paid </a:t>
            </a:r>
            <a:r>
              <a:rPr lang="en-US" sz="1400" dirty="0" smtClean="0">
                <a:solidFill>
                  <a:schemeClr val="bg1"/>
                </a:solidFill>
              </a:rPr>
              <a:t>Monthly</a:t>
            </a:r>
            <a:endParaRPr lang="en-US" sz="1400" dirty="0">
              <a:solidFill>
                <a:schemeClr val="bg1"/>
              </a:solidFill>
            </a:endParaRPr>
          </a:p>
        </p:txBody>
      </p:sp>
      <p:cxnSp>
        <p:nvCxnSpPr>
          <p:cNvPr id="42" name="Straight Connector 41"/>
          <p:cNvCxnSpPr/>
          <p:nvPr/>
        </p:nvCxnSpPr>
        <p:spPr>
          <a:xfrm>
            <a:off x="1956255" y="4115553"/>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1732850" y="5444244"/>
            <a:ext cx="446809" cy="444547"/>
          </a:xfrm>
          <a:prstGeom prst="rect">
            <a:avLst/>
          </a:prstGeom>
        </p:spPr>
      </p:pic>
      <p:sp>
        <p:nvSpPr>
          <p:cNvPr id="45" name="Right Arrow 44"/>
          <p:cNvSpPr/>
          <p:nvPr/>
        </p:nvSpPr>
        <p:spPr>
          <a:xfrm flipH="1">
            <a:off x="162098" y="3906719"/>
            <a:ext cx="1729940" cy="776518"/>
          </a:xfrm>
          <a:prstGeom prst="rightArrow">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Timekeepers</a:t>
            </a:r>
          </a:p>
        </p:txBody>
      </p:sp>
      <p:grpSp>
        <p:nvGrpSpPr>
          <p:cNvPr id="60" name="Group 59"/>
          <p:cNvGrpSpPr/>
          <p:nvPr/>
        </p:nvGrpSpPr>
        <p:grpSpPr>
          <a:xfrm>
            <a:off x="572276" y="4516444"/>
            <a:ext cx="1314709" cy="530999"/>
            <a:chOff x="3946459" y="1089697"/>
            <a:chExt cx="1594239" cy="1430916"/>
          </a:xfrm>
        </p:grpSpPr>
        <p:sp>
          <p:nvSpPr>
            <p:cNvPr id="61" name="Rectangle 6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2" name="Rectangle 6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kern="1200" dirty="0" smtClean="0"/>
                <a:t>Timekeepers can go back </a:t>
              </a:r>
              <a:r>
                <a:rPr lang="en-US" sz="1100" b="1" kern="1200" dirty="0" smtClean="0"/>
                <a:t>12 weeks </a:t>
              </a:r>
              <a:r>
                <a:rPr lang="en-US" sz="1100" kern="1200" dirty="0" smtClean="0"/>
                <a:t>to make changes</a:t>
              </a:r>
              <a:endParaRPr lang="en-US" sz="1100" b="1" kern="1200" dirty="0"/>
            </a:p>
          </p:txBody>
        </p:sp>
      </p:grpSp>
      <p:sp>
        <p:nvSpPr>
          <p:cNvPr id="65" name="Rectangle 64"/>
          <p:cNvSpPr/>
          <p:nvPr/>
        </p:nvSpPr>
        <p:spPr>
          <a:xfrm>
            <a:off x="5383066" y="3465348"/>
            <a:ext cx="3112638" cy="27016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grpSp>
        <p:nvGrpSpPr>
          <p:cNvPr id="17" name="Group 16"/>
          <p:cNvGrpSpPr/>
          <p:nvPr/>
        </p:nvGrpSpPr>
        <p:grpSpPr>
          <a:xfrm>
            <a:off x="3823147" y="4480405"/>
            <a:ext cx="1544187" cy="589436"/>
            <a:chOff x="3946459" y="1089697"/>
            <a:chExt cx="1594241" cy="1430916"/>
          </a:xfrm>
        </p:grpSpPr>
        <p:sp>
          <p:nvSpPr>
            <p:cNvPr id="18" name="Rectangle 17"/>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Rectangle 18"/>
            <p:cNvSpPr/>
            <p:nvPr/>
          </p:nvSpPr>
          <p:spPr>
            <a:xfrm>
              <a:off x="3946461" y="1089697"/>
              <a:ext cx="1594239" cy="5410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pPr>
              <a:r>
                <a:rPr lang="en-US" sz="1100" kern="1200" dirty="0" smtClean="0"/>
                <a:t>Employees paid Bi-Weekly can go back</a:t>
              </a:r>
              <a:r>
                <a:rPr lang="en-US" sz="1100" b="1" kern="1200" dirty="0" smtClean="0"/>
                <a:t> 2 weeks </a:t>
              </a:r>
              <a:r>
                <a:rPr lang="en-US" sz="1100" kern="1200" dirty="0" smtClean="0"/>
                <a:t>to make changes </a:t>
              </a:r>
              <a:endParaRPr lang="en-US" sz="1100" kern="1200" dirty="0"/>
            </a:p>
          </p:txBody>
        </p:sp>
      </p:grpSp>
      <p:sp>
        <p:nvSpPr>
          <p:cNvPr id="33" name="Rectangle 32"/>
          <p:cNvSpPr/>
          <p:nvPr/>
        </p:nvSpPr>
        <p:spPr>
          <a:xfrm>
            <a:off x="3823150" y="4100425"/>
            <a:ext cx="1544186" cy="331515"/>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Paid </a:t>
            </a:r>
            <a:r>
              <a:rPr lang="en-US" sz="1400" dirty="0" smtClean="0">
                <a:solidFill>
                  <a:schemeClr val="bg1"/>
                </a:solidFill>
              </a:rPr>
              <a:t>Bi-weekly</a:t>
            </a:r>
            <a:endParaRPr lang="en-US" sz="1400" dirty="0">
              <a:solidFill>
                <a:schemeClr val="bg1"/>
              </a:solidFill>
            </a:endParaRPr>
          </a:p>
        </p:txBody>
      </p:sp>
      <p:grpSp>
        <p:nvGrpSpPr>
          <p:cNvPr id="66" name="Group 65"/>
          <p:cNvGrpSpPr/>
          <p:nvPr/>
        </p:nvGrpSpPr>
        <p:grpSpPr>
          <a:xfrm>
            <a:off x="3910862" y="5466642"/>
            <a:ext cx="910145" cy="310233"/>
            <a:chOff x="3946459" y="1089697"/>
            <a:chExt cx="1594239" cy="1430916"/>
          </a:xfrm>
        </p:grpSpPr>
        <p:sp>
          <p:nvSpPr>
            <p:cNvPr id="67" name="Rectangle 6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8" name="Rectangle 6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cxnSp>
        <p:nvCxnSpPr>
          <p:cNvPr id="69" name="Straight Connector 68"/>
          <p:cNvCxnSpPr/>
          <p:nvPr/>
        </p:nvCxnSpPr>
        <p:spPr>
          <a:xfrm>
            <a:off x="3761765" y="4111649"/>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70" name="Picture 69"/>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3538360" y="5440340"/>
            <a:ext cx="446809" cy="444547"/>
          </a:xfrm>
          <a:prstGeom prst="rect">
            <a:avLst/>
          </a:prstGeom>
        </p:spPr>
      </p:pic>
    </p:spTree>
    <p:custDataLst>
      <p:tags r:id="rId1"/>
    </p:custDataLst>
    <p:extLst>
      <p:ext uri="{BB962C8B-B14F-4D97-AF65-F5344CB8AC3E}">
        <p14:creationId xmlns:p14="http://schemas.microsoft.com/office/powerpoint/2010/main" val="2396647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Scenario</a:t>
            </a:r>
            <a:r>
              <a:rPr lang="en-US" sz="2400" dirty="0"/>
              <a:t>: Since you know your timesheet is missing hours for the week </a:t>
            </a:r>
            <a:r>
              <a:rPr lang="en-US" sz="2400" dirty="0" smtClean="0"/>
              <a:t>you are going into </a:t>
            </a:r>
            <a:r>
              <a:rPr lang="en-US" sz="2400" dirty="0"/>
              <a:t>the timesheet to make changes and release the </a:t>
            </a:r>
            <a:r>
              <a:rPr lang="en-US" sz="2400" dirty="0" smtClean="0"/>
              <a:t>entries.</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114</a:t>
            </a:fld>
            <a:endParaRPr lang="en-US" dirty="0"/>
          </a:p>
        </p:txBody>
      </p:sp>
      <p:sp>
        <p:nvSpPr>
          <p:cNvPr id="5" name="Title 4"/>
          <p:cNvSpPr>
            <a:spLocks noGrp="1"/>
          </p:cNvSpPr>
          <p:nvPr>
            <p:ph type="title"/>
          </p:nvPr>
        </p:nvSpPr>
        <p:spPr/>
        <p:txBody>
          <a:bodyPr/>
          <a:lstStyle/>
          <a:p>
            <a:r>
              <a:rPr lang="en-US" dirty="0" smtClean="0"/>
              <a:t>CAT2 - Change Approved Time</a:t>
            </a:r>
            <a:endParaRPr lang="en-US" dirty="0"/>
          </a:p>
        </p:txBody>
      </p:sp>
      <p:pic>
        <p:nvPicPr>
          <p:cNvPr id="6" name="sf5e1bf3083548a28f47bd3511be9499"/>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6560" y="2543908"/>
            <a:ext cx="7239000" cy="3741371"/>
          </a:xfrm>
          <a:prstGeom prst="rect">
            <a:avLst/>
          </a:prstGeom>
        </p:spPr>
      </p:pic>
    </p:spTree>
    <p:custDataLst>
      <p:tags r:id="rId1"/>
    </p:custDataLst>
    <p:extLst>
      <p:ext uri="{BB962C8B-B14F-4D97-AF65-F5344CB8AC3E}">
        <p14:creationId xmlns:p14="http://schemas.microsoft.com/office/powerpoint/2010/main" val="35457756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Five Knowledge Check</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115</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93298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116</a:t>
            </a:fld>
            <a:endParaRPr lang="en-US" dirty="0"/>
          </a:p>
        </p:txBody>
      </p:sp>
      <p:sp>
        <p:nvSpPr>
          <p:cNvPr id="9218" name="Title 1"/>
          <p:cNvSpPr>
            <a:spLocks noGrp="1"/>
          </p:cNvSpPr>
          <p:nvPr>
            <p:ph type="title"/>
          </p:nvPr>
        </p:nvSpPr>
        <p:spPr/>
        <p:txBody>
          <a:bodyPr/>
          <a:lstStyle/>
          <a:p>
            <a:r>
              <a:rPr lang="en-US" dirty="0" smtClean="0">
                <a:latin typeface="+mj-lt"/>
              </a:rPr>
              <a:t>Learning Logistics</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30489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Summary</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Explain why time entry is important to the Employee and to CDOT</a:t>
            </a:r>
          </a:p>
          <a:p>
            <a:pPr marL="457200" indent="-457200">
              <a:buFont typeface="Arial" panose="020B0604020202020204" pitchFamily="34" charset="0"/>
              <a:buChar char="•"/>
            </a:pPr>
            <a:r>
              <a:rPr lang="en-US" sz="2400" dirty="0"/>
              <a:t>Describe the roles and responsibilities in the time entry process</a:t>
            </a:r>
          </a:p>
          <a:p>
            <a:pPr marL="457200" indent="-457200">
              <a:buFont typeface="Arial" panose="020B0604020202020204" pitchFamily="34" charset="0"/>
              <a:buChar char="•"/>
            </a:pPr>
            <a:r>
              <a:rPr lang="en-US" sz="2400" dirty="0"/>
              <a:t>Identify common errors on your timesheet</a:t>
            </a:r>
          </a:p>
          <a:p>
            <a:pPr marL="457200" indent="-457200">
              <a:buFont typeface="Arial" panose="020B0604020202020204" pitchFamily="34" charset="0"/>
              <a:buChar char="•"/>
            </a:pPr>
            <a:r>
              <a:rPr lang="en-US" sz="2400" dirty="0"/>
              <a:t>Enter and release attendance and absences in SAP</a:t>
            </a:r>
          </a:p>
          <a:p>
            <a:pPr marL="457200" indent="-457200">
              <a:buFont typeface="Arial" panose="020B0604020202020204" pitchFamily="34" charset="0"/>
              <a:buChar char="•"/>
            </a:pPr>
            <a:r>
              <a:rPr lang="en-US" sz="2400" dirty="0"/>
              <a:t>Use best practices </a:t>
            </a:r>
            <a:r>
              <a:rPr lang="en-US" sz="2400" dirty="0" smtClean="0"/>
              <a:t>to make </a:t>
            </a:r>
            <a:r>
              <a:rPr lang="en-US" sz="2400" dirty="0"/>
              <a:t>sure your timesheet is correct</a:t>
            </a:r>
          </a:p>
          <a:p>
            <a:pPr marL="457200" indent="-457200">
              <a:buFont typeface="Arial" panose="020B0604020202020204" pitchFamily="34" charset="0"/>
              <a:buChar char="•"/>
            </a:pPr>
            <a:r>
              <a:rPr lang="en-US" sz="2400" dirty="0"/>
              <a:t>Identify who to contact if you have questions about time and leave</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Human Resources at 7-9081</a:t>
            </a:r>
          </a:p>
          <a:p>
            <a:r>
              <a:rPr lang="en-US" dirty="0"/>
              <a:t>The following resources are </a:t>
            </a:r>
            <a:r>
              <a:rPr lang="en-US" dirty="0" smtClean="0"/>
              <a:t>also available to help you:</a:t>
            </a:r>
            <a:endParaRPr lang="en-US" dirty="0"/>
          </a:p>
          <a:p>
            <a:pPr marL="457200" indent="-457200">
              <a:buFont typeface="Arial" panose="020B0604020202020204" pitchFamily="34" charset="0"/>
              <a:buChar char="•"/>
            </a:pPr>
            <a:r>
              <a:rPr lang="en-US" dirty="0" smtClean="0"/>
              <a:t>Click </a:t>
            </a:r>
            <a:r>
              <a:rPr lang="en-US" dirty="0" smtClean="0">
                <a:hlinkClick r:id="rId4"/>
              </a:rPr>
              <a:t>HERE </a:t>
            </a:r>
            <a:r>
              <a:rPr lang="en-US" dirty="0" smtClean="0"/>
              <a:t>for a list of Timekeepers</a:t>
            </a:r>
          </a:p>
          <a:p>
            <a:pPr marL="457200" indent="-457200">
              <a:buFont typeface="Arial"/>
              <a:buChar char="•"/>
            </a:pPr>
            <a:r>
              <a:rPr lang="en-US" dirty="0" smtClean="0"/>
              <a:t>Click </a:t>
            </a:r>
            <a:r>
              <a:rPr lang="en-US" dirty="0" smtClean="0">
                <a:hlinkClick r:id="rId5"/>
              </a:rPr>
              <a:t>HERE</a:t>
            </a:r>
            <a:r>
              <a:rPr lang="en-US" dirty="0" smtClean="0"/>
              <a:t> to view Payroll Contacts</a:t>
            </a:r>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l="5831" t="3671" r="11441" b="43087"/>
          <a:stretch/>
        </p:blipFill>
        <p:spPr bwMode="auto">
          <a:xfrm>
            <a:off x="6819089" y="5068111"/>
            <a:ext cx="1828800" cy="943583"/>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5"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6" name="Slide Number Placeholder 3"/>
          <p:cNvSpPr>
            <a:spLocks noGrp="1"/>
          </p:cNvSpPr>
          <p:nvPr>
            <p:ph type="sldNum" sz="quarter" idx="11"/>
          </p:nvPr>
        </p:nvSpPr>
        <p:spPr>
          <a:xfrm>
            <a:off x="6858000" y="6356350"/>
            <a:ext cx="2103120" cy="365125"/>
          </a:xfrm>
        </p:spPr>
        <p:txBody>
          <a:bodyPr/>
          <a:lstStyle/>
          <a:p>
            <a:pPr>
              <a:defRPr/>
            </a:pPr>
            <a:r>
              <a:rPr lang="en-US" dirty="0" smtClean="0"/>
              <a:t>Slide </a:t>
            </a:r>
            <a:fld id="{F1733E7F-F35A-45C7-967F-B65877603703}" type="slidenum">
              <a:rPr lang="en-US" smtClean="0"/>
              <a:pPr>
                <a:defRPr/>
              </a:pPr>
              <a:t>118</a:t>
            </a:fld>
            <a:endParaRPr lang="en-US" dirty="0"/>
          </a:p>
        </p:txBody>
      </p:sp>
    </p:spTree>
    <p:custDataLst>
      <p:tags r:id="rId1"/>
    </p:custDataLst>
    <p:extLst>
      <p:ext uri="{BB962C8B-B14F-4D97-AF65-F5344CB8AC3E}">
        <p14:creationId xmlns:p14="http://schemas.microsoft.com/office/powerpoint/2010/main" val="32589702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resources link is located in the upper right-hand corner of the slides for this course.  It contains:</a:t>
            </a:r>
          </a:p>
          <a:p>
            <a:pPr marL="457200" indent="-457200">
              <a:buFont typeface="Arial" panose="020B0604020202020204" pitchFamily="34" charset="0"/>
              <a:buChar char="•"/>
            </a:pPr>
            <a:r>
              <a:rPr lang="en-US" dirty="0" smtClean="0"/>
              <a:t>Time Policies and Directives related to time and leave</a:t>
            </a:r>
          </a:p>
          <a:p>
            <a:pPr marL="457200" indent="-457200">
              <a:buFont typeface="Arial" panose="020B0604020202020204" pitchFamily="34" charset="0"/>
              <a:buChar char="•"/>
            </a:pPr>
            <a:r>
              <a:rPr lang="en-US" dirty="0" smtClean="0"/>
              <a:t>Employee Time Entry Worksheet</a:t>
            </a:r>
          </a:p>
          <a:p>
            <a:pPr marL="457200" indent="-457200">
              <a:buFont typeface="Arial" panose="020B0604020202020204" pitchFamily="34" charset="0"/>
              <a:buChar char="•"/>
            </a:pPr>
            <a:r>
              <a:rPr lang="en-US" dirty="0" smtClean="0"/>
              <a:t>Understanding Leave Types document </a:t>
            </a:r>
          </a:p>
          <a:p>
            <a:pPr marL="457200" indent="-457200">
              <a:buFont typeface="Arial" panose="020B0604020202020204" pitchFamily="34" charset="0"/>
              <a:buChar char="•"/>
            </a:pPr>
            <a:r>
              <a:rPr lang="en-US" dirty="0" smtClean="0"/>
              <a:t>Regular Time Checklist</a:t>
            </a:r>
          </a:p>
          <a:p>
            <a:pPr marL="457200" indent="-457200">
              <a:buFont typeface="Arial" panose="020B0604020202020204" pitchFamily="34" charset="0"/>
              <a:buChar char="•"/>
            </a:pPr>
            <a:r>
              <a:rPr lang="en-US" dirty="0" smtClean="0"/>
              <a:t>Annual Leave Accrual Chart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119</a:t>
            </a:fld>
            <a:endParaRPr lang="en-US" dirty="0"/>
          </a:p>
        </p:txBody>
      </p:sp>
      <p:sp>
        <p:nvSpPr>
          <p:cNvPr id="5" name="Title 4"/>
          <p:cNvSpPr>
            <a:spLocks noGrp="1"/>
          </p:cNvSpPr>
          <p:nvPr>
            <p:ph type="title"/>
          </p:nvPr>
        </p:nvSpPr>
        <p:spPr/>
        <p:txBody>
          <a:bodyPr/>
          <a:lstStyle/>
          <a:p>
            <a:r>
              <a:rPr lang="en-US" dirty="0" smtClean="0"/>
              <a:t>Resources After the Class</a:t>
            </a:r>
            <a:endParaRPr lang="en-US" dirty="0"/>
          </a:p>
        </p:txBody>
      </p:sp>
    </p:spTree>
    <p:custDataLst>
      <p:tags r:id="rId1"/>
    </p:custDataLst>
    <p:extLst>
      <p:ext uri="{BB962C8B-B14F-4D97-AF65-F5344CB8AC3E}">
        <p14:creationId xmlns:p14="http://schemas.microsoft.com/office/powerpoint/2010/main" val="3348999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1 Knowledge Check</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12</a:t>
            </a:fld>
            <a:endParaRPr lang="en-US" dirty="0"/>
          </a:p>
        </p:txBody>
      </p:sp>
      <p:pic>
        <p:nvPicPr>
          <p:cNvPr id="45" name="Picture 44"/>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46" name="Picture 45"/>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7" name="Picture 46"/>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8" name="Picture 47"/>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49" name="Picture 48"/>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50" name="Picture 49"/>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604236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Introduction to SAP Time Entry </a:t>
            </a:r>
            <a:r>
              <a:rPr lang="en-US" sz="2000" dirty="0"/>
              <a:t>c</a:t>
            </a:r>
            <a:r>
              <a:rPr lang="en-US" sz="2000" dirty="0" smtClean="0"/>
              <a:t>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a:t>
            </a:r>
            <a:r>
              <a:rPr lang="en-US" sz="2000" dirty="0" smtClean="0"/>
              <a:t>quiz as </a:t>
            </a:r>
            <a:r>
              <a:rPr lang="en-US" sz="2000" dirty="0"/>
              <a:t>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34902566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121</a:t>
            </a:fld>
            <a:endParaRPr lang="en-US" dirty="0"/>
          </a:p>
        </p:txBody>
      </p:sp>
      <p:pic>
        <p:nvPicPr>
          <p:cNvPr id="48" name="Picture 47"/>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49" name="Picture 48"/>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50" name="Picture 49"/>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64739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b="1"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9218" name="Title 1"/>
          <p:cNvSpPr>
            <a:spLocks noGrp="1"/>
          </p:cNvSpPr>
          <p:nvPr>
            <p:ph type="title"/>
          </p:nvPr>
        </p:nvSpPr>
        <p:spPr/>
        <p:txBody>
          <a:bodyPr/>
          <a:lstStyle/>
          <a:p>
            <a:r>
              <a:rPr lang="en-US" dirty="0" smtClean="0">
                <a:latin typeface="+mj-lt"/>
              </a:rPr>
              <a:t>Section 2 – Time Entry Process</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34224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hangingPunct="0">
              <a:buFont typeface="Arial" panose="020B0604020202020204" pitchFamily="34" charset="0"/>
              <a:buChar char="•"/>
            </a:pPr>
            <a:r>
              <a:rPr lang="en-US" sz="2400" dirty="0"/>
              <a:t>Use your Employee Time Statement to identify your personal data used for time </a:t>
            </a:r>
            <a:r>
              <a:rPr lang="en-US" sz="2400" dirty="0" smtClean="0"/>
              <a:t>entry</a:t>
            </a:r>
          </a:p>
          <a:p>
            <a:pPr marL="342900" indent="-342900" hangingPunct="0">
              <a:buFont typeface="Arial" panose="020B0604020202020204" pitchFamily="34" charset="0"/>
              <a:buChar char="•"/>
            </a:pPr>
            <a:r>
              <a:rPr lang="en-US" sz="2400" dirty="0" smtClean="0"/>
              <a:t>Complete </a:t>
            </a:r>
            <a:r>
              <a:rPr lang="en-US" sz="2400" dirty="0"/>
              <a:t>the Employee Time Entry </a:t>
            </a:r>
            <a:r>
              <a:rPr lang="en-US" sz="2400" dirty="0" smtClean="0"/>
              <a:t>Worksheet </a:t>
            </a:r>
            <a:r>
              <a:rPr lang="en-US" sz="2400" dirty="0"/>
              <a:t>with your personal time entry </a:t>
            </a:r>
            <a:r>
              <a:rPr lang="en-US" sz="2400" dirty="0" smtClean="0"/>
              <a:t>information</a:t>
            </a:r>
            <a:endParaRPr lang="en-US" sz="2400" dirty="0"/>
          </a:p>
          <a:p>
            <a:pPr marL="342900" lvl="0" indent="-342900" hangingPunct="0">
              <a:buFont typeface="Arial" panose="020B0604020202020204" pitchFamily="34" charset="0"/>
              <a:buChar char="•"/>
            </a:pPr>
            <a:r>
              <a:rPr lang="en-US" sz="2400" dirty="0" smtClean="0"/>
              <a:t>Describe </a:t>
            </a:r>
            <a:r>
              <a:rPr lang="en-US" sz="2400" dirty="0"/>
              <a:t>the time entry process and </a:t>
            </a:r>
            <a:r>
              <a:rPr lang="en-US" sz="2400" dirty="0" smtClean="0"/>
              <a:t>timelines</a:t>
            </a:r>
            <a:endParaRPr lang="en-US" sz="2400" dirty="0"/>
          </a:p>
          <a:p>
            <a:pPr marL="342900" lvl="0" indent="-342900" hangingPunct="0">
              <a:buFont typeface="Arial" panose="020B0604020202020204" pitchFamily="34" charset="0"/>
              <a:buChar char="•"/>
            </a:pPr>
            <a:r>
              <a:rPr lang="en-US" sz="2400" dirty="0"/>
              <a:t>Describe </a:t>
            </a:r>
            <a:r>
              <a:rPr lang="en-US" sz="2400" dirty="0" smtClean="0"/>
              <a:t>time </a:t>
            </a:r>
            <a:r>
              <a:rPr lang="en-US" sz="2400" dirty="0"/>
              <a:t>entry roles and </a:t>
            </a:r>
            <a:r>
              <a:rPr lang="en-US" sz="2400" dirty="0" smtClean="0"/>
              <a:t>responsibilities </a:t>
            </a:r>
          </a:p>
          <a:p>
            <a:pPr marL="342900" lvl="0" indent="-342900" hangingPunct="0">
              <a:buFont typeface="Arial" panose="020B0604020202020204" pitchFamily="34" charset="0"/>
              <a:buChar char="•"/>
            </a:pPr>
            <a:r>
              <a:rPr lang="en-US" sz="2400" dirty="0"/>
              <a:t>Explain how work schedules </a:t>
            </a:r>
            <a:r>
              <a:rPr lang="en-US" sz="2400" dirty="0" smtClean="0"/>
              <a:t>impact </a:t>
            </a:r>
            <a:r>
              <a:rPr lang="en-US" sz="2400" dirty="0"/>
              <a:t>time </a:t>
            </a:r>
            <a:r>
              <a:rPr lang="en-US" sz="2400" dirty="0" smtClean="0"/>
              <a:t>entry </a:t>
            </a:r>
            <a:r>
              <a:rPr lang="en-US" sz="2400" dirty="0"/>
              <a:t>and pay</a:t>
            </a:r>
          </a:p>
          <a:p>
            <a:pPr marL="342900" lvl="0" indent="-342900" hangingPunct="0">
              <a:buFont typeface="Arial" panose="020B0604020202020204" pitchFamily="34" charset="0"/>
              <a:buChar char="•"/>
            </a:pPr>
            <a:r>
              <a:rPr lang="en-US" sz="2400" dirty="0"/>
              <a:t>Describe when you are </a:t>
            </a:r>
            <a:r>
              <a:rPr lang="en-US" sz="2400" dirty="0" smtClean="0"/>
              <a:t>paid</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Section 2 -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Employee Time Entry Worksheet</a:t>
            </a:r>
            <a:endParaRPr lang="en-US" dirty="0"/>
          </a:p>
        </p:txBody>
      </p:sp>
      <p:sp>
        <p:nvSpPr>
          <p:cNvPr id="8" name="Content Placeholder 7"/>
          <p:cNvSpPr>
            <a:spLocks noGrp="1"/>
          </p:cNvSpPr>
          <p:nvPr>
            <p:ph sz="half" idx="2"/>
          </p:nvPr>
        </p:nvSpPr>
        <p:spPr>
          <a:xfrm>
            <a:off x="3584570" y="1371600"/>
            <a:ext cx="5224149" cy="4937760"/>
          </a:xfrm>
        </p:spPr>
        <p:txBody>
          <a:bodyPr/>
          <a:lstStyle/>
          <a:p>
            <a:r>
              <a:rPr lang="en-US" sz="2400" dirty="0" smtClean="0"/>
              <a:t>The Employee Time Entry Worksheet:</a:t>
            </a:r>
          </a:p>
          <a:p>
            <a:pPr marL="457200" indent="-457200">
              <a:buFont typeface="Arial" panose="020B0604020202020204" pitchFamily="34" charset="0"/>
              <a:buChar char="•"/>
            </a:pPr>
            <a:r>
              <a:rPr lang="en-US" sz="2400" dirty="0" smtClean="0"/>
              <a:t>Is your guide to how you enter time</a:t>
            </a:r>
          </a:p>
          <a:p>
            <a:pPr marL="457200" indent="-457200">
              <a:buFont typeface="Arial" panose="020B0604020202020204" pitchFamily="34" charset="0"/>
              <a:buChar char="•"/>
            </a:pPr>
            <a:r>
              <a:rPr lang="en-US" sz="2400" dirty="0" smtClean="0"/>
              <a:t>Can be stored on your desktop or printed when complete</a:t>
            </a:r>
          </a:p>
          <a:p>
            <a:endParaRPr lang="en-US" sz="800" dirty="0" smtClean="0"/>
          </a:p>
          <a:p>
            <a:r>
              <a:rPr lang="en-US" sz="2400" dirty="0" smtClean="0"/>
              <a:t>Requires </a:t>
            </a:r>
            <a:r>
              <a:rPr lang="en-US" sz="2400" dirty="0"/>
              <a:t>you to access your Time Entry Statement to complete </a:t>
            </a:r>
            <a:endParaRPr lang="en-US" sz="2400" dirty="0" smtClean="0"/>
          </a:p>
          <a:p>
            <a:endParaRPr lang="en-US" sz="800" dirty="0"/>
          </a:p>
          <a:p>
            <a:r>
              <a:rPr lang="en-US" sz="2400" b="1" i="1" dirty="0" smtClean="0"/>
              <a:t>Click the image to the left to open the Employee Time Entry Worksheet</a:t>
            </a:r>
            <a:endParaRPr lang="en-US" sz="2400" b="1" i="1"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Picture 11">
            <a:hlinkClick r:id="rId4"/>
          </p:cNvPr>
          <p:cNvPicPr>
            <a:picLocks noChangeAspect="1"/>
          </p:cNvPicPr>
          <p:nvPr/>
        </p:nvPicPr>
        <p:blipFill>
          <a:blip r:embed="rId5"/>
          <a:stretch>
            <a:fillRect/>
          </a:stretch>
        </p:blipFill>
        <p:spPr>
          <a:xfrm>
            <a:off x="304800" y="1371600"/>
            <a:ext cx="3225067" cy="3830320"/>
          </a:xfrm>
          <a:prstGeom prst="rect">
            <a:avLst/>
          </a:prstGeom>
        </p:spPr>
      </p:pic>
    </p:spTree>
    <p:custDataLst>
      <p:tags r:id="rId1"/>
    </p:custDataLst>
    <p:extLst>
      <p:ext uri="{BB962C8B-B14F-4D97-AF65-F5344CB8AC3E}">
        <p14:creationId xmlns:p14="http://schemas.microsoft.com/office/powerpoint/2010/main" val="336025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sz="3600" smtClean="0"/>
              <a:t>Demo: Display Time </a:t>
            </a:r>
            <a:r>
              <a:rPr lang="en-US" sz="3600" dirty="0"/>
              <a:t>Statement</a:t>
            </a:r>
          </a:p>
        </p:txBody>
      </p:sp>
      <p:sp>
        <p:nvSpPr>
          <p:cNvPr id="6" name="Content Placeholder 5"/>
          <p:cNvSpPr>
            <a:spLocks noGrp="1"/>
          </p:cNvSpPr>
          <p:nvPr>
            <p:ph idx="1"/>
          </p:nvPr>
        </p:nvSpPr>
        <p:spPr>
          <a:xfrm>
            <a:off x="1651000" y="1356518"/>
            <a:ext cx="7277100" cy="1778001"/>
          </a:xfrm>
        </p:spPr>
        <p:txBody>
          <a:bodyPr/>
          <a:lstStyle/>
          <a:p>
            <a:r>
              <a:rPr lang="en-US" b="1" dirty="0" smtClean="0"/>
              <a:t>Scenario:</a:t>
            </a:r>
          </a:p>
          <a:p>
            <a:r>
              <a:rPr lang="en-US" dirty="0" smtClean="0"/>
              <a:t>You are checking your Time Statement to view the time you entered the last pay period.</a:t>
            </a:r>
            <a:endParaRPr lang="en-US" dirty="0"/>
          </a:p>
        </p:txBody>
      </p:sp>
      <p:pic>
        <p:nvPicPr>
          <p:cNvPr id="2" name="s1773d477a3b4a5d88fc08b37b69e10f"/>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9100" y="2808867"/>
            <a:ext cx="7239000" cy="3451947"/>
          </a:xfrm>
          <a:prstGeom prst="rect">
            <a:avLst/>
          </a:prstGeom>
        </p:spPr>
      </p:pic>
    </p:spTree>
    <p:custDataLst>
      <p:tags r:id="rId1"/>
    </p:custDataLst>
    <p:extLst>
      <p:ext uri="{BB962C8B-B14F-4D97-AF65-F5344CB8AC3E}">
        <p14:creationId xmlns:p14="http://schemas.microsoft.com/office/powerpoint/2010/main" val="564289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I</a:t>
            </a:r>
            <a:r>
              <a:rPr lang="en-US" dirty="0" smtClean="0"/>
              <a:t>t’s Your Turn…</a:t>
            </a:r>
            <a:endParaRPr lang="en-US" dirty="0"/>
          </a:p>
        </p:txBody>
      </p:sp>
      <p:sp>
        <p:nvSpPr>
          <p:cNvPr id="3" name="Content Placeholder 2"/>
          <p:cNvSpPr>
            <a:spLocks noGrp="1"/>
          </p:cNvSpPr>
          <p:nvPr>
            <p:ph sz="half" idx="2"/>
          </p:nvPr>
        </p:nvSpPr>
        <p:spPr/>
        <p:txBody>
          <a:bodyPr/>
          <a:lstStyle/>
          <a:p>
            <a:r>
              <a:rPr lang="en-US" sz="2400" b="1" dirty="0" smtClean="0"/>
              <a:t>Using the buttons to the left:</a:t>
            </a:r>
          </a:p>
          <a:p>
            <a:pPr marL="514350" indent="-514350">
              <a:buFont typeface="+mj-lt"/>
              <a:buAutoNum type="arabicPeriod"/>
            </a:pPr>
            <a:r>
              <a:rPr lang="en-US" sz="2400" dirty="0" smtClean="0"/>
              <a:t>Using the first button, sign into the SAP Portal and go to your own Time Statement.</a:t>
            </a:r>
          </a:p>
          <a:p>
            <a:pPr marL="1085850" lvl="1" indent="-342900">
              <a:buFont typeface="Arial" panose="020B0604020202020204" pitchFamily="34" charset="0"/>
              <a:buChar char="•"/>
            </a:pPr>
            <a:r>
              <a:rPr lang="en-US" sz="2000" dirty="0" smtClean="0"/>
              <a:t>Enter your </a:t>
            </a:r>
            <a:r>
              <a:rPr lang="en-US" sz="2000" b="1" dirty="0" smtClean="0"/>
              <a:t>User </a:t>
            </a:r>
            <a:r>
              <a:rPr lang="en-US" sz="2000" b="1" dirty="0"/>
              <a:t>N</a:t>
            </a:r>
            <a:r>
              <a:rPr lang="en-US" sz="2000" b="1" dirty="0" smtClean="0"/>
              <a:t>ame </a:t>
            </a:r>
            <a:r>
              <a:rPr lang="en-US" sz="2000" dirty="0" smtClean="0"/>
              <a:t>and </a:t>
            </a:r>
            <a:r>
              <a:rPr lang="en-US" sz="2000" b="1" dirty="0" smtClean="0"/>
              <a:t>Password</a:t>
            </a:r>
            <a:r>
              <a:rPr lang="en-US" sz="2000" dirty="0" smtClean="0"/>
              <a:t> and then click </a:t>
            </a:r>
            <a:r>
              <a:rPr lang="en-US" sz="2000" b="1" dirty="0" smtClean="0"/>
              <a:t>Log on </a:t>
            </a:r>
          </a:p>
          <a:p>
            <a:pPr marL="1085850" lvl="1" indent="-342900">
              <a:buFont typeface="Arial" panose="020B0604020202020204" pitchFamily="34" charset="0"/>
              <a:buChar char="•"/>
            </a:pPr>
            <a:r>
              <a:rPr lang="en-US" sz="2000" dirty="0" smtClean="0"/>
              <a:t>Click the </a:t>
            </a:r>
            <a:r>
              <a:rPr lang="en-US" sz="2000" b="1" dirty="0" smtClean="0"/>
              <a:t>Employee Self-Service </a:t>
            </a:r>
            <a:r>
              <a:rPr lang="en-US" sz="2000" dirty="0" smtClean="0"/>
              <a:t>tab and select the </a:t>
            </a:r>
            <a:r>
              <a:rPr lang="en-US" sz="2000" b="1" dirty="0" smtClean="0"/>
              <a:t>Time Statement in the Working Time s</a:t>
            </a:r>
            <a:r>
              <a:rPr lang="en-US" sz="2000" dirty="0" smtClean="0"/>
              <a:t>ection </a:t>
            </a:r>
            <a:endParaRPr lang="en-US" sz="2000" dirty="0"/>
          </a:p>
          <a:p>
            <a:pPr marL="514350" indent="-514350">
              <a:buFont typeface="+mj-lt"/>
              <a:buAutoNum type="arabicPeriod" startAt="2"/>
            </a:pPr>
            <a:r>
              <a:rPr lang="en-US" sz="2400" dirty="0" smtClean="0"/>
              <a:t>Using the second button, open and complete the Employee Time Entry Worksheet, based on your Time Statement.</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grpSp>
        <p:nvGrpSpPr>
          <p:cNvPr id="7" name="Group 6"/>
          <p:cNvGrpSpPr/>
          <p:nvPr/>
        </p:nvGrpSpPr>
        <p:grpSpPr>
          <a:xfrm>
            <a:off x="400050" y="2807228"/>
            <a:ext cx="3352799" cy="1033252"/>
            <a:chOff x="-66768" y="623452"/>
            <a:chExt cx="2103210" cy="1253470"/>
          </a:xfrm>
          <a:scene3d>
            <a:camera prst="orthographicFront"/>
            <a:lightRig rig="threePt" dir="t">
              <a:rot lat="0" lon="0" rev="7500000"/>
            </a:lightRig>
          </a:scene3d>
        </p:grpSpPr>
        <p:sp>
          <p:nvSpPr>
            <p:cNvPr id="8" name="Rectangle 7">
              <a:hlinkClick r:id="rId4" action="ppaction://hlinksldjump"/>
            </p:cNvPr>
            <p:cNvSpPr/>
            <p:nvPr/>
          </p:nvSpPr>
          <p:spPr>
            <a:xfrm>
              <a:off x="-66768" y="623452"/>
              <a:ext cx="2041611" cy="1224966"/>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9" name="Rectangle 8">
              <a:hlinkClick r:id="rId5"/>
            </p:cNvPr>
            <p:cNvSpPr/>
            <p:nvPr/>
          </p:nvSpPr>
          <p:spPr>
            <a:xfrm>
              <a:off x="-21552" y="651955"/>
              <a:ext cx="2057994" cy="12249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Click here to open the Employe</a:t>
              </a:r>
              <a:r>
                <a:rPr lang="en-US" sz="2400" dirty="0" smtClean="0"/>
                <a:t>e Time Entry Worksheet</a:t>
              </a:r>
              <a:r>
                <a:rPr lang="en-US" sz="2400" kern="1200" dirty="0" smtClean="0"/>
                <a:t> </a:t>
              </a:r>
              <a:endParaRPr lang="en-US" sz="2400" kern="1200" dirty="0"/>
            </a:p>
          </p:txBody>
        </p:sp>
      </p:grpSp>
      <p:grpSp>
        <p:nvGrpSpPr>
          <p:cNvPr id="10" name="Group 9"/>
          <p:cNvGrpSpPr/>
          <p:nvPr/>
        </p:nvGrpSpPr>
        <p:grpSpPr>
          <a:xfrm>
            <a:off x="400050" y="1494367"/>
            <a:ext cx="3378200" cy="1009756"/>
            <a:chOff x="-66768" y="623452"/>
            <a:chExt cx="2119144" cy="1224966"/>
          </a:xfrm>
          <a:scene3d>
            <a:camera prst="orthographicFront"/>
            <a:lightRig rig="threePt" dir="t">
              <a:rot lat="0" lon="0" rev="7500000"/>
            </a:lightRig>
          </a:scene3d>
        </p:grpSpPr>
        <p:sp>
          <p:nvSpPr>
            <p:cNvPr id="11" name="Rectangle 10">
              <a:hlinkClick r:id="rId4" action="ppaction://hlinksldjump"/>
            </p:cNvPr>
            <p:cNvSpPr/>
            <p:nvPr/>
          </p:nvSpPr>
          <p:spPr>
            <a:xfrm>
              <a:off x="-66768" y="623452"/>
              <a:ext cx="2041611" cy="1224966"/>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12" name="Rectangle 11">
              <a:hlinkClick r:id="rId6"/>
            </p:cNvPr>
            <p:cNvSpPr/>
            <p:nvPr/>
          </p:nvSpPr>
          <p:spPr>
            <a:xfrm>
              <a:off x="-5618" y="623452"/>
              <a:ext cx="2057994" cy="12249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Click here to go to the SAP Portal </a:t>
              </a:r>
              <a:endParaRPr lang="en-US" sz="2400" kern="1200" dirty="0"/>
            </a:p>
          </p:txBody>
        </p:sp>
      </p:grpSp>
      <p:sp>
        <p:nvSpPr>
          <p:cNvPr id="25" name="Rectangle 24">
            <a:hlinkClick r:id="rId6"/>
          </p:cNvPr>
          <p:cNvSpPr/>
          <p:nvPr/>
        </p:nvSpPr>
        <p:spPr>
          <a:xfrm>
            <a:off x="387040" y="1470871"/>
            <a:ext cx="3267611" cy="10332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Rectangle 4">
            <a:hlinkClick r:id="rId5"/>
          </p:cNvPr>
          <p:cNvSpPr/>
          <p:nvPr/>
        </p:nvSpPr>
        <p:spPr>
          <a:xfrm>
            <a:off x="387039" y="2818975"/>
            <a:ext cx="3267611" cy="1033252"/>
          </a:xfrm>
          <a:prstGeom prst="rect">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730466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Time-Entry-to-Pay Process</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18</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180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Entry and Approval Deadlines</a:t>
            </a:r>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 y="2128094"/>
            <a:ext cx="2636461" cy="3163753"/>
          </a:xfr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10" name="Content Placeholder 9"/>
          <p:cNvSpPr>
            <a:spLocks noGrp="1"/>
          </p:cNvSpPr>
          <p:nvPr>
            <p:ph sz="half" idx="12"/>
          </p:nvPr>
        </p:nvSpPr>
        <p:spPr>
          <a:xfrm>
            <a:off x="3015574" y="1333740"/>
            <a:ext cx="5763962" cy="4937760"/>
          </a:xfrm>
        </p:spPr>
        <p:txBody>
          <a:bodyPr/>
          <a:lstStyle/>
          <a:p>
            <a:r>
              <a:rPr lang="en-US" sz="2000" dirty="0" smtClean="0"/>
              <a:t>If you are a </a:t>
            </a:r>
            <a:r>
              <a:rPr lang="en-US" sz="2000" b="1" dirty="0" smtClean="0"/>
              <a:t>Full-time Employee:</a:t>
            </a:r>
          </a:p>
          <a:p>
            <a:pPr marL="457200" indent="-342900">
              <a:buFont typeface="Arial" panose="020B0604020202020204" pitchFamily="34" charset="0"/>
              <a:buChar char="•"/>
            </a:pPr>
            <a:r>
              <a:rPr lang="en-US" sz="2000" dirty="0" smtClean="0"/>
              <a:t>All time should be entered at least weekly</a:t>
            </a:r>
          </a:p>
          <a:p>
            <a:pPr marL="457200" indent="-342900">
              <a:buFont typeface="Arial" panose="020B0604020202020204" pitchFamily="34" charset="0"/>
              <a:buChar char="•"/>
            </a:pPr>
            <a:r>
              <a:rPr lang="en-US" sz="2000" dirty="0" smtClean="0"/>
              <a:t>All </a:t>
            </a:r>
            <a:r>
              <a:rPr lang="en-US" sz="2000" dirty="0"/>
              <a:t>entries and revisions must be approved by 5:00pm on the second day of the following month </a:t>
            </a:r>
          </a:p>
          <a:p>
            <a:r>
              <a:rPr lang="en-US" sz="2000" dirty="0" smtClean="0"/>
              <a:t>If you are a </a:t>
            </a:r>
            <a:r>
              <a:rPr lang="en-US" sz="2000" b="1" dirty="0" smtClean="0"/>
              <a:t>Temporary</a:t>
            </a:r>
            <a:r>
              <a:rPr lang="en-US" sz="2000" b="1" dirty="0"/>
              <a:t>, Winter Part-time, Permanent </a:t>
            </a:r>
            <a:r>
              <a:rPr lang="en-US" sz="2000" b="1" dirty="0" smtClean="0"/>
              <a:t>Part-time:</a:t>
            </a:r>
          </a:p>
          <a:p>
            <a:pPr marL="457200" indent="-342900">
              <a:buFont typeface="Arial" panose="020B0604020202020204" pitchFamily="34" charset="0"/>
              <a:buChar char="•"/>
            </a:pPr>
            <a:r>
              <a:rPr lang="en-US" sz="2000" dirty="0" smtClean="0"/>
              <a:t>All time should be entered and released daily</a:t>
            </a:r>
          </a:p>
          <a:p>
            <a:pPr marL="457200" indent="-342900">
              <a:buFont typeface="Arial" panose="020B0604020202020204" pitchFamily="34" charset="0"/>
              <a:buChar char="•"/>
            </a:pPr>
            <a:r>
              <a:rPr lang="en-US" sz="2000" dirty="0" smtClean="0"/>
              <a:t>All entries and revisions must </a:t>
            </a:r>
            <a:r>
              <a:rPr lang="en-US" sz="2000" dirty="0"/>
              <a:t>be approved by </a:t>
            </a:r>
            <a:r>
              <a:rPr lang="en-US" sz="2000" dirty="0" smtClean="0"/>
              <a:t>5:00pm Monday</a:t>
            </a:r>
          </a:p>
          <a:p>
            <a:r>
              <a:rPr lang="en-US" sz="2000" dirty="0" smtClean="0"/>
              <a:t>If you are using </a:t>
            </a:r>
            <a:r>
              <a:rPr lang="en-US" sz="2000" b="1" dirty="0" smtClean="0"/>
              <a:t>Leave Without Pay </a:t>
            </a:r>
            <a:r>
              <a:rPr lang="en-US" sz="2000" dirty="0" smtClean="0"/>
              <a:t>(LWOP):</a:t>
            </a:r>
            <a:endParaRPr lang="en-US" sz="2000" dirty="0"/>
          </a:p>
          <a:p>
            <a:pPr marL="457200" indent="-342900">
              <a:buFont typeface="Arial" panose="020B0604020202020204" pitchFamily="34" charset="0"/>
              <a:buChar char="•"/>
            </a:pPr>
            <a:r>
              <a:rPr lang="en-US" sz="2000" dirty="0" smtClean="0"/>
              <a:t>All time should be entered, released and approved by the 15</a:t>
            </a:r>
            <a:r>
              <a:rPr lang="en-US" sz="2000" baseline="30000" dirty="0" smtClean="0"/>
              <a:t>th</a:t>
            </a:r>
            <a:r>
              <a:rPr lang="en-US" sz="2000" dirty="0" smtClean="0"/>
              <a:t> of the current month LWOP is being used </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2948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smtClean="0"/>
          </a:p>
          <a:p>
            <a:pPr marL="457200" indent="-457200">
              <a:buFont typeface="Arial"/>
              <a:buChar char="•"/>
            </a:pPr>
            <a:r>
              <a:rPr lang="en-US" sz="2900" smtClean="0"/>
              <a:t>Section 1 – Time Entry Overview</a:t>
            </a:r>
          </a:p>
          <a:p>
            <a:pPr marL="457200" indent="-457200">
              <a:buFont typeface="Arial"/>
              <a:buChar char="•"/>
            </a:pPr>
            <a:r>
              <a:rPr lang="en-US" sz="2900" smtClean="0"/>
              <a:t>Section 2 – Time Entry Process</a:t>
            </a:r>
          </a:p>
          <a:p>
            <a:pPr marL="457200" indent="-457200">
              <a:buFont typeface="Arial"/>
              <a:buChar char="•"/>
            </a:pPr>
            <a:r>
              <a:rPr lang="en-US" sz="2900" smtClean="0"/>
              <a:t>Section 3 – Work Time Entry</a:t>
            </a:r>
            <a:endParaRPr lang="en-US" sz="1800" smtClean="0"/>
          </a:p>
          <a:p>
            <a:pPr marL="457200" indent="-457200">
              <a:buFont typeface="Arial"/>
              <a:buChar char="•"/>
            </a:pPr>
            <a:r>
              <a:rPr lang="en-US" sz="2900" smtClean="0"/>
              <a:t>Section 4 – Leave Time Entry</a:t>
            </a:r>
          </a:p>
          <a:p>
            <a:pPr marL="457200" indent="-457200">
              <a:buFont typeface="Arial"/>
              <a:buChar char="•"/>
            </a:pPr>
            <a:r>
              <a:rPr lang="en-US" sz="2900" smtClean="0"/>
              <a:t>Section 5 – Timesheet 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9218" name="Title 1"/>
          <p:cNvSpPr>
            <a:spLocks noGrp="1"/>
          </p:cNvSpPr>
          <p:nvPr>
            <p:ph type="title"/>
          </p:nvPr>
        </p:nvSpPr>
        <p:spPr/>
        <p:txBody>
          <a:bodyPr/>
          <a:lstStyle/>
          <a:p>
            <a:r>
              <a:rPr lang="en-US" smtClean="0">
                <a:latin typeface="+mj-lt"/>
              </a:rPr>
              <a:t>Learning </a:t>
            </a:r>
            <a:r>
              <a:rPr lang="en-US" smtClean="0"/>
              <a:t>Logistics</a:t>
            </a:r>
            <a:endParaRPr lang="en-US" dirty="0">
              <a:latin typeface="+mj-lt"/>
            </a:endParaRPr>
          </a:p>
        </p:txBody>
      </p:sp>
      <p:grpSp>
        <p:nvGrpSpPr>
          <p:cNvPr id="13" name="Group 1"/>
          <p:cNvGrpSpPr/>
          <p:nvPr/>
        </p:nvGrpSpPr>
        <p:grpSpPr>
          <a:xfrm>
            <a:off x="273120" y="1499816"/>
            <a:ext cx="685800" cy="4672384"/>
            <a:chOff x="457200" y="1499816"/>
            <a:chExt cx="685800" cy="4672384"/>
          </a:xfrm>
        </p:grpSpPr>
        <p:cxnSp>
          <p:nvCxnSpPr>
            <p:cNvPr id="11" name="Straight Connector 2"/>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13"/>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14"/>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15"/>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16"/>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17"/>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303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2492" y="1371600"/>
            <a:ext cx="6018627" cy="4937125"/>
          </a:xfrm>
        </p:spPr>
        <p:txBody>
          <a:bodyPr/>
          <a:lstStyle/>
          <a:p>
            <a:r>
              <a:rPr lang="en-US" dirty="0" smtClean="0"/>
              <a:t>In addition to entering time and meeting the payroll deadlines, you also need to:</a:t>
            </a:r>
          </a:p>
          <a:p>
            <a:pPr marL="457200" indent="-457200">
              <a:buFont typeface="Arial" panose="020B0604020202020204" pitchFamily="34" charset="0"/>
              <a:buChar char="•"/>
            </a:pPr>
            <a:r>
              <a:rPr lang="en-US" sz="2400" dirty="0" smtClean="0"/>
              <a:t>Verify your time has been entered correctly</a:t>
            </a:r>
          </a:p>
          <a:p>
            <a:pPr marL="457200" indent="-457200">
              <a:buFont typeface="Arial" panose="020B0604020202020204" pitchFamily="34" charset="0"/>
              <a:buChar char="•"/>
            </a:pPr>
            <a:r>
              <a:rPr lang="en-US" sz="2400" dirty="0" smtClean="0"/>
              <a:t>Confirm your time has been approved by your supervisor</a:t>
            </a:r>
          </a:p>
          <a:p>
            <a:pPr marL="457200" indent="-457200">
              <a:buFont typeface="Arial" panose="020B0604020202020204" pitchFamily="34" charset="0"/>
              <a:buChar char="•"/>
            </a:pPr>
            <a:r>
              <a:rPr lang="en-US" sz="2400" dirty="0" smtClean="0"/>
              <a:t>Talk to your Supervisor prior to changing the hours you normally work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Employee Responsibilities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207" t="3359" r="55058"/>
          <a:stretch/>
        </p:blipFill>
        <p:spPr>
          <a:xfrm>
            <a:off x="182880" y="1466616"/>
            <a:ext cx="2631136" cy="4371954"/>
          </a:xfrm>
          <a:prstGeom prst="rect">
            <a:avLst/>
          </a:prstGeom>
        </p:spPr>
      </p:pic>
    </p:spTree>
    <p:custDataLst>
      <p:tags r:id="rId1"/>
    </p:custDataLst>
    <p:extLst>
      <p:ext uri="{BB962C8B-B14F-4D97-AF65-F5344CB8AC3E}">
        <p14:creationId xmlns:p14="http://schemas.microsoft.com/office/powerpoint/2010/main" val="3323046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Supervisor / Appointing Authority Responsibilities</a:t>
            </a:r>
            <a:endParaRPr lang="en-US" sz="3200" dirty="0"/>
          </a:p>
        </p:txBody>
      </p:sp>
      <p:sp>
        <p:nvSpPr>
          <p:cNvPr id="2" name="Content Placeholder 1"/>
          <p:cNvSpPr>
            <a:spLocks noGrp="1"/>
          </p:cNvSpPr>
          <p:nvPr>
            <p:ph sz="half" idx="2"/>
          </p:nvPr>
        </p:nvSpPr>
        <p:spPr>
          <a:xfrm>
            <a:off x="2610172" y="1371600"/>
            <a:ext cx="6198548" cy="4937760"/>
          </a:xfrm>
        </p:spPr>
        <p:txBody>
          <a:bodyPr/>
          <a:lstStyle/>
          <a:p>
            <a:r>
              <a:rPr lang="en-US" sz="2800" dirty="0" smtClean="0"/>
              <a:t>The Supervisor / Appointing Authority is responsible for: </a:t>
            </a:r>
          </a:p>
          <a:p>
            <a:pPr marL="457200" indent="-457200">
              <a:buFont typeface="Arial" panose="020B0604020202020204" pitchFamily="34" charset="0"/>
              <a:buChar char="•"/>
            </a:pPr>
            <a:r>
              <a:rPr lang="en-US" sz="2800" dirty="0" smtClean="0"/>
              <a:t>Approving or rejecting time and leave</a:t>
            </a:r>
          </a:p>
          <a:p>
            <a:pPr marL="457200" indent="-457200">
              <a:buFont typeface="Arial" panose="020B0604020202020204" pitchFamily="34" charset="0"/>
              <a:buChar char="•"/>
            </a:pPr>
            <a:r>
              <a:rPr lang="en-US" sz="2800" dirty="0" smtClean="0"/>
              <a:t>Verifying the time and leave entered is correct</a:t>
            </a:r>
          </a:p>
          <a:p>
            <a:pPr marL="457200" indent="-457200">
              <a:buFont typeface="Arial" panose="020B0604020202020204" pitchFamily="34" charset="0"/>
              <a:buChar char="•"/>
            </a:pPr>
            <a:r>
              <a:rPr lang="en-US" sz="2800" dirty="0" smtClean="0"/>
              <a:t>Making sure time is approved by the payroll deadline</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578241"/>
            <a:ext cx="2305372" cy="2524477"/>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224940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Timekeeper Responsibilities </a:t>
            </a:r>
            <a:endParaRPr lang="en-US" dirty="0"/>
          </a:p>
        </p:txBody>
      </p:sp>
      <p:sp>
        <p:nvSpPr>
          <p:cNvPr id="3" name="Content Placeholder 2"/>
          <p:cNvSpPr>
            <a:spLocks noGrp="1"/>
          </p:cNvSpPr>
          <p:nvPr>
            <p:ph sz="half" idx="2"/>
          </p:nvPr>
        </p:nvSpPr>
        <p:spPr>
          <a:xfrm>
            <a:off x="2517422" y="1371600"/>
            <a:ext cx="6291298" cy="4937760"/>
          </a:xfrm>
        </p:spPr>
        <p:txBody>
          <a:bodyPr/>
          <a:lstStyle/>
          <a:p>
            <a:r>
              <a:rPr lang="en-US" sz="2800" dirty="0" smtClean="0"/>
              <a:t>The Timekeeper is responsible for:</a:t>
            </a:r>
          </a:p>
          <a:p>
            <a:pPr marL="457200" indent="-457200">
              <a:buFont typeface="Arial" panose="020B0604020202020204" pitchFamily="34" charset="0"/>
              <a:buChar char="•"/>
            </a:pPr>
            <a:r>
              <a:rPr lang="en-US" sz="2800" dirty="0" smtClean="0"/>
              <a:t>Answering questions about the time entry process</a:t>
            </a:r>
          </a:p>
          <a:p>
            <a:pPr marL="457200" indent="-457200">
              <a:buFont typeface="Arial" panose="020B0604020202020204" pitchFamily="34" charset="0"/>
              <a:buChar char="•"/>
            </a:pPr>
            <a:r>
              <a:rPr lang="en-US" sz="2800" dirty="0" smtClean="0"/>
              <a:t>Addressing timesheet issues with you and the supervisor</a:t>
            </a:r>
          </a:p>
          <a:p>
            <a:endParaRPr lang="en-US" sz="2800" dirty="0" smtClean="0"/>
          </a:p>
          <a:p>
            <a:r>
              <a:rPr lang="en-US" sz="2800" dirty="0" smtClean="0"/>
              <a:t>You can find your timekeeper’s name in the header of your time statement</a:t>
            </a:r>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8" name="Christ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2829" y="1371600"/>
            <a:ext cx="2616815" cy="4182533"/>
          </a:xfrm>
          <a:prstGeom prst="rect">
            <a:avLst/>
          </a:prstGeom>
          <a:effectLst>
            <a:outerShdw blurRad="50800" dist="38100" dir="2700000" algn="tl" rotWithShape="0">
              <a:prstClr val="black">
                <a:alpha val="40000"/>
              </a:prstClr>
            </a:outerShdw>
          </a:effectLst>
        </p:spPr>
      </p:pic>
      <p:sp>
        <p:nvSpPr>
          <p:cNvPr id="10" name="Content Placeholder 9"/>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335757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3259015"/>
          </a:xfrm>
        </p:spPr>
        <p:txBody>
          <a:bodyPr/>
          <a:lstStyle/>
          <a:p>
            <a:pPr marL="342900" indent="-342900">
              <a:buFont typeface="Arial" panose="020B0604020202020204" pitchFamily="34" charset="0"/>
              <a:buChar char="•"/>
            </a:pPr>
            <a:r>
              <a:rPr lang="en-US" sz="2400" dirty="0" smtClean="0"/>
              <a:t>SAP </a:t>
            </a:r>
            <a:r>
              <a:rPr lang="en-US" sz="2400" dirty="0"/>
              <a:t>uses the work schedule to calculate your pay. It contains rules that are used to calculate overtime, shift differential and other special pay. </a:t>
            </a:r>
          </a:p>
          <a:p>
            <a:pPr marL="342900" indent="-342900">
              <a:buFont typeface="Arial" panose="020B0604020202020204" pitchFamily="34" charset="0"/>
              <a:buChar char="•"/>
            </a:pPr>
            <a:r>
              <a:rPr lang="en-US" sz="2400" dirty="0"/>
              <a:t>Work schedules prevent employees from entering overtime during planned working hours and from entering leave outside planned working hours.  Also, on-call hours must be recorded outside an employee's planned working hours.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sz="3200" dirty="0" smtClean="0"/>
              <a:t>How Your Work Schedule Impacts Time and Pay</a:t>
            </a:r>
            <a:endParaRPr lang="en-US" sz="3200" dirty="0"/>
          </a:p>
        </p:txBody>
      </p:sp>
      <p:pic>
        <p:nvPicPr>
          <p:cNvPr id="6" name="Picture 5"/>
          <p:cNvPicPr>
            <a:picLocks noChangeAspect="1"/>
          </p:cNvPicPr>
          <p:nvPr/>
        </p:nvPicPr>
        <p:blipFill>
          <a:blip r:embed="rId4"/>
          <a:stretch>
            <a:fillRect/>
          </a:stretch>
        </p:blipFill>
        <p:spPr>
          <a:xfrm>
            <a:off x="1513009" y="4501661"/>
            <a:ext cx="5860073" cy="1636892"/>
          </a:xfrm>
          <a:prstGeom prst="rect">
            <a:avLst/>
          </a:prstGeom>
        </p:spPr>
      </p:pic>
      <p:sp>
        <p:nvSpPr>
          <p:cNvPr id="9" name="Right Arrow 8"/>
          <p:cNvSpPr/>
          <p:nvPr/>
        </p:nvSpPr>
        <p:spPr>
          <a:xfrm rot="10800000">
            <a:off x="7286624" y="5791201"/>
            <a:ext cx="386861" cy="175846"/>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01508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When You Are Paid</a:t>
            </a:r>
            <a:endParaRPr lang="en-US" dirty="0"/>
          </a:p>
        </p:txBody>
      </p:sp>
      <p:sp>
        <p:nvSpPr>
          <p:cNvPr id="6" name="Content Placeholder 5"/>
          <p:cNvSpPr>
            <a:spLocks noGrp="1"/>
          </p:cNvSpPr>
          <p:nvPr>
            <p:ph sz="half" idx="2"/>
          </p:nvPr>
        </p:nvSpPr>
        <p:spPr>
          <a:xfrm>
            <a:off x="2555631" y="1371600"/>
            <a:ext cx="6253089" cy="4937760"/>
          </a:xfrm>
        </p:spPr>
        <p:txBody>
          <a:bodyPr/>
          <a:lstStyle/>
          <a:p>
            <a:r>
              <a:rPr lang="en-US" sz="2200" dirty="0" smtClean="0"/>
              <a:t>If you are a </a:t>
            </a:r>
            <a:r>
              <a:rPr lang="en-US" sz="2200" b="1" dirty="0" smtClean="0"/>
              <a:t>Full-time </a:t>
            </a:r>
            <a:r>
              <a:rPr lang="en-US" sz="2200" dirty="0" smtClean="0"/>
              <a:t>Employee:</a:t>
            </a:r>
          </a:p>
          <a:p>
            <a:pPr marL="457200" indent="-457200">
              <a:buFont typeface="Arial" panose="020B0604020202020204" pitchFamily="34" charset="0"/>
              <a:buChar char="•"/>
            </a:pPr>
            <a:r>
              <a:rPr lang="en-US" sz="2200" dirty="0" smtClean="0"/>
              <a:t>You are paid on the last working day of the month (except in June)</a:t>
            </a:r>
          </a:p>
          <a:p>
            <a:pPr marL="457200" indent="-457200">
              <a:buFont typeface="Arial" panose="020B0604020202020204" pitchFamily="34" charset="0"/>
              <a:buChar char="•"/>
            </a:pPr>
            <a:r>
              <a:rPr lang="en-US" sz="2200" dirty="0" smtClean="0"/>
              <a:t>For more detailed information about the monthly </a:t>
            </a:r>
            <a:r>
              <a:rPr lang="en-US" sz="2200" dirty="0"/>
              <a:t>pay </a:t>
            </a:r>
            <a:r>
              <a:rPr lang="en-US" sz="2200" dirty="0" smtClean="0"/>
              <a:t>schedule go to: </a:t>
            </a:r>
          </a:p>
          <a:p>
            <a:pPr marL="914400" lvl="1" indent="-274320">
              <a:buFont typeface="Arial" panose="020B0604020202020204" pitchFamily="34" charset="0"/>
              <a:buChar char="•"/>
            </a:pPr>
            <a:r>
              <a:rPr lang="en-US" sz="1600" dirty="0" smtClean="0">
                <a:hlinkClick r:id="rId4"/>
              </a:rPr>
              <a:t>http</a:t>
            </a:r>
            <a:r>
              <a:rPr lang="en-US" sz="1600" dirty="0">
                <a:hlinkClick r:id="rId4"/>
              </a:rPr>
              <a:t>://intranet.dot.state.co.us/business/payroll/Payroll_Sch_Monthly/view </a:t>
            </a:r>
            <a:endParaRPr lang="en-US" sz="1600" dirty="0" smtClean="0"/>
          </a:p>
          <a:p>
            <a:r>
              <a:rPr lang="en-US" sz="2200" dirty="0" smtClean="0"/>
              <a:t>If you are a </a:t>
            </a:r>
            <a:r>
              <a:rPr lang="en-US" sz="2200" b="1" dirty="0" smtClean="0"/>
              <a:t>Temporary, Winter Part-time or Permanent Part-time </a:t>
            </a:r>
            <a:r>
              <a:rPr lang="en-US" sz="2200" dirty="0" smtClean="0"/>
              <a:t>Employee</a:t>
            </a:r>
            <a:r>
              <a:rPr lang="en-US" sz="2200" b="1" dirty="0" smtClean="0"/>
              <a:t>:</a:t>
            </a:r>
          </a:p>
          <a:p>
            <a:pPr marL="457200" indent="-457200">
              <a:buFont typeface="Arial" panose="020B0604020202020204" pitchFamily="34" charset="0"/>
              <a:buChar char="•"/>
            </a:pPr>
            <a:r>
              <a:rPr lang="en-US" sz="2200" dirty="0" smtClean="0"/>
              <a:t>You are paid bi-weekly</a:t>
            </a:r>
          </a:p>
          <a:p>
            <a:pPr marL="457200" indent="-457200">
              <a:buFont typeface="Arial" panose="020B0604020202020204" pitchFamily="34" charset="0"/>
              <a:buChar char="•"/>
            </a:pPr>
            <a:r>
              <a:rPr lang="en-US" sz="2200" dirty="0"/>
              <a:t>For more detailed information about the bi-weekly </a:t>
            </a:r>
            <a:r>
              <a:rPr lang="en-US" sz="2200" dirty="0" smtClean="0"/>
              <a:t>pay schedule go to:</a:t>
            </a:r>
          </a:p>
          <a:p>
            <a:pPr marL="914400" lvl="1" indent="-274320">
              <a:buFont typeface="Arial" panose="020B0604020202020204" pitchFamily="34" charset="0"/>
              <a:buChar char="•"/>
            </a:pPr>
            <a:r>
              <a:rPr lang="en-US" sz="1600" dirty="0" smtClean="0">
                <a:hlinkClick r:id="rId5"/>
              </a:rPr>
              <a:t>http</a:t>
            </a:r>
            <a:r>
              <a:rPr lang="en-US" sz="1600" dirty="0">
                <a:hlinkClick r:id="rId5"/>
              </a:rPr>
              <a:t>://intranet.dot.state.co.us/business/payroll/Payroll_Sch_Biweekly/view</a:t>
            </a:r>
            <a:r>
              <a:rPr lang="en-US" sz="1600" dirty="0"/>
              <a:t> </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pic>
        <p:nvPicPr>
          <p:cNvPr id="8" name="Content Placeholder 7"/>
          <p:cNvPicPr>
            <a:picLocks noGrp="1" noChangeAspect="1"/>
          </p:cNvPicPr>
          <p:nvPr>
            <p:ph sz="half" idx="12"/>
          </p:nvPr>
        </p:nvPicPr>
        <p:blipFill>
          <a:blip r:embed="rId6">
            <a:extLst>
              <a:ext uri="{28A0092B-C50C-407E-A947-70E740481C1C}">
                <a14:useLocalDpi xmlns:a14="http://schemas.microsoft.com/office/drawing/2010/main" val="0"/>
              </a:ext>
            </a:extLst>
          </a:blip>
          <a:stretch>
            <a:fillRect/>
          </a:stretch>
        </p:blipFill>
        <p:spPr>
          <a:xfrm>
            <a:off x="304800" y="2768917"/>
            <a:ext cx="2143125" cy="2143125"/>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360673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Two Quiz</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25</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915304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a:t>Learning</a:t>
            </a:r>
            <a:r>
              <a:rPr lang="en-US" sz="2900"/>
              <a:t> Logistics</a:t>
            </a:r>
            <a:endParaRPr lang="en-US" sz="2900" dirty="0"/>
          </a:p>
          <a:p>
            <a:pPr marL="457200" indent="-457200">
              <a:buFont typeface="Arial"/>
              <a:buChar char="•"/>
            </a:pPr>
            <a:r>
              <a:rPr lang="en-US" sz="2900" dirty="0"/>
              <a:t>Section 1 – Time Entry Overview</a:t>
            </a:r>
          </a:p>
          <a:p>
            <a:pPr marL="457200" indent="-457200">
              <a:buFont typeface="Arial"/>
              <a:buChar char="•"/>
            </a:pPr>
            <a:r>
              <a:rPr lang="en-US" sz="2900" dirty="0"/>
              <a:t>Section 2 – Time Entry Process</a:t>
            </a:r>
          </a:p>
          <a:p>
            <a:pPr marL="457200" indent="-457200">
              <a:buFont typeface="Arial"/>
              <a:buChar char="•"/>
            </a:pPr>
            <a:r>
              <a:rPr lang="en-US" sz="2900" b="1" dirty="0"/>
              <a:t>Section 3 – Work Time Entry</a:t>
            </a:r>
            <a:endParaRPr lang="en-US" sz="1800" b="1" dirty="0"/>
          </a:p>
          <a:p>
            <a:pPr marL="457200" indent="-457200">
              <a:buFont typeface="Arial"/>
              <a:buChar char="•"/>
            </a:pPr>
            <a:r>
              <a:rPr lang="en-US" sz="2900" dirty="0"/>
              <a:t>Section 4 – Leave Time Entry</a:t>
            </a:r>
          </a:p>
          <a:p>
            <a:pPr marL="457200" indent="-457200">
              <a:buFont typeface="Arial"/>
              <a:buChar char="•"/>
            </a:pPr>
            <a:r>
              <a:rPr lang="en-US" sz="2900" dirty="0"/>
              <a:t>Section 5 – Timesheet Verification</a:t>
            </a:r>
          </a:p>
          <a:p>
            <a:pPr marL="457200" indent="-457200">
              <a:buFont typeface="Arial"/>
              <a:buChar char="•"/>
            </a:pPr>
            <a:r>
              <a:rPr lang="en-US" sz="2900" dirty="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9218" name="Title 1"/>
          <p:cNvSpPr>
            <a:spLocks noGrp="1"/>
          </p:cNvSpPr>
          <p:nvPr>
            <p:ph type="title"/>
          </p:nvPr>
        </p:nvSpPr>
        <p:spPr/>
        <p:txBody>
          <a:bodyPr/>
          <a:lstStyle/>
          <a:p>
            <a:r>
              <a:rPr lang="en-US" dirty="0" smtClean="0"/>
              <a:t>Section 3 - Work Time Entry</a:t>
            </a:r>
            <a:endParaRPr lang="en-US" dirty="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9538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342900" lvl="0" indent="-342900" hangingPunct="0">
              <a:buFont typeface="Arial" panose="020B0604020202020204" pitchFamily="34" charset="0"/>
              <a:buChar char="•"/>
            </a:pPr>
            <a:r>
              <a:rPr lang="en-US" sz="2400" dirty="0"/>
              <a:t>Explain how to access and navigate the timesheet </a:t>
            </a:r>
            <a:endParaRPr lang="en-US" sz="2400" dirty="0" smtClean="0"/>
          </a:p>
          <a:p>
            <a:pPr marL="342900" lvl="0" indent="-342900" hangingPunct="0">
              <a:buFont typeface="Arial" panose="020B0604020202020204" pitchFamily="34" charset="0"/>
              <a:buChar char="•"/>
            </a:pPr>
            <a:r>
              <a:rPr lang="en-US" sz="2400" dirty="0" smtClean="0"/>
              <a:t>Locate </a:t>
            </a:r>
            <a:r>
              <a:rPr lang="en-US" sz="2400" dirty="0"/>
              <a:t>your work schedule in your timesheet</a:t>
            </a:r>
          </a:p>
          <a:p>
            <a:pPr marL="342900" lvl="0" indent="-342900" hangingPunct="0">
              <a:buFont typeface="Arial" panose="020B0604020202020204" pitchFamily="34" charset="0"/>
              <a:buChar char="•"/>
            </a:pPr>
            <a:r>
              <a:rPr lang="en-US" sz="2400" dirty="0"/>
              <a:t>Identify needed data for working time by functional area (Maintenance, Engineering, and Support) </a:t>
            </a:r>
          </a:p>
          <a:p>
            <a:pPr marL="342900" lvl="0" indent="-342900" hangingPunct="0">
              <a:buFont typeface="Arial" panose="020B0604020202020204" pitchFamily="34" charset="0"/>
              <a:buChar char="•"/>
            </a:pPr>
            <a:r>
              <a:rPr lang="en-US" sz="2400" dirty="0"/>
              <a:t>Enter, release, and save time entries on </a:t>
            </a:r>
            <a:r>
              <a:rPr lang="en-US" sz="2400" dirty="0" smtClean="0"/>
              <a:t>the timesheet</a:t>
            </a:r>
            <a:endParaRPr lang="en-US" sz="2400" dirty="0"/>
          </a:p>
          <a:p>
            <a:pPr marL="342900" lvl="0" indent="-342900" hangingPunct="0">
              <a:buFont typeface="Arial" panose="020B0604020202020204" pitchFamily="34" charset="0"/>
              <a:buChar char="•"/>
            </a:pPr>
            <a:r>
              <a:rPr lang="en-US" sz="2400" dirty="0"/>
              <a:t>Explain overtime </a:t>
            </a:r>
            <a:r>
              <a:rPr lang="en-US" sz="2400" dirty="0" smtClean="0"/>
              <a:t>policies</a:t>
            </a:r>
            <a:endParaRPr lang="en-US" sz="2400" dirty="0"/>
          </a:p>
          <a:p>
            <a:pPr marL="342900" lvl="0" indent="-342900" hangingPunct="0">
              <a:buFont typeface="Arial" panose="020B0604020202020204" pitchFamily="34" charset="0"/>
              <a:buChar char="•"/>
            </a:pPr>
            <a:r>
              <a:rPr lang="en-US" sz="2400" dirty="0" smtClean="0"/>
              <a:t>Define </a:t>
            </a:r>
            <a:r>
              <a:rPr lang="en-US" sz="2400" dirty="0"/>
              <a:t>comp time and explain </a:t>
            </a:r>
            <a:r>
              <a:rPr lang="en-US" sz="2400" dirty="0" smtClean="0"/>
              <a:t>eligibility</a:t>
            </a:r>
            <a:endParaRPr lang="en-US" sz="2400" dirty="0"/>
          </a:p>
          <a:p>
            <a:pPr marL="342900" indent="-342900">
              <a:buFont typeface="Arial" panose="020B0604020202020204" pitchFamily="34" charset="0"/>
              <a:buChar char="•"/>
            </a:pPr>
            <a:r>
              <a:rPr lang="en-US" sz="2400" dirty="0"/>
              <a:t>Explain when and how to use wage types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Section 3 - Learning Objectives</a:t>
            </a:r>
            <a:endParaRPr lang="en-US" dirty="0"/>
          </a:p>
        </p:txBody>
      </p:sp>
    </p:spTree>
    <p:custDataLst>
      <p:tags r:id="rId1"/>
    </p:custDataLst>
    <p:extLst>
      <p:ext uri="{BB962C8B-B14F-4D97-AF65-F5344CB8AC3E}">
        <p14:creationId xmlns:p14="http://schemas.microsoft.com/office/powerpoint/2010/main" val="345485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Accessing the Timesheet</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9" name="Content Placeholder 8"/>
          <p:cNvSpPr>
            <a:spLocks noGrp="1"/>
          </p:cNvSpPr>
          <p:nvPr>
            <p:ph sz="half" idx="12"/>
          </p:nvPr>
        </p:nvSpPr>
        <p:spPr>
          <a:xfrm>
            <a:off x="4450619" y="1371600"/>
            <a:ext cx="4358101" cy="4937760"/>
          </a:xfrm>
        </p:spPr>
        <p:txBody>
          <a:bodyPr/>
          <a:lstStyle/>
          <a:p>
            <a:r>
              <a:rPr lang="en-US" dirty="0"/>
              <a:t>To access your time from SAP</a:t>
            </a:r>
            <a:r>
              <a:rPr lang="en-US" dirty="0" smtClean="0"/>
              <a:t>:</a:t>
            </a:r>
            <a:endParaRPr lang="en-US" dirty="0"/>
          </a:p>
          <a:p>
            <a:pPr marL="342900" indent="-342900">
              <a:buFont typeface="Arial" panose="020B0604020202020204" pitchFamily="34" charset="0"/>
              <a:buChar char="•"/>
            </a:pPr>
            <a:r>
              <a:rPr lang="en-US" dirty="0" smtClean="0"/>
              <a:t>In SAP enter </a:t>
            </a:r>
            <a:r>
              <a:rPr lang="en-US" dirty="0"/>
              <a:t>T-code </a:t>
            </a:r>
            <a:r>
              <a:rPr lang="en-US" b="1" dirty="0"/>
              <a:t>CAT2</a:t>
            </a:r>
            <a:r>
              <a:rPr lang="en-US" dirty="0"/>
              <a:t> in the Command field</a:t>
            </a:r>
          </a:p>
          <a:p>
            <a:pPr marL="342900" indent="-342900">
              <a:buFont typeface="Arial" panose="020B0604020202020204" pitchFamily="34" charset="0"/>
              <a:buChar char="•"/>
            </a:pPr>
            <a:r>
              <a:rPr lang="en-US" dirty="0"/>
              <a:t>Click the       </a:t>
            </a:r>
            <a:r>
              <a:rPr lang="en-US" b="1" dirty="0"/>
              <a:t>Enter</a:t>
            </a:r>
            <a:r>
              <a:rPr lang="en-US" dirty="0"/>
              <a:t> button</a:t>
            </a:r>
          </a:p>
          <a:p>
            <a:endParaRPr lang="en-US" sz="1600" dirty="0"/>
          </a:p>
          <a:p>
            <a:r>
              <a:rPr lang="en-US" b="1" i="1" dirty="0"/>
              <a:t>Supervisors Only</a:t>
            </a:r>
            <a:r>
              <a:rPr lang="en-US" i="1" dirty="0"/>
              <a:t>: In CAT2, you are taken to the Initial Screen before going to your timesheet. Check for YOUR name and SAP </a:t>
            </a:r>
            <a:r>
              <a:rPr lang="en-US" i="1" dirty="0" smtClean="0"/>
              <a:t>personnel number </a:t>
            </a:r>
            <a:r>
              <a:rPr lang="en-US" i="1" dirty="0"/>
              <a:t>before clicking      </a:t>
            </a:r>
            <a:r>
              <a:rPr lang="en-US" i="1" dirty="0" smtClean="0"/>
              <a:t>        </a:t>
            </a:r>
          </a:p>
          <a:p>
            <a:r>
              <a:rPr lang="en-US" b="1" i="1" dirty="0"/>
              <a:t> </a:t>
            </a:r>
            <a:r>
              <a:rPr lang="en-US" b="1" i="1" dirty="0" smtClean="0"/>
              <a:t>     Edit</a:t>
            </a:r>
            <a:r>
              <a:rPr lang="en-US" i="1" dirty="0" smtClean="0"/>
              <a:t> to go to </a:t>
            </a:r>
            <a:r>
              <a:rPr lang="en-US" i="1" dirty="0"/>
              <a:t>your timesheet.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0" name="Picture 9"/>
          <p:cNvPicPr>
            <a:picLocks noChangeAspect="1"/>
          </p:cNvPicPr>
          <p:nvPr/>
        </p:nvPicPr>
        <p:blipFill rotWithShape="1">
          <a:blip r:embed="rId7"/>
          <a:srcRect l="16017" t="-1" r="1" b="5162"/>
          <a:stretch/>
        </p:blipFill>
        <p:spPr>
          <a:xfrm>
            <a:off x="4556760" y="5262152"/>
            <a:ext cx="307781" cy="312810"/>
          </a:xfrm>
          <a:prstGeom prst="rect">
            <a:avLst/>
          </a:prstGeom>
        </p:spPr>
      </p:pic>
      <p:pic>
        <p:nvPicPr>
          <p:cNvPr id="2" name="Picture 1"/>
          <p:cNvPicPr>
            <a:picLocks noChangeAspect="1"/>
          </p:cNvPicPr>
          <p:nvPr/>
        </p:nvPicPr>
        <p:blipFill>
          <a:blip r:embed="rId8"/>
          <a:stretch>
            <a:fillRect/>
          </a:stretch>
        </p:blipFill>
        <p:spPr>
          <a:xfrm>
            <a:off x="6012461" y="2606393"/>
            <a:ext cx="319745" cy="319745"/>
          </a:xfrm>
          <a:prstGeom prst="rect">
            <a:avLst/>
          </a:prstGeom>
        </p:spPr>
      </p:pic>
    </p:spTree>
    <p:custDataLst>
      <p:tags r:id="rId2"/>
    </p:custDataLst>
    <p:controls>
      <mc:AlternateContent xmlns:mc="http://schemas.openxmlformats.org/markup-compatibility/2006">
        <mc:Choice xmlns:v="urn:schemas-microsoft-com:vml" Requires="v">
          <p:control spid="2779" name="s741c66d206c43d3a6c845307a3bba6c" r:id="rId3" imgW="3827520" imgH="4869000"/>
        </mc:Choice>
        <mc:Fallback>
          <p:control name="s741c66d206c43d3a6c845307a3bba6c" r:id="rId3" imgW="3827520" imgH="4869000">
            <p:pic>
              <p:nvPicPr>
                <p:cNvPr id="7" name="s741c66d206c43d3a6c845307a3bba6c"/>
                <p:cNvPicPr>
                  <a:picLocks noChangeAspect="1"/>
                </p:cNvPicPr>
                <p:nvPr>
                  <p:custDataLst>
                    <p:tags r:id="rId4"/>
                  </p:custDataLst>
                </p:nvPr>
              </p:nvPicPr>
              <p:blipFill>
                <a:blip r:embed="rId9"/>
                <a:stretch>
                  <a:fillRect/>
                </a:stretch>
              </p:blipFill>
              <p:spPr>
                <a:xfrm>
                  <a:off x="320040" y="1366443"/>
                  <a:ext cx="3828088" cy="4869652"/>
                </a:xfrm>
                <a:prstGeom prst="rect">
                  <a:avLst/>
                </a:prstGeom>
              </p:spPr>
            </p:pic>
          </p:control>
        </mc:Fallback>
      </mc:AlternateContent>
    </p:controls>
    <p:extLst>
      <p:ext uri="{BB962C8B-B14F-4D97-AF65-F5344CB8AC3E}">
        <p14:creationId xmlns:p14="http://schemas.microsoft.com/office/powerpoint/2010/main" val="3513395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Navigating the Timesheet</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29</a:t>
            </a:fld>
            <a:endParaRPr lang="en-US" dirty="0"/>
          </a:p>
        </p:txBody>
      </p:sp>
      <p:sp>
        <p:nvSpPr>
          <p:cNvPr id="8" name="Content Placeholder 7"/>
          <p:cNvSpPr>
            <a:spLocks noGrp="1"/>
          </p:cNvSpPr>
          <p:nvPr>
            <p:ph sz="quarter" idx="12"/>
          </p:nvPr>
        </p:nvSpPr>
        <p:spPr>
          <a:xfrm>
            <a:off x="182880" y="1371600"/>
            <a:ext cx="8778557" cy="2899954"/>
          </a:xfrm>
        </p:spPr>
        <p:txBody>
          <a:bodyPr/>
          <a:lstStyle/>
          <a:p>
            <a:r>
              <a:rPr lang="en-US" sz="2400" dirty="0" smtClean="0"/>
              <a:t>The timesheet is broken out into four main sections:</a:t>
            </a:r>
          </a:p>
          <a:p>
            <a:pPr marL="457200" indent="-457200">
              <a:buFont typeface="Arial" panose="020B0604020202020204" pitchFamily="34" charset="0"/>
              <a:buChar char="•"/>
            </a:pPr>
            <a:r>
              <a:rPr lang="en-US" sz="2400" dirty="0" smtClean="0"/>
              <a:t>Toolbars and buttons</a:t>
            </a:r>
          </a:p>
          <a:p>
            <a:pPr marL="457200" indent="-457200">
              <a:buFont typeface="Arial" panose="020B0604020202020204" pitchFamily="34" charset="0"/>
              <a:buChar char="•"/>
            </a:pPr>
            <a:r>
              <a:rPr lang="en-US" sz="2400" dirty="0" smtClean="0"/>
              <a:t>Basic information</a:t>
            </a:r>
          </a:p>
          <a:p>
            <a:pPr marL="457200" indent="-457200">
              <a:buFont typeface="Arial" panose="020B0604020202020204" pitchFamily="34" charset="0"/>
              <a:buChar char="•"/>
            </a:pPr>
            <a:r>
              <a:rPr lang="en-US" sz="2400" dirty="0" smtClean="0"/>
              <a:t>Data Entry Area</a:t>
            </a:r>
          </a:p>
          <a:p>
            <a:pPr marL="457200" indent="-457200">
              <a:buFont typeface="Arial" panose="020B0604020202020204" pitchFamily="34" charset="0"/>
              <a:buChar char="•"/>
            </a:pPr>
            <a:r>
              <a:rPr lang="en-US" sz="2400" dirty="0" smtClean="0"/>
              <a:t>View buttons</a:t>
            </a:r>
            <a:endParaRPr lang="en-US" sz="2400" dirty="0"/>
          </a:p>
        </p:txBody>
      </p:sp>
      <p:pic>
        <p:nvPicPr>
          <p:cNvPr id="10" name="Content Placeholder 9"/>
          <p:cNvPicPr>
            <a:picLocks noGrp="1" noChangeAspect="1"/>
          </p:cNvPicPr>
          <p:nvPr>
            <p:ph sz="quarter" idx="13"/>
          </p:nvPr>
        </p:nvPicPr>
        <p:blipFill rotWithShape="1">
          <a:blip r:embed="rId4"/>
          <a:srcRect l="1248" r="16861"/>
          <a:stretch/>
        </p:blipFill>
        <p:spPr>
          <a:xfrm>
            <a:off x="3147564" y="2435610"/>
            <a:ext cx="5735179" cy="3671888"/>
          </a:xfrm>
          <a:prstGeom prst="rect">
            <a:avLst/>
          </a:prstGeom>
        </p:spPr>
      </p:pic>
    </p:spTree>
    <p:custDataLst>
      <p:tags r:id="rId1"/>
    </p:custDataLst>
    <p:extLst>
      <p:ext uri="{BB962C8B-B14F-4D97-AF65-F5344CB8AC3E}">
        <p14:creationId xmlns:p14="http://schemas.microsoft.com/office/powerpoint/2010/main" val="157289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8" name="Picture 7"/>
          <p:cNvPicPr>
            <a:picLocks noChangeAspect="1"/>
          </p:cNvPicPr>
          <p:nvPr/>
        </p:nvPicPr>
        <p:blipFill>
          <a:blip r:embed="rId4"/>
          <a:stretch>
            <a:fillRect/>
          </a:stretch>
        </p:blipFill>
        <p:spPr>
          <a:xfrm>
            <a:off x="1631866" y="1936365"/>
            <a:ext cx="7136065" cy="4118326"/>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icons highlighted with a red box to learn more.</a:t>
            </a:r>
            <a:endParaRPr lang="en-US" dirty="0"/>
          </a:p>
        </p:txBody>
      </p:sp>
      <p:sp>
        <p:nvSpPr>
          <p:cNvPr id="11" name="Rectangle 10">
            <a:hlinkClick r:id="rId5" action="ppaction://hlinksldjump" highlightClick="1"/>
            <a:hlinkHover r:id="" action="ppaction://noaction"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a:hlinkClick r:id="rId6" action="ppaction://hlinksldjump" highlightClick="1"/>
            <a:hlinkHover r:id="" action="ppaction://noaction" highlightClick="1"/>
          </p:cNvPr>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a:hlinkClick r:id="rId7" action="ppaction://hlinksldjump" highlightClick="1"/>
            <a:hlinkHover r:id="" action="ppaction://noaction" highlightClick="1"/>
          </p:cNvPr>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a:hlinkClick r:id="rId8" action="ppaction://hlinksldjump" highlightClick="1"/>
          </p:cNvPr>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a:hlinkClick r:id="rId9" action="ppaction://hlinksldjump" highlightClick="1"/>
            <a:hlinkHover r:id="" action="ppaction://noaction" highlightClick="1"/>
          </p:cNvPr>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a:hlinkClick r:id="rId10" action="ppaction://hlinksldjump" highlightClick="1"/>
          </p:cNvPr>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a:hlinkClick r:id="rId11" action="ppaction://hlinksldjump" highlightClick="1"/>
          </p:cNvPr>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a:hlinkClick r:id="rId12" action="ppaction://hlinksldjump" highlightClick="1"/>
            <a:hlinkHover r:id="" action="ppaction://noaction" highlightClick="1"/>
          </p:cNvPr>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a:hlinkClick r:id="rId13" action="ppaction://hlinksldjump" highlightClick="1"/>
            <a:hlinkHover r:id="" action="ppaction://noaction" highlightClick="1"/>
          </p:cNvPr>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a:hlinkClick r:id="rId14" action="ppaction://hlinksldjump" highlightClick="1"/>
            <a:hlinkHover r:id="" action="ppaction://noaction" highlightClick="1"/>
          </p:cNvPr>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a:hlinkClick r:id="rId15" action="ppaction://hlinksldjump" highlightClick="1"/>
          </p:cNvPr>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934097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a:p>
            <a:r>
              <a:rPr lang="en-US" dirty="0" smtClean="0"/>
              <a:t>.</a:t>
            </a:r>
            <a:endParaRPr lang="en-US" dirty="0"/>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0" name="Rectangle 19"/>
          <p:cNvSpPr/>
          <p:nvPr/>
        </p:nvSpPr>
        <p:spPr>
          <a:xfrm>
            <a:off x="595212" y="2182746"/>
            <a:ext cx="1828800" cy="93071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solidFill>
                  <a:schemeClr val="tx1"/>
                </a:solidFill>
              </a:rPr>
              <a:t>The </a:t>
            </a:r>
            <a:r>
              <a:rPr lang="en-US" sz="1200" b="1" dirty="0">
                <a:solidFill>
                  <a:schemeClr val="tx1"/>
                </a:solidFill>
              </a:rPr>
              <a:t>Enter</a:t>
            </a:r>
            <a:r>
              <a:rPr lang="en-US" sz="1200" dirty="0">
                <a:solidFill>
                  <a:schemeClr val="tx1"/>
                </a:solidFill>
              </a:rPr>
              <a:t> button is used to verify your </a:t>
            </a:r>
            <a:r>
              <a:rPr lang="en-US" sz="1200" dirty="0" smtClean="0">
                <a:solidFill>
                  <a:schemeClr val="tx1"/>
                </a:solidFill>
              </a:rPr>
              <a:t>entries on the timesheet.</a:t>
            </a:r>
            <a:endParaRPr lang="en-US" sz="1200" dirty="0">
              <a:solidFill>
                <a:schemeClr val="tx1"/>
              </a:solidFill>
            </a:endParaRPr>
          </a:p>
        </p:txBody>
      </p:sp>
      <p:sp>
        <p:nvSpPr>
          <p:cNvPr id="19" name="Rectangle 18">
            <a:hlinkHover r:id="rId5" action="ppaction://hlinksldjump" highlightClick="1"/>
          </p:cNvPr>
          <p:cNvSpPr/>
          <p:nvPr/>
        </p:nvSpPr>
        <p:spPr>
          <a:xfrm>
            <a:off x="169478" y="1233412"/>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Rectangle 10">
            <a:hlinkHover r:id="rId6"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130573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2488740" y="2182745"/>
            <a:ext cx="2965292" cy="169552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Save </a:t>
            </a:r>
            <a:r>
              <a:rPr lang="en-US" sz="1200" dirty="0" smtClean="0">
                <a:solidFill>
                  <a:schemeClr val="tx1"/>
                </a:solidFill>
              </a:rPr>
              <a:t>button is used to save the time you have entered.  </a:t>
            </a:r>
            <a:r>
              <a:rPr lang="en-US" sz="1200" b="1" dirty="0" smtClean="0">
                <a:solidFill>
                  <a:schemeClr val="tx1"/>
                </a:solidFill>
              </a:rPr>
              <a:t>Note</a:t>
            </a:r>
            <a:r>
              <a:rPr lang="en-US" sz="1200" dirty="0" smtClean="0">
                <a:solidFill>
                  <a:schemeClr val="tx1"/>
                </a:solidFill>
              </a:rPr>
              <a:t>: You can save all time entries whether or not they have been released.  </a:t>
            </a:r>
            <a:r>
              <a:rPr lang="en-US" sz="1200" dirty="0">
                <a:solidFill>
                  <a:schemeClr val="tx1"/>
                </a:solidFill>
              </a:rPr>
              <a:t>If you save time entries that haven't been released be sure to remember to go back into SAP to release those time entries so that you supervisor can approve them before the payroll deadline. </a:t>
            </a:r>
            <a:endParaRPr lang="en-US" sz="1200" dirty="0" smtClean="0">
              <a:solidFill>
                <a:schemeClr val="tx1"/>
              </a:solidFill>
            </a:endParaRPr>
          </a:p>
        </p:txBody>
      </p:sp>
      <p:sp>
        <p:nvSpPr>
          <p:cNvPr id="20" name="Rectangle 19">
            <a:hlinkHover r:id="rId6" action="ppaction://hlinksldjump" highlightClick="1"/>
          </p:cNvPr>
          <p:cNvSpPr/>
          <p:nvPr/>
        </p:nvSpPr>
        <p:spPr>
          <a:xfrm>
            <a:off x="182880" y="1229685"/>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871140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1965015" y="2874426"/>
            <a:ext cx="2033308"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Weekdays On/Off </a:t>
            </a:r>
            <a:r>
              <a:rPr lang="en-US" sz="1200" dirty="0" smtClean="0">
                <a:solidFill>
                  <a:schemeClr val="tx1"/>
                </a:solidFill>
              </a:rPr>
              <a:t>button is used to change the days of the week, (i.e. SA) to calendar dates, (i.e. 4/15).  </a:t>
            </a:r>
          </a:p>
        </p:txBody>
      </p:sp>
      <p:sp>
        <p:nvSpPr>
          <p:cNvPr id="6" name="Bent-Up Arrow 5"/>
          <p:cNvSpPr/>
          <p:nvPr/>
        </p:nvSpPr>
        <p:spPr>
          <a:xfrm flipV="1">
            <a:off x="4006415" y="3194012"/>
            <a:ext cx="1091567" cy="421533"/>
          </a:xfrm>
          <a:prstGeom prst="bentUp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2" name="Rectangle 21">
            <a:hlinkHover r:id="rId6" action="ppaction://hlinksldjump" highlightClick="1"/>
          </p:cNvPr>
          <p:cNvSpPr/>
          <p:nvPr/>
        </p:nvSpPr>
        <p:spPr>
          <a:xfrm>
            <a:off x="2790605" y="5832365"/>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0" name="Rectangle 19">
            <a:hlinkHover r:id="rId6" action="ppaction://hlinksldjump" highlightClick="1"/>
          </p:cNvPr>
          <p:cNvSpPr/>
          <p:nvPr/>
        </p:nvSpPr>
        <p:spPr>
          <a:xfrm>
            <a:off x="173355" y="1258027"/>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816821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2968427" y="2874426"/>
            <a:ext cx="2331855"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Check Entries </a:t>
            </a:r>
            <a:r>
              <a:rPr lang="en-US" sz="1200" dirty="0" smtClean="0">
                <a:solidFill>
                  <a:schemeClr val="tx1"/>
                </a:solidFill>
              </a:rPr>
              <a:t>button is used to verify any time entries you have made.  Messages display in the lower left corner of the screen.</a:t>
            </a:r>
          </a:p>
        </p:txBody>
      </p:sp>
      <p:sp>
        <p:nvSpPr>
          <p:cNvPr id="20" name="Bent-Up Arrow 19"/>
          <p:cNvSpPr/>
          <p:nvPr/>
        </p:nvSpPr>
        <p:spPr>
          <a:xfrm rot="10800000">
            <a:off x="720190" y="3152753"/>
            <a:ext cx="2229357" cy="2918246"/>
          </a:xfrm>
          <a:prstGeom prst="bentUpArrow">
            <a:avLst>
              <a:gd name="adj1" fmla="val 7554"/>
              <a:gd name="adj2" fmla="val 8333"/>
              <a:gd name="adj3" fmla="val 1409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1" name="Rectangle 20">
            <a:hlinkHover r:id="rId6" action="ppaction://hlinksldjump" highlightClick="1"/>
          </p:cNvPr>
          <p:cNvSpPr/>
          <p:nvPr/>
        </p:nvSpPr>
        <p:spPr>
          <a:xfrm>
            <a:off x="182880" y="1270166"/>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2" name="Rectangle 21"/>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315600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3787747" y="3430036"/>
            <a:ext cx="2705650"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Previous Screen (left) </a:t>
            </a:r>
            <a:r>
              <a:rPr lang="en-US" sz="1200" dirty="0" smtClean="0">
                <a:solidFill>
                  <a:schemeClr val="tx1"/>
                </a:solidFill>
              </a:rPr>
              <a:t>and</a:t>
            </a:r>
            <a:r>
              <a:rPr lang="en-US" sz="1200" b="1" dirty="0" smtClean="0">
                <a:solidFill>
                  <a:schemeClr val="tx1"/>
                </a:solidFill>
              </a:rPr>
              <a:t> Next Screen buttons (right) </a:t>
            </a:r>
            <a:r>
              <a:rPr lang="en-US" sz="1200" dirty="0" smtClean="0">
                <a:solidFill>
                  <a:schemeClr val="tx1"/>
                </a:solidFill>
              </a:rPr>
              <a:t>buttons</a:t>
            </a:r>
            <a:r>
              <a:rPr lang="en-US" sz="1200" b="1" dirty="0" smtClean="0">
                <a:solidFill>
                  <a:schemeClr val="tx1"/>
                </a:solidFill>
              </a:rPr>
              <a:t> </a:t>
            </a:r>
            <a:r>
              <a:rPr lang="en-US" sz="1200" dirty="0" smtClean="0">
                <a:solidFill>
                  <a:schemeClr val="tx1"/>
                </a:solidFill>
              </a:rPr>
              <a:t>take you back one week or forward one week so you are able to view other data periods.</a:t>
            </a:r>
          </a:p>
        </p:txBody>
      </p:sp>
      <p:sp>
        <p:nvSpPr>
          <p:cNvPr id="21" name="Rectangle 20">
            <a:hlinkHover r:id="rId6" action="ppaction://hlinksldjump" highlightClick="1"/>
          </p:cNvPr>
          <p:cNvSpPr/>
          <p:nvPr/>
        </p:nvSpPr>
        <p:spPr>
          <a:xfrm>
            <a:off x="182880" y="1229306"/>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647158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512676" y="3834772"/>
            <a:ext cx="2237267" cy="84242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Select All </a:t>
            </a:r>
            <a:r>
              <a:rPr lang="en-US" sz="1200" dirty="0" smtClean="0">
                <a:solidFill>
                  <a:schemeClr val="tx1"/>
                </a:solidFill>
              </a:rPr>
              <a:t>icon highlights all of your time entries so you are able to release all time at once.</a:t>
            </a:r>
          </a:p>
        </p:txBody>
      </p:sp>
      <p:sp>
        <p:nvSpPr>
          <p:cNvPr id="20" name="Rectangle 19">
            <a:hlinkHover r:id="rId6" action="ppaction://hlinksldjump" highlightClick="1"/>
          </p:cNvPr>
          <p:cNvSpPr/>
          <p:nvPr/>
        </p:nvSpPr>
        <p:spPr>
          <a:xfrm>
            <a:off x="173355" y="1279691"/>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579427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5454032" y="5246742"/>
            <a:ext cx="2331855"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Scroll Bar</a:t>
            </a:r>
            <a:r>
              <a:rPr lang="en-US" sz="1200" dirty="0" smtClean="0">
                <a:solidFill>
                  <a:schemeClr val="tx1"/>
                </a:solidFill>
              </a:rPr>
              <a:t>, when you click and drag, displays additional days in the week where time entry is required.  </a:t>
            </a:r>
          </a:p>
        </p:txBody>
      </p:sp>
      <p:sp>
        <p:nvSpPr>
          <p:cNvPr id="21" name="Rectangle 20">
            <a:hlinkHover r:id="rId6" action="ppaction://hlinksldjump" highlightClick="1"/>
          </p:cNvPr>
          <p:cNvSpPr/>
          <p:nvPr/>
        </p:nvSpPr>
        <p:spPr>
          <a:xfrm>
            <a:off x="182880"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982643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1718219" y="4573613"/>
            <a:ext cx="3582986"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Data Entry view </a:t>
            </a:r>
            <a:r>
              <a:rPr lang="en-US" sz="1200" dirty="0" smtClean="0">
                <a:solidFill>
                  <a:schemeClr val="tx1"/>
                </a:solidFill>
              </a:rPr>
              <a:t>is where you enter your time. </a:t>
            </a:r>
            <a:r>
              <a:rPr lang="en-US" sz="1200" dirty="0"/>
              <a:t>When the timesheet field is white, as in this view, you are in Data Entry </a:t>
            </a:r>
            <a:r>
              <a:rPr lang="en-US" sz="1200" dirty="0" smtClean="0"/>
              <a:t>View </a:t>
            </a:r>
            <a:r>
              <a:rPr lang="en-US" sz="1200" dirty="0" smtClean="0">
                <a:solidFill>
                  <a:schemeClr val="tx1"/>
                </a:solidFill>
              </a:rPr>
              <a:t>as shown by the arrow in the header.</a:t>
            </a:r>
          </a:p>
        </p:txBody>
      </p:sp>
      <p:sp>
        <p:nvSpPr>
          <p:cNvPr id="20" name="Left Arrow 19"/>
          <p:cNvSpPr/>
          <p:nvPr/>
        </p:nvSpPr>
        <p:spPr>
          <a:xfrm>
            <a:off x="2799845" y="2306230"/>
            <a:ext cx="663546" cy="293673"/>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1" name="Rectangle 20">
            <a:hlinkHover r:id="rId6" action="ppaction://hlinksldjump" highlightClick="1"/>
          </p:cNvPr>
          <p:cNvSpPr/>
          <p:nvPr/>
        </p:nvSpPr>
        <p:spPr>
          <a:xfrm>
            <a:off x="173355"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128309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2" name="Rectangle 21"/>
          <p:cNvSpPr/>
          <p:nvPr/>
        </p:nvSpPr>
        <p:spPr>
          <a:xfrm>
            <a:off x="3127538" y="4415419"/>
            <a:ext cx="3337057" cy="104971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Release View </a:t>
            </a:r>
            <a:r>
              <a:rPr lang="en-US" sz="1200" dirty="0" smtClean="0">
                <a:solidFill>
                  <a:schemeClr val="tx1"/>
                </a:solidFill>
              </a:rPr>
              <a:t>button takes you to the screen where you release your time entries.  This is the only view that displays the       </a:t>
            </a:r>
            <a:r>
              <a:rPr lang="en-US" sz="1200" b="1" dirty="0" smtClean="0">
                <a:solidFill>
                  <a:schemeClr val="tx1"/>
                </a:solidFill>
              </a:rPr>
              <a:t>Release </a:t>
            </a:r>
            <a:r>
              <a:rPr lang="en-US" sz="1200" dirty="0" smtClean="0">
                <a:solidFill>
                  <a:schemeClr val="tx1"/>
                </a:solidFill>
              </a:rPr>
              <a:t>button that allows you to send your time to your Supervisor for approval.  </a:t>
            </a:r>
          </a:p>
        </p:txBody>
      </p:sp>
      <p:sp>
        <p:nvSpPr>
          <p:cNvPr id="27" name="Rectangle 26">
            <a:hlinkHover r:id="rId6" action="ppaction://hlinksldjump" highlightClick="1"/>
          </p:cNvPr>
          <p:cNvSpPr/>
          <p:nvPr/>
        </p:nvSpPr>
        <p:spPr>
          <a:xfrm>
            <a:off x="182880"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28" name="Picture 27"/>
          <p:cNvPicPr>
            <a:picLocks noChangeAspect="1"/>
          </p:cNvPicPr>
          <p:nvPr/>
        </p:nvPicPr>
        <p:blipFill>
          <a:blip r:embed="rId7"/>
          <a:stretch>
            <a:fillRect/>
          </a:stretch>
        </p:blipFill>
        <p:spPr>
          <a:xfrm>
            <a:off x="4880006" y="4798915"/>
            <a:ext cx="209550" cy="228600"/>
          </a:xfrm>
          <a:prstGeom prst="rect">
            <a:avLst/>
          </a:prstGeom>
        </p:spPr>
      </p:pic>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452113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a:t>
            </a:fld>
            <a:endParaRPr lang="en-US" dirty="0"/>
          </a:p>
        </p:txBody>
      </p:sp>
      <p:sp>
        <p:nvSpPr>
          <p:cNvPr id="5" name="Content Placeholder 4"/>
          <p:cNvSpPr>
            <a:spLocks noGrp="1"/>
          </p:cNvSpPr>
          <p:nvPr>
            <p:ph sz="quarter" idx="12"/>
          </p:nvPr>
        </p:nvSpPr>
        <p:spPr/>
        <p:txBody>
          <a:bodyPr/>
          <a:lstStyle/>
          <a:p>
            <a:r>
              <a:rPr lang="en-US" dirty="0" smtClean="0"/>
              <a:t>Prior to taking this course you should have taken:</a:t>
            </a:r>
          </a:p>
          <a:p>
            <a:pPr marL="457200" indent="-457200">
              <a:buFont typeface="Arial" panose="020B0604020202020204" pitchFamily="34" charset="0"/>
              <a:buChar char="•"/>
            </a:pPr>
            <a:r>
              <a:rPr lang="en-US" dirty="0" smtClean="0"/>
              <a:t>SAP Basic Navigation course</a:t>
            </a:r>
          </a:p>
        </p:txBody>
      </p:sp>
    </p:spTree>
    <p:custDataLst>
      <p:tags r:id="rId1"/>
    </p:custDataLst>
    <p:extLst>
      <p:ext uri="{BB962C8B-B14F-4D97-AF65-F5344CB8AC3E}">
        <p14:creationId xmlns:p14="http://schemas.microsoft.com/office/powerpoint/2010/main" val="425274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4515590" y="4471009"/>
            <a:ext cx="3133944" cy="98792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t>The </a:t>
            </a:r>
            <a:r>
              <a:rPr lang="en-US" sz="1200" b="1" dirty="0"/>
              <a:t>Variable View </a:t>
            </a:r>
            <a:r>
              <a:rPr lang="en-US" sz="1200" dirty="0"/>
              <a:t>button displays the </a:t>
            </a:r>
            <a:r>
              <a:rPr lang="en-US" sz="1200" b="1" dirty="0"/>
              <a:t>Select Status </a:t>
            </a:r>
            <a:r>
              <a:rPr lang="en-US" sz="1200" dirty="0"/>
              <a:t>box where you see the status of your time by </a:t>
            </a:r>
            <a:r>
              <a:rPr lang="en-US" sz="1200" dirty="0" smtClean="0"/>
              <a:t>selecting the time entry status you want to see. </a:t>
            </a:r>
            <a:r>
              <a:rPr lang="en-US" sz="1200" dirty="0"/>
              <a:t>In this example, only time your supervisor has approved will be displayed.</a:t>
            </a:r>
          </a:p>
        </p:txBody>
      </p:sp>
      <p:sp>
        <p:nvSpPr>
          <p:cNvPr id="22" name="Rectangle 21">
            <a:hlinkHover r:id="rId6" action="ppaction://hlinksldjump" highlightClick="1"/>
          </p:cNvPr>
          <p:cNvSpPr/>
          <p:nvPr/>
        </p:nvSpPr>
        <p:spPr>
          <a:xfrm>
            <a:off x="192405" y="1229602"/>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6" name="Picture 5"/>
          <p:cNvPicPr>
            <a:picLocks noChangeAspect="1"/>
          </p:cNvPicPr>
          <p:nvPr/>
        </p:nvPicPr>
        <p:blipFill>
          <a:blip r:embed="rId7"/>
          <a:stretch>
            <a:fillRect/>
          </a:stretch>
        </p:blipFill>
        <p:spPr>
          <a:xfrm>
            <a:off x="485219" y="2742322"/>
            <a:ext cx="1752600" cy="1600200"/>
          </a:xfrm>
          <a:prstGeom prst="rect">
            <a:avLst/>
          </a:prstGeom>
        </p:spPr>
      </p:pic>
      <p:sp>
        <p:nvSpPr>
          <p:cNvPr id="20" name="Left Arrow 19"/>
          <p:cNvSpPr/>
          <p:nvPr/>
        </p:nvSpPr>
        <p:spPr>
          <a:xfrm>
            <a:off x="2001525" y="2751004"/>
            <a:ext cx="663546" cy="293673"/>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071014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l="427" t="774" r="586"/>
          <a:stretch/>
        </p:blipFill>
        <p:spPr>
          <a:xfrm>
            <a:off x="209549" y="1904999"/>
            <a:ext cx="8372475" cy="4404277"/>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a:t>Click on icons highlighted with a red box to learn more.</a:t>
            </a:r>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1702514" y="5190722"/>
            <a:ext cx="2926609"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All System messages display in the lower left corner of the screen.  It is a good idea to review this section when you save or release your time.  </a:t>
            </a:r>
          </a:p>
        </p:txBody>
      </p:sp>
      <p:sp>
        <p:nvSpPr>
          <p:cNvPr id="21" name="Rectangle 20">
            <a:hlinkHover r:id="rId6" action="ppaction://hlinksldjump" highlightClick="1"/>
          </p:cNvPr>
          <p:cNvSpPr/>
          <p:nvPr/>
        </p:nvSpPr>
        <p:spPr>
          <a:xfrm>
            <a:off x="192405"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80445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 Schedule and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42</a:t>
            </a:fld>
            <a:endParaRPr lang="en-US" dirty="0"/>
          </a:p>
        </p:txBody>
      </p:sp>
      <p:sp>
        <p:nvSpPr>
          <p:cNvPr id="5" name="Content Placeholder 4"/>
          <p:cNvSpPr>
            <a:spLocks noGrp="1"/>
          </p:cNvSpPr>
          <p:nvPr>
            <p:ph sz="quarter" idx="12"/>
          </p:nvPr>
        </p:nvSpPr>
        <p:spPr>
          <a:xfrm>
            <a:off x="182562" y="1371600"/>
            <a:ext cx="8778875" cy="2731560"/>
          </a:xfrm>
        </p:spPr>
        <p:txBody>
          <a:bodyPr/>
          <a:lstStyle/>
          <a:p>
            <a:r>
              <a:rPr lang="en-US" sz="2400" dirty="0" smtClean="0"/>
              <a:t>The Work Schedule Displays:</a:t>
            </a:r>
          </a:p>
          <a:p>
            <a:pPr marL="457200" indent="-457200">
              <a:buFont typeface="Arial" panose="020B0604020202020204" pitchFamily="34" charset="0"/>
              <a:buChar char="•"/>
            </a:pPr>
            <a:r>
              <a:rPr lang="en-US" sz="2400" dirty="0"/>
              <a:t>Total hours for the day </a:t>
            </a:r>
          </a:p>
          <a:p>
            <a:pPr marL="457200" indent="-457200">
              <a:buFont typeface="Arial" panose="020B0604020202020204" pitchFamily="34" charset="0"/>
              <a:buChar char="•"/>
            </a:pPr>
            <a:r>
              <a:rPr lang="en-US" sz="2400" dirty="0"/>
              <a:t>Total expected hours</a:t>
            </a:r>
          </a:p>
          <a:p>
            <a:pPr marL="457200" indent="-457200">
              <a:buFont typeface="Arial" panose="020B0604020202020204" pitchFamily="34" charset="0"/>
              <a:buChar char="•"/>
            </a:pPr>
            <a:r>
              <a:rPr lang="en-US" sz="2400" dirty="0" smtClean="0"/>
              <a:t>Your start and end time for each day (from and to fields)</a:t>
            </a:r>
          </a:p>
          <a:p>
            <a:endParaRPr lang="en-US" dirty="0"/>
          </a:p>
        </p:txBody>
      </p:sp>
      <p:pic>
        <p:nvPicPr>
          <p:cNvPr id="10" name="Picture 9"/>
          <p:cNvPicPr>
            <a:picLocks noChangeAspect="1"/>
          </p:cNvPicPr>
          <p:nvPr/>
        </p:nvPicPr>
        <p:blipFill>
          <a:blip r:embed="rId4"/>
          <a:stretch>
            <a:fillRect/>
          </a:stretch>
        </p:blipFill>
        <p:spPr>
          <a:xfrm>
            <a:off x="182562" y="3583610"/>
            <a:ext cx="8778558" cy="2253190"/>
          </a:xfrm>
          <a:prstGeom prst="rect">
            <a:avLst/>
          </a:prstGeom>
        </p:spPr>
      </p:pic>
    </p:spTree>
    <p:custDataLst>
      <p:tags r:id="rId1"/>
    </p:custDataLst>
    <p:extLst>
      <p:ext uri="{BB962C8B-B14F-4D97-AF65-F5344CB8AC3E}">
        <p14:creationId xmlns:p14="http://schemas.microsoft.com/office/powerpoint/2010/main" val="1226115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43</a:t>
            </a:fld>
            <a:endParaRPr lang="en-US" dirty="0"/>
          </a:p>
        </p:txBody>
      </p:sp>
      <p:sp>
        <p:nvSpPr>
          <p:cNvPr id="5" name="Content Placeholder 4"/>
          <p:cNvSpPr>
            <a:spLocks noGrp="1"/>
          </p:cNvSpPr>
          <p:nvPr>
            <p:ph sz="quarter" idx="12"/>
          </p:nvPr>
        </p:nvSpPr>
        <p:spPr>
          <a:xfrm>
            <a:off x="182562" y="1371600"/>
            <a:ext cx="8778875" cy="2731560"/>
          </a:xfrm>
        </p:spPr>
        <p:txBody>
          <a:bodyPr/>
          <a:lstStyle/>
          <a:p>
            <a:r>
              <a:rPr lang="en-US" sz="2400" dirty="0" smtClean="0"/>
              <a:t>The Data Entry area of the timesheet is where you:</a:t>
            </a:r>
          </a:p>
          <a:p>
            <a:pPr marL="457200" indent="-457200">
              <a:buFont typeface="Arial" panose="020B0604020202020204" pitchFamily="34" charset="0"/>
              <a:buChar char="•"/>
            </a:pPr>
            <a:r>
              <a:rPr lang="en-US" sz="2400" dirty="0" smtClean="0"/>
              <a:t>Enter your time </a:t>
            </a:r>
          </a:p>
          <a:p>
            <a:pPr marL="457200" indent="-457200">
              <a:buFont typeface="Arial" panose="020B0604020202020204" pitchFamily="34" charset="0"/>
              <a:buChar char="•"/>
            </a:pPr>
            <a:r>
              <a:rPr lang="en-US" sz="2400" dirty="0" smtClean="0"/>
              <a:t>View the time you have entered for the week</a:t>
            </a:r>
          </a:p>
        </p:txBody>
      </p:sp>
      <p:pic>
        <p:nvPicPr>
          <p:cNvPr id="10" name="Picture 9"/>
          <p:cNvPicPr>
            <a:picLocks noChangeAspect="1"/>
          </p:cNvPicPr>
          <p:nvPr/>
        </p:nvPicPr>
        <p:blipFill>
          <a:blip r:embed="rId4"/>
          <a:stretch>
            <a:fillRect/>
          </a:stretch>
        </p:blipFill>
        <p:spPr>
          <a:xfrm>
            <a:off x="182562" y="3583610"/>
            <a:ext cx="8778558" cy="2253190"/>
          </a:xfrm>
          <a:prstGeom prst="rect">
            <a:avLst/>
          </a:prstGeom>
        </p:spPr>
      </p:pic>
    </p:spTree>
    <p:custDataLst>
      <p:tags r:id="rId1"/>
    </p:custDataLst>
    <p:extLst>
      <p:ext uri="{BB962C8B-B14F-4D97-AF65-F5344CB8AC3E}">
        <p14:creationId xmlns:p14="http://schemas.microsoft.com/office/powerpoint/2010/main" val="1868301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44</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a:hlinkClick r:id="rId5" action="ppaction://hlinksldjump" highlightClick="1"/>
          </p:cNvPr>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a:hlinkClick r:id="rId6" action="ppaction://hlinksldjump" highlightClick="1"/>
          </p:cNvPr>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a:hlinkClick r:id="rId7" action="ppaction://hlinksldjump" highlightClick="1"/>
          </p:cNvPr>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a:hlinkClick r:id="rId8" action="ppaction://hlinksldjump" highlightClick="1"/>
          </p:cNvPr>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a:hlinkClick r:id="rId9" action="ppaction://hlinksldjump" highlightClick="1"/>
          </p:cNvPr>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a:hlinkClick r:id="rId10" action="ppaction://hlinksldjump" highlightClick="1"/>
          </p:cNvPr>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a:hlinkClick r:id="rId11" action="ppaction://hlinksldjump" highlightClick="1"/>
          </p:cNvPr>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a:hlinkClick r:id="rId12" action="ppaction://hlinksldjump" highlightClick="1"/>
          </p:cNvPr>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4124725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45</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2638003" y="2799679"/>
            <a:ext cx="3058790" cy="101180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Data Entry Period </a:t>
            </a:r>
            <a:r>
              <a:rPr lang="en-US" sz="1200" dirty="0" smtClean="0">
                <a:solidFill>
                  <a:schemeClr val="tx1"/>
                </a:solidFill>
              </a:rPr>
              <a:t>is the week you are entering your time.  Clicking the </a:t>
            </a:r>
            <a:r>
              <a:rPr lang="en-US" sz="1200" b="1" dirty="0" smtClean="0">
                <a:solidFill>
                  <a:schemeClr val="tx1"/>
                </a:solidFill>
              </a:rPr>
              <a:t>Previous</a:t>
            </a:r>
            <a:r>
              <a:rPr lang="en-US" sz="1200" dirty="0" smtClean="0">
                <a:solidFill>
                  <a:schemeClr val="tx1"/>
                </a:solidFill>
              </a:rPr>
              <a:t> and </a:t>
            </a:r>
            <a:r>
              <a:rPr lang="en-US" sz="1200" b="1" dirty="0" smtClean="0">
                <a:solidFill>
                  <a:schemeClr val="tx1"/>
                </a:solidFill>
              </a:rPr>
              <a:t>Next</a:t>
            </a:r>
            <a:r>
              <a:rPr lang="en-US" sz="1200" dirty="0" smtClean="0">
                <a:solidFill>
                  <a:schemeClr val="tx1"/>
                </a:solidFill>
              </a:rPr>
              <a:t> </a:t>
            </a:r>
            <a:r>
              <a:rPr lang="en-US" sz="1200" b="1" dirty="0" smtClean="0">
                <a:solidFill>
                  <a:schemeClr val="tx1"/>
                </a:solidFill>
              </a:rPr>
              <a:t>screen</a:t>
            </a:r>
            <a:r>
              <a:rPr lang="en-US" sz="1200" dirty="0" smtClean="0">
                <a:solidFill>
                  <a:schemeClr val="tx1"/>
                </a:solidFill>
              </a:rPr>
              <a:t> buttons to the right of this field displays additional weeks.</a:t>
            </a:r>
          </a:p>
        </p:txBody>
      </p:sp>
      <p:sp>
        <p:nvSpPr>
          <p:cNvPr id="6" name="Rectangle 5">
            <a:hlinkClick r:id="rId5" action="ppaction://hlinksldjump"/>
            <a:hlinkHover r:id="rId5" action="ppaction://hlinksldjump"/>
          </p:cNvPr>
          <p:cNvSpPr/>
          <p:nvPr/>
        </p:nvSpPr>
        <p:spPr>
          <a:xfrm>
            <a:off x="17251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1568618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46</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4" name="Rectangle 13"/>
          <p:cNvSpPr/>
          <p:nvPr/>
        </p:nvSpPr>
        <p:spPr>
          <a:xfrm>
            <a:off x="1108610" y="3401213"/>
            <a:ext cx="671637"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331773" y="3252998"/>
            <a:ext cx="3058790" cy="137558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t>The </a:t>
            </a:r>
            <a:r>
              <a:rPr lang="en-US" sz="1200" b="1" dirty="0"/>
              <a:t>Work Schedule </a:t>
            </a:r>
            <a:r>
              <a:rPr lang="en-US" sz="1200" dirty="0"/>
              <a:t>row displays your assigned work schedule and total hours to account for in the week, usually 40 hours. A combination of time worked and/or leave must be entered based on the daily </a:t>
            </a:r>
            <a:r>
              <a:rPr lang="en-US" sz="1200" b="1" dirty="0"/>
              <a:t>From </a:t>
            </a:r>
            <a:r>
              <a:rPr lang="en-US" sz="1200" dirty="0"/>
              <a:t>and </a:t>
            </a:r>
            <a:r>
              <a:rPr lang="en-US" sz="1200" b="1" dirty="0"/>
              <a:t>To </a:t>
            </a:r>
            <a:r>
              <a:rPr lang="en-US" sz="1200" dirty="0" smtClean="0"/>
              <a:t>times based on the daily total hours.</a:t>
            </a:r>
            <a:endParaRPr lang="en-US" sz="1200" dirty="0"/>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8" name="Rectangle 17">
            <a:hlinkClick r:id="rId5" action="ppaction://hlinksldjump" highlightClick="1"/>
            <a:hlinkHover r:id="rId5" action="ppaction://hlinksldjump"/>
          </p:cNvPr>
          <p:cNvSpPr/>
          <p:nvPr/>
        </p:nvSpPr>
        <p:spPr>
          <a:xfrm>
            <a:off x="191411"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100236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47</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1092425" y="3564206"/>
            <a:ext cx="3363827" cy="101401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t>The </a:t>
            </a:r>
            <a:r>
              <a:rPr lang="en-US" sz="1200" b="1" dirty="0"/>
              <a:t>Cost Center</a:t>
            </a:r>
            <a:r>
              <a:rPr lang="en-US" sz="1200" dirty="0"/>
              <a:t> is </a:t>
            </a:r>
            <a:r>
              <a:rPr lang="en-US" sz="1200" dirty="0" smtClean="0"/>
              <a:t>where </a:t>
            </a:r>
            <a:r>
              <a:rPr lang="en-US" sz="1200" dirty="0"/>
              <a:t>your time is </a:t>
            </a:r>
            <a:r>
              <a:rPr lang="en-US" sz="1200" dirty="0" smtClean="0"/>
              <a:t>charged </a:t>
            </a:r>
            <a:r>
              <a:rPr lang="en-US" sz="1200" dirty="0"/>
              <a:t>if </a:t>
            </a:r>
            <a:r>
              <a:rPr lang="en-US" sz="1200" dirty="0" smtClean="0"/>
              <a:t>it you are not entering your time to a work order or project. </a:t>
            </a:r>
            <a:r>
              <a:rPr lang="en-US" sz="1200" dirty="0" smtClean="0">
                <a:solidFill>
                  <a:schemeClr val="tx1"/>
                </a:solidFill>
              </a:rPr>
              <a:t>Your home cost center is listed on your timesheet as indicated by the white arrow.</a:t>
            </a:r>
          </a:p>
        </p:txBody>
      </p:sp>
      <p:sp>
        <p:nvSpPr>
          <p:cNvPr id="6" name="Left Arrow 5"/>
          <p:cNvSpPr/>
          <p:nvPr/>
        </p:nvSpPr>
        <p:spPr>
          <a:xfrm>
            <a:off x="4284574" y="2413640"/>
            <a:ext cx="525982" cy="244214"/>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7" name="Rectangle 26"/>
          <p:cNvSpPr/>
          <p:nvPr/>
        </p:nvSpPr>
        <p:spPr>
          <a:xfrm>
            <a:off x="-847173" y="1371600"/>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5" name="Rectangle 24">
            <a:hlinkClick r:id="rId5" action="ppaction://hlinksldjump" highlightClick="1"/>
            <a:hlinkHover r:id="rId5" action="ppaction://hlinksldjump"/>
          </p:cNvPr>
          <p:cNvSpPr/>
          <p:nvPr/>
        </p:nvSpPr>
        <p:spPr>
          <a:xfrm>
            <a:off x="179545" y="1243055"/>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2880181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48</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2638003" y="3561996"/>
            <a:ext cx="2529568" cy="83197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This is the </a:t>
            </a:r>
            <a:r>
              <a:rPr lang="en-US" sz="1200" b="1" dirty="0" smtClean="0">
                <a:solidFill>
                  <a:schemeClr val="tx1"/>
                </a:solidFill>
              </a:rPr>
              <a:t>Receiving Functional Area </a:t>
            </a:r>
            <a:r>
              <a:rPr lang="en-US" sz="1200" dirty="0" smtClean="0">
                <a:solidFill>
                  <a:schemeClr val="tx1"/>
                </a:solidFill>
              </a:rPr>
              <a:t>column.  It is used to describe the type of work you are performing and is also used to report expenses.</a:t>
            </a: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8" name="Rectangle 17">
            <a:hlinkClick r:id="rId5" action="ppaction://hlinksldjump" highlightClick="1"/>
            <a:hlinkHover r:id="rId5" action="ppaction://hlinksldjump"/>
          </p:cNvPr>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2778691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49</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2937408" y="3561624"/>
            <a:ext cx="2994054" cy="122846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This is the </a:t>
            </a:r>
            <a:r>
              <a:rPr lang="en-US" sz="1200" b="1" dirty="0" smtClean="0">
                <a:solidFill>
                  <a:schemeClr val="tx1"/>
                </a:solidFill>
              </a:rPr>
              <a:t>Attendance/Absence </a:t>
            </a:r>
            <a:r>
              <a:rPr lang="en-US" sz="1200" dirty="0" smtClean="0">
                <a:solidFill>
                  <a:schemeClr val="tx1"/>
                </a:solidFill>
              </a:rPr>
              <a:t>column.  It is used by the system to track your attendances and absences.  For attendances, the “N” (Non-Participating) means it is not billed to a Federal Grant. “P” means it will be billed.  </a:t>
            </a: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6" name="Rectangle 5"/>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a:hlinkClick r:id="rId5" action="ppaction://hlinksldjump" highlightClick="1"/>
            <a:hlinkHover r:id="rId5" action="ppaction://hlinksldjump"/>
          </p:cNvPr>
          <p:cNvSpPr/>
          <p:nvPr/>
        </p:nvSpPr>
        <p:spPr>
          <a:xfrm>
            <a:off x="153987" y="1242900"/>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4171498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457200" indent="-457200">
              <a:buFont typeface="Arial" panose="020B0604020202020204" pitchFamily="34" charset="0"/>
              <a:buChar char="•"/>
            </a:pPr>
            <a:r>
              <a:rPr lang="en-US" sz="2400" dirty="0"/>
              <a:t>Explain why time entry is important to the Employee and to CDOT</a:t>
            </a:r>
          </a:p>
          <a:p>
            <a:pPr marL="457200" indent="-457200">
              <a:buFont typeface="Arial" panose="020B0604020202020204" pitchFamily="34" charset="0"/>
              <a:buChar char="•"/>
            </a:pPr>
            <a:r>
              <a:rPr lang="en-US" sz="2400" dirty="0"/>
              <a:t>Describe the roles and responsibilities in the time entry process</a:t>
            </a:r>
          </a:p>
          <a:p>
            <a:pPr marL="457200" indent="-457200">
              <a:buFont typeface="Arial" panose="020B0604020202020204" pitchFamily="34" charset="0"/>
              <a:buChar char="•"/>
            </a:pPr>
            <a:r>
              <a:rPr lang="en-US" sz="2400" dirty="0"/>
              <a:t>Identify common errors on your timesheet</a:t>
            </a:r>
          </a:p>
          <a:p>
            <a:pPr marL="457200" indent="-457200">
              <a:buFont typeface="Arial" panose="020B0604020202020204" pitchFamily="34" charset="0"/>
              <a:buChar char="•"/>
            </a:pPr>
            <a:r>
              <a:rPr lang="en-US" sz="2400" dirty="0"/>
              <a:t>Enter and release attendance and absences in SAP</a:t>
            </a:r>
          </a:p>
          <a:p>
            <a:pPr marL="457200" indent="-457200">
              <a:buFont typeface="Arial" panose="020B0604020202020204" pitchFamily="34" charset="0"/>
              <a:buChar char="•"/>
            </a:pPr>
            <a:r>
              <a:rPr lang="en-US" sz="2400" dirty="0"/>
              <a:t>Use best practices to make sure your timesheet is correct</a:t>
            </a:r>
          </a:p>
          <a:p>
            <a:pPr marL="457200" indent="-457200">
              <a:buFont typeface="Arial" panose="020B0604020202020204" pitchFamily="34" charset="0"/>
              <a:buChar char="•"/>
            </a:pPr>
            <a:r>
              <a:rPr lang="en-US" sz="2400" dirty="0"/>
              <a:t>Identify who to contact if you have questions about time and leave</a:t>
            </a:r>
          </a:p>
          <a:p>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50</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492268" y="3401212"/>
            <a:ext cx="2890202" cy="122737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t>The </a:t>
            </a:r>
            <a:r>
              <a:rPr lang="en-US" sz="1200" b="1" dirty="0"/>
              <a:t>Totals Row </a:t>
            </a:r>
            <a:r>
              <a:rPr lang="en-US" sz="1200" dirty="0"/>
              <a:t>displays the total number of hours you entered daily and for the week.  In this example, the black arrow points to a weekly total of 8 hours. The green arrow, pointing to the “0,” indicates no time has been entered for Tuesday.</a:t>
            </a:r>
          </a:p>
          <a:p>
            <a:r>
              <a:rPr lang="en-US" sz="1200" dirty="0" smtClean="0">
                <a:solidFill>
                  <a:schemeClr val="tx1"/>
                </a:solidFill>
              </a:rPr>
              <a:t>.</a:t>
            </a:r>
          </a:p>
        </p:txBody>
      </p:sp>
      <p:sp>
        <p:nvSpPr>
          <p:cNvPr id="6" name="Right Arrow 5"/>
          <p:cNvSpPr/>
          <p:nvPr/>
        </p:nvSpPr>
        <p:spPr>
          <a:xfrm rot="5400000">
            <a:off x="3508515" y="2834289"/>
            <a:ext cx="521129" cy="262561"/>
          </a:xfrm>
          <a:prstGeom prst="rightArrow">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7" name="Down Arrow 6"/>
          <p:cNvSpPr/>
          <p:nvPr/>
        </p:nvSpPr>
        <p:spPr>
          <a:xfrm>
            <a:off x="5920074" y="2794264"/>
            <a:ext cx="244378" cy="435682"/>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dirty="0" smtClean="0">
              <a:solidFill>
                <a:schemeClr val="tx1"/>
              </a:solidFill>
            </a:endParaRPr>
          </a:p>
        </p:txBody>
      </p:sp>
      <p:sp>
        <p:nvSpPr>
          <p:cNvPr id="21" name="Rectangle 20">
            <a:hlinkClick r:id="rId5" action="ppaction://hlinksldjump" highlightClick="1"/>
            <a:hlinkHover r:id="rId5" action="ppaction://hlinksldjump"/>
          </p:cNvPr>
          <p:cNvSpPr/>
          <p:nvPr/>
        </p:nvSpPr>
        <p:spPr>
          <a:xfrm>
            <a:off x="192087"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1681677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51</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1" name="Rectangle 20"/>
          <p:cNvSpPr/>
          <p:nvPr/>
        </p:nvSpPr>
        <p:spPr>
          <a:xfrm>
            <a:off x="3163987" y="3561624"/>
            <a:ext cx="2581358" cy="106695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defRPr/>
            </a:pPr>
            <a:r>
              <a:rPr lang="en-US" sz="1200" dirty="0"/>
              <a:t>The </a:t>
            </a:r>
            <a:r>
              <a:rPr lang="en-US" sz="1200" b="1" dirty="0"/>
              <a:t>Wage Types </a:t>
            </a:r>
            <a:r>
              <a:rPr lang="en-US" sz="1200" dirty="0"/>
              <a:t>field is used only if you are </a:t>
            </a:r>
            <a:r>
              <a:rPr lang="en-US" sz="1200" dirty="0" smtClean="0"/>
              <a:t>On-Call </a:t>
            </a:r>
            <a:r>
              <a:rPr lang="en-US" sz="1200" dirty="0"/>
              <a:t>or if you have a 2</a:t>
            </a:r>
            <a:r>
              <a:rPr lang="en-US" sz="1200" baseline="30000" dirty="0"/>
              <a:t>nd</a:t>
            </a:r>
            <a:r>
              <a:rPr lang="en-US" sz="1200" dirty="0"/>
              <a:t> or 3</a:t>
            </a:r>
            <a:r>
              <a:rPr lang="en-US" sz="1200" baseline="30000" dirty="0"/>
              <a:t>rd</a:t>
            </a:r>
            <a:r>
              <a:rPr lang="en-US" sz="1200" dirty="0"/>
              <a:t> shift work schedule and have to attend mandatory events during 1</a:t>
            </a:r>
            <a:r>
              <a:rPr lang="en-US" sz="1200" baseline="30000" dirty="0"/>
              <a:t>st</a:t>
            </a:r>
            <a:r>
              <a:rPr lang="en-US" sz="1200" dirty="0"/>
              <a:t> shift hours.</a:t>
            </a:r>
          </a:p>
        </p:txBody>
      </p:sp>
      <p:sp>
        <p:nvSpPr>
          <p:cNvPr id="18" name="Rectangle 17">
            <a:hlinkClick r:id="rId5" action="ppaction://hlinksldjump" highlightClick="1"/>
            <a:hlinkHover r:id="rId5" action="ppaction://hlinksldjump"/>
          </p:cNvPr>
          <p:cNvSpPr/>
          <p:nvPr/>
        </p:nvSpPr>
        <p:spPr>
          <a:xfrm>
            <a:off x="179545"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3431614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stretch>
            <a:fillRect/>
          </a:stretch>
        </p:blipFill>
        <p:spPr>
          <a:xfrm>
            <a:off x="153987" y="2338570"/>
            <a:ext cx="8829675" cy="2276475"/>
          </a:xfrm>
          <a:prstGeom prst="rect">
            <a:avLst/>
          </a:prstGeom>
        </p:spPr>
      </p:pic>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52</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1" name="Rectangle 20"/>
          <p:cNvSpPr/>
          <p:nvPr/>
        </p:nvSpPr>
        <p:spPr>
          <a:xfrm>
            <a:off x="879676" y="4047145"/>
            <a:ext cx="2980225" cy="10166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defRPr/>
            </a:pPr>
            <a:r>
              <a:rPr lang="en-US" sz="1200" dirty="0"/>
              <a:t>The </a:t>
            </a:r>
            <a:r>
              <a:rPr lang="en-US" sz="1200" b="1" dirty="0"/>
              <a:t>Time Entry </a:t>
            </a:r>
            <a:r>
              <a:rPr lang="en-US" sz="1200" dirty="0"/>
              <a:t>area is where you enter the </a:t>
            </a:r>
            <a:r>
              <a:rPr lang="en-US" sz="1200" dirty="0" smtClean="0"/>
              <a:t>start </a:t>
            </a:r>
            <a:r>
              <a:rPr lang="en-US" sz="1200" dirty="0"/>
              <a:t>and end times you worked, any leave you have taken, and overtime if you are eligible. </a:t>
            </a:r>
            <a:r>
              <a:rPr lang="en-US" sz="1200" dirty="0" smtClean="0"/>
              <a:t>Time entries should be made in 15 minute intervals (00</a:t>
            </a:r>
            <a:r>
              <a:rPr lang="en-US" sz="1200" dirty="0"/>
              <a:t>, :15, :30 or :45).</a:t>
            </a:r>
          </a:p>
        </p:txBody>
      </p:sp>
      <p:sp>
        <p:nvSpPr>
          <p:cNvPr id="18" name="Rectangle 17">
            <a:hlinkClick r:id="rId5" action="ppaction://hlinksldjump" highlightClick="1"/>
            <a:hlinkHover r:id="rId5" action="ppaction://hlinksldjump"/>
          </p:cNvPr>
          <p:cNvSpPr/>
          <p:nvPr/>
        </p:nvSpPr>
        <p:spPr>
          <a:xfrm>
            <a:off x="184407" y="1231162"/>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2234588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1"/>
            <a:ext cx="8778240" cy="1215958"/>
          </a:xfrm>
        </p:spPr>
        <p:txBody>
          <a:bodyPr/>
          <a:lstStyle/>
          <a:p>
            <a:pPr algn="ctr"/>
            <a:r>
              <a:rPr lang="en-US" dirty="0" smtClean="0"/>
              <a:t>Using line </a:t>
            </a:r>
            <a:r>
              <a:rPr lang="en-US" b="1" dirty="0" smtClean="0"/>
              <a:t>two</a:t>
            </a:r>
            <a:r>
              <a:rPr lang="en-US" dirty="0" smtClean="0"/>
              <a:t> of your </a:t>
            </a:r>
            <a:r>
              <a:rPr lang="en-US" b="1" i="1" dirty="0"/>
              <a:t>Employee</a:t>
            </a:r>
            <a:r>
              <a:rPr lang="en-US" dirty="0" smtClean="0"/>
              <a:t> </a:t>
            </a:r>
            <a:r>
              <a:rPr lang="en-US" b="1" i="1" dirty="0" smtClean="0"/>
              <a:t>Time </a:t>
            </a:r>
            <a:r>
              <a:rPr lang="en-US" b="1" i="1" dirty="0"/>
              <a:t>E</a:t>
            </a:r>
            <a:r>
              <a:rPr lang="en-US" b="1" i="1" dirty="0" smtClean="0"/>
              <a:t>ntry Worksheet</a:t>
            </a:r>
            <a:r>
              <a:rPr lang="en-US" dirty="0" smtClean="0"/>
              <a:t>, click on the button that matches your assignment.</a:t>
            </a:r>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Time Entry</a:t>
            </a:r>
            <a:endParaRPr lang="en-US" dirty="0"/>
          </a:p>
        </p:txBody>
      </p:sp>
      <p:graphicFrame>
        <p:nvGraphicFramePr>
          <p:cNvPr id="6" name="Diagram 5"/>
          <p:cNvGraphicFramePr/>
          <p:nvPr>
            <p:custDataLst>
              <p:tags r:id="rId2"/>
            </p:custDataLst>
            <p:extLst>
              <p:ext uri="{D42A27DB-BD31-4B8C-83A1-F6EECF244321}">
                <p14:modId xmlns:p14="http://schemas.microsoft.com/office/powerpoint/2010/main" val="4179686825"/>
              </p:ext>
            </p:extLst>
          </p:nvPr>
        </p:nvGraphicFramePr>
        <p:xfrm>
          <a:off x="182880" y="2712972"/>
          <a:ext cx="8784077" cy="2471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a:hlinkClick r:id="rId10" action="ppaction://hlinksldjump"/>
          </p:cNvPr>
          <p:cNvSpPr/>
          <p:nvPr/>
        </p:nvSpPr>
        <p:spPr>
          <a:xfrm>
            <a:off x="182880" y="3321889"/>
            <a:ext cx="2055223" cy="12540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Rectangle 10">
            <a:hlinkClick r:id="rId11" action="ppaction://hlinksldjump"/>
          </p:cNvPr>
          <p:cNvSpPr/>
          <p:nvPr/>
        </p:nvSpPr>
        <p:spPr>
          <a:xfrm>
            <a:off x="2381794" y="3321889"/>
            <a:ext cx="2103120" cy="12540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a:hlinkClick r:id="rId11" action="ppaction://hlinksldjump"/>
          </p:cNvPr>
          <p:cNvSpPr/>
          <p:nvPr/>
        </p:nvSpPr>
        <p:spPr>
          <a:xfrm>
            <a:off x="4629152" y="3321889"/>
            <a:ext cx="2103120" cy="12540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a:hlinkClick r:id="rId11" action="ppaction://hlinksldjump"/>
          </p:cNvPr>
          <p:cNvSpPr/>
          <p:nvPr/>
        </p:nvSpPr>
        <p:spPr>
          <a:xfrm>
            <a:off x="6858000" y="3321889"/>
            <a:ext cx="2103120" cy="12540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527124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Time Entered by Maintenance </a:t>
            </a:r>
            <a:endParaRPr lang="en-US" dirty="0"/>
          </a:p>
        </p:txBody>
      </p:sp>
      <p:sp>
        <p:nvSpPr>
          <p:cNvPr id="3" name="Content Placeholder 2"/>
          <p:cNvSpPr>
            <a:spLocks noGrp="1"/>
          </p:cNvSpPr>
          <p:nvPr>
            <p:ph sz="half" idx="2"/>
          </p:nvPr>
        </p:nvSpPr>
        <p:spPr>
          <a:xfrm>
            <a:off x="304800" y="1371600"/>
            <a:ext cx="8503920" cy="4937760"/>
          </a:xfrm>
        </p:spPr>
        <p:txBody>
          <a:bodyPr/>
          <a:lstStyle/>
          <a:p>
            <a:pPr marL="342900" indent="-342900">
              <a:buFont typeface="Arial" panose="020B0604020202020204" pitchFamily="34" charset="0"/>
              <a:buChar char="•"/>
            </a:pPr>
            <a:r>
              <a:rPr lang="en-US" sz="2400" i="1" dirty="0" smtClean="0"/>
              <a:t>A Work Order </a:t>
            </a:r>
          </a:p>
          <a:p>
            <a:pPr marL="1085850" lvl="1" indent="-342900">
              <a:buFont typeface="Arial" panose="020B0604020202020204" pitchFamily="34" charset="0"/>
              <a:buChar char="•"/>
            </a:pPr>
            <a:r>
              <a:rPr lang="en-US" sz="2000" dirty="0" smtClean="0"/>
              <a:t>Includes </a:t>
            </a:r>
            <a:r>
              <a:rPr lang="en-US" sz="2000" dirty="0"/>
              <a:t>the work order number, an activity number, and a work center </a:t>
            </a:r>
            <a:r>
              <a:rPr lang="en-US" sz="2000" dirty="0" smtClean="0"/>
              <a:t>number, A/A type and working time</a:t>
            </a:r>
          </a:p>
          <a:p>
            <a:pPr marL="342900" indent="-342900">
              <a:buFont typeface="Arial" panose="020B0604020202020204" pitchFamily="34" charset="0"/>
              <a:buChar char="•"/>
            </a:pPr>
            <a:r>
              <a:rPr lang="en-US" sz="2400" i="1" dirty="0" smtClean="0"/>
              <a:t>Cost Center</a:t>
            </a:r>
          </a:p>
          <a:p>
            <a:pPr marL="1085850" lvl="1" indent="-342900">
              <a:buFont typeface="Arial" panose="020B0604020202020204" pitchFamily="34" charset="0"/>
              <a:buChar char="•"/>
            </a:pPr>
            <a:r>
              <a:rPr lang="en-US" sz="2000" dirty="0" smtClean="0"/>
              <a:t>Can be used </a:t>
            </a:r>
            <a:r>
              <a:rPr lang="en-US" sz="2000" dirty="0"/>
              <a:t>to record </a:t>
            </a:r>
            <a:r>
              <a:rPr lang="en-US" sz="2000" dirty="0" smtClean="0"/>
              <a:t>administrative work, </a:t>
            </a:r>
            <a:r>
              <a:rPr lang="en-US" sz="2000" dirty="0"/>
              <a:t>such as </a:t>
            </a:r>
            <a:r>
              <a:rPr lang="en-US" sz="2000" dirty="0" smtClean="0"/>
              <a:t>training or safety meetings</a:t>
            </a:r>
          </a:p>
          <a:p>
            <a:pPr marL="1085850" lvl="1" indent="-342900">
              <a:buFont typeface="Arial" panose="020B0604020202020204" pitchFamily="34" charset="0"/>
              <a:buChar char="•"/>
            </a:pPr>
            <a:r>
              <a:rPr lang="en-US" sz="2000" dirty="0" smtClean="0"/>
              <a:t>Requires entry of the </a:t>
            </a:r>
            <a:r>
              <a:rPr lang="en-US" sz="2000" dirty="0"/>
              <a:t>Receiving Cost Center, Receiving Functional Area, A/A Type and Working </a:t>
            </a:r>
            <a:r>
              <a:rPr lang="en-US" sz="2000" dirty="0" smtClean="0"/>
              <a:t>time (From </a:t>
            </a:r>
            <a:r>
              <a:rPr lang="en-US" sz="2000" dirty="0"/>
              <a:t>and To)</a:t>
            </a:r>
          </a:p>
          <a:p>
            <a:pPr marL="342900" indent="-342900">
              <a:buFont typeface="Arial" panose="020B0604020202020204" pitchFamily="34" charset="0"/>
              <a:buChar char="•"/>
            </a:pPr>
            <a:r>
              <a:rPr lang="en-US" sz="2400" i="1" dirty="0" smtClean="0"/>
              <a:t>On-call</a:t>
            </a:r>
            <a:endParaRPr lang="en-US" sz="2400" i="1" dirty="0"/>
          </a:p>
          <a:p>
            <a:pPr marL="1085850" lvl="1" indent="-342900">
              <a:buFont typeface="Arial" panose="020B0604020202020204" pitchFamily="34" charset="0"/>
              <a:buChar char="•"/>
            </a:pPr>
            <a:r>
              <a:rPr lang="en-US" sz="2000" dirty="0"/>
              <a:t>Used </a:t>
            </a:r>
            <a:r>
              <a:rPr lang="en-US" sz="2000" b="1" i="1" dirty="0"/>
              <a:t>only</a:t>
            </a:r>
            <a:r>
              <a:rPr lang="en-US" sz="2000" dirty="0"/>
              <a:t> to record time the employee was </a:t>
            </a:r>
            <a:r>
              <a:rPr lang="en-US" sz="2000" dirty="0" smtClean="0"/>
              <a:t>on-call</a:t>
            </a:r>
            <a:endParaRPr lang="en-US" sz="2000" dirty="0"/>
          </a:p>
          <a:p>
            <a:pPr marL="1085850" lvl="1" indent="-342900">
              <a:buFont typeface="Arial" panose="020B0604020202020204" pitchFamily="34" charset="0"/>
              <a:buChar char="•"/>
            </a:pPr>
            <a:r>
              <a:rPr lang="en-US" sz="2000" dirty="0"/>
              <a:t>Requires entry of the Receiving Cost Center, Receiving Functional Area, </a:t>
            </a:r>
            <a:r>
              <a:rPr lang="en-US" sz="2000" dirty="0" smtClean="0"/>
              <a:t>Wage </a:t>
            </a:r>
            <a:r>
              <a:rPr lang="en-US" sz="2000" dirty="0"/>
              <a:t>Type </a:t>
            </a:r>
            <a:r>
              <a:rPr lang="en-US" sz="2000" dirty="0" smtClean="0"/>
              <a:t>4099 and hours </a:t>
            </a:r>
            <a:r>
              <a:rPr lang="en-US" sz="2000" dirty="0"/>
              <a:t>(From and To)</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129056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876300" y="4279900"/>
            <a:ext cx="2438400" cy="1851025"/>
          </a:xfrm>
          <a:prstGeom prst="homePlate">
            <a:avLst>
              <a:gd name="adj" fmla="val 28537"/>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smtClean="0">
                <a:solidFill>
                  <a:schemeClr val="tx1"/>
                </a:solidFill>
              </a:rPr>
              <a:t>Maintenance Staff</a:t>
            </a:r>
            <a:r>
              <a:rPr lang="en-US" sz="1400" b="1" dirty="0" smtClean="0">
                <a:solidFill>
                  <a:schemeClr val="tx1"/>
                </a:solidFill>
              </a:rPr>
              <a:t> - </a:t>
            </a:r>
          </a:p>
          <a:p>
            <a:r>
              <a:rPr lang="en-US" sz="1400" dirty="0" smtClean="0">
                <a:solidFill>
                  <a:schemeClr val="tx1"/>
                </a:solidFill>
              </a:rPr>
              <a:t>Creates and releases the work order</a:t>
            </a:r>
          </a:p>
        </p:txBody>
      </p:sp>
      <p:sp>
        <p:nvSpPr>
          <p:cNvPr id="2" name="Title 1"/>
          <p:cNvSpPr>
            <a:spLocks noGrp="1"/>
          </p:cNvSpPr>
          <p:nvPr>
            <p:ph type="title"/>
          </p:nvPr>
        </p:nvSpPr>
        <p:spPr/>
        <p:txBody>
          <a:bodyPr/>
          <a:lstStyle/>
          <a:p>
            <a:r>
              <a:rPr lang="en-US" dirty="0" smtClean="0"/>
              <a:t>Work Orders and Time Entry</a:t>
            </a:r>
            <a:endParaRPr lang="en-US" dirty="0"/>
          </a:p>
        </p:txBody>
      </p:sp>
      <p:sp>
        <p:nvSpPr>
          <p:cNvPr id="3" name="Content Placeholder 2"/>
          <p:cNvSpPr>
            <a:spLocks noGrp="1"/>
          </p:cNvSpPr>
          <p:nvPr>
            <p:ph sz="half" idx="2"/>
          </p:nvPr>
        </p:nvSpPr>
        <p:spPr>
          <a:xfrm>
            <a:off x="304800" y="1371600"/>
            <a:ext cx="8503920" cy="2540000"/>
          </a:xfrm>
        </p:spPr>
        <p:txBody>
          <a:bodyPr/>
          <a:lstStyle/>
          <a:p>
            <a:r>
              <a:rPr lang="en-US" sz="2400" dirty="0" smtClean="0"/>
              <a:t>As a Maintenance or Tunnel Employee:</a:t>
            </a:r>
          </a:p>
          <a:p>
            <a:pPr marL="342900" indent="-342900">
              <a:buFont typeface="Arial" panose="020B0604020202020204" pitchFamily="34" charset="0"/>
              <a:buChar char="•"/>
            </a:pPr>
            <a:r>
              <a:rPr lang="en-US" sz="2400" dirty="0" smtClean="0"/>
              <a:t>All of your working time is typically entered to a work order</a:t>
            </a:r>
          </a:p>
          <a:p>
            <a:pPr marL="640080" indent="-342900">
              <a:buFont typeface="Arial" panose="020B0604020202020204" pitchFamily="34" charset="0"/>
              <a:buChar char="•"/>
            </a:pPr>
            <a:r>
              <a:rPr lang="en-US" sz="2400" dirty="0" smtClean="0"/>
              <a:t>DOT1 work orders will transfer the time to your timesheet</a:t>
            </a:r>
          </a:p>
          <a:p>
            <a:pPr marL="640080" indent="-342900">
              <a:buFont typeface="Arial" panose="020B0604020202020204" pitchFamily="34" charset="0"/>
              <a:buChar char="•"/>
            </a:pPr>
            <a:r>
              <a:rPr lang="en-US" sz="2400" dirty="0" smtClean="0"/>
              <a:t>Preventative work orders must be entered on the timesheet</a:t>
            </a:r>
          </a:p>
          <a:p>
            <a:pPr marL="342900" indent="-342900">
              <a:buFont typeface="Arial" panose="020B0604020202020204" pitchFamily="34" charset="0"/>
              <a:buChar char="•"/>
            </a:pPr>
            <a:r>
              <a:rPr lang="en-US" sz="2400" dirty="0" smtClean="0"/>
              <a:t>Time cannot be entered or transferred unless a work order has been created and released</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0" name="Pentagon 9"/>
          <p:cNvSpPr/>
          <p:nvPr/>
        </p:nvSpPr>
        <p:spPr>
          <a:xfrm>
            <a:off x="2806700" y="4279900"/>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DOT1 Work Orders:</a:t>
            </a:r>
          </a:p>
          <a:p>
            <a:pPr marL="285750" indent="-285750">
              <a:buFont typeface="Arial" panose="020B0604020202020204" pitchFamily="34" charset="0"/>
              <a:buChar char="•"/>
            </a:pP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reviews and enters </a:t>
            </a:r>
          </a:p>
        </p:txBody>
      </p:sp>
      <p:sp>
        <p:nvSpPr>
          <p:cNvPr id="11" name="Pentagon 10"/>
          <p:cNvSpPr/>
          <p:nvPr/>
        </p:nvSpPr>
        <p:spPr>
          <a:xfrm>
            <a:off x="2806700" y="5318125"/>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Preventative Work Orders:</a:t>
            </a:r>
          </a:p>
          <a:p>
            <a:pPr marL="285750" indent="-285750">
              <a:buFont typeface="Arial" panose="020B0604020202020204" pitchFamily="34" charset="0"/>
              <a:buChar char="•"/>
            </a:pPr>
            <a:r>
              <a:rPr lang="en-US" sz="1400" i="1" dirty="0" smtClean="0">
                <a:solidFill>
                  <a:schemeClr val="tx1"/>
                </a:solidFill>
              </a:rPr>
              <a:t>Do not </a:t>
            </a: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enters in timesheet</a:t>
            </a:r>
          </a:p>
        </p:txBody>
      </p:sp>
      <p:sp>
        <p:nvSpPr>
          <p:cNvPr id="14" name="Pentagon 13"/>
          <p:cNvSpPr/>
          <p:nvPr/>
        </p:nvSpPr>
        <p:spPr>
          <a:xfrm>
            <a:off x="5905500" y="4279899"/>
            <a:ext cx="2235200" cy="1851025"/>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Employee</a:t>
            </a:r>
            <a:r>
              <a:rPr lang="en-US" sz="1400" b="1" dirty="0">
                <a:solidFill>
                  <a:schemeClr val="tx1"/>
                </a:solidFill>
              </a:rPr>
              <a:t> - </a:t>
            </a:r>
          </a:p>
          <a:p>
            <a:r>
              <a:rPr lang="en-US" sz="1400" b="1" dirty="0">
                <a:solidFill>
                  <a:schemeClr val="tx1"/>
                </a:solidFill>
              </a:rPr>
              <a:t>Releases and saves time to the work </a:t>
            </a:r>
            <a:r>
              <a:rPr lang="en-US" sz="1400" b="1" dirty="0" smtClean="0">
                <a:solidFill>
                  <a:schemeClr val="tx1"/>
                </a:solidFill>
              </a:rPr>
              <a:t>order in the timesheet</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4006650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Transfer </a:t>
            </a:r>
            <a:r>
              <a:rPr lang="en-US" dirty="0" smtClean="0"/>
              <a:t>and </a:t>
            </a:r>
            <a:r>
              <a:rPr lang="en-US" dirty="0"/>
              <a:t>DOT1 Work Orders</a:t>
            </a:r>
          </a:p>
        </p:txBody>
      </p:sp>
      <p:sp>
        <p:nvSpPr>
          <p:cNvPr id="3" name="Content Placeholder 2"/>
          <p:cNvSpPr>
            <a:spLocks noGrp="1"/>
          </p:cNvSpPr>
          <p:nvPr>
            <p:ph sz="half" idx="2"/>
          </p:nvPr>
        </p:nvSpPr>
        <p:spPr>
          <a:xfrm>
            <a:off x="304800" y="1371600"/>
            <a:ext cx="8503920" cy="927100"/>
          </a:xfrm>
        </p:spPr>
        <p:txBody>
          <a:bodyPr/>
          <a:lstStyle/>
          <a:p>
            <a:r>
              <a:rPr lang="en-US" dirty="0" smtClean="0"/>
              <a:t>Time transfer occur three times a day</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56</a:t>
            </a:fld>
            <a:endParaRPr lang="en-US" dirty="0"/>
          </a:p>
        </p:txBody>
      </p:sp>
      <p:pic>
        <p:nvPicPr>
          <p:cNvPr id="7" name="Content Placeholder 6"/>
          <p:cNvPicPr>
            <a:picLocks noGrp="1" noChangeAspect="1"/>
          </p:cNvPicPr>
          <p:nvPr>
            <p:ph sz="half" idx="12"/>
          </p:nvPr>
        </p:nvPicPr>
        <p:blipFill>
          <a:blip r:embed="rId4"/>
          <a:stretch>
            <a:fillRect/>
          </a:stretch>
        </p:blipFill>
        <p:spPr>
          <a:xfrm>
            <a:off x="5869940" y="2709561"/>
            <a:ext cx="2368508" cy="3392424"/>
          </a:xfrm>
          <a:prstGeom prst="rect">
            <a:avLst/>
          </a:prstGeom>
          <a:ln w="9525">
            <a:solidFill>
              <a:schemeClr val="tx1"/>
            </a:solidFill>
          </a:ln>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1" name="Picture 10"/>
          <p:cNvPicPr>
            <a:picLocks noChangeAspect="1"/>
          </p:cNvPicPr>
          <p:nvPr/>
        </p:nvPicPr>
        <p:blipFill rotWithShape="1">
          <a:blip r:embed="rId5"/>
          <a:srcRect r="4878"/>
          <a:stretch/>
        </p:blipFill>
        <p:spPr>
          <a:xfrm>
            <a:off x="304800" y="2709561"/>
            <a:ext cx="2590800" cy="3391400"/>
          </a:xfrm>
          <a:prstGeom prst="rect">
            <a:avLst/>
          </a:prstGeom>
        </p:spPr>
      </p:pic>
      <p:sp>
        <p:nvSpPr>
          <p:cNvPr id="8" name="Right Arrow 7"/>
          <p:cNvSpPr/>
          <p:nvPr/>
        </p:nvSpPr>
        <p:spPr>
          <a:xfrm>
            <a:off x="2517140" y="3017781"/>
            <a:ext cx="1739900" cy="863600"/>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6:00 a.m. </a:t>
            </a:r>
          </a:p>
        </p:txBody>
      </p:sp>
      <p:sp>
        <p:nvSpPr>
          <p:cNvPr id="9" name="Right Arrow 8"/>
          <p:cNvSpPr/>
          <p:nvPr/>
        </p:nvSpPr>
        <p:spPr>
          <a:xfrm>
            <a:off x="2517140" y="4049835"/>
            <a:ext cx="1739900" cy="863600"/>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6:00 p.m.</a:t>
            </a:r>
          </a:p>
        </p:txBody>
      </p:sp>
      <p:sp>
        <p:nvSpPr>
          <p:cNvPr id="10" name="Right Arrow 9"/>
          <p:cNvSpPr/>
          <p:nvPr/>
        </p:nvSpPr>
        <p:spPr>
          <a:xfrm>
            <a:off x="2517140" y="5081889"/>
            <a:ext cx="1739900" cy="863600"/>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Midnight</a:t>
            </a:r>
          </a:p>
        </p:txBody>
      </p:sp>
    </p:spTree>
    <p:custDataLst>
      <p:tags r:id="rId1"/>
    </p:custDataLst>
    <p:extLst>
      <p:ext uri="{BB962C8B-B14F-4D97-AF65-F5344CB8AC3E}">
        <p14:creationId xmlns:p14="http://schemas.microsoft.com/office/powerpoint/2010/main" val="221940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1750"/>
                                  </p:stCondLst>
                                  <p:childTnLst>
                                    <p:animMotion origin="layout" path="M 3.88889E-6 7.40741E-7 L 0.25191 0.00046 " pathEditMode="relative" rAng="0" ptsTypes="AA">
                                      <p:cBhvr>
                                        <p:cTn id="6" dur="1000" fill="hold"/>
                                        <p:tgtEl>
                                          <p:spTgt spid="8"/>
                                        </p:tgtEl>
                                        <p:attrNameLst>
                                          <p:attrName>ppt_x</p:attrName>
                                          <p:attrName>ppt_y</p:attrName>
                                        </p:attrNameLst>
                                      </p:cBhvr>
                                      <p:rCtr x="12587" y="23"/>
                                    </p:animMotion>
                                  </p:childTnLst>
                                </p:cTn>
                              </p:par>
                            </p:childTnLst>
                          </p:cTn>
                        </p:par>
                        <p:par>
                          <p:cTn id="7" fill="hold">
                            <p:stCondLst>
                              <p:cond delay="12750"/>
                            </p:stCondLst>
                            <p:childTnLst>
                              <p:par>
                                <p:cTn id="8" presetID="42" presetClass="path" presetSubtype="0" accel="50000" decel="50000" fill="hold" grpId="0" nodeType="afterEffect">
                                  <p:stCondLst>
                                    <p:cond delay="250"/>
                                  </p:stCondLst>
                                  <p:childTnLst>
                                    <p:animMotion origin="layout" path="M 3.88889E-6 -2.22222E-6 L 0.25173 -0.00162 " pathEditMode="relative" rAng="0" ptsTypes="AA">
                                      <p:cBhvr>
                                        <p:cTn id="9" dur="2000" fill="hold"/>
                                        <p:tgtEl>
                                          <p:spTgt spid="9"/>
                                        </p:tgtEl>
                                        <p:attrNameLst>
                                          <p:attrName>ppt_x</p:attrName>
                                          <p:attrName>ppt_y</p:attrName>
                                        </p:attrNameLst>
                                      </p:cBhvr>
                                      <p:rCtr x="12587" y="-93"/>
                                    </p:animMotion>
                                  </p:childTnLst>
                                </p:cTn>
                              </p:par>
                            </p:childTnLst>
                          </p:cTn>
                        </p:par>
                        <p:par>
                          <p:cTn id="10" fill="hold">
                            <p:stCondLst>
                              <p:cond delay="15000"/>
                            </p:stCondLst>
                            <p:childTnLst>
                              <p:par>
                                <p:cTn id="11" presetID="42" presetClass="path" presetSubtype="0" accel="50000" decel="50000" fill="hold" grpId="0" nodeType="afterEffect">
                                  <p:stCondLst>
                                    <p:cond delay="250"/>
                                  </p:stCondLst>
                                  <p:childTnLst>
                                    <p:animMotion origin="layout" path="M 3.88889E-6 4.81481E-6 L 0.25173 -0.00024 " pathEditMode="relative" rAng="0" ptsTypes="AA">
                                      <p:cBhvr>
                                        <p:cTn id="12" dur="2000" fill="hold"/>
                                        <p:tgtEl>
                                          <p:spTgt spid="10"/>
                                        </p:tgtEl>
                                        <p:attrNameLst>
                                          <p:attrName>ppt_x</p:attrName>
                                          <p:attrName>ppt_y</p:attrName>
                                        </p:attrNameLst>
                                      </p:cBhvr>
                                      <p:rCtr x="125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Required Work Time Data</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57</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18637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the DOT1 Work Order</a:t>
            </a:r>
            <a:endParaRPr lang="en-US" dirty="0"/>
          </a:p>
        </p:txBody>
      </p:sp>
      <p:sp>
        <p:nvSpPr>
          <p:cNvPr id="3" name="Content Placeholder 2"/>
          <p:cNvSpPr>
            <a:spLocks noGrp="1"/>
          </p:cNvSpPr>
          <p:nvPr>
            <p:ph sz="half" idx="2"/>
          </p:nvPr>
        </p:nvSpPr>
        <p:spPr>
          <a:xfrm>
            <a:off x="320040" y="1371600"/>
            <a:ext cx="8488680" cy="4937760"/>
          </a:xfrm>
        </p:spPr>
        <p:txBody>
          <a:bodyPr/>
          <a:lstStyle/>
          <a:p>
            <a:r>
              <a:rPr lang="en-US" sz="2800" dirty="0" smtClean="0"/>
              <a:t>When reviewing time transferred by DOT1 work order, verify the:</a:t>
            </a:r>
          </a:p>
          <a:p>
            <a:pPr marL="640080" indent="-457200">
              <a:spcAft>
                <a:spcPts val="600"/>
              </a:spcAft>
              <a:buFont typeface="Arial" panose="020B0604020202020204" pitchFamily="34" charset="0"/>
              <a:buChar char="•"/>
            </a:pPr>
            <a:r>
              <a:rPr lang="en-US" sz="2800" dirty="0" smtClean="0"/>
              <a:t>Work Order Number</a:t>
            </a:r>
          </a:p>
          <a:p>
            <a:pPr marL="640080" indent="-457200">
              <a:spcAft>
                <a:spcPts val="600"/>
              </a:spcAft>
              <a:buFont typeface="Arial" panose="020B0604020202020204" pitchFamily="34" charset="0"/>
              <a:buChar char="•"/>
            </a:pPr>
            <a:r>
              <a:rPr lang="en-US" sz="2800" dirty="0" smtClean="0"/>
              <a:t>Activity </a:t>
            </a:r>
          </a:p>
          <a:p>
            <a:pPr marL="640080" indent="-457200">
              <a:spcAft>
                <a:spcPts val="600"/>
              </a:spcAft>
              <a:buFont typeface="Arial" panose="020B0604020202020204" pitchFamily="34" charset="0"/>
              <a:buChar char="•"/>
            </a:pPr>
            <a:r>
              <a:rPr lang="en-US" sz="2800" dirty="0" smtClean="0"/>
              <a:t>Work Center </a:t>
            </a:r>
          </a:p>
          <a:p>
            <a:pPr marL="640080" indent="-457200">
              <a:spcAft>
                <a:spcPts val="600"/>
              </a:spcAft>
              <a:buFont typeface="Arial" panose="020B0604020202020204" pitchFamily="34" charset="0"/>
              <a:buChar char="•"/>
            </a:pPr>
            <a:r>
              <a:rPr lang="en-US" sz="2800" dirty="0"/>
              <a:t>A/A Type</a:t>
            </a:r>
          </a:p>
          <a:p>
            <a:pPr marL="640080" indent="-457200">
              <a:spcAft>
                <a:spcPts val="600"/>
              </a:spcAft>
              <a:buFont typeface="Arial" panose="020B0604020202020204" pitchFamily="34" charset="0"/>
              <a:buChar char="•"/>
            </a:pPr>
            <a:r>
              <a:rPr lang="en-US" sz="2800" dirty="0" smtClean="0"/>
              <a:t>Working time (To and From)</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58</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492750" y="2184400"/>
            <a:ext cx="2857500" cy="270510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5462820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sz="3600" dirty="0" smtClean="0"/>
              <a:t>CAT2 – Verify and Enter Time to a Work Order</a:t>
            </a:r>
            <a:endParaRPr lang="en-US" sz="3600" dirty="0"/>
          </a:p>
        </p:txBody>
      </p:sp>
      <p:sp>
        <p:nvSpPr>
          <p:cNvPr id="6" name="Content Placeholder 5"/>
          <p:cNvSpPr>
            <a:spLocks noGrp="1"/>
          </p:cNvSpPr>
          <p:nvPr>
            <p:ph idx="1"/>
          </p:nvPr>
        </p:nvSpPr>
        <p:spPr>
          <a:xfrm>
            <a:off x="1651000" y="1371600"/>
            <a:ext cx="7310120" cy="4937125"/>
          </a:xfrm>
        </p:spPr>
        <p:txBody>
          <a:bodyPr/>
          <a:lstStyle/>
          <a:p>
            <a:r>
              <a:rPr lang="en-US" sz="2400" b="1" dirty="0" smtClean="0"/>
              <a:t>Scenario:</a:t>
            </a:r>
            <a:r>
              <a:rPr lang="en-US" sz="2400" dirty="0" smtClean="0"/>
              <a:t> You are changing the amount of time you worked on a DOT1 work order from 9 hours to 10 hours and are entering the 10 hours to a preventive work order. </a:t>
            </a:r>
          </a:p>
        </p:txBody>
      </p:sp>
      <p:pic>
        <p:nvPicPr>
          <p:cNvPr id="7" name="sd8412b0bc194d2e8eeae5aea72c6067"/>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6560" y="2579169"/>
            <a:ext cx="7239000" cy="3729556"/>
          </a:xfrm>
          <a:prstGeom prst="rect">
            <a:avLst/>
          </a:prstGeom>
        </p:spPr>
      </p:pic>
    </p:spTree>
    <p:custDataLst>
      <p:tags r:id="rId1"/>
    </p:custDataLst>
    <p:extLst>
      <p:ext uri="{BB962C8B-B14F-4D97-AF65-F5344CB8AC3E}">
        <p14:creationId xmlns:p14="http://schemas.microsoft.com/office/powerpoint/2010/main" val="299316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a:t>
            </a:fld>
            <a:endParaRPr lang="en-US" dirty="0"/>
          </a:p>
        </p:txBody>
      </p:sp>
      <p:sp>
        <p:nvSpPr>
          <p:cNvPr id="5" name="Title 4"/>
          <p:cNvSpPr>
            <a:spLocks noGrp="1"/>
          </p:cNvSpPr>
          <p:nvPr>
            <p:ph type="title"/>
          </p:nvPr>
        </p:nvSpPr>
        <p:spPr/>
        <p:txBody>
          <a:bodyPr/>
          <a:lstStyle/>
          <a:p>
            <a:r>
              <a:rPr lang="en-US" dirty="0" smtClean="0"/>
              <a:t>Course Design</a:t>
            </a:r>
            <a:endParaRPr lang="en-US" dirty="0"/>
          </a:p>
        </p:txBody>
      </p:sp>
      <p:sp>
        <p:nvSpPr>
          <p:cNvPr id="6" name="Content Placeholder 4"/>
          <p:cNvSpPr txBox="1">
            <a:spLocks/>
          </p:cNvSpPr>
          <p:nvPr/>
        </p:nvSpPr>
        <p:spPr>
          <a:xfrm>
            <a:off x="2023354" y="1398588"/>
            <a:ext cx="6937766"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Throughout the course you will be asked to make decisions based on the type of employee you are.  This has been done to:</a:t>
            </a:r>
          </a:p>
          <a:p>
            <a:pPr marL="342900" indent="-342900">
              <a:buFont typeface="Arial" panose="020B0604020202020204" pitchFamily="34" charset="0"/>
              <a:buChar char="•"/>
            </a:pPr>
            <a:r>
              <a:rPr lang="en-US" sz="2000" dirty="0" smtClean="0"/>
              <a:t>Customize the course based on your needs</a:t>
            </a:r>
          </a:p>
          <a:p>
            <a:pPr marL="342900" indent="-342900">
              <a:buFont typeface="Arial" panose="020B0604020202020204" pitchFamily="34" charset="0"/>
              <a:buChar char="•"/>
            </a:pPr>
            <a:r>
              <a:rPr lang="en-US" sz="2000" dirty="0" smtClean="0"/>
              <a:t>Shorten the duration of the course</a:t>
            </a:r>
          </a:p>
          <a:p>
            <a:pPr marL="342900" indent="-342900">
              <a:buFont typeface="Arial" panose="020B0604020202020204" pitchFamily="34" charset="0"/>
              <a:buChar char="•"/>
            </a:pPr>
            <a:r>
              <a:rPr lang="en-US" sz="2000" dirty="0" smtClean="0"/>
              <a:t>Make additional content available to you should you want to review it based on future needs</a:t>
            </a:r>
            <a:endParaRPr lang="en-US" sz="2000" dirty="0"/>
          </a:p>
          <a:p>
            <a:endParaRPr lang="en-US" sz="2000" dirty="0"/>
          </a:p>
          <a:p>
            <a:pPr algn="ctr"/>
            <a:r>
              <a:rPr lang="en-US" sz="2000" i="1" dirty="0" smtClean="0">
                <a:solidFill>
                  <a:srgbClr val="FF00FF"/>
                </a:solidFill>
              </a:rPr>
              <a:t>	</a:t>
            </a:r>
            <a:endParaRPr lang="en-US" sz="2000" i="1" dirty="0">
              <a:solidFill>
                <a:srgbClr val="FF00FF"/>
              </a:solidFill>
            </a:endParaRPr>
          </a:p>
        </p:txBody>
      </p:sp>
      <p:sp>
        <p:nvSpPr>
          <p:cNvPr id="7" name="Content Placeholder 4"/>
          <p:cNvSpPr txBox="1">
            <a:spLocks/>
          </p:cNvSpPr>
          <p:nvPr/>
        </p:nvSpPr>
        <p:spPr>
          <a:xfrm>
            <a:off x="2140132" y="1246188"/>
            <a:ext cx="6668587"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Box 7">
            <a:hlinkClick r:id="" action="ppaction://hlinkshowjump?jump=nextslide"/>
          </p:cNvPr>
          <p:cNvSpPr txBox="1"/>
          <p:nvPr/>
        </p:nvSpPr>
        <p:spPr>
          <a:xfrm>
            <a:off x="3800761" y="4680484"/>
            <a:ext cx="1542477"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
        <p:nvSpPr>
          <p:cNvPr id="10" name="TextBox 9"/>
          <p:cNvSpPr txBox="1"/>
          <p:nvPr/>
        </p:nvSpPr>
        <p:spPr>
          <a:xfrm>
            <a:off x="2284525" y="3908815"/>
            <a:ext cx="4917949" cy="400110"/>
          </a:xfrm>
          <a:prstGeom prst="rect">
            <a:avLst/>
          </a:prstGeom>
          <a:noFill/>
        </p:spPr>
        <p:txBody>
          <a:bodyPr wrap="none" rtlCol="0">
            <a:spAutoFit/>
          </a:bodyPr>
          <a:lstStyle/>
          <a:p>
            <a:r>
              <a:rPr lang="en-US" sz="2000" i="1" dirty="0" smtClean="0"/>
              <a:t>Click the button below to continue the course.</a:t>
            </a:r>
            <a:endParaRPr lang="en-US" sz="2000" i="1" dirty="0"/>
          </a:p>
        </p:txBody>
      </p:sp>
      <p:pic>
        <p:nvPicPr>
          <p:cNvPr id="11"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2880" y="1423698"/>
            <a:ext cx="1764955" cy="47551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52691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Entering Time to a Cost Center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7" name="Content Placeholder 6"/>
          <p:cNvSpPr>
            <a:spLocks noGrp="1"/>
          </p:cNvSpPr>
          <p:nvPr>
            <p:ph sz="quarter" idx="12"/>
          </p:nvPr>
        </p:nvSpPr>
        <p:spPr/>
        <p:txBody>
          <a:bodyPr/>
          <a:lstStyle/>
          <a:p>
            <a:pPr marL="342900" indent="-342900">
              <a:buFont typeface="Arial" panose="020B0604020202020204" pitchFamily="34" charset="0"/>
              <a:buChar char="•"/>
            </a:pPr>
            <a:r>
              <a:rPr lang="en-US" sz="2600" dirty="0" smtClean="0"/>
              <a:t>Maintenance employees use a cost center to charge time to safety and mandatory training</a:t>
            </a:r>
          </a:p>
          <a:p>
            <a:pPr marL="342900" indent="-342900">
              <a:buFont typeface="Arial" panose="020B0604020202020204" pitchFamily="34" charset="0"/>
              <a:buChar char="•"/>
            </a:pPr>
            <a:r>
              <a:rPr lang="en-US" sz="2600" dirty="0" smtClean="0"/>
              <a:t>Required fields are:</a:t>
            </a:r>
          </a:p>
          <a:p>
            <a:pPr marL="731520" lvl="2" indent="-342900">
              <a:buFont typeface="Arial" panose="020B0604020202020204" pitchFamily="34" charset="0"/>
              <a:buChar char="•"/>
            </a:pPr>
            <a:r>
              <a:rPr lang="en-US" sz="2600" dirty="0" smtClean="0"/>
              <a:t>Receiving Cost Center</a:t>
            </a:r>
          </a:p>
          <a:p>
            <a:pPr marL="731520" lvl="2" indent="-342900">
              <a:buFont typeface="Arial" panose="020B0604020202020204" pitchFamily="34" charset="0"/>
              <a:buChar char="•"/>
            </a:pPr>
            <a:r>
              <a:rPr lang="en-US" sz="2600" dirty="0" smtClean="0"/>
              <a:t>Receiving Functional Area</a:t>
            </a:r>
          </a:p>
          <a:p>
            <a:pPr marL="731520" lvl="2" indent="-342900">
              <a:buFont typeface="Arial" panose="020B0604020202020204" pitchFamily="34" charset="0"/>
              <a:buChar char="•"/>
            </a:pPr>
            <a:r>
              <a:rPr lang="en-US" sz="2600" dirty="0" smtClean="0"/>
              <a:t>A/A Type </a:t>
            </a:r>
          </a:p>
          <a:p>
            <a:pPr marL="731520" lvl="2" indent="-342900">
              <a:buFont typeface="Arial" panose="020B0604020202020204" pitchFamily="34" charset="0"/>
              <a:buChar char="•"/>
            </a:pPr>
            <a:r>
              <a:rPr lang="en-US" sz="2600" dirty="0" smtClean="0"/>
              <a:t>Working hours (From and To)</a:t>
            </a:r>
          </a:p>
          <a:p>
            <a:pPr marL="1485900" lvl="2" indent="-342900">
              <a:buFont typeface="Arial" panose="020B0604020202020204" pitchFamily="34" charset="0"/>
              <a:buChar char="•"/>
            </a:pPr>
            <a:endParaRPr lang="en-US" sz="2000" dirty="0"/>
          </a:p>
          <a:p>
            <a:endParaRPr lang="en-US" dirty="0"/>
          </a:p>
        </p:txBody>
      </p:sp>
    </p:spTree>
    <p:custDataLst>
      <p:tags r:id="rId2"/>
    </p:custDataLst>
    <p:controls>
      <mc:AlternateContent xmlns:mc="http://schemas.openxmlformats.org/markup-compatibility/2006">
        <mc:Choice xmlns:v="urn:schemas-microsoft-com:vml" Requires="v">
          <p:control spid="1759" name="s7445fe9a8b8435188b6684e2e6235fb" r:id="rId3" imgW="8778960" imgH="933480"/>
        </mc:Choice>
        <mc:Fallback>
          <p:control name="s7445fe9a8b8435188b6684e2e6235fb" r:id="rId3" imgW="8778960" imgH="933480">
            <p:pic>
              <p:nvPicPr>
                <p:cNvPr id="2" name="s7445fe9a8b8435188b6684e2e6235fb"/>
                <p:cNvPicPr>
                  <a:picLocks noChangeAspect="1"/>
                </p:cNvPicPr>
                <p:nvPr>
                  <p:custDataLst>
                    <p:tags r:id="rId4"/>
                  </p:custDataLst>
                </p:nvPr>
              </p:nvPicPr>
              <p:blipFill>
                <a:blip r:embed="rId7"/>
                <a:stretch>
                  <a:fillRect/>
                </a:stretch>
              </p:blipFill>
              <p:spPr>
                <a:xfrm>
                  <a:off x="182562" y="5076825"/>
                  <a:ext cx="8778558" cy="932722"/>
                </a:xfrm>
                <a:prstGeom prst="rect">
                  <a:avLst/>
                </a:prstGeom>
              </p:spPr>
            </p:pic>
          </p:control>
        </mc:Fallback>
      </mc:AlternateContent>
    </p:controls>
    <p:extLst>
      <p:ext uri="{BB962C8B-B14F-4D97-AF65-F5344CB8AC3E}">
        <p14:creationId xmlns:p14="http://schemas.microsoft.com/office/powerpoint/2010/main" val="980144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sz="3200" dirty="0" smtClean="0"/>
              <a:t>CAT2 – Enter Time to a Cost Center</a:t>
            </a:r>
            <a:endParaRPr lang="en-US" sz="3200" dirty="0"/>
          </a:p>
        </p:txBody>
      </p:sp>
      <p:sp>
        <p:nvSpPr>
          <p:cNvPr id="7" name="Content Placeholder 5"/>
          <p:cNvSpPr>
            <a:spLocks noGrp="1"/>
          </p:cNvSpPr>
          <p:nvPr>
            <p:ph idx="1"/>
          </p:nvPr>
        </p:nvSpPr>
        <p:spPr>
          <a:xfrm>
            <a:off x="1651000" y="1371600"/>
            <a:ext cx="7310120" cy="4937125"/>
          </a:xfrm>
        </p:spPr>
        <p:txBody>
          <a:bodyPr/>
          <a:lstStyle/>
          <a:p>
            <a:r>
              <a:rPr lang="en-US" b="1" dirty="0" smtClean="0"/>
              <a:t>Scenario:  </a:t>
            </a:r>
            <a:r>
              <a:rPr lang="en-US" dirty="0" smtClean="0"/>
              <a:t>You went to an all-day training and you are entering time to your home cost center.</a:t>
            </a:r>
            <a:endParaRPr lang="en-US" b="1" dirty="0"/>
          </a:p>
        </p:txBody>
      </p:sp>
      <p:pic>
        <p:nvPicPr>
          <p:cNvPr id="6" name="s89ab45ad98e4e9596165c2ad936f3cb"/>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51000" y="2303629"/>
            <a:ext cx="7239000" cy="4005096"/>
          </a:xfrm>
          <a:prstGeom prst="rect">
            <a:avLst/>
          </a:prstGeom>
        </p:spPr>
      </p:pic>
    </p:spTree>
    <p:custDataLst>
      <p:tags r:id="rId1"/>
    </p:custDataLst>
    <p:extLst>
      <p:ext uri="{BB962C8B-B14F-4D97-AF65-F5344CB8AC3E}">
        <p14:creationId xmlns:p14="http://schemas.microsoft.com/office/powerpoint/2010/main" val="3852965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and the Timesheet</a:t>
            </a:r>
            <a:endParaRPr lang="en-US" dirty="0"/>
          </a:p>
        </p:txBody>
      </p:sp>
      <p:sp>
        <p:nvSpPr>
          <p:cNvPr id="3" name="Content Placeholder 2"/>
          <p:cNvSpPr>
            <a:spLocks noGrp="1"/>
          </p:cNvSpPr>
          <p:nvPr>
            <p:ph sz="half" idx="2"/>
          </p:nvPr>
        </p:nvSpPr>
        <p:spPr>
          <a:xfrm>
            <a:off x="445476" y="1371600"/>
            <a:ext cx="8363244" cy="4937760"/>
          </a:xfrm>
        </p:spPr>
        <p:txBody>
          <a:bodyPr/>
          <a:lstStyle/>
          <a:p>
            <a:r>
              <a:rPr lang="en-US" sz="2800" dirty="0" smtClean="0"/>
              <a:t>Overtime is:</a:t>
            </a:r>
          </a:p>
          <a:p>
            <a:pPr marL="457200" indent="-457200">
              <a:buFont typeface="Arial" panose="020B0604020202020204" pitchFamily="34" charset="0"/>
              <a:buChar char="•"/>
            </a:pPr>
            <a:r>
              <a:rPr lang="en-US" sz="2800" dirty="0" smtClean="0"/>
              <a:t>Paid at 1.5 times your regular rate of pay</a:t>
            </a:r>
          </a:p>
          <a:p>
            <a:pPr marL="457200" indent="-457200">
              <a:buFont typeface="Arial" panose="020B0604020202020204" pitchFamily="34" charset="0"/>
              <a:buChar char="•"/>
            </a:pPr>
            <a:r>
              <a:rPr lang="en-US" sz="2800" dirty="0" smtClean="0"/>
              <a:t>Entered on the timesheet using code 014N </a:t>
            </a:r>
            <a:r>
              <a:rPr lang="en-US" sz="2800" dirty="0"/>
              <a:t>or </a:t>
            </a:r>
            <a:r>
              <a:rPr lang="en-US" sz="2800" dirty="0" smtClean="0"/>
              <a:t>014P in </a:t>
            </a:r>
            <a:r>
              <a:rPr lang="en-US" sz="2800" dirty="0"/>
              <a:t>the A/A Type field</a:t>
            </a:r>
            <a:endParaRPr lang="en-US" sz="2800" dirty="0" smtClean="0"/>
          </a:p>
          <a:p>
            <a:pPr marL="457200" indent="-457200">
              <a:buFont typeface="Arial" panose="020B0604020202020204" pitchFamily="34" charset="0"/>
              <a:buChar char="•"/>
            </a:pPr>
            <a:r>
              <a:rPr lang="en-US" sz="2800" dirty="0" smtClean="0"/>
              <a:t>Approved verbally by your Supervisor in advance</a:t>
            </a:r>
          </a:p>
          <a:p>
            <a:pPr marL="457200" indent="-457200">
              <a:buFont typeface="Arial" panose="020B0604020202020204" pitchFamily="34" charset="0"/>
              <a:buChar char="•"/>
            </a:pPr>
            <a:r>
              <a:rPr lang="en-US" sz="2800" dirty="0" smtClean="0"/>
              <a:t>Described in </a:t>
            </a:r>
            <a:r>
              <a:rPr lang="en-US" sz="2800" dirty="0"/>
              <a:t>PD 1230.0 and </a:t>
            </a:r>
            <a:r>
              <a:rPr lang="en-US" sz="2800" dirty="0" smtClean="0"/>
              <a:t>1230.2</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2"/>
    </p:custDataLst>
    <p:controls>
      <mc:AlternateContent xmlns:mc="http://schemas.openxmlformats.org/markup-compatibility/2006">
        <mc:Choice xmlns:v="urn:schemas-microsoft-com:vml" Requires="v">
          <p:control spid="3800" name="s11e327b9c6741e9bf6d2f0395758536" r:id="rId3" imgW="8829720" imgH="938160"/>
        </mc:Choice>
        <mc:Fallback>
          <p:control name="s11e327b9c6741e9bf6d2f0395758536" r:id="rId3" imgW="8829720" imgH="938160">
            <p:pic>
              <p:nvPicPr>
                <p:cNvPr id="7" name="s11e327b9c6741e9bf6d2f0395758536"/>
                <p:cNvPicPr>
                  <a:picLocks noChangeAspect="1"/>
                </p:cNvPicPr>
                <p:nvPr>
                  <p:custDataLst>
                    <p:tags r:id="rId4"/>
                  </p:custDataLst>
                </p:nvPr>
              </p:nvPicPr>
              <p:blipFill>
                <a:blip r:embed="rId7"/>
                <a:stretch>
                  <a:fillRect/>
                </a:stretch>
              </p:blipFill>
              <p:spPr>
                <a:xfrm>
                  <a:off x="162560" y="5097145"/>
                  <a:ext cx="8829040" cy="938086"/>
                </a:xfrm>
                <a:prstGeom prst="rect">
                  <a:avLst/>
                </a:prstGeom>
              </p:spPr>
            </p:pic>
          </p:control>
        </mc:Fallback>
      </mc:AlternateContent>
    </p:controls>
    <p:extLst>
      <p:ext uri="{BB962C8B-B14F-4D97-AF65-F5344CB8AC3E}">
        <p14:creationId xmlns:p14="http://schemas.microsoft.com/office/powerpoint/2010/main" val="3041921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63</a:t>
            </a:fld>
            <a:endParaRPr lang="en-US" dirty="0"/>
          </a:p>
        </p:txBody>
      </p:sp>
      <p:sp>
        <p:nvSpPr>
          <p:cNvPr id="5" name="Title 4"/>
          <p:cNvSpPr>
            <a:spLocks noGrp="1"/>
          </p:cNvSpPr>
          <p:nvPr>
            <p:ph type="title"/>
          </p:nvPr>
        </p:nvSpPr>
        <p:spPr/>
        <p:txBody>
          <a:bodyPr/>
          <a:lstStyle/>
          <a:p>
            <a:r>
              <a:rPr lang="en-US" sz="3200" dirty="0" smtClean="0"/>
              <a:t>CAT2 – Enter Overtime </a:t>
            </a:r>
            <a:endParaRPr lang="en-US" sz="3200" dirty="0"/>
          </a:p>
        </p:txBody>
      </p:sp>
      <p:sp>
        <p:nvSpPr>
          <p:cNvPr id="7" name="Content Placeholder 5"/>
          <p:cNvSpPr>
            <a:spLocks noGrp="1"/>
          </p:cNvSpPr>
          <p:nvPr>
            <p:ph idx="1"/>
          </p:nvPr>
        </p:nvSpPr>
        <p:spPr>
          <a:xfrm>
            <a:off x="1651000" y="1371600"/>
            <a:ext cx="7310120" cy="4937125"/>
          </a:xfrm>
        </p:spPr>
        <p:txBody>
          <a:bodyPr/>
          <a:lstStyle/>
          <a:p>
            <a:r>
              <a:rPr lang="en-US" b="1" dirty="0" smtClean="0"/>
              <a:t>Scenario: </a:t>
            </a:r>
            <a:r>
              <a:rPr lang="en-US" dirty="0" smtClean="0"/>
              <a:t> You are entering overtime because the all-day training course </a:t>
            </a:r>
            <a:r>
              <a:rPr lang="en-US" dirty="0"/>
              <a:t>went </a:t>
            </a:r>
            <a:r>
              <a:rPr lang="en-US" dirty="0" smtClean="0"/>
              <a:t>over one </a:t>
            </a:r>
            <a:r>
              <a:rPr lang="en-US" dirty="0"/>
              <a:t>hour.</a:t>
            </a:r>
            <a:endParaRPr lang="en-US" b="1" dirty="0"/>
          </a:p>
        </p:txBody>
      </p:sp>
      <p:pic>
        <p:nvPicPr>
          <p:cNvPr id="16" name="s6558cec19b3419f9a61514269f2be02"/>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6560" y="2324100"/>
            <a:ext cx="7239000" cy="3984625"/>
          </a:xfrm>
          <a:prstGeom prst="rect">
            <a:avLst/>
          </a:prstGeom>
        </p:spPr>
      </p:pic>
    </p:spTree>
    <p:custDataLst>
      <p:tags r:id="rId1"/>
    </p:custDataLst>
    <p:extLst>
      <p:ext uri="{BB962C8B-B14F-4D97-AF65-F5344CB8AC3E}">
        <p14:creationId xmlns:p14="http://schemas.microsoft.com/office/powerpoint/2010/main" val="18675834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2"/>
            </p:custDataLst>
            <p:extLst>
              <p:ext uri="{D42A27DB-BD31-4B8C-83A1-F6EECF244321}">
                <p14:modId xmlns:p14="http://schemas.microsoft.com/office/powerpoint/2010/main" val="3208488487"/>
              </p:ext>
            </p:extLst>
          </p:nvPr>
        </p:nvGraphicFramePr>
        <p:xfrm>
          <a:off x="182563" y="1371601"/>
          <a:ext cx="8778875" cy="3531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5" name="Title 4"/>
          <p:cNvSpPr>
            <a:spLocks noGrp="1"/>
          </p:cNvSpPr>
          <p:nvPr>
            <p:ph type="title"/>
          </p:nvPr>
        </p:nvSpPr>
        <p:spPr/>
        <p:txBody>
          <a:bodyPr/>
          <a:lstStyle/>
          <a:p>
            <a:r>
              <a:rPr lang="en-US" dirty="0" smtClean="0"/>
              <a:t>Entering On-call Time </a:t>
            </a:r>
            <a:endParaRPr lang="en-US" dirty="0"/>
          </a:p>
        </p:txBody>
      </p:sp>
      <p:pic>
        <p:nvPicPr>
          <p:cNvPr id="14" name="Picture 13"/>
          <p:cNvPicPr>
            <a:picLocks noChangeAspect="1"/>
          </p:cNvPicPr>
          <p:nvPr/>
        </p:nvPicPr>
        <p:blipFill rotWithShape="1">
          <a:blip r:embed="rId10"/>
          <a:srcRect t="35075"/>
          <a:stretch/>
        </p:blipFill>
        <p:spPr>
          <a:xfrm>
            <a:off x="433387" y="5008207"/>
            <a:ext cx="8277225" cy="1243012"/>
          </a:xfrm>
          <a:prstGeom prst="rect">
            <a:avLst/>
          </a:prstGeom>
        </p:spPr>
      </p:pic>
    </p:spTree>
    <p:custDataLst>
      <p:tags r:id="rId1"/>
    </p:custDataLst>
    <p:extLst>
      <p:ext uri="{BB962C8B-B14F-4D97-AF65-F5344CB8AC3E}">
        <p14:creationId xmlns:p14="http://schemas.microsoft.com/office/powerpoint/2010/main" val="230217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2"/>
            </p:custDataLst>
            <p:extLst>
              <p:ext uri="{D42A27DB-BD31-4B8C-83A1-F6EECF244321}">
                <p14:modId xmlns:p14="http://schemas.microsoft.com/office/powerpoint/2010/main" val="568467149"/>
              </p:ext>
            </p:extLst>
          </p:nvPr>
        </p:nvGraphicFramePr>
        <p:xfrm>
          <a:off x="182563" y="1371601"/>
          <a:ext cx="8778875" cy="3531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5" name="Title 4"/>
          <p:cNvSpPr>
            <a:spLocks noGrp="1"/>
          </p:cNvSpPr>
          <p:nvPr>
            <p:ph type="title"/>
          </p:nvPr>
        </p:nvSpPr>
        <p:spPr/>
        <p:txBody>
          <a:bodyPr/>
          <a:lstStyle/>
          <a:p>
            <a:r>
              <a:rPr lang="en-US" dirty="0" smtClean="0"/>
              <a:t>Work Schedule Premium Pay</a:t>
            </a:r>
            <a:endParaRPr lang="en-US" dirty="0"/>
          </a:p>
        </p:txBody>
      </p:sp>
    </p:spTree>
    <p:custDataLst>
      <p:tags r:id="rId1"/>
    </p:custDataLst>
    <p:extLst>
      <p:ext uri="{BB962C8B-B14F-4D97-AF65-F5344CB8AC3E}">
        <p14:creationId xmlns:p14="http://schemas.microsoft.com/office/powerpoint/2010/main" val="28891055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66</a:t>
            </a:fld>
            <a:endParaRPr lang="en-US" dirty="0"/>
          </a:p>
        </p:txBody>
      </p:sp>
      <p:sp>
        <p:nvSpPr>
          <p:cNvPr id="5" name="Title 4"/>
          <p:cNvSpPr>
            <a:spLocks noGrp="1"/>
          </p:cNvSpPr>
          <p:nvPr>
            <p:ph type="title"/>
          </p:nvPr>
        </p:nvSpPr>
        <p:spPr/>
        <p:txBody>
          <a:bodyPr/>
          <a:lstStyle/>
          <a:p>
            <a:r>
              <a:rPr lang="en-US" sz="3600" dirty="0" smtClean="0"/>
              <a:t>CAT2 - Enter On-call Time </a:t>
            </a:r>
            <a:endParaRPr lang="en-US" sz="3600" dirty="0"/>
          </a:p>
        </p:txBody>
      </p:sp>
      <p:sp>
        <p:nvSpPr>
          <p:cNvPr id="8" name="Content Placeholder 5"/>
          <p:cNvSpPr>
            <a:spLocks noGrp="1"/>
          </p:cNvSpPr>
          <p:nvPr>
            <p:ph idx="1"/>
          </p:nvPr>
        </p:nvSpPr>
        <p:spPr>
          <a:xfrm>
            <a:off x="1651000" y="1371600"/>
            <a:ext cx="7310120" cy="4937125"/>
          </a:xfrm>
        </p:spPr>
        <p:txBody>
          <a:bodyPr/>
          <a:lstStyle/>
          <a:p>
            <a:r>
              <a:rPr lang="en-US" b="1" dirty="0" smtClean="0"/>
              <a:t>Scenario:  </a:t>
            </a:r>
            <a:r>
              <a:rPr lang="en-US" dirty="0" smtClean="0"/>
              <a:t>In this scenario, you are entering the time you were on-call on Friday.    </a:t>
            </a:r>
            <a:endParaRPr lang="en-US" b="1" dirty="0"/>
          </a:p>
        </p:txBody>
      </p:sp>
      <p:pic>
        <p:nvPicPr>
          <p:cNvPr id="2" name="s6473268b58c4483a52baba80e155d9a"/>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51000" y="2271159"/>
            <a:ext cx="7239000" cy="4023761"/>
          </a:xfrm>
          <a:prstGeom prst="rect">
            <a:avLst/>
          </a:prstGeom>
        </p:spPr>
      </p:pic>
    </p:spTree>
    <p:custDataLst>
      <p:tags r:id="rId1"/>
    </p:custDataLst>
    <p:extLst>
      <p:ext uri="{BB962C8B-B14F-4D97-AF65-F5344CB8AC3E}">
        <p14:creationId xmlns:p14="http://schemas.microsoft.com/office/powerpoint/2010/main" val="15488750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Three Quiz</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67</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883430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 Construction</a:t>
            </a:r>
            <a:endParaRPr lang="en-US" dirty="0"/>
          </a:p>
        </p:txBody>
      </p:sp>
      <p:sp>
        <p:nvSpPr>
          <p:cNvPr id="6" name="Content Placeholder 5"/>
          <p:cNvSpPr>
            <a:spLocks noGrp="1"/>
          </p:cNvSpPr>
          <p:nvPr>
            <p:ph sz="half" idx="2"/>
          </p:nvPr>
        </p:nvSpPr>
        <p:spPr/>
        <p:txBody>
          <a:bodyPr/>
          <a:lstStyle/>
          <a:p>
            <a:pPr marL="457200" indent="-457200">
              <a:buFont typeface="Arial" panose="020B0604020202020204" pitchFamily="34" charset="0"/>
              <a:buChar char="•"/>
            </a:pPr>
            <a:r>
              <a:rPr lang="en-US" i="1" dirty="0" smtClean="0"/>
              <a:t>This section of the course is under development </a:t>
            </a:r>
          </a:p>
          <a:p>
            <a:pPr marL="457200" indent="-457200">
              <a:buFont typeface="Arial" panose="020B0604020202020204" pitchFamily="34" charset="0"/>
              <a:buChar char="•"/>
            </a:pPr>
            <a:r>
              <a:rPr lang="en-US" dirty="0" smtClean="0"/>
              <a:t>Click the </a:t>
            </a:r>
            <a:r>
              <a:rPr lang="en-US" b="1" dirty="0" smtClean="0"/>
              <a:t>next</a:t>
            </a:r>
            <a:r>
              <a:rPr lang="en-US" dirty="0" smtClean="0"/>
              <a:t> button to return to the Time Entry slide</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1456756"/>
            <a:ext cx="3216275" cy="2679066"/>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8542128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b="1"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69</a:t>
            </a:fld>
            <a:endParaRPr lang="en-US" dirty="0"/>
          </a:p>
        </p:txBody>
      </p:sp>
      <p:sp>
        <p:nvSpPr>
          <p:cNvPr id="9218" name="Title 1"/>
          <p:cNvSpPr>
            <a:spLocks noGrp="1"/>
          </p:cNvSpPr>
          <p:nvPr>
            <p:ph type="title"/>
          </p:nvPr>
        </p:nvSpPr>
        <p:spPr/>
        <p:txBody>
          <a:bodyPr/>
          <a:lstStyle/>
          <a:p>
            <a:r>
              <a:rPr lang="en-US" dirty="0" smtClean="0">
                <a:latin typeface="+mj-lt"/>
              </a:rPr>
              <a:t>Section 4 – Leave Time Entry</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96042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b="1" dirty="0" smtClean="0"/>
              <a:t>Section </a:t>
            </a:r>
            <a:r>
              <a:rPr lang="en-US" sz="2900" b="1"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
        <p:nvSpPr>
          <p:cNvPr id="9218" name="Title 1"/>
          <p:cNvSpPr>
            <a:spLocks noGrp="1"/>
          </p:cNvSpPr>
          <p:nvPr>
            <p:ph type="title"/>
          </p:nvPr>
        </p:nvSpPr>
        <p:spPr/>
        <p:txBody>
          <a:bodyPr/>
          <a:lstStyle/>
          <a:p>
            <a:r>
              <a:rPr lang="en-US" dirty="0" smtClean="0">
                <a:latin typeface="+mj-lt"/>
              </a:rPr>
              <a:t>Section 1 - Time Entry Overview</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64541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a:t>
            </a:r>
            <a:r>
              <a:rPr lang="en-US" sz="2400" dirty="0" smtClean="0"/>
              <a:t>this section, </a:t>
            </a:r>
            <a:r>
              <a:rPr lang="en-US" sz="2400" dirty="0"/>
              <a:t>you should be able to:</a:t>
            </a:r>
          </a:p>
          <a:p>
            <a:pPr marL="342900" lvl="0" indent="-342900" hangingPunct="0">
              <a:buFont typeface="Arial" panose="020B0604020202020204" pitchFamily="34" charset="0"/>
              <a:buChar char="•"/>
            </a:pPr>
            <a:r>
              <a:rPr lang="en-US" sz="2000" dirty="0"/>
              <a:t>Describe the SAP leave approval process </a:t>
            </a:r>
            <a:endParaRPr lang="en-US" sz="2000" dirty="0" smtClean="0"/>
          </a:p>
          <a:p>
            <a:pPr marL="342900" lvl="0" indent="-342900" hangingPunct="0">
              <a:buFont typeface="Arial" panose="020B0604020202020204" pitchFamily="34" charset="0"/>
              <a:buChar char="•"/>
            </a:pPr>
            <a:r>
              <a:rPr lang="en-US" sz="2000" dirty="0" smtClean="0"/>
              <a:t>Describe </a:t>
            </a:r>
            <a:r>
              <a:rPr lang="en-US" sz="2000" dirty="0"/>
              <a:t>the roles and responsibilities in CDOT leave process </a:t>
            </a:r>
            <a:endParaRPr lang="en-US" sz="2000" dirty="0" smtClean="0"/>
          </a:p>
          <a:p>
            <a:pPr marL="342900" lvl="0" indent="-342900" hangingPunct="0">
              <a:buFont typeface="Arial" panose="020B0604020202020204" pitchFamily="34" charset="0"/>
              <a:buChar char="•"/>
            </a:pPr>
            <a:r>
              <a:rPr lang="en-US" sz="2000" dirty="0" smtClean="0"/>
              <a:t>Identify types </a:t>
            </a:r>
            <a:r>
              <a:rPr lang="en-US" sz="2000" dirty="0"/>
              <a:t>of leave that are accrued and </a:t>
            </a:r>
            <a:r>
              <a:rPr lang="en-US" sz="2000" dirty="0" smtClean="0"/>
              <a:t>the approval </a:t>
            </a:r>
            <a:r>
              <a:rPr lang="en-US" sz="2000" dirty="0"/>
              <a:t>process </a:t>
            </a:r>
          </a:p>
          <a:p>
            <a:pPr marL="342900" indent="-342900" hangingPunct="0">
              <a:buFont typeface="Arial" panose="020B0604020202020204" pitchFamily="34" charset="0"/>
              <a:buChar char="•"/>
            </a:pPr>
            <a:r>
              <a:rPr lang="en-US" sz="2000" dirty="0"/>
              <a:t>Explain </a:t>
            </a:r>
            <a:r>
              <a:rPr lang="en-US" sz="2000" dirty="0" smtClean="0"/>
              <a:t>the leave-without-pay </a:t>
            </a:r>
            <a:r>
              <a:rPr lang="en-US" sz="2000" dirty="0"/>
              <a:t>(LWOP) process and deadline</a:t>
            </a:r>
            <a:endParaRPr lang="en-US" sz="2400" dirty="0"/>
          </a:p>
          <a:p>
            <a:pPr marL="342900" lvl="0" indent="-342900" hangingPunct="0">
              <a:buFont typeface="Arial" panose="020B0604020202020204" pitchFamily="34" charset="0"/>
              <a:buChar char="•"/>
            </a:pPr>
            <a:r>
              <a:rPr lang="en-US" sz="2000" dirty="0" smtClean="0"/>
              <a:t>Identify </a:t>
            </a:r>
            <a:r>
              <a:rPr lang="en-US" sz="2000" dirty="0"/>
              <a:t>approval process for other types </a:t>
            </a:r>
            <a:r>
              <a:rPr lang="en-US" sz="2000" dirty="0" smtClean="0"/>
              <a:t>of leave </a:t>
            </a:r>
            <a:r>
              <a:rPr lang="en-US" sz="2000" dirty="0"/>
              <a:t>and how work schedules impact leave </a:t>
            </a:r>
          </a:p>
          <a:p>
            <a:pPr marL="342900" lvl="0" indent="-342900" hangingPunct="0">
              <a:buFont typeface="Arial" panose="020B0604020202020204" pitchFamily="34" charset="0"/>
              <a:buChar char="•"/>
            </a:pPr>
            <a:r>
              <a:rPr lang="en-US" sz="2000" dirty="0"/>
              <a:t>Identify CDOT </a:t>
            </a:r>
            <a:r>
              <a:rPr lang="en-US" sz="2000" dirty="0" smtClean="0"/>
              <a:t>holidays </a:t>
            </a:r>
            <a:r>
              <a:rPr lang="en-US" sz="2000" dirty="0"/>
              <a:t>and how they affect the timesheet</a:t>
            </a:r>
          </a:p>
          <a:p>
            <a:pPr marL="342900" lvl="0" indent="-342900" hangingPunct="0">
              <a:buFont typeface="Arial" panose="020B0604020202020204" pitchFamily="34" charset="0"/>
              <a:buChar char="•"/>
            </a:pPr>
            <a:r>
              <a:rPr lang="en-US" sz="2000" dirty="0" smtClean="0"/>
              <a:t>List the leave </a:t>
            </a:r>
            <a:r>
              <a:rPr lang="en-US" sz="2000" dirty="0"/>
              <a:t>types available to </a:t>
            </a:r>
            <a:r>
              <a:rPr lang="en-US" sz="2000" dirty="0" smtClean="0"/>
              <a:t>you</a:t>
            </a:r>
            <a:endParaRPr lang="en-US" sz="2000" dirty="0"/>
          </a:p>
          <a:p>
            <a:pPr marL="342900" lvl="0" indent="-342900" hangingPunct="0">
              <a:buFont typeface="Arial" panose="020B0604020202020204" pitchFamily="34" charset="0"/>
              <a:buChar char="•"/>
            </a:pPr>
            <a:r>
              <a:rPr lang="en-US" sz="2000" dirty="0"/>
              <a:t>Enter, release and save absence time in </a:t>
            </a:r>
            <a:r>
              <a:rPr lang="en-US" sz="2000" dirty="0" smtClean="0"/>
              <a:t>SAP</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70</a:t>
            </a:fld>
            <a:endParaRPr lang="en-US" dirty="0"/>
          </a:p>
        </p:txBody>
      </p:sp>
      <p:sp>
        <p:nvSpPr>
          <p:cNvPr id="5" name="Title 4"/>
          <p:cNvSpPr>
            <a:spLocks noGrp="1"/>
          </p:cNvSpPr>
          <p:nvPr>
            <p:ph type="title"/>
          </p:nvPr>
        </p:nvSpPr>
        <p:spPr/>
        <p:txBody>
          <a:bodyPr/>
          <a:lstStyle/>
          <a:p>
            <a:r>
              <a:rPr lang="en-US" dirty="0" smtClean="0"/>
              <a:t>Section 4 -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Leave is when you take time off from your normally scheduled hours</a:t>
            </a:r>
          </a:p>
          <a:p>
            <a:pPr marL="457200" indent="-457200">
              <a:buFont typeface="Arial" panose="020B0604020202020204" pitchFamily="34" charset="0"/>
              <a:buChar char="•"/>
            </a:pPr>
            <a:r>
              <a:rPr lang="en-US" sz="2400" dirty="0" smtClean="0"/>
              <a:t>The State provides leave as a paid benefit</a:t>
            </a:r>
          </a:p>
          <a:p>
            <a:pPr marL="457200" indent="-457200">
              <a:buFont typeface="Arial" panose="020B0604020202020204" pitchFamily="34" charset="0"/>
              <a:buChar char="•"/>
            </a:pPr>
            <a:r>
              <a:rPr lang="en-US" sz="2400" dirty="0" smtClean="0"/>
              <a:t>Tracks absences on your timesheet</a:t>
            </a:r>
          </a:p>
          <a:p>
            <a:pPr marL="457200" indent="-457200">
              <a:buFont typeface="Arial" panose="020B0604020202020204" pitchFamily="34" charset="0"/>
              <a:buChar char="•"/>
            </a:pPr>
            <a:r>
              <a:rPr lang="en-US" sz="2400" dirty="0" smtClean="0"/>
              <a:t>Can </a:t>
            </a:r>
            <a:r>
              <a:rPr lang="en-US" sz="2400" dirty="0"/>
              <a:t>only be entered during </a:t>
            </a:r>
            <a:r>
              <a:rPr lang="en-US" sz="2400" dirty="0" smtClean="0"/>
              <a:t>scheduled hours</a:t>
            </a:r>
            <a:endParaRPr lang="en-US" sz="2400" dirty="0"/>
          </a:p>
          <a:p>
            <a:pPr marL="457200" indent="-457200">
              <a:buFont typeface="Arial" panose="020B0604020202020204" pitchFamily="34" charset="0"/>
              <a:buChar char="•"/>
            </a:pPr>
            <a:r>
              <a:rPr lang="en-US" sz="2400" dirty="0" smtClean="0"/>
              <a:t>Earned or need-based</a:t>
            </a:r>
          </a:p>
          <a:p>
            <a:pPr marL="457200" indent="-457200">
              <a:buFont typeface="Arial" panose="020B0604020202020204" pitchFamily="34" charset="0"/>
              <a:buChar char="•"/>
            </a:pPr>
            <a:r>
              <a:rPr lang="en-US" sz="2400" dirty="0" smtClean="0"/>
              <a:t>May be paid or unpaid</a:t>
            </a:r>
          </a:p>
          <a:p>
            <a:endParaRPr lang="en-US" sz="2400" dirty="0" smtClean="0"/>
          </a:p>
          <a:p>
            <a:r>
              <a:rPr lang="en-US" sz="2400" dirty="0" smtClean="0"/>
              <a:t>Refer to the leave Procedural </a:t>
            </a:r>
            <a:r>
              <a:rPr lang="en-US" sz="2400" dirty="0"/>
              <a:t>D</a:t>
            </a:r>
            <a:r>
              <a:rPr lang="en-US" sz="2400" dirty="0" smtClean="0"/>
              <a:t>irective 1204.2 for more information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71</a:t>
            </a:fld>
            <a:endParaRPr lang="en-US" dirty="0"/>
          </a:p>
        </p:txBody>
      </p:sp>
      <p:sp>
        <p:nvSpPr>
          <p:cNvPr id="2" name="Title 1"/>
          <p:cNvSpPr>
            <a:spLocks noGrp="1"/>
          </p:cNvSpPr>
          <p:nvPr>
            <p:ph type="title"/>
          </p:nvPr>
        </p:nvSpPr>
        <p:spPr/>
        <p:txBody>
          <a:bodyPr/>
          <a:lstStyle/>
          <a:p>
            <a:r>
              <a:rPr lang="en-US" dirty="0" smtClean="0"/>
              <a:t>What is Leave?</a:t>
            </a:r>
            <a:endParaRPr lang="en-US" dirty="0"/>
          </a:p>
        </p:txBody>
      </p:sp>
    </p:spTree>
    <p:custDataLst>
      <p:tags r:id="rId1"/>
    </p:custDataLst>
    <p:extLst>
      <p:ext uri="{BB962C8B-B14F-4D97-AF65-F5344CB8AC3E}">
        <p14:creationId xmlns:p14="http://schemas.microsoft.com/office/powerpoint/2010/main" val="20971415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Leave Request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72</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442012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Leave Approval Process</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73</a:t>
            </a:fld>
            <a:endParaRPr lang="en-US" dirty="0"/>
          </a:p>
        </p:txBody>
      </p:sp>
      <p:sp>
        <p:nvSpPr>
          <p:cNvPr id="5" name="Rectangle 4"/>
          <p:cNvSpPr/>
          <p:nvPr/>
        </p:nvSpPr>
        <p:spPr>
          <a:xfrm>
            <a:off x="477073" y="1448492"/>
            <a:ext cx="1411357"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Employee Discusses </a:t>
            </a:r>
            <a:r>
              <a:rPr lang="en-US" sz="1400" dirty="0">
                <a:solidFill>
                  <a:schemeClr val="tx1"/>
                </a:solidFill>
              </a:rPr>
              <a:t>L</a:t>
            </a:r>
            <a:r>
              <a:rPr lang="en-US" sz="1400" dirty="0" smtClean="0">
                <a:solidFill>
                  <a:schemeClr val="tx1"/>
                </a:solidFill>
              </a:rPr>
              <a:t>eave with Supervisor</a:t>
            </a:r>
          </a:p>
        </p:txBody>
      </p:sp>
      <p:sp>
        <p:nvSpPr>
          <p:cNvPr id="6" name="Rectangle 5"/>
          <p:cNvSpPr/>
          <p:nvPr/>
        </p:nvSpPr>
        <p:spPr>
          <a:xfrm>
            <a:off x="477073" y="2733845"/>
            <a:ext cx="1411357"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Employee Enters Leave</a:t>
            </a:r>
          </a:p>
        </p:txBody>
      </p:sp>
      <p:sp>
        <p:nvSpPr>
          <p:cNvPr id="7" name="Rectangle 6"/>
          <p:cNvSpPr/>
          <p:nvPr/>
        </p:nvSpPr>
        <p:spPr>
          <a:xfrm>
            <a:off x="477074" y="4019198"/>
            <a:ext cx="1411357" cy="90446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solidFill>
              </a:rPr>
              <a:t>SAP Verifies </a:t>
            </a:r>
            <a:r>
              <a:rPr lang="en-US" sz="1400" dirty="0">
                <a:solidFill>
                  <a:schemeClr val="tx1"/>
                </a:solidFill>
              </a:rPr>
              <a:t>L</a:t>
            </a:r>
            <a:r>
              <a:rPr lang="en-US" sz="1400" dirty="0" smtClean="0">
                <a:solidFill>
                  <a:schemeClr val="tx1"/>
                </a:solidFill>
              </a:rPr>
              <a:t>eave </a:t>
            </a:r>
            <a:r>
              <a:rPr lang="en-US" sz="1400" dirty="0">
                <a:solidFill>
                  <a:schemeClr val="tx1"/>
                </a:solidFill>
              </a:rPr>
              <a:t>Q</a:t>
            </a:r>
            <a:r>
              <a:rPr lang="en-US" sz="1400" dirty="0" smtClean="0">
                <a:solidFill>
                  <a:schemeClr val="tx1"/>
                </a:solidFill>
              </a:rPr>
              <a:t>uota for Requested </a:t>
            </a:r>
            <a:r>
              <a:rPr lang="en-US" sz="1400" dirty="0">
                <a:solidFill>
                  <a:schemeClr val="tx1"/>
                </a:solidFill>
              </a:rPr>
              <a:t>L</a:t>
            </a:r>
            <a:r>
              <a:rPr lang="en-US" sz="1400" dirty="0" smtClean="0">
                <a:solidFill>
                  <a:schemeClr val="tx1"/>
                </a:solidFill>
              </a:rPr>
              <a:t>eave</a:t>
            </a:r>
          </a:p>
        </p:txBody>
      </p:sp>
      <p:sp>
        <p:nvSpPr>
          <p:cNvPr id="8" name="Rectangle 7"/>
          <p:cNvSpPr/>
          <p:nvPr/>
        </p:nvSpPr>
        <p:spPr>
          <a:xfrm>
            <a:off x="5950222" y="3386019"/>
            <a:ext cx="887896" cy="90446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solidFill>
              </a:rPr>
              <a:t>SAP Email Sent</a:t>
            </a:r>
          </a:p>
        </p:txBody>
      </p:sp>
      <p:sp>
        <p:nvSpPr>
          <p:cNvPr id="9" name="Rectangle 8"/>
          <p:cNvSpPr/>
          <p:nvPr/>
        </p:nvSpPr>
        <p:spPr>
          <a:xfrm>
            <a:off x="4077522" y="4602630"/>
            <a:ext cx="1495840" cy="90446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chemeClr val="tx1"/>
                </a:solidFill>
              </a:rPr>
              <a:t>Supervisor Receives </a:t>
            </a:r>
            <a:r>
              <a:rPr lang="en-US" sz="1400" dirty="0">
                <a:solidFill>
                  <a:schemeClr val="tx1"/>
                </a:solidFill>
              </a:rPr>
              <a:t>E</a:t>
            </a:r>
            <a:r>
              <a:rPr lang="en-US" sz="1400" dirty="0" smtClean="0">
                <a:solidFill>
                  <a:schemeClr val="tx1"/>
                </a:solidFill>
              </a:rPr>
              <a:t>mail and Approves or Rejects </a:t>
            </a:r>
            <a:r>
              <a:rPr lang="en-US" sz="1400" dirty="0">
                <a:solidFill>
                  <a:schemeClr val="tx1"/>
                </a:solidFill>
              </a:rPr>
              <a:t>L</a:t>
            </a:r>
            <a:r>
              <a:rPr lang="en-US" sz="1400" dirty="0" smtClean="0">
                <a:solidFill>
                  <a:schemeClr val="tx1"/>
                </a:solidFill>
              </a:rPr>
              <a:t>eave</a:t>
            </a:r>
          </a:p>
        </p:txBody>
      </p:sp>
      <p:sp>
        <p:nvSpPr>
          <p:cNvPr id="10" name="Rectangle 9"/>
          <p:cNvSpPr/>
          <p:nvPr/>
        </p:nvSpPr>
        <p:spPr>
          <a:xfrm>
            <a:off x="3754206" y="2095447"/>
            <a:ext cx="2153486" cy="90446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rPr>
              <a:t>Appointing Authority Receives Email and Approves or Rejects </a:t>
            </a:r>
            <a:r>
              <a:rPr lang="en-US" sz="1400" dirty="0">
                <a:solidFill>
                  <a:schemeClr val="tx1"/>
                </a:solidFill>
              </a:rPr>
              <a:t>L</a:t>
            </a:r>
            <a:r>
              <a:rPr lang="en-US" sz="1400" dirty="0" smtClean="0">
                <a:solidFill>
                  <a:schemeClr val="tx1"/>
                </a:solidFill>
              </a:rPr>
              <a:t>eave </a:t>
            </a:r>
          </a:p>
        </p:txBody>
      </p:sp>
      <p:sp>
        <p:nvSpPr>
          <p:cNvPr id="12" name="Rectangle 11"/>
          <p:cNvSpPr/>
          <p:nvPr/>
        </p:nvSpPr>
        <p:spPr>
          <a:xfrm>
            <a:off x="477073" y="5230996"/>
            <a:ext cx="1411357" cy="10424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Employee Enters Releases and Saves </a:t>
            </a:r>
            <a:r>
              <a:rPr lang="en-US" sz="1400" dirty="0">
                <a:solidFill>
                  <a:schemeClr val="tx1"/>
                </a:solidFill>
              </a:rPr>
              <a:t>R</a:t>
            </a:r>
            <a:r>
              <a:rPr lang="en-US" sz="1400" dirty="0" smtClean="0">
                <a:solidFill>
                  <a:schemeClr val="tx1"/>
                </a:solidFill>
              </a:rPr>
              <a:t>equest</a:t>
            </a:r>
          </a:p>
        </p:txBody>
      </p:sp>
      <p:sp>
        <p:nvSpPr>
          <p:cNvPr id="13" name="Diamond 12"/>
          <p:cNvSpPr/>
          <p:nvPr/>
        </p:nvSpPr>
        <p:spPr>
          <a:xfrm>
            <a:off x="4094917" y="3267365"/>
            <a:ext cx="1461053" cy="1141765"/>
          </a:xfrm>
          <a:prstGeom prst="diamon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solidFill>
                <a:schemeClr val="tx1"/>
              </a:solidFill>
            </a:endParaRPr>
          </a:p>
        </p:txBody>
      </p:sp>
      <p:sp>
        <p:nvSpPr>
          <p:cNvPr id="11" name="Rectangle 10"/>
          <p:cNvSpPr/>
          <p:nvPr/>
        </p:nvSpPr>
        <p:spPr>
          <a:xfrm>
            <a:off x="4139642" y="3385709"/>
            <a:ext cx="1411357" cy="90446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smtClean="0">
                <a:solidFill>
                  <a:schemeClr val="tx1"/>
                </a:solidFill>
              </a:rPr>
              <a:t>Is Admin or unpaid leave requested?</a:t>
            </a:r>
          </a:p>
        </p:txBody>
      </p:sp>
      <p:sp>
        <p:nvSpPr>
          <p:cNvPr id="14" name="Diamond 13"/>
          <p:cNvSpPr/>
          <p:nvPr/>
        </p:nvSpPr>
        <p:spPr>
          <a:xfrm>
            <a:off x="7222431" y="3256090"/>
            <a:ext cx="1461053" cy="1141765"/>
          </a:xfrm>
          <a:prstGeom prst="diamon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7290346" y="3366730"/>
            <a:ext cx="1411357" cy="90446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smtClean="0">
                <a:solidFill>
                  <a:schemeClr val="tx1"/>
                </a:solidFill>
              </a:rPr>
              <a:t> Is Leave </a:t>
            </a:r>
          </a:p>
          <a:p>
            <a:pPr algn="ctr"/>
            <a:r>
              <a:rPr lang="en-US" sz="1300" dirty="0" smtClean="0">
                <a:solidFill>
                  <a:schemeClr val="tx1"/>
                </a:solidFill>
              </a:rPr>
              <a:t>Approved?</a:t>
            </a:r>
          </a:p>
        </p:txBody>
      </p:sp>
      <p:sp>
        <p:nvSpPr>
          <p:cNvPr id="16" name="Rectangle 15"/>
          <p:cNvSpPr/>
          <p:nvPr/>
        </p:nvSpPr>
        <p:spPr>
          <a:xfrm>
            <a:off x="7234029" y="4602630"/>
            <a:ext cx="1449455"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SAP Processes Leave Entries</a:t>
            </a:r>
          </a:p>
        </p:txBody>
      </p:sp>
      <p:sp>
        <p:nvSpPr>
          <p:cNvPr id="17" name="Rectangle 16"/>
          <p:cNvSpPr/>
          <p:nvPr/>
        </p:nvSpPr>
        <p:spPr>
          <a:xfrm>
            <a:off x="7313792" y="2118236"/>
            <a:ext cx="1279223"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Talk to Your Supervisor</a:t>
            </a:r>
          </a:p>
        </p:txBody>
      </p:sp>
      <p:cxnSp>
        <p:nvCxnSpPr>
          <p:cNvPr id="19" name="Straight Arrow Connector 18"/>
          <p:cNvCxnSpPr>
            <a:stCxn id="5" idx="2"/>
            <a:endCxn id="6" idx="0"/>
          </p:cNvCxnSpPr>
          <p:nvPr/>
        </p:nvCxnSpPr>
        <p:spPr>
          <a:xfrm>
            <a:off x="1182752" y="2352953"/>
            <a:ext cx="0" cy="38089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21" name="Straight Arrow Connector 20"/>
          <p:cNvCxnSpPr>
            <a:stCxn id="6" idx="2"/>
            <a:endCxn id="7" idx="0"/>
          </p:cNvCxnSpPr>
          <p:nvPr/>
        </p:nvCxnSpPr>
        <p:spPr>
          <a:xfrm>
            <a:off x="1182752" y="3638306"/>
            <a:ext cx="1" cy="38089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29" name="Straight Arrow Connector 28"/>
          <p:cNvCxnSpPr>
            <a:stCxn id="13" idx="0"/>
            <a:endCxn id="10" idx="2"/>
          </p:cNvCxnSpPr>
          <p:nvPr/>
        </p:nvCxnSpPr>
        <p:spPr>
          <a:xfrm flipV="1">
            <a:off x="4825444" y="2999908"/>
            <a:ext cx="5505" cy="267457"/>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1" name="Straight Arrow Connector 30"/>
          <p:cNvCxnSpPr>
            <a:stCxn id="13" idx="2"/>
            <a:endCxn id="9" idx="0"/>
          </p:cNvCxnSpPr>
          <p:nvPr/>
        </p:nvCxnSpPr>
        <p:spPr>
          <a:xfrm flipH="1">
            <a:off x="4825442" y="4409130"/>
            <a:ext cx="2" cy="193500"/>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3" name="Straight Arrow Connector 32"/>
          <p:cNvCxnSpPr>
            <a:stCxn id="13" idx="3"/>
            <a:endCxn id="8" idx="1"/>
          </p:cNvCxnSpPr>
          <p:nvPr/>
        </p:nvCxnSpPr>
        <p:spPr>
          <a:xfrm>
            <a:off x="5555970" y="3838248"/>
            <a:ext cx="394252" cy="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5" name="Straight Arrow Connector 34"/>
          <p:cNvCxnSpPr>
            <a:stCxn id="14" idx="0"/>
            <a:endCxn id="17" idx="2"/>
          </p:cNvCxnSpPr>
          <p:nvPr/>
        </p:nvCxnSpPr>
        <p:spPr>
          <a:xfrm flipV="1">
            <a:off x="7952958" y="3022697"/>
            <a:ext cx="446" cy="233393"/>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7" name="Straight Arrow Connector 36"/>
          <p:cNvCxnSpPr>
            <a:stCxn id="14" idx="2"/>
            <a:endCxn id="16" idx="0"/>
          </p:cNvCxnSpPr>
          <p:nvPr/>
        </p:nvCxnSpPr>
        <p:spPr>
          <a:xfrm>
            <a:off x="7952958" y="4397855"/>
            <a:ext cx="5799" cy="204775"/>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9" name="Straight Arrow Connector 38"/>
          <p:cNvCxnSpPr>
            <a:stCxn id="8" idx="3"/>
            <a:endCxn id="14" idx="1"/>
          </p:cNvCxnSpPr>
          <p:nvPr/>
        </p:nvCxnSpPr>
        <p:spPr>
          <a:xfrm flipV="1">
            <a:off x="6838118" y="3826973"/>
            <a:ext cx="384313" cy="11277"/>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50" name="Straight Arrow Connector 49"/>
          <p:cNvCxnSpPr>
            <a:stCxn id="7" idx="2"/>
            <a:endCxn id="12" idx="0"/>
          </p:cNvCxnSpPr>
          <p:nvPr/>
        </p:nvCxnSpPr>
        <p:spPr>
          <a:xfrm flipH="1">
            <a:off x="1182752" y="4923659"/>
            <a:ext cx="1" cy="307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753135" y="3383595"/>
            <a:ext cx="887896" cy="90446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solidFill>
              </a:rPr>
              <a:t>SAP Email Sent</a:t>
            </a:r>
          </a:p>
        </p:txBody>
      </p:sp>
      <p:cxnSp>
        <p:nvCxnSpPr>
          <p:cNvPr id="53" name="Elbow Connector 52"/>
          <p:cNvCxnSpPr>
            <a:stCxn id="12" idx="3"/>
            <a:endCxn id="51" idx="1"/>
          </p:cNvCxnSpPr>
          <p:nvPr/>
        </p:nvCxnSpPr>
        <p:spPr>
          <a:xfrm flipV="1">
            <a:off x="1888430" y="3835826"/>
            <a:ext cx="864705" cy="19164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13" idx="1"/>
          </p:cNvCxnSpPr>
          <p:nvPr/>
        </p:nvCxnSpPr>
        <p:spPr>
          <a:xfrm>
            <a:off x="3641031" y="3835826"/>
            <a:ext cx="453886" cy="2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25553" y="3004281"/>
            <a:ext cx="508451" cy="307777"/>
          </a:xfrm>
          <a:prstGeom prst="rect">
            <a:avLst/>
          </a:prstGeom>
          <a:noFill/>
        </p:spPr>
        <p:txBody>
          <a:bodyPr wrap="square" rtlCol="0">
            <a:spAutoFit/>
          </a:bodyPr>
          <a:lstStyle/>
          <a:p>
            <a:r>
              <a:rPr lang="en-US" sz="1400" dirty="0" smtClean="0"/>
              <a:t>Yes</a:t>
            </a:r>
            <a:endParaRPr lang="en-US" sz="1400" dirty="0"/>
          </a:p>
        </p:txBody>
      </p:sp>
      <p:sp>
        <p:nvSpPr>
          <p:cNvPr id="34" name="TextBox 33"/>
          <p:cNvSpPr txBox="1"/>
          <p:nvPr/>
        </p:nvSpPr>
        <p:spPr>
          <a:xfrm>
            <a:off x="7961299" y="4326023"/>
            <a:ext cx="508451" cy="307777"/>
          </a:xfrm>
          <a:prstGeom prst="rect">
            <a:avLst/>
          </a:prstGeom>
          <a:noFill/>
        </p:spPr>
        <p:txBody>
          <a:bodyPr wrap="square" rtlCol="0">
            <a:spAutoFit/>
          </a:bodyPr>
          <a:lstStyle/>
          <a:p>
            <a:r>
              <a:rPr lang="en-US" sz="1400" dirty="0" smtClean="0"/>
              <a:t>Yes</a:t>
            </a:r>
            <a:endParaRPr lang="en-US" sz="1400" dirty="0"/>
          </a:p>
        </p:txBody>
      </p:sp>
      <p:sp>
        <p:nvSpPr>
          <p:cNvPr id="24" name="TextBox 23"/>
          <p:cNvSpPr txBox="1"/>
          <p:nvPr/>
        </p:nvSpPr>
        <p:spPr>
          <a:xfrm>
            <a:off x="4827222" y="4326023"/>
            <a:ext cx="394660" cy="307777"/>
          </a:xfrm>
          <a:prstGeom prst="rect">
            <a:avLst/>
          </a:prstGeom>
          <a:noFill/>
        </p:spPr>
        <p:txBody>
          <a:bodyPr wrap="none" rtlCol="0">
            <a:spAutoFit/>
          </a:bodyPr>
          <a:lstStyle/>
          <a:p>
            <a:r>
              <a:rPr lang="en-US" sz="1400" dirty="0"/>
              <a:t>No</a:t>
            </a:r>
          </a:p>
        </p:txBody>
      </p:sp>
      <p:sp>
        <p:nvSpPr>
          <p:cNvPr id="36" name="TextBox 35"/>
          <p:cNvSpPr txBox="1"/>
          <p:nvPr/>
        </p:nvSpPr>
        <p:spPr>
          <a:xfrm>
            <a:off x="7977594" y="2987289"/>
            <a:ext cx="394660" cy="307777"/>
          </a:xfrm>
          <a:prstGeom prst="rect">
            <a:avLst/>
          </a:prstGeom>
          <a:noFill/>
        </p:spPr>
        <p:txBody>
          <a:bodyPr wrap="none" rtlCol="0">
            <a:spAutoFit/>
          </a:bodyPr>
          <a:lstStyle/>
          <a:p>
            <a:r>
              <a:rPr lang="en-US" sz="1400" dirty="0"/>
              <a:t>No</a:t>
            </a:r>
          </a:p>
        </p:txBody>
      </p:sp>
    </p:spTree>
    <p:custDataLst>
      <p:tags r:id="rId1"/>
    </p:custDataLst>
    <p:extLst>
      <p:ext uri="{BB962C8B-B14F-4D97-AF65-F5344CB8AC3E}">
        <p14:creationId xmlns:p14="http://schemas.microsoft.com/office/powerpoint/2010/main" val="351566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04" y="1371601"/>
            <a:ext cx="8864016" cy="1215958"/>
          </a:xfrm>
        </p:spPr>
        <p:txBody>
          <a:bodyPr/>
          <a:lstStyle/>
          <a:p>
            <a:pPr algn="ctr"/>
            <a:r>
              <a:rPr lang="en-US" dirty="0" smtClean="0"/>
              <a:t>Using line six of your </a:t>
            </a:r>
            <a:r>
              <a:rPr lang="en-US" b="1" i="1" dirty="0" smtClean="0"/>
              <a:t>Employee Time </a:t>
            </a:r>
            <a:r>
              <a:rPr lang="en-US" b="1" i="1" dirty="0"/>
              <a:t>E</a:t>
            </a:r>
            <a:r>
              <a:rPr lang="en-US" b="1" i="1" dirty="0" smtClean="0"/>
              <a:t>ntry Worksheet</a:t>
            </a:r>
            <a:r>
              <a:rPr lang="en-US" dirty="0" smtClean="0"/>
              <a:t>, click on your employee group to learn about your leave accruals:</a:t>
            </a:r>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74</a:t>
            </a:fld>
            <a:endParaRPr lang="en-US" dirty="0"/>
          </a:p>
        </p:txBody>
      </p:sp>
      <p:sp>
        <p:nvSpPr>
          <p:cNvPr id="5" name="Title 4"/>
          <p:cNvSpPr>
            <a:spLocks noGrp="1"/>
          </p:cNvSpPr>
          <p:nvPr>
            <p:ph type="title"/>
          </p:nvPr>
        </p:nvSpPr>
        <p:spPr/>
        <p:txBody>
          <a:bodyPr/>
          <a:lstStyle/>
          <a:p>
            <a:r>
              <a:rPr lang="en-US" dirty="0" smtClean="0"/>
              <a:t>Types of Accruals and Leave</a:t>
            </a:r>
            <a:endParaRPr lang="en-US" dirty="0"/>
          </a:p>
        </p:txBody>
      </p:sp>
      <p:graphicFrame>
        <p:nvGraphicFramePr>
          <p:cNvPr id="6" name="Diagram 5"/>
          <p:cNvGraphicFramePr/>
          <p:nvPr>
            <p:custDataLst>
              <p:tags r:id="rId2"/>
            </p:custDataLst>
            <p:extLst>
              <p:ext uri="{D42A27DB-BD31-4B8C-83A1-F6EECF244321}">
                <p14:modId xmlns:p14="http://schemas.microsoft.com/office/powerpoint/2010/main" val="1046597829"/>
              </p:ext>
            </p:extLst>
          </p:nvPr>
        </p:nvGraphicFramePr>
        <p:xfrm>
          <a:off x="182880" y="2712972"/>
          <a:ext cx="8784077" cy="2471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a:hlinkClick r:id="rId10" action="ppaction://hlinksldjump"/>
          </p:cNvPr>
          <p:cNvSpPr/>
          <p:nvPr/>
        </p:nvSpPr>
        <p:spPr>
          <a:xfrm>
            <a:off x="182880" y="3317535"/>
            <a:ext cx="2046514" cy="126274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a:hlinkClick r:id="rId11" action="ppaction://hlinksldjump"/>
          </p:cNvPr>
          <p:cNvSpPr/>
          <p:nvPr/>
        </p:nvSpPr>
        <p:spPr>
          <a:xfrm>
            <a:off x="2429691" y="3317535"/>
            <a:ext cx="2068286" cy="126274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a:hlinkClick r:id="rId12" action="ppaction://hlinksldjump"/>
          </p:cNvPr>
          <p:cNvSpPr/>
          <p:nvPr/>
        </p:nvSpPr>
        <p:spPr>
          <a:xfrm>
            <a:off x="6910992" y="3317534"/>
            <a:ext cx="2068286" cy="126274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a:hlinkClick r:id="rId13" action="ppaction://hlinksldjump"/>
          </p:cNvPr>
          <p:cNvSpPr/>
          <p:nvPr/>
        </p:nvSpPr>
        <p:spPr>
          <a:xfrm>
            <a:off x="4664181" y="3317534"/>
            <a:ext cx="2068286" cy="126274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676264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75</a:t>
            </a:fld>
            <a:endParaRPr lang="en-US" dirty="0"/>
          </a:p>
        </p:txBody>
      </p:sp>
      <p:sp>
        <p:nvSpPr>
          <p:cNvPr id="5" name="Title 4"/>
          <p:cNvSpPr>
            <a:spLocks noGrp="1"/>
          </p:cNvSpPr>
          <p:nvPr>
            <p:ph type="title"/>
          </p:nvPr>
        </p:nvSpPr>
        <p:spPr/>
        <p:txBody>
          <a:bodyPr/>
          <a:lstStyle/>
          <a:p>
            <a:r>
              <a:rPr lang="en-US" dirty="0" smtClean="0"/>
              <a:t>Accrual - Permanent Full-time</a:t>
            </a:r>
            <a:endParaRPr lang="en-US" dirty="0"/>
          </a:p>
        </p:txBody>
      </p:sp>
      <p:sp>
        <p:nvSpPr>
          <p:cNvPr id="6" name="Content Placeholder 1"/>
          <p:cNvSpPr>
            <a:spLocks noGrp="1"/>
          </p:cNvSpPr>
          <p:nvPr>
            <p:ph idx="1"/>
          </p:nvPr>
        </p:nvSpPr>
        <p:spPr>
          <a:xfrm>
            <a:off x="1421176" y="1371600"/>
            <a:ext cx="7539944" cy="4937125"/>
          </a:xfrm>
        </p:spPr>
        <p:txBody>
          <a:bodyPr/>
          <a:lstStyle/>
          <a:p>
            <a:r>
              <a:rPr lang="en-US" dirty="0" smtClean="0"/>
              <a:t>As a Permanent Full-time employee:</a:t>
            </a:r>
          </a:p>
          <a:p>
            <a:pPr marL="457200" indent="-457200">
              <a:buFont typeface="Arial" panose="020B0604020202020204" pitchFamily="34" charset="0"/>
              <a:buChar char="•"/>
            </a:pPr>
            <a:r>
              <a:rPr lang="en-US" dirty="0"/>
              <a:t>Y</a:t>
            </a:r>
            <a:r>
              <a:rPr lang="en-US" dirty="0" smtClean="0"/>
              <a:t>ou receive full accruals when you are paid 40 hours per week for an entire month </a:t>
            </a:r>
          </a:p>
          <a:p>
            <a:pPr marL="457200" indent="-457200">
              <a:buFont typeface="Arial" panose="020B0604020202020204" pitchFamily="34" charset="0"/>
              <a:buChar char="•"/>
            </a:pPr>
            <a:r>
              <a:rPr lang="en-US" dirty="0" smtClean="0"/>
              <a:t>Your leave is prorated if you start in the middle of the month</a:t>
            </a:r>
            <a:endParaRPr lang="en-US" dirty="0"/>
          </a:p>
          <a:p>
            <a:pPr marL="457200" indent="-457200">
              <a:buFont typeface="Arial" panose="020B0604020202020204" pitchFamily="34" charset="0"/>
              <a:buChar char="•"/>
            </a:pPr>
            <a:r>
              <a:rPr lang="en-US" dirty="0"/>
              <a:t>Accrual rates for annual leave change based on your years of service.</a:t>
            </a:r>
            <a:endParaRPr lang="en-US" dirty="0" smtClean="0"/>
          </a:p>
        </p:txBody>
      </p:sp>
      <p:pic>
        <p:nvPicPr>
          <p:cNvPr id="7"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345337"/>
            <a:ext cx="2005070" cy="47786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302348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6598" y="1371600"/>
            <a:ext cx="7264522" cy="4937125"/>
          </a:xfrm>
        </p:spPr>
        <p:txBody>
          <a:bodyPr/>
          <a:lstStyle/>
          <a:p>
            <a:r>
              <a:rPr lang="en-US" dirty="0" smtClean="0"/>
              <a:t>As a Permanent Part-time employee your leave is prorated based on the hours you work: </a:t>
            </a:r>
          </a:p>
          <a:p>
            <a:pPr marL="1028700" lvl="1">
              <a:buFont typeface="Arial" panose="020B0604020202020204" pitchFamily="34" charset="0"/>
              <a:buChar char="•"/>
            </a:pPr>
            <a:r>
              <a:rPr lang="en-US" dirty="0" smtClean="0"/>
              <a:t>Accruals are based on Full-time work of 40 hours per week per month</a:t>
            </a:r>
          </a:p>
          <a:p>
            <a:pPr marL="1028700" lvl="1">
              <a:buFont typeface="Arial" panose="020B0604020202020204" pitchFamily="34" charset="0"/>
              <a:buChar char="•"/>
            </a:pPr>
            <a:r>
              <a:rPr lang="en-US" dirty="0" smtClean="0"/>
              <a:t>As a Permanent Part-time your accrual is based on the number of hours you work</a:t>
            </a:r>
          </a:p>
          <a:p>
            <a:pPr marL="1028700" lvl="1">
              <a:buFont typeface="Arial" panose="020B0604020202020204" pitchFamily="34" charset="0"/>
              <a:buChar char="•"/>
            </a:pPr>
            <a:r>
              <a:rPr lang="en-US" b="1" dirty="0" smtClean="0"/>
              <a:t>Example</a:t>
            </a:r>
            <a:r>
              <a:rPr lang="en-US" dirty="0" smtClean="0"/>
              <a:t>: </a:t>
            </a:r>
            <a:r>
              <a:rPr lang="en-US" dirty="0"/>
              <a:t>I</a:t>
            </a:r>
            <a:r>
              <a:rPr lang="en-US" dirty="0" smtClean="0"/>
              <a:t>f </a:t>
            </a:r>
            <a:r>
              <a:rPr lang="en-US" dirty="0"/>
              <a:t>you work 20 hours a week and the full time </a:t>
            </a:r>
            <a:r>
              <a:rPr lang="en-US" dirty="0" smtClean="0"/>
              <a:t>sick leave accrual </a:t>
            </a:r>
            <a:r>
              <a:rPr lang="en-US" dirty="0"/>
              <a:t>is 6.66 hours per month you would accrue 3.33 hours per </a:t>
            </a:r>
            <a:r>
              <a:rPr lang="en-US" dirty="0" smtClean="0"/>
              <a:t>month</a:t>
            </a:r>
          </a:p>
          <a:p>
            <a:pPr marL="1028700" lvl="1">
              <a:buFont typeface="Arial" panose="020B0604020202020204" pitchFamily="34" charset="0"/>
              <a:buChar char="•"/>
            </a:pPr>
            <a:r>
              <a:rPr lang="en-US" dirty="0"/>
              <a:t>Accrual rates for annual leave change based on your years of service.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5" name="Title 4"/>
          <p:cNvSpPr>
            <a:spLocks noGrp="1"/>
          </p:cNvSpPr>
          <p:nvPr>
            <p:ph type="title"/>
          </p:nvPr>
        </p:nvSpPr>
        <p:spPr/>
        <p:txBody>
          <a:bodyPr/>
          <a:lstStyle/>
          <a:p>
            <a:r>
              <a:rPr lang="en-US" dirty="0"/>
              <a:t>Accrual – Permanent </a:t>
            </a:r>
            <a:r>
              <a:rPr lang="en-US" dirty="0" smtClean="0"/>
              <a:t>Part-Time</a:t>
            </a:r>
            <a:endParaRPr lang="en-US" dirty="0"/>
          </a:p>
        </p:txBody>
      </p:sp>
      <p:pic>
        <p:nvPicPr>
          <p:cNvPr id="9"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7517" y="1450844"/>
            <a:ext cx="1970686" cy="4778635"/>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317517" y="1674564"/>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7276209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77</a:t>
            </a:fld>
            <a:endParaRPr lang="en-US" dirty="0"/>
          </a:p>
        </p:txBody>
      </p:sp>
      <p:sp>
        <p:nvSpPr>
          <p:cNvPr id="5" name="Title 4"/>
          <p:cNvSpPr>
            <a:spLocks noGrp="1"/>
          </p:cNvSpPr>
          <p:nvPr>
            <p:ph type="title"/>
          </p:nvPr>
        </p:nvSpPr>
        <p:spPr/>
        <p:txBody>
          <a:bodyPr/>
          <a:lstStyle/>
          <a:p>
            <a:r>
              <a:rPr lang="en-US" dirty="0"/>
              <a:t>Accrual – Winter </a:t>
            </a:r>
            <a:r>
              <a:rPr lang="en-US" dirty="0" smtClean="0"/>
              <a:t>Permanent Part-time</a:t>
            </a:r>
            <a:endParaRPr lang="en-US" dirty="0"/>
          </a:p>
        </p:txBody>
      </p:sp>
      <p:sp>
        <p:nvSpPr>
          <p:cNvPr id="6" name="Content Placeholder 1"/>
          <p:cNvSpPr>
            <a:spLocks noGrp="1"/>
          </p:cNvSpPr>
          <p:nvPr>
            <p:ph idx="1"/>
          </p:nvPr>
        </p:nvSpPr>
        <p:spPr>
          <a:xfrm>
            <a:off x="1421176" y="1371600"/>
            <a:ext cx="7539944" cy="4937125"/>
          </a:xfrm>
        </p:spPr>
        <p:txBody>
          <a:bodyPr/>
          <a:lstStyle/>
          <a:p>
            <a:r>
              <a:rPr lang="en-US" dirty="0" smtClean="0"/>
              <a:t>As a Winter Permanent Part-time employee:</a:t>
            </a:r>
          </a:p>
          <a:p>
            <a:pPr marL="457200" indent="-457200">
              <a:buFont typeface="Arial" panose="020B0604020202020204" pitchFamily="34" charset="0"/>
              <a:buChar char="•"/>
            </a:pPr>
            <a:r>
              <a:rPr lang="en-US" dirty="0"/>
              <a:t>Y</a:t>
            </a:r>
            <a:r>
              <a:rPr lang="en-US" dirty="0" smtClean="0"/>
              <a:t>ou receive full accruals when you work 40 hours per week for an entire month</a:t>
            </a:r>
          </a:p>
          <a:p>
            <a:pPr marL="457200" indent="-457200">
              <a:buFont typeface="Arial" panose="020B0604020202020204" pitchFamily="34" charset="0"/>
              <a:buChar char="•"/>
            </a:pPr>
            <a:r>
              <a:rPr lang="en-US" dirty="0" smtClean="0"/>
              <a:t>Your leave is prorated if you do </a:t>
            </a:r>
            <a:r>
              <a:rPr lang="en-US" dirty="0"/>
              <a:t>not </a:t>
            </a:r>
            <a:r>
              <a:rPr lang="en-US" dirty="0" smtClean="0"/>
              <a:t>work 40 </a:t>
            </a:r>
            <a:r>
              <a:rPr lang="en-US" dirty="0"/>
              <a:t>hours per week for an entire </a:t>
            </a:r>
            <a:r>
              <a:rPr lang="en-US" dirty="0" smtClean="0"/>
              <a:t>month</a:t>
            </a:r>
          </a:p>
          <a:p>
            <a:pPr marL="1028700" lvl="1">
              <a:buFont typeface="Arial" panose="020B0604020202020204" pitchFamily="34" charset="0"/>
              <a:buChar char="•"/>
            </a:pPr>
            <a:r>
              <a:rPr lang="en-US" b="1" dirty="0" smtClean="0"/>
              <a:t>Example</a:t>
            </a:r>
            <a:r>
              <a:rPr lang="en-US" dirty="0"/>
              <a:t>: In a month with 160 hours the full accrual of sick leave would be 6.66 hours.  If you worked 80 hours then your accrual for that month would be 3.33 hours.</a:t>
            </a:r>
            <a:endParaRPr lang="en-US" dirty="0" smtClean="0"/>
          </a:p>
          <a:p>
            <a:pPr marL="1028700" lvl="1">
              <a:buFont typeface="Arial" panose="020B0604020202020204" pitchFamily="34" charset="0"/>
              <a:buChar char="•"/>
            </a:pPr>
            <a:r>
              <a:rPr lang="en-US" dirty="0"/>
              <a:t>Accrual rates for annual leave change based on your years of service.</a:t>
            </a:r>
            <a:endParaRPr lang="en-US" dirty="0" smtClean="0"/>
          </a:p>
        </p:txBody>
      </p:sp>
      <p:pic>
        <p:nvPicPr>
          <p:cNvPr id="7"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450844"/>
            <a:ext cx="2005070" cy="47786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491437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Each type of accrued leave has its own bank </a:t>
            </a:r>
          </a:p>
          <a:p>
            <a:pPr marL="457200" indent="-457200">
              <a:buFont typeface="Arial" panose="020B0604020202020204" pitchFamily="34" charset="0"/>
              <a:buChar char="•"/>
            </a:pPr>
            <a:r>
              <a:rPr lang="en-US" dirty="0" smtClean="0"/>
              <a:t>Quota banks track leave accrual and usage </a:t>
            </a:r>
          </a:p>
          <a:p>
            <a:pPr marL="457200" indent="-457200">
              <a:buFont typeface="Arial" panose="020B0604020202020204" pitchFamily="34" charset="0"/>
              <a:buChar char="•"/>
            </a:pPr>
            <a:r>
              <a:rPr lang="en-US" dirty="0" smtClean="0"/>
              <a:t>You can only use leave </a:t>
            </a:r>
            <a:r>
              <a:rPr lang="en-US" b="1" i="1" dirty="0" smtClean="0"/>
              <a:t>after</a:t>
            </a:r>
            <a:r>
              <a:rPr lang="en-US" dirty="0" smtClean="0"/>
              <a:t> it’s earned</a:t>
            </a:r>
          </a:p>
          <a:p>
            <a:pPr marL="457200" indent="-457200">
              <a:buFont typeface="Arial" panose="020B0604020202020204" pitchFamily="34" charset="0"/>
              <a:buChar char="•"/>
            </a:pPr>
            <a:r>
              <a:rPr lang="en-US" dirty="0" smtClean="0"/>
              <a:t>Leave is accrued monthly based on your paid hours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78</a:t>
            </a:fld>
            <a:endParaRPr lang="en-US" dirty="0"/>
          </a:p>
        </p:txBody>
      </p:sp>
      <p:sp>
        <p:nvSpPr>
          <p:cNvPr id="5" name="Title 4"/>
          <p:cNvSpPr>
            <a:spLocks noGrp="1"/>
          </p:cNvSpPr>
          <p:nvPr>
            <p:ph type="title"/>
          </p:nvPr>
        </p:nvSpPr>
        <p:spPr/>
        <p:txBody>
          <a:bodyPr/>
          <a:lstStyle/>
          <a:p>
            <a:r>
              <a:rPr lang="en-US" dirty="0" smtClean="0"/>
              <a:t>Leave Quotas</a:t>
            </a:r>
            <a:endParaRPr lang="en-US" dirty="0"/>
          </a:p>
        </p:txBody>
      </p:sp>
      <p:grpSp>
        <p:nvGrpSpPr>
          <p:cNvPr id="16" name="Group 15"/>
          <p:cNvGrpSpPr/>
          <p:nvPr/>
        </p:nvGrpSpPr>
        <p:grpSpPr>
          <a:xfrm>
            <a:off x="1103156" y="3840162"/>
            <a:ext cx="6937688" cy="1755676"/>
            <a:chOff x="1026942" y="4379417"/>
            <a:chExt cx="6937688" cy="1755676"/>
          </a:xfrm>
        </p:grpSpPr>
        <p:pic>
          <p:nvPicPr>
            <p:cNvPr id="6" name="Picture 5"/>
            <p:cNvPicPr>
              <a:picLocks noChangeAspect="1"/>
            </p:cNvPicPr>
            <p:nvPr>
              <p:custDataLst>
                <p:tags r:id="rId2"/>
              </p:custDataLst>
            </p:nvPr>
          </p:nvPicPr>
          <p:blipFill rotWithShape="1">
            <a:blip r:embed="rId8" cstate="print">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1026942" y="4379417"/>
              <a:ext cx="1751304" cy="1744686"/>
            </a:xfrm>
            <a:prstGeom prst="rect">
              <a:avLst/>
            </a:prstGeom>
          </p:spPr>
        </p:pic>
        <p:pic>
          <p:nvPicPr>
            <p:cNvPr id="7" name="Picture 6"/>
            <p:cNvPicPr>
              <a:picLocks noChangeAspect="1"/>
            </p:cNvPicPr>
            <p:nvPr>
              <p:custDataLst>
                <p:tags r:id="rId3"/>
              </p:custDataLst>
            </p:nvPr>
          </p:nvPicPr>
          <p:blipFill rotWithShape="1">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6213326" y="4384912"/>
              <a:ext cx="1751304" cy="1744686"/>
            </a:xfrm>
            <a:prstGeom prst="rect">
              <a:avLst/>
            </a:prstGeom>
          </p:spPr>
        </p:pic>
        <p:pic>
          <p:nvPicPr>
            <p:cNvPr id="8" name="Picture 7"/>
            <p:cNvPicPr>
              <a:picLocks noChangeAspect="1"/>
            </p:cNvPicPr>
            <p:nvPr>
              <p:custDataLst>
                <p:tags r:id="rId4"/>
              </p:custDataLst>
            </p:nvPr>
          </p:nvPicPr>
          <p:blipFill rotWithShape="1">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2778246" y="4390407"/>
              <a:ext cx="1751304" cy="1744686"/>
            </a:xfrm>
            <a:prstGeom prst="rect">
              <a:avLst/>
            </a:prstGeom>
          </p:spPr>
        </p:pic>
        <p:pic>
          <p:nvPicPr>
            <p:cNvPr id="9" name="Picture 8"/>
            <p:cNvPicPr>
              <a:picLocks noChangeAspect="1"/>
            </p:cNvPicPr>
            <p:nvPr>
              <p:custDataLst>
                <p:tags r:id="rId5"/>
              </p:custDataLst>
            </p:nvPr>
          </p:nvPicPr>
          <p:blipFill rotWithShape="1">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4495786" y="4379417"/>
              <a:ext cx="1751304" cy="1744686"/>
            </a:xfrm>
            <a:prstGeom prst="rect">
              <a:avLst/>
            </a:prstGeom>
          </p:spPr>
        </p:pic>
        <p:sp>
          <p:nvSpPr>
            <p:cNvPr id="10" name="TextBox 9"/>
            <p:cNvSpPr txBox="1"/>
            <p:nvPr/>
          </p:nvSpPr>
          <p:spPr>
            <a:xfrm>
              <a:off x="1352876" y="5251760"/>
              <a:ext cx="878641" cy="369332"/>
            </a:xfrm>
            <a:prstGeom prst="rect">
              <a:avLst/>
            </a:prstGeom>
            <a:noFill/>
          </p:spPr>
          <p:txBody>
            <a:bodyPr wrap="square" rtlCol="0">
              <a:spAutoFit/>
            </a:bodyPr>
            <a:lstStyle/>
            <a:p>
              <a:r>
                <a:rPr lang="en-US" b="1" dirty="0" smtClean="0"/>
                <a:t>Annual</a:t>
              </a:r>
              <a:endParaRPr lang="en-US" b="1" dirty="0"/>
            </a:p>
          </p:txBody>
        </p:sp>
        <p:sp>
          <p:nvSpPr>
            <p:cNvPr id="11" name="TextBox 10"/>
            <p:cNvSpPr txBox="1"/>
            <p:nvPr/>
          </p:nvSpPr>
          <p:spPr>
            <a:xfrm>
              <a:off x="3280590" y="5259320"/>
              <a:ext cx="746616" cy="369332"/>
            </a:xfrm>
            <a:prstGeom prst="rect">
              <a:avLst/>
            </a:prstGeom>
            <a:noFill/>
          </p:spPr>
          <p:txBody>
            <a:bodyPr wrap="square" rtlCol="0">
              <a:spAutoFit/>
            </a:bodyPr>
            <a:lstStyle/>
            <a:p>
              <a:r>
                <a:rPr lang="en-US" b="1" dirty="0" smtClean="0"/>
                <a:t>Sick</a:t>
              </a:r>
              <a:endParaRPr lang="en-US" b="1" dirty="0"/>
            </a:p>
          </p:txBody>
        </p:sp>
        <p:sp>
          <p:nvSpPr>
            <p:cNvPr id="12" name="TextBox 11"/>
            <p:cNvSpPr txBox="1"/>
            <p:nvPr/>
          </p:nvSpPr>
          <p:spPr>
            <a:xfrm>
              <a:off x="4796499" y="5248330"/>
              <a:ext cx="915340" cy="369332"/>
            </a:xfrm>
            <a:prstGeom prst="rect">
              <a:avLst/>
            </a:prstGeom>
            <a:noFill/>
          </p:spPr>
          <p:txBody>
            <a:bodyPr wrap="square" rtlCol="0">
              <a:spAutoFit/>
            </a:bodyPr>
            <a:lstStyle/>
            <a:p>
              <a:r>
                <a:rPr lang="en-US" b="1" dirty="0" smtClean="0"/>
                <a:t>Comp</a:t>
              </a:r>
              <a:endParaRPr lang="en-US" b="1" dirty="0"/>
            </a:p>
          </p:txBody>
        </p:sp>
        <p:sp>
          <p:nvSpPr>
            <p:cNvPr id="13" name="TextBox 12"/>
            <p:cNvSpPr txBox="1"/>
            <p:nvPr/>
          </p:nvSpPr>
          <p:spPr>
            <a:xfrm>
              <a:off x="6391159" y="5253825"/>
              <a:ext cx="1362056" cy="369332"/>
            </a:xfrm>
            <a:prstGeom prst="rect">
              <a:avLst/>
            </a:prstGeom>
            <a:noFill/>
          </p:spPr>
          <p:txBody>
            <a:bodyPr wrap="square" rtlCol="0">
              <a:spAutoFit/>
            </a:bodyPr>
            <a:lstStyle/>
            <a:p>
              <a:r>
                <a:rPr lang="en-US" b="1" dirty="0" smtClean="0"/>
                <a:t>Alt Holiday</a:t>
              </a:r>
              <a:endParaRPr lang="en-US" b="1" dirty="0"/>
            </a:p>
          </p:txBody>
        </p:sp>
      </p:grpSp>
    </p:spTree>
    <p:custDataLst>
      <p:tags r:id="rId1"/>
    </p:custDataLst>
    <p:extLst>
      <p:ext uri="{BB962C8B-B14F-4D97-AF65-F5344CB8AC3E}">
        <p14:creationId xmlns:p14="http://schemas.microsoft.com/office/powerpoint/2010/main" val="18123841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79</a:t>
            </a:fld>
            <a:endParaRPr lang="en-US" dirty="0"/>
          </a:p>
        </p:txBody>
      </p:sp>
      <p:sp>
        <p:nvSpPr>
          <p:cNvPr id="5" name="Title 4"/>
          <p:cNvSpPr>
            <a:spLocks noGrp="1"/>
          </p:cNvSpPr>
          <p:nvPr>
            <p:ph type="title"/>
          </p:nvPr>
        </p:nvSpPr>
        <p:spPr/>
        <p:txBody>
          <a:bodyPr/>
          <a:lstStyle/>
          <a:p>
            <a:r>
              <a:rPr lang="en-US" dirty="0" smtClean="0"/>
              <a:t>Display the Leave Summary Report</a:t>
            </a:r>
            <a:endParaRPr lang="en-US" dirty="0"/>
          </a:p>
        </p:txBody>
      </p:sp>
      <p:sp>
        <p:nvSpPr>
          <p:cNvPr id="7" name="Content Placeholder 5"/>
          <p:cNvSpPr>
            <a:spLocks noGrp="1"/>
          </p:cNvSpPr>
          <p:nvPr>
            <p:ph idx="1"/>
          </p:nvPr>
        </p:nvSpPr>
        <p:spPr>
          <a:xfrm>
            <a:off x="1651000" y="1371600"/>
            <a:ext cx="7310120" cy="4937125"/>
          </a:xfrm>
        </p:spPr>
        <p:txBody>
          <a:bodyPr/>
          <a:lstStyle/>
          <a:p>
            <a:r>
              <a:rPr lang="en-US" sz="2400" b="1" dirty="0" smtClean="0"/>
              <a:t>Scenario: </a:t>
            </a:r>
            <a:r>
              <a:rPr lang="en-US" sz="2400" dirty="0" smtClean="0"/>
              <a:t>You are uncertain about how much leave you have earned. </a:t>
            </a:r>
            <a:r>
              <a:rPr lang="en-US" sz="2400" dirty="0"/>
              <a:t>Check your Leave Summary report to see how much annual leave is available to you.</a:t>
            </a:r>
          </a:p>
        </p:txBody>
      </p:sp>
      <p:pic>
        <p:nvPicPr>
          <p:cNvPr id="6" name="sbff620f46fb44bcab39ec85eada9af8"/>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722120" y="2609022"/>
            <a:ext cx="7239000" cy="3699703"/>
          </a:xfrm>
          <a:prstGeom prst="rect">
            <a:avLst/>
          </a:prstGeom>
        </p:spPr>
      </p:pic>
    </p:spTree>
    <p:custDataLst>
      <p:tags r:id="rId1"/>
    </p:custDataLst>
    <p:extLst>
      <p:ext uri="{BB962C8B-B14F-4D97-AF65-F5344CB8AC3E}">
        <p14:creationId xmlns:p14="http://schemas.microsoft.com/office/powerpoint/2010/main" val="374058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indent="-457200">
              <a:buFont typeface="Arial" panose="020B0604020202020204" pitchFamily="34" charset="0"/>
              <a:buChar char="•"/>
            </a:pPr>
            <a:r>
              <a:rPr lang="en-US" dirty="0" smtClean="0"/>
              <a:t>Describe why time entry is important to you</a:t>
            </a:r>
          </a:p>
          <a:p>
            <a:pPr marL="457200" indent="-457200">
              <a:buFont typeface="Arial" panose="020B0604020202020204" pitchFamily="34" charset="0"/>
              <a:buChar char="•"/>
            </a:pPr>
            <a:r>
              <a:rPr lang="en-US" dirty="0" smtClean="0"/>
              <a:t>Identify why time entry is important to CDOT</a:t>
            </a:r>
          </a:p>
          <a:p>
            <a:pPr marL="457200" indent="-457200">
              <a:buFont typeface="Arial" panose="020B0604020202020204" pitchFamily="34" charset="0"/>
              <a:buChar char="•"/>
            </a:pPr>
            <a:r>
              <a:rPr lang="en-US" dirty="0" smtClean="0"/>
              <a:t>Explain the rules and policies associated with time entry</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Section 1 - Learning Objectives</a:t>
            </a:r>
            <a:endParaRPr lang="en-US" dirty="0"/>
          </a:p>
        </p:txBody>
      </p:sp>
    </p:spTree>
    <p:custDataLst>
      <p:tags r:id="rId1"/>
    </p:custDataLst>
    <p:extLst>
      <p:ext uri="{BB962C8B-B14F-4D97-AF65-F5344CB8AC3E}">
        <p14:creationId xmlns:p14="http://schemas.microsoft.com/office/powerpoint/2010/main" val="17322248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25104246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80</a:t>
            </a:fld>
            <a:endParaRPr lang="en-US" dirty="0"/>
          </a:p>
        </p:txBody>
      </p:sp>
      <p:sp>
        <p:nvSpPr>
          <p:cNvPr id="5" name="Title 4"/>
          <p:cNvSpPr>
            <a:spLocks noGrp="1"/>
          </p:cNvSpPr>
          <p:nvPr>
            <p:ph type="title"/>
          </p:nvPr>
        </p:nvSpPr>
        <p:spPr/>
        <p:txBody>
          <a:bodyPr/>
          <a:lstStyle/>
          <a:p>
            <a:r>
              <a:rPr lang="en-US" sz="3200" dirty="0" smtClean="0"/>
              <a:t>Roles and Responsibilities in the Leave Process</a:t>
            </a:r>
            <a:endParaRPr lang="en-US" sz="3200" dirty="0"/>
          </a:p>
        </p:txBody>
      </p:sp>
    </p:spTree>
    <p:custDataLst>
      <p:tags r:id="rId1"/>
    </p:custDataLst>
    <p:extLst>
      <p:ext uri="{BB962C8B-B14F-4D97-AF65-F5344CB8AC3E}">
        <p14:creationId xmlns:p14="http://schemas.microsoft.com/office/powerpoint/2010/main" val="41290285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812619293"/>
              </p:ext>
            </p:extLst>
          </p:nvPr>
        </p:nvGraphicFramePr>
        <p:xfrm>
          <a:off x="182564" y="1371600"/>
          <a:ext cx="5955590"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81</a:t>
            </a:fld>
            <a:endParaRPr lang="en-US" dirty="0"/>
          </a:p>
        </p:txBody>
      </p:sp>
      <p:sp>
        <p:nvSpPr>
          <p:cNvPr id="5" name="Title 4"/>
          <p:cNvSpPr>
            <a:spLocks noGrp="1"/>
          </p:cNvSpPr>
          <p:nvPr>
            <p:ph type="title"/>
          </p:nvPr>
        </p:nvSpPr>
        <p:spPr/>
        <p:txBody>
          <a:bodyPr/>
          <a:lstStyle/>
          <a:p>
            <a:r>
              <a:rPr lang="en-US" dirty="0" smtClean="0"/>
              <a:t>Leave Process: Employee and Supervisor</a:t>
            </a:r>
            <a:endParaRPr lang="en-US" dirty="0"/>
          </a:p>
        </p:txBody>
      </p:sp>
      <p:sp>
        <p:nvSpPr>
          <p:cNvPr id="2" name="Rectangle 1"/>
          <p:cNvSpPr/>
          <p:nvPr/>
        </p:nvSpPr>
        <p:spPr>
          <a:xfrm>
            <a:off x="4699323" y="1520127"/>
            <a:ext cx="4261798" cy="206029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As an Employee you are responsible for:</a:t>
            </a:r>
          </a:p>
          <a:p>
            <a:pPr marL="285750" indent="-285750">
              <a:buFont typeface="Arial" panose="020B0604020202020204" pitchFamily="34" charset="0"/>
              <a:buChar char="•"/>
            </a:pPr>
            <a:r>
              <a:rPr lang="en-US" sz="1400" dirty="0">
                <a:solidFill>
                  <a:schemeClr val="tx1"/>
                </a:solidFill>
              </a:rPr>
              <a:t>Understanding your workgroup’s leave processes and supervisor expectations</a:t>
            </a:r>
          </a:p>
          <a:p>
            <a:pPr marL="285750" indent="-285750">
              <a:buFont typeface="Arial" panose="020B0604020202020204" pitchFamily="34" charset="0"/>
              <a:buChar char="•"/>
            </a:pPr>
            <a:r>
              <a:rPr lang="en-US" sz="1400" dirty="0">
                <a:solidFill>
                  <a:schemeClr val="tx1"/>
                </a:solidFill>
              </a:rPr>
              <a:t>Checking your Leave Summary report before requesting leave</a:t>
            </a:r>
          </a:p>
          <a:p>
            <a:pPr marL="285750" indent="-285750">
              <a:buFont typeface="Arial" panose="020B0604020202020204" pitchFamily="34" charset="0"/>
              <a:buChar char="•"/>
            </a:pPr>
            <a:r>
              <a:rPr lang="en-US" sz="1400" dirty="0">
                <a:solidFill>
                  <a:schemeClr val="tx1"/>
                </a:solidFill>
              </a:rPr>
              <a:t>Communicating you are taking leave</a:t>
            </a:r>
          </a:p>
          <a:p>
            <a:pPr marL="285750" indent="-285750">
              <a:buFont typeface="Arial" panose="020B0604020202020204" pitchFamily="34" charset="0"/>
              <a:buChar char="•"/>
            </a:pPr>
            <a:r>
              <a:rPr lang="en-US" sz="1400" dirty="0">
                <a:solidFill>
                  <a:schemeClr val="tx1"/>
                </a:solidFill>
              </a:rPr>
              <a:t>Entering your leave request correctly and on time</a:t>
            </a:r>
          </a:p>
          <a:p>
            <a:pPr marL="285750" indent="-285750">
              <a:buFont typeface="Arial" panose="020B0604020202020204" pitchFamily="34" charset="0"/>
              <a:buChar char="•"/>
            </a:pPr>
            <a:r>
              <a:rPr lang="en-US" sz="1400" dirty="0">
                <a:solidFill>
                  <a:schemeClr val="tx1"/>
                </a:solidFill>
              </a:rPr>
              <a:t>Quickly responding to timesheet errors</a:t>
            </a:r>
          </a:p>
          <a:p>
            <a:pPr marL="285750" indent="-285750">
              <a:buFont typeface="Arial" panose="020B0604020202020204" pitchFamily="34" charset="0"/>
              <a:buChar char="•"/>
            </a:pPr>
            <a:r>
              <a:rPr lang="en-US" sz="1400" dirty="0">
                <a:solidFill>
                  <a:schemeClr val="tx1"/>
                </a:solidFill>
              </a:rPr>
              <a:t>Verifying your timesheet has been approved</a:t>
            </a:r>
          </a:p>
        </p:txBody>
      </p:sp>
      <p:sp>
        <p:nvSpPr>
          <p:cNvPr id="10" name="Rectangle 9"/>
          <p:cNvSpPr/>
          <p:nvPr/>
        </p:nvSpPr>
        <p:spPr>
          <a:xfrm>
            <a:off x="4699323" y="4201610"/>
            <a:ext cx="4250074" cy="19676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Supervisor is responsible for:</a:t>
            </a:r>
          </a:p>
          <a:p>
            <a:pPr marL="285750" indent="-285750">
              <a:buFont typeface="Arial" panose="020B0604020202020204" pitchFamily="34" charset="0"/>
              <a:buChar char="•"/>
            </a:pPr>
            <a:r>
              <a:rPr lang="en-US" sz="1400" dirty="0">
                <a:solidFill>
                  <a:schemeClr val="tx1"/>
                </a:solidFill>
              </a:rPr>
              <a:t>Communicating your workgroup’s leave processes and expectations</a:t>
            </a:r>
          </a:p>
          <a:p>
            <a:pPr marL="285750" indent="-285750">
              <a:buFont typeface="Arial" panose="020B0604020202020204" pitchFamily="34" charset="0"/>
              <a:buChar char="•"/>
            </a:pPr>
            <a:r>
              <a:rPr lang="en-US" sz="1400" dirty="0">
                <a:solidFill>
                  <a:schemeClr val="tx1"/>
                </a:solidFill>
              </a:rPr>
              <a:t>Verifying leave request entries</a:t>
            </a:r>
          </a:p>
          <a:p>
            <a:pPr marL="285750" indent="-285750">
              <a:buFont typeface="Arial" panose="020B0604020202020204" pitchFamily="34" charset="0"/>
              <a:buChar char="•"/>
            </a:pPr>
            <a:r>
              <a:rPr lang="en-US" sz="1400" dirty="0">
                <a:solidFill>
                  <a:schemeClr val="tx1"/>
                </a:solidFill>
              </a:rPr>
              <a:t>Contacting employee quickly in case of timesheet errors</a:t>
            </a:r>
          </a:p>
          <a:p>
            <a:pPr marL="285750" indent="-285750">
              <a:buFont typeface="Arial" panose="020B0604020202020204" pitchFamily="34" charset="0"/>
              <a:buChar char="•"/>
            </a:pPr>
            <a:r>
              <a:rPr lang="en-US" sz="1400" dirty="0">
                <a:solidFill>
                  <a:schemeClr val="tx1"/>
                </a:solidFill>
              </a:rPr>
              <a:t>Approving or rejecting your employee’s leave request</a:t>
            </a:r>
          </a:p>
        </p:txBody>
      </p:sp>
    </p:spTree>
    <p:custDataLst>
      <p:tags r:id="rId1"/>
    </p:custDataLst>
    <p:extLst>
      <p:ext uri="{BB962C8B-B14F-4D97-AF65-F5344CB8AC3E}">
        <p14:creationId xmlns:p14="http://schemas.microsoft.com/office/powerpoint/2010/main" val="13820327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82</a:t>
            </a:fld>
            <a:endParaRPr lang="en-US" dirty="0"/>
          </a:p>
        </p:txBody>
      </p:sp>
      <p:sp>
        <p:nvSpPr>
          <p:cNvPr id="5" name="Title 4"/>
          <p:cNvSpPr>
            <a:spLocks noGrp="1"/>
          </p:cNvSpPr>
          <p:nvPr>
            <p:ph type="title"/>
          </p:nvPr>
        </p:nvSpPr>
        <p:spPr/>
        <p:txBody>
          <a:bodyPr/>
          <a:lstStyle/>
          <a:p>
            <a:r>
              <a:rPr lang="en-US" sz="3000" dirty="0" smtClean="0"/>
              <a:t>Leave Process: Timekeeper and Appointing Authority</a:t>
            </a:r>
            <a:endParaRPr lang="en-US" sz="3000" dirty="0"/>
          </a:p>
        </p:txBody>
      </p:sp>
      <p:graphicFrame>
        <p:nvGraphicFramePr>
          <p:cNvPr id="8" name="Content Placeholder 5"/>
          <p:cNvGraphicFramePr>
            <a:graphicFrameLocks/>
          </p:cNvGraphicFramePr>
          <p:nvPr>
            <p:custDataLst>
              <p:tags r:id="rId2"/>
            </p:custDataLst>
            <p:extLst>
              <p:ext uri="{D42A27DB-BD31-4B8C-83A1-F6EECF244321}">
                <p14:modId xmlns:p14="http://schemas.microsoft.com/office/powerpoint/2010/main" val="2089516141"/>
              </p:ext>
            </p:extLst>
          </p:nvPr>
        </p:nvGraphicFramePr>
        <p:xfrm>
          <a:off x="-34499" y="1316391"/>
          <a:ext cx="5295122" cy="51001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4699323" y="1553994"/>
            <a:ext cx="4261798" cy="206029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Timekeeper is responsible for:</a:t>
            </a:r>
          </a:p>
          <a:p>
            <a:pPr marL="285750" indent="-285750">
              <a:buFont typeface="Arial" panose="020B0604020202020204" pitchFamily="34" charset="0"/>
              <a:buChar char="•"/>
            </a:pPr>
            <a:r>
              <a:rPr lang="en-US" sz="1400" dirty="0">
                <a:solidFill>
                  <a:schemeClr val="tx1"/>
                </a:solidFill>
              </a:rPr>
              <a:t>Verifying that all of your leave has been entered</a:t>
            </a:r>
          </a:p>
          <a:p>
            <a:pPr marL="285750" indent="-285750">
              <a:buFont typeface="Arial" panose="020B0604020202020204" pitchFamily="34" charset="0"/>
              <a:buChar char="•"/>
            </a:pPr>
            <a:r>
              <a:rPr lang="en-US" sz="1400" dirty="0">
                <a:solidFill>
                  <a:schemeClr val="tx1"/>
                </a:solidFill>
              </a:rPr>
              <a:t>Confirming all of the leave entered has been approved by the supervisor or appointing authority</a:t>
            </a:r>
          </a:p>
          <a:p>
            <a:pPr marL="285750" indent="-285750">
              <a:buFont typeface="Arial" panose="020B0604020202020204" pitchFamily="34" charset="0"/>
              <a:buChar char="•"/>
            </a:pPr>
            <a:r>
              <a:rPr lang="en-US" sz="1400" dirty="0">
                <a:solidFill>
                  <a:schemeClr val="tx1"/>
                </a:solidFill>
              </a:rPr>
              <a:t>Resolving any issues that may have occurred during the leave entry process</a:t>
            </a:r>
          </a:p>
          <a:p>
            <a:pPr marL="285750" indent="-285750">
              <a:buFont typeface="Arial" panose="020B0604020202020204" pitchFamily="34" charset="0"/>
              <a:buChar char="•"/>
            </a:pPr>
            <a:r>
              <a:rPr lang="en-US" sz="1400" dirty="0">
                <a:solidFill>
                  <a:schemeClr val="tx1"/>
                </a:solidFill>
              </a:rPr>
              <a:t>Answering questions about leave from the employee and the supervisor</a:t>
            </a:r>
          </a:p>
        </p:txBody>
      </p:sp>
      <p:sp>
        <p:nvSpPr>
          <p:cNvPr id="10" name="Rectangle 9"/>
          <p:cNvSpPr/>
          <p:nvPr/>
        </p:nvSpPr>
        <p:spPr>
          <a:xfrm>
            <a:off x="4699323" y="4201610"/>
            <a:ext cx="4250074" cy="193954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Appointing Authority is responsible for:</a:t>
            </a:r>
          </a:p>
          <a:p>
            <a:pPr marL="285750" indent="-285750">
              <a:buFont typeface="Arial" panose="020B0604020202020204" pitchFamily="34" charset="0"/>
              <a:buChar char="•"/>
            </a:pPr>
            <a:r>
              <a:rPr lang="en-US" sz="1400" dirty="0">
                <a:solidFill>
                  <a:schemeClr val="tx1"/>
                </a:solidFill>
              </a:rPr>
              <a:t>Communicating certain leave request expectations </a:t>
            </a:r>
          </a:p>
          <a:p>
            <a:pPr marL="285750" indent="-285750">
              <a:buFont typeface="Arial" panose="020B0604020202020204" pitchFamily="34" charset="0"/>
              <a:buChar char="•"/>
            </a:pPr>
            <a:r>
              <a:rPr lang="en-US" sz="1400" dirty="0">
                <a:solidFill>
                  <a:schemeClr val="tx1"/>
                </a:solidFill>
              </a:rPr>
              <a:t>Contacting supervisor to better understand reasons for absences</a:t>
            </a:r>
          </a:p>
          <a:p>
            <a:pPr marL="285750" indent="-285750">
              <a:buFont typeface="Arial" panose="020B0604020202020204" pitchFamily="34" charset="0"/>
              <a:buChar char="•"/>
            </a:pPr>
            <a:r>
              <a:rPr lang="en-US" sz="1400" dirty="0">
                <a:solidFill>
                  <a:schemeClr val="tx1"/>
                </a:solidFill>
              </a:rPr>
              <a:t>Approving or rejecting certain leave types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Tree>
    <p:custDataLst>
      <p:tags r:id="rId1"/>
    </p:custDataLst>
    <p:extLst>
      <p:ext uri="{BB962C8B-B14F-4D97-AF65-F5344CB8AC3E}">
        <p14:creationId xmlns:p14="http://schemas.microsoft.com/office/powerpoint/2010/main" val="6012029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Leave Types for Permanent Full-time, Permanent Part-time and Winter Permanent Part-time</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83</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961182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CDOT Holidays</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801956418"/>
              </p:ext>
            </p:extLst>
          </p:nvPr>
        </p:nvGraphicFramePr>
        <p:xfrm>
          <a:off x="320675" y="1371600"/>
          <a:ext cx="2730997" cy="4079240"/>
        </p:xfrm>
        <a:graphic>
          <a:graphicData uri="http://schemas.openxmlformats.org/drawingml/2006/table">
            <a:tbl>
              <a:tblPr firstRow="1" bandRow="1">
                <a:tableStyleId>{5C22544A-7EE6-4342-B048-85BDC9FD1C3A}</a:tableStyleId>
              </a:tblPr>
              <a:tblGrid>
                <a:gridCol w="2730997"/>
              </a:tblGrid>
              <a:tr h="370840">
                <a:tc>
                  <a:txBody>
                    <a:bodyPr/>
                    <a:lstStyle/>
                    <a:p>
                      <a:r>
                        <a:rPr lang="en-US" dirty="0" smtClean="0"/>
                        <a:t>Public Holidays</a:t>
                      </a:r>
                      <a:endParaRPr lang="en-US" dirty="0"/>
                    </a:p>
                  </a:txBody>
                  <a:tcPr marL="124791" marR="124791"/>
                </a:tc>
              </a:tr>
              <a:tr h="370840">
                <a:tc>
                  <a:txBody>
                    <a:bodyPr/>
                    <a:lstStyle/>
                    <a:p>
                      <a:r>
                        <a:rPr lang="en-US" dirty="0" smtClean="0"/>
                        <a:t>Independence</a:t>
                      </a:r>
                      <a:r>
                        <a:rPr lang="en-US" baseline="0" dirty="0" smtClean="0"/>
                        <a:t> Day</a:t>
                      </a:r>
                      <a:endParaRPr lang="en-US" dirty="0"/>
                    </a:p>
                  </a:txBody>
                  <a:tcPr marL="124791" marR="124791"/>
                </a:tc>
              </a:tr>
              <a:tr h="370840">
                <a:tc>
                  <a:txBody>
                    <a:bodyPr/>
                    <a:lstStyle/>
                    <a:p>
                      <a:r>
                        <a:rPr lang="en-US" dirty="0" smtClean="0"/>
                        <a:t>Labor Day</a:t>
                      </a:r>
                      <a:endParaRPr lang="en-US" dirty="0"/>
                    </a:p>
                  </a:txBody>
                  <a:tcPr marL="124791" marR="124791"/>
                </a:tc>
              </a:tr>
              <a:tr h="370840">
                <a:tc>
                  <a:txBody>
                    <a:bodyPr/>
                    <a:lstStyle/>
                    <a:p>
                      <a:r>
                        <a:rPr lang="en-US" dirty="0" smtClean="0"/>
                        <a:t>Columbus Day</a:t>
                      </a:r>
                      <a:endParaRPr lang="en-US" dirty="0"/>
                    </a:p>
                  </a:txBody>
                  <a:tcPr marL="124791" marR="124791"/>
                </a:tc>
              </a:tr>
              <a:tr h="370840">
                <a:tc>
                  <a:txBody>
                    <a:bodyPr/>
                    <a:lstStyle/>
                    <a:p>
                      <a:r>
                        <a:rPr lang="en-US" dirty="0" smtClean="0"/>
                        <a:t>Veterans</a:t>
                      </a:r>
                      <a:r>
                        <a:rPr lang="en-US" baseline="0" dirty="0" smtClean="0"/>
                        <a:t> Day</a:t>
                      </a:r>
                      <a:endParaRPr lang="en-US" dirty="0"/>
                    </a:p>
                  </a:txBody>
                  <a:tcPr marL="124791" marR="124791"/>
                </a:tc>
              </a:tr>
              <a:tr h="370840">
                <a:tc>
                  <a:txBody>
                    <a:bodyPr/>
                    <a:lstStyle/>
                    <a:p>
                      <a:r>
                        <a:rPr lang="en-US" dirty="0" smtClean="0"/>
                        <a:t>Thanksgiving Day</a:t>
                      </a:r>
                      <a:endParaRPr lang="en-US" dirty="0"/>
                    </a:p>
                  </a:txBody>
                  <a:tcPr marL="124791" marR="124791"/>
                </a:tc>
              </a:tr>
              <a:tr h="370840">
                <a:tc>
                  <a:txBody>
                    <a:bodyPr/>
                    <a:lstStyle/>
                    <a:p>
                      <a:r>
                        <a:rPr lang="en-US" dirty="0" smtClean="0"/>
                        <a:t>Christmas</a:t>
                      </a:r>
                      <a:r>
                        <a:rPr lang="en-US" baseline="0" dirty="0" smtClean="0"/>
                        <a:t> Day</a:t>
                      </a:r>
                      <a:endParaRPr lang="en-US" dirty="0"/>
                    </a:p>
                  </a:txBody>
                  <a:tcPr marL="124791" marR="124791"/>
                </a:tc>
              </a:tr>
              <a:tr h="370840">
                <a:tc>
                  <a:txBody>
                    <a:bodyPr/>
                    <a:lstStyle/>
                    <a:p>
                      <a:r>
                        <a:rPr lang="en-US" dirty="0" smtClean="0"/>
                        <a:t>New Year Day</a:t>
                      </a:r>
                      <a:endParaRPr lang="en-US" dirty="0"/>
                    </a:p>
                  </a:txBody>
                  <a:tcPr marL="124791" marR="124791"/>
                </a:tc>
              </a:tr>
              <a:tr h="370840">
                <a:tc>
                  <a:txBody>
                    <a:bodyPr/>
                    <a:lstStyle/>
                    <a:p>
                      <a:r>
                        <a:rPr lang="en-US" dirty="0" smtClean="0"/>
                        <a:t>Martin Luther King Day</a:t>
                      </a:r>
                      <a:endParaRPr lang="en-US" dirty="0"/>
                    </a:p>
                  </a:txBody>
                  <a:tcPr marL="124791" marR="124791"/>
                </a:tc>
              </a:tr>
              <a:tr h="370840">
                <a:tc>
                  <a:txBody>
                    <a:bodyPr/>
                    <a:lstStyle/>
                    <a:p>
                      <a:r>
                        <a:rPr lang="en-US" dirty="0" smtClean="0"/>
                        <a:t>President’s Day</a:t>
                      </a:r>
                      <a:endParaRPr lang="en-US" dirty="0"/>
                    </a:p>
                  </a:txBody>
                  <a:tcPr marL="124791" marR="124791"/>
                </a:tc>
              </a:tr>
              <a:tr h="370840">
                <a:tc>
                  <a:txBody>
                    <a:bodyPr/>
                    <a:lstStyle/>
                    <a:p>
                      <a:r>
                        <a:rPr lang="en-US" dirty="0" smtClean="0"/>
                        <a:t>Memorial</a:t>
                      </a:r>
                      <a:r>
                        <a:rPr lang="en-US" baseline="0" dirty="0" smtClean="0"/>
                        <a:t> Day</a:t>
                      </a:r>
                      <a:endParaRPr lang="en-US" dirty="0"/>
                    </a:p>
                  </a:txBody>
                  <a:tcPr marL="124791" marR="124791"/>
                </a:tc>
              </a:tr>
            </a:tbl>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84</a:t>
            </a:fld>
            <a:endParaRPr lang="en-US" dirty="0"/>
          </a:p>
        </p:txBody>
      </p:sp>
      <p:sp>
        <p:nvSpPr>
          <p:cNvPr id="8" name="Content Placeholder 7"/>
          <p:cNvSpPr>
            <a:spLocks noGrp="1"/>
          </p:cNvSpPr>
          <p:nvPr>
            <p:ph sz="half" idx="12"/>
          </p:nvPr>
        </p:nvSpPr>
        <p:spPr>
          <a:xfrm>
            <a:off x="3349128" y="1371600"/>
            <a:ext cx="5459592" cy="4937760"/>
          </a:xfrm>
        </p:spPr>
        <p:txBody>
          <a:bodyPr/>
          <a:lstStyle/>
          <a:p>
            <a:r>
              <a:rPr lang="en-US" dirty="0" smtClean="0"/>
              <a:t>The list to the left are the public Holidays for all Permanent Full-time, Permanent Part-time and Winter Permanent Part-time employees.</a:t>
            </a:r>
          </a:p>
          <a:p>
            <a:endParaRPr lang="en-US" dirty="0" smtClean="0"/>
          </a:p>
          <a:p>
            <a:r>
              <a:rPr lang="en-US" dirty="0" smtClean="0"/>
              <a:t>Click </a:t>
            </a:r>
            <a:r>
              <a:rPr lang="en-US" dirty="0" smtClean="0">
                <a:hlinkClick r:id="rId4"/>
              </a:rPr>
              <a:t>HERE </a:t>
            </a:r>
            <a:r>
              <a:rPr lang="en-US" dirty="0" smtClean="0"/>
              <a:t>for a list with dates for this and the next fiscal year.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967274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1918847" y="4024525"/>
            <a:ext cx="4981575" cy="2162175"/>
          </a:xfrm>
          <a:prstGeom prst="rect">
            <a:avLst/>
          </a:prstGeom>
        </p:spPr>
      </p:pic>
      <p:sp>
        <p:nvSpPr>
          <p:cNvPr id="2" name="Title 1"/>
          <p:cNvSpPr>
            <a:spLocks noGrp="1"/>
          </p:cNvSpPr>
          <p:nvPr>
            <p:ph type="title"/>
          </p:nvPr>
        </p:nvSpPr>
        <p:spPr/>
        <p:txBody>
          <a:bodyPr/>
          <a:lstStyle/>
          <a:p>
            <a:r>
              <a:rPr lang="en-US" dirty="0" smtClean="0"/>
              <a:t>CDOT Holidays and Your Timesheet</a:t>
            </a:r>
            <a:endParaRPr lang="en-US" dirty="0"/>
          </a:p>
        </p:txBody>
      </p:sp>
      <p:sp>
        <p:nvSpPr>
          <p:cNvPr id="3" name="Content Placeholder 2"/>
          <p:cNvSpPr>
            <a:spLocks noGrp="1"/>
          </p:cNvSpPr>
          <p:nvPr>
            <p:ph sz="half" idx="2"/>
          </p:nvPr>
        </p:nvSpPr>
        <p:spPr>
          <a:xfrm>
            <a:off x="320040" y="1371600"/>
            <a:ext cx="8390206" cy="4937760"/>
          </a:xfrm>
        </p:spPr>
        <p:txBody>
          <a:bodyPr/>
          <a:lstStyle/>
          <a:p>
            <a:r>
              <a:rPr lang="en-US" sz="2400" dirty="0"/>
              <a:t>On a </a:t>
            </a:r>
            <a:r>
              <a:rPr lang="en-US" sz="2400" dirty="0" smtClean="0"/>
              <a:t>holiday, </a:t>
            </a:r>
            <a:r>
              <a:rPr lang="en-US" sz="2400" dirty="0"/>
              <a:t>your timesheet will:</a:t>
            </a:r>
          </a:p>
          <a:p>
            <a:pPr marL="457200" indent="-457200">
              <a:buFont typeface="Arial" panose="020B0604020202020204" pitchFamily="34" charset="0"/>
              <a:buChar char="•"/>
            </a:pPr>
            <a:r>
              <a:rPr lang="en-US" sz="2400" dirty="0"/>
              <a:t>Reduce your </a:t>
            </a:r>
            <a:r>
              <a:rPr lang="en-US" sz="2400" dirty="0" smtClean="0"/>
              <a:t>work </a:t>
            </a:r>
            <a:r>
              <a:rPr lang="en-US" sz="2400" dirty="0"/>
              <a:t>schedule by eight hours (see red circle)</a:t>
            </a:r>
          </a:p>
          <a:p>
            <a:pPr marL="457200" indent="-457200">
              <a:buFont typeface="Arial" panose="020B0604020202020204" pitchFamily="34" charset="0"/>
              <a:buChar char="•"/>
            </a:pPr>
            <a:r>
              <a:rPr lang="en-US" sz="2400" dirty="0" smtClean="0"/>
              <a:t>Display hours if </a:t>
            </a:r>
            <a:r>
              <a:rPr lang="en-US" sz="2400" dirty="0"/>
              <a:t>you normally work more than eight hours in your work schedule </a:t>
            </a:r>
            <a:r>
              <a:rPr lang="en-US" sz="2400" dirty="0" smtClean="0"/>
              <a:t>and show </a:t>
            </a:r>
            <a:r>
              <a:rPr lang="en-US" sz="2400" dirty="0"/>
              <a:t>the correct number of hours you need to work</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0" name="Oval 9"/>
          <p:cNvSpPr/>
          <p:nvPr/>
        </p:nvSpPr>
        <p:spPr>
          <a:xfrm>
            <a:off x="4415498" y="3930741"/>
            <a:ext cx="1342292" cy="104296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ight Arrow 12"/>
          <p:cNvSpPr/>
          <p:nvPr/>
        </p:nvSpPr>
        <p:spPr>
          <a:xfrm>
            <a:off x="1482751" y="4293963"/>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1083644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a:t>Scenario:</a:t>
            </a:r>
          </a:p>
          <a:p>
            <a:r>
              <a:rPr lang="en-US" dirty="0"/>
              <a:t>You have been selected for Jury duty and need to enter </a:t>
            </a:r>
            <a:r>
              <a:rPr lang="en-US" dirty="0" smtClean="0"/>
              <a:t>your leave.  </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86</a:t>
            </a:fld>
            <a:endParaRPr lang="en-US" dirty="0"/>
          </a:p>
        </p:txBody>
      </p:sp>
      <p:sp>
        <p:nvSpPr>
          <p:cNvPr id="5" name="Title 4"/>
          <p:cNvSpPr>
            <a:spLocks noGrp="1"/>
          </p:cNvSpPr>
          <p:nvPr>
            <p:ph type="title"/>
          </p:nvPr>
        </p:nvSpPr>
        <p:spPr/>
        <p:txBody>
          <a:bodyPr/>
          <a:lstStyle/>
          <a:p>
            <a:r>
              <a:rPr lang="en-US" dirty="0" smtClean="0"/>
              <a:t>CAT2 - Create a Leave Request</a:t>
            </a:r>
            <a:endParaRPr lang="en-US" dirty="0"/>
          </a:p>
        </p:txBody>
      </p:sp>
      <p:pic>
        <p:nvPicPr>
          <p:cNvPr id="2" name="s094843d6d5e49f8b3ab97bc14d80952"/>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722120" y="2804746"/>
            <a:ext cx="7239000" cy="3408485"/>
          </a:xfrm>
          <a:prstGeom prst="rect">
            <a:avLst/>
          </a:prstGeom>
        </p:spPr>
      </p:pic>
    </p:spTree>
    <p:custDataLst>
      <p:tags r:id="rId1"/>
    </p:custDataLst>
    <p:extLst>
      <p:ext uri="{BB962C8B-B14F-4D97-AF65-F5344CB8AC3E}">
        <p14:creationId xmlns:p14="http://schemas.microsoft.com/office/powerpoint/2010/main" val="39117791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371600"/>
            <a:ext cx="5819335" cy="4937125"/>
          </a:xfrm>
        </p:spPr>
        <p:txBody>
          <a:bodyPr/>
          <a:lstStyle/>
          <a:p>
            <a:r>
              <a:rPr lang="en-US" dirty="0"/>
              <a:t>Zeroing out an existing approved leave entry </a:t>
            </a:r>
            <a:r>
              <a:rPr lang="en-US" dirty="0" smtClean="0"/>
              <a:t>ensures</a:t>
            </a:r>
            <a:r>
              <a:rPr lang="en-US" dirty="0"/>
              <a:t>:</a:t>
            </a:r>
          </a:p>
          <a:p>
            <a:pPr marL="457200" indent="-457200">
              <a:buFont typeface="Arial" panose="020B0604020202020204" pitchFamily="34" charset="0"/>
              <a:buChar char="•"/>
            </a:pPr>
            <a:r>
              <a:rPr lang="en-US" dirty="0"/>
              <a:t>Your Supervisor is automatically notified of the timesheet change</a:t>
            </a:r>
          </a:p>
          <a:p>
            <a:pPr marL="457200" indent="-457200">
              <a:buFont typeface="Arial" panose="020B0604020202020204" pitchFamily="34" charset="0"/>
              <a:buChar char="•"/>
            </a:pPr>
            <a:r>
              <a:rPr lang="en-US" dirty="0"/>
              <a:t>The time is credited back to your leave bank</a:t>
            </a:r>
          </a:p>
          <a:p>
            <a:pPr marL="457200" indent="-457200">
              <a:buFont typeface="Arial" panose="020B0604020202020204" pitchFamily="34" charset="0"/>
              <a:buChar char="•"/>
            </a:pPr>
            <a:r>
              <a:rPr lang="en-US" dirty="0" smtClean="0"/>
              <a:t>There </a:t>
            </a:r>
            <a:r>
              <a:rPr lang="en-US" dirty="0"/>
              <a:t>is record of the change and change </a:t>
            </a:r>
            <a:r>
              <a:rPr lang="en-US" dirty="0" smtClean="0"/>
              <a:t>approval</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87</a:t>
            </a:fld>
            <a:endParaRPr lang="en-US" dirty="0"/>
          </a:p>
        </p:txBody>
      </p:sp>
      <p:sp>
        <p:nvSpPr>
          <p:cNvPr id="6" name="Title 5"/>
          <p:cNvSpPr>
            <a:spLocks noGrp="1"/>
          </p:cNvSpPr>
          <p:nvPr>
            <p:ph type="title"/>
          </p:nvPr>
        </p:nvSpPr>
        <p:spPr/>
        <p:txBody>
          <a:bodyPr/>
          <a:lstStyle/>
          <a:p>
            <a:r>
              <a:rPr lang="en-US" dirty="0"/>
              <a:t>“Zero out” Approved Leave</a:t>
            </a:r>
            <a:r>
              <a:rPr lang="en-US" dirty="0" smtClean="0"/>
              <a:t> </a:t>
            </a: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343" r="16188"/>
          <a:stretch/>
        </p:blipFill>
        <p:spPr>
          <a:xfrm>
            <a:off x="6283570" y="1872761"/>
            <a:ext cx="2447320" cy="2558562"/>
          </a:xfrm>
          <a:prstGeom prst="rect">
            <a:avLst/>
          </a:prstGeom>
        </p:spPr>
      </p:pic>
    </p:spTree>
    <p:custDataLst>
      <p:tags r:id="rId1"/>
    </p:custDataLst>
    <p:extLst>
      <p:ext uri="{BB962C8B-B14F-4D97-AF65-F5344CB8AC3E}">
        <p14:creationId xmlns:p14="http://schemas.microsoft.com/office/powerpoint/2010/main" val="23549838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88</a:t>
            </a:fld>
            <a:endParaRPr lang="en-US" dirty="0"/>
          </a:p>
        </p:txBody>
      </p:sp>
      <p:sp>
        <p:nvSpPr>
          <p:cNvPr id="5" name="Title 4"/>
          <p:cNvSpPr>
            <a:spLocks noGrp="1"/>
          </p:cNvSpPr>
          <p:nvPr>
            <p:ph type="title"/>
          </p:nvPr>
        </p:nvSpPr>
        <p:spPr/>
        <p:txBody>
          <a:bodyPr/>
          <a:lstStyle/>
          <a:p>
            <a:r>
              <a:rPr lang="en-US" dirty="0" smtClean="0"/>
              <a:t>CAT2 - “Zero out” Approved Leave</a:t>
            </a:r>
            <a:endParaRPr lang="en-US" dirty="0"/>
          </a:p>
        </p:txBody>
      </p:sp>
      <p:sp>
        <p:nvSpPr>
          <p:cNvPr id="7" name="Content Placeholder 5"/>
          <p:cNvSpPr>
            <a:spLocks noGrp="1"/>
          </p:cNvSpPr>
          <p:nvPr>
            <p:ph idx="1"/>
          </p:nvPr>
        </p:nvSpPr>
        <p:spPr/>
        <p:txBody>
          <a:bodyPr/>
          <a:lstStyle/>
          <a:p>
            <a:r>
              <a:rPr lang="en-US" sz="2400" b="1" dirty="0" smtClean="0"/>
              <a:t>Scenario:  </a:t>
            </a:r>
            <a:r>
              <a:rPr lang="en-US" sz="2400" dirty="0" smtClean="0"/>
              <a:t>You entered Thursday as sick leave, but ended up working so you are zeroing out the time.</a:t>
            </a:r>
            <a:endParaRPr lang="en-US" sz="2400" dirty="0"/>
          </a:p>
        </p:txBody>
      </p:sp>
      <p:pic>
        <p:nvPicPr>
          <p:cNvPr id="6" name="s7a67ff8b9544e98afdfbbbc34350c94"/>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51000" y="2268416"/>
            <a:ext cx="7239000" cy="3991710"/>
          </a:xfrm>
          <a:prstGeom prst="rect">
            <a:avLst/>
          </a:prstGeom>
        </p:spPr>
      </p:pic>
    </p:spTree>
    <p:custDataLst>
      <p:tags r:id="rId1"/>
    </p:custDataLst>
    <p:extLst>
      <p:ext uri="{BB962C8B-B14F-4D97-AF65-F5344CB8AC3E}">
        <p14:creationId xmlns:p14="http://schemas.microsoft.com/office/powerpoint/2010/main" val="40069025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TEMP EMPLOYEE SECTION</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89</a:t>
            </a:fld>
            <a:endParaRPr lang="en-US" dirty="0"/>
          </a:p>
        </p:txBody>
      </p:sp>
      <p:sp>
        <p:nvSpPr>
          <p:cNvPr id="6" name="Title 5"/>
          <p:cNvSpPr>
            <a:spLocks noGrp="1"/>
          </p:cNvSpPr>
          <p:nvPr>
            <p:ph type="title"/>
          </p:nvPr>
        </p:nvSpPr>
        <p:spPr/>
        <p:txBody>
          <a:bodyPr/>
          <a:lstStyle/>
          <a:p>
            <a:endParaRPr lang="en-US" dirty="0"/>
          </a:p>
        </p:txBody>
      </p:sp>
    </p:spTree>
    <p:custDataLst>
      <p:tags r:id="rId1"/>
    </p:custDataLst>
    <p:extLst>
      <p:ext uri="{BB962C8B-B14F-4D97-AF65-F5344CB8AC3E}">
        <p14:creationId xmlns:p14="http://schemas.microsoft.com/office/powerpoint/2010/main" val="386174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Why Time Entry is Important</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pic>
        <p:nvPicPr>
          <p:cNvPr id="13" name="Picture 1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4" name="Picture 1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5" name="Picture 1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985058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317104983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90</a:t>
            </a:fld>
            <a:endParaRPr lang="en-US" dirty="0"/>
          </a:p>
        </p:txBody>
      </p:sp>
      <p:sp>
        <p:nvSpPr>
          <p:cNvPr id="5" name="Title 4"/>
          <p:cNvSpPr>
            <a:spLocks noGrp="1"/>
          </p:cNvSpPr>
          <p:nvPr>
            <p:ph type="title"/>
          </p:nvPr>
        </p:nvSpPr>
        <p:spPr/>
        <p:txBody>
          <a:bodyPr/>
          <a:lstStyle/>
          <a:p>
            <a:r>
              <a:rPr lang="en-US" dirty="0" smtClean="0"/>
              <a:t>Roles and Responsibilities in the Leave Process</a:t>
            </a:r>
            <a:endParaRPr lang="en-US" dirty="0"/>
          </a:p>
        </p:txBody>
      </p:sp>
    </p:spTree>
    <p:custDataLst>
      <p:tags r:id="rId1"/>
    </p:custDataLst>
    <p:extLst>
      <p:ext uri="{BB962C8B-B14F-4D97-AF65-F5344CB8AC3E}">
        <p14:creationId xmlns:p14="http://schemas.microsoft.com/office/powerpoint/2010/main" val="31307706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nvPr>
        </p:nvGraphicFramePr>
        <p:xfrm>
          <a:off x="182564" y="1371600"/>
          <a:ext cx="5955590"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91</a:t>
            </a:fld>
            <a:endParaRPr lang="en-US" dirty="0"/>
          </a:p>
        </p:txBody>
      </p:sp>
      <p:sp>
        <p:nvSpPr>
          <p:cNvPr id="5" name="Title 4"/>
          <p:cNvSpPr>
            <a:spLocks noGrp="1"/>
          </p:cNvSpPr>
          <p:nvPr>
            <p:ph type="title"/>
          </p:nvPr>
        </p:nvSpPr>
        <p:spPr/>
        <p:txBody>
          <a:bodyPr/>
          <a:lstStyle/>
          <a:p>
            <a:r>
              <a:rPr lang="en-US" dirty="0" smtClean="0"/>
              <a:t>Leave Process: Employee and Supervisor</a:t>
            </a:r>
            <a:endParaRPr lang="en-US" dirty="0"/>
          </a:p>
        </p:txBody>
      </p:sp>
      <p:sp>
        <p:nvSpPr>
          <p:cNvPr id="2" name="Rectangle 1"/>
          <p:cNvSpPr/>
          <p:nvPr/>
        </p:nvSpPr>
        <p:spPr>
          <a:xfrm>
            <a:off x="4699323" y="1520127"/>
            <a:ext cx="4261798" cy="206029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As an Employee you are responsible for:</a:t>
            </a:r>
          </a:p>
          <a:p>
            <a:pPr marL="285750" indent="-285750">
              <a:buFont typeface="Arial" panose="020B0604020202020204" pitchFamily="34" charset="0"/>
              <a:buChar char="•"/>
            </a:pPr>
            <a:r>
              <a:rPr lang="en-US" sz="1400" dirty="0">
                <a:solidFill>
                  <a:schemeClr val="tx1"/>
                </a:solidFill>
              </a:rPr>
              <a:t>Understanding your workgroup’s leave processes and supervisor expectations</a:t>
            </a:r>
          </a:p>
          <a:p>
            <a:pPr marL="285750" indent="-285750">
              <a:buFont typeface="Arial" panose="020B0604020202020204" pitchFamily="34" charset="0"/>
              <a:buChar char="•"/>
            </a:pPr>
            <a:r>
              <a:rPr lang="en-US" sz="1400" dirty="0">
                <a:solidFill>
                  <a:schemeClr val="tx1"/>
                </a:solidFill>
              </a:rPr>
              <a:t>Checking your Leave Summary report before requesting leave</a:t>
            </a:r>
          </a:p>
          <a:p>
            <a:pPr marL="285750" indent="-285750">
              <a:buFont typeface="Arial" panose="020B0604020202020204" pitchFamily="34" charset="0"/>
              <a:buChar char="•"/>
            </a:pPr>
            <a:r>
              <a:rPr lang="en-US" sz="1400" dirty="0">
                <a:solidFill>
                  <a:schemeClr val="tx1"/>
                </a:solidFill>
              </a:rPr>
              <a:t>Communicating you are taking leave</a:t>
            </a:r>
          </a:p>
          <a:p>
            <a:pPr marL="285750" indent="-285750">
              <a:buFont typeface="Arial" panose="020B0604020202020204" pitchFamily="34" charset="0"/>
              <a:buChar char="•"/>
            </a:pPr>
            <a:r>
              <a:rPr lang="en-US" sz="1400" dirty="0">
                <a:solidFill>
                  <a:schemeClr val="tx1"/>
                </a:solidFill>
              </a:rPr>
              <a:t>Entering your leave request correctly and on time</a:t>
            </a:r>
          </a:p>
          <a:p>
            <a:pPr marL="285750" indent="-285750">
              <a:buFont typeface="Arial" panose="020B0604020202020204" pitchFamily="34" charset="0"/>
              <a:buChar char="•"/>
            </a:pPr>
            <a:r>
              <a:rPr lang="en-US" sz="1400" dirty="0">
                <a:solidFill>
                  <a:schemeClr val="tx1"/>
                </a:solidFill>
              </a:rPr>
              <a:t>Quickly responding to timesheet errors</a:t>
            </a:r>
          </a:p>
          <a:p>
            <a:pPr marL="285750" indent="-285750">
              <a:buFont typeface="Arial" panose="020B0604020202020204" pitchFamily="34" charset="0"/>
              <a:buChar char="•"/>
            </a:pPr>
            <a:r>
              <a:rPr lang="en-US" sz="1400" dirty="0">
                <a:solidFill>
                  <a:schemeClr val="tx1"/>
                </a:solidFill>
              </a:rPr>
              <a:t>Verifying your timesheet has been approved</a:t>
            </a:r>
          </a:p>
        </p:txBody>
      </p:sp>
      <p:sp>
        <p:nvSpPr>
          <p:cNvPr id="10" name="Rectangle 9"/>
          <p:cNvSpPr/>
          <p:nvPr/>
        </p:nvSpPr>
        <p:spPr>
          <a:xfrm>
            <a:off x="4699323" y="4201610"/>
            <a:ext cx="4250074" cy="19676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Supervisor is responsible for:</a:t>
            </a:r>
          </a:p>
          <a:p>
            <a:pPr marL="285750" indent="-285750">
              <a:buFont typeface="Arial" panose="020B0604020202020204" pitchFamily="34" charset="0"/>
              <a:buChar char="•"/>
            </a:pPr>
            <a:r>
              <a:rPr lang="en-US" sz="1400" dirty="0">
                <a:solidFill>
                  <a:schemeClr val="tx1"/>
                </a:solidFill>
              </a:rPr>
              <a:t>Communicating your workgroup’s leave processes and expectations</a:t>
            </a:r>
          </a:p>
          <a:p>
            <a:pPr marL="285750" indent="-285750">
              <a:buFont typeface="Arial" panose="020B0604020202020204" pitchFamily="34" charset="0"/>
              <a:buChar char="•"/>
            </a:pPr>
            <a:r>
              <a:rPr lang="en-US" sz="1400" dirty="0">
                <a:solidFill>
                  <a:schemeClr val="tx1"/>
                </a:solidFill>
              </a:rPr>
              <a:t>Verifying leave request entries</a:t>
            </a:r>
          </a:p>
          <a:p>
            <a:pPr marL="285750" indent="-285750">
              <a:buFont typeface="Arial" panose="020B0604020202020204" pitchFamily="34" charset="0"/>
              <a:buChar char="•"/>
            </a:pPr>
            <a:r>
              <a:rPr lang="en-US" sz="1400" dirty="0">
                <a:solidFill>
                  <a:schemeClr val="tx1"/>
                </a:solidFill>
              </a:rPr>
              <a:t>Contacting employee quickly in case of timesheet errors</a:t>
            </a:r>
          </a:p>
          <a:p>
            <a:pPr marL="285750" indent="-285750">
              <a:buFont typeface="Arial" panose="020B0604020202020204" pitchFamily="34" charset="0"/>
              <a:buChar char="•"/>
            </a:pPr>
            <a:r>
              <a:rPr lang="en-US" sz="1400" dirty="0">
                <a:solidFill>
                  <a:schemeClr val="tx1"/>
                </a:solidFill>
              </a:rPr>
              <a:t>Approving or rejecting your employee’s leave request</a:t>
            </a:r>
          </a:p>
        </p:txBody>
      </p:sp>
    </p:spTree>
    <p:custDataLst>
      <p:tags r:id="rId1"/>
    </p:custDataLst>
    <p:extLst>
      <p:ext uri="{BB962C8B-B14F-4D97-AF65-F5344CB8AC3E}">
        <p14:creationId xmlns:p14="http://schemas.microsoft.com/office/powerpoint/2010/main" val="28084811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92</a:t>
            </a:fld>
            <a:endParaRPr lang="en-US" dirty="0"/>
          </a:p>
        </p:txBody>
      </p:sp>
      <p:sp>
        <p:nvSpPr>
          <p:cNvPr id="5" name="Title 4"/>
          <p:cNvSpPr>
            <a:spLocks noGrp="1"/>
          </p:cNvSpPr>
          <p:nvPr>
            <p:ph type="title"/>
          </p:nvPr>
        </p:nvSpPr>
        <p:spPr/>
        <p:txBody>
          <a:bodyPr/>
          <a:lstStyle/>
          <a:p>
            <a:r>
              <a:rPr lang="en-US" sz="3000" dirty="0" smtClean="0"/>
              <a:t>Leave Process: Timekeeper and Appointing Authority</a:t>
            </a:r>
            <a:endParaRPr lang="en-US" sz="3000" dirty="0"/>
          </a:p>
        </p:txBody>
      </p:sp>
      <p:graphicFrame>
        <p:nvGraphicFramePr>
          <p:cNvPr id="8" name="Content Placeholder 5"/>
          <p:cNvGraphicFramePr>
            <a:graphicFrameLocks/>
          </p:cNvGraphicFramePr>
          <p:nvPr>
            <p:custDataLst>
              <p:tags r:id="rId2"/>
            </p:custDataLst>
            <p:extLst/>
          </p:nvPr>
        </p:nvGraphicFramePr>
        <p:xfrm>
          <a:off x="-34499" y="1316391"/>
          <a:ext cx="5295122" cy="51001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4699323" y="1553994"/>
            <a:ext cx="4261798" cy="206029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Timekeeper is responsible for:</a:t>
            </a:r>
          </a:p>
          <a:p>
            <a:pPr marL="285750" indent="-285750">
              <a:buFont typeface="Arial" panose="020B0604020202020204" pitchFamily="34" charset="0"/>
              <a:buChar char="•"/>
            </a:pPr>
            <a:r>
              <a:rPr lang="en-US" sz="1400" dirty="0">
                <a:solidFill>
                  <a:schemeClr val="tx1"/>
                </a:solidFill>
              </a:rPr>
              <a:t>Verifying that all of your leave has been entered</a:t>
            </a:r>
          </a:p>
          <a:p>
            <a:pPr marL="285750" indent="-285750">
              <a:buFont typeface="Arial" panose="020B0604020202020204" pitchFamily="34" charset="0"/>
              <a:buChar char="•"/>
            </a:pPr>
            <a:r>
              <a:rPr lang="en-US" sz="1400" dirty="0">
                <a:solidFill>
                  <a:schemeClr val="tx1"/>
                </a:solidFill>
              </a:rPr>
              <a:t>Confirming all of the leave entered has been approved by the supervisor or appointing authority</a:t>
            </a:r>
          </a:p>
          <a:p>
            <a:pPr marL="285750" indent="-285750">
              <a:buFont typeface="Arial" panose="020B0604020202020204" pitchFamily="34" charset="0"/>
              <a:buChar char="•"/>
            </a:pPr>
            <a:r>
              <a:rPr lang="en-US" sz="1400" dirty="0">
                <a:solidFill>
                  <a:schemeClr val="tx1"/>
                </a:solidFill>
              </a:rPr>
              <a:t>Resolving any issues that may have occurred during the leave entry process</a:t>
            </a:r>
          </a:p>
          <a:p>
            <a:pPr marL="285750" indent="-285750">
              <a:buFont typeface="Arial" panose="020B0604020202020204" pitchFamily="34" charset="0"/>
              <a:buChar char="•"/>
            </a:pPr>
            <a:r>
              <a:rPr lang="en-US" sz="1400" dirty="0">
                <a:solidFill>
                  <a:schemeClr val="tx1"/>
                </a:solidFill>
              </a:rPr>
              <a:t>Answering questions about leave from the employee and the supervisor</a:t>
            </a:r>
          </a:p>
        </p:txBody>
      </p:sp>
      <p:sp>
        <p:nvSpPr>
          <p:cNvPr id="10" name="Rectangle 9"/>
          <p:cNvSpPr/>
          <p:nvPr/>
        </p:nvSpPr>
        <p:spPr>
          <a:xfrm>
            <a:off x="4699323" y="4201610"/>
            <a:ext cx="4250074" cy="193954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Appointing Authority is responsible for:</a:t>
            </a:r>
          </a:p>
          <a:p>
            <a:pPr marL="285750" indent="-285750">
              <a:buFont typeface="Arial" panose="020B0604020202020204" pitchFamily="34" charset="0"/>
              <a:buChar char="•"/>
            </a:pPr>
            <a:r>
              <a:rPr lang="en-US" sz="1400" dirty="0">
                <a:solidFill>
                  <a:schemeClr val="tx1"/>
                </a:solidFill>
              </a:rPr>
              <a:t>Communicating certain leave request expectations </a:t>
            </a:r>
          </a:p>
          <a:p>
            <a:pPr marL="285750" indent="-285750">
              <a:buFont typeface="Arial" panose="020B0604020202020204" pitchFamily="34" charset="0"/>
              <a:buChar char="•"/>
            </a:pPr>
            <a:r>
              <a:rPr lang="en-US" sz="1400" dirty="0">
                <a:solidFill>
                  <a:schemeClr val="tx1"/>
                </a:solidFill>
              </a:rPr>
              <a:t>Contacting supervisor to better understand reasons for absences</a:t>
            </a:r>
          </a:p>
          <a:p>
            <a:pPr marL="285750" indent="-285750">
              <a:buFont typeface="Arial" panose="020B0604020202020204" pitchFamily="34" charset="0"/>
              <a:buChar char="•"/>
            </a:pPr>
            <a:r>
              <a:rPr lang="en-US" sz="1400" dirty="0">
                <a:solidFill>
                  <a:schemeClr val="tx1"/>
                </a:solidFill>
              </a:rPr>
              <a:t>Approving or rejecting certain leave types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Tree>
    <p:custDataLst>
      <p:tags r:id="rId1"/>
    </p:custDataLst>
    <p:extLst>
      <p:ext uri="{BB962C8B-B14F-4D97-AF65-F5344CB8AC3E}">
        <p14:creationId xmlns:p14="http://schemas.microsoft.com/office/powerpoint/2010/main" val="39192545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a:t>The State provides two types of paid leave:</a:t>
            </a:r>
          </a:p>
          <a:p>
            <a:pPr marL="1200150" lvl="1" indent="-457200">
              <a:buFont typeface="Arial" panose="020B0604020202020204" pitchFamily="34" charset="0"/>
              <a:buChar char="•"/>
            </a:pPr>
            <a:r>
              <a:rPr lang="en-US" dirty="0"/>
              <a:t> Jury </a:t>
            </a:r>
          </a:p>
          <a:p>
            <a:pPr marL="1200150" lvl="1" indent="-457200">
              <a:buFont typeface="Arial" panose="020B0604020202020204" pitchFamily="34" charset="0"/>
              <a:buChar char="•"/>
            </a:pPr>
            <a:r>
              <a:rPr lang="en-US" dirty="0"/>
              <a:t>Administrative</a:t>
            </a:r>
          </a:p>
          <a:p>
            <a:pPr marL="457200" indent="-457200">
              <a:buFont typeface="Arial" panose="020B0604020202020204" pitchFamily="34" charset="0"/>
              <a:buChar char="•"/>
            </a:pPr>
            <a:r>
              <a:rPr lang="en-US" dirty="0"/>
              <a:t>Do not accrue annual or sick leave</a:t>
            </a:r>
          </a:p>
          <a:p>
            <a:pPr marL="457200" indent="-457200">
              <a:buFont typeface="Arial" panose="020B0604020202020204" pitchFamily="34" charset="0"/>
              <a:buChar char="•"/>
            </a:pPr>
            <a:r>
              <a:rPr lang="en-US" dirty="0"/>
              <a:t>State holidays are not paid</a:t>
            </a:r>
          </a:p>
          <a:p>
            <a:pPr marL="457200" indent="-457200">
              <a:buFont typeface="Arial" panose="020B0604020202020204" pitchFamily="34" charset="0"/>
              <a:buChar char="•"/>
            </a:pPr>
            <a:r>
              <a:rPr lang="en-US" dirty="0"/>
              <a:t>Only Jury and Administrative leave are entered on your timesheet </a:t>
            </a:r>
          </a:p>
          <a:p>
            <a:pPr marL="457200" indent="-457200">
              <a:buFont typeface="Arial" panose="020B0604020202020204" pitchFamily="34" charset="0"/>
              <a:buChar char="•"/>
            </a:pPr>
            <a:r>
              <a:rPr lang="en-US" dirty="0"/>
              <a:t>All other leave types are not entered on your timesheet, but must be communicated to your supervisor</a:t>
            </a:r>
          </a:p>
          <a:p>
            <a:endParaRPr lang="en-US" dirty="0"/>
          </a:p>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93</a:t>
            </a:fld>
            <a:endParaRPr lang="en-US" dirty="0"/>
          </a:p>
        </p:txBody>
      </p:sp>
      <p:sp>
        <p:nvSpPr>
          <p:cNvPr id="2" name="Title 1"/>
          <p:cNvSpPr>
            <a:spLocks noGrp="1"/>
          </p:cNvSpPr>
          <p:nvPr>
            <p:ph type="title"/>
          </p:nvPr>
        </p:nvSpPr>
        <p:spPr/>
        <p:txBody>
          <a:bodyPr/>
          <a:lstStyle/>
          <a:p>
            <a:r>
              <a:rPr lang="en-US" dirty="0" smtClean="0"/>
              <a:t>Temporary Employee Leave</a:t>
            </a:r>
            <a:endParaRPr lang="en-US" dirty="0"/>
          </a:p>
        </p:txBody>
      </p:sp>
    </p:spTree>
    <p:custDataLst>
      <p:tags r:id="rId1"/>
    </p:custDataLst>
    <p:extLst>
      <p:ext uri="{BB962C8B-B14F-4D97-AF65-F5344CB8AC3E}">
        <p14:creationId xmlns:p14="http://schemas.microsoft.com/office/powerpoint/2010/main" val="12823493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Understanding Leave Types Temporary</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94</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296731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a:t>Scenario:</a:t>
            </a:r>
          </a:p>
          <a:p>
            <a:r>
              <a:rPr lang="en-US" dirty="0"/>
              <a:t>You have been selected for Jury </a:t>
            </a:r>
            <a:r>
              <a:rPr lang="en-US"/>
              <a:t>duty </a:t>
            </a:r>
            <a:r>
              <a:rPr lang="en-US" dirty="0"/>
              <a:t>and</a:t>
            </a:r>
            <a:r>
              <a:rPr lang="en-US"/>
              <a:t> need to enter </a:t>
            </a:r>
            <a:r>
              <a:rPr lang="en-US" smtClean="0"/>
              <a:t>your </a:t>
            </a:r>
            <a:r>
              <a:rPr lang="en-US" dirty="0"/>
              <a:t>leave prior to your service.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95</a:t>
            </a:fld>
            <a:endParaRPr lang="en-US" dirty="0"/>
          </a:p>
        </p:txBody>
      </p:sp>
      <p:sp>
        <p:nvSpPr>
          <p:cNvPr id="5" name="Title 4"/>
          <p:cNvSpPr>
            <a:spLocks noGrp="1"/>
          </p:cNvSpPr>
          <p:nvPr>
            <p:ph type="title"/>
          </p:nvPr>
        </p:nvSpPr>
        <p:spPr/>
        <p:txBody>
          <a:bodyPr/>
          <a:lstStyle/>
          <a:p>
            <a:r>
              <a:rPr lang="en-US" dirty="0" smtClean="0"/>
              <a:t>Create a Leave Request</a:t>
            </a:r>
            <a:endParaRPr lang="en-US" dirty="0"/>
          </a:p>
        </p:txBody>
      </p:sp>
      <p:pic>
        <p:nvPicPr>
          <p:cNvPr id="7" name="s982d7cf2adc4bbcb6ad52034da9efa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722120" y="2813538"/>
            <a:ext cx="7239000" cy="3389679"/>
          </a:xfrm>
          <a:prstGeom prst="rect">
            <a:avLst/>
          </a:prstGeom>
        </p:spPr>
      </p:pic>
    </p:spTree>
    <p:custDataLst>
      <p:tags r:id="rId1"/>
    </p:custDataLst>
    <p:extLst>
      <p:ext uri="{BB962C8B-B14F-4D97-AF65-F5344CB8AC3E}">
        <p14:creationId xmlns:p14="http://schemas.microsoft.com/office/powerpoint/2010/main" val="9133289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371600"/>
            <a:ext cx="5819335" cy="4937125"/>
          </a:xfrm>
        </p:spPr>
        <p:txBody>
          <a:bodyPr/>
          <a:lstStyle/>
          <a:p>
            <a:r>
              <a:rPr lang="en-US" dirty="0" smtClean="0"/>
              <a:t>Zeroing out an existing </a:t>
            </a:r>
            <a:r>
              <a:rPr lang="en-US" dirty="0"/>
              <a:t>approved leave entry you </a:t>
            </a:r>
            <a:r>
              <a:rPr lang="en-US" dirty="0" smtClean="0"/>
              <a:t>ensures:</a:t>
            </a:r>
          </a:p>
          <a:p>
            <a:pPr marL="457200" indent="-457200">
              <a:buFont typeface="Arial" panose="020B0604020202020204" pitchFamily="34" charset="0"/>
              <a:buChar char="•"/>
            </a:pPr>
            <a:r>
              <a:rPr lang="en-US" dirty="0" smtClean="0"/>
              <a:t>There </a:t>
            </a:r>
            <a:r>
              <a:rPr lang="en-US" dirty="0"/>
              <a:t>is record of </a:t>
            </a:r>
            <a:r>
              <a:rPr lang="en-US" dirty="0" smtClean="0"/>
              <a:t>the change </a:t>
            </a:r>
            <a:r>
              <a:rPr lang="en-US" dirty="0"/>
              <a:t>and change </a:t>
            </a:r>
            <a:r>
              <a:rPr lang="en-US" dirty="0" smtClean="0"/>
              <a:t>approval</a:t>
            </a:r>
          </a:p>
          <a:p>
            <a:pPr marL="457200" indent="-457200">
              <a:buFont typeface="Arial" panose="020B0604020202020204" pitchFamily="34" charset="0"/>
              <a:buChar char="•"/>
            </a:pPr>
            <a:r>
              <a:rPr lang="en-US" dirty="0" smtClean="0"/>
              <a:t>Your </a:t>
            </a:r>
            <a:r>
              <a:rPr lang="en-US" dirty="0"/>
              <a:t>Supervisor is automatically notified of the timesheet </a:t>
            </a:r>
            <a:r>
              <a:rPr lang="en-US" dirty="0" smtClean="0"/>
              <a:t>change</a:t>
            </a:r>
          </a:p>
          <a:p>
            <a:pPr marL="457200" indent="-457200">
              <a:buFont typeface="Arial" panose="020B0604020202020204" pitchFamily="34" charset="0"/>
              <a:buChar char="•"/>
            </a:pPr>
            <a:r>
              <a:rPr lang="en-US" dirty="0" smtClean="0"/>
              <a:t>The </a:t>
            </a:r>
            <a:r>
              <a:rPr lang="en-US" dirty="0"/>
              <a:t>time is credited back to your leave bank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96</a:t>
            </a:fld>
            <a:endParaRPr lang="en-US" dirty="0"/>
          </a:p>
        </p:txBody>
      </p:sp>
      <p:sp>
        <p:nvSpPr>
          <p:cNvPr id="6" name="Title 5"/>
          <p:cNvSpPr>
            <a:spLocks noGrp="1"/>
          </p:cNvSpPr>
          <p:nvPr>
            <p:ph type="title"/>
          </p:nvPr>
        </p:nvSpPr>
        <p:spPr/>
        <p:txBody>
          <a:bodyPr/>
          <a:lstStyle/>
          <a:p>
            <a:r>
              <a:rPr lang="en-US" dirty="0"/>
              <a:t>“Zero out” Approved Leave</a:t>
            </a:r>
            <a:r>
              <a:rPr lang="en-US" dirty="0" smtClean="0"/>
              <a:t> </a:t>
            </a: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343" r="16188"/>
          <a:stretch/>
        </p:blipFill>
        <p:spPr>
          <a:xfrm>
            <a:off x="6283570" y="1872761"/>
            <a:ext cx="2447320" cy="2558562"/>
          </a:xfrm>
          <a:prstGeom prst="rect">
            <a:avLst/>
          </a:prstGeom>
        </p:spPr>
      </p:pic>
    </p:spTree>
    <p:custDataLst>
      <p:tags r:id="rId1"/>
    </p:custDataLst>
    <p:extLst>
      <p:ext uri="{BB962C8B-B14F-4D97-AF65-F5344CB8AC3E}">
        <p14:creationId xmlns:p14="http://schemas.microsoft.com/office/powerpoint/2010/main" val="14897843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97</a:t>
            </a:fld>
            <a:endParaRPr lang="en-US" dirty="0"/>
          </a:p>
        </p:txBody>
      </p:sp>
      <p:sp>
        <p:nvSpPr>
          <p:cNvPr id="5" name="Title 4"/>
          <p:cNvSpPr>
            <a:spLocks noGrp="1"/>
          </p:cNvSpPr>
          <p:nvPr>
            <p:ph type="title"/>
          </p:nvPr>
        </p:nvSpPr>
        <p:spPr/>
        <p:txBody>
          <a:bodyPr/>
          <a:lstStyle/>
          <a:p>
            <a:r>
              <a:rPr lang="en-US" dirty="0" smtClean="0"/>
              <a:t>CAT2 - “Zero out” Approved Leave</a:t>
            </a:r>
            <a:endParaRPr lang="en-US" dirty="0"/>
          </a:p>
        </p:txBody>
      </p:sp>
      <p:sp>
        <p:nvSpPr>
          <p:cNvPr id="7" name="Content Placeholder 5"/>
          <p:cNvSpPr>
            <a:spLocks noGrp="1"/>
          </p:cNvSpPr>
          <p:nvPr>
            <p:ph idx="1"/>
          </p:nvPr>
        </p:nvSpPr>
        <p:spPr/>
        <p:txBody>
          <a:bodyPr/>
          <a:lstStyle/>
          <a:p>
            <a:r>
              <a:rPr lang="en-US" sz="2400" b="1" dirty="0" smtClean="0"/>
              <a:t>Scenario:  </a:t>
            </a:r>
            <a:r>
              <a:rPr lang="en-US" sz="2400" dirty="0" smtClean="0"/>
              <a:t>You entered Thursday as sick leave, but ended up working so you are zeroing out the time.</a:t>
            </a:r>
            <a:endParaRPr lang="en-US" sz="2400" dirty="0"/>
          </a:p>
        </p:txBody>
      </p:sp>
      <p:pic>
        <p:nvPicPr>
          <p:cNvPr id="12" name="s699ce4cbd5242398d10fcc83aae9e5c"/>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722120" y="2267927"/>
            <a:ext cx="7239000" cy="3851519"/>
          </a:xfrm>
          <a:prstGeom prst="rect">
            <a:avLst/>
          </a:prstGeom>
        </p:spPr>
      </p:pic>
    </p:spTree>
    <p:custDataLst>
      <p:tags r:id="rId1"/>
    </p:custDataLst>
    <p:extLst>
      <p:ext uri="{BB962C8B-B14F-4D97-AF65-F5344CB8AC3E}">
        <p14:creationId xmlns:p14="http://schemas.microsoft.com/office/powerpoint/2010/main" val="41705104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Four Knowledge check</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401619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b="1" dirty="0"/>
              <a:t>Section 5 – Timesheet </a:t>
            </a:r>
            <a:r>
              <a:rPr lang="en-US" sz="2900" b="1" dirty="0" smtClean="0"/>
              <a:t>Verification</a:t>
            </a:r>
            <a:endParaRPr lang="en-US" sz="2900" b="1"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99</a:t>
            </a:fld>
            <a:endParaRPr lang="en-US" dirty="0"/>
          </a:p>
        </p:txBody>
      </p:sp>
      <p:sp>
        <p:nvSpPr>
          <p:cNvPr id="9218" name="Title 1"/>
          <p:cNvSpPr>
            <a:spLocks noGrp="1"/>
          </p:cNvSpPr>
          <p:nvPr>
            <p:ph type="title"/>
          </p:nvPr>
        </p:nvSpPr>
        <p:spPr/>
        <p:txBody>
          <a:bodyPr/>
          <a:lstStyle/>
          <a:p>
            <a:r>
              <a:rPr lang="en-US" dirty="0" smtClean="0">
                <a:latin typeface="+mj-lt"/>
              </a:rPr>
              <a:t>Section 5 - Timesheet Verification</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3810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88"/>
  <p:tag name="ARTICULATE_PROJECT_CHECK" val="0"/>
  <p:tag name="ARTICULATE_REFERENCE_ID" val="97d17611-cdb1-4d95-b01a-d351a100cef7"/>
  <p:tag name="ARTICULATE_REFERENCE_TYPE_21" val="0"/>
  <p:tag name="ARTICULATE_REFERENCE_21" val="http://intranet.dot.state.co.us/business/payroll/Payroll_Sch_Biweekly/view"/>
  <p:tag name="ARTICULATE_REFERENCE_TITLE_21" val="Biweekly Pay Schedule"/>
  <p:tag name="ARTICULATE_REFERENCE_ID_21" val="f16f9deb-d741-4529-a1cb-d79fc8525cef"/>
  <p:tag name="ARTICULATE_PACKAGE_INSTRUCTIONS" val="Fix my file ;)"/>
  <p:tag name="ARTICULATE_PACKAGE_VERSION" val="1.0"/>
  <p:tag name="ARTICULATE_PACKAGE_AUTHOR" val="Prince, Jason M"/>
  <p:tag name="ARTICULATE_PACKAGE_TITLE" val="00_Manager Time Approval Course"/>
  <p:tag name="ARTICULATE_PACKAGE_NAME" val="C:\Users\princej\Desktop\00_Manager Time Approval Course_package.zip"/>
  <p:tag name="ARTICULATE_REFERENCE_TYPE_14" val="0"/>
  <p:tag name="ARTICULATE_REFERENCE_14" val="http://intranet.dot.state.co.us/business/payroll/Payroll_Sch_Monthly/view"/>
  <p:tag name="ARTICULATE_REFERENCE_TITLE_14" val="Monthly Pay Schedule"/>
  <p:tag name="ARTICULATE_REFERENCE_ID_14" val="3b021ccd-22aa-4cf5-a7c6-d349a9b41915"/>
  <p:tag name="ARTICULATE_REFERENCE_TYPE_15" val="0"/>
  <p:tag name="ARTICULATE_REFERENCE_15" val="http://intranet.dot.state.co.us/business/payroll/payroll-contacts"/>
  <p:tag name="ARTICULATE_REFERENCE_TITLE_15" val="Payroll Office Contacts"/>
  <p:tag name="ARTICULATE_REFERENCE_ID_15" val="ab43ed01-5231-4122-94a7-58baf693ec39"/>
  <p:tag name="ARTICULATE_REFERENCE_TYPE_16" val="1"/>
  <p:tag name="ARTICULATE_REFERENCE_16" val="C:\Users\princej\Desktop\00 Time Entry\S3_QR_02_Regular Time Checklist.pdf"/>
  <p:tag name="ARTICULATE_REFERENCE_TITLE_16" val="Regular Time Checklist"/>
  <p:tag name="ARTICULATE_REFERENCE_ID_16" val="48cf3bb4-54d1-4d3e-86c7-7d21b4c300ad"/>
  <p:tag name="ARTICULATE_REFERENCE_TYPE_17" val="1"/>
  <p:tag name="ARTICULATE_REFERENCE_17" val="C:\Users\princej\Desktop\00 Time Entry\S3_QR_03_Shift Premium.pdf"/>
  <p:tag name="ARTICULATE_REFERENCE_TITLE_17" val="Shift Premium Pay"/>
  <p:tag name="ARTICULATE_REFERENCE_ID_17" val="e9a60642-5c2d-444b-b9fe-c8836afe567c"/>
  <p:tag name="ARTICULATE_REFERENCE_TYPE_18" val="1"/>
  <p:tag name="ARTICULATE_REFERENCE_18" val="C:\Users\princej\Desktop\00 Time Entry\S4_QR_01_Understanding Leave Typesv2.pdf"/>
  <p:tag name="ARTICULATE_REFERENCE_TITLE_18" val="Understanding Leave Types"/>
  <p:tag name="ARTICULATE_REFERENCE_ID_18" val="376a4a0a-9d53-4b03-9f60-562d962adfdd"/>
  <p:tag name="ARTICULATE_REFERENCE_TYPE_19" val="0"/>
  <p:tag name="ARTICULATE_REFERENCE_19" val="http://intranet.dot.state.co.us/business/center-for-human-resources-management/chrm-reports/hr-by-the-numbers/work-schedule-report/view"/>
  <p:tag name="ARTICULATE_REFERENCE_TITLE_19" val="Work Schedule Report"/>
  <p:tag name="ARTICULATE_REFERENCE_ID_19" val="a593b218-9653-4c98-bb56-4714ccc0952e"/>
  <p:tag name="ARTICULATE_REFERENCE_TYPE_20" val="0"/>
  <p:tag name="ARTICULATE_REFERENCE_20" val="http://intranet.dot.state.co.us/employees/howdoi/articles/work-schedules"/>
  <p:tag name="ARTICULATE_REFERENCE_TITLE_20" val="Work Schedule FAQ Page"/>
  <p:tag name="ARTICULATE_REFERENCE_ID_20" val="8d266553-da81-4500-b7b1-d866965afa6b"/>
  <p:tag name="ARTICULATE_META_COURSE_ID" val="4EHn8n9XVaR_course_id"/>
  <p:tag name="ARTICULATE_META_NAME" val="Prince, Jason M"/>
  <p:tag name="ARTICULATE_META_NAME_SET" val="True"/>
  <p:tag name="ARTICULATE_REFERENCE_TYPE_1" val="0"/>
  <p:tag name="ARTICULATE_REFERENCE_1" val="http://intranet.dot.state.co.us/resources/policy-procedure/documents/1204.2/view"/>
  <p:tag name="ARTICULATE_REFERENCE_TITLE_1" val="1204.2 PD CDOT General Leave Procedures"/>
  <p:tag name="ARTICULATE_REFERENCE_ID_1" val="81fb42cf-487a-47a6-b7f5-9d8e18f2c807"/>
  <p:tag name="ARTICULATE_REFERENCE_TYPE_2" val="0"/>
  <p:tag name="ARTICULATE_REFERENCE_2" val="http://intranet/resources/policy-procedure/documents/1206.1"/>
  <p:tag name="ARTICULATE_REFERENCE_TITLE_2" val="1206.1 PD Family Medical Leave Program Combined"/>
  <p:tag name="ARTICULATE_REFERENCE_ID_2" val="4a04c460-8c8b-494f-97bb-29fc6f219e13"/>
  <p:tag name="ARTICULATE_REFERENCE_TYPE_3" val="0"/>
  <p:tag name="ARTICULATE_REFERENCE_3" val="http://intranet/resources/policy-procedure/documents/1206.1"/>
  <p:tag name="ARTICULATE_REFERENCE_TITLE_3" val="1230.0 PD Hours of Work and Overtime Compensation"/>
  <p:tag name="ARTICULATE_REFERENCE_ID_3" val="093c902b-2c37-4ae3-96ad-9d2dca7f0249"/>
  <p:tag name="ARTICULATE_REFERENCE_TYPE_4" val="0"/>
  <p:tag name="ARTICULATE_REFERENCE_4" val="http://intranet.dot.state.co.us/resources/policy-procedure/documents/1230-1/view"/>
  <p:tag name="ARTICULATE_REFERENCE_TITLE_4" val="1230.1 PD Flextime Agreements"/>
  <p:tag name="ARTICULATE_REFERENCE_ID_4" val="58b6c1ff-7e63-49a3-a19c-de69e16056a2"/>
  <p:tag name="ARTICULATE_REFERENCE_TYPE_5" val="0"/>
  <p:tag name="ARTICULATE_REFERENCE_5" val="http://intranet.dot.state.co.us/resources/policy-procedure/documents/1230-2/view"/>
  <p:tag name="ARTICULATE_REFERENCE_TITLE_5" val="1230.2 PD Compensation for Overtime- On-Call- Call Back Shift Differential and Compensatory"/>
  <p:tag name="ARTICULATE_REFERENCE_ID_5" val="a79ee37e-a646-49cf-8320-ac678d04a358"/>
  <p:tag name="ARTICULATE_REFERENCE_TYPE_6" val="0"/>
  <p:tag name="ARTICULATE_REFERENCE_6" val="http://intranet.dot.state.co.us/business/payroll/Payroll_Sch_Biweekly/view"/>
  <p:tag name="ARTICULATE_REFERENCE_TITLE_6" val="Biweekly Pay Schedule"/>
  <p:tag name="ARTICULATE_REFERENCE_ID_6" val="f16f9deb-d741-4529-a1cb-d79fc8525cef"/>
  <p:tag name="ARTICULATE_REFERENCE_TYPE_7" val="0"/>
  <p:tag name="ARTICULATE_REFERENCE_7" val="http://intranet.dot.state.co.us/business/center-for-human-resources-management/human-resources-forms/Flextime-Agreement/view"/>
  <p:tag name="ARTICULATE_REFERENCE_TITLE_7" val="Flextime Agreement Page"/>
  <p:tag name="ARTICULATE_REFERENCE_ID_7" val="80a838da-7034-4210-9f96-8e464c662cca"/>
  <p:tag name="ARTICULATE_REFERENCE_TYPE_8" val="0"/>
  <p:tag name="ARTICULATE_REFERENCE_8" val="http://intranet.dot.state.co.us/employees/howdoi/articles/how-do-i-sap-ess/timekeepers_list/view"/>
  <p:tag name="ARTICULATE_REFERENCE_TITLE_8" val="List of CDOT Timekeepers"/>
  <p:tag name="ARTICULATE_REFERENCE_ID_8" val="fe2e1071-777f-40fc-8b3e-ab373664b34e"/>
  <p:tag name="ARTICULATE_REFERENCE_TYPE_9" val="0"/>
  <p:tag name="ARTICULATE_REFERENCE_9" val="http://intranet.dot.state.co.us/business/payroll/payroll-contacts"/>
  <p:tag name="ARTICULATE_REFERENCE_TITLE_9" val="Payroll Office Contacts"/>
  <p:tag name="ARTICULATE_REFERENCE_ID_9" val="ab43ed01-5231-4122-94a7-58baf693ec39"/>
  <p:tag name="ARTICULATE_REFERENCE_TYPE_10" val="1"/>
  <p:tag name="ARTICULATE_REFERENCE_10" val="C:\Users\princej\Desktop\Employee Time and Leave Course\Employee Time Entry Worksheet_04032017.docx"/>
  <p:tag name="ARTICULATE_REFERENCE_TITLE_10" val="Employee Time Entry Worksheet"/>
  <p:tag name="ARTICULATE_REFERENCE_ID_10" val="1745c883-d51c-4e00-9d25-a24f5ee82725"/>
  <p:tag name="ARTICULATE_REFERENCE_TYPE_11" val="1"/>
  <p:tag name="ARTICULATE_REFERENCE_11" val="C:\Users\princej\Desktop\Employee Time and Leave Course\Understanding Leave Types.pdf"/>
  <p:tag name="ARTICULATE_REFERENCE_TITLE_11" val="Understanding Leave Types"/>
  <p:tag name="ARTICULATE_REFERENCE_ID_11" val="34fe8fde-fc01-42ba-b71e-327ebdf7a6f9"/>
  <p:tag name="ARTICULATE_REFERENCE_TYPE_12" val="1"/>
  <p:tag name="ARTICULATE_REFERENCE_12" val="C:\Users\princej\Desktop\Employee Time and Leave Course\Regular Time Checklist.pdf"/>
  <p:tag name="ARTICULATE_REFERENCE_TITLE_12" val="Regular Time Checklist"/>
  <p:tag name="ARTICULATE_REFERENCE_ID_12" val="3bc62a7a-0ff6-416f-ac63-7b907fd2ca93"/>
  <p:tag name="ARTICULATE_REFERENCE_TYPE_13" val="1"/>
  <p:tag name="ARTICULATE_REFERENCE_13" val="C:\Users\princej\Desktop\Employee Time and Leave Course\Annual Leave Accrual chart.pdf"/>
  <p:tag name="ARTICULATE_REFERENCE_TITLE_13" val="Annual Leave Accrual Chart"/>
  <p:tag name="ARTICULATE_REFERENCE_ID_13" val="d8d2e26b-5072-4e35-9fe2-629ec63550fc"/>
  <p:tag name="ARTICULATE_REFERENCE_COUNT" val="13"/>
  <p:tag name="ARTICULATE_PLAYER_GLOSSARY_XML" val="&lt;?xml version=&quot;1.0&quot; encoding=&quot;utf-16&quot;?&gt;&lt;glossary xmlns:xsi=&quot;http://www.w3.org/2001/XMLSchema-instance&quot; xmlns:xsd=&quot;http://www.w3.org/2001/XMLSchema&quot;&gt;&lt;terms&gt;&lt;term name=&quot;Personnel Number&quot; definition=&quot;A unique number assigned by SAP to an Employee.&quot;&gt;&lt;TranslationGuid&gt;c8eac95f-cd6c-4939-bb0d-fc81850859a1&lt;/TranslationGuid&gt;&lt;/term&gt;&lt;term name=&quot;Attendance/Absence type&quot; definition=&quot;Attendance/Absence type - Describes the reason for the attendance or absence. Absence types describe an employee’s leave in more detail whereas attendance types document employees' work type, such as regular vs overtime.&quot;&gt;&lt;TranslationGuid&gt;c525de2e-d169-4a24-95e1-c2912d61fc13&lt;/TranslationGuid&gt;&lt;/term&gt;&lt;term name=&quot;Date Hours&quot; definition=&quot;Hours worked on the calendar day.&quot;&gt;&lt;TranslationGuid&gt;9d332eca-26c6-43a4-9cd8-1db533234dfc&lt;/TranslationGuid&gt;&lt;/term&gt;&lt;term name=&quot;Start and Stop &quot; definition=&quot;Start and stop time for the work. Significant when calculating shift differential.&quot;&gt;&lt;TranslationGuid&gt;29ac4d82-45c8-452b-af4d-e89d297a7d62&lt;/TranslationGuid&gt;&lt;/term&gt;&lt;term name=&quot;Receiver Cost Center &quot; definition=&quot;Cost center to which time entry costs are charged.&quot;&gt;&lt;TranslationGuid&gt;d0b67bde-883a-448b-b562-81b2fcda9141&lt;/TranslationGuid&gt;&lt;/term&gt;&lt;term name=&quot;Receiver Order&quot; definition=&quot;Work order used to receive the cost of the time. Links the time entry and the MLOS budget.&quot;&gt;&lt;TranslationGuid&gt;c998887f-f7d3-48fd-b948-093d3ee2b5d7&lt;/TranslationGuid&gt;&lt;/term&gt;&lt;term name=&quot;WBS&quot; definition=&quot;Work Breakdown Structure. Identifies project and phase to which time entry costs are charged.&quot;&gt;&lt;TranslationGuid&gt;7455410a-5f5b-4a45-a87b-e54239376506&lt;/TranslationGuid&gt;&lt;/term&gt;&lt;term name=&quot;Wage Type&quot; definition=&quot;Code used to capture on call or shift premium pay.&quot;&gt;&lt;TranslationGuid&gt;1fe63900-5a21-4d7c-a55e-256fc6a9db8a&lt;/TranslationGuid&gt;&lt;/term&gt;&lt;term name=&quot;Overtime&quot; definition=&quot;Hours worked in excess of 40 hours in a work week. Time paid, at a minimum, is time and a half.&quot;&gt;&lt;TranslationGuid&gt;fe6eda77-1781-4950-b08c-b6e8796a83e2&lt;/TranslationGuid&gt;&lt;/term&gt;&lt;term name=&quot;Additional Regular Time &quot; definition=&quot;Hours entered in excess of 40 hours in a work week. Time paid at standard rate.&quot;&gt;&lt;TranslationGuid&gt;9fa5205f-0365-4cf7-8d54-a0d3472dbb60&lt;/TranslationGuid&gt;&lt;/term&gt;&lt;term name=&quot;Comp Time&quot; definition=&quot;Compensatory time is not leave, but a form of compensation. Compensatory time off is time off during regularly scheduled work hours in lieu of a cash payment for overtime worked by non-exempt employees.&quot;&gt;&lt;TranslationGuid&gt;0d6e8bb0-4825-4a44-ad2c-4e257c829e33&lt;/TranslationGuid&gt;&lt;/term&gt;&lt;term name=&quot;Unscheduled Time &quot; definition=&quot;Time worked outside of an employee’s regular working times.&quot;&gt;&lt;TranslationGuid&gt;646ef94a-6ef8-420c-959f-4bf540fa485d&lt;/TranslationGuid&gt;&lt;/term&gt;&lt;term name=&quot;On Call&quot; definition=&quot;Designated employees are in on-call status when they are scheduled to be immediately available to work beyond the regular work schedule after they have left the job site. Compensation is provided for the additional restrictions placed on an employee who is away from the worksite but in on-call status.&quot;&gt;&lt;TranslationGuid&gt;4575eee6-d9d8-4be5-9828-6a1be2f36f93&lt;/TranslationGuid&gt;&lt;/term&gt;&lt;term name=&quot;1230.0 Hours worked and Overtime Compensation&quot; definition=&quot;This directive describes the policy for hours of work and compensation for overtime. &quot;&gt;&lt;TranslationGuid&gt;c5f29a2b-583d-4501-9319-d5f3f4288576&lt;/TranslationGuid&gt;&lt;/term&gt;&lt;term name=&quot;1230.2 Compensation for Overtime, On Call, Call Back, Shift Differential and Compensatory Time&quot; definition=&quot;This procedure is to establish standards and provide written guidelines that address the appropriate application of state statutes, fiscal, and personnel rules relating to work hours including overtime, on-call, call-back, shift differential, compensatory time and additional hours worked by exempt employees.&quot;&gt;&lt;TranslationGuid&gt;e0806bec-b6f1-43be-b7d8-eaefbaac5a2b&lt;/TranslationGuid&gt;&lt;/term&gt;&lt;term name=&quot;1206.1 PD Family Medical Leave Program Combined&quot; definition=&quot;This Procedural directive is designed to explain the rights of the Employee under the Family and Medical Leave Act.  &quot;&gt;&lt;TranslationGuid&gt;4d2a16cf-50d5-410a-bba5-1c82a74ab149&lt;/TranslationGuid&gt;&lt;/term&gt;&lt;term name=&quot;1230.1 Flextime&quot; definition=&quot;This procedural directive establishes the flextime guides for CDOT. &quot;&gt;&lt;TranslationGuid&gt;6951ecbb-f64a-452f-8a4c-680bed00cb11&lt;/TranslationGuid&gt;&lt;/term&gt;&lt;term name=&quot;Fair Labor Standards Act (FLSA)&quot; definition=&quot;The FLSA establishes minimum wage, overtime pay, recordkeeping, and youth employment standards affecting employees in the private sector and in Federal, State, and local governments. &quot;&gt;&lt;TranslationGuid&gt;056be0be-413c-4a45-8663-20abc2fc1cb2&lt;/TranslationGuid&gt;&lt;/term&gt;&lt;term name=&quot;Work Schedule&quot; definition=&quot;The days and hours of the week an employee is expected to account for using a combination of working time and leave.&quot;&gt;&lt;TranslationGuid&gt;bcf2a6e7-9a65-4d69-9dd3-f0c73333832b&lt;/TranslationGuid&gt;&lt;/term&gt;&lt;term name=&quot;Exempt Employee&quot; definition=&quot;Any employee whose position has been determined in accordance with the Fair Labor Standards Act (FLSA) to be exempt from overtime compensation. The exempt category includes executive, administrative professional and professional positions.&quot;&gt;&lt;TranslationGuid&gt;56a9aa7b-6e36-4ea1-aa71-0fc6ff2d9b28&lt;/TranslationGuid&gt;&lt;/term&gt;&lt;term name=&quot;Non-exempt Employee&quot; definition=&quot;Any employee whose position has been determined, in accordance with the FLSA, as eligible to receive overtime compensation or compensatory time off for all hours worked in excess of forty per established work week.&quot;&gt;&lt;TranslationGuid&gt;ae5351f9-95b0-4fc3-8972-538c226fc246&lt;/TranslationGuid&gt;&lt;/term&gt;&lt;term name=&quot;Temporary&quot; definition=&quot;Temporary applies to a qualified person who is appointed to a non-permanent&amp;#xA;position. Temporary employees do not earn leave unless mandated by law. Temporary employees can use jury leave and administrative leave when appropriate.&quot;&gt;&lt;TranslationGuid&gt;a1afe589-f34f-4273-9912-ec413b7f62f4&lt;/TranslationGuid&gt;&lt;/term&gt;&lt;term name=&quot;Permanent Part Time&quot; definition=&quot;Employees whose positions are funded at less than 40 hours per week. Parttime&amp;#xA;employees earn pro-rated amounts of leave based on the number of hours they work in a month. Leave accrual rates are documented on the chart displayed in Chapter 5 of the State Personnel Board Rules and Administrative Procedures.&quot;&gt;&lt;TranslationGuid&gt;831f4f13-0650-4fe0-be54-932327a58a55&lt;/TranslationGuid&gt;&lt;/term&gt;&lt;term name=&quot;Permanent Full Time&quot; definition=&quot;Employees whose positions are funded to work 40 hours per week. Full time&amp;#xA;employees earn leave accruals based on the chart displayed in Chapter 5 of the State Personnel Board&quot;&gt;&lt;TranslationGuid&gt;1fcdda44-6aa3-419e-b414-96decce5517a&lt;/TranslationGuid&gt;&lt;/term&gt;&lt;term name=&quot;Exempt Incentive&quot; definition=&quot;Time off awarded to exempt employees when they have worked significant additional hours.&quot;&gt;&lt;TranslationGuid&gt;7911b3a1-f8ae-4ab0-b509-c4cc7f547c66&lt;/TranslationGuid&gt;&lt;/term&gt;&lt;term name=&quot;Shift Differential&quot; definition=&quot;An additional amount of pay added to the employee’s base pay rate in compensation for working certain shifts. Second shift hours fall between 4:00 PM to 11:00 PM; third shift hours fall between 11:00 PM to 6:00 AM.&quot;&gt;&lt;TranslationGuid&gt;b03101bd-8a54-411c-bc79-b9f4fc28e3f2&lt;/TranslationGuid&gt;&lt;/term&gt;&lt;term name=&quot;Essential Position&quot; definition=&quot;Non-exempt positions required to perform critical work or emergency services without delay or disruption. These positions are critical to the preservation of the health, safety or welfare of CDOT employees and the traveling public.&quot;&gt;&lt;TranslationGuid&gt;8be5630c-4f22-4e1c-b3d5-5978eb36ac7f&lt;/TranslationGuid&gt;&lt;/term&gt;&lt;term name=&quot;Scheduled Time&quot; definition=&quot;The period established by the appointing authority or his/her approving authority identifying hours worked by each employee. Each employee is assigned a SAP work schedule which documents the employee’s daily start time, meal period, and end time.&quot;&gt;&lt;TranslationGuid&gt;9a7ce6c1-0337-4bce-afab-a854ece43085&lt;/TranslationGuid&gt;&lt;/term&gt;&lt;term name=&quot;Monthly&quot; definition=&quot;A description of when compensation is paid to an employee.  &quot;&gt;&lt;TranslationGuid&gt;30c1cb99-6dbf-482c-b847-7624d8879a30&lt;/TranslationGuid&gt;&lt;/term&gt;&lt;term name=&quot;Bi-weekly&quot; definition=&quot;A description of when compensation is paid to an employee.  &quot;&gt;&lt;TranslationGuid&gt;e128b0d7-1add-43e5-b7c9-dce31eedd3b1&lt;/TranslationGuid&gt;&lt;/term&gt;&lt;term name=&quot;Personnel Board Rules and Personnel Directives Administrative Procedures&quot; definition=&quot;Rules that establish a simple and concise statewide HR requirements that apply throughout the state personnel system.&quot;&gt;&lt;TranslationGuid&gt;5b94f681-d685-49bb-90d3-7a5c50a53539&lt;/TranslationGuid&gt;&lt;/term&gt;&lt;term name=&quot;Work Center&quot; definition=&quot;Group of people, a single person, or equipment, which performs the maintenance work.&quot;&gt;&lt;TranslationGuid&gt;7274a599-bdf8-408e-ac9c-57441fbac6bf&lt;/TranslationGuid&gt;&lt;/term&gt;&lt;term name=&quot;Work Order&quot; definition=&quot;Used to plan, schedule, review, and authorize work prior to it's accomplishment&quot;&gt;&lt;TranslationGuid&gt;81272255-303f-4953-87ad-93da590630a2&lt;/TranslationGuid&gt;&lt;/term&gt;&lt;term name=&quot;A/A Type&quot; definition=&quot;Absence or Attendance Type. Represents the type of time worked. This may or may not be required depending on the type of time entry being recorded.&quot;&gt;&lt;TranslationGuid&gt;374743b6-131c-4228-a818-125c5b1ab0d1&lt;/TranslationGuid&gt;&lt;/term&gt;&lt;term name=&quot;Start and Stop Time&quot; definition=&quot;The time an employee is expected to start and stop work based on their work schedule.  &quot;&gt;&lt;TranslationGuid&gt;b7fa15dd-ada8-4a66-afac-8efc6ed4e9ee&lt;/TranslationGuid&gt;&lt;/term&gt;&lt;term name=&quot;Receiver Cost Center&quot; definition=&quot;The cost center which is credited during an allocation.&quot;&gt;&lt;TranslationGuid&gt;5b9fc407-ab0d-4840-a03d-ed28060ce0ce&lt;/TranslationGuid&gt;&lt;/term&gt;&lt;term name=&quot;Receiver Functional Area&quot; definition=&quot;The Functional Area code is a specific character code used to identify a provider on project revenue transactions.&quot;&gt;&lt;TranslationGuid&gt;5983d8d4-108c-43e9-9037-30474b7fa2c4&lt;/TranslationGuid&gt;&lt;/term&gt;&lt;term name=&quot;Regular Working Time&quot; definition=&quot;The normal working hours and schedule the employee is assigned to work.&quot;&gt;&lt;TranslationGuid&gt;23936b63-700e-4b94-8bc9-55975b6f7ca7&lt;/TranslationGuid&gt;&lt;/term&gt;&lt;term name=&quot;Attendance Quota &quot; definition=&quot;An infotype (IT2007) used to specify how many hours and employee is permitted to work and at what times&quot;&gt;&lt;TranslationGuid&gt;a6e43731-9dd6-4998-aa08-c9563aec796d&lt;/TranslationGuid&gt;&lt;/term&gt;&lt;term name=&quot;Alternate Holiday&quot; definition=&quot;Time taken by an Employee when a holiday falls on a regularly scheduled work day that an employee is required to work.&quot;&gt;&lt;TranslationGuid&gt;f0ac9af3-792d-4983-94d7-f3b0ed61a43a&lt;/TranslationGuid&gt;&lt;/term&gt;&lt;term name=&quot;Sick Leave&quot; definition=&quot;Time taken for health reasons only, including diagnostic and preventative examination, treatment and recovery of an employee or legal dependant. &quot;&gt;&lt;TranslationGuid&gt;41e80e60-1458-42e6-8c14-4948de81e7ad&lt;/TranslationGuid&gt;&lt;/term&gt;&lt;term name=&quot;Annual Leave&quot; definition=&quot;Leave used for personal needs including vacation and in some cases, may include other types of leave (e.g. exhaustion of sick leave, family medical leave or short-term disability waiting period).&quot;&gt;&lt;TranslationGuid&gt;a2b37664-c3a4-4ab5-950e-1344049d5167&lt;/TranslationGuid&gt;&lt;/term&gt;&lt;term name=&quot;Quota&quot; definition=&quot;The combination of all of the types of leave available to an employee to use in place of their regular working time.  &quot;&gt;&lt;TranslationGuid&gt;c62d6e7b-de69-47e6-83ee-c05ef0bd50a5&lt;/TranslationGuid&gt;&lt;/term&gt;&lt;term name=&quot;Accrual&quot; definition=&quot;The accumulation of annual and sick leave by an employee.&quot;&gt;&lt;TranslationGuid&gt;98bc3d59-8344-4583-8367-ad79406af828&lt;/TranslationGuid&gt;&lt;/term&gt;&lt;term name=&quot;Time Collision&quot; definition=&quot;An error produced when a a record does not fall within the rules and procedures used by SAP to validate working time.&quot;&gt;&lt;TranslationGuid&gt;1e46d2e5-4a71-49f5-8c15-d19b4a7b887e&lt;/TranslationGuid&gt;&lt;/term&gt;&lt;term name=&quot;Leave Without Pay&quot; definition=&quot;Unpaid leave granted after all leave has been used.  &quot;&gt;&lt;TranslationGuid&gt;761483dc-c967-4ce9-885b-de38667ad86c&lt;/TranslationGuid&gt;&lt;/term&gt;&lt;term name=&quot;1204.2 CDOT General Leave Procedures&quot; definition=&quot;This directive defined CDOT's leave procedures, establishes and outlines uniform guidelines for the administration of parental, acidemic leave and volunteer leave.  &quot;&gt;&lt;TranslationGuid&gt;f11afd7f-385c-406a-903e-9c1591d777d0&lt;/TranslationGuid&gt;&lt;/term&gt;&lt;/terms&gt;&lt;/glossary&gt;"/>
  <p:tag name="ARTICULATE_SLIDE_COUNT" val="121"/>
  <p:tag name="TAG_BACKING_FORM_KEY" val="5964838-c:\users\princej\desktop\employee time and leave course\00_employee time and leave course_05032017.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00.xml><?xml version="1.0" encoding="utf-8"?>
<p:tagLst xmlns:a="http://schemas.openxmlformats.org/drawingml/2006/main" xmlns:r="http://schemas.openxmlformats.org/officeDocument/2006/relationships" xmlns:p="http://schemas.openxmlformats.org/presentationml/2006/main">
  <p:tag name="AUDIO_ID" val="785"/>
  <p:tag name="ORIGINAL_AUDIO_FILEPATH" val="C:\Users\princej\Desktop\ETALC Sound Files\Section 3\046_NaveRecFinctionalArea.wav"/>
  <p:tag name="ELAPSEDTIME" val="9.74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101.xml><?xml version="1.0" encoding="utf-8"?>
<p:tagLst xmlns:a="http://schemas.openxmlformats.org/drawingml/2006/main" xmlns:r="http://schemas.openxmlformats.org/officeDocument/2006/relationships" xmlns:p="http://schemas.openxmlformats.org/presentationml/2006/main">
  <p:tag name="AUDIO_ID" val="786"/>
  <p:tag name="ORIGINAL_AUDIO_FILEPATH" val="C:\Users\princej\Desktop\ETALC Updated Sound Files\New Sound Files 06242016\048A_AAType.wav"/>
  <p:tag name="ELAPSEDTIME" val="15.31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102.xml><?xml version="1.0" encoding="utf-8"?>
<p:tagLst xmlns:a="http://schemas.openxmlformats.org/drawingml/2006/main" xmlns:r="http://schemas.openxmlformats.org/officeDocument/2006/relationships" xmlns:p="http://schemas.openxmlformats.org/presentationml/2006/main">
  <p:tag name="AUDIO_ID" val="787"/>
  <p:tag name="ORIGINAL_AUDIO_FILEPATH" val="C:\Users\princej\Desktop\ETALC Sound Files\Section 3\048_NavTotalsRow.wav"/>
  <p:tag name="ELAPSEDTIME" val="17.20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103.xml><?xml version="1.0" encoding="utf-8"?>
<p:tagLst xmlns:a="http://schemas.openxmlformats.org/drawingml/2006/main" xmlns:r="http://schemas.openxmlformats.org/officeDocument/2006/relationships" xmlns:p="http://schemas.openxmlformats.org/presentationml/2006/main">
  <p:tag name="AUDIO_ID" val="788"/>
  <p:tag name="ORIGINAL_AUDIO_FILEPATH" val="C:\Users\princej\Desktop\ETALC Sound Files\Section 3\049_NavWageTypes.wav"/>
  <p:tag name="ELAPSEDTIME" val="10.55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104.xml><?xml version="1.0" encoding="utf-8"?>
<p:tagLst xmlns:a="http://schemas.openxmlformats.org/drawingml/2006/main" xmlns:r="http://schemas.openxmlformats.org/officeDocument/2006/relationships" xmlns:p="http://schemas.openxmlformats.org/presentationml/2006/main">
  <p:tag name="AUDIO_ID" val="789"/>
  <p:tag name="ORIGINAL_AUDIO_FILEPATH" val="C:\Users\princej\Desktop\ETALC Sound Files\Section 3\050_NavTimeEntry.wav"/>
  <p:tag name="ELAPSEDTIME" val="14.22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105.xml><?xml version="1.0" encoding="utf-8"?>
<p:tagLst xmlns:a="http://schemas.openxmlformats.org/drawingml/2006/main" xmlns:r="http://schemas.openxmlformats.org/officeDocument/2006/relationships" xmlns:p="http://schemas.openxmlformats.org/presentationml/2006/main">
  <p:tag name="AUDIO_ID" val="790"/>
  <p:tag name="ORIGINAL_AUDIO_FILEPATH" val="C:\Users\princej\Desktop\ETALC Sound Files\Section 3\051_TimeEntry.wav"/>
  <p:tag name="ELAPSEDTIME" val="16.54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False"/>
  <p:tag name="ARTICULATE_USED_LAYOUT" val="2"/>
</p:tagLst>
</file>

<file path=ppt/tags/tag106.xml><?xml version="1.0" encoding="utf-8"?>
<p:tagLst xmlns:a="http://schemas.openxmlformats.org/drawingml/2006/main" xmlns:r="http://schemas.openxmlformats.org/officeDocument/2006/relationships" xmlns:p="http://schemas.openxmlformats.org/presentationml/2006/main">
  <p:tag name="CHILD_ITEM_TEXT1" val="Maintenance or Tunnel"/>
  <p:tag name="CHILD_ITEM_TEXT2" val="Engineering or Project Support"/>
  <p:tag name="CHILD_ITEM_TEXT3" val="Maintenance Support or Program Support"/>
  <p:tag name="CHILD_ITEM_TEXT4" val="Temporary"/>
</p:tagLst>
</file>

<file path=ppt/tags/tag107.xml><?xml version="1.0" encoding="utf-8"?>
<p:tagLst xmlns:a="http://schemas.openxmlformats.org/drawingml/2006/main" xmlns:r="http://schemas.openxmlformats.org/officeDocument/2006/relationships" xmlns:p="http://schemas.openxmlformats.org/presentationml/2006/main">
  <p:tag name="AUDIO_ID" val="822"/>
  <p:tag name="ORIGINAL_AUDIO_FILEPATH" val="C:\Users\princej\Desktop\ETALC Sound Files\Section 3\052_TypeofTimeEnteredby.wav"/>
  <p:tag name="ELAPSEDTIME" val="31.42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08.xml><?xml version="1.0" encoding="utf-8"?>
<p:tagLst xmlns:a="http://schemas.openxmlformats.org/drawingml/2006/main" xmlns:r="http://schemas.openxmlformats.org/officeDocument/2006/relationships" xmlns:p="http://schemas.openxmlformats.org/presentationml/2006/main">
  <p:tag name="AUDIO_ID" val="793"/>
  <p:tag name="ORIGINAL_AUDIO_FILEPATH" val="C:\Users\princej\Desktop\ETALC Sound Files\Section 3\053_WorkOrdersandTime.wav"/>
  <p:tag name="ELAPSEDTIME" val="19.8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09.xml><?xml version="1.0" encoding="utf-8"?>
<p:tagLst xmlns:a="http://schemas.openxmlformats.org/drawingml/2006/main" xmlns:r="http://schemas.openxmlformats.org/officeDocument/2006/relationships" xmlns:p="http://schemas.openxmlformats.org/presentationml/2006/main">
  <p:tag name="AUDIO_ID" val="795"/>
  <p:tag name="ORIGINAL_AUDIO_FILEPATH" val="C:\Users\princej\Desktop\ETALC Updated Sound Files\New Sound Files 06242016\055A_Time Transfer.wav"/>
  <p:tag name="ELAPSEDTIME" val="33.41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1.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674"/>
  <p:tag name="ORIGINAL_AUDIO_FILEPATH" val="C:\Users\princej\Desktop\ETALC Sound Files\003 Navigation.wav"/>
  <p:tag name="ELAPSEDTIME" val="58.012"/>
  <p:tag name="ANNOTATION_TYPE_1" val="0"/>
  <p:tag name="ANNOTATION_START_1" val="6.1"/>
  <p:tag name="ANNOTATION_END_1" val="13.9"/>
  <p:tag name="ANNOTATION_TOP_1" val="239"/>
  <p:tag name="ANNOTATION_LEFT_1" val="72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3.9"/>
  <p:tag name="ANNOTATION_END_2" val="30.4"/>
  <p:tag name="ANNOTATION_TOP_2" val="222"/>
  <p:tag name="ANNOTATION_LEFT_2" val="831"/>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30.4"/>
  <p:tag name="ANNOTATION_END_3" val="36.9"/>
  <p:tag name="ANNOTATION_TOP_3" val="609"/>
  <p:tag name="ANNOTATION_LEFT_3" val="728"/>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9"/>
  <p:tag name="ANNOTATION_END_4" val="43.5"/>
  <p:tag name="ANNOTATION_TOP_4" val="607"/>
  <p:tag name="ANNOTATION_LEFT_4" val="905"/>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5"/>
  <p:tag name="ANNOTATION_TOP_5" val="611"/>
  <p:tag name="ANNOTATION_LEFT_5" val="595"/>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1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3_I01_Required Work Time Data.intr"/>
  <p:tag name="ARTICULATE_SHOW_IN_MENU" val="multipleitems"/>
  <p:tag name="ENGAGE_INTERACTION_FINISH" val="2"/>
  <p:tag name="ENGAGE_INTERACTION_FINISH_MESSAGE" val="Next Slide"/>
  <p:tag name="AUDIO_ID" val="796"/>
  <p:tag name="ARTICULATE_TITLE_TAG" val="Required Work Time Data"/>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Required Work Time Data"/>
  <p:tag name="ARTICULATE_DESCRIPTION" val="Guided Image - 7 Labels (Including Introduction)"/>
  <p:tag name="ENGAGE_INTERACTION_SLIDE_ID" val="796"/>
  <p:tag name="ENGAGE_INTERACTION_FORCE_UPDATE" val="0"/>
  <p:tag name="ENGAGE_LAST_MODIFY_DATE" val="42912.2461111111"/>
  <p:tag name="EMBEDDEDCONTENT_LASTWRITETIMEUTC" val="2017-06-26 11:54:24Z"/>
  <p:tag name="ELAPSEDTIME" val="50"/>
  <p:tag name="ENGAGE_PRESENTATION_MODE" val="interactive"/>
  <p:tag name="ARTICULATE_USED_LAYOUT" val="12"/>
</p:tagLst>
</file>

<file path=ppt/tags/tag1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5.xml><?xml version="1.0" encoding="utf-8"?>
<p:tagLst xmlns:a="http://schemas.openxmlformats.org/drawingml/2006/main" xmlns:r="http://schemas.openxmlformats.org/officeDocument/2006/relationships" xmlns:p="http://schemas.openxmlformats.org/presentationml/2006/main">
  <p:tag name="AUDIO_ID" val="829"/>
  <p:tag name="ORIGINAL_AUDIO_FILEPATH" val="C:\Users\princej\Desktop\ETALC Updated Sound Files\New Sound Files 06242016\057A_validate.wav"/>
  <p:tag name="ELAPSEDTIME" val="44.492"/>
  <p:tag name="ANNOTATION_TYPE_1" val="0"/>
  <p:tag name="ANNOTATION_START_1" val="14.1"/>
  <p:tag name="ANNOTATION_END_1" val="18.5"/>
  <p:tag name="ANNOTATION_TOP_1" val="267"/>
  <p:tag name="ANNOTATION_LEFT_1" val="67"/>
  <p:tag name="ANNOTATION_WIDTH_1" val="120"/>
  <p:tag name="ANNOTATION_HEIGHT_1" val="120"/>
  <p:tag name="ANNOTATION_ANIMATION_1" val="4"/>
  <p:tag name="ANNOTATION_ROTATION_1" val="0"/>
  <p:tag name="ANNOTATION_SUB_TYPE_1" val="3"/>
  <p:tag name="ANNOTATION_LOOP_COUNT_1" val="1"/>
  <p:tag name="ANNOTATION_BOX_RADIUS_1" val="0"/>
  <p:tag name="ANNOTATION_SCALE_1" val="100"/>
  <p:tag name="ANNOTATION_BORDER_ALPHA_1" val="100"/>
  <p:tag name="ANNOTATION_BORDER_COLOR_1" val="16777215"/>
  <p:tag name="ANNOTATION_FILL_COLOR_1" val="3969653"/>
  <p:tag name="ANNOTATION_FILL_ALPHA_1" val="100"/>
  <p:tag name="ANNOTATION_BORDER_WIDTH_1" val="2"/>
  <p:tag name="ANNOTATION_SLIDE_WIDTH_1" val="960"/>
  <p:tag name="ANNOTATION_SLIDE_HEIGHT_1" val="720"/>
  <p:tag name="ANNOTATION_TYPE_2" val="0"/>
  <p:tag name="ANNOTATION_START_2" val="18.5"/>
  <p:tag name="ANNOTATION_END_2" val="22.9"/>
  <p:tag name="ANNOTATION_TOP_2" val="327"/>
  <p:tag name="ANNOTATION_LEFT_2" val="68"/>
  <p:tag name="ANNOTATION_WIDTH_2" val="120"/>
  <p:tag name="ANNOTATION_HEIGHT_2" val="120"/>
  <p:tag name="ANNOTATION_ANIMATION_2" val="4"/>
  <p:tag name="ANNOTATION_ROTATION_2" val="0"/>
  <p:tag name="ANNOTATION_SUB_TYPE_2" val="3"/>
  <p:tag name="ANNOTATION_LOOP_COUNT_2" val="1"/>
  <p:tag name="ANNOTATION_BOX_RADIUS_2" val="0"/>
  <p:tag name="ANNOTATION_SCALE_2" val="100"/>
  <p:tag name="ANNOTATION_BORDER_ALPHA_2" val="100"/>
  <p:tag name="ANNOTATION_BORDER_COLOR_2" val="16777215"/>
  <p:tag name="ANNOTATION_FILL_COLOR_2" val="3969653"/>
  <p:tag name="ANNOTATION_FILL_ALPHA_2" val="100"/>
  <p:tag name="ANNOTATION_BORDER_WIDTH_2" val="2"/>
  <p:tag name="ANNOTATION_SLIDE_WIDTH_2" val="960"/>
  <p:tag name="ANNOTATION_SLIDE_HEIGHT_2" val="720"/>
  <p:tag name="ANNOTATION_TYPE_3" val="0"/>
  <p:tag name="ANNOTATION_START_3" val="22.9"/>
  <p:tag name="ANNOTATION_END_3" val="32.3"/>
  <p:tag name="ANNOTATION_TOP_3" val="389"/>
  <p:tag name="ANNOTATION_LEFT_3" val="67"/>
  <p:tag name="ANNOTATION_WIDTH_3" val="120"/>
  <p:tag name="ANNOTATION_HEIGHT_3" val="120"/>
  <p:tag name="ANNOTATION_ANIMATION_3" val="4"/>
  <p:tag name="ANNOTATION_ROTATION_3" val="0"/>
  <p:tag name="ANNOTATION_SUB_TYPE_3" val="3"/>
  <p:tag name="ANNOTATION_LOOP_COUNT_3" val="1"/>
  <p:tag name="ANNOTATION_BOX_RADIUS_3" val="0"/>
  <p:tag name="ANNOTATION_SCALE_3" val="100"/>
  <p:tag name="ANNOTATION_BORDER_ALPHA_3" val="100"/>
  <p:tag name="ANNOTATION_BORDER_COLOR_3" val="16777215"/>
  <p:tag name="ANNOTATION_FILL_COLOR_3" val="3969653"/>
  <p:tag name="ANNOTATION_FILL_ALPHA_3" val="100"/>
  <p:tag name="ANNOTATION_BORDER_WIDTH_3" val="2"/>
  <p:tag name="ANNOTATION_SLIDE_WIDTH_3" val="960"/>
  <p:tag name="ANNOTATION_SLIDE_HEIGHT_3" val="720"/>
  <p:tag name="ANNOTATION_TYPE_4" val="0"/>
  <p:tag name="ANNOTATION_START_4" val="32.3"/>
  <p:tag name="ANNOTATION_END_4" val="34.0"/>
  <p:tag name="ANNOTATION_TOP_4" val="452"/>
  <p:tag name="ANNOTATION_LEFT_4" val="67"/>
  <p:tag name="ANNOTATION_WIDTH_4" val="120"/>
  <p:tag name="ANNOTATION_HEIGHT_4" val="120"/>
  <p:tag name="ANNOTATION_ANIMATION_4" val="4"/>
  <p:tag name="ANNOTATION_ROTATION_4" val="0"/>
  <p:tag name="ANNOTATION_SUB_TYPE_4" val="3"/>
  <p:tag name="ANNOTATION_LOOP_COUNT_4" val="1"/>
  <p:tag name="ANNOTATION_BOX_RADIUS_4" val="0"/>
  <p:tag name="ANNOTATION_SCALE_4" val="100"/>
  <p:tag name="ANNOTATION_BORDER_ALPHA_4" val="100"/>
  <p:tag name="ANNOTATION_BORDER_COLOR_4" val="16777215"/>
  <p:tag name="ANNOTATION_FILL_COLOR_4" val="3969653"/>
  <p:tag name="ANNOTATION_FILL_ALPHA_4" val="100"/>
  <p:tag name="ANNOTATION_BORDER_WIDTH_4" val="2"/>
  <p:tag name="ANNOTATION_SLIDE_WIDTH_4" val="960"/>
  <p:tag name="ANNOTATION_SLIDE_HEIGHT_4" val="720"/>
  <p:tag name="ANNOTATION_TYPE_5" val="0"/>
  <p:tag name="ANNOTATION_START_5" val="34.0"/>
  <p:tag name="ANNOTATION_TOP_5" val="516"/>
  <p:tag name="ANNOTATION_LEFT_5" val="68"/>
  <p:tag name="ANNOTATION_WIDTH_5" val="120"/>
  <p:tag name="ANNOTATION_HEIGHT_5" val="120"/>
  <p:tag name="ANNOTATION_ANIMATION_5" val="4"/>
  <p:tag name="ANNOTATION_ROTATION_5" val="0"/>
  <p:tag name="ANNOTATION_SUB_TYPE_5" val="3"/>
  <p:tag name="ANNOTATION_LOOP_COUNT_5" val="1"/>
  <p:tag name="ANNOTATION_BOX_RADIUS_5" val="0"/>
  <p:tag name="ANNOTATION_SCALE_5" val="100"/>
  <p:tag name="ANNOTATION_BORDER_ALPHA_5" val="100"/>
  <p:tag name="ANNOTATION_BORDER_COLOR_5" val="16777215"/>
  <p:tag name="ANNOTATION_FILL_COLOR_5" val="3969653"/>
  <p:tag name="ANNOTATION_FILL_ALPHA_5" val="100"/>
  <p:tag name="ANNOTATION_BORDER_WIDTH_5" val="2"/>
  <p:tag name="ANNOTATION_SLIDE_WIDTH_5" val="960"/>
  <p:tag name="ANNOTATION_SLIDE_HEIGHT_5" val="720"/>
  <p:tag name="ANNOTATION_COUNT" val="5"/>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1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17.xml><?xml version="1.0" encoding="utf-8"?>
<p:tagLst xmlns:a="http://schemas.openxmlformats.org/drawingml/2006/main" xmlns:r="http://schemas.openxmlformats.org/officeDocument/2006/relationships" xmlns:p="http://schemas.openxmlformats.org/presentationml/2006/main">
  <p:tag name="AUDIO_ID" val="820"/>
  <p:tag name="ORIGINAL_AUDIO_FILEPATH" val="C:\Users\princej\Desktop\ETALC Updated Sound Files\New Sound Files 06242016\058_AVerfiy and enter time to a wo.wav"/>
  <p:tag name="ELAPSEDTIME" val="15.012"/>
  <p:tag name="ARTICULATE_NAV_LEVEL" val="3"/>
  <p:tag name="ARTICULATE_SLIDE_PRESENTER_GUID" val="aa689bab-f331-438e-9640-0cf8e4ec90c0"/>
  <p:tag name="ARTICULATE_LOCK_SLIDE" val="0"/>
  <p:tag name="ARTICULATE_HIDE_SLIDE" val="0"/>
  <p:tag name="ARTICULATE_PLAYER_CONTROL_PREVIOUS" val="True"/>
  <p:tag name="ARTICULATE_PLAYER_CONTROL_NEXT" val="True"/>
  <p:tag name="ARTICULATE_SLIDE_PAUSE" val="1"/>
  <p:tag name="ARTICULATE_USED_LAYOUT" val="6"/>
</p:tagLst>
</file>

<file path=ppt/tags/tag118.xml><?xml version="1.0" encoding="utf-8"?>
<p:tagLst xmlns:a="http://schemas.openxmlformats.org/drawingml/2006/main" xmlns:r="http://schemas.openxmlformats.org/officeDocument/2006/relationships" xmlns:p="http://schemas.openxmlformats.org/presentationml/2006/main">
  <p:tag name="WEB_OBJECT_ID" val="3587ce2c-8f86-4be3-836d-b070582b2990"/>
  <p:tag name="OVERRIDE_WO" val="True"/>
  <p:tag name="WEB_OBJECT_URL" val="C:\Users\princej\Desktop\Uperform Documents to Upload06242016\CAT2_Change_and_Enter_Time_to_A_Work_Order_E2_(1)_(1)\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19.xml><?xml version="1.0" encoding="utf-8"?>
<p:tagLst xmlns:a="http://schemas.openxmlformats.org/drawingml/2006/main" xmlns:r="http://schemas.openxmlformats.org/officeDocument/2006/relationships" xmlns:p="http://schemas.openxmlformats.org/presentationml/2006/main">
  <p:tag name="AUDIO_ID" val="827"/>
  <p:tag name="ORIGINAL_AUDIO_FILEPATH" val="C:\Users\princej\Desktop\ETALC Sound Files\Section 3\058_EnteringTimeToACostCenter.wav"/>
  <p:tag name="ELAPSEDTIME" val="29.9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10"/>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120.xml><?xml version="1.0" encoding="utf-8"?>
<p:tagLst xmlns:a="http://schemas.openxmlformats.org/drawingml/2006/main" xmlns:r="http://schemas.openxmlformats.org/officeDocument/2006/relationships" xmlns:p="http://schemas.openxmlformats.org/presentationml/2006/main">
  <p:tag name="VIDEO_ID" val="3d4089e7-0768-47cc-80d8-3866926be4fd"/>
  <p:tag name="VIDEO_SOURCE_TYPE" val="local"/>
  <p:tag name="OVERRIDE_SWF" val="YES"/>
  <p:tag name="THUMBNAIL_IS_PLACEHOLDER" val="False"/>
  <p:tag name="VIDEO_TITLE" val="test.mp4"/>
  <p:tag name="SWF_MOVIE_PATH" val="66oj5bpgsXX.mp4"/>
  <p:tag name="SWF_MOVIE_PATH_ORIGINAL" val="66oj5bpgsXX.mp4"/>
  <p:tag name="SWF_MOVIE_PATH_SOURCE" val="C:\Users\princej\Desktop\test.mp4"/>
  <p:tag name="CONTAINER" val="movieloader"/>
  <p:tag name="ART_PLAYER" val="YES"/>
  <p:tag name="VIDEO_SHOW_CONTROLS" val="False"/>
  <p:tag name="WINDOW_SIZE_WIDTH" val="960"/>
  <p:tag name="WINDOW_SIZE_HEIGHT" val="102"/>
  <p:tag name="ARTICULATE_LAYER_TIMING" val="0.00"/>
  <p:tag name="VIDEO_MODE" val="video"/>
  <p:tag name="VIDEO_COMPRESSED_ON_IMPORT" val="True"/>
  <p:tag name="VIDEO_COMPRESS_ON_PUBLISH" val="True"/>
  <p:tag name="SWF_MOVIE_DURATION" val="40100"/>
  <p:tag name="VIDEO_KEY" val="be6cd8c1-3013-43eb-91fc-eb467b32bf85"/>
</p:tagLst>
</file>

<file path=ppt/tags/tag121.xml><?xml version="1.0" encoding="utf-8"?>
<p:tagLst xmlns:a="http://schemas.openxmlformats.org/drawingml/2006/main" xmlns:r="http://schemas.openxmlformats.org/officeDocument/2006/relationships" xmlns:p="http://schemas.openxmlformats.org/presentationml/2006/main">
  <p:tag name="AUDIO_ID" val="823"/>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ORIGINAL_AUDIO_FILEPATH" val="C:\Users\princej\Desktop\ETALC Updated Sound Files\New Sound Files 06242016\062A_Enter Overtime.wav"/>
  <p:tag name="ELAPSEDTIME" val="14.312"/>
  <p:tag name="ARTICULATE_USED_LAYOUT" val="6"/>
</p:tagLst>
</file>

<file path=ppt/tags/tag122.xml><?xml version="1.0" encoding="utf-8"?>
<p:tagLst xmlns:a="http://schemas.openxmlformats.org/drawingml/2006/main" xmlns:r="http://schemas.openxmlformats.org/officeDocument/2006/relationships" xmlns:p="http://schemas.openxmlformats.org/presentationml/2006/main">
  <p:tag name="WEB_OBJECT_ID" val="40016486-d172-465c-9d22-cd42083ab366"/>
  <p:tag name="OVERRIDE_WO" val="True"/>
  <p:tag name="WEB_OBJECT_URL" val="C:\Users\princej\Desktop\Uperform Documents to Upload06242016\CAT2_Enter_Time_to_a_Cost_Center_E3_(1)\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23.xml><?xml version="1.0" encoding="utf-8"?>
<p:tagLst xmlns:a="http://schemas.openxmlformats.org/drawingml/2006/main" xmlns:r="http://schemas.openxmlformats.org/officeDocument/2006/relationships" xmlns:p="http://schemas.openxmlformats.org/presentationml/2006/main">
  <p:tag name="AUDIO_ID" val="824"/>
  <p:tag name="ORIGINAL_AUDIO_FILEPATH" val="C:\Users\princej\Desktop\ETALC Sound Files\Section 3\060_Overtime.wav"/>
  <p:tag name="ELAPSEDTIME" val="28.95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24.xml><?xml version="1.0" encoding="utf-8"?>
<p:tagLst xmlns:a="http://schemas.openxmlformats.org/drawingml/2006/main" xmlns:r="http://schemas.openxmlformats.org/officeDocument/2006/relationships" xmlns:p="http://schemas.openxmlformats.org/presentationml/2006/main">
  <p:tag name="VIDEO_ID" val="332cf9fa-ea88-4293-b705-b6d1d840c288"/>
  <p:tag name="VIDEO_SOURCE_TYPE" val="local"/>
  <p:tag name="OVERRIDE_SWF" val="YES"/>
  <p:tag name="THUMBNAIL_IS_PLACEHOLDER" val="False"/>
  <p:tag name="VIDEO_TITLE" val="Slide 60 Video.mp4"/>
  <p:tag name="SWF_MOVIE_PATH" val="5nYfPt4oK2U.mp4"/>
  <p:tag name="SWF_MOVIE_PATH_ORIGINAL" val="5nYfPt4oK2U.mp4"/>
  <p:tag name="SWF_MOVIE_PATH_SOURCE" val="C:\Users\princej\Desktop\Slide 60 Video.mp4"/>
  <p:tag name="CONTAINER" val="movieloader"/>
  <p:tag name="ART_PLAYER" val="YES"/>
  <p:tag name="VIDEO_SHOW_CONTROLS" val="False"/>
  <p:tag name="WINDOW_SIZE_WIDTH" val="960"/>
  <p:tag name="WINDOW_SIZE_HEIGHT" val="102"/>
  <p:tag name="ARTICULATE_LAYER_TIMING" val="0.00"/>
  <p:tag name="VIDEO_MODE" val="video"/>
  <p:tag name="VIDEO_COMPRESSED_ON_IMPORT" val="True"/>
  <p:tag name="VIDEO_COMPRESS_ON_PUBLISH" val="True"/>
  <p:tag name="SWF_MOVIE_DURATION" val="32100"/>
  <p:tag name="VIDEO_KEY" val="838c8f6f-68b9-48c6-ad9e-4cc7658d5647"/>
</p:tagLst>
</file>

<file path=ppt/tags/tag125.xml><?xml version="1.0" encoding="utf-8"?>
<p:tagLst xmlns:a="http://schemas.openxmlformats.org/drawingml/2006/main" xmlns:r="http://schemas.openxmlformats.org/officeDocument/2006/relationships" xmlns:p="http://schemas.openxmlformats.org/presentationml/2006/main">
  <p:tag name="AUDIO_ID" val="837"/>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ORIGINAL_AUDIO_FILEPATH" val="C:\Users\princej\Desktop\ETALC Sound Files\Section 3\061_CAt2Overtime.wav"/>
  <p:tag name="ELAPSEDTIME" val="20.812"/>
  <p:tag name="ARTICULATE_USED_LAYOUT" val="6"/>
</p:tagLst>
</file>

<file path=ppt/tags/tag126.xml><?xml version="1.0" encoding="utf-8"?>
<p:tagLst xmlns:a="http://schemas.openxmlformats.org/drawingml/2006/main" xmlns:r="http://schemas.openxmlformats.org/officeDocument/2006/relationships" xmlns:p="http://schemas.openxmlformats.org/presentationml/2006/main">
  <p:tag name="WEB_OBJECT_ID" val="f212cd33-ec62-438b-8407-8cbfabd3f780"/>
  <p:tag name="OVERRIDE_WO" val="True"/>
  <p:tag name="WEB_OBJECT_URL" val="C:\Users\princej\Desktop\Uperform Documents to Upload06242016\CAT2_Enter_Overtime_E4_(1)\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27.xml><?xml version="1.0" encoding="utf-8"?>
<p:tagLst xmlns:a="http://schemas.openxmlformats.org/drawingml/2006/main" xmlns:r="http://schemas.openxmlformats.org/officeDocument/2006/relationships" xmlns:p="http://schemas.openxmlformats.org/presentationml/2006/main">
  <p:tag name="AUDIO_ID" val="825"/>
  <p:tag name="ORIGINAL_AUDIO_FILEPATH" val="C:\Users\princej\Desktop\ETALC Sound Files\Section 3\062_EnterOnCallTime.wav"/>
  <p:tag name="ELAPSEDTIME" val="29.25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8.xml><?xml version="1.0" encoding="utf-8"?>
<p:tagLst xmlns:a="http://schemas.openxmlformats.org/drawingml/2006/main" xmlns:r="http://schemas.openxmlformats.org/officeDocument/2006/relationships" xmlns:p="http://schemas.openxmlformats.org/presentationml/2006/main">
  <p:tag name="CHILD_ITEM_TEXT1" val="On-call "/>
  <p:tag name="CHILD_ITEM_TEXT2" val="Must be authorized by your supervisor&#10;Only entered during non-working time&#10;Employee must be available to work&#10;Entered as Wage Type 4099"/>
  <p:tag name="CHILD_ITEM_TEXT3" val="What fields to enter on your timesheet"/>
  <p:tag name="CHILD_ITEM_TEXT4" val="Receiving Cost Center &#10;Receiving Functional Area&#10;Wage Type (4099)&#10;Hours on call in the From and To field"/>
</p:tagLst>
</file>

<file path=ppt/tags/tag129.xml><?xml version="1.0" encoding="utf-8"?>
<p:tagLst xmlns:a="http://schemas.openxmlformats.org/drawingml/2006/main" xmlns:r="http://schemas.openxmlformats.org/officeDocument/2006/relationships" xmlns:p="http://schemas.openxmlformats.org/presentationml/2006/main">
  <p:tag name="AUDIO_ID" val="830"/>
  <p:tag name="ORIGINAL_AUDIO_FILEPATH" val="C:\Users\princej\Desktop\ETALC Sound Files\Section 3\063_WorkScehdulePremiumPay.wav"/>
  <p:tag name="ELAPSEDTIME" val="47.3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ETALC Sound Files\004_Prerequisities.wav"/>
  <p:tag name="ELAPSEDTIME" val="11.21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30.xml><?xml version="1.0" encoding="utf-8"?>
<p:tagLst xmlns:a="http://schemas.openxmlformats.org/drawingml/2006/main" xmlns:r="http://schemas.openxmlformats.org/officeDocument/2006/relationships" xmlns:p="http://schemas.openxmlformats.org/presentationml/2006/main">
  <p:tag name="CHILD_ITEM_TEXT1" val="Work Schedule Premium Pay "/>
  <p:tag name="CHILD_ITEM_TEXT2" val="May only be entered on working time&#10;Ensures payment of 2nd or 3rd shift differential when you attend a qualifying event during the 1st shift&#10;Entered as Wage Type 7002 (2nd shift) and 7003 (3rd shift)"/>
  <p:tag name="CHILD_ITEM_TEXT3" val="What fields to enter on your timesheet"/>
  <p:tag name="CHILD_ITEM_TEXT4" val="Receiving Cost Center &#10;Receiving Functional Area&#10;Wage Type 7002 (2nd shift) or 7003 (3rd shift)&#10;Total Hours of the event in the day field "/>
</p:tagLst>
</file>

<file path=ppt/tags/tag131.xml><?xml version="1.0" encoding="utf-8"?>
<p:tagLst xmlns:a="http://schemas.openxmlformats.org/drawingml/2006/main" xmlns:r="http://schemas.openxmlformats.org/officeDocument/2006/relationships" xmlns:p="http://schemas.openxmlformats.org/presentationml/2006/main">
  <p:tag name="AUDIO_ID" val="826"/>
  <p:tag name="ORIGINAL_AUDIO_FILEPATH" val="C:\Users\princej\Desktop\ETALC Updated Sound Files\New Sound Files 06242016\065A_Enter on-call time.wav"/>
  <p:tag name="ELAPSEDTIME" val="15.732"/>
  <p:tag name="ARTICULATE_NAV_LEVEL" val="3"/>
  <p:tag name="ARTICULATE_SLIDE_PRESENTER_GUID" val="aa689bab-f331-438e-9640-0cf8e4ec90c0"/>
  <p:tag name="ARTICULATE_LOCK_SLIDE" val="0"/>
  <p:tag name="ARTICULATE_HIDE_SLIDE" val="0"/>
  <p:tag name="ARTICULATE_PLAYER_CONTROL_PREVIOUS" val="True"/>
  <p:tag name="ARTICULATE_PLAYER_CONTROL_NEXT" val="True"/>
  <p:tag name="ARTICULATE_SLIDE_PAUSE" val="1"/>
  <p:tag name="ARTICULATE_USED_LAYOUT" val="6"/>
</p:tagLst>
</file>

<file path=ppt/tags/tag132.xml><?xml version="1.0" encoding="utf-8"?>
<p:tagLst xmlns:a="http://schemas.openxmlformats.org/drawingml/2006/main" xmlns:r="http://schemas.openxmlformats.org/officeDocument/2006/relationships" xmlns:p="http://schemas.openxmlformats.org/presentationml/2006/main">
  <p:tag name="WEB_OBJECT_ID" val="23bca128-733b-488a-acea-26c0ea4f206d"/>
  <p:tag name="OVERRIDE_WO" val="True"/>
  <p:tag name="WEB_OBJECT_URL" val="C:\Users\princej\Desktop\Uperform Documents to Upload06242016\CAT2_Enter_On-call_Time_E5_(1)_(1)\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33.xml><?xml version="1.0" encoding="utf-8"?>
<p:tagLst xmlns:a="http://schemas.openxmlformats.org/drawingml/2006/main" xmlns:r="http://schemas.openxmlformats.org/officeDocument/2006/relationships" xmlns:p="http://schemas.openxmlformats.org/presentationml/2006/main">
  <p:tag name="QUIZMAKER_QUIZ_FILENAME" val="C:\Users\princej\Desktop\Employee Time and Leave Course\Section Three Quiz.quiz"/>
  <p:tag name="ARTICULATE_SHOW_IN_MENU" val="multipleitems"/>
  <p:tag name="AQP_PASS_ACTION" val="2"/>
  <p:tag name="AQP_FAIL_ACTION" val="2"/>
  <p:tag name="AUDIO_ID" val="846"/>
  <p:tag name="ORIGINAL_AUDIO_FILEPATH" val="C:\Users\princej\Desktop\ETALC Updated Sound Files\New Sound Files 06242016\066A-section three quiz.wav"/>
  <p:tag name="ARTICULATE_NAV_LEVEL" val="3"/>
  <p:tag name="ARTICULATE_SLIDE_PRESENTER_GUID" val="aa689bab-f331-438e-9640-0cf8e4ec90c0"/>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NEXT_BUTTON_ID" val="801"/>
  <p:tag name="OVERRIDE" val="QUIZMAKER_QUIZ_SLIDE"/>
  <p:tag name="QUIZMAKER_QUIZ_TITLE" val="Section Three Quiz"/>
  <p:tag name="ARTICULATE_DESCRIPTION" val="Quiz - 2 questions"/>
  <p:tag name="QUIZMAKER_QUIZ_SLIDE_ID" val="846"/>
  <p:tag name="QUIZMAKER_QUIZ_FORCE_UPDATE" val="0"/>
  <p:tag name="AQP_PASS_SCORE" val="80"/>
  <p:tag name="QUIZMAKER_LAST_MODIFY_DATE" val="42915.5297916667"/>
  <p:tag name="EMBEDDEDCONTENT_LASTWRITETIMEUTC" val="2017-06-29 18:42:54Z"/>
  <p:tag name="ELAPSEDTIME" val="0"/>
  <p:tag name="ARTICULATE_USED_LAYOUT" val="12"/>
</p:tagLst>
</file>

<file path=ppt/tags/tag13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3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7.xml><?xml version="1.0" encoding="utf-8"?>
<p:tagLst xmlns:a="http://schemas.openxmlformats.org/drawingml/2006/main" xmlns:r="http://schemas.openxmlformats.org/officeDocument/2006/relationships" xmlns:p="http://schemas.openxmlformats.org/presentationml/2006/main">
  <p:tag name="AUDIO_ID" val="791"/>
  <p:tag name="ORIGINAL_AUDIO_FILEPATH" val="C:\Users\princej\Desktop\ETALC Sound Files\Section 3\066_UnderConstruction.wav"/>
  <p:tag name="ELAPSEDTIME" val="9.692"/>
  <p:tag name="ARTICULATE_NAV_LEVEL" val="3"/>
  <p:tag name="ARTICULATE_SLIDE_PRESENTER_GUID" val="aa689bab-f331-438e-9640-0cf8e4ec90c0"/>
  <p:tag name="ARTICULATE_SLIDE_PAUSE" val="1"/>
  <p:tag name="ARTICULATE_LOCK_SLIDE" val="0"/>
  <p:tag name="ARTICULATE_HIDE_SLIDE" val="0"/>
  <p:tag name="ARTICULATE_PLAYER_CONTROL_PREVIOUS" val="False"/>
  <p:tag name="ARTICULATE_PLAYER_CONTROL_NEXT" val="True"/>
  <p:tag name="ARTICULATE_NEXT_BUTTON_ID" val="790"/>
  <p:tag name="ARTICULATE_PREV_BUTTON_ID" val="790"/>
  <p:tag name="ARTICULATE_USED_LAYOUT" val="9"/>
</p:tagLst>
</file>

<file path=ppt/tags/tag138.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801"/>
  <p:tag name="ORIGINAL_AUDIO_FILEPATH" val="C:\Users\princej\Desktop\ETALC Sound Files\064_Section 4.wav"/>
  <p:tag name="ELAPSEDTIME" val="18.752"/>
  <p:tag name="ARTICULATE_TITLE_TAG" val="Section 4 - Leave Time Entry"/>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1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4.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ETALC Sound Files\005_Course.wav"/>
  <p:tag name="ELAPSEDTIME" val="13.5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0.xml><?xml version="1.0" encoding="utf-8"?>
<p:tagLst xmlns:a="http://schemas.openxmlformats.org/drawingml/2006/main" xmlns:r="http://schemas.openxmlformats.org/officeDocument/2006/relationships" xmlns:p="http://schemas.openxmlformats.org/presentationml/2006/main">
  <p:tag name="AUDIO_ID" val="526"/>
  <p:tag name="ARTICULATE_TITLE_TAG" val="Section 4 Learning Objectives"/>
  <p:tag name="ORIGINAL_AUDIO_FILEPATH" val="C:\Users\princej\Desktop\ETALC Sound Files\065_Section4LearningObjectives.wav"/>
  <p:tag name="ELAPSEDTIME" val="7.85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1.xml><?xml version="1.0" encoding="utf-8"?>
<p:tagLst xmlns:a="http://schemas.openxmlformats.org/drawingml/2006/main" xmlns:r="http://schemas.openxmlformats.org/officeDocument/2006/relationships" xmlns:p="http://schemas.openxmlformats.org/presentationml/2006/main">
  <p:tag name="AUDIO_ID" val="806"/>
  <p:tag name="ORIGINAL_AUDIO_FILEPATH" val="C:\Users\princej\Desktop\ETALC Updated Sound Files\New Sound Files 06242016\070A_What is Leave.wav"/>
  <p:tag name="ELAPSEDTIME" val="35.94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3_I01_Leave Request Process.intr"/>
  <p:tag name="ARTICULATE_SHOW_IN_MENU" val="multipleitems"/>
  <p:tag name="ENGAGE_INTERACTION_FINISH" val="2"/>
  <p:tag name="ENGAGE_INTERACTION_FINISH_MESSAGE" val="Next Slide"/>
  <p:tag name="AUDIO_ID" val="707"/>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Leave Request Process"/>
  <p:tag name="ARTICULATE_DESCRIPTION" val="Image Zoom - 12 Zoom Regions (Including Summary)"/>
  <p:tag name="ENGAGE_INTERACTION_SLIDE_ID" val="707"/>
  <p:tag name="ENGAGE_INTERACTION_FORCE_UPDATE" val="0"/>
  <p:tag name="ENGAGE_LAST_MODIFY_DATE" val="42914.7925"/>
  <p:tag name="EMBEDDEDCONTENT_LASTWRITETIMEUTC" val="2017-06-29 01:01:12Z"/>
  <p:tag name="ELAPSEDTIME" val="207"/>
  <p:tag name="ENGAGE_PRESENTATION_MODE" val="interactive"/>
  <p:tag name="ARTICULATE_USED_LAYOUT" val="12"/>
</p:tagLst>
</file>

<file path=ppt/tags/tag14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6.xml><?xml version="1.0" encoding="utf-8"?>
<p:tagLst xmlns:a="http://schemas.openxmlformats.org/drawingml/2006/main" xmlns:r="http://schemas.openxmlformats.org/officeDocument/2006/relationships" xmlns:p="http://schemas.openxmlformats.org/presentationml/2006/main">
  <p:tag name="AUDIO_ID" val="840"/>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147.xml><?xml version="1.0" encoding="utf-8"?>
<p:tagLst xmlns:a="http://schemas.openxmlformats.org/drawingml/2006/main" xmlns:r="http://schemas.openxmlformats.org/officeDocument/2006/relationships" xmlns:p="http://schemas.openxmlformats.org/presentationml/2006/main">
  <p:tag name="AUDIO_ID" val="709"/>
  <p:tag name="ORIGINAL_AUDIO_FILEPATH" val="C:\Users\princej\Desktop\ETALC Sound Files\069_Typesof.wav"/>
  <p:tag name="ELAPSEDTIME" val="16.00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False"/>
  <p:tag name="ARTICULATE_USED_LAYOUT" val="2"/>
</p:tagLst>
</file>

<file path=ppt/tags/tag148.xml><?xml version="1.0" encoding="utf-8"?>
<p:tagLst xmlns:a="http://schemas.openxmlformats.org/drawingml/2006/main" xmlns:r="http://schemas.openxmlformats.org/officeDocument/2006/relationships" xmlns:p="http://schemas.openxmlformats.org/presentationml/2006/main">
  <p:tag name="CHILD_ITEM_TEXT1" val="Permanent Full-time"/>
  <p:tag name="CHILD_ITEM_TEXT2" val="Permanent Part-time"/>
  <p:tag name="CHILD_ITEM_TEXT3" val="Temporary"/>
  <p:tag name="CHILD_ITEM_TEXT4" val="Winter Permanent Part-time"/>
</p:tagLst>
</file>

<file path=ppt/tags/tag149.xml><?xml version="1.0" encoding="utf-8"?>
<p:tagLst xmlns:a="http://schemas.openxmlformats.org/drawingml/2006/main" xmlns:r="http://schemas.openxmlformats.org/officeDocument/2006/relationships" xmlns:p="http://schemas.openxmlformats.org/presentationml/2006/main">
  <p:tag name="AUDIO_ID" val="817"/>
  <p:tag name="ORIGINAL_AUDIO_FILEPATH" val="C:\Users\princej\Desktop\ETALC Sound Files\070_Accrual PFT.wav"/>
  <p:tag name="ELAPSEDTIME" val="19.55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811"/>
  <p:tag name="ARTICULATE_PREV_BUTTON_ID" val="709"/>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27"/>
  <p:tag name="ARTICULATE_TITLE_TAG" val="Course Design"/>
  <p:tag name="ORIGINAL_AUDIO_FILEPATH" val="C:\Users\princej\Desktop\ETALC Sound Files\006_Course Design.wav"/>
  <p:tag name="ELAPSEDTIME" val="26.082"/>
  <p:tag name="ANNOTATION_TYPE_2" val="2"/>
  <p:tag name="ANNOTATION_START_2" val="25.9"/>
  <p:tag name="ANNOTATION_TOP_2" val="483"/>
  <p:tag name="ANNOTATION_LEFT_2" val="393"/>
  <p:tag name="ANNOTATION_WIDTH_2" val="180"/>
  <p:tag name="ANNOTATION_HEIGHT_2" val="61"/>
  <p:tag name="ANNOTATION_ANIMATION_2" val="6"/>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1" val="0"/>
  <p:tag name="ANNOTATION_START_1" val="24.3"/>
  <p:tag name="ANNOTATION_TOP_1" val="508"/>
  <p:tag name="ANNOTATION_LEFT_1" val="569"/>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COUNT" val="1"/>
  <p:tag name="ARTICULATE_NAV_LEVEL" val="3"/>
  <p:tag name="ARTICULATE_SLIDE_PRESENTER_GUID" val="aa689bab-f331-438e-9640-0cf8e4ec90c0"/>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150.xml><?xml version="1.0" encoding="utf-8"?>
<p:tagLst xmlns:a="http://schemas.openxmlformats.org/drawingml/2006/main" xmlns:r="http://schemas.openxmlformats.org/officeDocument/2006/relationships" xmlns:p="http://schemas.openxmlformats.org/presentationml/2006/main">
  <p:tag name="ARTICULATE_CHARACTER_FILE" val=".\characters\c287df17-af8e-401e-a44a-b4dbc1cabfb1.png"/>
  <p:tag name="ARTICULATE_CHARACTER_TYPE" val="photographic"/>
  <p:tag name="ARTICULATE_CHARACTER_ID" val="Atsumi"/>
  <p:tag name="ARTICULATE_CHARACTER_CROP" val="atsumi23a"/>
</p:tagLst>
</file>

<file path=ppt/tags/tag151.xml><?xml version="1.0" encoding="utf-8"?>
<p:tagLst xmlns:a="http://schemas.openxmlformats.org/drawingml/2006/main" xmlns:r="http://schemas.openxmlformats.org/officeDocument/2006/relationships" xmlns:p="http://schemas.openxmlformats.org/presentationml/2006/main">
  <p:tag name="AUDIO_ID" val="720"/>
  <p:tag name="ORIGINAL_AUDIO_FILEPATH" val="C:\Users\princej\Desktop\ETALC Sound Files\071_AccrualPPT.wav"/>
  <p:tag name="ELAPSEDTIME" val="24.12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811"/>
  <p:tag name="ARTICULATE_PREV_BUTTON_ID" val="709"/>
  <p:tag name="ARTICULATE_USED_LAYOUT" val="2"/>
</p:tagLst>
</file>

<file path=ppt/tags/tag152.xml><?xml version="1.0" encoding="utf-8"?>
<p:tagLst xmlns:a="http://schemas.openxmlformats.org/drawingml/2006/main" xmlns:r="http://schemas.openxmlformats.org/officeDocument/2006/relationships" xmlns:p="http://schemas.openxmlformats.org/presentationml/2006/main">
  <p:tag name="ARTICULATE_CHARACTER_FILE" val=".\characters\c287df17-af8e-401e-a44a-b4dbc1cabfb1.png"/>
  <p:tag name="ARTICULATE_CHARACTER_TYPE" val="photographic"/>
  <p:tag name="ARTICULATE_CHARACTER_ID" val="Atsumi"/>
  <p:tag name="ARTICULATE_CHARACTER_CROP" val="atsumi23a"/>
</p:tagLst>
</file>

<file path=ppt/tags/tag153.xml><?xml version="1.0" encoding="utf-8"?>
<p:tagLst xmlns:a="http://schemas.openxmlformats.org/drawingml/2006/main" xmlns:r="http://schemas.openxmlformats.org/officeDocument/2006/relationships" xmlns:p="http://schemas.openxmlformats.org/presentationml/2006/main">
  <p:tag name="AUDIO_ID" val="721"/>
  <p:tag name="ORIGINAL_AUDIO_FILEPATH" val="C:\Users\princej\Desktop\ETALC Updated Sound Files\New Sound Files 06242016\076A_AccrualWPPT.wav"/>
  <p:tag name="ELAPSEDTIME" val="45.0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811"/>
  <p:tag name="ARTICULATE_PREV_BUTTON_ID" val="709"/>
  <p:tag name="ARTICULATE_USED_LAYOUT" val="2"/>
</p:tagLst>
</file>

<file path=ppt/tags/tag154.xml><?xml version="1.0" encoding="utf-8"?>
<p:tagLst xmlns:a="http://schemas.openxmlformats.org/drawingml/2006/main" xmlns:r="http://schemas.openxmlformats.org/officeDocument/2006/relationships" xmlns:p="http://schemas.openxmlformats.org/presentationml/2006/main">
  <p:tag name="ARTICULATE_CHARACTER_FILE" val=".\characters\c287df17-af8e-401e-a44a-b4dbc1cabfb1.png"/>
  <p:tag name="ARTICULATE_CHARACTER_TYPE" val="photographic"/>
  <p:tag name="ARTICULATE_CHARACTER_ID" val="Atsumi"/>
  <p:tag name="ARTICULATE_CHARACTER_CROP" val="atsumi23a"/>
</p:tagLst>
</file>

<file path=ppt/tags/tag155.xml><?xml version="1.0" encoding="utf-8"?>
<p:tagLst xmlns:a="http://schemas.openxmlformats.org/drawingml/2006/main" xmlns:r="http://schemas.openxmlformats.org/officeDocument/2006/relationships" xmlns:p="http://schemas.openxmlformats.org/presentationml/2006/main">
  <p:tag name="AUDIO_ID" val="811"/>
  <p:tag name="ORIGINAL_AUDIO_FILEPATH" val="C:\Users\princej\Desktop\ETALC Sound Files\073_Leave Quotas.wav"/>
  <p:tag name="ELAPSEDTIME" val="30.8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6.xml><?xml version="1.0" encoding="utf-8"?>
<p:tagLst xmlns:a="http://schemas.openxmlformats.org/drawingml/2006/main" xmlns:r="http://schemas.openxmlformats.org/officeDocument/2006/relationships" xmlns:p="http://schemas.openxmlformats.org/presentationml/2006/main">
  <p:tag name="DUPLICATEID" val="3d64d41270074bb2a21b1a46b129040f"/>
</p:tagLst>
</file>

<file path=ppt/tags/tag157.xml><?xml version="1.0" encoding="utf-8"?>
<p:tagLst xmlns:a="http://schemas.openxmlformats.org/drawingml/2006/main" xmlns:r="http://schemas.openxmlformats.org/officeDocument/2006/relationships" xmlns:p="http://schemas.openxmlformats.org/presentationml/2006/main">
  <p:tag name="DUPLICATEID" val="cb1412f71d1848c5ba31d76dc1457ea5"/>
</p:tagLst>
</file>

<file path=ppt/tags/tag158.xml><?xml version="1.0" encoding="utf-8"?>
<p:tagLst xmlns:a="http://schemas.openxmlformats.org/drawingml/2006/main" xmlns:r="http://schemas.openxmlformats.org/officeDocument/2006/relationships" xmlns:p="http://schemas.openxmlformats.org/presentationml/2006/main">
  <p:tag name="DUPLICATEID" val="5b154cc86bc345a988aac32e8286ce20"/>
</p:tagLst>
</file>

<file path=ppt/tags/tag159.xml><?xml version="1.0" encoding="utf-8"?>
<p:tagLst xmlns:a="http://schemas.openxmlformats.org/drawingml/2006/main" xmlns:r="http://schemas.openxmlformats.org/officeDocument/2006/relationships" xmlns:p="http://schemas.openxmlformats.org/presentationml/2006/main">
  <p:tag name="DUPLICATEID" val="e0396aeaf08e4b939145fe646cb27cd8"/>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160.xml><?xml version="1.0" encoding="utf-8"?>
<p:tagLst xmlns:a="http://schemas.openxmlformats.org/drawingml/2006/main" xmlns:r="http://schemas.openxmlformats.org/officeDocument/2006/relationships" xmlns:p="http://schemas.openxmlformats.org/presentationml/2006/main">
  <p:tag name="AUDIO_ID" val="735"/>
  <p:tag name="ORIGINAL_AUDIO_FILEPATH" val="C:\Users\princej\Desktop\ETALC Updated Sound Files\New Sound Files 06242016\078A_Display the Leave Sumary Report.wav"/>
  <p:tag name="ELAPSEDTIME" val="14.75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708"/>
  <p:tag name="ARTICULATE_USED_LAYOUT" val="6"/>
</p:tagLst>
</file>

<file path=ppt/tags/tag161.xml><?xml version="1.0" encoding="utf-8"?>
<p:tagLst xmlns:a="http://schemas.openxmlformats.org/drawingml/2006/main" xmlns:r="http://schemas.openxmlformats.org/officeDocument/2006/relationships" xmlns:p="http://schemas.openxmlformats.org/presentationml/2006/main">
  <p:tag name="WEB_OBJECT_ID" val="ba129ded-cda9-4af2-b36d-fdd4cd6dfd91"/>
  <p:tag name="OVERRIDE_WO" val="True"/>
  <p:tag name="WEB_OBJECT_URL" val="C:\Users\princej\Desktop\Uperform Documents to Upload06242016\ESS_-_Display_Leave_Summary_Report_ETALC\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62.xml><?xml version="1.0" encoding="utf-8"?>
<p:tagLst xmlns:a="http://schemas.openxmlformats.org/drawingml/2006/main" xmlns:r="http://schemas.openxmlformats.org/officeDocument/2006/relationships" xmlns:p="http://schemas.openxmlformats.org/presentationml/2006/main">
  <p:tag name="AUDIO_ID" val="708"/>
  <p:tag name="ORIGINAL_AUDIO_FILEPATH" val="C:\Users\princej\Desktop\ETALC Updated Sound Files\New Sound Files 06242016\080A_RolesandRes.wav"/>
  <p:tag name="ELAPSEDTIME" val="12.9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3.xml><?xml version="1.0" encoding="utf-8"?>
<p:tagLst xmlns:a="http://schemas.openxmlformats.org/drawingml/2006/main" xmlns:r="http://schemas.openxmlformats.org/officeDocument/2006/relationships" xmlns:p="http://schemas.openxmlformats.org/presentationml/2006/main">
  <p:tag name="CHILD_ITEM_TEXT1" val="Employee"/>
  <p:tag name="CHILD_ITEM_TEXT3" val="Supervisor"/>
  <p:tag name="CHILD_ITEM_TEXT5" val="Timekeeper"/>
  <p:tag name="CHILD_ITEM_TEXT7" val="Appointing Authority"/>
</p:tagLst>
</file>

<file path=ppt/tags/tag164.xml><?xml version="1.0" encoding="utf-8"?>
<p:tagLst xmlns:a="http://schemas.openxmlformats.org/drawingml/2006/main" xmlns:r="http://schemas.openxmlformats.org/officeDocument/2006/relationships" xmlns:p="http://schemas.openxmlformats.org/presentationml/2006/main">
  <p:tag name="AUDIO_ID" val="719"/>
  <p:tag name="ORIGINAL_AUDIO_FILEPATH" val="C:\Users\princej\Desktop\ETALC Updated Sound Files\New Sound Files 06242016\081A_Leave Process.wav"/>
  <p:tag name="ELAPSEDTIME" val="58.7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5.xml><?xml version="1.0" encoding="utf-8"?>
<p:tagLst xmlns:a="http://schemas.openxmlformats.org/drawingml/2006/main" xmlns:r="http://schemas.openxmlformats.org/officeDocument/2006/relationships" xmlns:p="http://schemas.openxmlformats.org/presentationml/2006/main">
  <p:tag name="CHILD_ITEM_TEXT1" val="Employee  "/>
  <p:tag name="CHILD_ITEM_TEXT3" val="Supervisor"/>
</p:tagLst>
</file>

<file path=ppt/tags/tag166.xml><?xml version="1.0" encoding="utf-8"?>
<p:tagLst xmlns:a="http://schemas.openxmlformats.org/drawingml/2006/main" xmlns:r="http://schemas.openxmlformats.org/officeDocument/2006/relationships" xmlns:p="http://schemas.openxmlformats.org/presentationml/2006/main">
  <p:tag name="AUDIO_ID" val="854"/>
  <p:tag name="ORIGINAL_AUDIO_FILEPATH" val="C:\Users\princej\Desktop\ETALC Updated Sound Files\New Sound Files 06242016\082AA_Leave Process.wav"/>
  <p:tag name="ELAPSEDTIME" val="16.3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7.xml><?xml version="1.0" encoding="utf-8"?>
<p:tagLst xmlns:a="http://schemas.openxmlformats.org/drawingml/2006/main" xmlns:r="http://schemas.openxmlformats.org/officeDocument/2006/relationships" xmlns:p="http://schemas.openxmlformats.org/presentationml/2006/main">
  <p:tag name="CHILD_ITEM_TEXT5" val="Timekeeper"/>
  <p:tag name="CHILD_ITEM_TEXT7" val="Appointing Authority"/>
  <p:tag name="CHILD_ITEM_TEXT1" val="Timekeeper"/>
  <p:tag name="CHILD_ITEM_TEXT3" val="Appointing Authority"/>
</p:tagLst>
</file>

<file path=ppt/tags/tag168.xml><?xml version="1.0" encoding="utf-8"?>
<p:tagLst xmlns:a="http://schemas.openxmlformats.org/drawingml/2006/main" xmlns:r="http://schemas.openxmlformats.org/officeDocument/2006/relationships" xmlns:p="http://schemas.openxmlformats.org/presentationml/2006/main">
  <p:tag name="ENGAGE_INTERACTION_FILENAME" val="C:\Users\princej\Desktop\Employee Time and Leave Course\S3_I02_Understanding Leave Types Permanent.intr"/>
  <p:tag name="ARTICULATE_SHOW_IN_MENU" val="multipleitems"/>
  <p:tag name="ENGAGE_INTERACTION_FINISH_MESSAGE" val="Next Slide"/>
  <p:tag name="ENGAGE_INTERACTION_FINISH" val="2"/>
  <p:tag name="AUDIO_ID" val="715"/>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Leave Types for Permanent Full-time, Permanent Part-time and Winter Permanent Part-time"/>
  <p:tag name="ARTICULATE_DESCRIPTION" val="FAQ - 7 Questions (Including Introduction and Summary)"/>
  <p:tag name="ENGAGE_INTERACTION_SLIDE_ID" val="715"/>
  <p:tag name="ENGAGE_INTERACTION_FORCE_UPDATE" val="0"/>
  <p:tag name="ENGAGE_LAST_MODIFY_DATE" val="42915.5306828704"/>
  <p:tag name="EMBEDDEDCONTENT_LASTWRITETIMEUTC" val="2017-06-29 18:44:11Z"/>
  <p:tag name="ELAPSEDTIME" val="106"/>
  <p:tag name="ENGAGE_PRESENTATION_MODE" val="interactive"/>
  <p:tag name="ARTICULATE_USED_LAYOUT" val="12"/>
</p:tagLst>
</file>

<file path=ppt/tags/tag16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7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7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72.xml><?xml version="1.0" encoding="utf-8"?>
<p:tagLst xmlns:a="http://schemas.openxmlformats.org/drawingml/2006/main" xmlns:r="http://schemas.openxmlformats.org/officeDocument/2006/relationships" xmlns:p="http://schemas.openxmlformats.org/presentationml/2006/main">
  <p:tag name="AUDIO_ID" val="716"/>
  <p:tag name="ORIGINAL_AUDIO_FILEPATH" val="C:\Users\princej\Desktop\ETALC Updated Sound Files\New Sound Files 06242016\082_CDOT Holidays.wav"/>
  <p:tag name="ELAPSEDTIME" val="17.0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73.xml><?xml version="1.0" encoding="utf-8"?>
<p:tagLst xmlns:a="http://schemas.openxmlformats.org/drawingml/2006/main" xmlns:r="http://schemas.openxmlformats.org/officeDocument/2006/relationships" xmlns:p="http://schemas.openxmlformats.org/presentationml/2006/main">
  <p:tag name="AUDIO_ID" val="809"/>
  <p:tag name="ORIGINAL_AUDIO_FILEPATH" val="C:\Users\princej\Desktop\ETALC Updated Sound Files\New Sound Files 06242016\083A_CDOT Holiday.wav"/>
  <p:tag name="ELAPSEDTIME" val="31.9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74.xml><?xml version="1.0" encoding="utf-8"?>
<p:tagLst xmlns:a="http://schemas.openxmlformats.org/drawingml/2006/main" xmlns:r="http://schemas.openxmlformats.org/officeDocument/2006/relationships" xmlns:p="http://schemas.openxmlformats.org/presentationml/2006/main">
  <p:tag name="AUDIO_ID" val="722"/>
  <p:tag name="ORIGINAL_AUDIO_FILEPATH" val="C:\Users\princej\Desktop\ETALC Updated Sound Files\New Sound Files 06242016\086A_CAT2 Create a leave request.wav"/>
  <p:tag name="ELAPSEDTIME" val="30.512"/>
  <p:tag name="ARTICULATE_NAV_LEVEL" val="3"/>
  <p:tag name="ARTICULATE_SLIDE_PRESENTER_GUID" val="aa689bab-f331-438e-9640-0cf8e4ec90c0"/>
  <p:tag name="ARTICULATE_LOCK_SLIDE" val="0"/>
  <p:tag name="ARTICULATE_HIDE_SLIDE" val="0"/>
  <p:tag name="ARTICULATE_PLAYER_CONTROL_PREVIOUS" val="True"/>
  <p:tag name="ARTICULATE_PLAYER_CONTROL_NEXT" val="True"/>
  <p:tag name="ARTICULATE_SLIDE_PAUSE" val="1"/>
  <p:tag name="ARTICULATE_USED_LAYOUT" val="6"/>
</p:tagLst>
</file>

<file path=ppt/tags/tag175.xml><?xml version="1.0" encoding="utf-8"?>
<p:tagLst xmlns:a="http://schemas.openxmlformats.org/drawingml/2006/main" xmlns:r="http://schemas.openxmlformats.org/officeDocument/2006/relationships" xmlns:p="http://schemas.openxmlformats.org/presentationml/2006/main">
  <p:tag name="WEB_OBJECT_ID" val="4ff74624-0e98-4228-bafc-979458149b6a"/>
  <p:tag name="OVERRIDE_WO" val="True"/>
  <p:tag name="WEB_OBJECT_URL" val="C:\Users\princej\Desktop\Uperform Documents to Upload06242016\CAT2_Create_a_Leave_Request_E6_(1)_(1)\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76.xml><?xml version="1.0" encoding="utf-8"?>
<p:tagLst xmlns:a="http://schemas.openxmlformats.org/drawingml/2006/main" xmlns:r="http://schemas.openxmlformats.org/officeDocument/2006/relationships" xmlns:p="http://schemas.openxmlformats.org/presentationml/2006/main">
  <p:tag name="AUDIO_ID" val="807"/>
  <p:tag name="ORIGINAL_AUDIO_FILEPATH" val="C:\Users\princej\Desktop\ETALC Updated Sound Files\New Sound Files 06242016\087A_zero out approved leave.wav"/>
  <p:tag name="ELAPSEDTIME" val="21.0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7.xml><?xml version="1.0" encoding="utf-8"?>
<p:tagLst xmlns:a="http://schemas.openxmlformats.org/drawingml/2006/main" xmlns:r="http://schemas.openxmlformats.org/officeDocument/2006/relationships" xmlns:p="http://schemas.openxmlformats.org/presentationml/2006/main">
  <p:tag name="AUDIO_ID" val="747"/>
  <p:tag name="ORIGINAL_AUDIO_FILEPATH" val="C:\Users\princej\Desktop\ETALC Updated Sound Files\New Sound Files 06242016\088A_CAT2 Zero out.wav"/>
  <p:tag name="ELAPSEDTIME" val="18.54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805"/>
  <p:tag name="ARTICULATE_USED_LAYOUT" val="6"/>
</p:tagLst>
</file>

<file path=ppt/tags/tag178.xml><?xml version="1.0" encoding="utf-8"?>
<p:tagLst xmlns:a="http://schemas.openxmlformats.org/drawingml/2006/main" xmlns:r="http://schemas.openxmlformats.org/officeDocument/2006/relationships" xmlns:p="http://schemas.openxmlformats.org/presentationml/2006/main">
  <p:tag name="WEB_OBJECT_ID" val="31ade8f2-debd-4439-9859-824654c23b51"/>
  <p:tag name="OVERRIDE_WO" val="True"/>
  <p:tag name="WEB_OBJECT_URL" val="C:\Users\princej\Desktop\Uperform Documents to Upload06242016\CAT2_Zero_Out_Approved_Leave_E7\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79.xml><?xml version="1.0" encoding="utf-8"?>
<p:tagLst xmlns:a="http://schemas.openxmlformats.org/drawingml/2006/main" xmlns:r="http://schemas.openxmlformats.org/officeDocument/2006/relationships" xmlns:p="http://schemas.openxmlformats.org/presentationml/2006/main">
  <p:tag name="AUDIO_ID" val="819"/>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798"/>
  <p:tag name="ORIGINAL_AUDIO_FILEPATH" val="C:\Users\princej\Desktop\ETALC Sound Files\007_Section1.wav"/>
  <p:tag name="ELAPSEDTIME" val="17.082"/>
  <p:tag name="ARTICULATE_TITLE_TAG" val="Section 1 - Time Entry Overview"/>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180.xml><?xml version="1.0" encoding="utf-8"?>
<p:tagLst xmlns:a="http://schemas.openxmlformats.org/drawingml/2006/main" xmlns:r="http://schemas.openxmlformats.org/officeDocument/2006/relationships" xmlns:p="http://schemas.openxmlformats.org/presentationml/2006/main">
  <p:tag name="AUDIO_ID" val="812"/>
  <p:tag name="ORIGINAL_AUDIO_FILEPATH" val="C:\Users\princej\Desktop\ETALC Sound Files\086_Roles.wav"/>
  <p:tag name="ELAPSEDTIME" val="36.32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USED_LAYOUT" val="2"/>
</p:tagLst>
</file>

<file path=ppt/tags/tag181.xml><?xml version="1.0" encoding="utf-8"?>
<p:tagLst xmlns:a="http://schemas.openxmlformats.org/drawingml/2006/main" xmlns:r="http://schemas.openxmlformats.org/officeDocument/2006/relationships" xmlns:p="http://schemas.openxmlformats.org/presentationml/2006/main">
  <p:tag name="CHILD_ITEM_TEXT1" val="Employee"/>
  <p:tag name="CHILD_ITEM_TEXT3" val="Supervisor"/>
  <p:tag name="CHILD_ITEM_TEXT5" val="Timekeeper"/>
  <p:tag name="CHILD_ITEM_TEXT7" val="Appointing Authority"/>
</p:tagLst>
</file>

<file path=ppt/tags/tag182.xml><?xml version="1.0" encoding="utf-8"?>
<p:tagLst xmlns:a="http://schemas.openxmlformats.org/drawingml/2006/main" xmlns:r="http://schemas.openxmlformats.org/officeDocument/2006/relationships" xmlns:p="http://schemas.openxmlformats.org/presentationml/2006/main">
  <p:tag name="ORIGINAL_AUDIO_FILEPATH" val="C:\Users\princej\Desktop\ETALC Updated Sound Files\New Sound Files 06242016\081A_Leave Process.wav"/>
  <p:tag name="ELAPSEDTIME" val="58.7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UDIO_ID" val="856"/>
  <p:tag name="ARTICULATE_USED_LAYOUT" val="2"/>
</p:tagLst>
</file>

<file path=ppt/tags/tag183.xml><?xml version="1.0" encoding="utf-8"?>
<p:tagLst xmlns:a="http://schemas.openxmlformats.org/drawingml/2006/main" xmlns:r="http://schemas.openxmlformats.org/officeDocument/2006/relationships" xmlns:p="http://schemas.openxmlformats.org/presentationml/2006/main">
  <p:tag name="CHILD_ITEM_TEXT1" val="Employee  "/>
  <p:tag name="CHILD_ITEM_TEXT3" val="Supervisor"/>
</p:tagLst>
</file>

<file path=ppt/tags/tag184.xml><?xml version="1.0" encoding="utf-8"?>
<p:tagLst xmlns:a="http://schemas.openxmlformats.org/drawingml/2006/main" xmlns:r="http://schemas.openxmlformats.org/officeDocument/2006/relationships" xmlns:p="http://schemas.openxmlformats.org/presentationml/2006/main">
  <p:tag name="ORIGINAL_AUDIO_FILEPATH" val="C:\Users\princej\Desktop\ETALC Updated Sound Files\New Sound Files 06242016\082AA_Leave Process.wav"/>
  <p:tag name="ELAPSEDTIME" val="16.3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UDIO_ID" val="855"/>
  <p:tag name="ARTICULATE_USED_LAYOUT" val="2"/>
</p:tagLst>
</file>

<file path=ppt/tags/tag185.xml><?xml version="1.0" encoding="utf-8"?>
<p:tagLst xmlns:a="http://schemas.openxmlformats.org/drawingml/2006/main" xmlns:r="http://schemas.openxmlformats.org/officeDocument/2006/relationships" xmlns:p="http://schemas.openxmlformats.org/presentationml/2006/main">
  <p:tag name="CHILD_ITEM_TEXT5" val="Timekeeper"/>
  <p:tag name="CHILD_ITEM_TEXT7" val="Appointing Authority"/>
  <p:tag name="CHILD_ITEM_TEXT1" val="Timekeeper"/>
  <p:tag name="CHILD_ITEM_TEXT3" val="Appointing Authority"/>
</p:tagLst>
</file>

<file path=ppt/tags/tag186.xml><?xml version="1.0" encoding="utf-8"?>
<p:tagLst xmlns:a="http://schemas.openxmlformats.org/drawingml/2006/main" xmlns:r="http://schemas.openxmlformats.org/officeDocument/2006/relationships" xmlns:p="http://schemas.openxmlformats.org/presentationml/2006/main">
  <p:tag name="AUDIO_ID" val="814"/>
  <p:tag name="ORIGINAL_AUDIO_FILEPATH" val="C:\Users\princej\Desktop\ETALC Sound Files\088_TempEELeave.wav"/>
  <p:tag name="ELAPSEDTIME" val="20.32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USED_LAYOUT" val="2"/>
</p:tagLst>
</file>

<file path=ppt/tags/tag187.xml><?xml version="1.0" encoding="utf-8"?>
<p:tagLst xmlns:a="http://schemas.openxmlformats.org/drawingml/2006/main" xmlns:r="http://schemas.openxmlformats.org/officeDocument/2006/relationships" xmlns:p="http://schemas.openxmlformats.org/presentationml/2006/main">
  <p:tag name="ENGAGE_INTERACTION_FILENAME" val="C:\Users\princej\Desktop\Employee Time and Leave Course\S3_I03_Understanding Leave Types Temporary.intr"/>
  <p:tag name="ARTICULATE_SHOW_IN_MENU" val="multipleitems"/>
  <p:tag name="ENGAGE_INTERACTION_FINISH" val="2"/>
  <p:tag name="ENGAGE_INTERACTION_FINISH_MESSAGE" val="Next Slide"/>
  <p:tag name="AUDIO_ID" val="717"/>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Understanding Leave Types Temporary"/>
  <p:tag name="ARTICULATE_DESCRIPTION" val="FAQ - 3 Questions (Including Introduction)"/>
  <p:tag name="ENGAGE_INTERACTION_SLIDE_ID" val="717"/>
  <p:tag name="ENGAGE_INTERACTION_FORCE_UPDATE" val="0"/>
  <p:tag name="ENGAGE_LAST_MODIFY_DATE" val="42914.7657523148"/>
  <p:tag name="EMBEDDEDCONTENT_LASTWRITETIMEUTC" val="2017-06-29 00:22:41Z"/>
  <p:tag name="ELAPSEDTIME" val="42"/>
  <p:tag name="ENGAGE_PRESENTATION_MODE" val="interactive"/>
  <p:tag name="ARTICULATE_USED_LAYOUT" val="12"/>
</p:tagLst>
</file>

<file path=ppt/tags/tag18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9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1.xml><?xml version="1.0" encoding="utf-8"?>
<p:tagLst xmlns:a="http://schemas.openxmlformats.org/drawingml/2006/main" xmlns:r="http://schemas.openxmlformats.org/officeDocument/2006/relationships" xmlns:p="http://schemas.openxmlformats.org/presentationml/2006/main">
  <p:tag name="AUDIO_ID" val="838"/>
  <p:tag name="ORIGINAL_AUDIO_FILEPATH" val="C:\Users\princej\Desktop\ETALC Sound Files\090_CreateaLeaveRequest.wav"/>
  <p:tag name="ELAPSEDTIME" val="37.432"/>
  <p:tag name="ARTICULATE_NAV_LEVEL" val="3"/>
  <p:tag name="ARTICULATE_SLIDE_PRESENTER_GUID" val="aa689bab-f331-438e-9640-0cf8e4ec90c0"/>
  <p:tag name="ARTICULATE_LOCK_SLIDE" val="0"/>
  <p:tag name="ARTICULATE_HIDE_SLIDE" val="1"/>
  <p:tag name="ARTICULATE_PLAYER_CONTROL_PREVIOUS" val="True"/>
  <p:tag name="ARTICULATE_PLAYER_CONTROL_NEXT" val="True"/>
  <p:tag name="ARTICULATE_SLIDE_PAUSE" val="1"/>
  <p:tag name="ARTICULATE_USED_LAYOUT" val="6"/>
</p:tagLst>
</file>

<file path=ppt/tags/tag192.xml><?xml version="1.0" encoding="utf-8"?>
<p:tagLst xmlns:a="http://schemas.openxmlformats.org/drawingml/2006/main" xmlns:r="http://schemas.openxmlformats.org/officeDocument/2006/relationships" xmlns:p="http://schemas.openxmlformats.org/presentationml/2006/main">
  <p:tag name="WEB_OBJECT_ID" val="ccf54e6f-c0a2-4710-9b6b-858b27f23f65"/>
  <p:tag name="OVERRIDE_WO" val="True"/>
  <p:tag name="WEB_OBJECT_URL" val="C:\Users\princej\Desktop\Uperform Documents to Upload06242016\CAT2_Create_a_Leave_Request_E6_(1)\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93.xml><?xml version="1.0" encoding="utf-8"?>
<p:tagLst xmlns:a="http://schemas.openxmlformats.org/drawingml/2006/main" xmlns:r="http://schemas.openxmlformats.org/officeDocument/2006/relationships" xmlns:p="http://schemas.openxmlformats.org/presentationml/2006/main">
  <p:tag name="AUDIO_ID" val="833"/>
  <p:tag name="ORIGINAL_AUDIO_FILEPATH" val="C:\Users\princej\Desktop\ETALC Sound Files\091_ZeroOut.wav"/>
  <p:tag name="ELAPSEDTIME" val="22.36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USED_LAYOUT" val="2"/>
</p:tagLst>
</file>

<file path=ppt/tags/tag194.xml><?xml version="1.0" encoding="utf-8"?>
<p:tagLst xmlns:a="http://schemas.openxmlformats.org/drawingml/2006/main" xmlns:r="http://schemas.openxmlformats.org/officeDocument/2006/relationships" xmlns:p="http://schemas.openxmlformats.org/presentationml/2006/main">
  <p:tag name="ORIGINAL_AUDIO_FILEPATH" val="C:\Users\princej\Desktop\ETALC Updated Sound Files\New Sound Files 06242016\088A_CAT2 Zero out.wav"/>
  <p:tag name="ELAPSEDTIME" val="18.542"/>
  <p:tag name="AUDIO_ID" val="849"/>
  <p:tag name="ARTICULATE_NAV_LEVEL" val="3"/>
  <p:tag name="ARTICULATE_SLIDE_PRESENTER_GUID" val="aa689bab-f331-438e-9640-0cf8e4ec90c0"/>
  <p:tag name="ARTICULATE_LOCK_SLIDE" val="0"/>
  <p:tag name="ARTICULATE_HIDE_SLIDE" val="0"/>
  <p:tag name="ARTICULATE_PLAYER_CONTROL_PREVIOUS" val="True"/>
  <p:tag name="ARTICULATE_PLAYER_CONTROL_NEXT" val="True"/>
  <p:tag name="ARTICULATE_SLIDE_PAUSE" val="1"/>
  <p:tag name="ARTICULATE_USED_LAYOUT" val="6"/>
</p:tagLst>
</file>

<file path=ppt/tags/tag195.xml><?xml version="1.0" encoding="utf-8"?>
<p:tagLst xmlns:a="http://schemas.openxmlformats.org/drawingml/2006/main" xmlns:r="http://schemas.openxmlformats.org/officeDocument/2006/relationships" xmlns:p="http://schemas.openxmlformats.org/presentationml/2006/main">
  <p:tag name="WEB_OBJECT_ID" val="fc686e0e-bf13-4541-b389-f662eb5bd763"/>
  <p:tag name="OVERRIDE_WO" val="True"/>
  <p:tag name="WEB_OBJECT_URL" val="C:\Users\princej\Desktop\This one\CAT2_Zero_Out_Approved_Leave_E7_(2)_(4)\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196.xml><?xml version="1.0" encoding="utf-8"?>
<p:tagLst xmlns:a="http://schemas.openxmlformats.org/drawingml/2006/main" xmlns:r="http://schemas.openxmlformats.org/officeDocument/2006/relationships" xmlns:p="http://schemas.openxmlformats.org/presentationml/2006/main">
  <p:tag name="QUIZMAKER_QUIZ_FILENAME" val="C:\Users\princej\Desktop\Employee Time and Leave Course\Section Four Knowledge Check.quiz"/>
  <p:tag name="ARTICULATE_SHOW_IN_MENU" val="multipleitems"/>
  <p:tag name="AQP_PASS_ACTION" val="2"/>
  <p:tag name="AQP_FAIL_ACTION" val="2"/>
  <p:tag name="AUDIO_ID" val="805"/>
  <p:tag name="ORIGINAL_AUDIO_FILEPATH" val="C:\Users\princej\Desktop\ETALC Updated Sound Files\New Sound Files 06242016\066A-section three quiz.wav"/>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Section Four Knowledge check"/>
  <p:tag name="ARTICULATE_DESCRIPTION" val="Quiz - 2 questions"/>
  <p:tag name="QUIZMAKER_QUIZ_SLIDE_ID" val="805"/>
  <p:tag name="QUIZMAKER_QUIZ_FORCE_UPDATE" val="0"/>
  <p:tag name="AQP_PASS_SCORE" val="0"/>
  <p:tag name="QUIZMAKER_LAST_MODIFY_DATE" val="42914.8076041667"/>
  <p:tag name="EMBEDDEDCONTENT_LASTWRITETIMEUTC" val="2017-06-29 01:22:57Z"/>
  <p:tag name="ELAPSEDTIME" val="0"/>
  <p:tag name="ARTICULATE_USED_LAYOUT" val="12"/>
</p:tagLst>
</file>

<file path=ppt/tags/tag19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9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9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xml><?xml version="1.0" encoding="utf-8"?>
<p:tagLst xmlns:a="http://schemas.openxmlformats.org/drawingml/2006/main" xmlns:r="http://schemas.openxmlformats.org/officeDocument/2006/relationships" xmlns:p="http://schemas.openxmlformats.org/presentationml/2006/main">
  <p:tag name="AUDIO_ID" val="670"/>
  <p:tag name="ORIGINAL_AUDIO_FILEPATH" val="C:\Users\princej\Desktop\ETALC Sound Files\001_Introduction.wav"/>
  <p:tag name="ELAPSEDTIME" val="33.002"/>
  <p:tag name="ARTICULATE_NAV_LEVEL" val="1"/>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UDIO_ID" val="700"/>
  <p:tag name="ORIGINAL_AUDIO_FILEPATH" val="C:\Users\princej\Desktop\ETALC Sound Files\008_Section one learning objectives.wav"/>
  <p:tag name="ELAPSEDTIME" val="8.2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0.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802"/>
  <p:tag name="ORIGINAL_AUDIO_FILEPATH" val="C:\Users\princej\Desktop\ETALC Sound Files\094_Section5.wav"/>
  <p:tag name="ELAPSEDTIME" val="12.202"/>
  <p:tag name="ARTICULATE_TITLE_TAG" val="Section 5 - Timesheet Verification"/>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202.xml><?xml version="1.0" encoding="utf-8"?>
<p:tagLst xmlns:a="http://schemas.openxmlformats.org/drawingml/2006/main" xmlns:r="http://schemas.openxmlformats.org/officeDocument/2006/relationships" xmlns:p="http://schemas.openxmlformats.org/presentationml/2006/main">
  <p:tag name="AUDIO_ID" val="532"/>
  <p:tag name="ARTICULATE_TITLE_TAG" val="Section 5 Learning Objectives"/>
  <p:tag name="ORIGINAL_AUDIO_FILEPATH" val="C:\Users\princej\Desktop\ETALC Sound Files\095_Section5Learning.wav"/>
  <p:tag name="ELAPSEDTIME" val="7.90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3.xml><?xml version="1.0" encoding="utf-8"?>
<p:tagLst xmlns:a="http://schemas.openxmlformats.org/drawingml/2006/main" xmlns:r="http://schemas.openxmlformats.org/officeDocument/2006/relationships" xmlns:p="http://schemas.openxmlformats.org/presentationml/2006/main">
  <p:tag name="AUDIO_ID" val="836"/>
  <p:tag name="ORIGINAL_AUDIO_FILEPATH" val="C:\Users\princej\Desktop\ETALC Sound Files\096_Verify.wav"/>
  <p:tag name="ELAPSEDTIME" val="34.62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4.xml><?xml version="1.0" encoding="utf-8"?>
<p:tagLst xmlns:a="http://schemas.openxmlformats.org/drawingml/2006/main" xmlns:r="http://schemas.openxmlformats.org/officeDocument/2006/relationships" xmlns:p="http://schemas.openxmlformats.org/presentationml/2006/main">
  <p:tag name="AUDIO_ID" val="758"/>
  <p:tag name="ANNOTATION_TYPE_1" val="0"/>
  <p:tag name="ANNOTATION_START_1" val="10.0"/>
  <p:tag name="ANNOTATION_END_1" val="17.4"/>
  <p:tag name="ANNOTATION_TOP_1" val="307"/>
  <p:tag name="ANNOTATION_LEFT_1" val="51"/>
  <p:tag name="ANNOTATION_WIDTH_1" val="120"/>
  <p:tag name="ANNOTATION_HEIGHT_1" val="120"/>
  <p:tag name="ANNOTATION_ANIMATION_1" val="3"/>
  <p:tag name="ANNOTATION_ROTATION_1" val="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7.4"/>
  <p:tag name="ANNOTATION_END_2" val="20.9"/>
  <p:tag name="ANNOTATION_TOP_2" val="279"/>
  <p:tag name="ANNOTATION_LEFT_2" val="492"/>
  <p:tag name="ANNOTATION_WIDTH_2" val="120"/>
  <p:tag name="ANNOTATION_HEIGHT_2" val="120"/>
  <p:tag name="ANNOTATION_ANIMATION_2" val="3"/>
  <p:tag name="ANNOTATION_ROTATION_2" val="9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0.9"/>
  <p:tag name="ANNOTATION_END_3" val="27.2"/>
  <p:tag name="ANNOTATION_TOP_3" val="330"/>
  <p:tag name="ANNOTATION_LEFT_3" val="49"/>
  <p:tag name="ANNOTATION_WIDTH_3" val="120"/>
  <p:tag name="ANNOTATION_HEIGHT_3" val="120"/>
  <p:tag name="ANNOTATION_ANIMATION_3" val="3"/>
  <p:tag name="ANNOTATION_ROTATION_3" val="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27.2"/>
  <p:tag name="ANNOTATION_TOP_4" val="316"/>
  <p:tag name="ANNOTATION_LEFT_4" val="497"/>
  <p:tag name="ANNOTATION_WIDTH_4" val="120"/>
  <p:tag name="ANNOTATION_HEIGHT_4" val="120"/>
  <p:tag name="ANNOTATION_ANIMATION_4" val="3"/>
  <p:tag name="ANNOTATION_ROTATION_4" val="9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COUNT" val="4"/>
  <p:tag name="ORIGINAL_AUDIO_FILEPATH" val="C:\Users\princej\Desktop\ETALC Updated Sound Files\New Sound Files 06242016\101A_PlanedandActual.wav"/>
  <p:tag name="ELAPSEDTIME" val="49.3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5.xml><?xml version="1.0" encoding="utf-8"?>
<p:tagLst xmlns:a="http://schemas.openxmlformats.org/drawingml/2006/main" xmlns:r="http://schemas.openxmlformats.org/officeDocument/2006/relationships" xmlns:p="http://schemas.openxmlformats.org/presentationml/2006/main">
  <p:tag name="DUPLICATEID" val="5126273074b14af390aac35a588577a8"/>
</p:tagLst>
</file>

<file path=ppt/tags/tag206.xml><?xml version="1.0" encoding="utf-8"?>
<p:tagLst xmlns:a="http://schemas.openxmlformats.org/drawingml/2006/main" xmlns:r="http://schemas.openxmlformats.org/officeDocument/2006/relationships" xmlns:p="http://schemas.openxmlformats.org/presentationml/2006/main">
  <p:tag name="DUPLICATEID" val="f967e075770c46dca8790075e91f02d9"/>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208.xml><?xml version="1.0" encoding="utf-8"?>
<p:tagLst xmlns:a="http://schemas.openxmlformats.org/drawingml/2006/main" xmlns:r="http://schemas.openxmlformats.org/officeDocument/2006/relationships" xmlns:p="http://schemas.openxmlformats.org/presentationml/2006/main">
  <p:tag name="AUDIO_ID" val="741"/>
  <p:tag name="ORIGINAL_AUDIO_FILEPATH" val="C:\Users\princej\Desktop\ETALC Updated Sound Files\New Sound Files 06242016\102A_SAPTimesheetMessages.wav"/>
  <p:tag name="ELAPSEDTIME" val="73.7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9.xml><?xml version="1.0" encoding="utf-8"?>
<p:tagLst xmlns:a="http://schemas.openxmlformats.org/drawingml/2006/main" xmlns:r="http://schemas.openxmlformats.org/officeDocument/2006/relationships" xmlns:p="http://schemas.openxmlformats.org/presentationml/2006/main">
  <p:tag name="AUDIO_ID" val="757"/>
  <p:tag name="ORIGINAL_AUDIO_FILEPATH" val="C:\Users\princej\Desktop\ETALC Sound Files\100_NumberofHours.wav"/>
  <p:tag name="ELAPSEDTIME" val="47.04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1_I_01_Why Time Entry is Important.intr"/>
  <p:tag name="ENGAGE_INTERACTION_FINISH" val="2"/>
  <p:tag name="ENGAGE_INTERACTION_FINISH_MESSAGE" val="Next Slide"/>
  <p:tag name="AUDIO_ID" val="683"/>
  <p:tag name="OVERRIDE" val="ENGAGE_INTERACTION_SLIDE"/>
  <p:tag name="ENGAGE_INTERACTION_TITLE" val="Why Time Entry is Important"/>
  <p:tag name="ARTICULATE_DESCRIPTION" val="Checklist - 5 Items (Including Introduction)"/>
  <p:tag name="ENGAGE_INTERACTION_SLIDE_ID" val="683"/>
  <p:tag name="ENGAGE_INTERACTION_FORCE_UPDATE" val="0"/>
  <p:tag name="ENGAGE_LAST_MODIFY_DATE" val="42911.5051851852"/>
  <p:tag name="EMBEDDEDCONTENT_LASTWRITETIMEUTC" val="2017-06-25 18:07:28Z"/>
  <p:tag name="ELAPSEDTIME" val="67"/>
  <p:tag name="ENGAGE_PRESENTATION_MODE" val="interactive"/>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 name="ARTICULATE_USED_LAYOUT" val="12"/>
</p:tagLst>
</file>

<file path=ppt/tags/tag210.xml><?xml version="1.0" encoding="utf-8"?>
<p:tagLst xmlns:a="http://schemas.openxmlformats.org/drawingml/2006/main" xmlns:r="http://schemas.openxmlformats.org/officeDocument/2006/relationships" xmlns:p="http://schemas.openxmlformats.org/presentationml/2006/main">
  <p:tag name="AUDIO_ID" val="753"/>
  <p:tag name="ORIGINAL_AUDIO_FILEPATH" val="C:\Users\princej\Desktop\ETALC Sound Files\101_Attendance.wav"/>
  <p:tag name="ELAPSEDTIME" val="29.8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1.xml><?xml version="1.0" encoding="utf-8"?>
<p:tagLst xmlns:a="http://schemas.openxmlformats.org/drawingml/2006/main" xmlns:r="http://schemas.openxmlformats.org/officeDocument/2006/relationships" xmlns:p="http://schemas.openxmlformats.org/presentationml/2006/main">
  <p:tag name="DUPLICATEID" val="21eb6762ad6749b584257be2288d3df0"/>
</p:tagLst>
</file>

<file path=ppt/tags/tag212.xml><?xml version="1.0" encoding="utf-8"?>
<p:tagLst xmlns:a="http://schemas.openxmlformats.org/drawingml/2006/main" xmlns:r="http://schemas.openxmlformats.org/officeDocument/2006/relationships" xmlns:p="http://schemas.openxmlformats.org/presentationml/2006/main">
  <p:tag name="DUPLICATEID" val="fb43c0a3690d41acb55bc36aac68face"/>
</p:tagLst>
</file>

<file path=ppt/tags/tag213.xml><?xml version="1.0" encoding="utf-8"?>
<p:tagLst xmlns:a="http://schemas.openxmlformats.org/drawingml/2006/main" xmlns:r="http://schemas.openxmlformats.org/officeDocument/2006/relationships" xmlns:p="http://schemas.openxmlformats.org/presentationml/2006/main">
  <p:tag name="AUDIO_ID" val="756"/>
  <p:tag name="ORIGINAL_AUDIO_FILEPATH" val="C:\Users\princej\Desktop\ETALC Sound Files\102_TimeCollisions.wav"/>
  <p:tag name="ELAPSEDTIME" val="46.7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4.xml><?xml version="1.0" encoding="utf-8"?>
<p:tagLst xmlns:a="http://schemas.openxmlformats.org/drawingml/2006/main" xmlns:r="http://schemas.openxmlformats.org/officeDocument/2006/relationships" xmlns:p="http://schemas.openxmlformats.org/presentationml/2006/main">
  <p:tag name="AUDIO_ID" val="751"/>
  <p:tag name="ORIGINAL_AUDIO_FILEPATH" val="C:\Users\princej\Desktop\ETALC Sound Files\103_NotEnoughQuota.wav"/>
  <p:tag name="ELAPSEDTIME" val="37.4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5.xml><?xml version="1.0" encoding="utf-8"?>
<p:tagLst xmlns:a="http://schemas.openxmlformats.org/drawingml/2006/main" xmlns:r="http://schemas.openxmlformats.org/officeDocument/2006/relationships" xmlns:p="http://schemas.openxmlformats.org/presentationml/2006/main">
  <p:tag name="AUDIO_ID" val="764"/>
  <p:tag name="ORIGINAL_AUDIO_FILEPATH" val="C:\Users\princej\Desktop\ETALC Sound Files\104_AbsencetoaNonWorkingTime.wav"/>
  <p:tag name="ELAPSEDTIME" val="19.03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6.xml><?xml version="1.0" encoding="utf-8"?>
<p:tagLst xmlns:a="http://schemas.openxmlformats.org/drawingml/2006/main" xmlns:r="http://schemas.openxmlformats.org/officeDocument/2006/relationships" xmlns:p="http://schemas.openxmlformats.org/presentationml/2006/main">
  <p:tag name="DUPLICATEID" val="9b68eb9ede33433d908505a0767101f8"/>
</p:tagLst>
</file>

<file path=ppt/tags/tag217.xml><?xml version="1.0" encoding="utf-8"?>
<p:tagLst xmlns:a="http://schemas.openxmlformats.org/drawingml/2006/main" xmlns:r="http://schemas.openxmlformats.org/officeDocument/2006/relationships" xmlns:p="http://schemas.openxmlformats.org/presentationml/2006/main">
  <p:tag name="DUPLICATEID" val="e760255e660d4490874f464264e5ec5d"/>
</p:tagLst>
</file>

<file path=ppt/tags/tag218.xml><?xml version="1.0" encoding="utf-8"?>
<p:tagLst xmlns:a="http://schemas.openxmlformats.org/drawingml/2006/main" xmlns:r="http://schemas.openxmlformats.org/officeDocument/2006/relationships" xmlns:p="http://schemas.openxmlformats.org/presentationml/2006/main">
  <p:tag name="AUDIO_ID" val="752"/>
  <p:tag name="ORIGINAL_AUDIO_FILEPATH" val="C:\Users\princej\Desktop\ETALC Sound Files\105_InvalidWorkOrderorCostCenter.wav"/>
  <p:tag name="ELAPSEDTIME" val="40.42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9.xml><?xml version="1.0" encoding="utf-8"?>
<p:tagLst xmlns:a="http://schemas.openxmlformats.org/drawingml/2006/main" xmlns:r="http://schemas.openxmlformats.org/officeDocument/2006/relationships" xmlns:p="http://schemas.openxmlformats.org/presentationml/2006/main">
  <p:tag name="AUDIO_ID" val="755"/>
  <p:tag name="ORIGINAL_AUDIO_FILEPATH" val="C:\Users\princej\Desktop\ETALC Updated Sound Files\New Sound Files 06242016\109A_Variable view.wav"/>
  <p:tag name="ELAPSEDTIME" val="56.32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20.xml><?xml version="1.0" encoding="utf-8"?>
<p:tagLst xmlns:a="http://schemas.openxmlformats.org/drawingml/2006/main" xmlns:r="http://schemas.openxmlformats.org/officeDocument/2006/relationships" xmlns:p="http://schemas.openxmlformats.org/presentationml/2006/main">
  <p:tag name="AUDIO_ID" val="760"/>
  <p:tag name="ORIGINAL_AUDIO_FILEPATH" val="C:\Users\princej\Desktop\ETALC Updated Sound Files\New Sound Files 06242016\111A Display Timesheet.wav"/>
  <p:tag name="ELAPSEDTIME" val="22.60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6"/>
</p:tagLst>
</file>

<file path=ppt/tags/tag221.xml><?xml version="1.0" encoding="utf-8"?>
<p:tagLst xmlns:a="http://schemas.openxmlformats.org/drawingml/2006/main" xmlns:r="http://schemas.openxmlformats.org/officeDocument/2006/relationships" xmlns:p="http://schemas.openxmlformats.org/presentationml/2006/main">
  <p:tag name="WEB_OBJECT_ID" val="f86826b6-8ad0-4be2-8b54-9eb2f8e62f55"/>
  <p:tag name="OVERRIDE_WO" val="True"/>
  <p:tag name="WEB_OBJECT_URL" val="C:\Users\princej\Desktop\Uperform Documents to Upload06242016\CAT2_DisplayVariableView_E8\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222.xml><?xml version="1.0" encoding="utf-8"?>
<p:tagLst xmlns:a="http://schemas.openxmlformats.org/drawingml/2006/main" xmlns:r="http://schemas.openxmlformats.org/officeDocument/2006/relationships" xmlns:p="http://schemas.openxmlformats.org/presentationml/2006/main">
  <p:tag name="AUDIO_ID" val="839"/>
  <p:tag name="ORIGINAL_AUDIO_FILEPATH" val="C:\Users\princej\Desktop\ETALC Updated Sound Files\New Sound Files 06242016\112A Timesheet change process.wav"/>
  <p:tag name="ELAPSEDTIME" val="47.72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3.xml><?xml version="1.0" encoding="utf-8"?>
<p:tagLst xmlns:a="http://schemas.openxmlformats.org/drawingml/2006/main" xmlns:r="http://schemas.openxmlformats.org/officeDocument/2006/relationships" xmlns:p="http://schemas.openxmlformats.org/presentationml/2006/main">
  <p:tag name="AUDIO_ID" val="742"/>
  <p:tag name="ORIGINAL_AUDIO_FILEPATH" val="C:\Users\princej\Desktop\ETALC Updated Sound Files\New Sound Files 06242016\113A TS Revisions.wav"/>
  <p:tag name="ELAPSEDTIME" val="29.1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4.xml><?xml version="1.0" encoding="utf-8"?>
<p:tagLst xmlns:a="http://schemas.openxmlformats.org/drawingml/2006/main" xmlns:r="http://schemas.openxmlformats.org/officeDocument/2006/relationships" xmlns:p="http://schemas.openxmlformats.org/presentationml/2006/main">
  <p:tag name="AUDIO_ID" val="746"/>
  <p:tag name="ORIGINAL_AUDIO_FILEPATH" val="C:\Users\princej\Desktop\ETALC Updated Sound Files\New Sound Files 06242016\114A_Change Approved Time.wav"/>
  <p:tag name="ELAPSEDTIME" val="19.402"/>
  <p:tag name="ARTICULATE_NAV_LEVEL" val="3"/>
  <p:tag name="ARTICULATE_SLIDE_PRESENTER_GUID" val="aa689bab-f331-438e-9640-0cf8e4ec90c0"/>
  <p:tag name="ARTICULATE_LOCK_SLIDE" val="0"/>
  <p:tag name="ARTICULATE_HIDE_SLIDE" val="0"/>
  <p:tag name="ARTICULATE_PLAYER_CONTROL_PREVIOUS" val="True"/>
  <p:tag name="ARTICULATE_PLAYER_CONTROL_NEXT" val="True"/>
  <p:tag name="ARTICULATE_SLIDE_PAUSE" val="1"/>
  <p:tag name="ARTICULATE_USED_LAYOUT" val="6"/>
</p:tagLst>
</file>

<file path=ppt/tags/tag225.xml><?xml version="1.0" encoding="utf-8"?>
<p:tagLst xmlns:a="http://schemas.openxmlformats.org/drawingml/2006/main" xmlns:r="http://schemas.openxmlformats.org/officeDocument/2006/relationships" xmlns:p="http://schemas.openxmlformats.org/presentationml/2006/main">
  <p:tag name="WEB_OBJECT_ID" val="3678e6b5-e144-4b68-88de-deccde05622c"/>
  <p:tag name="OVERRIDE_WO" val="True"/>
  <p:tag name="WEB_OBJECT_URL" val="C:\Users\princej\Desktop\Uperform Documents to Upload06242016\CAT2_ChangeApprovedTime_E9_(5)\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226.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mployee Time and Leave Course\Section 4  Quiz.quiz"/>
  <p:tag name="AQP_PASS_ACTION" val="2"/>
  <p:tag name="AQP_FAIL_ACTION" val="2"/>
  <p:tag name="ARTICULATE_SHOW_IN_MENU" val="multipleitems"/>
  <p:tag name="AUDIO_ID" val="759"/>
  <p:tag name="ARTICULATE_TITLE_TAG" val="Section Five Knowledge Check"/>
  <p:tag name="ORIGINAL_AUDIO_FILEPATH" val="C:\Users\princej\Desktop\ETALC Sound Files\111_Section5Quiz.wav"/>
  <p:tag name="ARTICULATE_NAV_LEVEL" val="3"/>
  <p:tag name="ARTICULATE_SLIDE_PRESENTER_GUID" val="aa689bab-f331-438e-9640-0cf8e4ec90c0"/>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Section Five Knowledge Check"/>
  <p:tag name="ARTICULATE_DESCRIPTION" val="Quiz - 3 questions"/>
  <p:tag name="QUIZMAKER_QUIZ_SLIDE_ID" val="759"/>
  <p:tag name="QUIZMAKER_QUIZ_FORCE_UPDATE" val="0"/>
  <p:tag name="AQP_PASS_SCORE" val="0"/>
  <p:tag name="QUIZMAKER_LAST_MODIFY_DATE" val="42914.8332407407"/>
  <p:tag name="EMBEDDEDCONTENT_LASTWRITETIMEUTC" val="2017-06-29 01:59:52Z"/>
  <p:tag name="ELAPSEDTIME" val="0"/>
  <p:tag name="ARTICULATE_USED_LAYOUT" val="12"/>
</p:tagLst>
</file>

<file path=ppt/tags/tag22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2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30.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803"/>
  <p:tag name="ARTICULATE_TITLE_TAG" val="Conclusion"/>
  <p:tag name="ORIGINAL_AUDIO_FILEPATH" val="C:\Users\princej\Desktop\ETALC Updated Sound Files\New Sound Files 06242016\116A Learning Logistics.wav"/>
  <p:tag name="ELAPSEDTIME" val="10.102"/>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232.xml><?xml version="1.0" encoding="utf-8"?>
<p:tagLst xmlns:a="http://schemas.openxmlformats.org/drawingml/2006/main" xmlns:r="http://schemas.openxmlformats.org/officeDocument/2006/relationships" xmlns:p="http://schemas.openxmlformats.org/presentationml/2006/main">
  <p:tag name="AUDIO_ID" val="477"/>
  <p:tag name="ORIGINAL_AUDIO_FILEPATH" val="C:\Users\princej\Desktop\ETALC Sound Files\113_CourseSummary.wav"/>
  <p:tag name="ELAPSEDTIME" val="18.33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3.xml><?xml version="1.0" encoding="utf-8"?>
<p:tagLst xmlns:a="http://schemas.openxmlformats.org/drawingml/2006/main" xmlns:r="http://schemas.openxmlformats.org/officeDocument/2006/relationships" xmlns:p="http://schemas.openxmlformats.org/presentationml/2006/main">
  <p:tag name="AUDIO_ID" val="847"/>
  <p:tag name="ORIGINAL_AUDIO_FILEPATH" val="C:\Users\princej\Desktop\ETALC Updated Sound Files\New Sound Files 06242016\118A-Where can I get hep people.wav"/>
  <p:tag name="ELAPSEDTIME" val="21.21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4.xml><?xml version="1.0" encoding="utf-8"?>
<p:tagLst xmlns:a="http://schemas.openxmlformats.org/drawingml/2006/main" xmlns:r="http://schemas.openxmlformats.org/officeDocument/2006/relationships" xmlns:p="http://schemas.openxmlformats.org/presentationml/2006/main">
  <p:tag name="AUDIO_ID" val="851"/>
  <p:tag name="ORIGINAL_AUDIO_FILEPATH" val="C:\Users\princej\Desktop\ETALC Updated Sound Files\New Sound Files 06242016\119AResources after the class.wav"/>
  <p:tag name="ELAPSEDTIME" val="16.4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5.xml><?xml version="1.0" encoding="utf-8"?>
<p:tagLst xmlns:a="http://schemas.openxmlformats.org/drawingml/2006/main" xmlns:r="http://schemas.openxmlformats.org/officeDocument/2006/relationships" xmlns:p="http://schemas.openxmlformats.org/presentationml/2006/main">
  <p:tag name="AUDIO_ID" val="580"/>
  <p:tag name="ORIGINAL_AUDIO_FILEPATH" val="C:\Users\princej\Desktop\ETALC Sound Files\115_CourseComplete.wav"/>
  <p:tag name="ELAPSEDTIME" val="17.2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36.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mployee Time and Leave Course\Course Assessment.quiz"/>
  <p:tag name="AQP_PASS_ACTION" val="2"/>
  <p:tag name="AQP_FAIL_ACTION" val="2"/>
  <p:tag name="ARTICULATE_SHOW_IN_MENU" val="multipleitems"/>
  <p:tag name="AUDIO_ID" val="852"/>
  <p:tag name="ARTICULATE_NAV_LEVEL" val="3"/>
  <p:tag name="ARTICULATE_SLIDE_PRESENTER_GUID" val="aa689bab-f331-438e-9640-0cf8e4ec90c0"/>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ARTICULATE_LOCK_SLIDE" val="0"/>
  <p:tag name="AQP_ADVANCE_MODE" val="0"/>
  <p:tag name="OVERRIDE" val="QUIZMAKER_QUIZ_SLIDE"/>
  <p:tag name="QUIZMAKER_QUIZ_TITLE" val="Course Assessment"/>
  <p:tag name="ARTICULATE_DESCRIPTION" val="Quiz - 10 questions"/>
  <p:tag name="QUIZMAKER_QUIZ_SLIDE_ID" val="852"/>
  <p:tag name="QUIZMAKER_QUIZ_FORCE_UPDATE" val="0"/>
  <p:tag name="AQP_PASS_SCORE" val="70"/>
  <p:tag name="QUIZMAKER_LAST_MODIFY_DATE" val="42916.3048263889"/>
  <p:tag name="EMBEDDEDCONTENT_LASTWRITETIMEUTC" val="2017-06-30 13:18:57Z"/>
  <p:tag name="ELAPSEDTIME" val="0"/>
  <p:tag name="ARTICULATE_USED_LAYOUT" val="12"/>
</p:tagLst>
</file>

<file path=ppt/tags/tag23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3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3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AUDIO_ID" val="562"/>
  <p:tag name="ORIGINAL_AUDIO_FILEPATH" val="C:\Users\princej\Desktop\ETALC Updated Sound Files\New Sound Files 06242016\010A_Consequesnces.wav"/>
  <p:tag name="ELAPSEDTIME" val="37.01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CHARACTER_FILE" val=".\characters\31ba1eb7-f013-42ee-b53e-3a2e0659b5a9.png"/>
  <p:tag name="ARTICULATE_CHARACTER_TYPE" val="photographic"/>
  <p:tag name="ARTICULATE_CHARACTER_ID" val="Atsumi"/>
  <p:tag name="ARTICULATE_CHARACTER_CROP" val="atsumi57a"/>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2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1_I_02_Time Entry Policies.intr"/>
  <p:tag name="ARTICULATE_SHOW_IN_MENU" val="multipleitems"/>
  <p:tag name="ENGAGE_INTERACTION_FINISH" val="2"/>
  <p:tag name="ENGAGE_INTERACTION_FINISH_MESSAGE" val="Next Slide"/>
  <p:tag name="AUDIO_ID" val="70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Time Entry Policies"/>
  <p:tag name="ARTICULATE_DESCRIPTION" val="FAQ - 5 Questions (Including Introduction)"/>
  <p:tag name="ENGAGE_INTERACTION_SLIDE_ID" val="702"/>
  <p:tag name="ENGAGE_INTERACTION_FORCE_UPDATE" val="0"/>
  <p:tag name="ENGAGE_LAST_MODIFY_DATE" val="42914.5193171296"/>
  <p:tag name="EMBEDDEDCONTENT_LASTWRITETIMEUTC" val="2017-06-28 18:27:49Z"/>
  <p:tag name="ELAPSEDTIME" val="73"/>
  <p:tag name="ENGAGE_PRESENTATION_MODE" val="interactive"/>
  <p:tag name="ARTICULATE_USED_LAYOUT" val="12"/>
</p:tagLst>
</file>

<file path=ppt/tags/tag2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2.xml><?xml version="1.0" encoding="utf-8"?>
<p:tagLst xmlns:a="http://schemas.openxmlformats.org/drawingml/2006/main" xmlns:r="http://schemas.openxmlformats.org/officeDocument/2006/relationships" xmlns:p="http://schemas.openxmlformats.org/presentationml/2006/main">
  <p:tag name="QUIZMAKER_QUIZ_FILENAME" val="C:\Users\princej\Desktop\Employee Time and Leave Course\Section 1 Knowledge Check.quiz"/>
  <p:tag name="AUDIO_ID" val="804"/>
  <p:tag name="ORIGINAL_AUDIO_FILEPATH" val="C:\Users\princej\Desktop\Employee Time and Leave Course\ETALC Sound Files\012_SectionOneQuiz.wav"/>
  <p:tag name="OVERRIDE" val="QUIZMAKER_QUIZ_SLIDE"/>
  <p:tag name="QUIZMAKER_QUIZ_TITLE" val="Section 1 Knowledge Check"/>
  <p:tag name="ARTICULATE_DESCRIPTION" val="Quiz - 2 questions"/>
  <p:tag name="QUIZMAKER_QUIZ_SLIDE_ID" val="804"/>
  <p:tag name="QUIZMAKER_QUIZ_FORCE_UPDATE" val="0"/>
  <p:tag name="AQP_PASS_SCORE" val="0"/>
  <p:tag name="QUIZMAKER_LAST_MODIFY_DATE" val="42913.3947569444"/>
  <p:tag name="EMBEDDEDCONTENT_LASTWRITETIMEUTC" val="2017-06-27 15:28:27Z"/>
  <p:tag name="ELAPSEDTIME" val="0"/>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QP_PASS_ACTION" val="2"/>
  <p:tag name="AQP_FAIL_ACTION" val="2"/>
  <p:tag name="ARTICULATE_SHOW_IN_MENU" val="multipleitems"/>
  <p:tag name="ARTICULATE_USED_LAYOUT" val="12"/>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4.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7.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9.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799"/>
  <p:tag name="ORIGINAL_AUDIO_FILEPATH" val="C:\Users\princej\Desktop\ETALC Sound Files\013_Section 2.wav"/>
  <p:tag name="ELAPSEDTIME" val="23.962"/>
  <p:tag name="ARTICULATE_TITLE_TAG" val="Section 2 - Time Entry Process"/>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41.xml><?xml version="1.0" encoding="utf-8"?>
<p:tagLst xmlns:a="http://schemas.openxmlformats.org/drawingml/2006/main" xmlns:r="http://schemas.openxmlformats.org/officeDocument/2006/relationships" xmlns:p="http://schemas.openxmlformats.org/presentationml/2006/main">
  <p:tag name="AUDIO_ID" val="521"/>
  <p:tag name="ARTICULATE_TITLE_TAG" val="Section 2 Learning Objectives"/>
  <p:tag name="ORIGINAL_AUDIO_FILEPATH" val="C:\Users\princej\Desktop\ETALC Sound Files\014_Learning Objectives.wav"/>
  <p:tag name="ELAPSEDTIME" val="7.90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AUDIO_ID" val="728"/>
  <p:tag name="ORIGINAL_AUDIO_FILEPATH" val="C:\Users\princej\Desktop\ETALC Sound Files\015_Employee.wav"/>
  <p:tag name="ELAPSEDTIME" val="46.5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43.xml><?xml version="1.0" encoding="utf-8"?>
<p:tagLst xmlns:a="http://schemas.openxmlformats.org/drawingml/2006/main" xmlns:r="http://schemas.openxmlformats.org/officeDocument/2006/relationships" xmlns:p="http://schemas.openxmlformats.org/presentationml/2006/main">
  <p:tag name="AUDIO_ID" val="729"/>
  <p:tag name="ORIGINAL_AUDIO_FILEPATH" val="C:\Users\princej\Desktop\ETALC Updated Sound Files\016A_Demo.wav"/>
  <p:tag name="ELAPSEDTIME" val="13.2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6"/>
</p:tagLst>
</file>

<file path=ppt/tags/tag44.xml><?xml version="1.0" encoding="utf-8"?>
<p:tagLst xmlns:a="http://schemas.openxmlformats.org/drawingml/2006/main" xmlns:r="http://schemas.openxmlformats.org/officeDocument/2006/relationships" xmlns:p="http://schemas.openxmlformats.org/presentationml/2006/main">
  <p:tag name="WEB_OBJECT_ID" val="fcbf2ebb-bfe7-456a-9ad5-886917fe7b73"/>
  <p:tag name="OVERRIDE_WO" val="True"/>
  <p:tag name="WEB_OBJECT_URL" val="C:\Users\princej\Desktop\Uperform Documents to Upload06242016\ESS_-_Display_Time_Statement_ETALC\sim\html\index.htm"/>
  <p:tag name="WEB_OBJECT_VIDEO_DISPLAY_MODE" val="0"/>
  <p:tag name="WEB_OBJECT_PLAY_MOVIE" val="1"/>
  <p:tag name="WEB_OBJECT_BROWSER_CONTROLS" val="0"/>
  <p:tag name="WEB_OBJECT_WINDOW_SIZE" val="0"/>
  <p:tag name="WEB_OBJECT_WINDOW_SIZE_WIDTH" val="960"/>
  <p:tag name="WEB_OBJECT_WINDOW_SIZE_HEIGHT" val="720"/>
  <p:tag name="WEB_OBJECT_START_TIME" val="0.00"/>
</p:tagLst>
</file>

<file path=ppt/tags/tag45.xml><?xml version="1.0" encoding="utf-8"?>
<p:tagLst xmlns:a="http://schemas.openxmlformats.org/drawingml/2006/main" xmlns:r="http://schemas.openxmlformats.org/officeDocument/2006/relationships" xmlns:p="http://schemas.openxmlformats.org/presentationml/2006/main">
  <p:tag name="AUDIO_ID" val="831"/>
  <p:tag name="ORIGINAL_AUDIO_FILEPATH" val="C:\Users\princej\Desktop\ETALC Sound Files\017_Nowits.wav"/>
  <p:tag name="ELAPSEDTIME" val="27.28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46.xml><?xml version="1.0" encoding="utf-8"?>
<p:tagLst xmlns:a="http://schemas.openxmlformats.org/drawingml/2006/main" xmlns:r="http://schemas.openxmlformats.org/officeDocument/2006/relationships" xmlns:p="http://schemas.openxmlformats.org/presentationml/2006/main">
  <p:tag name="ENGAGE_INTERACTION_FILENAME" val="C:\Users\princej\Desktop\Employee Time and Leave Course\S2_I_01_Time Entry to Pay Process_.intr"/>
  <p:tag name="ARTICULATE_SHOW_IN_MENU" val="multipleitems"/>
  <p:tag name="ENGAGE_INTERACTION_FINISH" val="2"/>
  <p:tag name="ENGAGE_INTERACTION_FINISH_MESSAGE" val="Next Slide"/>
  <p:tag name="AUDIO_ID" val="737"/>
  <p:tag name="OVERRIDE" val="ENGAGE_INTERACTION_SLIDE"/>
  <p:tag name="ENGAGE_INTERACTION_TITLE" val="Time-Entry-to-Pay Process"/>
  <p:tag name="ARTICULATE_DESCRIPTION" val="Media Panel - 6 Steps (Including Summary)"/>
  <p:tag name="ENGAGE_INTERACTION_SLIDE_ID" val="737"/>
  <p:tag name="ENGAGE_INTERACTION_FORCE_UPDATE" val="0"/>
  <p:tag name="ENGAGE_LAST_MODIFY_DATE" val="42912.2185763889"/>
  <p:tag name="EMBEDDEDCONTENT_LASTWRITETIMEUTC" val="2017-06-26 11:14:45Z"/>
  <p:tag name="ELAPSEDTIME" val="129"/>
  <p:tag name="ENGAGE_PRESENTATION_MODE" val="interactive"/>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4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50.xml><?xml version="1.0" encoding="utf-8"?>
<p:tagLst xmlns:a="http://schemas.openxmlformats.org/drawingml/2006/main" xmlns:r="http://schemas.openxmlformats.org/officeDocument/2006/relationships" xmlns:p="http://schemas.openxmlformats.org/presentationml/2006/main">
  <p:tag name="AUDIO_ID" val="725"/>
  <p:tag name="ORIGINAL_AUDIO_FILEPATH" val="C:\Users\princej\Desktop\ETALC Sound Files\019_Time entry deadline.wav"/>
  <p:tag name="ELAPSEDTIME" val="42.9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8"/>
</p:tagLst>
</file>

<file path=ppt/tags/tag51.xml><?xml version="1.0" encoding="utf-8"?>
<p:tagLst xmlns:a="http://schemas.openxmlformats.org/drawingml/2006/main" xmlns:r="http://schemas.openxmlformats.org/officeDocument/2006/relationships" xmlns:p="http://schemas.openxmlformats.org/presentationml/2006/main">
  <p:tag name="AUDIO_ID" val="726"/>
  <p:tag name="ORIGINAL_AUDIO_FILEPATH" val="C:\Users\princej\Desktop\ETALC Updated Sound Files\New Sound Files 06242016\020A_EE Res.wav"/>
  <p:tag name="ELAPSEDTIME" val="28.97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2.xml><?xml version="1.0" encoding="utf-8"?>
<p:tagLst xmlns:a="http://schemas.openxmlformats.org/drawingml/2006/main" xmlns:r="http://schemas.openxmlformats.org/officeDocument/2006/relationships" xmlns:p="http://schemas.openxmlformats.org/presentationml/2006/main">
  <p:tag name="AUDIO_ID" val="727"/>
  <p:tag name="ORIGINAL_AUDIO_FILEPATH" val="C:\Users\princej\Desktop\ETALC Updated Sound Files\New Sound Files 06242016\021A_SuperAA.wav"/>
  <p:tag name="ELAPSEDTIME" val="35.3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53.xml><?xml version="1.0" encoding="utf-8"?>
<p:tagLst xmlns:a="http://schemas.openxmlformats.org/drawingml/2006/main" xmlns:r="http://schemas.openxmlformats.org/officeDocument/2006/relationships" xmlns:p="http://schemas.openxmlformats.org/presentationml/2006/main">
  <p:tag name="AUDIO_ID" val="853"/>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ORIGINAL_AUDIO_FILEPATH" val="C:\Users\princej\Desktop\PITCH Training 06222017\Final Final Changes\22_TimekeeperRes.wav"/>
  <p:tag name="ELAPSEDTIME" val="22.612"/>
  <p:tag name="ARTICULATE_USED_LAYOUT" val="9"/>
</p:tagLst>
</file>

<file path=ppt/tags/tag54.xml><?xml version="1.0" encoding="utf-8"?>
<p:tagLst xmlns:a="http://schemas.openxmlformats.org/drawingml/2006/main" xmlns:r="http://schemas.openxmlformats.org/officeDocument/2006/relationships" xmlns:p="http://schemas.openxmlformats.org/presentationml/2006/main">
  <p:tag name="ARTICULATE_CHARACTER_FILE" val=".\characters\2de198a9-01ad-4946-a2b0-8c1359c0b429.png"/>
  <p:tag name="ARTICULATE_CHARACTER_TYPE" val="photographic"/>
  <p:tag name="ARTICULATE_CHARACTER_ID" val="Christy"/>
  <p:tag name="ARTICULATE_CHARACTER_CROP" val="christy56a"/>
</p:tagLst>
</file>

<file path=ppt/tags/tag55.xml><?xml version="1.0" encoding="utf-8"?>
<p:tagLst xmlns:a="http://schemas.openxmlformats.org/drawingml/2006/main" xmlns:r="http://schemas.openxmlformats.org/officeDocument/2006/relationships" xmlns:p="http://schemas.openxmlformats.org/presentationml/2006/main">
  <p:tag name="AUDIO_ID" val="730"/>
  <p:tag name="ORIGINAL_AUDIO_FILEPATH" val="C:\Users\princej\Desktop\ETALC Updated Sound Files\New Sound Files 06242016\022A-how your work scheduleimpacts.wav"/>
  <p:tag name="ELAPSEDTIME" val="24.03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6.xml><?xml version="1.0" encoding="utf-8"?>
<p:tagLst xmlns:a="http://schemas.openxmlformats.org/drawingml/2006/main" xmlns:r="http://schemas.openxmlformats.org/officeDocument/2006/relationships" xmlns:p="http://schemas.openxmlformats.org/presentationml/2006/main">
  <p:tag name="AUDIO_ID" val="731"/>
  <p:tag name="ORIGINAL_AUDIO_FILEPATH" val="C:\Users\princej\Desktop\ETALC Sound Files\023_When you are apid.wav"/>
  <p:tag name="ELAPSEDTIME" val="14.99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9"/>
</p:tagLst>
</file>

<file path=ppt/tags/tag57.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mployee Time and Leave Course\Section Two Quiz.quiz"/>
  <p:tag name="AQP_PASS_ACTION" val="2"/>
  <p:tag name="AQP_FAIL_ACTION" val="2"/>
  <p:tag name="ARTICULATE_SHOW_IN_MENU" val="multipleitems"/>
  <p:tag name="AUDIO_ID" val="835"/>
  <p:tag name="ORIGINAL_AUDIO_FILEPATH" val="C:\Users\princej\Desktop\ETALC Sound Files\024_AssessmentSection2.wav"/>
  <p:tag name="ARTICULATE_NAV_LEVEL" val="3"/>
  <p:tag name="ARTICULATE_SLIDE_PRESENTER_GUID" val="aa689bab-f331-438e-9640-0cf8e4ec90c0"/>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Section Two Quiz"/>
  <p:tag name="ARTICULATE_DESCRIPTION" val="Quiz - 2 questions"/>
  <p:tag name="QUIZMAKER_QUIZ_SLIDE_ID" val="835"/>
  <p:tag name="QUIZMAKER_QUIZ_FORCE_UPDATE" val="0"/>
  <p:tag name="AQP_PASS_SCORE" val="0"/>
  <p:tag name="QUIZMAKER_LAST_MODIFY_DATE" val="42914.7132060185"/>
  <p:tag name="EMBEDDEDCONTENT_LASTWRITETIMEUTC" val="2017-06-28 23:07:01Z"/>
  <p:tag name="ELAPSEDTIME" val="0"/>
  <p:tag name="ARTICULATE_USED_LAYOUT" val="12"/>
</p:tagLst>
</file>

<file path=ppt/tags/tag5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9.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6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61.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800"/>
  <p:tag name="ARTICULATE_TITLE_TAG" val="Section 3 - Work Time Entry"/>
  <p:tag name="ORIGINAL_AUDIO_FILEPATH" val="C:\Users\princej\Desktop\ETALC Sound Files\Section 3\025_Learning Logistics.wav"/>
  <p:tag name="ELAPSEDTIME" val="7.392"/>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63.xml><?xml version="1.0" encoding="utf-8"?>
<p:tagLst xmlns:a="http://schemas.openxmlformats.org/drawingml/2006/main" xmlns:r="http://schemas.openxmlformats.org/officeDocument/2006/relationships" xmlns:p="http://schemas.openxmlformats.org/presentationml/2006/main">
  <p:tag name="AUDIO_ID" val="739"/>
  <p:tag name="ARTICULATE_TITLE_TAG" val="Section 3 Learning Objectives"/>
  <p:tag name="ORIGINAL_AUDIO_FILEPATH" val="C:\Users\princej\Desktop\ETALC Sound Files\Section 3\026_Section3LeanringObjectives.wav"/>
  <p:tag name="ELAPSEDTIME" val="11.83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4.xml><?xml version="1.0" encoding="utf-8"?>
<p:tagLst xmlns:a="http://schemas.openxmlformats.org/drawingml/2006/main" xmlns:r="http://schemas.openxmlformats.org/officeDocument/2006/relationships" xmlns:p="http://schemas.openxmlformats.org/presentationml/2006/main">
  <p:tag name="AUDIO_ID" val="779"/>
  <p:tag name="ORIGINAL_AUDIO_FILEPATH" val="C:\Users\princej\Desktop\ETALC Updated Sound Files\New Sound Files 06242016\027A-Accessing the timesheet.wav"/>
  <p:tag name="ELAPSEDTIME" val="25.15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8"/>
</p:tagLst>
</file>

<file path=ppt/tags/tag65.xml><?xml version="1.0" encoding="utf-8"?>
<p:tagLst xmlns:a="http://schemas.openxmlformats.org/drawingml/2006/main" xmlns:r="http://schemas.openxmlformats.org/officeDocument/2006/relationships" xmlns:p="http://schemas.openxmlformats.org/presentationml/2006/main">
  <p:tag name="VIDEO_ID" val="70c9b31f-cf92-4014-ac57-ec684ff41aca"/>
  <p:tag name="VIDEO_SOURCE_TYPE" val="local"/>
  <p:tag name="OVERRIDE_SWF" val="YES"/>
  <p:tag name="THUMBNAIL_IS_PLACEHOLDER" val="False"/>
  <p:tag name="VIDEO_TITLE" val="Slide 27 Video.mp4"/>
  <p:tag name="SWF_MOVIE_PATH" val="6Ex6takt2jD.mp4"/>
  <p:tag name="SWF_MOVIE_PATH_ORIGINAL" val="6Ex6takt2jD.mp4"/>
  <p:tag name="SWF_MOVIE_PATH_SOURCE" val="C:\Users\princej\Desktop\Slide 27 Video.mp4"/>
  <p:tag name="CONTAINER" val="movieloader"/>
  <p:tag name="ART_PLAYER" val="YES"/>
  <p:tag name="VIDEO_SHOW_CONTROLS" val="False"/>
  <p:tag name="WINDOW_SIZE_WIDTH" val="566"/>
  <p:tag name="WINDOW_SIZE_HEIGHT" val="720"/>
  <p:tag name="ARTICULATE_LAYER_TIMING" val="0.00"/>
  <p:tag name="VIDEO_MODE" val="video"/>
  <p:tag name="VIDEO_COMPRESSED_ON_IMPORT" val="True"/>
  <p:tag name="VIDEO_COMPRESS_ON_PUBLISH" val="True"/>
  <p:tag name="SWF_MOVIE_DURATION" val="14200"/>
  <p:tag name="VIDEO_KEY" val="fcc56eef-119d-4e55-a50e-cb941b165a60"/>
</p:tagLst>
</file>

<file path=ppt/tags/tag66.xml><?xml version="1.0" encoding="utf-8"?>
<p:tagLst xmlns:a="http://schemas.openxmlformats.org/drawingml/2006/main" xmlns:r="http://schemas.openxmlformats.org/officeDocument/2006/relationships" xmlns:p="http://schemas.openxmlformats.org/presentationml/2006/main">
  <p:tag name="AUDIO_ID" val="848"/>
  <p:tag name="ANNOTATION_TYPE_1" val="2"/>
  <p:tag name="ANNOTATION_START_1" val="9.1"/>
  <p:tag name="ANNOTATION_END_1" val="9.1"/>
  <p:tag name="ANNOTATION_TOP_1" val="-40"/>
  <p:tag name="ANNOTATION_LEFT_1" val="-40"/>
  <p:tag name="ANNOTATION_WIDTH_1" val="1041"/>
  <p:tag name="ANNOTATION_HEIGHT_1" val="800"/>
  <p:tag name="ANNOTATION_ANIMATION_1" val="6"/>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9.1"/>
  <p:tag name="ANNOTATION_END_2" val="14.1"/>
  <p:tag name="ANNOTATION_TOP_2" val="260"/>
  <p:tag name="ANNOTATION_LEFT_2" val="333"/>
  <p:tag name="ANNOTATION_WIDTH_2" val="595"/>
  <p:tag name="ANNOTATION_HEIGHT_2" val="88"/>
  <p:tag name="ANNOTATION_ANIMATION_2" val="6"/>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3" val="2"/>
  <p:tag name="ANNOTATION_START_3" val="14.1"/>
  <p:tag name="ANNOTATION_END_3" val="14.1"/>
  <p:tag name="ANNOTATION_TOP_3" val="-40"/>
  <p:tag name="ANNOTATION_LEFT_3" val="-40"/>
  <p:tag name="ANNOTATION_WIDTH_3" val="1041"/>
  <p:tag name="ANNOTATION_HEIGHT_3" val="800"/>
  <p:tag name="ANNOTATION_ANIMATION_3" val="6"/>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SLIDE_WIDTH_3" val="960"/>
  <p:tag name="ANNOTATION_SLIDE_HEIGHT_3" val="720"/>
  <p:tag name="ANNOTATION_TYPE_4" val="2"/>
  <p:tag name="ANNOTATION_START_4" val="14.1"/>
  <p:tag name="ANNOTATION_END_4" val="21.1"/>
  <p:tag name="ANNOTATION_TOP_4" val="348"/>
  <p:tag name="ANNOTATION_LEFT_4" val="333"/>
  <p:tag name="ANNOTATION_WIDTH_4" val="594"/>
  <p:tag name="ANNOTATION_HEIGHT_4" val="49"/>
  <p:tag name="ANNOTATION_ANIMATION_4" val="6"/>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720"/>
  <p:tag name="ANNOTATION_TYPE_5" val="2"/>
  <p:tag name="ANNOTATION_START_5" val="21.1"/>
  <p:tag name="ANNOTATION_END_5" val="21.1"/>
  <p:tag name="ANNOTATION_TOP_5" val="-40"/>
  <p:tag name="ANNOTATION_LEFT_5" val="-40"/>
  <p:tag name="ANNOTATION_WIDTH_5" val="1041"/>
  <p:tag name="ANNOTATION_HEIGHT_5" val="800"/>
  <p:tag name="ANNOTATION_ANIMATION_5" val="6"/>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SLIDE_WIDTH_5" val="960"/>
  <p:tag name="ANNOTATION_SLIDE_HEIGHT_5" val="720"/>
  <p:tag name="ANNOTATION_TYPE_6" val="2"/>
  <p:tag name="ANNOTATION_START_6" val="21.1"/>
  <p:tag name="ANNOTATION_END_6" val="26.1"/>
  <p:tag name="ANNOTATION_TOP_6" val="393"/>
  <p:tag name="ANNOTATION_LEFT_6" val="332"/>
  <p:tag name="ANNOTATION_WIDTH_6" val="595"/>
  <p:tag name="ANNOTATION_HEIGHT_6" val="156"/>
  <p:tag name="ANNOTATION_ANIMATION_6" val="6"/>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SLIDE_WIDTH_6" val="960"/>
  <p:tag name="ANNOTATION_SLIDE_HEIGHT_6" val="720"/>
  <p:tag name="ANNOTATION_TYPE_7" val="2"/>
  <p:tag name="ANNOTATION_START_7" val="26.1"/>
  <p:tag name="ANNOTATION_END_7" val="26.1"/>
  <p:tag name="ANNOTATION_TOP_7" val="-40"/>
  <p:tag name="ANNOTATION_LEFT_7" val="-40"/>
  <p:tag name="ANNOTATION_WIDTH_7" val="1041"/>
  <p:tag name="ANNOTATION_HEIGHT_7" val="800"/>
  <p:tag name="ANNOTATION_ANIMATION_7" val="6"/>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SLIDE_WIDTH_7" val="960"/>
  <p:tag name="ANNOTATION_SLIDE_HEIGHT_7" val="720"/>
  <p:tag name="ANNOTATION_TYPE_8" val="2"/>
  <p:tag name="ANNOTATION_START_8" val="26.1"/>
  <p:tag name="ANNOTATION_TOP_8" val="547"/>
  <p:tag name="ANNOTATION_LEFT_8" val="332"/>
  <p:tag name="ANNOTATION_WIDTH_8" val="596"/>
  <p:tag name="ANNOTATION_HEIGHT_8" val="61"/>
  <p:tag name="ANNOTATION_ANIMATION_8" val="6"/>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NNOTATION_SLIDE_WIDTH_8" val="960"/>
  <p:tag name="ANNOTATION_SLIDE_HEIGHT_8" val="720"/>
  <p:tag name="ANNOTATION_COUNT" val="8"/>
  <p:tag name="ORIGINAL_AUDIO_FILEPATH" val="C:\Users\princej\Desktop\028_Navigating the timesheet.wav"/>
  <p:tag name="ELAPSEDTIME" val="35.70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10"/>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68.xml><?xml version="1.0" encoding="utf-8"?>
<p:tagLst xmlns:a="http://schemas.openxmlformats.org/drawingml/2006/main" xmlns:r="http://schemas.openxmlformats.org/officeDocument/2006/relationships" xmlns:p="http://schemas.openxmlformats.org/presentationml/2006/main">
  <p:tag name="AUDIO_ID" val="76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845"/>
  <p:tag name="ARTICULATE_USED_LAYOUT" val="10"/>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70.xml><?xml version="1.0" encoding="utf-8"?>
<p:tagLst xmlns:a="http://schemas.openxmlformats.org/drawingml/2006/main" xmlns:r="http://schemas.openxmlformats.org/officeDocument/2006/relationships" xmlns:p="http://schemas.openxmlformats.org/presentationml/2006/main">
  <p:tag name="AUDIO_ID" val="767"/>
  <p:tag name="ORIGINAL_AUDIO_FILEPATH" val="C:\Users\princej\Desktop\ETALC Sound Files\Section 3\029_Navigate.wav"/>
  <p:tag name="ELAPSEDTIME" val="4.57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2.xml><?xml version="1.0" encoding="utf-8"?>
<p:tagLst xmlns:a="http://schemas.openxmlformats.org/drawingml/2006/main" xmlns:r="http://schemas.openxmlformats.org/officeDocument/2006/relationships" xmlns:p="http://schemas.openxmlformats.org/presentationml/2006/main">
  <p:tag name="AUDIO_ID" val="768"/>
  <p:tag name="ORIGINAL_AUDIO_FILEPATH" val="C:\Users\princej\Desktop\ETALC Updated Sound Files\New Sound Files 06242016\031 - Navigate the timesheet.wav"/>
  <p:tag name="ELAPSEDTIME" val="19.33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4.xml><?xml version="1.0" encoding="utf-8"?>
<p:tagLst xmlns:a="http://schemas.openxmlformats.org/drawingml/2006/main" xmlns:r="http://schemas.openxmlformats.org/officeDocument/2006/relationships" xmlns:p="http://schemas.openxmlformats.org/presentationml/2006/main">
  <p:tag name="AUDIO_ID" val="769"/>
  <p:tag name="ORIGINAL_AUDIO_FILEPATH" val="C:\Users\princej\Desktop\ETALC Sound Files\Section 3\031_Nav.wav"/>
  <p:tag name="ELAPSEDTIME" val="6.58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6.xml><?xml version="1.0" encoding="utf-8"?>
<p:tagLst xmlns:a="http://schemas.openxmlformats.org/drawingml/2006/main" xmlns:r="http://schemas.openxmlformats.org/officeDocument/2006/relationships" xmlns:p="http://schemas.openxmlformats.org/presentationml/2006/main">
  <p:tag name="AUDIO_ID" val="770"/>
  <p:tag name="ORIGINAL_AUDIO_FILEPATH" val="C:\Users\princej\Desktop\ETALC Sound Files\Section 3\032_Navigate.wav"/>
  <p:tag name="ELAPSEDTIME" val="9.16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7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8.xml><?xml version="1.0" encoding="utf-8"?>
<p:tagLst xmlns:a="http://schemas.openxmlformats.org/drawingml/2006/main" xmlns:r="http://schemas.openxmlformats.org/officeDocument/2006/relationships" xmlns:p="http://schemas.openxmlformats.org/presentationml/2006/main">
  <p:tag name="AUDIO_ID" val="772"/>
  <p:tag name="ORIGINAL_AUDIO_FILEPATH" val="C:\Users\princej\Desktop\ETALC Sound Files\Section 3\033_Nav.wav"/>
  <p:tag name="ELAPSEDTIME" val="9.90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7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0"/>
  <p:tag name="MARGIN_3" val="26.87504"/>
  <p:tag name="MARGIN_4" val="40.37504"/>
  <p:tag name="MARGIN_5" val="40.37504"/>
  <p:tag name="FONT_SIZE" val="11"/>
</p:tagLst>
</file>

<file path=ppt/tags/tag80.xml><?xml version="1.0" encoding="utf-8"?>
<p:tagLst xmlns:a="http://schemas.openxmlformats.org/drawingml/2006/main" xmlns:r="http://schemas.openxmlformats.org/officeDocument/2006/relationships" xmlns:p="http://schemas.openxmlformats.org/presentationml/2006/main">
  <p:tag name="AUDIO_ID" val="773"/>
  <p:tag name="ORIGINAL_AUDIO_FILEPATH" val="C:\Users\princej\Desktop\ETALC Sound Files\Section 3\034_NavSelectall.wav"/>
  <p:tag name="ELAPSEDTIME" val="7.39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2.xml><?xml version="1.0" encoding="utf-8"?>
<p:tagLst xmlns:a="http://schemas.openxmlformats.org/drawingml/2006/main" xmlns:r="http://schemas.openxmlformats.org/officeDocument/2006/relationships" xmlns:p="http://schemas.openxmlformats.org/presentationml/2006/main">
  <p:tag name="AUDIO_ID" val="771"/>
  <p:tag name="ORIGINAL_AUDIO_FILEPATH" val="C:\Users\princej\Desktop\ETALC Updated Sound Files\New Sound Files 06242016\036_Navigating the timesheet.wav"/>
  <p:tag name="ELAPSEDTIME" val="7.47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4.xml><?xml version="1.0" encoding="utf-8"?>
<p:tagLst xmlns:a="http://schemas.openxmlformats.org/drawingml/2006/main" xmlns:r="http://schemas.openxmlformats.org/officeDocument/2006/relationships" xmlns:p="http://schemas.openxmlformats.org/presentationml/2006/main">
  <p:tag name="AUDIO_ID" val="776"/>
  <p:tag name="ORIGINAL_AUDIO_FILEPATH" val="C:\Users\princej\Desktop\ETALC Sound Files\Section 3\036_NavDataEntryView.wav"/>
  <p:tag name="ELAPSEDTIME" val="11.33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8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6.xml><?xml version="1.0" encoding="utf-8"?>
<p:tagLst xmlns:a="http://schemas.openxmlformats.org/drawingml/2006/main" xmlns:r="http://schemas.openxmlformats.org/officeDocument/2006/relationships" xmlns:p="http://schemas.openxmlformats.org/presentationml/2006/main">
  <p:tag name="AUDIO_ID" val="775"/>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ORIGINAL_AUDIO_FILEPATH" val="C:\Users\princej\Desktop\039_nav.wav"/>
  <p:tag name="ELAPSEDTIME" val="11.232"/>
  <p:tag name="ARTICULATE_USED_LAYOUT" val="10"/>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8.xml><?xml version="1.0" encoding="utf-8"?>
<p:tagLst xmlns:a="http://schemas.openxmlformats.org/drawingml/2006/main" xmlns:r="http://schemas.openxmlformats.org/officeDocument/2006/relationships" xmlns:p="http://schemas.openxmlformats.org/presentationml/2006/main">
  <p:tag name="AUDIO_ID" val="777"/>
  <p:tag name="ORIGINAL_AUDIO_FILEPATH" val="C:\Users\princej\Desktop\ETALC Updated Sound Files\New Sound Files 06242016\038_AA_NavVariableView.wav"/>
  <p:tag name="ELAPSEDTIME" val="14.33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8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9.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AUDIO_ID" val="797"/>
  <p:tag name="ORIGINAL_AUDIO_FILEPATH" val="C:\Users\princej\Desktop\ETALC Sound Files\002_Learning Logistics.wav"/>
  <p:tag name="ELAPSEDTIME" val="13.602"/>
  <p:tag name="ARTICULATE_TITLE_TAG" val="Introduction"/>
  <p:tag name="ARTICULATE_NAV_LEVEL" val="2"/>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3"/>
</p:tagLst>
</file>

<file path=ppt/tags/tag90.xml><?xml version="1.0" encoding="utf-8"?>
<p:tagLst xmlns:a="http://schemas.openxmlformats.org/drawingml/2006/main" xmlns:r="http://schemas.openxmlformats.org/officeDocument/2006/relationships" xmlns:p="http://schemas.openxmlformats.org/presentationml/2006/main">
  <p:tag name="AUDIO_ID" val="778"/>
  <p:tag name="ORIGINAL_AUDIO_FILEPATH" val="C:\Users\princej\Desktop\ETALC Sound Files\Section 3\039_navSystemMessages.wav"/>
  <p:tag name="ELAPSEDTIME" val="10.28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Lst>
</file>

<file path=ppt/tags/tag9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92.xml><?xml version="1.0" encoding="utf-8"?>
<p:tagLst xmlns:a="http://schemas.openxmlformats.org/drawingml/2006/main" xmlns:r="http://schemas.openxmlformats.org/officeDocument/2006/relationships" xmlns:p="http://schemas.openxmlformats.org/presentationml/2006/main">
  <p:tag name="AUDIO_ID" val="845"/>
  <p:tag name="ORIGINAL_AUDIO_FILEPATH" val="C:\Users\princej\Desktop\ETALC Updated Sound Files\New Sound Files 06242016\041A_Work Schedule and the Timesheet.wav"/>
  <p:tag name="ELAPSEDTIME" val="53.062"/>
  <p:tag name="ANNOTATION_TYPE_1" val="0"/>
  <p:tag name="ANNOTATION_START_1" val="18.7"/>
  <p:tag name="ANNOTATION_END_1" val="29.0"/>
  <p:tag name="ANNOTATION_TOP_1" val="460"/>
  <p:tag name="ANNOTATION_LEFT_1" val="39"/>
  <p:tag name="ANNOTATION_WIDTH_1" val="120"/>
  <p:tag name="ANNOTATION_HEIGHT_1" val="120"/>
  <p:tag name="ANNOTATION_ANIMATION_1" val="3"/>
  <p:tag name="ANNOTATION_ROTATION_1" val="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29.0"/>
  <p:tag name="ANNOTATION_END_2" val="42.3"/>
  <p:tag name="ANNOTATION_TOP_2" val="434"/>
  <p:tag name="ANNOTATION_LEFT_2" val="375"/>
  <p:tag name="ANNOTATION_WIDTH_2" val="120"/>
  <p:tag name="ANNOTATION_HEIGHT_2" val="120"/>
  <p:tag name="ANNOTATION_ANIMATION_2" val="3"/>
  <p:tag name="ANNOTATION_ROTATION_2" val="9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42.3"/>
  <p:tag name="ANNOTATION_END_3" val="47.3"/>
  <p:tag name="ANNOTATION_TOP_3" val="447"/>
  <p:tag name="ANNOTATION_LEFT_3" val="537"/>
  <p:tag name="ANNOTATION_WIDTH_3" val="120"/>
  <p:tag name="ANNOTATION_HEIGHT_3" val="120"/>
  <p:tag name="ANNOTATION_ANIMATION_3" val="3"/>
  <p:tag name="ANNOTATION_ROTATION_3" val="9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47.3"/>
  <p:tag name="ANNOTATION_TOP_4" val="436"/>
  <p:tag name="ANNOTATION_LEFT_4" val="575"/>
  <p:tag name="ANNOTATION_WIDTH_4" val="120"/>
  <p:tag name="ANNOTATION_HEIGHT_4" val="120"/>
  <p:tag name="ANNOTATION_ANIMATION_4" val="3"/>
  <p:tag name="ANNOTATION_ROTATION_4" val="9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COUNT" val="4"/>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844"/>
  <p:tag name="ARTICULATE_USED_LAYOUT" val="10"/>
</p:tagLst>
</file>

<file path=ppt/tags/tag9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94.xml><?xml version="1.0" encoding="utf-8"?>
<p:tagLst xmlns:a="http://schemas.openxmlformats.org/drawingml/2006/main" xmlns:r="http://schemas.openxmlformats.org/officeDocument/2006/relationships" xmlns:p="http://schemas.openxmlformats.org/presentationml/2006/main">
  <p:tag name="AUDIO_ID" val="844"/>
  <p:tag name="ORIGINAL_AUDIO_FILEPATH" val="C:\Users\princej\Desktop\ETALC Updated Sound Files\New Sound Files 06242016\043AAData entry view.wav"/>
  <p:tag name="ELAPSEDTIME" val="31.552"/>
  <p:tag name="ANNOTATION_TYPE_1" val="0"/>
  <p:tag name="ANNOTATION_START_1" val="4.0"/>
  <p:tag name="ANNOTATION_END_1" val="11.7"/>
  <p:tag name="ANNOTATION_TOP_1" val="491"/>
  <p:tag name="ANNOTATION_LEFT_1" val="35"/>
  <p:tag name="ANNOTATION_WIDTH_1" val="120"/>
  <p:tag name="ANNOTATION_HEIGHT_1" val="120"/>
  <p:tag name="ANNOTATION_ANIMATION_1" val="3"/>
  <p:tag name="ANNOTATION_ROTATION_1" val="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1.7"/>
  <p:tag name="ANNOTATION_END_2" val="18.9"/>
  <p:tag name="ANNOTATION_TOP_2" val="459"/>
  <p:tag name="ANNOTATION_LEFT_2" val="614"/>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18.9"/>
  <p:tag name="ANNOTATION_TOP_3" val="459"/>
  <p:tag name="ANNOTATION_LEFT_3" val="521"/>
  <p:tag name="ANNOTATION_WIDTH_3" val="120"/>
  <p:tag name="ANNOTATION_HEIGHT_3" val="120"/>
  <p:tag name="ANNOTATION_ANIMATION_3" val="3"/>
  <p:tag name="ANNOTATION_ROTATION_3" val="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COUNT" val="3"/>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780"/>
  <p:tag name="ARTICULATE_USED_LAYOUT" val="10"/>
</p:tagLst>
</file>

<file path=ppt/tags/tag9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0"/>
  <p:tag name="MARGIN_3" val="26.87504"/>
  <p:tag name="MARGIN_4" val="40.37504"/>
  <p:tag name="MARGIN_5" val="40.37504"/>
  <p:tag name="FONT_SIZE" val="11"/>
</p:tagLst>
</file>

<file path=ppt/tags/tag96.xml><?xml version="1.0" encoding="utf-8"?>
<p:tagLst xmlns:a="http://schemas.openxmlformats.org/drawingml/2006/main" xmlns:r="http://schemas.openxmlformats.org/officeDocument/2006/relationships" xmlns:p="http://schemas.openxmlformats.org/presentationml/2006/main">
  <p:tag name="AUDIO_ID" val="780"/>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NEXT_BUTTON_ID" val="790"/>
  <p:tag name="ARTICULATE_USED_LAYOUT" val="10"/>
</p:tagLst>
</file>

<file path=ppt/tags/tag97.xml><?xml version="1.0" encoding="utf-8"?>
<p:tagLst xmlns:a="http://schemas.openxmlformats.org/drawingml/2006/main" xmlns:r="http://schemas.openxmlformats.org/officeDocument/2006/relationships" xmlns:p="http://schemas.openxmlformats.org/presentationml/2006/main">
  <p:tag name="AUDIO_ID" val="781"/>
  <p:tag name="ORIGINAL_AUDIO_FILEPATH" val="C:\Users\princej\Desktop\ETALC Sound Files\Section 3\043_NaviDataEntry.wav"/>
  <p:tag name="ELAPSEDTIME" val="10.31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98.xml><?xml version="1.0" encoding="utf-8"?>
<p:tagLst xmlns:a="http://schemas.openxmlformats.org/drawingml/2006/main" xmlns:r="http://schemas.openxmlformats.org/officeDocument/2006/relationships" xmlns:p="http://schemas.openxmlformats.org/presentationml/2006/main">
  <p:tag name="AUDIO_ID" val="782"/>
  <p:tag name="ORIGINAL_AUDIO_FILEPATH" val="C:\Users\princej\Desktop\ETALC Updated Sound Files\New Sound Files 06242016\045A_Navigating the Data Entry View of the TS.wav"/>
  <p:tag name="ELAPSEDTIME" val="17.76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ags/tag99.xml><?xml version="1.0" encoding="utf-8"?>
<p:tagLst xmlns:a="http://schemas.openxmlformats.org/drawingml/2006/main" xmlns:r="http://schemas.openxmlformats.org/officeDocument/2006/relationships" xmlns:p="http://schemas.openxmlformats.org/presentationml/2006/main">
  <p:tag name="AUDIO_ID" val="783"/>
  <p:tag name="ORIGINAL_AUDIO_FILEPATH" val="C:\Users\princej\Desktop\ETALC Updated Sound Files\New Sound Files 06242016\046A_Cost Center.wav"/>
  <p:tag name="ELAPSEDTIME" val="11.162"/>
  <p:tag name="ARTICULATE_NAV_LEVEL" val="3"/>
  <p:tag name="ARTICULATE_SLIDE_PRESENTER_GUID" val="aa689bab-f331-438e-9640-0cf8e4ec90c0"/>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92421</TotalTime>
  <Words>14023</Words>
  <Application>Microsoft Office PowerPoint</Application>
  <PresentationFormat>On-screen Show (4:3)</PresentationFormat>
  <Paragraphs>1203</Paragraphs>
  <Slides>121</Slides>
  <Notes>120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121</vt:i4>
      </vt:variant>
    </vt:vector>
  </HeadingPairs>
  <TitlesOfParts>
    <vt:vector size="129" baseType="lpstr">
      <vt:lpstr>Arial</vt:lpstr>
      <vt:lpstr>Arial Rounded MT Bold</vt:lpstr>
      <vt:lpstr>Calibri</vt:lpstr>
      <vt:lpstr>Lucida Grande</vt:lpstr>
      <vt:lpstr>Museo 300</vt:lpstr>
      <vt:lpstr>Museo Slab 500</vt:lpstr>
      <vt:lpstr>Times New Roman</vt:lpstr>
      <vt:lpstr>Template2</vt:lpstr>
      <vt:lpstr>Introduction to SAP Time Entry </vt:lpstr>
      <vt:lpstr>Learning Logistics</vt:lpstr>
      <vt:lpstr>Navigation, Resources and Glossary</vt:lpstr>
      <vt:lpstr>Prerequisites</vt:lpstr>
      <vt:lpstr>Course Learning Objectives</vt:lpstr>
      <vt:lpstr>Course Design</vt:lpstr>
      <vt:lpstr>Section 1 - Time Entry Overview</vt:lpstr>
      <vt:lpstr>Section 1 - Learning Objectives</vt:lpstr>
      <vt:lpstr>Why Time Entry is Important</vt:lpstr>
      <vt:lpstr>Consequences</vt:lpstr>
      <vt:lpstr>Time Entry Policies</vt:lpstr>
      <vt:lpstr>Section 1 Knowledge Check</vt:lpstr>
      <vt:lpstr>Section 2 – Time Entry Process</vt:lpstr>
      <vt:lpstr>Section 2 - Learning Objectives</vt:lpstr>
      <vt:lpstr>Employee Time Entry Worksheet</vt:lpstr>
      <vt:lpstr>Demo: Display Time Statement</vt:lpstr>
      <vt:lpstr>Now It’s Your Turn…</vt:lpstr>
      <vt:lpstr>Time-Entry-to-Pay Process</vt:lpstr>
      <vt:lpstr>Time Entry and Approval Deadlines</vt:lpstr>
      <vt:lpstr>Employee Responsibilities</vt:lpstr>
      <vt:lpstr>Supervisor / Appointing Authority Responsibilities</vt:lpstr>
      <vt:lpstr>Timekeeper Responsibilities </vt:lpstr>
      <vt:lpstr>How Your Work Schedule Impacts Time and Pay</vt:lpstr>
      <vt:lpstr>When You Are Paid</vt:lpstr>
      <vt:lpstr>Section Two Quiz</vt:lpstr>
      <vt:lpstr>Section 3 - Work Time Entry</vt:lpstr>
      <vt:lpstr>Section 3 - Learning Objectives</vt:lpstr>
      <vt:lpstr>Accessing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Work Schedule and the Timesheet</vt:lpstr>
      <vt:lpstr>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Time Entry</vt:lpstr>
      <vt:lpstr>Types of Time Entered by Maintenance </vt:lpstr>
      <vt:lpstr>Work Orders and Time Entry</vt:lpstr>
      <vt:lpstr>Time Transfer and DOT1 Work Orders</vt:lpstr>
      <vt:lpstr>Required Work Time Data</vt:lpstr>
      <vt:lpstr>Validating the DOT1 Work Order</vt:lpstr>
      <vt:lpstr>CAT2 – Verify and Enter Time to a Work Order</vt:lpstr>
      <vt:lpstr>Entering Time to a Cost Center</vt:lpstr>
      <vt:lpstr>CAT2 – Enter Time to a Cost Center</vt:lpstr>
      <vt:lpstr>Overtime and the Timesheet</vt:lpstr>
      <vt:lpstr>CAT2 – Enter Overtime </vt:lpstr>
      <vt:lpstr>Entering On-call Time </vt:lpstr>
      <vt:lpstr>Work Schedule Premium Pay</vt:lpstr>
      <vt:lpstr>CAT2 - Enter On-call Time </vt:lpstr>
      <vt:lpstr>Section Three Quiz</vt:lpstr>
      <vt:lpstr>Under Construction</vt:lpstr>
      <vt:lpstr>Section 4 – Leave Time Entry</vt:lpstr>
      <vt:lpstr>Section 4 - Learning Objectives</vt:lpstr>
      <vt:lpstr>What is Leave?</vt:lpstr>
      <vt:lpstr>Leave Request Process</vt:lpstr>
      <vt:lpstr>Time and Leave Approval Process</vt:lpstr>
      <vt:lpstr>Types of Accruals and Leave</vt:lpstr>
      <vt:lpstr>Accrual - Permanent Full-time</vt:lpstr>
      <vt:lpstr>Accrual – Permanent Part-Time</vt:lpstr>
      <vt:lpstr>Accrual – Winter Permanent Part-time</vt:lpstr>
      <vt:lpstr>Leave Quotas</vt:lpstr>
      <vt:lpstr>Display the Leave Summary Report</vt:lpstr>
      <vt:lpstr>Roles and Responsibilities in the Leave Process</vt:lpstr>
      <vt:lpstr>Leave Process: Employee and Supervisor</vt:lpstr>
      <vt:lpstr>Leave Process: Timekeeper and Appointing Authority</vt:lpstr>
      <vt:lpstr>Leave Types for Permanent Full-time, Permanent Part-time and Winter Permanent Part-time</vt:lpstr>
      <vt:lpstr>CDOT Holidays</vt:lpstr>
      <vt:lpstr>CDOT Holidays and Your Timesheet</vt:lpstr>
      <vt:lpstr>CAT2 - Create a Leave Request</vt:lpstr>
      <vt:lpstr>“Zero out” Approved Leave </vt:lpstr>
      <vt:lpstr>CAT2 - “Zero out” Approved Leave</vt:lpstr>
      <vt:lpstr>PowerPoint Presentation</vt:lpstr>
      <vt:lpstr>Roles and Responsibilities in the Leave Process</vt:lpstr>
      <vt:lpstr>Leave Process: Employee and Supervisor</vt:lpstr>
      <vt:lpstr>Leave Process: Timekeeper and Appointing Authority</vt:lpstr>
      <vt:lpstr>Temporary Employee Leave</vt:lpstr>
      <vt:lpstr>Understanding Leave Types Temporary</vt:lpstr>
      <vt:lpstr>Create a Leave Request</vt:lpstr>
      <vt:lpstr>“Zero out” Approved Leave </vt:lpstr>
      <vt:lpstr>CAT2 - “Zero out” Approved Leave</vt:lpstr>
      <vt:lpstr>Section Four Knowledge check</vt:lpstr>
      <vt:lpstr>Section 5 - Timesheet Verification</vt:lpstr>
      <vt:lpstr>Section 5 - Learning Objectives</vt:lpstr>
      <vt:lpstr>Verify Your Time </vt:lpstr>
      <vt:lpstr>Planned and Actual Time</vt:lpstr>
      <vt:lpstr>SAP Timesheet Messages</vt:lpstr>
      <vt:lpstr>Number of Hours Exceed Work Schedule</vt:lpstr>
      <vt:lpstr>Attendance to a Non-Working Time</vt:lpstr>
      <vt:lpstr>Time Collisions</vt:lpstr>
      <vt:lpstr>Not Enough Quota</vt:lpstr>
      <vt:lpstr>Absence to a Non-Working Time</vt:lpstr>
      <vt:lpstr>Invalid Work Order or Cost Center</vt:lpstr>
      <vt:lpstr>Variable View (checking the status of your time)</vt:lpstr>
      <vt:lpstr>CAT2 - Display Timesheet (Variable View)</vt:lpstr>
      <vt:lpstr>Timesheet Change Process</vt:lpstr>
      <vt:lpstr>Timesheet Revisions</vt:lpstr>
      <vt:lpstr>CAT2 - Change Approved Time</vt:lpstr>
      <vt:lpstr>Section Five Knowledge Check</vt:lpstr>
      <vt:lpstr>Learning Logistics</vt:lpstr>
      <vt:lpstr>Course Summary</vt:lpstr>
      <vt:lpstr>Where Can I Get Help - People?</vt:lpstr>
      <vt:lpstr>Resources After the Class</vt:lpstr>
      <vt:lpstr>Course Complete</vt:lpstr>
      <vt:lpstr>Course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4051</cp:revision>
  <cp:lastPrinted>2016-05-11T21:07:02Z</cp:lastPrinted>
  <dcterms:created xsi:type="dcterms:W3CDTF">2015-12-09T15:27:52Z</dcterms:created>
  <dcterms:modified xsi:type="dcterms:W3CDTF">2017-06-30T17:14:20Z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73DCAEDF-4316-4367-901A-52131A1C2C31</vt:lpwstr>
  </property>
  <property fmtid="{D5CDD505-2E9C-101B-9397-08002B2CF9AE}" pid="6" name="ArticulateProjectFull">
    <vt:lpwstr>C:\Users\princej\Desktop\Employee Time and Leave Course\00_Employee Time and Leave Course_05032017.ppta</vt:lpwstr>
  </property>
</Properties>
</file>