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21"/>
  </p:notesMasterIdLst>
  <p:handoutMasterIdLst>
    <p:handoutMasterId r:id="rId22"/>
  </p:handoutMasterIdLst>
  <p:sldIdLst>
    <p:sldId id="578" r:id="rId2"/>
    <p:sldId id="561" r:id="rId3"/>
    <p:sldId id="456" r:id="rId4"/>
    <p:sldId id="562" r:id="rId5"/>
    <p:sldId id="577" r:id="rId6"/>
    <p:sldId id="565" r:id="rId7"/>
    <p:sldId id="568" r:id="rId8"/>
    <p:sldId id="569" r:id="rId9"/>
    <p:sldId id="572" r:id="rId10"/>
    <p:sldId id="579" r:id="rId11"/>
    <p:sldId id="571" r:id="rId12"/>
    <p:sldId id="580" r:id="rId13"/>
    <p:sldId id="581" r:id="rId14"/>
    <p:sldId id="582" r:id="rId15"/>
    <p:sldId id="583" r:id="rId16"/>
    <p:sldId id="584" r:id="rId17"/>
    <p:sldId id="477" r:id="rId18"/>
    <p:sldId id="479" r:id="rId19"/>
    <p:sldId id="585" r:id="rId20"/>
  </p:sldIdLst>
  <p:sldSz cx="9144000" cy="6858000" type="screen4x3"/>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8" autoAdjust="0"/>
    <p:restoredTop sz="68612" autoAdjust="0"/>
  </p:normalViewPr>
  <p:slideViewPr>
    <p:cSldViewPr snapToGrid="0" showGuides="1">
      <p:cViewPr>
        <p:scale>
          <a:sx n="75" d="100"/>
          <a:sy n="75" d="100"/>
        </p:scale>
        <p:origin x="54" y="7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100"/>
    </p:cViewPr>
  </p:sorterViewPr>
  <p:notesViewPr>
    <p:cSldViewPr snapToGrid="0" showGuides="1">
      <p:cViewPr varScale="1">
        <p:scale>
          <a:sx n="103" d="100"/>
          <a:sy n="103" d="100"/>
        </p:scale>
        <p:origin x="345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jpe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312EF-A793-4EA7-BEDB-9B103889B97C}" type="doc">
      <dgm:prSet loTypeId="urn:microsoft.com/office/officeart/2005/8/layout/pList2" loCatId="list" qsTypeId="urn:microsoft.com/office/officeart/2005/8/quickstyle/simple1" qsCatId="simple" csTypeId="urn:microsoft.com/office/officeart/2005/8/colors/accent1_2" csCatId="accent1" phldr="1"/>
      <dgm:spPr/>
    </dgm:pt>
    <dgm:pt modelId="{18215397-716D-451F-A0FA-73A1E90EC094}">
      <dgm:prSet phldrT="[Text]"/>
      <dgm:spPr/>
      <dgm:t>
        <a:bodyPr/>
        <a:lstStyle/>
        <a:p>
          <a:r>
            <a:rPr lang="en-US" dirty="0" smtClean="0"/>
            <a:t>President Franklin Roosevelt's Executive Order 8802 outlawed segregationist hiring by federal defense contractors. In 1953, the Truman Committee, a U.S. Senate committee formed by President Truman, urged the Bureau of Employment Security "to act positively and affirmatively to implement the policy of nondiscrimination..." The Civil Rights Act of 1964 and Voting Rights Act of 1965 extended equal protection.</a:t>
          </a:r>
          <a:endParaRPr lang="en-US" dirty="0"/>
        </a:p>
      </dgm:t>
    </dgm:pt>
    <dgm:pt modelId="{F337F81A-DBEE-4EA9-A35D-6BADFFC0ADE9}" type="parTrans" cxnId="{90789BA8-06DB-451D-837F-160893692838}">
      <dgm:prSet/>
      <dgm:spPr/>
      <dgm:t>
        <a:bodyPr/>
        <a:lstStyle/>
        <a:p>
          <a:endParaRPr lang="en-US"/>
        </a:p>
      </dgm:t>
    </dgm:pt>
    <dgm:pt modelId="{9B789389-913B-4360-8D96-3854292529DD}" type="sibTrans" cxnId="{90789BA8-06DB-451D-837F-160893692838}">
      <dgm:prSet/>
      <dgm:spPr/>
      <dgm:t>
        <a:bodyPr/>
        <a:lstStyle/>
        <a:p>
          <a:endParaRPr lang="en-US"/>
        </a:p>
      </dgm:t>
    </dgm:pt>
    <dgm:pt modelId="{DDE7256E-E437-4777-96F1-A07CB78B9B99}">
      <dgm:prSet phldrT="[Text]"/>
      <dgm:spPr/>
      <dgm:t>
        <a:bodyPr/>
        <a:lstStyle/>
        <a:p>
          <a:r>
            <a:rPr lang="en-US" dirty="0" smtClean="0"/>
            <a:t>President Lyndon Johnson issued Executive Order 11246, which required federal contractors to "take affirmative action to ensure that applicants are employed, and that employees are treated during employment, without regard to their race, creed, color, or national origin."</a:t>
          </a:r>
          <a:endParaRPr lang="en-US" dirty="0"/>
        </a:p>
      </dgm:t>
    </dgm:pt>
    <dgm:pt modelId="{67FF4258-8FBA-4361-A7D0-DE9DE6C5CCF8}" type="parTrans" cxnId="{A04C0485-D356-41C6-84EA-80BD712794C9}">
      <dgm:prSet/>
      <dgm:spPr/>
      <dgm:t>
        <a:bodyPr/>
        <a:lstStyle/>
        <a:p>
          <a:endParaRPr lang="en-US"/>
        </a:p>
      </dgm:t>
    </dgm:pt>
    <dgm:pt modelId="{21883A3C-3500-4390-AD25-C1A7437B1C32}" type="sibTrans" cxnId="{A04C0485-D356-41C6-84EA-80BD712794C9}">
      <dgm:prSet/>
      <dgm:spPr/>
      <dgm:t>
        <a:bodyPr/>
        <a:lstStyle/>
        <a:p>
          <a:endParaRPr lang="en-US"/>
        </a:p>
      </dgm:t>
    </dgm:pt>
    <dgm:pt modelId="{91AF9AAE-F5CE-468D-88D4-4376E17BE663}">
      <dgm:prSet phldrT="[Text]"/>
      <dgm:spPr/>
      <dgm:t>
        <a:bodyPr/>
        <a:lstStyle/>
        <a:p>
          <a:r>
            <a:rPr lang="en-US" dirty="0" smtClean="0"/>
            <a:t>In Hopwood v. University of Texas Law School, the plaintiffs challenged the school's affirmative action program. The 5th Circuit Court of Appeals ruled that any consideration of race is unconstitutional. The Supreme Court declined to review the decision.</a:t>
          </a:r>
          <a:endParaRPr lang="en-US" dirty="0"/>
        </a:p>
      </dgm:t>
    </dgm:pt>
    <dgm:pt modelId="{F32C8409-A0C5-4A2A-BD67-8F5E41F6DE04}" type="parTrans" cxnId="{6D76937D-D78A-4772-8362-94ACF7C3EC22}">
      <dgm:prSet/>
      <dgm:spPr/>
      <dgm:t>
        <a:bodyPr/>
        <a:lstStyle/>
        <a:p>
          <a:endParaRPr lang="en-US"/>
        </a:p>
      </dgm:t>
    </dgm:pt>
    <dgm:pt modelId="{5D7E226A-5480-4D38-947B-82EAD77E402C}" type="sibTrans" cxnId="{6D76937D-D78A-4772-8362-94ACF7C3EC22}">
      <dgm:prSet/>
      <dgm:spPr/>
      <dgm:t>
        <a:bodyPr/>
        <a:lstStyle/>
        <a:p>
          <a:endParaRPr lang="en-US"/>
        </a:p>
      </dgm:t>
    </dgm:pt>
    <dgm:pt modelId="{A91A9FE8-6A16-4837-A071-F1E017487F20}">
      <dgm:prSet/>
      <dgm:spPr/>
      <dgm:t>
        <a:bodyPr/>
        <a:lstStyle/>
        <a:p>
          <a:r>
            <a:rPr lang="en-US" dirty="0" smtClean="0"/>
            <a:t>In 2014, President Barack Obama expanded Executive Order 11246 to prohibit discrimination based on sexual orientation and gender identity for Federal contractors.</a:t>
          </a:r>
          <a:endParaRPr lang="en-US" dirty="0"/>
        </a:p>
      </dgm:t>
    </dgm:pt>
    <dgm:pt modelId="{6DC7AAF0-6AD0-47A4-BE90-89659F0D663A}" type="parTrans" cxnId="{66C813AC-FFE2-4D1A-93B0-BE3E6773F653}">
      <dgm:prSet/>
      <dgm:spPr/>
      <dgm:t>
        <a:bodyPr/>
        <a:lstStyle/>
        <a:p>
          <a:endParaRPr lang="en-US"/>
        </a:p>
      </dgm:t>
    </dgm:pt>
    <dgm:pt modelId="{1E6204BB-875E-4FE6-B0BD-608CE961D528}" type="sibTrans" cxnId="{66C813AC-FFE2-4D1A-93B0-BE3E6773F653}">
      <dgm:prSet/>
      <dgm:spPr/>
      <dgm:t>
        <a:bodyPr/>
        <a:lstStyle/>
        <a:p>
          <a:endParaRPr lang="en-US"/>
        </a:p>
      </dgm:t>
    </dgm:pt>
    <dgm:pt modelId="{C55F751C-2344-4E9F-940E-898737D898D8}" type="pres">
      <dgm:prSet presAssocID="{D54312EF-A793-4EA7-BEDB-9B103889B97C}" presName="Name0" presStyleCnt="0">
        <dgm:presLayoutVars>
          <dgm:dir/>
          <dgm:resizeHandles val="exact"/>
        </dgm:presLayoutVars>
      </dgm:prSet>
      <dgm:spPr/>
    </dgm:pt>
    <dgm:pt modelId="{6E303446-0B2F-4E27-84F6-636CC7B30EBB}" type="pres">
      <dgm:prSet presAssocID="{D54312EF-A793-4EA7-BEDB-9B103889B97C}" presName="bkgdShp" presStyleLbl="alignAccFollowNode1" presStyleIdx="0" presStyleCnt="1" custLinFactNeighborX="-4" custLinFactNeighborY="-31368"/>
      <dgm:spPr/>
    </dgm:pt>
    <dgm:pt modelId="{228DE893-55AB-481A-AB3F-189588479E33}" type="pres">
      <dgm:prSet presAssocID="{D54312EF-A793-4EA7-BEDB-9B103889B97C}" presName="linComp" presStyleCnt="0"/>
      <dgm:spPr/>
    </dgm:pt>
    <dgm:pt modelId="{1B278F8A-9D44-4527-9D37-B668F8CFE837}" type="pres">
      <dgm:prSet presAssocID="{18215397-716D-451F-A0FA-73A1E90EC094}" presName="compNode" presStyleCnt="0"/>
      <dgm:spPr/>
    </dgm:pt>
    <dgm:pt modelId="{3CF3ADD1-CD65-4A5E-8866-4CBCE1AD6348}" type="pres">
      <dgm:prSet presAssocID="{18215397-716D-451F-A0FA-73A1E90EC094}" presName="node" presStyleLbl="node1" presStyleIdx="0" presStyleCnt="4" custScaleY="99961">
        <dgm:presLayoutVars>
          <dgm:bulletEnabled val="1"/>
        </dgm:presLayoutVars>
      </dgm:prSet>
      <dgm:spPr/>
      <dgm:t>
        <a:bodyPr/>
        <a:lstStyle/>
        <a:p>
          <a:endParaRPr lang="en-US"/>
        </a:p>
      </dgm:t>
    </dgm:pt>
    <dgm:pt modelId="{99C73332-F263-40FB-AE2C-BB9CE3D16208}" type="pres">
      <dgm:prSet presAssocID="{18215397-716D-451F-A0FA-73A1E90EC094}" presName="invisiNode" presStyleLbl="node1" presStyleIdx="0" presStyleCnt="4"/>
      <dgm:spPr/>
    </dgm:pt>
    <dgm:pt modelId="{6CA44520-D2D4-4EE1-9A28-737560E1D3CF}" type="pres">
      <dgm:prSet presAssocID="{18215397-716D-451F-A0FA-73A1E90EC094}" presName="imagNode" presStyleLbl="fgImgPlace1" presStyleIdx="0" presStyleCnt="4" custScaleY="846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3000" b="-43000"/>
          </a:stretch>
        </a:blipFill>
      </dgm:spPr>
    </dgm:pt>
    <dgm:pt modelId="{7A43548B-87B3-4986-9355-14F8F3560764}" type="pres">
      <dgm:prSet presAssocID="{9B789389-913B-4360-8D96-3854292529DD}" presName="sibTrans" presStyleLbl="sibTrans2D1" presStyleIdx="0" presStyleCnt="0"/>
      <dgm:spPr/>
      <dgm:t>
        <a:bodyPr/>
        <a:lstStyle/>
        <a:p>
          <a:endParaRPr lang="en-US"/>
        </a:p>
      </dgm:t>
    </dgm:pt>
    <dgm:pt modelId="{C02B14D7-6899-40F1-A240-DC0E9D8988F4}" type="pres">
      <dgm:prSet presAssocID="{DDE7256E-E437-4777-96F1-A07CB78B9B99}" presName="compNode" presStyleCnt="0"/>
      <dgm:spPr/>
    </dgm:pt>
    <dgm:pt modelId="{F46ECFB3-BB6D-4C83-A1A0-4C817600AF71}" type="pres">
      <dgm:prSet presAssocID="{DDE7256E-E437-4777-96F1-A07CB78B9B99}" presName="node" presStyleLbl="node1" presStyleIdx="1" presStyleCnt="4">
        <dgm:presLayoutVars>
          <dgm:bulletEnabled val="1"/>
        </dgm:presLayoutVars>
      </dgm:prSet>
      <dgm:spPr/>
      <dgm:t>
        <a:bodyPr/>
        <a:lstStyle/>
        <a:p>
          <a:endParaRPr lang="en-US"/>
        </a:p>
      </dgm:t>
    </dgm:pt>
    <dgm:pt modelId="{4A6765C6-1816-47D2-9AE6-293F2B488115}" type="pres">
      <dgm:prSet presAssocID="{DDE7256E-E437-4777-96F1-A07CB78B9B99}" presName="invisiNode" presStyleLbl="node1" presStyleIdx="1" presStyleCnt="4"/>
      <dgm:spPr/>
    </dgm:pt>
    <dgm:pt modelId="{789EF005-AFE2-40DC-AE94-E6473193FFCB}" type="pres">
      <dgm:prSet presAssocID="{DDE7256E-E437-4777-96F1-A07CB78B9B99}" presName="imagNode" presStyleLbl="fgImgPlace1" presStyleIdx="1" presStyleCnt="4" custScaleY="84696"/>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FB4D59B1-BA11-401E-9A8C-857860AB2A1D}" type="pres">
      <dgm:prSet presAssocID="{21883A3C-3500-4390-AD25-C1A7437B1C32}" presName="sibTrans" presStyleLbl="sibTrans2D1" presStyleIdx="0" presStyleCnt="0"/>
      <dgm:spPr/>
      <dgm:t>
        <a:bodyPr/>
        <a:lstStyle/>
        <a:p>
          <a:endParaRPr lang="en-US"/>
        </a:p>
      </dgm:t>
    </dgm:pt>
    <dgm:pt modelId="{3B48B271-624A-458D-B2BE-E79A787C2D7C}" type="pres">
      <dgm:prSet presAssocID="{91AF9AAE-F5CE-468D-88D4-4376E17BE663}" presName="compNode" presStyleCnt="0"/>
      <dgm:spPr/>
    </dgm:pt>
    <dgm:pt modelId="{BD9AC937-860B-4B05-A459-0EAA0A90B39B}" type="pres">
      <dgm:prSet presAssocID="{91AF9AAE-F5CE-468D-88D4-4376E17BE663}" presName="node" presStyleLbl="node1" presStyleIdx="2" presStyleCnt="4">
        <dgm:presLayoutVars>
          <dgm:bulletEnabled val="1"/>
        </dgm:presLayoutVars>
      </dgm:prSet>
      <dgm:spPr/>
      <dgm:t>
        <a:bodyPr/>
        <a:lstStyle/>
        <a:p>
          <a:endParaRPr lang="en-US"/>
        </a:p>
      </dgm:t>
    </dgm:pt>
    <dgm:pt modelId="{E455CE61-0A0B-43F4-AFC0-0FF0043E720B}" type="pres">
      <dgm:prSet presAssocID="{91AF9AAE-F5CE-468D-88D4-4376E17BE663}" presName="invisiNode" presStyleLbl="node1" presStyleIdx="2" presStyleCnt="4"/>
      <dgm:spPr/>
    </dgm:pt>
    <dgm:pt modelId="{F5ED29FC-E83D-48AD-9EF6-B16AC4BDC09F}" type="pres">
      <dgm:prSet presAssocID="{91AF9AAE-F5CE-468D-88D4-4376E17BE663}" presName="imagNode" presStyleLbl="fgImgPlace1" presStyleIdx="2" presStyleCnt="4" custScaleY="84696"/>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ED1E612A-72D1-4B7A-9243-931E27A9EC58}" type="pres">
      <dgm:prSet presAssocID="{5D7E226A-5480-4D38-947B-82EAD77E402C}" presName="sibTrans" presStyleLbl="sibTrans2D1" presStyleIdx="0" presStyleCnt="0"/>
      <dgm:spPr/>
      <dgm:t>
        <a:bodyPr/>
        <a:lstStyle/>
        <a:p>
          <a:endParaRPr lang="en-US"/>
        </a:p>
      </dgm:t>
    </dgm:pt>
    <dgm:pt modelId="{19F53B43-1569-4E5D-AFE7-431D6B2F6CE8}" type="pres">
      <dgm:prSet presAssocID="{A91A9FE8-6A16-4837-A071-F1E017487F20}" presName="compNode" presStyleCnt="0"/>
      <dgm:spPr/>
    </dgm:pt>
    <dgm:pt modelId="{3D10C78A-371D-4596-92E0-B71978352A1D}" type="pres">
      <dgm:prSet presAssocID="{A91A9FE8-6A16-4837-A071-F1E017487F20}" presName="node" presStyleLbl="node1" presStyleIdx="3" presStyleCnt="4">
        <dgm:presLayoutVars>
          <dgm:bulletEnabled val="1"/>
        </dgm:presLayoutVars>
      </dgm:prSet>
      <dgm:spPr/>
      <dgm:t>
        <a:bodyPr/>
        <a:lstStyle/>
        <a:p>
          <a:endParaRPr lang="en-US"/>
        </a:p>
      </dgm:t>
    </dgm:pt>
    <dgm:pt modelId="{036D3200-9E92-4BD2-BF5F-5295B4F7F5FA}" type="pres">
      <dgm:prSet presAssocID="{A91A9FE8-6A16-4837-A071-F1E017487F20}" presName="invisiNode" presStyleLbl="node1" presStyleIdx="3" presStyleCnt="4"/>
      <dgm:spPr/>
    </dgm:pt>
    <dgm:pt modelId="{DF03EA12-2E23-4E5E-A8EC-280C1585AF31}" type="pres">
      <dgm:prSet presAssocID="{A91A9FE8-6A16-4837-A071-F1E017487F20}" presName="imagNode" presStyleLbl="fgImgPlace1" presStyleIdx="3" presStyleCnt="4" custScaleY="84696"/>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Lst>
  <dgm:cxnLst>
    <dgm:cxn modelId="{7A70BC03-2DFB-4C25-BAA0-93747337B19E}" type="presOf" srcId="{21883A3C-3500-4390-AD25-C1A7437B1C32}" destId="{FB4D59B1-BA11-401E-9A8C-857860AB2A1D}" srcOrd="0" destOrd="0" presId="urn:microsoft.com/office/officeart/2005/8/layout/pList2"/>
    <dgm:cxn modelId="{C1834658-F8DE-4970-98DA-835C5FBF4DEC}" type="presOf" srcId="{DDE7256E-E437-4777-96F1-A07CB78B9B99}" destId="{F46ECFB3-BB6D-4C83-A1A0-4C817600AF71}" srcOrd="0" destOrd="0" presId="urn:microsoft.com/office/officeart/2005/8/layout/pList2"/>
    <dgm:cxn modelId="{90789BA8-06DB-451D-837F-160893692838}" srcId="{D54312EF-A793-4EA7-BEDB-9B103889B97C}" destId="{18215397-716D-451F-A0FA-73A1E90EC094}" srcOrd="0" destOrd="0" parTransId="{F337F81A-DBEE-4EA9-A35D-6BADFFC0ADE9}" sibTransId="{9B789389-913B-4360-8D96-3854292529DD}"/>
    <dgm:cxn modelId="{A04C0485-D356-41C6-84EA-80BD712794C9}" srcId="{D54312EF-A793-4EA7-BEDB-9B103889B97C}" destId="{DDE7256E-E437-4777-96F1-A07CB78B9B99}" srcOrd="1" destOrd="0" parTransId="{67FF4258-8FBA-4361-A7D0-DE9DE6C5CCF8}" sibTransId="{21883A3C-3500-4390-AD25-C1A7437B1C32}"/>
    <dgm:cxn modelId="{EE655736-DF53-4F9C-B1DB-EDD7284322A7}" type="presOf" srcId="{5D7E226A-5480-4D38-947B-82EAD77E402C}" destId="{ED1E612A-72D1-4B7A-9243-931E27A9EC58}" srcOrd="0" destOrd="0" presId="urn:microsoft.com/office/officeart/2005/8/layout/pList2"/>
    <dgm:cxn modelId="{56070B60-229B-42A2-BCF7-FBC9E2DDC95F}" type="presOf" srcId="{9B789389-913B-4360-8D96-3854292529DD}" destId="{7A43548B-87B3-4986-9355-14F8F3560764}" srcOrd="0" destOrd="0" presId="urn:microsoft.com/office/officeart/2005/8/layout/pList2"/>
    <dgm:cxn modelId="{073A8AD2-8D87-4EBF-ADFA-0E04E4B378D7}" type="presOf" srcId="{18215397-716D-451F-A0FA-73A1E90EC094}" destId="{3CF3ADD1-CD65-4A5E-8866-4CBCE1AD6348}" srcOrd="0" destOrd="0" presId="urn:microsoft.com/office/officeart/2005/8/layout/pList2"/>
    <dgm:cxn modelId="{66C813AC-FFE2-4D1A-93B0-BE3E6773F653}" srcId="{D54312EF-A793-4EA7-BEDB-9B103889B97C}" destId="{A91A9FE8-6A16-4837-A071-F1E017487F20}" srcOrd="3" destOrd="0" parTransId="{6DC7AAF0-6AD0-47A4-BE90-89659F0D663A}" sibTransId="{1E6204BB-875E-4FE6-B0BD-608CE961D528}"/>
    <dgm:cxn modelId="{18F3C726-0DB7-40B3-9A1D-0B0CD0EA51BC}" type="presOf" srcId="{91AF9AAE-F5CE-468D-88D4-4376E17BE663}" destId="{BD9AC937-860B-4B05-A459-0EAA0A90B39B}" srcOrd="0" destOrd="0" presId="urn:microsoft.com/office/officeart/2005/8/layout/pList2"/>
    <dgm:cxn modelId="{6D76937D-D78A-4772-8362-94ACF7C3EC22}" srcId="{D54312EF-A793-4EA7-BEDB-9B103889B97C}" destId="{91AF9AAE-F5CE-468D-88D4-4376E17BE663}" srcOrd="2" destOrd="0" parTransId="{F32C8409-A0C5-4A2A-BD67-8F5E41F6DE04}" sibTransId="{5D7E226A-5480-4D38-947B-82EAD77E402C}"/>
    <dgm:cxn modelId="{CF97A5D4-E498-4620-B4F0-E44AAA27B801}" type="presOf" srcId="{A91A9FE8-6A16-4837-A071-F1E017487F20}" destId="{3D10C78A-371D-4596-92E0-B71978352A1D}" srcOrd="0" destOrd="0" presId="urn:microsoft.com/office/officeart/2005/8/layout/pList2"/>
    <dgm:cxn modelId="{F1793C8A-A404-4842-84B8-BAB2B6B79A33}" type="presOf" srcId="{D54312EF-A793-4EA7-BEDB-9B103889B97C}" destId="{C55F751C-2344-4E9F-940E-898737D898D8}" srcOrd="0" destOrd="0" presId="urn:microsoft.com/office/officeart/2005/8/layout/pList2"/>
    <dgm:cxn modelId="{15A5C0F2-94A9-45AD-9174-691441D9DC9C}" type="presParOf" srcId="{C55F751C-2344-4E9F-940E-898737D898D8}" destId="{6E303446-0B2F-4E27-84F6-636CC7B30EBB}" srcOrd="0" destOrd="0" presId="urn:microsoft.com/office/officeart/2005/8/layout/pList2"/>
    <dgm:cxn modelId="{DA66D0FA-8DA0-46B8-B254-1FE25F297AC8}" type="presParOf" srcId="{C55F751C-2344-4E9F-940E-898737D898D8}" destId="{228DE893-55AB-481A-AB3F-189588479E33}" srcOrd="1" destOrd="0" presId="urn:microsoft.com/office/officeart/2005/8/layout/pList2"/>
    <dgm:cxn modelId="{17C1573A-D8AE-41EE-BD7C-F92AAC9F281D}" type="presParOf" srcId="{228DE893-55AB-481A-AB3F-189588479E33}" destId="{1B278F8A-9D44-4527-9D37-B668F8CFE837}" srcOrd="0" destOrd="0" presId="urn:microsoft.com/office/officeart/2005/8/layout/pList2"/>
    <dgm:cxn modelId="{C6599A70-48E7-4C7C-BB7B-6385753A02AA}" type="presParOf" srcId="{1B278F8A-9D44-4527-9D37-B668F8CFE837}" destId="{3CF3ADD1-CD65-4A5E-8866-4CBCE1AD6348}" srcOrd="0" destOrd="0" presId="urn:microsoft.com/office/officeart/2005/8/layout/pList2"/>
    <dgm:cxn modelId="{D18A281A-13AE-4D23-9059-6332AEC9C59A}" type="presParOf" srcId="{1B278F8A-9D44-4527-9D37-B668F8CFE837}" destId="{99C73332-F263-40FB-AE2C-BB9CE3D16208}" srcOrd="1" destOrd="0" presId="urn:microsoft.com/office/officeart/2005/8/layout/pList2"/>
    <dgm:cxn modelId="{26C84432-C39E-400D-8A8C-DA403DEA34F6}" type="presParOf" srcId="{1B278F8A-9D44-4527-9D37-B668F8CFE837}" destId="{6CA44520-D2D4-4EE1-9A28-737560E1D3CF}" srcOrd="2" destOrd="0" presId="urn:microsoft.com/office/officeart/2005/8/layout/pList2"/>
    <dgm:cxn modelId="{1AADBB40-54D7-4C98-840E-8CA98A3BE184}" type="presParOf" srcId="{228DE893-55AB-481A-AB3F-189588479E33}" destId="{7A43548B-87B3-4986-9355-14F8F3560764}" srcOrd="1" destOrd="0" presId="urn:microsoft.com/office/officeart/2005/8/layout/pList2"/>
    <dgm:cxn modelId="{0D71CE55-9B7B-4911-A9F1-07D0FD785A1D}" type="presParOf" srcId="{228DE893-55AB-481A-AB3F-189588479E33}" destId="{C02B14D7-6899-40F1-A240-DC0E9D8988F4}" srcOrd="2" destOrd="0" presId="urn:microsoft.com/office/officeart/2005/8/layout/pList2"/>
    <dgm:cxn modelId="{2A2EED41-E331-4D43-A29C-8675242F4421}" type="presParOf" srcId="{C02B14D7-6899-40F1-A240-DC0E9D8988F4}" destId="{F46ECFB3-BB6D-4C83-A1A0-4C817600AF71}" srcOrd="0" destOrd="0" presId="urn:microsoft.com/office/officeart/2005/8/layout/pList2"/>
    <dgm:cxn modelId="{372DD0A0-B397-450A-8447-2C0C5641795D}" type="presParOf" srcId="{C02B14D7-6899-40F1-A240-DC0E9D8988F4}" destId="{4A6765C6-1816-47D2-9AE6-293F2B488115}" srcOrd="1" destOrd="0" presId="urn:microsoft.com/office/officeart/2005/8/layout/pList2"/>
    <dgm:cxn modelId="{0D6690AF-A381-4C5B-8BBA-A2137AFF9C8B}" type="presParOf" srcId="{C02B14D7-6899-40F1-A240-DC0E9D8988F4}" destId="{789EF005-AFE2-40DC-AE94-E6473193FFCB}" srcOrd="2" destOrd="0" presId="urn:microsoft.com/office/officeart/2005/8/layout/pList2"/>
    <dgm:cxn modelId="{7EA1F9DC-E1C6-4835-B6E2-7553E1032820}" type="presParOf" srcId="{228DE893-55AB-481A-AB3F-189588479E33}" destId="{FB4D59B1-BA11-401E-9A8C-857860AB2A1D}" srcOrd="3" destOrd="0" presId="urn:microsoft.com/office/officeart/2005/8/layout/pList2"/>
    <dgm:cxn modelId="{D6EA9B8C-D557-4D0D-8F87-AE2121E854DE}" type="presParOf" srcId="{228DE893-55AB-481A-AB3F-189588479E33}" destId="{3B48B271-624A-458D-B2BE-E79A787C2D7C}" srcOrd="4" destOrd="0" presId="urn:microsoft.com/office/officeart/2005/8/layout/pList2"/>
    <dgm:cxn modelId="{D834E139-689C-440A-A484-BDF2CE43BCFA}" type="presParOf" srcId="{3B48B271-624A-458D-B2BE-E79A787C2D7C}" destId="{BD9AC937-860B-4B05-A459-0EAA0A90B39B}" srcOrd="0" destOrd="0" presId="urn:microsoft.com/office/officeart/2005/8/layout/pList2"/>
    <dgm:cxn modelId="{5D2039A3-00B3-4B23-AC13-85A99BBA5193}" type="presParOf" srcId="{3B48B271-624A-458D-B2BE-E79A787C2D7C}" destId="{E455CE61-0A0B-43F4-AFC0-0FF0043E720B}" srcOrd="1" destOrd="0" presId="urn:microsoft.com/office/officeart/2005/8/layout/pList2"/>
    <dgm:cxn modelId="{925DD7B5-5092-45AC-8EB4-6CD0A4759847}" type="presParOf" srcId="{3B48B271-624A-458D-B2BE-E79A787C2D7C}" destId="{F5ED29FC-E83D-48AD-9EF6-B16AC4BDC09F}" srcOrd="2" destOrd="0" presId="urn:microsoft.com/office/officeart/2005/8/layout/pList2"/>
    <dgm:cxn modelId="{F7C9F04D-6108-4E6F-806C-18C01A0CA00F}" type="presParOf" srcId="{228DE893-55AB-481A-AB3F-189588479E33}" destId="{ED1E612A-72D1-4B7A-9243-931E27A9EC58}" srcOrd="5" destOrd="0" presId="urn:microsoft.com/office/officeart/2005/8/layout/pList2"/>
    <dgm:cxn modelId="{1F0C9E0C-BDBF-4BC6-BCF0-16C145E818E3}" type="presParOf" srcId="{228DE893-55AB-481A-AB3F-189588479E33}" destId="{19F53B43-1569-4E5D-AFE7-431D6B2F6CE8}" srcOrd="6" destOrd="0" presId="urn:microsoft.com/office/officeart/2005/8/layout/pList2"/>
    <dgm:cxn modelId="{A999B04F-BDD3-46E6-B05F-EB34CA06B5B3}" type="presParOf" srcId="{19F53B43-1569-4E5D-AFE7-431D6B2F6CE8}" destId="{3D10C78A-371D-4596-92E0-B71978352A1D}" srcOrd="0" destOrd="0" presId="urn:microsoft.com/office/officeart/2005/8/layout/pList2"/>
    <dgm:cxn modelId="{2A89F2CE-5CAB-4D9A-9EF2-C2412DD0A8B2}" type="presParOf" srcId="{19F53B43-1569-4E5D-AFE7-431D6B2F6CE8}" destId="{036D3200-9E92-4BD2-BF5F-5295B4F7F5FA}" srcOrd="1" destOrd="0" presId="urn:microsoft.com/office/officeart/2005/8/layout/pList2"/>
    <dgm:cxn modelId="{15D41567-6655-4F1D-B055-0136656EFE56}" type="presParOf" srcId="{19F53B43-1569-4E5D-AFE7-431D6B2F6CE8}" destId="{DF03EA12-2E23-4E5E-A8EC-280C1585AF3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CF5512-8E4D-46C9-9203-ADACEC31A94F}" type="datetimeFigureOut">
              <a:rPr lang="en-US" smtClean="0"/>
              <a:t>10/26/2015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35280"/>
          </a:xfrm>
          <a:prstGeom prst="rect">
            <a:avLst/>
          </a:prstGeom>
        </p:spPr>
        <p:txBody>
          <a:bodyPr vert="horz" lIns="93177" tIns="46589" rIns="93177" bIns="4658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18538" y="0"/>
            <a:ext cx="3037840" cy="335280"/>
          </a:xfrm>
          <a:prstGeom prst="rect">
            <a:avLst/>
          </a:prstGeom>
        </p:spPr>
        <p:txBody>
          <a:bodyPr vert="horz" lIns="93177" tIns="46589" rIns="93177" bIns="46589" rtlCol="0"/>
          <a:lstStyle>
            <a:lvl1pPr algn="r">
              <a:defRPr sz="1200"/>
            </a:lvl1pPr>
          </a:lstStyle>
          <a:p>
            <a:fld id="{7A0C4957-A8F1-4602-BE95-B4787793BB94}" type="datetimeFigureOut">
              <a:rPr lang="en-US" smtClean="0"/>
              <a:t>10/26/2015</a:t>
            </a:fld>
            <a:r>
              <a:rPr lang="en-US" dirty="0" smtClean="0"/>
              <a:t> </a:t>
            </a:r>
            <a:endParaRPr lang="en-US" dirty="0"/>
          </a:p>
        </p:txBody>
      </p:sp>
      <p:sp>
        <p:nvSpPr>
          <p:cNvPr id="4" name="Slide Image Placeholder 3"/>
          <p:cNvSpPr>
            <a:spLocks noGrp="1" noRot="1" noChangeAspect="1"/>
          </p:cNvSpPr>
          <p:nvPr>
            <p:ph type="sldImg" idx="2"/>
          </p:nvPr>
        </p:nvSpPr>
        <p:spPr>
          <a:xfrm>
            <a:off x="144780" y="43275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42240" y="4033520"/>
            <a:ext cx="4653280" cy="4917440"/>
          </a:xfrm>
          <a:prstGeom prst="rect">
            <a:avLst/>
          </a:prstGeom>
          <a:ln w="12700" cmpd="sng"/>
        </p:spPr>
        <p:style>
          <a:lnRef idx="2">
            <a:schemeClr val="dk1"/>
          </a:lnRef>
          <a:fillRef idx="1">
            <a:schemeClr val="lt1"/>
          </a:fillRef>
          <a:effectRef idx="0">
            <a:schemeClr val="dk1"/>
          </a:effectRef>
          <a:fontRef idx="none"/>
        </p:style>
        <p:txBody>
          <a:bodyPr vert="horz" lIns="93177" tIns="46589" rIns="93177" bIns="4658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59680" y="9062720"/>
            <a:ext cx="1949098" cy="232066"/>
          </a:xfrm>
          <a:prstGeom prst="rect">
            <a:avLst/>
          </a:prstGeom>
        </p:spPr>
        <p:txBody>
          <a:bodyPr vert="horz" lIns="93177" tIns="46589" rIns="93177" bIns="4658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77" tIns="46589" rIns="93177" bIns="4658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r>
              <a:rPr lang="en-US" b="0" dirty="0" smtClean="0"/>
              <a:t>This course is designed to teach you how to develop training materials using templates that have been designed to guide you through the process.  Upon completing this course you will be able to:</a:t>
            </a:r>
          </a:p>
          <a:p>
            <a:pPr marL="171450" indent="-171450">
              <a:buFont typeface="Arial"/>
              <a:buChar char="•"/>
            </a:pPr>
            <a:r>
              <a:rPr lang="en-US" b="0" dirty="0"/>
              <a:t>D</a:t>
            </a:r>
            <a:r>
              <a:rPr lang="en-US" b="0" dirty="0" smtClean="0"/>
              <a:t>evelop a curricula used as the framework for the development of a training course</a:t>
            </a:r>
          </a:p>
          <a:p>
            <a:pPr marL="171450" indent="-171450">
              <a:buFont typeface="Arial"/>
              <a:buChar char="•"/>
            </a:pPr>
            <a:r>
              <a:rPr lang="en-US" b="0" dirty="0" smtClean="0"/>
              <a:t>Develop a training course used to train participants</a:t>
            </a:r>
          </a:p>
          <a:p>
            <a:pPr marL="171450" indent="-171450">
              <a:buFont typeface="Arial"/>
              <a:buChar char="•"/>
            </a:pPr>
            <a:r>
              <a:rPr lang="en-US" b="0" dirty="0" smtClean="0"/>
              <a:t>Print and link all of the documentation you need into one guide used to deliver your training </a:t>
            </a:r>
          </a:p>
          <a:p>
            <a:endParaRPr lang="en-US" b="0" dirty="0" smtClean="0"/>
          </a:p>
          <a:p>
            <a:r>
              <a:rPr lang="en-US" b="0" dirty="0" smtClean="0"/>
              <a:t>All you need to bring is a topic and the knowledge of a process where training is required.</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a:t>
            </a:r>
            <a:r>
              <a:rPr lang="en-US" b="1" baseline="0" dirty="0" smtClean="0"/>
              <a:t> 04 </a:t>
            </a:r>
            <a:r>
              <a:rPr lang="en-US" b="0" baseline="0" dirty="0" smtClean="0"/>
              <a:t>- PDQ Form</a:t>
            </a:r>
          </a:p>
          <a:p>
            <a:pPr marL="177845" indent="-177845">
              <a:buFont typeface="Wingdings" charset="2"/>
              <a:buChar char="²"/>
            </a:pPr>
            <a:r>
              <a:rPr lang="en-US" b="1" baseline="0" dirty="0" smtClean="0"/>
              <a:t>TAB 03 </a:t>
            </a:r>
            <a:r>
              <a:rPr lang="en-US" b="0" baseline="0" dirty="0" smtClean="0"/>
              <a:t>– Curricula Template</a:t>
            </a:r>
            <a:endParaRPr lang="en-US" b="0" dirty="0" smtClean="0"/>
          </a:p>
          <a:p>
            <a:endParaRPr lang="en-US" b="0" dirty="0" smtClean="0"/>
          </a:p>
          <a:p>
            <a:r>
              <a:rPr lang="en-US" b="0" dirty="0" smtClean="0"/>
              <a:t>Break into</a:t>
            </a:r>
            <a:r>
              <a:rPr lang="en-US" b="0" baseline="0" dirty="0" smtClean="0"/>
              <a:t> groups of three to four.  Discuss the details of what a Manager needs to know when the fill in the PDQ form.  The title of the section is PDQ form.  Populate the remaining cells with the details of the your groups conversation.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102369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147175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123" indent="-229123">
              <a:defRPr/>
            </a:pPr>
            <a:r>
              <a:rPr lang="en-US" dirty="0" smtClean="0"/>
              <a:t>Notes</a:t>
            </a:r>
            <a:r>
              <a:rPr lang="en-US" dirty="0"/>
              <a:t>:</a:t>
            </a:r>
          </a:p>
          <a:p>
            <a:pPr marL="229123" indent="-229123">
              <a:defRPr/>
            </a:pPr>
            <a:endParaRPr lang="en-US" b="0" dirty="0" smtClean="0">
              <a:solidFill>
                <a:srgbClr val="FF0000"/>
              </a:solidFill>
            </a:endParaRPr>
          </a:p>
          <a:p>
            <a:pPr marL="229123" indent="-229123">
              <a:buFont typeface="Arial" pitchFamily="34" charset="0"/>
              <a:buChar char="•"/>
              <a:defRPr/>
            </a:pPr>
            <a:r>
              <a:rPr lang="en-US" b="0" dirty="0" smtClean="0"/>
              <a:t>Review the course-level objectives stated earlier in the course.  This slide reinforces the learning objectives and appears prior to the questions.</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17</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228600" indent="-228600">
              <a:buFont typeface="Arial" panose="020B0604020202020204" pitchFamily="34" charset="0"/>
              <a:buChar char="•"/>
            </a:pPr>
            <a:r>
              <a:rPr lang="en-US" b="0" dirty="0" smtClean="0"/>
              <a:t>If you run into problems,</a:t>
            </a:r>
            <a:r>
              <a:rPr lang="en-US" b="0" baseline="0" dirty="0" smtClean="0"/>
              <a:t> you can contact:</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18</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Question</a:t>
            </a:r>
            <a:r>
              <a:rPr lang="en-US" baseline="0" dirty="0" smtClean="0"/>
              <a:t> One</a:t>
            </a:r>
            <a:endParaRPr lang="en-US" dirty="0" smtClean="0"/>
          </a:p>
          <a:p>
            <a:r>
              <a:rPr lang="en-US" b="0" dirty="0" smtClean="0"/>
              <a:t>What are three views in PowerPoint</a:t>
            </a:r>
            <a:r>
              <a:rPr lang="en-US" b="0" baseline="0" dirty="0" smtClean="0"/>
              <a:t> we will be using</a:t>
            </a:r>
            <a:r>
              <a:rPr lang="en-US" b="0" dirty="0" smtClean="0"/>
              <a:t>?</a:t>
            </a:r>
          </a:p>
          <a:p>
            <a:endParaRPr lang="en-US" baseline="0" dirty="0" smtClean="0"/>
          </a:p>
          <a:p>
            <a:r>
              <a:rPr lang="en-US" baseline="0" dirty="0" smtClean="0"/>
              <a:t>Answer One</a:t>
            </a:r>
          </a:p>
          <a:p>
            <a:endParaRPr lang="en-US" baseline="0" dirty="0" smtClean="0"/>
          </a:p>
          <a:p>
            <a:r>
              <a:rPr lang="en-US" b="0" baseline="0" dirty="0" smtClean="0"/>
              <a:t>They are, Normal, Note Page and Presentation.</a:t>
            </a:r>
          </a:p>
          <a:p>
            <a:endParaRPr lang="en-US" b="0" baseline="0" dirty="0" smtClean="0"/>
          </a:p>
          <a:p>
            <a:r>
              <a:rPr lang="en-US" dirty="0" smtClean="0"/>
              <a:t>Question</a:t>
            </a:r>
            <a:r>
              <a:rPr lang="en-US" baseline="0" dirty="0" smtClean="0"/>
              <a:t> Two</a:t>
            </a:r>
            <a:endParaRPr lang="en-US" dirty="0" smtClean="0"/>
          </a:p>
          <a:p>
            <a:r>
              <a:rPr lang="en-US" b="0" dirty="0" smtClean="0"/>
              <a:t>Which view is used to create the</a:t>
            </a:r>
            <a:r>
              <a:rPr lang="en-US" b="0" baseline="0" dirty="0" smtClean="0"/>
              <a:t> manual?</a:t>
            </a:r>
            <a:endParaRPr lang="en-US" b="0" dirty="0" smtClean="0"/>
          </a:p>
          <a:p>
            <a:endParaRPr lang="en-US" baseline="0" dirty="0" smtClean="0"/>
          </a:p>
          <a:p>
            <a:r>
              <a:rPr lang="en-US" baseline="0" dirty="0" smtClean="0"/>
              <a:t>Answer Two</a:t>
            </a:r>
          </a:p>
          <a:p>
            <a:r>
              <a:rPr lang="en-US" b="0" baseline="0" dirty="0" smtClean="0"/>
              <a:t>The Notes Page view.</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231877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66288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229123" indent="-229123">
              <a:buFont typeface="Arial" pitchFamily="34" charset="0"/>
              <a:buChar char="•"/>
              <a:defRPr/>
            </a:pPr>
            <a:r>
              <a:rPr lang="en-US" b="0" dirty="0" smtClean="0"/>
              <a:t>Course learning objectives are the most important subject-matter that the students take away from the course.</a:t>
            </a:r>
          </a:p>
          <a:p>
            <a:pPr marL="229123" indent="-229123">
              <a:buFont typeface="Arial" pitchFamily="34" charset="0"/>
              <a:buChar char="•"/>
              <a:defRPr/>
            </a:pPr>
            <a:r>
              <a:rPr lang="en-US" b="0" dirty="0" smtClean="0"/>
              <a:t>In-class demonstrations and exercises (live-data and simulations) and self-check questions throughout the course help reinforce the course learning objectives</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114438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421405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90983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218050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94368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177264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2355130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41981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hyperlink" Target="mailto:dot_workforce_staffing@state.co.us?subject=Affirmative%20Action%20Question(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Affirmative Action in Employment</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Roles</a:t>
            </a:r>
            <a:r>
              <a:rPr lang="en-US" dirty="0"/>
              <a:t>: </a:t>
            </a:r>
          </a:p>
          <a:p>
            <a:r>
              <a:rPr lang="en-US" dirty="0" smtClean="0"/>
              <a:t>Manager and Supervisor</a:t>
            </a:r>
            <a:endParaRPr lang="en-US" dirty="0"/>
          </a:p>
          <a:p>
            <a:endParaRPr lang="en-US" dirty="0"/>
          </a:p>
          <a:p>
            <a:r>
              <a:rPr lang="en-US" b="1" dirty="0"/>
              <a:t>Scenario</a:t>
            </a:r>
            <a:r>
              <a:rPr lang="en-US" dirty="0"/>
              <a:t>: </a:t>
            </a:r>
          </a:p>
          <a:p>
            <a:r>
              <a:rPr lang="en-US" dirty="0"/>
              <a:t>In </a:t>
            </a:r>
            <a:r>
              <a:rPr lang="en-US" dirty="0" smtClean="0"/>
              <a:t>this </a:t>
            </a:r>
            <a:r>
              <a:rPr lang="en-US" dirty="0" smtClean="0"/>
              <a:t>exercise, we are going to discuss when Affirmative Action applies </a:t>
            </a:r>
            <a:r>
              <a:rPr lang="en-US" dirty="0" smtClean="0"/>
              <a:t>to the hiring process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Group Discussion</a:t>
            </a:r>
            <a:endParaRPr lang="en-US" dirty="0"/>
          </a:p>
        </p:txBody>
      </p:sp>
    </p:spTree>
    <p:custDataLst>
      <p:tags r:id="rId1"/>
    </p:custDataLst>
    <p:extLst>
      <p:ext uri="{BB962C8B-B14F-4D97-AF65-F5344CB8AC3E}">
        <p14:creationId xmlns:p14="http://schemas.microsoft.com/office/powerpoint/2010/main" val="2622299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Ahead</a:t>
            </a:r>
            <a:endParaRPr lang="en-US" dirty="0"/>
          </a:p>
        </p:txBody>
      </p:sp>
      <p:sp>
        <p:nvSpPr>
          <p:cNvPr id="3" name="Content Placeholder 2"/>
          <p:cNvSpPr>
            <a:spLocks noGrp="1"/>
          </p:cNvSpPr>
          <p:nvPr>
            <p:ph sz="half" idx="2"/>
          </p:nvPr>
        </p:nvSpPr>
        <p:spPr/>
        <p:txBody>
          <a:bodyPr/>
          <a:lstStyle/>
          <a:p>
            <a:r>
              <a:rPr lang="en-US" sz="2000" i="1" dirty="0" smtClean="0"/>
              <a:t>Affirmative Action programs still face many challenges, such as:</a:t>
            </a:r>
          </a:p>
          <a:p>
            <a:pPr marL="342900" indent="-342900">
              <a:buFont typeface="Arial" panose="020B0604020202020204" pitchFamily="34" charset="0"/>
              <a:buChar char="•"/>
            </a:pPr>
            <a:r>
              <a:rPr lang="en-US" sz="2000" dirty="0" smtClean="0"/>
              <a:t>Eliminating myths</a:t>
            </a:r>
            <a:r>
              <a:rPr lang="en-US" sz="2000" dirty="0"/>
              <a:t> </a:t>
            </a:r>
            <a:r>
              <a:rPr lang="en-US" sz="2000" dirty="0" smtClean="0"/>
              <a:t>and misinformation</a:t>
            </a:r>
            <a:endParaRPr lang="en-US" sz="2000" dirty="0"/>
          </a:p>
          <a:p>
            <a:pPr marL="342900" indent="-342900">
              <a:buFont typeface="Arial" panose="020B0604020202020204" pitchFamily="34" charset="0"/>
              <a:buChar char="•"/>
            </a:pPr>
            <a:r>
              <a:rPr lang="en-US" sz="2000" dirty="0" smtClean="0"/>
              <a:t>Involving all employees, regardless of rank</a:t>
            </a:r>
            <a:endParaRPr lang="en-US" sz="2000" dirty="0"/>
          </a:p>
          <a:p>
            <a:pPr marL="342900" indent="-342900">
              <a:buFont typeface="Arial" panose="020B0604020202020204" pitchFamily="34" charset="0"/>
              <a:buChar char="•"/>
            </a:pPr>
            <a:r>
              <a:rPr lang="en-US" sz="2000" dirty="0"/>
              <a:t>Providing management with skills and tools to motivate, supervise, and reward a diverse workforce</a:t>
            </a:r>
          </a:p>
          <a:p>
            <a:pPr marL="342900" indent="-342900">
              <a:buFont typeface="Arial" panose="020B0604020202020204" pitchFamily="34" charset="0"/>
              <a:buChar char="•"/>
            </a:pPr>
            <a:r>
              <a:rPr lang="en-US" sz="2000" dirty="0"/>
              <a:t>Overcoming resistance, </a:t>
            </a:r>
            <a:r>
              <a:rPr lang="en-US" sz="2000" dirty="0" smtClean="0"/>
              <a:t>uncertainty, controversy and </a:t>
            </a:r>
            <a:r>
              <a:rPr lang="en-US" sz="2000" dirty="0"/>
              <a:t>perceived lack of </a:t>
            </a:r>
            <a:r>
              <a:rPr lang="en-US" sz="2000" dirty="0" smtClean="0"/>
              <a:t>relevance</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11</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38042"/>
          <a:stretch/>
        </p:blipFill>
        <p:spPr>
          <a:xfrm>
            <a:off x="304800" y="1371600"/>
            <a:ext cx="3429712" cy="3059395"/>
          </a:xfrm>
          <a:prstGeom prst="rect">
            <a:avLst/>
          </a:prstGeom>
          <a:ln>
            <a:noFill/>
          </a:ln>
          <a:effectLst>
            <a:softEdge rad="112500"/>
          </a:effectLst>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81744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As an Employee of CDOT, it is critical you are familiar with CDOT’s Equal Employment Opportunity and Affirmative Action </a:t>
            </a:r>
            <a:r>
              <a:rPr lang="en-US" dirty="0" smtClean="0"/>
              <a:t>policy</a:t>
            </a:r>
            <a:r>
              <a:rPr lang="en-US" dirty="0"/>
              <a:t> </a:t>
            </a:r>
            <a:r>
              <a:rPr lang="en-US" dirty="0" smtClean="0"/>
              <a:t>as an:</a:t>
            </a:r>
          </a:p>
          <a:p>
            <a:pPr marL="457200" indent="-457200">
              <a:buFont typeface="Arial" panose="020B0604020202020204" pitchFamily="34" charset="0"/>
              <a:buChar char="•"/>
            </a:pPr>
            <a:r>
              <a:rPr lang="en-US" dirty="0" smtClean="0"/>
              <a:t>Employee</a:t>
            </a:r>
          </a:p>
          <a:p>
            <a:pPr marL="457200" indent="-457200">
              <a:buFont typeface="Arial" panose="020B0604020202020204" pitchFamily="34" charset="0"/>
              <a:buChar char="•"/>
            </a:pPr>
            <a:r>
              <a:rPr lang="en-US" dirty="0" smtClean="0"/>
              <a:t>Manager and Supervisor</a:t>
            </a:r>
          </a:p>
          <a:p>
            <a:pPr marL="457200" indent="-457200">
              <a:buFont typeface="Arial" panose="020B0604020202020204" pitchFamily="34" charset="0"/>
              <a:buChar char="•"/>
            </a:pPr>
            <a:r>
              <a:rPr lang="en-US" dirty="0" smtClean="0"/>
              <a:t>Hiring Manager </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12</a:t>
            </a:fld>
            <a:endParaRPr lang="en-US" dirty="0"/>
          </a:p>
        </p:txBody>
      </p:sp>
      <p:sp>
        <p:nvSpPr>
          <p:cNvPr id="2" name="Title 1"/>
          <p:cNvSpPr>
            <a:spLocks noGrp="1"/>
          </p:cNvSpPr>
          <p:nvPr>
            <p:ph type="title"/>
          </p:nvPr>
        </p:nvSpPr>
        <p:spPr/>
        <p:txBody>
          <a:bodyPr/>
          <a:lstStyle/>
          <a:p>
            <a:r>
              <a:rPr lang="en-US" dirty="0" smtClean="0"/>
              <a:t>Expectations of CDOT Employees</a:t>
            </a:r>
            <a:endParaRPr lang="en-US" dirty="0"/>
          </a:p>
        </p:txBody>
      </p:sp>
    </p:spTree>
    <p:extLst>
      <p:ext uri="{BB962C8B-B14F-4D97-AF65-F5344CB8AC3E}">
        <p14:creationId xmlns:p14="http://schemas.microsoft.com/office/powerpoint/2010/main" val="2333859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As an Employee  take the following actions:</a:t>
            </a:r>
          </a:p>
          <a:p>
            <a:pPr marL="457200" indent="-457200">
              <a:buFont typeface="Arial" panose="020B0604020202020204" pitchFamily="34" charset="0"/>
              <a:buChar char="•"/>
            </a:pPr>
            <a:r>
              <a:rPr lang="en-US" sz="2400" dirty="0"/>
              <a:t>Take all required training related to Equal Employment Opportunity and Affirmative Action (see Training tab)</a:t>
            </a:r>
          </a:p>
          <a:p>
            <a:pPr marL="457200" indent="-457200">
              <a:buFont typeface="Arial" panose="020B0604020202020204" pitchFamily="34" charset="0"/>
              <a:buChar char="•"/>
            </a:pPr>
            <a:r>
              <a:rPr lang="en-US" sz="2400" dirty="0"/>
              <a:t>Review 600.0 PD Equal Employment Opportunity and Affirmative Action  </a:t>
            </a:r>
          </a:p>
          <a:p>
            <a:pPr marL="457200" indent="-457200">
              <a:buFont typeface="Arial" panose="020B0604020202020204" pitchFamily="34" charset="0"/>
              <a:buChar char="•"/>
            </a:pPr>
            <a:r>
              <a:rPr lang="en-US" sz="2400" dirty="0"/>
              <a:t>Immediately report any concern or complaint of sexual harassment, discrimination or hostile work environment to the Regional Civil Rights Office or, for Headquarters staff, the Employee Relations Office</a:t>
            </a:r>
          </a:p>
          <a:p>
            <a:pPr marL="457200" indent="-457200">
              <a:buFont typeface="Arial" panose="020B0604020202020204" pitchFamily="34" charset="0"/>
              <a:buChar char="•"/>
            </a:pPr>
            <a:r>
              <a:rPr lang="en-US" sz="2400" dirty="0"/>
              <a:t>Model respectful behavior and adherence to CDOT policies and procedural directives</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p:txBody>
          <a:bodyPr/>
          <a:lstStyle/>
          <a:p>
            <a:r>
              <a:rPr lang="en-US" dirty="0" smtClean="0"/>
              <a:t>Expectations All Employees</a:t>
            </a:r>
            <a:endParaRPr lang="en-US" dirty="0"/>
          </a:p>
        </p:txBody>
      </p:sp>
    </p:spTree>
    <p:extLst>
      <p:ext uri="{BB962C8B-B14F-4D97-AF65-F5344CB8AC3E}">
        <p14:creationId xmlns:p14="http://schemas.microsoft.com/office/powerpoint/2010/main" val="2913090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i="1" dirty="0"/>
              <a:t>As a Manager or Supervisor take the following actions with your employees:</a:t>
            </a:r>
            <a:endParaRPr lang="en-US" sz="2000" dirty="0"/>
          </a:p>
          <a:p>
            <a:pPr marL="342900" indent="-342900">
              <a:buFont typeface="Arial" panose="020B0604020202020204" pitchFamily="34" charset="0"/>
              <a:buChar char="•"/>
            </a:pPr>
            <a:r>
              <a:rPr lang="en-US" sz="2000" dirty="0"/>
              <a:t>Ensure subordinate managers and supervisors understand Equal Employment Opportunity and Affirmative Action polices and procedures </a:t>
            </a:r>
          </a:p>
          <a:p>
            <a:pPr marL="342900" indent="-342900">
              <a:buFont typeface="Arial" panose="020B0604020202020204" pitchFamily="34" charset="0"/>
              <a:buChar char="•"/>
            </a:pPr>
            <a:r>
              <a:rPr lang="en-US" sz="2000" dirty="0"/>
              <a:t>Communicate any systemic barriers to Equal Employment Opportunity and Affirmative Action to appropriate manager or authority</a:t>
            </a:r>
          </a:p>
          <a:p>
            <a:pPr marL="342900" indent="-342900">
              <a:buFont typeface="Arial" panose="020B0604020202020204" pitchFamily="34" charset="0"/>
              <a:buChar char="•"/>
            </a:pPr>
            <a:r>
              <a:rPr lang="en-US" sz="2000" dirty="0"/>
              <a:t>Inform your employees about Equal Employment Opportunity and Affirmative Action  policies, employee complaint procedures</a:t>
            </a:r>
          </a:p>
          <a:p>
            <a:pPr marL="342900" indent="-342900">
              <a:buFont typeface="Arial" panose="020B0604020202020204" pitchFamily="34" charset="0"/>
              <a:buChar char="•"/>
            </a:pPr>
            <a:r>
              <a:rPr lang="en-US" sz="2000" dirty="0"/>
              <a:t>Immediately report any concern or complaint of sexual harassment, discrimination or hostile work environment to the Regional Civil Rights Office or, for Headquarters staff, the Employee Relations Office</a:t>
            </a:r>
          </a:p>
          <a:p>
            <a:pPr marL="342900" indent="-342900">
              <a:buFont typeface="Arial" panose="020B0604020202020204" pitchFamily="34" charset="0"/>
              <a:buChar char="•"/>
            </a:pPr>
            <a:r>
              <a:rPr lang="en-US" sz="2000" dirty="0"/>
              <a:t>Model respectful behavior and adherence to CDOT policies and procedural directives</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Expectations Mangers and Supervisors</a:t>
            </a:r>
            <a:endParaRPr lang="en-US" dirty="0"/>
          </a:p>
        </p:txBody>
      </p:sp>
    </p:spTree>
    <p:extLst>
      <p:ext uri="{BB962C8B-B14F-4D97-AF65-F5344CB8AC3E}">
        <p14:creationId xmlns:p14="http://schemas.microsoft.com/office/powerpoint/2010/main" val="1790921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When hiring or during a recruitment or promotional process:</a:t>
            </a:r>
            <a:endParaRPr lang="en-US" sz="2400" dirty="0"/>
          </a:p>
          <a:p>
            <a:pPr marL="342900" indent="-342900">
              <a:buFont typeface="Arial" panose="020B0604020202020204" pitchFamily="34" charset="0"/>
              <a:buChar char="•"/>
            </a:pPr>
            <a:r>
              <a:rPr lang="en-US" sz="2400" dirty="0"/>
              <a:t>Work with your HR Workforce Specialist and/or Regional Civil Rights Office to determine the best hiring/promotion strategy</a:t>
            </a:r>
          </a:p>
          <a:p>
            <a:pPr marL="342900" indent="-342900">
              <a:buFont typeface="Arial" panose="020B0604020202020204" pitchFamily="34" charset="0"/>
              <a:buChar char="•"/>
            </a:pPr>
            <a:r>
              <a:rPr lang="en-US" sz="2400" dirty="0"/>
              <a:t>Ensure that no biases or barriers exist when conducting hiring and promotion  actions </a:t>
            </a:r>
          </a:p>
          <a:p>
            <a:pPr marL="342900" indent="-342900">
              <a:buFont typeface="Arial" panose="020B0604020202020204" pitchFamily="34" charset="0"/>
              <a:buChar char="•"/>
            </a:pPr>
            <a:r>
              <a:rPr lang="en-US" sz="2400" dirty="0"/>
              <a:t>Monitor all employment actions (hiring, promotion, training, and other terms and conditions of employment) to ensure EEO and AA opportunities are fully utilized</a:t>
            </a:r>
          </a:p>
          <a:p>
            <a:pPr marL="342900" indent="-342900">
              <a:buFont typeface="Arial" panose="020B0604020202020204" pitchFamily="34" charset="0"/>
              <a:buChar char="•"/>
            </a:pPr>
            <a:r>
              <a:rPr lang="en-US" sz="2400" dirty="0"/>
              <a:t>Hire the best qualified candidate for the job</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Expectations Hiring Manger</a:t>
            </a:r>
            <a:endParaRPr lang="en-US" dirty="0"/>
          </a:p>
        </p:txBody>
      </p:sp>
    </p:spTree>
    <p:extLst>
      <p:ext uri="{BB962C8B-B14F-4D97-AF65-F5344CB8AC3E}">
        <p14:creationId xmlns:p14="http://schemas.microsoft.com/office/powerpoint/2010/main" val="2764978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t>Develop Equal Employment Opportunity and Affirmative Action competencies by taking the following training:</a:t>
            </a:r>
            <a:endParaRPr lang="en-US" dirty="0"/>
          </a:p>
          <a:p>
            <a:pPr marL="457200" indent="-457200">
              <a:buFont typeface="Arial" panose="020B0604020202020204" pitchFamily="34" charset="0"/>
              <a:buChar char="•"/>
            </a:pPr>
            <a:r>
              <a:rPr lang="en-US" dirty="0"/>
              <a:t>Preventing Discrimination and Harassment</a:t>
            </a:r>
          </a:p>
          <a:p>
            <a:pPr marL="457200" indent="-457200">
              <a:buFont typeface="Arial" panose="020B0604020202020204" pitchFamily="34" charset="0"/>
              <a:buChar char="•"/>
            </a:pPr>
            <a:r>
              <a:rPr lang="en-US" dirty="0"/>
              <a:t>Preventing Sexual Harassment</a:t>
            </a:r>
          </a:p>
          <a:p>
            <a:pPr marL="457200" indent="-457200">
              <a:buFont typeface="Arial" panose="020B0604020202020204" pitchFamily="34" charset="0"/>
              <a:buChar char="•"/>
            </a:pPr>
            <a:r>
              <a:rPr lang="en-US" dirty="0"/>
              <a:t>Preventing Workplace Violence</a:t>
            </a:r>
          </a:p>
          <a:p>
            <a:pPr marL="457200" indent="-457200">
              <a:buFont typeface="Arial" panose="020B0604020202020204" pitchFamily="34" charset="0"/>
              <a:buChar char="•"/>
            </a:pPr>
            <a:r>
              <a:rPr lang="en-US" dirty="0"/>
              <a:t>Affirmative Action in Employment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Expectation Training</a:t>
            </a:r>
            <a:endParaRPr lang="en-US" dirty="0"/>
          </a:p>
        </p:txBody>
      </p:sp>
    </p:spTree>
    <p:extLst>
      <p:ext uri="{BB962C8B-B14F-4D97-AF65-F5344CB8AC3E}">
        <p14:creationId xmlns:p14="http://schemas.microsoft.com/office/powerpoint/2010/main" val="1634752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sz="2400" dirty="0"/>
              <a:t>Understand the origins and history of Affirmative Action</a:t>
            </a:r>
          </a:p>
          <a:p>
            <a:pPr marL="457200" indent="-457200">
              <a:buFont typeface="Arial" panose="020B0604020202020204" pitchFamily="34" charset="0"/>
              <a:buChar char="•"/>
            </a:pPr>
            <a:r>
              <a:rPr lang="en-US" sz="2400" dirty="0"/>
              <a:t>Identify what is and isn’t Affirmative Action and who benefits</a:t>
            </a:r>
          </a:p>
          <a:p>
            <a:pPr marL="457200" indent="-457200">
              <a:buFont typeface="Arial" panose="020B0604020202020204" pitchFamily="34" charset="0"/>
              <a:buChar char="•"/>
            </a:pPr>
            <a:r>
              <a:rPr lang="en-US" sz="2400" dirty="0"/>
              <a:t>Identify the components of an Affirmative Action Plan</a:t>
            </a:r>
          </a:p>
          <a:p>
            <a:pPr marL="457200" indent="-457200">
              <a:buFont typeface="Arial" panose="020B0604020202020204" pitchFamily="34" charset="0"/>
              <a:buChar char="•"/>
            </a:pPr>
            <a:r>
              <a:rPr lang="en-US" sz="2400" dirty="0"/>
              <a:t>Describe Affirmative Action strategies </a:t>
            </a:r>
          </a:p>
          <a:p>
            <a:pPr marL="457200" indent="-457200">
              <a:buFont typeface="Arial" panose="020B0604020202020204" pitchFamily="34" charset="0"/>
              <a:buChar char="•"/>
            </a:pPr>
            <a:r>
              <a:rPr lang="en-US" sz="2400" dirty="0"/>
              <a:t>Understand CDOT’s expectation of Managers and Supervisors working with Affirmative Action</a:t>
            </a:r>
          </a:p>
          <a:p>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r>
              <a:rPr lang="en-US" b="1" dirty="0" smtClean="0"/>
              <a:t> </a:t>
            </a:r>
            <a:r>
              <a:rPr lang="en-US" dirty="0" smtClean="0"/>
              <a:t>Human Resources </a:t>
            </a:r>
          </a:p>
          <a:p>
            <a:pPr lvl="2"/>
            <a:r>
              <a:rPr lang="en-US" b="1" dirty="0" smtClean="0"/>
              <a:t>Phone: </a:t>
            </a:r>
            <a:r>
              <a:rPr lang="en-US" dirty="0" smtClean="0"/>
              <a:t>(303) 757-9216</a:t>
            </a:r>
          </a:p>
          <a:p>
            <a:pPr lvl="2"/>
            <a:r>
              <a:rPr lang="en-US" b="1" dirty="0" smtClean="0"/>
              <a:t>Email: </a:t>
            </a:r>
            <a:r>
              <a:rPr lang="en-US" dirty="0" smtClean="0">
                <a:hlinkClick r:id="rId4"/>
              </a:rPr>
              <a:t>dot_workforce_staffing@state.co.us</a:t>
            </a: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mj-lt"/>
              <a:buAutoNum type="arabicPeriod"/>
            </a:pPr>
            <a:r>
              <a:rPr lang="en-US" sz="2400" dirty="0" smtClean="0"/>
              <a:t>(True or false) </a:t>
            </a:r>
            <a:r>
              <a:rPr lang="en-US" sz="2400" dirty="0" smtClean="0"/>
              <a:t>CDOT's </a:t>
            </a:r>
            <a:r>
              <a:rPr lang="en-US" sz="2400" dirty="0"/>
              <a:t>Affirmative Action plan establishes goals for hiring, and promoting women and minorities with the intent to eliminate the present effects of past discrimination</a:t>
            </a:r>
            <a:r>
              <a:rPr lang="en-US" sz="2400" dirty="0" smtClean="0"/>
              <a:t>.</a:t>
            </a:r>
            <a:endParaRPr lang="en-US" sz="2400" dirty="0"/>
          </a:p>
          <a:p>
            <a:pPr marL="1200150" lvl="1" indent="-457200"/>
            <a:r>
              <a:rPr lang="en-US" dirty="0" smtClean="0"/>
              <a:t>Answer: True</a:t>
            </a:r>
          </a:p>
          <a:p>
            <a:pPr marL="457200" indent="-457200">
              <a:buFont typeface="+mj-lt"/>
              <a:buAutoNum type="arabicPeriod" startAt="2"/>
            </a:pPr>
            <a:r>
              <a:rPr lang="en-US" sz="2400" dirty="0"/>
              <a:t>Which of the following is </a:t>
            </a:r>
            <a:r>
              <a:rPr lang="en-US" sz="2400" b="1" dirty="0"/>
              <a:t>not</a:t>
            </a:r>
            <a:r>
              <a:rPr lang="en-US" sz="2400" dirty="0"/>
              <a:t> a component of an organization's Affirmative Action </a:t>
            </a:r>
            <a:r>
              <a:rPr lang="en-US" sz="2400" dirty="0" smtClean="0"/>
              <a:t>Plan?  </a:t>
            </a:r>
            <a:r>
              <a:rPr lang="en-US" sz="2400" dirty="0" smtClean="0"/>
              <a:t>The Workforce Analysis, Availability Analysis, or Salary Analysis </a:t>
            </a:r>
          </a:p>
          <a:p>
            <a:pPr marL="1200150" lvl="1" indent="-457200">
              <a:buFont typeface="Arial" panose="020B0604020202020204" pitchFamily="34" charset="0"/>
              <a:buChar char="•"/>
            </a:pPr>
            <a:r>
              <a:rPr lang="en-US" dirty="0" smtClean="0"/>
              <a:t>Answer: Salary Analysis</a:t>
            </a:r>
            <a:endParaRPr lang="en-US" dirty="0" smtClean="0"/>
          </a:p>
          <a:p>
            <a:pPr marL="514350" indent="-514350">
              <a:buFont typeface="+mj-lt"/>
              <a:buAutoNum type="arabicPeriod" startAt="3"/>
            </a:pPr>
            <a:r>
              <a:rPr lang="en-US" sz="2400" dirty="0"/>
              <a:t>(True or false) Affirmative </a:t>
            </a:r>
            <a:r>
              <a:rPr lang="en-US" sz="2400" dirty="0" smtClean="0"/>
              <a:t>Action specifically prohibits hiring or promotion quotas.</a:t>
            </a:r>
          </a:p>
          <a:p>
            <a:pPr marL="1257300" lvl="1" indent="-514350">
              <a:buFont typeface="Arial" panose="020B0604020202020204" pitchFamily="34" charset="0"/>
              <a:buChar char="•"/>
            </a:pPr>
            <a:r>
              <a:rPr lang="en-US" dirty="0" smtClean="0"/>
              <a:t>Answer: True</a:t>
            </a:r>
            <a:endParaRPr lang="en-US" dirty="0" smtClean="0"/>
          </a:p>
        </p:txBody>
      </p:sp>
    </p:spTree>
    <p:extLst>
      <p:ext uri="{BB962C8B-B14F-4D97-AF65-F5344CB8AC3E}">
        <p14:creationId xmlns:p14="http://schemas.microsoft.com/office/powerpoint/2010/main" val="37562423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2205678"/>
            <a:ext cx="8778240" cy="4243928"/>
          </a:xfrm>
        </p:spPr>
        <p:txBody>
          <a:bodyPr>
            <a:normAutofit/>
          </a:bodyPr>
          <a:lstStyle/>
          <a:p>
            <a:r>
              <a:rPr lang="en-US" sz="1400" i="1" dirty="0"/>
              <a:t>W</a:t>
            </a:r>
            <a:r>
              <a:rPr lang="en-US" sz="1400" i="1" dirty="0" smtClean="0"/>
              <a:t>elcome to the training </a:t>
            </a:r>
            <a:r>
              <a:rPr lang="en-US" sz="1400" i="1" dirty="0"/>
              <a:t>designed to assist you in understanding the concepts and requirements relating to </a:t>
            </a:r>
            <a:r>
              <a:rPr lang="en-US" sz="1400" i="1" dirty="0" smtClean="0"/>
              <a:t>Affirmative </a:t>
            </a:r>
            <a:r>
              <a:rPr lang="en-US" sz="1400" i="1" dirty="0"/>
              <a:t>A</a:t>
            </a:r>
            <a:r>
              <a:rPr lang="en-US" sz="1400" i="1" dirty="0" smtClean="0"/>
              <a:t>ction. CDOT </a:t>
            </a:r>
            <a:r>
              <a:rPr lang="en-US" sz="1400" i="1" dirty="0"/>
              <a:t>is committed to E</a:t>
            </a:r>
            <a:r>
              <a:rPr lang="en-US" sz="1400" i="1" dirty="0" smtClean="0"/>
              <a:t>qual Employment Opportunity </a:t>
            </a:r>
            <a:r>
              <a:rPr lang="en-US" sz="1400" i="1" dirty="0"/>
              <a:t>and </a:t>
            </a:r>
            <a:r>
              <a:rPr lang="en-US" sz="1400" i="1" dirty="0" smtClean="0"/>
              <a:t>Affirmative Action </a:t>
            </a:r>
            <a:r>
              <a:rPr lang="en-US" sz="1400" i="1" dirty="0"/>
              <a:t>for all Colorado residents.</a:t>
            </a:r>
            <a:endParaRPr lang="en-US" sz="1400" dirty="0"/>
          </a:p>
          <a:p>
            <a:endParaRPr lang="en-US" sz="800" dirty="0"/>
          </a:p>
          <a:p>
            <a:r>
              <a:rPr lang="en-US" sz="1400" i="1" dirty="0"/>
              <a:t>At CDOT, we want to foster a work culture that values diversity and one in which all employees feel welcomed and appreciated. We will not condone behavior that undermines our core values, which include a passion for dignity, respect, and integrity. </a:t>
            </a:r>
            <a:endParaRPr lang="en-US" sz="1400" i="1" dirty="0" smtClean="0"/>
          </a:p>
          <a:p>
            <a:endParaRPr lang="en-US" sz="800" dirty="0"/>
          </a:p>
          <a:p>
            <a:r>
              <a:rPr lang="en-US" sz="1400" i="1" dirty="0"/>
              <a:t>You are encouraged to </a:t>
            </a:r>
            <a:r>
              <a:rPr lang="en-US" sz="1400" i="1" dirty="0" smtClean="0"/>
              <a:t>review </a:t>
            </a:r>
            <a:r>
              <a:rPr lang="en-US" sz="1400" i="1" dirty="0"/>
              <a:t>the content of this training module. Your participation </a:t>
            </a:r>
            <a:r>
              <a:rPr lang="en-US" sz="1400" i="1" dirty="0" smtClean="0"/>
              <a:t>ensures all CDOT employees have </a:t>
            </a:r>
            <a:r>
              <a:rPr lang="en-US" sz="1400" i="1" dirty="0"/>
              <a:t>a common </a:t>
            </a:r>
            <a:r>
              <a:rPr lang="en-US" sz="1400" i="1" dirty="0" smtClean="0"/>
              <a:t>understanding of Affirmative Action </a:t>
            </a:r>
            <a:r>
              <a:rPr lang="en-US" sz="1400" i="1" dirty="0"/>
              <a:t>to help make us the best transportation department in the country</a:t>
            </a:r>
            <a:r>
              <a:rPr lang="en-US" sz="1400" i="1" dirty="0" smtClean="0"/>
              <a:t>.</a:t>
            </a:r>
          </a:p>
          <a:p>
            <a:endParaRPr lang="en-US" sz="800" dirty="0"/>
          </a:p>
          <a:p>
            <a:r>
              <a:rPr lang="en-US" sz="1400" i="1" dirty="0"/>
              <a:t>CDOT is a partner in a Stewardship and Oversight Agreement with the Federal Highway Administration (FHWA) and the foundation for CDOT’s </a:t>
            </a:r>
            <a:r>
              <a:rPr lang="en-US" sz="1400" i="1" dirty="0" smtClean="0"/>
              <a:t>Affirmative </a:t>
            </a:r>
            <a:r>
              <a:rPr lang="en-US" sz="1400" i="1" dirty="0"/>
              <a:t>A</a:t>
            </a:r>
            <a:r>
              <a:rPr lang="en-US" sz="1400" i="1" dirty="0" smtClean="0"/>
              <a:t>ction </a:t>
            </a:r>
            <a:r>
              <a:rPr lang="en-US" sz="1400" i="1" dirty="0"/>
              <a:t>plan is contained in  23 CFR Part 230 and the Federal Transportation Administration (FTA) Circular 4701.1. </a:t>
            </a:r>
            <a:endParaRPr lang="en-US" sz="1400" dirty="0" smtClean="0"/>
          </a:p>
          <a:p>
            <a:endParaRPr lang="en-US" sz="800" i="1" dirty="0" smtClean="0"/>
          </a:p>
          <a:p>
            <a:r>
              <a:rPr lang="en-US" sz="1400" i="1" dirty="0" smtClean="0"/>
              <a:t>Please take a moment to review the following materials:</a:t>
            </a:r>
          </a:p>
          <a:p>
            <a:pPr marL="285750" indent="-285750">
              <a:buFont typeface="Arial" panose="020B0604020202020204" pitchFamily="34" charset="0"/>
              <a:buChar char="•"/>
            </a:pPr>
            <a:r>
              <a:rPr lang="en-US" sz="1400" i="1" dirty="0" smtClean="0"/>
              <a:t>Affirmative </a:t>
            </a:r>
            <a:r>
              <a:rPr lang="en-US" sz="1400" i="1" dirty="0"/>
              <a:t>Action Commitment </a:t>
            </a:r>
            <a:r>
              <a:rPr lang="en-US" sz="1400" i="1" dirty="0" smtClean="0"/>
              <a:t>Statement</a:t>
            </a:r>
          </a:p>
          <a:p>
            <a:pPr marL="285750" indent="-285750">
              <a:buFont typeface="Arial" panose="020B0604020202020204" pitchFamily="34" charset="0"/>
              <a:buChar char="•"/>
            </a:pPr>
            <a:r>
              <a:rPr lang="en-US" sz="1400" i="1" dirty="0"/>
              <a:t>Affirmative Action Report and Plan</a:t>
            </a:r>
            <a:endParaRPr lang="en-US" sz="1400" dirty="0"/>
          </a:p>
          <a:p>
            <a:pPr marL="285750" indent="-285750">
              <a:buFont typeface="Arial" panose="020B0604020202020204" pitchFamily="34" charset="0"/>
              <a:buChar char="•"/>
            </a:pPr>
            <a:r>
              <a:rPr lang="en-US" sz="1400" i="1" dirty="0" smtClean="0"/>
              <a:t>600.0 PD Equal </a:t>
            </a:r>
            <a:r>
              <a:rPr lang="en-US" sz="1400" i="1" dirty="0"/>
              <a:t>Employment </a:t>
            </a:r>
            <a:r>
              <a:rPr lang="en-US" sz="1400" i="1" dirty="0" smtClean="0"/>
              <a:t>Opportunity and </a:t>
            </a:r>
            <a:r>
              <a:rPr lang="en-US" sz="1400" i="1" dirty="0"/>
              <a:t>Affirmative </a:t>
            </a:r>
            <a:r>
              <a:rPr lang="en-US" sz="1400" i="1" dirty="0" smtClean="0"/>
              <a:t>Action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a:t>
            </a:fld>
            <a:endParaRPr lang="en-US" dirty="0"/>
          </a:p>
        </p:txBody>
      </p:sp>
      <p:sp>
        <p:nvSpPr>
          <p:cNvPr id="5" name="Title 4"/>
          <p:cNvSpPr>
            <a:spLocks noGrp="1"/>
          </p:cNvSpPr>
          <p:nvPr>
            <p:ph type="title"/>
          </p:nvPr>
        </p:nvSpPr>
        <p:spPr/>
        <p:txBody>
          <a:bodyPr/>
          <a:lstStyle/>
          <a:p>
            <a:r>
              <a:rPr lang="en-US" dirty="0" smtClean="0"/>
              <a:t>Message to CDOT Employees</a:t>
            </a:r>
            <a:endParaRPr lang="en-US" dirty="0"/>
          </a:p>
        </p:txBody>
      </p:sp>
      <p:pic>
        <p:nvPicPr>
          <p:cNvPr id="15" name="Picture 14"/>
          <p:cNvPicPr>
            <a:picLocks noChangeAspect="1"/>
          </p:cNvPicPr>
          <p:nvPr/>
        </p:nvPicPr>
        <p:blipFill rotWithShape="1">
          <a:blip r:embed="rId4"/>
          <a:srcRect l="20433" t="39643" r="18612" b="38942"/>
          <a:stretch/>
        </p:blipFill>
        <p:spPr>
          <a:xfrm>
            <a:off x="0" y="1254734"/>
            <a:ext cx="3922005" cy="1064453"/>
          </a:xfrm>
          <a:prstGeom prst="rect">
            <a:avLst/>
          </a:prstGeom>
        </p:spPr>
      </p:pic>
    </p:spTree>
    <p:custDataLst>
      <p:tags r:id="rId1"/>
    </p:custDataLst>
    <p:extLst>
      <p:ext uri="{BB962C8B-B14F-4D97-AF65-F5344CB8AC3E}">
        <p14:creationId xmlns:p14="http://schemas.microsoft.com/office/powerpoint/2010/main" val="111395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r>
              <a:rPr lang="en-US" dirty="0" smtClean="0"/>
              <a:t>Upon completing this course you will be able to:</a:t>
            </a:r>
            <a:endParaRPr lang="en-US" dirty="0"/>
          </a:p>
          <a:p>
            <a:pPr marL="457200" indent="-457200">
              <a:buFont typeface="Arial" panose="020B0604020202020204" pitchFamily="34" charset="0"/>
              <a:buChar char="•"/>
            </a:pPr>
            <a:r>
              <a:rPr lang="en-US" sz="2400" dirty="0" smtClean="0"/>
              <a:t>Understand the </a:t>
            </a:r>
            <a:r>
              <a:rPr lang="en-US" sz="2400" dirty="0"/>
              <a:t>origins and history of Affirmative Action</a:t>
            </a:r>
          </a:p>
          <a:p>
            <a:pPr marL="457200" indent="-457200">
              <a:buFont typeface="Arial" panose="020B0604020202020204" pitchFamily="34" charset="0"/>
              <a:buChar char="•"/>
            </a:pPr>
            <a:r>
              <a:rPr lang="en-US" sz="2400" dirty="0"/>
              <a:t>Identify </a:t>
            </a:r>
            <a:r>
              <a:rPr lang="en-US" sz="2400" dirty="0" smtClean="0"/>
              <a:t>what is and isn’t Affirmative Action and who benefits</a:t>
            </a:r>
          </a:p>
          <a:p>
            <a:pPr marL="457200" indent="-457200">
              <a:buFont typeface="Arial" panose="020B0604020202020204" pitchFamily="34" charset="0"/>
              <a:buChar char="•"/>
            </a:pPr>
            <a:r>
              <a:rPr lang="en-US" sz="2400" dirty="0" smtClean="0"/>
              <a:t>Identify the components of </a:t>
            </a:r>
            <a:r>
              <a:rPr lang="en-US" sz="2400" dirty="0"/>
              <a:t>an Affirmative Action Plan</a:t>
            </a:r>
          </a:p>
          <a:p>
            <a:pPr marL="457200" indent="-457200">
              <a:buFont typeface="Arial" panose="020B0604020202020204" pitchFamily="34" charset="0"/>
              <a:buChar char="•"/>
            </a:pPr>
            <a:r>
              <a:rPr lang="en-US" sz="2400" dirty="0"/>
              <a:t>Describe </a:t>
            </a:r>
            <a:r>
              <a:rPr lang="en-US" sz="2400" dirty="0" smtClean="0"/>
              <a:t>Affirmative </a:t>
            </a:r>
            <a:r>
              <a:rPr lang="en-US" sz="2400" dirty="0"/>
              <a:t>Action strategies </a:t>
            </a:r>
            <a:endParaRPr lang="en-US" sz="2400" dirty="0" smtClean="0"/>
          </a:p>
          <a:p>
            <a:pPr marL="457200" indent="-457200">
              <a:buFont typeface="Arial" panose="020B0604020202020204" pitchFamily="34" charset="0"/>
              <a:buChar char="•"/>
            </a:pPr>
            <a:r>
              <a:rPr lang="en-US" sz="2400" dirty="0" smtClean="0"/>
              <a:t>Understand CDOT’s expectation of Managers and Supervisors working with Affirmative Action</a:t>
            </a:r>
          </a:p>
          <a:p>
            <a:pPr marL="457200" indent="-457200">
              <a:buFont typeface="Arial" panose="020B0604020202020204" pitchFamily="34" charset="0"/>
              <a:buChar char="•"/>
            </a:pP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517073" y="1423652"/>
            <a:ext cx="7444047" cy="5016758"/>
          </a:xfrm>
          <a:prstGeom prst="rect">
            <a:avLst/>
          </a:prstGeom>
          <a:noFill/>
        </p:spPr>
        <p:txBody>
          <a:bodyPr wrap="square" rtlCol="0">
            <a:spAutoFit/>
          </a:bodyPr>
          <a:lstStyle/>
          <a:p>
            <a:r>
              <a:rPr lang="en-US" sz="2000" b="1" i="1" dirty="0" smtClean="0"/>
              <a:t>Before we begin, take a moment to review the</a:t>
            </a:r>
            <a:r>
              <a:rPr lang="en-US" sz="2000" b="1" i="1" dirty="0"/>
              <a:t> </a:t>
            </a:r>
            <a:r>
              <a:rPr lang="en-US" sz="2000" b="1" i="1" dirty="0" smtClean="0"/>
              <a:t>following terms:</a:t>
            </a:r>
          </a:p>
          <a:p>
            <a:endParaRPr lang="en-US" sz="800" b="1" i="1" dirty="0" smtClean="0"/>
          </a:p>
          <a:p>
            <a:pPr marL="342900" indent="-342900">
              <a:buFont typeface="Arial" panose="020B0604020202020204" pitchFamily="34" charset="0"/>
              <a:buChar char="•"/>
            </a:pPr>
            <a:r>
              <a:rPr lang="en-US" b="1" dirty="0" smtClean="0">
                <a:solidFill>
                  <a:schemeClr val="dk1"/>
                </a:solidFill>
              </a:rPr>
              <a:t>Affirmative Action Program </a:t>
            </a:r>
            <a:r>
              <a:rPr lang="en-US" dirty="0">
                <a:solidFill>
                  <a:schemeClr val="dk1"/>
                </a:solidFill>
              </a:rPr>
              <a:t>- </a:t>
            </a:r>
            <a:r>
              <a:rPr lang="en-US" i="1" dirty="0">
                <a:solidFill>
                  <a:schemeClr val="dk1"/>
                </a:solidFill>
              </a:rPr>
              <a:t>Specific actions taken by an organization to have its workforce reflect the race, ethnicity and gender of the qualified local population and other protected classes such individuals or veterans with disabilities.</a:t>
            </a:r>
            <a:endParaRPr lang="en-US" i="1" dirty="0" smtClean="0">
              <a:solidFill>
                <a:schemeClr val="dk1"/>
              </a:solidFill>
            </a:endParaRPr>
          </a:p>
          <a:p>
            <a:pPr marL="342900" indent="-342900">
              <a:buFont typeface="Arial" panose="020B0604020202020204" pitchFamily="34" charset="0"/>
              <a:buChar char="•"/>
            </a:pPr>
            <a:r>
              <a:rPr lang="en-US" b="1" dirty="0" smtClean="0">
                <a:solidFill>
                  <a:schemeClr val="dk1"/>
                </a:solidFill>
              </a:rPr>
              <a:t>Affirmative </a:t>
            </a:r>
            <a:r>
              <a:rPr lang="en-US" b="1" dirty="0">
                <a:solidFill>
                  <a:schemeClr val="dk1"/>
                </a:solidFill>
              </a:rPr>
              <a:t>Action Report and Plan </a:t>
            </a:r>
            <a:r>
              <a:rPr lang="en-US" dirty="0" smtClean="0">
                <a:solidFill>
                  <a:schemeClr val="dk1"/>
                </a:solidFill>
              </a:rPr>
              <a:t>– </a:t>
            </a:r>
            <a:r>
              <a:rPr lang="en-US" i="1" dirty="0" smtClean="0">
                <a:solidFill>
                  <a:schemeClr val="dk1"/>
                </a:solidFill>
              </a:rPr>
              <a:t>An annual </a:t>
            </a:r>
            <a:r>
              <a:rPr lang="en-US" i="1" dirty="0">
                <a:solidFill>
                  <a:schemeClr val="dk1"/>
                </a:solidFill>
              </a:rPr>
              <a:t>publication that outlines the organizational actions taken when a workforce does not naturally reflect the qualified local population.  The publication includes an analyses of the workforce and qualified local population.  The Plan identifies gaps, sets goals and timetables to close those gaps and the results of the previous year.</a:t>
            </a:r>
          </a:p>
          <a:p>
            <a:pPr marL="342900" indent="-342900">
              <a:buFont typeface="Arial" panose="020B0604020202020204" pitchFamily="34" charset="0"/>
              <a:buChar char="•"/>
            </a:pPr>
            <a:r>
              <a:rPr lang="en-US" b="1" dirty="0">
                <a:solidFill>
                  <a:schemeClr val="dk1"/>
                </a:solidFill>
              </a:rPr>
              <a:t>Diversity</a:t>
            </a:r>
            <a:r>
              <a:rPr lang="en-US" dirty="0">
                <a:solidFill>
                  <a:schemeClr val="dk1"/>
                </a:solidFill>
              </a:rPr>
              <a:t> - </a:t>
            </a:r>
            <a:r>
              <a:rPr lang="en-US" i="1" dirty="0">
                <a:solidFill>
                  <a:schemeClr val="dk1"/>
                </a:solidFill>
              </a:rPr>
              <a:t>The unique qualities, experiences and work styles of individuals contributing to increased staff engagement, retention and productivity as well as enhancing an organization's relationship with its customers and community.</a:t>
            </a: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222811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013393744"/>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Milestones in the History of AA</a:t>
            </a:r>
            <a:endParaRPr lang="en-US" dirty="0"/>
          </a:p>
        </p:txBody>
      </p:sp>
    </p:spTree>
    <p:custDataLst>
      <p:tags r:id="rId1"/>
    </p:custDataLst>
    <p:extLst>
      <p:ext uri="{BB962C8B-B14F-4D97-AF65-F5344CB8AC3E}">
        <p14:creationId xmlns:p14="http://schemas.microsoft.com/office/powerpoint/2010/main" val="2130534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(and is not) Affirmative Action</a:t>
            </a:r>
            <a:endParaRPr lang="en-US" dirty="0"/>
          </a:p>
        </p:txBody>
      </p:sp>
      <p:sp>
        <p:nvSpPr>
          <p:cNvPr id="2" name="Content Placeholder 1"/>
          <p:cNvSpPr>
            <a:spLocks noGrp="1"/>
          </p:cNvSpPr>
          <p:nvPr>
            <p:ph sz="half" idx="2"/>
          </p:nvPr>
        </p:nvSpPr>
        <p:spPr>
          <a:xfrm>
            <a:off x="320039" y="1371600"/>
            <a:ext cx="8488681" cy="1009135"/>
          </a:xfrm>
        </p:spPr>
        <p:txBody>
          <a:bodyPr/>
          <a:lstStyle/>
          <a:p>
            <a:r>
              <a:rPr lang="en-US" sz="2400" dirty="0" smtClean="0"/>
              <a:t>Affirmative Action is to have CDOT’s workforce reflect our community.  </a:t>
            </a:r>
            <a:r>
              <a:rPr lang="en-US" sz="2400" i="1" dirty="0" smtClean="0"/>
              <a:t>But, what is and isn’t Affirmative Action?</a:t>
            </a: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6" name="Content Placeholder 5"/>
          <p:cNvSpPr>
            <a:spLocks noGrp="1"/>
          </p:cNvSpPr>
          <p:nvPr>
            <p:ph sz="half" idx="12"/>
          </p:nvPr>
        </p:nvSpPr>
        <p:spPr>
          <a:xfrm>
            <a:off x="320041" y="2506146"/>
            <a:ext cx="4046014" cy="3661719"/>
          </a:xfrm>
          <a:ln>
            <a:noFill/>
          </a:ln>
        </p:spPr>
        <p:style>
          <a:lnRef idx="2">
            <a:schemeClr val="dk1"/>
          </a:lnRef>
          <a:fillRef idx="1">
            <a:schemeClr val="lt1"/>
          </a:fillRef>
          <a:effectRef idx="0">
            <a:schemeClr val="dk1"/>
          </a:effectRef>
          <a:fontRef idx="minor">
            <a:schemeClr val="dk1"/>
          </a:fontRef>
        </p:style>
        <p:txBody>
          <a:bodyPr/>
          <a:lstStyle/>
          <a:p>
            <a:r>
              <a:rPr lang="en-US" b="1" i="1" dirty="0" smtClean="0"/>
              <a:t>Affirmative Action Is:</a:t>
            </a:r>
            <a:endParaRPr lang="en-US" b="1" i="1" dirty="0"/>
          </a:p>
          <a:p>
            <a:pPr marL="457200" indent="-457200">
              <a:buBlip>
                <a:blip r:embed="rId4"/>
              </a:buBlip>
            </a:pPr>
            <a:r>
              <a:rPr lang="en-US" sz="2000" dirty="0"/>
              <a:t>Remedial </a:t>
            </a:r>
            <a:r>
              <a:rPr lang="en-US" sz="2000" dirty="0" smtClean="0"/>
              <a:t>action, such as implementing an AA program</a:t>
            </a:r>
            <a:endParaRPr lang="en-US" sz="2000" dirty="0"/>
          </a:p>
          <a:p>
            <a:pPr marL="457200" indent="-457200">
              <a:buBlip>
                <a:blip r:embed="rId4"/>
              </a:buBlip>
            </a:pPr>
            <a:r>
              <a:rPr lang="en-US" sz="2000" dirty="0" smtClean="0"/>
              <a:t>Performing inclusive outreach to minority and female applicants during the hiring process</a:t>
            </a:r>
          </a:p>
          <a:p>
            <a:pPr marL="457200" indent="-457200">
              <a:buBlip>
                <a:blip r:embed="rId4"/>
              </a:buBlip>
            </a:pPr>
            <a:r>
              <a:rPr lang="en-US" sz="2000" dirty="0" smtClean="0"/>
              <a:t>Bringing in diversity into the interview panels </a:t>
            </a:r>
            <a:endParaRPr lang="en-US" dirty="0"/>
          </a:p>
          <a:p>
            <a:pPr marL="457200" indent="-457200">
              <a:buBlip>
                <a:blip r:embed="rId4"/>
              </a:buBlip>
            </a:pPr>
            <a:r>
              <a:rPr lang="en-US" sz="2000" dirty="0" smtClean="0"/>
              <a:t>Eliminate discrimination in hiring</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Content Placeholder 5"/>
          <p:cNvSpPr txBox="1">
            <a:spLocks/>
          </p:cNvSpPr>
          <p:nvPr/>
        </p:nvSpPr>
        <p:spPr bwMode="auto">
          <a:xfrm>
            <a:off x="4506097" y="2506146"/>
            <a:ext cx="4264318" cy="3661719"/>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b="1" i="1" dirty="0"/>
              <a:t>Affirmative Action Is </a:t>
            </a:r>
            <a:r>
              <a:rPr lang="en-US" b="1" i="1" dirty="0" smtClean="0"/>
              <a:t>not:</a:t>
            </a:r>
          </a:p>
          <a:p>
            <a:pPr marL="342900" indent="-342900">
              <a:buBlip>
                <a:blip r:embed="rId5"/>
              </a:buBlip>
            </a:pPr>
            <a:r>
              <a:rPr lang="en-US" sz="2000" dirty="0" smtClean="0"/>
              <a:t>A quota system</a:t>
            </a:r>
          </a:p>
          <a:p>
            <a:pPr marL="342900" indent="-342900">
              <a:buBlip>
                <a:blip r:embed="rId5"/>
              </a:buBlip>
            </a:pPr>
            <a:r>
              <a:rPr lang="en-US" sz="2000" dirty="0" smtClean="0"/>
              <a:t>Reverse discrimination</a:t>
            </a:r>
          </a:p>
          <a:p>
            <a:pPr marL="342900" lvl="0" indent="-342900">
              <a:buBlip>
                <a:blip r:embed="rId5"/>
              </a:buBlip>
            </a:pPr>
            <a:r>
              <a:rPr lang="en-US" sz="2000" dirty="0"/>
              <a:t>A</a:t>
            </a:r>
            <a:r>
              <a:rPr lang="en-US" sz="2000" dirty="0" smtClean="0"/>
              <a:t>lways </a:t>
            </a:r>
            <a:r>
              <a:rPr lang="en-US" sz="2000" dirty="0"/>
              <a:t>court ordered or necessitated by law </a:t>
            </a:r>
            <a:r>
              <a:rPr lang="en-US" sz="2000" dirty="0" smtClean="0"/>
              <a:t>(it can </a:t>
            </a:r>
            <a:r>
              <a:rPr lang="en-US" sz="2000" dirty="0"/>
              <a:t>be voluntary) </a:t>
            </a:r>
            <a:r>
              <a:rPr lang="en-US" sz="2000" dirty="0" smtClean="0"/>
              <a:t>hiring </a:t>
            </a:r>
            <a:r>
              <a:rPr lang="en-US" sz="2000" dirty="0"/>
              <a:t>of minorities and women regardless of qualifications</a:t>
            </a:r>
          </a:p>
          <a:p>
            <a:pPr marL="457200" indent="-457200">
              <a:buFont typeface="Arial" panose="020B0604020202020204" pitchFamily="34" charset="0"/>
              <a:buChar char="•"/>
            </a:pPr>
            <a:endParaRPr lang="en-US" sz="2000" dirty="0" smtClean="0"/>
          </a:p>
          <a:p>
            <a:endParaRPr lang="en-US" dirty="0"/>
          </a:p>
        </p:txBody>
      </p:sp>
    </p:spTree>
    <p:custDataLst>
      <p:tags r:id="rId1"/>
    </p:custDataLst>
    <p:extLst>
      <p:ext uri="{BB962C8B-B14F-4D97-AF65-F5344CB8AC3E}">
        <p14:creationId xmlns:p14="http://schemas.microsoft.com/office/powerpoint/2010/main" val="1356944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Affirmative Action?</a:t>
            </a:r>
            <a:endParaRPr lang="en-US" dirty="0"/>
          </a:p>
        </p:txBody>
      </p:sp>
      <p:sp>
        <p:nvSpPr>
          <p:cNvPr id="3" name="Content Placeholder 2"/>
          <p:cNvSpPr>
            <a:spLocks noGrp="1"/>
          </p:cNvSpPr>
          <p:nvPr>
            <p:ph sz="half" idx="2"/>
          </p:nvPr>
        </p:nvSpPr>
        <p:spPr>
          <a:xfrm>
            <a:off x="2888479" y="1401510"/>
            <a:ext cx="6016239" cy="4937760"/>
          </a:xfrm>
        </p:spPr>
        <p:txBody>
          <a:bodyPr/>
          <a:lstStyle/>
          <a:p>
            <a:r>
              <a:rPr lang="en-US" sz="2800" i="1" dirty="0" smtClean="0"/>
              <a:t>Affirmative Action benefits everyone by:</a:t>
            </a:r>
          </a:p>
          <a:p>
            <a:pPr marL="457200" indent="-457200">
              <a:buFont typeface="Arial" panose="020B0604020202020204" pitchFamily="34" charset="0"/>
              <a:buChar char="•"/>
            </a:pPr>
            <a:r>
              <a:rPr lang="en-US" sz="2000" dirty="0" smtClean="0"/>
              <a:t>Provide equal </a:t>
            </a:r>
            <a:r>
              <a:rPr lang="en-US" sz="2000" dirty="0"/>
              <a:t>access to jobs, promotions, and </a:t>
            </a:r>
            <a:r>
              <a:rPr lang="en-US" sz="2000" dirty="0" smtClean="0"/>
              <a:t>training</a:t>
            </a:r>
          </a:p>
          <a:p>
            <a:pPr marL="457200" indent="-457200">
              <a:buFont typeface="Arial" panose="020B0604020202020204" pitchFamily="34" charset="0"/>
              <a:buChar char="•"/>
            </a:pPr>
            <a:r>
              <a:rPr lang="en-US" sz="2000" dirty="0"/>
              <a:t>Increasing the talent pool for jobs and creating a more diverse work </a:t>
            </a:r>
            <a:r>
              <a:rPr lang="en-US" sz="2000" dirty="0" smtClean="0"/>
              <a:t>environment</a:t>
            </a:r>
          </a:p>
          <a:p>
            <a:pPr marL="457200" indent="-457200">
              <a:buFont typeface="Arial" panose="020B0604020202020204" pitchFamily="34" charset="0"/>
              <a:buChar char="•"/>
            </a:pPr>
            <a:r>
              <a:rPr lang="en-US" sz="2000" dirty="0" smtClean="0"/>
              <a:t>Increasing the </a:t>
            </a:r>
            <a:r>
              <a:rPr lang="en-US" sz="2000" dirty="0"/>
              <a:t>representation of minorities across all levels of employment </a:t>
            </a:r>
            <a:r>
              <a:rPr lang="en-US" sz="2000" dirty="0" smtClean="0"/>
              <a:t>and </a:t>
            </a:r>
            <a:r>
              <a:rPr lang="en-US" sz="2000" dirty="0"/>
              <a:t>within </a:t>
            </a:r>
            <a:r>
              <a:rPr lang="en-US" sz="2000" dirty="0" smtClean="0"/>
              <a:t>organizations</a:t>
            </a:r>
          </a:p>
          <a:p>
            <a:pPr marL="457200" indent="-457200">
              <a:buFont typeface="Arial" panose="020B0604020202020204" pitchFamily="34" charset="0"/>
              <a:buChar char="•"/>
            </a:pPr>
            <a:r>
              <a:rPr lang="en-US" sz="2000" dirty="0" smtClean="0"/>
              <a:t>Eliminating discrimination against </a:t>
            </a:r>
            <a:r>
              <a:rPr lang="en-US" sz="2000" dirty="0"/>
              <a:t>veterans, disabled veterans, </a:t>
            </a:r>
            <a:r>
              <a:rPr lang="en-US" sz="2000" dirty="0" smtClean="0"/>
              <a:t>persons </a:t>
            </a:r>
            <a:r>
              <a:rPr lang="en-US" sz="2000" dirty="0"/>
              <a:t>with </a:t>
            </a:r>
            <a:r>
              <a:rPr lang="en-US" sz="2000" dirty="0" smtClean="0"/>
              <a:t>disabilities, </a:t>
            </a:r>
            <a:r>
              <a:rPr lang="en-US" sz="2000" dirty="0"/>
              <a:t>Women, Blacks/African Americans, Hispanics/Latinos, Asians/Pacific Islanders, and American Indians/Alaskan Natives</a:t>
            </a:r>
            <a:r>
              <a:rPr lang="en-US" sz="2000" dirty="0" smtClean="0"/>
              <a:t> </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a:t>
            </a:fld>
            <a:endParaRPr lang="en-US" dirty="0"/>
          </a:p>
        </p:txBody>
      </p:sp>
      <p:pic>
        <p:nvPicPr>
          <p:cNvPr id="7" name="Content Placeholder 6"/>
          <p:cNvPicPr>
            <a:picLocks noGrp="1" noChangeAspect="1"/>
          </p:cNvPicPr>
          <p:nvPr>
            <p:ph sz="half" idx="12"/>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058" t="24343" r="12553" b="6905"/>
          <a:stretch/>
        </p:blipFill>
        <p:spPr>
          <a:xfrm>
            <a:off x="140574" y="1401510"/>
            <a:ext cx="2845750" cy="219626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6567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59951">
            <a:off x="216323" y="4259851"/>
            <a:ext cx="2937165" cy="2429458"/>
          </a:xfrm>
          <a:prstGeom prst="rect">
            <a:avLst/>
          </a:prstGeom>
        </p:spPr>
      </p:pic>
      <p:sp>
        <p:nvSpPr>
          <p:cNvPr id="2" name="Content Placeholder 1"/>
          <p:cNvSpPr>
            <a:spLocks noGrp="1"/>
          </p:cNvSpPr>
          <p:nvPr>
            <p:ph idx="1"/>
          </p:nvPr>
        </p:nvSpPr>
        <p:spPr>
          <a:xfrm>
            <a:off x="1684906" y="1371600"/>
            <a:ext cx="6967258" cy="4937125"/>
          </a:xfrm>
        </p:spPr>
        <p:txBody>
          <a:bodyPr/>
          <a:lstStyle/>
          <a:p>
            <a:pPr lvl="0"/>
            <a:r>
              <a:rPr lang="en-US" sz="2400" i="1" dirty="0" smtClean="0"/>
              <a:t>The components of an Affirmative Action Plan answer the following questions:</a:t>
            </a:r>
          </a:p>
          <a:p>
            <a:pPr marL="342900" lvl="0" indent="-342900">
              <a:buFont typeface="Arial" panose="020B0604020202020204" pitchFamily="34" charset="0"/>
              <a:buChar char="•"/>
            </a:pPr>
            <a:r>
              <a:rPr lang="en-US" sz="2000" dirty="0" smtClean="0"/>
              <a:t>“</a:t>
            </a:r>
            <a:r>
              <a:rPr lang="en-US" sz="2000" i="1" dirty="0"/>
              <a:t>What we do</a:t>
            </a:r>
            <a:r>
              <a:rPr lang="en-US" sz="2000" dirty="0" smtClean="0"/>
              <a:t>” – Contained in a narrative </a:t>
            </a:r>
            <a:r>
              <a:rPr lang="en-US" sz="2000" dirty="0"/>
              <a:t>s</a:t>
            </a:r>
            <a:r>
              <a:rPr lang="en-US" sz="2000" dirty="0" smtClean="0"/>
              <a:t>tatement </a:t>
            </a:r>
            <a:endParaRPr lang="en-US" sz="2000" dirty="0"/>
          </a:p>
          <a:p>
            <a:pPr marL="342900" lvl="0" indent="-342900">
              <a:buFont typeface="Arial" panose="020B0604020202020204" pitchFamily="34" charset="0"/>
              <a:buChar char="•"/>
            </a:pPr>
            <a:r>
              <a:rPr lang="en-US" sz="2000" i="1" dirty="0" smtClean="0"/>
              <a:t>"</a:t>
            </a:r>
            <a:r>
              <a:rPr lang="en-US" sz="2000" i="1" dirty="0"/>
              <a:t>Who are we</a:t>
            </a:r>
            <a:r>
              <a:rPr lang="en-US" sz="2000" i="1" dirty="0" smtClean="0"/>
              <a:t>?” </a:t>
            </a:r>
            <a:r>
              <a:rPr lang="en-US" sz="2000" dirty="0" smtClean="0"/>
              <a:t>– Contained in a workforce analysis</a:t>
            </a:r>
          </a:p>
          <a:p>
            <a:pPr marL="342900" lvl="0" indent="-342900">
              <a:buFont typeface="Arial" panose="020B0604020202020204" pitchFamily="34" charset="0"/>
              <a:buChar char="•"/>
            </a:pPr>
            <a:r>
              <a:rPr lang="en-US" sz="2000" i="1" dirty="0" smtClean="0"/>
              <a:t>"</a:t>
            </a:r>
            <a:r>
              <a:rPr lang="en-US" sz="2000" i="1" dirty="0"/>
              <a:t>Who is out there?" </a:t>
            </a:r>
            <a:r>
              <a:rPr lang="en-US" sz="2000" dirty="0" smtClean="0"/>
              <a:t>– Contained in an availability </a:t>
            </a:r>
            <a:r>
              <a:rPr lang="en-US" sz="2000" dirty="0"/>
              <a:t>a</a:t>
            </a:r>
            <a:r>
              <a:rPr lang="en-US" sz="2000" dirty="0" smtClean="0"/>
              <a:t>nalysis </a:t>
            </a:r>
          </a:p>
          <a:p>
            <a:pPr marL="342900" indent="-342900">
              <a:buFont typeface="Arial" panose="020B0604020202020204" pitchFamily="34" charset="0"/>
              <a:buChar char="•"/>
            </a:pPr>
            <a:r>
              <a:rPr lang="en-US" sz="2000" i="1" dirty="0" smtClean="0"/>
              <a:t>"How do we compare to the local qualified workforce and what are the gaps?” </a:t>
            </a:r>
            <a:r>
              <a:rPr lang="en-US" sz="2000" dirty="0" smtClean="0"/>
              <a:t>– Contained in </a:t>
            </a:r>
            <a:r>
              <a:rPr lang="en-US" sz="2000" dirty="0"/>
              <a:t>an </a:t>
            </a:r>
            <a:r>
              <a:rPr lang="en-US" sz="2000" dirty="0" smtClean="0"/>
              <a:t>analysis of the workforce </a:t>
            </a:r>
            <a:r>
              <a:rPr lang="en-US" sz="2000" dirty="0"/>
              <a:t>vs. </a:t>
            </a:r>
            <a:r>
              <a:rPr lang="en-US" sz="2000" dirty="0" smtClean="0"/>
              <a:t>availability of the qualified minority and female population performing the </a:t>
            </a:r>
            <a:r>
              <a:rPr lang="en-US" sz="2000" smtClean="0"/>
              <a:t>same work</a:t>
            </a:r>
            <a:endParaRPr lang="en-US" sz="2000" dirty="0" smtClean="0"/>
          </a:p>
          <a:p>
            <a:pPr marL="342900" indent="-342900">
              <a:buFont typeface="Arial" panose="020B0604020202020204" pitchFamily="34" charset="0"/>
              <a:buChar char="•"/>
            </a:pPr>
            <a:r>
              <a:rPr lang="en-US" sz="2000" i="1" dirty="0" smtClean="0"/>
              <a:t>"What are we going to do to close the gaps?” </a:t>
            </a:r>
            <a:r>
              <a:rPr lang="en-US" sz="2000" dirty="0" smtClean="0"/>
              <a:t>– Contained in the goals and timetables of the plan</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sz="3600" dirty="0" smtClean="0"/>
              <a:t>Components</a:t>
            </a:r>
            <a:r>
              <a:rPr lang="en-US" dirty="0" smtClean="0"/>
              <a:t> of an Affirmative Action Plan </a:t>
            </a:r>
            <a:endParaRPr lang="en-US" dirty="0"/>
          </a:p>
        </p:txBody>
      </p:sp>
    </p:spTree>
    <p:custDataLst>
      <p:tags r:id="rId1"/>
    </p:custDataLst>
    <p:extLst>
      <p:ext uri="{BB962C8B-B14F-4D97-AF65-F5344CB8AC3E}">
        <p14:creationId xmlns:p14="http://schemas.microsoft.com/office/powerpoint/2010/main" val="223065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we know about the plan, here are some strategies for obtaining the goals.</a:t>
            </a:r>
          </a:p>
          <a:p>
            <a:pPr marL="342900" indent="-342900">
              <a:buFont typeface="Arial" panose="020B0604020202020204" pitchFamily="34" charset="0"/>
              <a:buChar char="•"/>
            </a:pPr>
            <a:r>
              <a:rPr lang="en-US" sz="2400" dirty="0"/>
              <a:t>Outreach </a:t>
            </a:r>
            <a:r>
              <a:rPr lang="en-US" sz="2400" dirty="0" smtClean="0"/>
              <a:t>such </a:t>
            </a:r>
            <a:r>
              <a:rPr lang="en-US" sz="2400" dirty="0"/>
              <a:t>as </a:t>
            </a:r>
            <a:r>
              <a:rPr lang="en-US" sz="2400" dirty="0" smtClean="0"/>
              <a:t>college </a:t>
            </a:r>
            <a:r>
              <a:rPr lang="en-US" sz="2400" dirty="0"/>
              <a:t>job fairs </a:t>
            </a:r>
            <a:r>
              <a:rPr lang="en-US" sz="2400" dirty="0" smtClean="0"/>
              <a:t>and </a:t>
            </a:r>
            <a:r>
              <a:rPr lang="en-US" sz="2400" dirty="0"/>
              <a:t>Construction Career Days</a:t>
            </a:r>
          </a:p>
          <a:p>
            <a:pPr marL="342900" indent="-342900">
              <a:buFont typeface="Arial" panose="020B0604020202020204" pitchFamily="34" charset="0"/>
              <a:buChar char="•"/>
            </a:pPr>
            <a:r>
              <a:rPr lang="en-US" sz="2400" dirty="0"/>
              <a:t>Review of internal processes to assess bias and barriers such as annual reviews of position descriptions or obtaining consultation to develop optimal interview questions </a:t>
            </a:r>
          </a:p>
          <a:p>
            <a:pPr marL="342900" indent="-342900">
              <a:buFont typeface="Arial" panose="020B0604020202020204" pitchFamily="34" charset="0"/>
              <a:buChar char="•"/>
            </a:pPr>
            <a:r>
              <a:rPr lang="en-US" sz="2400" dirty="0"/>
              <a:t>Mentoring and upward mobility programs such as the CDOT Intern  and Tuition Reimbursement Programs</a:t>
            </a:r>
          </a:p>
          <a:p>
            <a:pPr marL="342900" indent="-342900">
              <a:buFont typeface="Arial" panose="020B0604020202020204" pitchFamily="34" charset="0"/>
              <a:buChar char="•"/>
            </a:pPr>
            <a:r>
              <a:rPr lang="en-US" sz="2400" dirty="0"/>
              <a:t>Training and </a:t>
            </a:r>
            <a:r>
              <a:rPr lang="en-US" sz="2400" dirty="0" smtClean="0"/>
              <a:t>engagement </a:t>
            </a:r>
            <a:r>
              <a:rPr lang="en-US" sz="2400" dirty="0"/>
              <a:t>programs such as CDOTU and Employee Council </a:t>
            </a:r>
          </a:p>
          <a:p>
            <a:pPr marL="342900" indent="-342900">
              <a:buFont typeface="Arial" panose="020B0604020202020204" pitchFamily="34" charset="0"/>
              <a:buChar char="•"/>
            </a:pPr>
            <a:r>
              <a:rPr lang="en-US" sz="2400" dirty="0"/>
              <a:t>Diversity-related </a:t>
            </a:r>
            <a:r>
              <a:rPr lang="en-US" sz="2400" dirty="0" smtClean="0"/>
              <a:t>training, such as this training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Affirmative Action Strategies</a:t>
            </a:r>
            <a:endParaRPr lang="en-US" dirty="0"/>
          </a:p>
        </p:txBody>
      </p:sp>
    </p:spTree>
    <p:custDataLst>
      <p:tags r:id="rId1"/>
    </p:custDataLst>
    <p:extLst>
      <p:ext uri="{BB962C8B-B14F-4D97-AF65-F5344CB8AC3E}">
        <p14:creationId xmlns:p14="http://schemas.microsoft.com/office/powerpoint/2010/main" val="37594441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67c8de23-23f5-4dd1-a454-c53ffdde63b1"/>
  <p:tag name="ARTICULATE_PRESENTATION_ID" val="4821"/>
  <p:tag name="ARTICULATE_META_COURSE_ID" val="5lgRxnKXAVm_course_id"/>
  <p:tag name="ARTICULATE_META_NAME" val="Prince, Jason M"/>
  <p:tag name="ARTICULATE_META_NAME_SET" val="True"/>
  <p:tag name="ARTICULATE_REFERENCE_TYPE_1" val="1"/>
  <p:tag name="ARTICULATE_REFERENCE_1" val="C:\Users\princej\Desktop\Affirmative Action in Employment Training\Affirmative Action Commitment Statement.pdf"/>
  <p:tag name="ARTICULATE_REFERENCE_TITLE_1" val="Affirmative Action Commitment Statement"/>
  <p:tag name="ARTICULATE_REFERENCE_ID_1" val="7a649c71-f5ed-4e76-bd44-58d8ac1cf64a"/>
  <p:tag name="ARTICULATE_REFERENCE_TYPE_2" val="1"/>
  <p:tag name="ARTICULATE_REFERENCE_2" val="C:\Users\princej\Desktop\Affirmative Action in Employment Training\CDOT Affirmative Action Report and Plan.pdf"/>
  <p:tag name="ARTICULATE_REFERENCE_TITLE_2" val="CDOT Affirmative Action Report and Plan"/>
  <p:tag name="ARTICULATE_REFERENCE_ID_2" val="dc9b2495-5330-4bc7-ae3d-7925dd4a4adb"/>
  <p:tag name="ARTICULATE_REFERENCE_TYPE_3" val="1"/>
  <p:tag name="ARTICULATE_REFERENCE_3" val="C:\Users\princej\Desktop\Affirmative Action in Employment Training\600.0 PD Equal Employment Opportunity and Affirmative Action.pdf"/>
  <p:tag name="ARTICULATE_REFERENCE_TITLE_3" val="600.0 PD Equal Employment Opportunity and Affirmative Action"/>
  <p:tag name="ARTICULATE_REFERENCE_ID_3" val="130cde1e-936c-4668-9474-efe3e761af99"/>
  <p:tag name="ARTICULATE_REFERENCE_COUNT" val="3"/>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1"/>
  <p:tag name="ARTICULATE_PROJECT_OPEN" val="1"/>
  <p:tag name="TAG_BACKING_FORM_KEY" val="1705796-c:\users\princej\desktop\creating an elearning course using articulate\02_working file\course exercises\aa ilt training source.pptx"/>
  <p:tag name="ARTICULATE_PRESENTER_VERSION" val="7"/>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UDIO_ID" val="572"/>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571"/>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3.xml><?xml version="1.0" encoding="utf-8"?>
<p:tagLst xmlns:a="http://schemas.openxmlformats.org/drawingml/2006/main" xmlns:r="http://schemas.openxmlformats.org/officeDocument/2006/relationships" xmlns:p="http://schemas.openxmlformats.org/presentationml/2006/main">
  <p:tag name="AUDIO_ID" val="477"/>
  <p:tag name="ARTICULATE_NAV_LEVEL" val="1"/>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479"/>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578"/>
  <p:tag name="ARTICULATE_USED_LAYOUT"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561"/>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ORIGINAL_AUDIO_FILEPATH" val="C:\Users\princej\Desktop\Creating an eLearning Course Using Articulate\02_Working File\Course Exercises\Exericse 09 - Edit Audio File\Exercise 9 Audio File.mp3"/>
  <p:tag name="ELAPSEDTIME" val="85.052"/>
  <p:tag name="ANNOTATION_TYPE_4" val="0"/>
  <p:tag name="ANNOTATION_START_4" val="16.8"/>
  <p:tag name="ANNOTATION_END_4" val="16.8"/>
  <p:tag name="ANNOTATION_TOP_4" val="580"/>
  <p:tag name="ANNOTATION_LEFT_4" val="430"/>
  <p:tag name="ANNOTATION_WIDTH_4" val="204"/>
  <p:tag name="ANNOTATION_HEIGHT_4" val="204"/>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0"/>
  <p:tag name="ANNOTATION_START_5" val="16.8"/>
  <p:tag name="ANNOTATION_END_5" val="16.8"/>
  <p:tag name="ANNOTATION_TOP_5" val="609"/>
  <p:tag name="ANNOTATION_LEFT_5" val="353"/>
  <p:tag name="ANNOTATION_WIDTH_5" val="204"/>
  <p:tag name="ANNOTATION_HEIGHT_5" val="204"/>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TYPE_6" val="0"/>
  <p:tag name="ANNOTATION_START_6" val="16.8"/>
  <p:tag name="ANNOTATION_END_6" val="1.8"/>
  <p:tag name="ANNOTATION_TOP_6" val="634"/>
  <p:tag name="ANNOTATION_LEFT_6" val="573"/>
  <p:tag name="ANNOTATION_WIDTH_6" val="204"/>
  <p:tag name="ANNOTATION_HEIGHT_6" val="204"/>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720"/>
  <p:tag name="ANNOTATION_TYPE_7" val="0"/>
  <p:tag name="ANNOTATION_START_7" val="1.8"/>
  <p:tag name="ANNOTATION_END_7" val="5.0"/>
  <p:tag name="ANNOTATION_TOP_7" val="580"/>
  <p:tag name="ANNOTATION_LEFT_7" val="409"/>
  <p:tag name="ANNOTATION_WIDTH_7" val="204"/>
  <p:tag name="ANNOTATION_HEIGHT_7" val="204"/>
  <p:tag name="ANNOTATION_ANIMATION_7" val="3"/>
  <p:tag name="ANNOTATION_ROTATION_7" val="180"/>
  <p:tag name="ANNOTATION_SUB_TYPE_7" val="2"/>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720"/>
  <p:tag name="ANNOTATION_TYPE_8" val="0"/>
  <p:tag name="ANNOTATION_START_8" val="5.0"/>
  <p:tag name="ANNOTATION_END_8" val="6.7"/>
  <p:tag name="ANNOTATION_TOP_8" val="609"/>
  <p:tag name="ANNOTATION_LEFT_8" val="352"/>
  <p:tag name="ANNOTATION_WIDTH_8" val="204"/>
  <p:tag name="ANNOTATION_HEIGHT_8" val="204"/>
  <p:tag name="ANNOTATION_ANIMATION_8" val="3"/>
  <p:tag name="ANNOTATION_ROTATION_8" val="180"/>
  <p:tag name="ANNOTATION_SUB_TYPE_8" val="2"/>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720"/>
  <p:tag name="ANNOTATION_TYPE_9" val="0"/>
  <p:tag name="ANNOTATION_START_9" val="6.7"/>
  <p:tag name="ANNOTATION_TOP_9" val="633"/>
  <p:tag name="ANNOTATION_LEFT_9" val="584"/>
  <p:tag name="ANNOTATION_WIDTH_9" val="204"/>
  <p:tag name="ANNOTATION_HEIGHT_9" val="204"/>
  <p:tag name="ANNOTATION_ANIMATION_9" val="3"/>
  <p:tag name="ANNOTATION_ROTATION_9" val="180"/>
  <p:tag name="ANNOTATION_SUB_TYPE_9" val="2"/>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720"/>
  <p:tag name="ANNOTATION_TYPE_1" val="0"/>
  <p:tag name="ANNOTATION_START_1" val="18.6"/>
  <p:tag name="ANNOTATION_END_1" val="23.4"/>
  <p:tag name="ANNOTATION_TOP_1" val="580"/>
  <p:tag name="ANNOTATION_LEFT_1" val="403"/>
  <p:tag name="ANNOTATION_WIDTH_1" val="204"/>
  <p:tag name="ANNOTATION_HEIGHT_1" val="204"/>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3969653"/>
  <p:tag name="ANNOTATION_FILL_ALPHA_1" val="100"/>
  <p:tag name="ANNOTATION_BORDER_WIDTH_1" val="2"/>
  <p:tag name="ANNOTATION_SLIDE_WIDTH_1" val="960"/>
  <p:tag name="ANNOTATION_SLIDE_HEIGHT_1" val="720"/>
  <p:tag name="ANNOTATION_TYPE_2" val="0"/>
  <p:tag name="ANNOTATION_START_2" val="23.4"/>
  <p:tag name="ANNOTATION_END_2" val="29.5"/>
  <p:tag name="ANNOTATION_TOP_2" val="609"/>
  <p:tag name="ANNOTATION_LEFT_2" val="342"/>
  <p:tag name="ANNOTATION_WIDTH_2" val="204"/>
  <p:tag name="ANNOTATION_HEIGHT_2" val="204"/>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3969653"/>
  <p:tag name="ANNOTATION_FILL_ALPHA_2" val="100"/>
  <p:tag name="ANNOTATION_BORDER_WIDTH_2" val="2"/>
  <p:tag name="ANNOTATION_SLIDE_WIDTH_2" val="960"/>
  <p:tag name="ANNOTATION_SLIDE_HEIGHT_2" val="720"/>
  <p:tag name="ANNOTATION_TYPE_3" val="0"/>
  <p:tag name="ANNOTATION_START_3" val="29.5"/>
  <p:tag name="ANNOTATION_TOP_3" val="636"/>
  <p:tag name="ANNOTATION_LEFT_3" val="566"/>
  <p:tag name="ANNOTATION_WIDTH_3" val="204"/>
  <p:tag name="ANNOTATION_HEIGHT_3" val="204"/>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3969653"/>
  <p:tag name="ANNOTATION_FILL_ALPHA_3" val="100"/>
  <p:tag name="ANNOTATION_BORDER_WIDTH_3" val="2"/>
  <p:tag name="ANNOTATION_SLIDE_WIDTH_3" val="960"/>
  <p:tag name="ANNOTATION_SLIDE_HEIGHT_3" val="720"/>
  <p:tag name="ANNOTATION_COUNT" val="3"/>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456"/>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562"/>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6.xml><?xml version="1.0" encoding="utf-8"?>
<p:tagLst xmlns:a="http://schemas.openxmlformats.org/drawingml/2006/main" xmlns:r="http://schemas.openxmlformats.org/officeDocument/2006/relationships" xmlns:p="http://schemas.openxmlformats.org/presentationml/2006/main">
  <p:tag name="AUDIO_ID" val="577"/>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565"/>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8"/>
</p:tagLst>
</file>

<file path=ppt/tags/tag8.xml><?xml version="1.0" encoding="utf-8"?>
<p:tagLst xmlns:a="http://schemas.openxmlformats.org/drawingml/2006/main" xmlns:r="http://schemas.openxmlformats.org/officeDocument/2006/relationships" xmlns:p="http://schemas.openxmlformats.org/presentationml/2006/main">
  <p:tag name="AUDIO_ID" val="568"/>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8"/>
</p:tagLst>
</file>

<file path=ppt/tags/tag9.xml><?xml version="1.0" encoding="utf-8"?>
<p:tagLst xmlns:a="http://schemas.openxmlformats.org/drawingml/2006/main" xmlns:r="http://schemas.openxmlformats.org/officeDocument/2006/relationships" xmlns:p="http://schemas.openxmlformats.org/presentationml/2006/main">
  <p:tag name="AUDIO_ID" val="569"/>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 Sample</Template>
  <TotalTime>4372</TotalTime>
  <Words>1996</Words>
  <Application>Microsoft Office PowerPoint</Application>
  <PresentationFormat>On-screen Show (4:3)</PresentationFormat>
  <Paragraphs>218</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Lucida Grande</vt:lpstr>
      <vt:lpstr>Wingdings</vt:lpstr>
      <vt:lpstr>Template2</vt:lpstr>
      <vt:lpstr>PowerPoint Presentation</vt:lpstr>
      <vt:lpstr>Message to CDOT Employees</vt:lpstr>
      <vt:lpstr>Course Learning Objectives</vt:lpstr>
      <vt:lpstr>Terms and Concepts</vt:lpstr>
      <vt:lpstr>Milestones in the History of AA</vt:lpstr>
      <vt:lpstr>What is (and is not) Affirmative Action</vt:lpstr>
      <vt:lpstr>Who Benefits from Affirmative Action?</vt:lpstr>
      <vt:lpstr>Components of an Affirmative Action Plan </vt:lpstr>
      <vt:lpstr>Affirmative Action Strategies</vt:lpstr>
      <vt:lpstr>Group Discussion</vt:lpstr>
      <vt:lpstr>The Challenges Ahead</vt:lpstr>
      <vt:lpstr>Expectations of CDOT Employees</vt:lpstr>
      <vt:lpstr>Expectations All Employees</vt:lpstr>
      <vt:lpstr>Expectations Mangers and Supervisors</vt:lpstr>
      <vt:lpstr>Expectations Hiring Manger</vt:lpstr>
      <vt:lpstr>Expectation Training</vt:lpstr>
      <vt:lpstr>Conclusion</vt:lpstr>
      <vt:lpstr>Where Can I Get Help?</vt:lpstr>
      <vt:lpstr>Check Your Knowledge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Affirmative Action in Employment Training</dc:title>
  <dc:subject/>
  <dc:creator>Prince, Jason M</dc:creator>
  <cp:keywords/>
  <dc:description/>
  <cp:lastModifiedBy>Prince, Jason M</cp:lastModifiedBy>
  <cp:revision>391</cp:revision>
  <cp:lastPrinted>2015-07-16T16:53:13Z</cp:lastPrinted>
  <dcterms:created xsi:type="dcterms:W3CDTF">2015-09-30T13:58:38Z</dcterms:created>
  <dcterms:modified xsi:type="dcterms:W3CDTF">2015-10-26T15:59:08Z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7B92B7C1-2D5D-4D1D-9622-804302B56B9B</vt:lpwstr>
  </property>
  <property fmtid="{D5CDD505-2E9C-101B-9397-08002B2CF9AE}" pid="6" name="ArticulateProjectFull">
    <vt:lpwstr>C:\Users\princej\Desktop\Creating an eLearning Course Using Articulate\02_Working File\Course Exercises\AA ILT Training Source.ppta</vt:lpwstr>
  </property>
</Properties>
</file>