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7" r:id="rId3"/>
    <p:sldMasterId id="2147483669" r:id="rId4"/>
    <p:sldMasterId id="2147483671" r:id="rId5"/>
    <p:sldMasterId id="2147483673" r:id="rId6"/>
    <p:sldMasterId id="2147483675" r:id="rId7"/>
    <p:sldMasterId id="2147483677" r:id="rId8"/>
    <p:sldMasterId id="2147483679" r:id="rId9"/>
    <p:sldMasterId id="2147483681" r:id="rId10"/>
    <p:sldMasterId id="2147483683" r:id="rId11"/>
  </p:sldMasterIdLst>
  <p:notesMasterIdLst>
    <p:notesMasterId r:id="rId39"/>
  </p:notesMasterIdLst>
  <p:sldIdLst>
    <p:sldId id="258" r:id="rId12"/>
    <p:sldId id="284" r:id="rId13"/>
    <p:sldId id="259" r:id="rId14"/>
    <p:sldId id="265" r:id="rId15"/>
    <p:sldId id="274" r:id="rId16"/>
    <p:sldId id="275" r:id="rId17"/>
    <p:sldId id="276" r:id="rId18"/>
    <p:sldId id="277" r:id="rId19"/>
    <p:sldId id="278" r:id="rId20"/>
    <p:sldId id="279" r:id="rId21"/>
    <p:sldId id="280" r:id="rId22"/>
    <p:sldId id="281" r:id="rId23"/>
    <p:sldId id="282" r:id="rId24"/>
    <p:sldId id="283" r:id="rId25"/>
    <p:sldId id="266" r:id="rId26"/>
    <p:sldId id="267" r:id="rId27"/>
    <p:sldId id="268" r:id="rId28"/>
    <p:sldId id="269" r:id="rId29"/>
    <p:sldId id="270" r:id="rId30"/>
    <p:sldId id="260" r:id="rId31"/>
    <p:sldId id="261" r:id="rId32"/>
    <p:sldId id="271" r:id="rId33"/>
    <p:sldId id="262" r:id="rId34"/>
    <p:sldId id="272" r:id="rId35"/>
    <p:sldId id="273" r:id="rId36"/>
    <p:sldId id="263" r:id="rId37"/>
    <p:sldId id="264"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73188" autoAdjust="0"/>
  </p:normalViewPr>
  <p:slideViewPr>
    <p:cSldViewPr snapToGrid="0">
      <p:cViewPr varScale="1">
        <p:scale>
          <a:sx n="57" d="100"/>
          <a:sy n="57" d="100"/>
        </p:scale>
        <p:origin x="108"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9FF7C-B191-4907-B4DE-32377E646181}" type="datetimeFigureOut">
              <a:rPr lang="en-US" smtClean="0"/>
              <a:t>9/17/2015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045DB-899B-46DF-BD71-89E432A365DC}" type="slidenum">
              <a:rPr lang="en-US" smtClean="0"/>
              <a:t>‹#›</a:t>
            </a:fld>
            <a:endParaRPr lang="en-US"/>
          </a:p>
        </p:txBody>
      </p:sp>
    </p:spTree>
    <p:extLst>
      <p:ext uri="{BB962C8B-B14F-4D97-AF65-F5344CB8AC3E}">
        <p14:creationId xmlns:p14="http://schemas.microsoft.com/office/powerpoint/2010/main" val="300406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7" Type="http://schemas.openxmlformats.org/officeDocument/2006/relationships/image" Target="../media/image11.emf"/><Relationship Id="rId2" Type="http://schemas.openxmlformats.org/officeDocument/2006/relationships/notesMaster" Target="../notesMasters/notesMaster1.xml"/><Relationship Id="rId1" Type="http://schemas.openxmlformats.org/officeDocument/2006/relationships/vmlDrawing" Target="../drawings/vmlDrawing2.vml"/><Relationship Id="rId6" Type="http://schemas.openxmlformats.org/officeDocument/2006/relationships/package" Target="../embeddings/Microsoft_Word_Document4.docx"/><Relationship Id="rId5" Type="http://schemas.openxmlformats.org/officeDocument/2006/relationships/image" Target="../media/image10.emf"/><Relationship Id="rId4" Type="http://schemas.openxmlformats.org/officeDocument/2006/relationships/package" Target="../embeddings/Microsoft_Word_Document3.docx"/></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image" Target="../media/image11.emf"/><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package" Target="../embeddings/Microsoft_Word_Document2.docx"/><Relationship Id="rId5" Type="http://schemas.openxmlformats.org/officeDocument/2006/relationships/image" Target="../media/image10.emf"/><Relationship Id="rId4" Type="http://schemas.openxmlformats.org/officeDocument/2006/relationships/package" Target="../embeddings/Microsoft_Word_Document1.docx"/></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447675"/>
            <a:ext cx="6399213" cy="3600450"/>
          </a:xfrm>
        </p:spPr>
      </p:sp>
      <p:sp>
        <p:nvSpPr>
          <p:cNvPr id="3" name="Notes Placeholder 2"/>
          <p:cNvSpPr>
            <a:spLocks noGrp="1"/>
          </p:cNvSpPr>
          <p:nvPr>
            <p:ph type="body" idx="1"/>
          </p:nvPr>
        </p:nvSpPr>
        <p:spPr/>
        <p:txBody>
          <a:bodyPr/>
          <a:lstStyle/>
          <a:p>
            <a:r>
              <a:rPr lang="en-US" dirty="0" smtClean="0"/>
              <a:t>Notes:</a:t>
            </a:r>
          </a:p>
          <a:p>
            <a:endParaRPr lang="en-US" dirty="0"/>
          </a:p>
          <a:p>
            <a:r>
              <a:rPr lang="en-US" b="0" dirty="0" smtClean="0"/>
              <a:t>This course is designed to teach you how to develop training materials using templates that have been designed to guide you through the process.  Upon completing this course you will be able to</a:t>
            </a:r>
          </a:p>
          <a:p>
            <a:pPr marL="171450" indent="-171450">
              <a:buFont typeface="Arial"/>
              <a:buChar char="•"/>
            </a:pPr>
            <a:r>
              <a:rPr lang="en-US" b="0" dirty="0"/>
              <a:t>D</a:t>
            </a:r>
            <a:r>
              <a:rPr lang="en-US" b="0" dirty="0" smtClean="0"/>
              <a:t>evelop a curricula used as the framework for the development of a training course</a:t>
            </a:r>
          </a:p>
          <a:p>
            <a:pPr marL="171450" indent="-171450">
              <a:buFont typeface="Arial"/>
              <a:buChar char="•"/>
            </a:pPr>
            <a:r>
              <a:rPr lang="en-US" b="0" dirty="0" smtClean="0"/>
              <a:t>Develop a training course used to train participants</a:t>
            </a:r>
          </a:p>
          <a:p>
            <a:pPr marL="171450" indent="-171450">
              <a:buFont typeface="Arial"/>
              <a:buChar char="•"/>
            </a:pPr>
            <a:r>
              <a:rPr lang="en-US" b="0" dirty="0" smtClean="0"/>
              <a:t>Print and link all of the documentation you need into one guide used to deliver your training </a:t>
            </a:r>
          </a:p>
          <a:p>
            <a:endParaRPr lang="en-US" b="0" dirty="0" smtClean="0"/>
          </a:p>
          <a:p>
            <a:r>
              <a:rPr lang="en-US" b="0" dirty="0" smtClean="0"/>
              <a:t>All you need to bring is a topic and the knowledge of a process where training is required.</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69" indent="-237669">
              <a:defRPr/>
            </a:pPr>
            <a:r>
              <a:rPr lang="en-US" dirty="0" smtClean="0"/>
              <a:t> </a:t>
            </a:r>
            <a:r>
              <a:rPr lang="en-US" dirty="0"/>
              <a:t>Notes:</a:t>
            </a:r>
          </a:p>
          <a:p>
            <a:pPr marL="237669" indent="-237669">
              <a:defRPr/>
            </a:pPr>
            <a:endParaRPr lang="en-US" b="0" dirty="0" smtClean="0">
              <a:solidFill>
                <a:srgbClr val="FF0000"/>
              </a:solidFill>
            </a:endParaRPr>
          </a:p>
          <a:p>
            <a:pPr marL="237669" indent="-237669">
              <a:buFont typeface="Arial" pitchFamily="34" charset="0"/>
              <a:buChar char="•"/>
              <a:defRPr/>
            </a:pPr>
            <a:r>
              <a:rPr lang="en-US" b="0" dirty="0" smtClean="0"/>
              <a:t>The slide</a:t>
            </a:r>
            <a:r>
              <a:rPr lang="en-US" b="0" baseline="0" dirty="0" smtClean="0"/>
              <a:t> above contains what you should now be able to do.  If you have questions about the content after the course, refer to the next slides for the</a:t>
            </a:r>
            <a:r>
              <a:rPr lang="en-US" b="0" dirty="0" smtClean="0"/>
              <a:t> names and contact information of the people who can</a:t>
            </a:r>
            <a:r>
              <a:rPr lang="en-US" b="0" baseline="0" dirty="0" smtClean="0"/>
              <a:t> help.</a:t>
            </a:r>
          </a:p>
          <a:p>
            <a:pPr marL="237669" indent="-237669">
              <a:buFont typeface="Arial" pitchFamily="34" charset="0"/>
              <a:buChar char="•"/>
              <a:defRPr/>
            </a:pPr>
            <a:r>
              <a:rPr lang="en-US" b="0" baseline="0" dirty="0" smtClean="0"/>
              <a:t>If you have question now, please ask.  You will have another chance at the end of the course, after we discuss where you are able to get help and the the resources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solidFill>
                  <a:prstClr val="black"/>
                </a:solidFill>
              </a:rPr>
              <a:pPr/>
              <a:t>10</a:t>
            </a:fld>
            <a:endParaRPr lang="en-US" dirty="0" smtClean="0">
              <a:solidFill>
                <a:prstClr val="black"/>
              </a:solidFill>
            </a:endParaRPr>
          </a:p>
        </p:txBody>
      </p:sp>
    </p:spTree>
    <p:extLst>
      <p:ext uri="{BB962C8B-B14F-4D97-AF65-F5344CB8AC3E}">
        <p14:creationId xmlns:p14="http://schemas.microsoft.com/office/powerpoint/2010/main" val="258547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447675"/>
            <a:ext cx="6399213" cy="3600450"/>
          </a:xfrm>
        </p:spPr>
      </p:sp>
      <p:sp>
        <p:nvSpPr>
          <p:cNvPr id="3" name="Notes Placeholder 2"/>
          <p:cNvSpPr>
            <a:spLocks noGrp="1"/>
          </p:cNvSpPr>
          <p:nvPr>
            <p:ph type="body" idx="1"/>
          </p:nvPr>
        </p:nvSpPr>
        <p:spPr/>
        <p:txBody>
          <a:bodyPr/>
          <a:lstStyle/>
          <a:p>
            <a:pPr defTabSz="948296">
              <a:defRPr/>
            </a:pPr>
            <a:r>
              <a:rPr lang="en-US" b="1" dirty="0" smtClean="0"/>
              <a:t> Notes:</a:t>
            </a:r>
            <a:endParaRPr lang="en-US" b="1" dirty="0"/>
          </a:p>
          <a:p>
            <a:pPr defTabSz="948296">
              <a:defRPr/>
            </a:pPr>
            <a:endParaRPr lang="en-US" b="0" dirty="0"/>
          </a:p>
          <a:p>
            <a:pPr marL="177845" indent="-177845" defTabSz="948296">
              <a:buFont typeface="Arial"/>
              <a:buChar char="•"/>
              <a:defRPr/>
            </a:pPr>
            <a:r>
              <a:rPr lang="en-US" b="0" dirty="0" smtClean="0"/>
              <a:t>Contact</a:t>
            </a:r>
            <a:r>
              <a:rPr lang="en-US" b="0" baseline="0" dirty="0" smtClean="0"/>
              <a:t> the resources above if you need help with:</a:t>
            </a:r>
          </a:p>
          <a:p>
            <a:pPr marL="531889" lvl="2" indent="-177845" defTabSz="948296">
              <a:buFont typeface="Arial"/>
              <a:buChar char="•"/>
              <a:defRPr/>
            </a:pPr>
            <a:r>
              <a:rPr lang="en-US" b="0" baseline="0" dirty="0" smtClean="0"/>
              <a:t>Location of the training templates</a:t>
            </a:r>
          </a:p>
          <a:p>
            <a:pPr marL="531889" lvl="2" indent="-177845" defTabSz="948296">
              <a:buFont typeface="Arial"/>
              <a:buChar char="•"/>
              <a:defRPr/>
            </a:pPr>
            <a:r>
              <a:rPr lang="en-US" b="0" baseline="0" dirty="0" smtClean="0"/>
              <a:t>Help with the curricula or PowerPoint template</a:t>
            </a:r>
          </a:p>
          <a:p>
            <a:pPr marL="531889" lvl="2" indent="-177845" defTabSz="948296">
              <a:buFont typeface="Arial"/>
              <a:buChar char="•"/>
              <a:defRPr/>
            </a:pPr>
            <a:r>
              <a:rPr lang="en-US" b="0" baseline="0" dirty="0" smtClean="0"/>
              <a:t>Use of the </a:t>
            </a:r>
            <a:r>
              <a:rPr lang="en-US" dirty="0" smtClean="0"/>
              <a:t>image, question or PowerPoint </a:t>
            </a:r>
            <a:r>
              <a:rPr lang="en-US" b="0" baseline="0" dirty="0" smtClean="0"/>
              <a:t>checklist </a:t>
            </a:r>
          </a:p>
          <a:p>
            <a:pPr marL="531889" lvl="2" indent="-177845" defTabSz="948296">
              <a:buFont typeface="Arial"/>
              <a:buChar char="•"/>
              <a:defRPr/>
            </a:pPr>
            <a:r>
              <a:rPr lang="en-US" b="0" baseline="0" dirty="0" smtClean="0"/>
              <a:t>General questions about the development of the training using the materials provided</a:t>
            </a:r>
            <a:endParaRPr lang="en-US" b="0" dirty="0" smtClean="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04284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solidFill>
                  <a:prstClr val="black"/>
                </a:solidFill>
              </a:rPr>
              <a:pPr/>
              <a:t>12</a:t>
            </a:fld>
            <a:endParaRPr lang="en-US" dirty="0" smtClean="0">
              <a:solidFill>
                <a:prstClr val="black"/>
              </a:solidFill>
            </a:endParaRPr>
          </a:p>
        </p:txBody>
      </p:sp>
    </p:spTree>
    <p:extLst>
      <p:ext uri="{BB962C8B-B14F-4D97-AF65-F5344CB8AC3E}">
        <p14:creationId xmlns:p14="http://schemas.microsoft.com/office/powerpoint/2010/main" val="463503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none" dirty="0" smtClean="0"/>
              <a:t>Notes:</a:t>
            </a:r>
            <a:endParaRPr lang="en-US" b="1" u="none" dirty="0" smtClean="0"/>
          </a:p>
          <a:p>
            <a:endParaRPr lang="en-US" b="1" dirty="0" smtClean="0"/>
          </a:p>
          <a:p>
            <a:pPr marL="177845" indent="-177845">
              <a:buFont typeface="Arial"/>
              <a:buChar char="•"/>
            </a:pPr>
            <a:r>
              <a:rPr lang="en-US" b="0" baseline="0" dirty="0" smtClean="0"/>
              <a:t>Now let’s review the parking lot questions.  If there are any questions that have not been answered I will have an answer to you within the next week. If you have any questions about training after the course please contact me at jason.prince@state.co.us or just drop by and ask.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solidFill>
                  <a:prstClr val="black"/>
                </a:solidFill>
              </a:rPr>
              <a:pPr/>
              <a:t>13</a:t>
            </a:fld>
            <a:endParaRPr lang="en-US" dirty="0" smtClean="0">
              <a:solidFill>
                <a:prstClr val="black"/>
              </a:solidFill>
            </a:endParaRPr>
          </a:p>
        </p:txBody>
      </p:sp>
    </p:spTree>
    <p:extLst>
      <p:ext uri="{BB962C8B-B14F-4D97-AF65-F5344CB8AC3E}">
        <p14:creationId xmlns:p14="http://schemas.microsoft.com/office/powerpoint/2010/main" val="382685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solidFill>
                  <a:prstClr val="black"/>
                </a:solidFill>
              </a:rPr>
              <a:pPr/>
              <a:t>14</a:t>
            </a:fld>
            <a:endParaRPr lang="en-US" dirty="0" smtClean="0">
              <a:solidFill>
                <a:prstClr val="black"/>
              </a:solidFill>
            </a:endParaRPr>
          </a:p>
        </p:txBody>
      </p:sp>
    </p:spTree>
    <p:extLst>
      <p:ext uri="{BB962C8B-B14F-4D97-AF65-F5344CB8AC3E}">
        <p14:creationId xmlns:p14="http://schemas.microsoft.com/office/powerpoint/2010/main" val="463503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pPr defTabSz="946861" fontAlgn="base">
                <a:spcBef>
                  <a:spcPct val="0"/>
                </a:spcBef>
                <a:spcAft>
                  <a:spcPct val="0"/>
                </a:spcAft>
              </a:pPr>
              <a:t>15</a:t>
            </a:fld>
            <a:endParaRPr lang="en-US" dirty="0"/>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schemeClr val="tx1"/>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1090"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1629037918"/>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1091"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882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16</a:t>
            </a:fld>
            <a:endParaRPr lang="en-US" dirty="0" smtClean="0"/>
          </a:p>
        </p:txBody>
      </p:sp>
      <p:sp>
        <p:nvSpPr>
          <p:cNvPr id="4" name="Slide Image Placeholder 3"/>
          <p:cNvSpPr>
            <a:spLocks noGrp="1" noRot="1" noChangeAspect="1"/>
          </p:cNvSpPr>
          <p:nvPr>
            <p:ph type="sldImg"/>
          </p:nvPr>
        </p:nvSpPr>
        <p:spPr>
          <a:xfrm>
            <a:off x="-623888" y="447675"/>
            <a:ext cx="6399213" cy="3600450"/>
          </a:xfrm>
        </p:spPr>
      </p:sp>
    </p:spTree>
    <p:extLst>
      <p:ext uri="{BB962C8B-B14F-4D97-AF65-F5344CB8AC3E}">
        <p14:creationId xmlns:p14="http://schemas.microsoft.com/office/powerpoint/2010/main" val="78147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69" indent="-237669">
              <a:defRPr/>
            </a:pPr>
            <a:r>
              <a:rPr lang="en-US" dirty="0" smtClean="0"/>
              <a:t> </a:t>
            </a:r>
            <a:r>
              <a:rPr lang="en-US" dirty="0"/>
              <a:t>Notes:</a:t>
            </a:r>
          </a:p>
          <a:p>
            <a:pPr marL="237669" indent="-237669">
              <a:defRPr/>
            </a:pPr>
            <a:endParaRPr lang="en-US" b="0" dirty="0" smtClean="0">
              <a:solidFill>
                <a:srgbClr val="FF0000"/>
              </a:solidFill>
            </a:endParaRPr>
          </a:p>
          <a:p>
            <a:pPr marL="237669" indent="-237669">
              <a:buFont typeface="Arial" pitchFamily="34" charset="0"/>
              <a:buChar char="•"/>
              <a:defRPr/>
            </a:pPr>
            <a:r>
              <a:rPr lang="en-US" b="0" dirty="0" smtClean="0"/>
              <a:t>The slide</a:t>
            </a:r>
            <a:r>
              <a:rPr lang="en-US" b="0" baseline="0" dirty="0" smtClean="0"/>
              <a:t> above contains what you should now be able to do.  If you have questions about the content after the course, refer to the next slides for the</a:t>
            </a:r>
            <a:r>
              <a:rPr lang="en-US" b="0" dirty="0" smtClean="0"/>
              <a:t> names and contact information of the people who can</a:t>
            </a:r>
            <a:r>
              <a:rPr lang="en-US" b="0" baseline="0" dirty="0" smtClean="0"/>
              <a:t> help.</a:t>
            </a:r>
          </a:p>
          <a:p>
            <a:pPr marL="237669" indent="-237669">
              <a:buFont typeface="Arial" pitchFamily="34" charset="0"/>
              <a:buChar char="•"/>
              <a:defRPr/>
            </a:pPr>
            <a:r>
              <a:rPr lang="en-US" b="0" baseline="0" dirty="0" smtClean="0"/>
              <a:t>If you have question now, please ask.  You will have another chance at the end of the course, after we discuss where you are able to get help and the the resources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17</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447675"/>
            <a:ext cx="6399213" cy="3600450"/>
          </a:xfrm>
        </p:spPr>
      </p:sp>
      <p:sp>
        <p:nvSpPr>
          <p:cNvPr id="3" name="Notes Placeholder 2"/>
          <p:cNvSpPr>
            <a:spLocks noGrp="1"/>
          </p:cNvSpPr>
          <p:nvPr>
            <p:ph type="body" idx="1"/>
          </p:nvPr>
        </p:nvSpPr>
        <p:spPr/>
        <p:txBody>
          <a:bodyPr/>
          <a:lstStyle/>
          <a:p>
            <a:pPr defTabSz="948296">
              <a:defRPr/>
            </a:pPr>
            <a:r>
              <a:rPr lang="en-US" b="1" dirty="0" smtClean="0"/>
              <a:t> Notes:</a:t>
            </a:r>
            <a:endParaRPr lang="en-US" b="1" dirty="0"/>
          </a:p>
          <a:p>
            <a:pPr defTabSz="948296">
              <a:defRPr/>
            </a:pPr>
            <a:endParaRPr lang="en-US" b="0" dirty="0"/>
          </a:p>
          <a:p>
            <a:pPr marL="177845" indent="-177845" defTabSz="948296">
              <a:buFont typeface="Arial"/>
              <a:buChar char="•"/>
              <a:defRPr/>
            </a:pPr>
            <a:r>
              <a:rPr lang="en-US" b="0" dirty="0" smtClean="0"/>
              <a:t>Contact</a:t>
            </a:r>
            <a:r>
              <a:rPr lang="en-US" b="0" baseline="0" dirty="0" smtClean="0"/>
              <a:t> the resources above if you need help with:</a:t>
            </a:r>
          </a:p>
          <a:p>
            <a:pPr marL="531889" lvl="2" indent="-177845" defTabSz="948296">
              <a:buFont typeface="Arial"/>
              <a:buChar char="•"/>
              <a:defRPr/>
            </a:pPr>
            <a:r>
              <a:rPr lang="en-US" b="0" baseline="0" dirty="0" smtClean="0"/>
              <a:t>Location of the training templates</a:t>
            </a:r>
          </a:p>
          <a:p>
            <a:pPr marL="531889" lvl="2" indent="-177845" defTabSz="948296">
              <a:buFont typeface="Arial"/>
              <a:buChar char="•"/>
              <a:defRPr/>
            </a:pPr>
            <a:r>
              <a:rPr lang="en-US" b="0" baseline="0" dirty="0" smtClean="0"/>
              <a:t>Help with the curricula or PowerPoint template</a:t>
            </a:r>
          </a:p>
          <a:p>
            <a:pPr marL="531889" lvl="2" indent="-177845" defTabSz="948296">
              <a:buFont typeface="Arial"/>
              <a:buChar char="•"/>
              <a:defRPr/>
            </a:pPr>
            <a:r>
              <a:rPr lang="en-US" b="0" baseline="0" dirty="0" smtClean="0"/>
              <a:t>Use of the </a:t>
            </a:r>
            <a:r>
              <a:rPr lang="en-US" dirty="0" smtClean="0"/>
              <a:t>image, question or PowerPoint </a:t>
            </a:r>
            <a:r>
              <a:rPr lang="en-US" b="0" baseline="0" dirty="0" smtClean="0"/>
              <a:t>checklist </a:t>
            </a:r>
          </a:p>
          <a:p>
            <a:pPr marL="531889" lvl="2" indent="-177845" defTabSz="948296">
              <a:buFont typeface="Arial"/>
              <a:buChar char="•"/>
              <a:defRPr/>
            </a:pPr>
            <a:r>
              <a:rPr lang="en-US" b="0" baseline="0" dirty="0" smtClean="0"/>
              <a:t>General questions about the development of the training using the materials provided</a:t>
            </a:r>
            <a:endParaRPr lang="en-US" b="0" dirty="0" smtClean="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18</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19</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045DB-899B-46DF-BD71-89E432A365DC}" type="slidenum">
              <a:rPr lang="en-US" smtClean="0"/>
              <a:t>2</a:t>
            </a:fld>
            <a:endParaRPr lang="en-US"/>
          </a:p>
        </p:txBody>
      </p:sp>
    </p:spTree>
    <p:extLst>
      <p:ext uri="{BB962C8B-B14F-4D97-AF65-F5344CB8AC3E}">
        <p14:creationId xmlns:p14="http://schemas.microsoft.com/office/powerpoint/2010/main" val="88649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Notes:</a:t>
            </a:r>
          </a:p>
          <a:p>
            <a:pPr>
              <a:defRPr/>
            </a:pPr>
            <a:endParaRPr lang="en-US" b="1" dirty="0" smtClean="0"/>
          </a:p>
          <a:p>
            <a:pPr>
              <a:defRPr/>
            </a:pPr>
            <a:r>
              <a:rPr lang="en-US" b="0" dirty="0" smtClean="0"/>
              <a:t>Upon</a:t>
            </a:r>
            <a:r>
              <a:rPr lang="en-US" b="0" baseline="0" dirty="0" smtClean="0"/>
              <a:t> completing this course you should be able to perform each of the learning objectives.  We will confirm this at the end of the course.  </a:t>
            </a:r>
            <a:endParaRPr lang="en-US" b="0" dirty="0" smtClean="0"/>
          </a:p>
          <a:p>
            <a:pPr>
              <a:defRPr/>
            </a:pPr>
            <a:endParaRPr lang="en-US" dirty="0" smtClean="0"/>
          </a:p>
          <a:p>
            <a:pPr>
              <a:defRPr/>
            </a:pPr>
            <a:endParaRPr lang="en-US" dirty="0" smtClean="0"/>
          </a:p>
          <a:p>
            <a:pPr>
              <a:defRPr/>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20</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b="1" dirty="0" smtClean="0"/>
              <a:t>Notes:</a:t>
            </a:r>
          </a:p>
          <a:p>
            <a:pPr>
              <a:defRPr/>
            </a:pPr>
            <a:endParaRPr lang="en-US" b="1" dirty="0" smtClean="0"/>
          </a:p>
          <a:p>
            <a:pPr lvl="1">
              <a:defRPr/>
            </a:pPr>
            <a:r>
              <a:rPr lang="en-US" b="0" baseline="0" dirty="0" smtClean="0"/>
              <a:t>Your Name_______________________________________________________</a:t>
            </a:r>
          </a:p>
          <a:p>
            <a:pPr lvl="1">
              <a:defRPr/>
            </a:pPr>
            <a:endParaRPr lang="en-US" b="0" baseline="0" dirty="0" smtClean="0"/>
          </a:p>
          <a:p>
            <a:pPr lvl="1">
              <a:defRPr/>
            </a:pPr>
            <a:r>
              <a:rPr lang="en-US" b="0" baseline="0" dirty="0" smtClean="0"/>
              <a:t>Your Role at CDOT ________________________________________________</a:t>
            </a:r>
          </a:p>
          <a:p>
            <a:pPr marL="237669" lvl="1" indent="-237669">
              <a:buFont typeface="Arial" pitchFamily="34" charset="0"/>
              <a:buChar char="•"/>
              <a:defRPr/>
            </a:pPr>
            <a:endParaRPr lang="en-US" b="0" baseline="0" dirty="0" smtClean="0"/>
          </a:p>
          <a:p>
            <a:pPr lvl="1">
              <a:defRPr/>
            </a:pPr>
            <a:r>
              <a:rPr lang="en-US" b="0" baseline="0" dirty="0" smtClean="0"/>
              <a:t>What would you like to get from the course? </a:t>
            </a:r>
          </a:p>
          <a:p>
            <a:pPr marL="237669" lvl="1" indent="-237669">
              <a:lnSpc>
                <a:spcPct val="200000"/>
              </a:lnSpc>
              <a:buFont typeface="+mj-lt"/>
              <a:buAutoNum type="arabicPeriod"/>
              <a:defRPr/>
            </a:pPr>
            <a:r>
              <a:rPr lang="en-US" b="0" baseline="0" dirty="0" smtClean="0"/>
              <a:t>____________________________________________________________</a:t>
            </a:r>
          </a:p>
          <a:p>
            <a:pPr marL="237669" lvl="1" indent="-237669">
              <a:lnSpc>
                <a:spcPct val="200000"/>
              </a:lnSpc>
              <a:buFont typeface="+mj-lt"/>
              <a:buAutoNum type="arabicPeriod"/>
              <a:defRPr/>
            </a:pPr>
            <a:r>
              <a:rPr lang="en-US" b="0" baseline="0" dirty="0" smtClean="0"/>
              <a:t>____________________________________________________________</a:t>
            </a:r>
          </a:p>
          <a:p>
            <a:pPr marL="237669" lvl="1" indent="-237669">
              <a:lnSpc>
                <a:spcPct val="200000"/>
              </a:lnSpc>
              <a:buFont typeface="+mj-lt"/>
              <a:buAutoNum type="arabicPeriod"/>
              <a:defRPr/>
            </a:pPr>
            <a:r>
              <a:rPr lang="en-US" b="0" baseline="0" dirty="0" smtClean="0"/>
              <a:t>____________________________________________________________</a:t>
            </a:r>
          </a:p>
          <a:p>
            <a:pPr lvl="2" indent="0">
              <a:buNone/>
              <a:defRPr/>
            </a:pPr>
            <a:endParaRPr lang="en-US" b="0" baseline="0" dirty="0" smtClean="0"/>
          </a:p>
          <a:p>
            <a:pPr lvl="1">
              <a:defRPr/>
            </a:pPr>
            <a:r>
              <a:rPr lang="en-US" b="0" baseline="0" dirty="0" smtClean="0"/>
              <a:t>What is your comfort level with training?</a:t>
            </a:r>
          </a:p>
          <a:p>
            <a:pPr lvl="1">
              <a:lnSpc>
                <a:spcPct val="200000"/>
              </a:lnSpc>
              <a:defRPr/>
            </a:pPr>
            <a:r>
              <a:rPr lang="en-US" dirty="0" smtClean="0"/>
              <a:t>________________________________________________________________________________________________________________________________________________________________________________________________</a:t>
            </a:r>
            <a:endParaRPr lang="en-US" dirty="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21</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22</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1" dirty="0" smtClean="0"/>
          </a:p>
          <a:p>
            <a:pPr marL="237669" indent="-237669">
              <a:buFont typeface="Arial" pitchFamily="34" charset="0"/>
              <a:buChar char="•"/>
              <a:defRPr/>
            </a:pPr>
            <a:r>
              <a:rPr lang="en-US" b="0" dirty="0" smtClean="0"/>
              <a:t>This course is</a:t>
            </a:r>
            <a:r>
              <a:rPr lang="en-US" b="0" baseline="0" dirty="0" smtClean="0"/>
              <a:t> 4 hours long with a break scheduled between Section Two and Three.</a:t>
            </a:r>
          </a:p>
          <a:p>
            <a:pPr marL="237669" indent="-237669">
              <a:buFont typeface="Arial" pitchFamily="34" charset="0"/>
              <a:buChar char="•"/>
              <a:defRPr/>
            </a:pPr>
            <a:r>
              <a:rPr lang="en-US" b="0" baseline="0" dirty="0" smtClean="0"/>
              <a:t>Please feel free to ask any questions you may have during the course.</a:t>
            </a:r>
          </a:p>
          <a:p>
            <a:pPr marL="237669" indent="-237669">
              <a:buFont typeface="Arial" pitchFamily="34" charset="0"/>
              <a:buChar char="•"/>
              <a:defRPr/>
            </a:pPr>
            <a:r>
              <a:rPr lang="en-US" b="0" baseline="0" dirty="0" smtClean="0"/>
              <a:t>The section to the right of your manual contains an area </a:t>
            </a:r>
            <a:r>
              <a:rPr lang="en-US" b="0" dirty="0" smtClean="0"/>
              <a:t>for your notes and the answers for your questions.  </a:t>
            </a:r>
          </a:p>
          <a:p>
            <a:pPr marL="237669" indent="-237669">
              <a:buFont typeface="Arial" pitchFamily="34" charset="0"/>
              <a:buChar char="•"/>
              <a:defRPr/>
            </a:pPr>
            <a:r>
              <a:rPr lang="en-US" b="0" dirty="0" smtClean="0"/>
              <a:t>During the course please keep side conversations</a:t>
            </a:r>
            <a:r>
              <a:rPr lang="en-US" b="0" baseline="0" dirty="0" smtClean="0"/>
              <a:t> to a minimum and </a:t>
            </a:r>
            <a:r>
              <a:rPr lang="en-US" b="0" dirty="0" smtClean="0"/>
              <a:t>share your experience</a:t>
            </a:r>
            <a:r>
              <a:rPr lang="en-US" b="0" baseline="0" dirty="0" smtClean="0"/>
              <a:t> with the whole class</a:t>
            </a:r>
            <a:r>
              <a:rPr lang="en-US" b="0" dirty="0" smtClean="0"/>
              <a:t>.  These are what make for a great course!</a:t>
            </a:r>
          </a:p>
          <a:p>
            <a:pPr marL="237669" indent="-237669">
              <a:buFont typeface="Arial" pitchFamily="34" charset="0"/>
              <a:buChar char="•"/>
              <a:defRPr/>
            </a:pPr>
            <a:r>
              <a:rPr lang="en-US" b="0" dirty="0" smtClean="0"/>
              <a:t>During the course you can practice the development of a training course.  This</a:t>
            </a:r>
            <a:r>
              <a:rPr lang="en-US" b="0" baseline="0" dirty="0" smtClean="0"/>
              <a:t> will be done by </a:t>
            </a:r>
            <a:r>
              <a:rPr lang="en-US" b="0" dirty="0" smtClean="0"/>
              <a:t>develop a training on how to complete the PDQ form.  A copy of the form is provided for you. </a:t>
            </a:r>
          </a:p>
          <a:p>
            <a:pPr marL="237669" indent="-237669">
              <a:buFont typeface="Arial" pitchFamily="34" charset="0"/>
              <a:buChar char="•"/>
              <a:defRPr/>
            </a:pPr>
            <a:r>
              <a:rPr lang="en-US" b="0" dirty="0" smtClean="0"/>
              <a:t>The “Parking Lot” is used to capture questions that may require a longer answer than we have time for in this course.  All of the questions will be answered within 2 days of the course.</a:t>
            </a:r>
          </a:p>
          <a:p>
            <a:pPr marL="237669" indent="-237669">
              <a:buFont typeface="Arial" pitchFamily="34" charset="0"/>
              <a:buChar char="•"/>
              <a:defRPr/>
            </a:pP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23</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24</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 Notes:</a:t>
            </a:r>
          </a:p>
          <a:p>
            <a:pPr>
              <a:defRPr/>
            </a:pPr>
            <a:endParaRPr lang="en-US" b="0" dirty="0" smtClean="0">
              <a:solidFill>
                <a:srgbClr val="000000"/>
              </a:solidFill>
            </a:endParaRPr>
          </a:p>
          <a:p>
            <a:pPr>
              <a:defRPr/>
            </a:pPr>
            <a:r>
              <a:rPr lang="en-US" b="0" dirty="0" smtClean="0">
                <a:solidFill>
                  <a:srgbClr val="000000"/>
                </a:solidFill>
              </a:rPr>
              <a:t>The</a:t>
            </a:r>
            <a:r>
              <a:rPr lang="en-US" b="0" baseline="0" dirty="0" smtClean="0">
                <a:solidFill>
                  <a:srgbClr val="000000"/>
                </a:solidFill>
              </a:rPr>
              <a:t> following are the members of the OED Team who are able to answer any questions you may have about the development of training content.  </a:t>
            </a:r>
          </a:p>
          <a:p>
            <a:pPr>
              <a:defRPr/>
            </a:pPr>
            <a:endParaRPr lang="en-US" b="0" dirty="0">
              <a:solidFill>
                <a:srgbClr val="000000"/>
              </a:solidFill>
            </a:endParaRPr>
          </a:p>
          <a:p>
            <a:pPr>
              <a:defRPr/>
            </a:pPr>
            <a:r>
              <a:rPr lang="en-US" b="0" baseline="0" dirty="0" smtClean="0">
                <a:solidFill>
                  <a:srgbClr val="000000"/>
                </a:solidFill>
              </a:rPr>
              <a:t>The name and numbers of the team are:</a:t>
            </a:r>
          </a:p>
          <a:p>
            <a:pPr marL="519158" lvl="2" indent="-177845">
              <a:buFont typeface="Arial"/>
              <a:buChar char="•"/>
              <a:defRPr/>
            </a:pPr>
            <a:r>
              <a:rPr lang="en-US" b="0" dirty="0" smtClean="0">
                <a:solidFill>
                  <a:srgbClr val="000000"/>
                </a:solidFill>
              </a:rPr>
              <a:t>Morgan Murphy 7-9684</a:t>
            </a:r>
          </a:p>
          <a:p>
            <a:pPr marL="519158" lvl="2" indent="-177845">
              <a:buFont typeface="Arial"/>
              <a:buChar char="•"/>
              <a:defRPr/>
            </a:pPr>
            <a:r>
              <a:rPr lang="en-US" b="0" baseline="0" dirty="0" smtClean="0">
                <a:solidFill>
                  <a:srgbClr val="000000"/>
                </a:solidFill>
              </a:rPr>
              <a:t>Bryon Hays 7-9726</a:t>
            </a:r>
          </a:p>
          <a:p>
            <a:pPr marL="519158" lvl="2" indent="-177845">
              <a:buFont typeface="Arial"/>
              <a:buChar char="•"/>
              <a:defRPr/>
            </a:pPr>
            <a:r>
              <a:rPr lang="en-US" b="0" baseline="0" dirty="0" smtClean="0">
                <a:solidFill>
                  <a:srgbClr val="000000"/>
                </a:solidFill>
              </a:rPr>
              <a:t>Jim Leuenberger 7-9621</a:t>
            </a:r>
          </a:p>
          <a:p>
            <a:pPr marL="519158" lvl="2" indent="-177845">
              <a:buFont typeface="Arial"/>
              <a:buChar char="•"/>
              <a:defRPr/>
            </a:pPr>
            <a:r>
              <a:rPr lang="en-US" b="0" baseline="0" dirty="0" smtClean="0">
                <a:solidFill>
                  <a:srgbClr val="000000"/>
                </a:solidFill>
              </a:rPr>
              <a:t>Michael Muszynski 7-9667</a:t>
            </a:r>
            <a:endParaRPr lang="en-US" b="0" dirty="0" smtClean="0">
              <a:solidFill>
                <a:srgbClr val="000000"/>
              </a:solidFill>
            </a:endParaRPr>
          </a:p>
          <a:p>
            <a:pPr marL="519158" lvl="2" indent="-177845">
              <a:buFont typeface="Arial"/>
              <a:buChar char="•"/>
              <a:defRPr/>
            </a:pPr>
            <a:r>
              <a:rPr lang="en-US" b="0" dirty="0" smtClean="0">
                <a:solidFill>
                  <a:srgbClr val="000000"/>
                </a:solidFill>
              </a:rPr>
              <a:t>Gayle Rafferty</a:t>
            </a:r>
            <a:r>
              <a:rPr lang="en-US" b="0" baseline="0" dirty="0" smtClean="0">
                <a:solidFill>
                  <a:srgbClr val="000000"/>
                </a:solidFill>
              </a:rPr>
              <a:t> 7-9246</a:t>
            </a:r>
          </a:p>
          <a:p>
            <a:pPr marL="177845" indent="-177845">
              <a:buFont typeface="Arial"/>
              <a:buChar char="•"/>
              <a:defRPr/>
            </a:pPr>
            <a:endParaRPr lang="en-US" b="0" dirty="0">
              <a:solidFill>
                <a:srgbClr val="FF0000"/>
              </a:solidFill>
            </a:endParaRPr>
          </a:p>
          <a:p>
            <a:pPr marL="237669" indent="-237669">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25</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623888" y="447675"/>
            <a:ext cx="6399213"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Notes:</a:t>
            </a:r>
          </a:p>
          <a:p>
            <a:pPr>
              <a:defRPr/>
            </a:pPr>
            <a:endParaRPr lang="en-US" b="1" dirty="0" smtClean="0"/>
          </a:p>
          <a:p>
            <a:pPr marL="237669" indent="-237669">
              <a:buFont typeface="Arial" pitchFamily="34" charset="0"/>
              <a:buChar char="•"/>
              <a:defRPr/>
            </a:pPr>
            <a:r>
              <a:rPr lang="en-US" b="0" dirty="0" smtClean="0"/>
              <a:t>Please turn off or silence any electronic devices.</a:t>
            </a:r>
          </a:p>
          <a:p>
            <a:pPr marL="237669" indent="-237669">
              <a:buFont typeface="Arial" pitchFamily="34" charset="0"/>
              <a:buChar char="•"/>
              <a:defRPr/>
            </a:pPr>
            <a:r>
              <a:rPr lang="en-US" b="0" dirty="0" smtClean="0"/>
              <a:t>Please refrain from browsing the Internet, sending/reading text messages, or sending/reading e-mails during class.</a:t>
            </a:r>
          </a:p>
          <a:p>
            <a:pPr marL="237669" indent="-237669">
              <a:buFont typeface="Arial" pitchFamily="34" charset="0"/>
              <a:buChar char="•"/>
              <a:defRPr/>
            </a:pPr>
            <a:r>
              <a:rPr lang="en-US" b="0" dirty="0" smtClean="0"/>
              <a:t>If you have a question, or</a:t>
            </a:r>
            <a:r>
              <a:rPr lang="en-US" b="0" baseline="0" dirty="0" smtClean="0"/>
              <a:t> comment, please ask it of the whole group instead of the person next to you.  Many times if there is something you do not understand everyone can benefit from an explanation.</a:t>
            </a:r>
            <a:endParaRPr lang="en-US" b="0" dirty="0" smtClean="0"/>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26</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Notes:</a:t>
            </a:r>
          </a:p>
          <a:p>
            <a:endParaRPr lang="en-US" b="0" dirty="0" smtClean="0"/>
          </a:p>
          <a:p>
            <a:pPr marL="171450" indent="-171450">
              <a:buFont typeface="Arial"/>
              <a:buChar char="•"/>
            </a:pPr>
            <a:r>
              <a:rPr lang="en-US" b="0" dirty="0" smtClean="0"/>
              <a:t>This slide</a:t>
            </a:r>
            <a:r>
              <a:rPr lang="en-US" b="0" baseline="0" dirty="0" smtClean="0"/>
              <a:t> is optional and is used to help you connect with the audience and to help them remember some of the key concepts.  </a:t>
            </a:r>
          </a:p>
          <a:p>
            <a:pPr marL="171450" indent="-171450">
              <a:buFont typeface="Arial"/>
              <a:buChar char="•"/>
            </a:pPr>
            <a:r>
              <a:rPr lang="en-US" b="0" baseline="0" dirty="0" smtClean="0"/>
              <a:t>When you complete this slide try to tie it into the main topics of the course.  For example, Curricula design and PowerPoint creation are two of the major topics of the course.  Do not exceed three bullets on this slide.</a:t>
            </a:r>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27</a:t>
            </a:fld>
            <a:endParaRPr lang="en-US" dirty="0" smtClean="0"/>
          </a:p>
        </p:txBody>
      </p:sp>
      <p:sp>
        <p:nvSpPr>
          <p:cNvPr id="4" name="Slide Image Placeholder 3"/>
          <p:cNvSpPr>
            <a:spLocks noGrp="1" noRot="1" noChangeAspect="1"/>
          </p:cNvSpPr>
          <p:nvPr>
            <p:ph type="sldImg"/>
          </p:nvPr>
        </p:nvSpPr>
        <p:spPr>
          <a:xfrm>
            <a:off x="-623888" y="447675"/>
            <a:ext cx="6399213" cy="3600450"/>
          </a:xfrm>
        </p:spPr>
      </p:sp>
    </p:spTree>
    <p:extLst>
      <p:ext uri="{BB962C8B-B14F-4D97-AF65-F5344CB8AC3E}">
        <p14:creationId xmlns:p14="http://schemas.microsoft.com/office/powerpoint/2010/main" val="428905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r>
              <a:rPr lang="en-US" dirty="0" smtClean="0"/>
              <a:t>Notes:</a:t>
            </a:r>
          </a:p>
          <a:p>
            <a:endParaRPr lang="en-US" b="0" dirty="0" smtClean="0"/>
          </a:p>
          <a:p>
            <a:r>
              <a:rPr lang="en-US" b="0" dirty="0"/>
              <a:t>This course is designed to teach participants how to </a:t>
            </a:r>
            <a:r>
              <a:rPr lang="en-US" b="0" i="1" dirty="0"/>
              <a:t>take </a:t>
            </a:r>
            <a:r>
              <a:rPr lang="en-US" b="0" i="1" dirty="0" smtClean="0"/>
              <a:t>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Learning Logistics </a:t>
            </a:r>
            <a:r>
              <a:rPr lang="en-US" b="0" baseline="0" dirty="0" smtClean="0"/>
              <a:t>– This section takes about 10 minutes to complete and introduces</a:t>
            </a:r>
            <a:r>
              <a:rPr lang="en-US" b="0" dirty="0" smtClean="0"/>
              <a:t> the content of the course, provides introductions, and what the learning expectations are of both the</a:t>
            </a:r>
            <a:r>
              <a:rPr lang="en-US" b="0" baseline="0" dirty="0" smtClean="0"/>
              <a:t> participants</a:t>
            </a:r>
            <a:r>
              <a:rPr lang="en-US" b="0" dirty="0" smtClean="0"/>
              <a:t> </a:t>
            </a:r>
            <a:r>
              <a:rPr lang="en-US" b="0" baseline="0" dirty="0" smtClean="0"/>
              <a:t>and the instructor.</a:t>
            </a:r>
          </a:p>
          <a:p>
            <a:pPr marL="177845" indent="-177845">
              <a:buFont typeface="Arial"/>
              <a:buChar char="•"/>
            </a:pPr>
            <a:r>
              <a:rPr lang="en-US" baseline="0" dirty="0" smtClean="0"/>
              <a:t>Section 1: Introduction</a:t>
            </a:r>
            <a:r>
              <a:rPr lang="en-US" b="0" baseline="0" dirty="0" smtClean="0"/>
              <a:t> – The</a:t>
            </a:r>
            <a:r>
              <a:rPr lang="en-US" b="0" dirty="0" smtClean="0"/>
              <a:t> introduction</a:t>
            </a:r>
            <a:r>
              <a:rPr lang="en-US" b="0" baseline="0" dirty="0" smtClean="0"/>
              <a:t> </a:t>
            </a:r>
            <a:r>
              <a:rPr lang="en-US" b="0" dirty="0" smtClean="0"/>
              <a:t>takes about 20 minutes to complete and introduces the high-level concepts which are used to support learning in each of the sections.</a:t>
            </a:r>
          </a:p>
          <a:p>
            <a:pPr marL="177845" indent="-177845">
              <a:buFont typeface="Arial"/>
              <a:buChar char="•"/>
            </a:pPr>
            <a:r>
              <a:rPr lang="en-US" dirty="0" smtClean="0"/>
              <a:t>Section 2</a:t>
            </a:r>
            <a:r>
              <a:rPr lang="en-US" b="1" dirty="0" smtClean="0"/>
              <a:t>: Curricula Design </a:t>
            </a:r>
            <a:r>
              <a:rPr lang="en-US" b="0" dirty="0" smtClean="0"/>
              <a:t>- This section takes about 60 minutes to complete and describes how to create and use the curricula template to create a curricula.  It provides an</a:t>
            </a:r>
            <a:r>
              <a:rPr lang="en-US" b="0" baseline="0" dirty="0" smtClean="0"/>
              <a:t> opportunity to use the template to create a curricula.</a:t>
            </a:r>
            <a:r>
              <a:rPr lang="en-US" b="0" dirty="0" smtClean="0"/>
              <a:t> </a:t>
            </a:r>
          </a:p>
          <a:p>
            <a:pPr marL="177845" indent="-177845">
              <a:buFont typeface="Arial"/>
              <a:buChar char="•"/>
            </a:pPr>
            <a:r>
              <a:rPr lang="en-US" baseline="0" dirty="0" smtClean="0"/>
              <a:t>Section 3:</a:t>
            </a:r>
            <a:r>
              <a:rPr lang="en-US" b="1" baseline="0" dirty="0" smtClean="0"/>
              <a:t> PowerPoint Creation -</a:t>
            </a:r>
            <a:r>
              <a:rPr lang="en-US" b="0" baseline="0" dirty="0" smtClean="0"/>
              <a:t> This section takes about 60 minutes to complete and describes how to use the curricula you created in the previous section and the PowerPoint template to create a course section.</a:t>
            </a:r>
          </a:p>
          <a:p>
            <a:pPr marL="177845" indent="-177845">
              <a:buFont typeface="Arial"/>
              <a:buChar char="•"/>
            </a:pPr>
            <a:r>
              <a:rPr lang="en-US" baseline="0" dirty="0" smtClean="0"/>
              <a:t>Section 4: </a:t>
            </a:r>
            <a:r>
              <a:rPr lang="en-US" b="1" baseline="0" dirty="0" smtClean="0"/>
              <a:t>Other Templates </a:t>
            </a:r>
            <a:r>
              <a:rPr lang="en-US" b="0" baseline="0" dirty="0" smtClean="0"/>
              <a:t>– This section</a:t>
            </a:r>
            <a:r>
              <a:rPr lang="en-US" b="0" dirty="0" smtClean="0"/>
              <a:t> takes about 30 minutes to complete and introduces how</a:t>
            </a:r>
            <a:r>
              <a:rPr lang="en-US" b="0" baseline="0" dirty="0" smtClean="0"/>
              <a:t> to use the Terms and Concepts Template and the Resource Material Table of Contents Template.</a:t>
            </a:r>
          </a:p>
          <a:p>
            <a:pPr marL="177845" indent="-177845">
              <a:buFont typeface="Arial"/>
              <a:buChar char="•"/>
            </a:pPr>
            <a:r>
              <a:rPr lang="en-US" baseline="0" dirty="0" smtClean="0"/>
              <a:t>Section 5: Printing Training Materials </a:t>
            </a:r>
            <a:r>
              <a:rPr lang="en-US" b="0" baseline="0" dirty="0" smtClean="0"/>
              <a:t>– This section takes about 30 minutes to complete and describes the proces</a:t>
            </a:r>
            <a:r>
              <a:rPr lang="en-US" b="0" dirty="0" smtClean="0"/>
              <a:t>s of preparing your training materials for printing</a:t>
            </a:r>
            <a:r>
              <a:rPr lang="en-US" b="0" baseline="0" dirty="0" smtClean="0"/>
              <a:t> and how to print the materials.</a:t>
            </a:r>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a:t>
            </a:fld>
            <a:endParaRPr lang="en-US" dirty="0" smtClean="0"/>
          </a:p>
        </p:txBody>
      </p:sp>
      <p:sp>
        <p:nvSpPr>
          <p:cNvPr id="4" name="Slide Image Placeholder 3"/>
          <p:cNvSpPr>
            <a:spLocks noGrp="1" noRot="1" noChangeAspect="1"/>
          </p:cNvSpPr>
          <p:nvPr>
            <p:ph type="sldImg"/>
          </p:nvPr>
        </p:nvSpPr>
        <p:spPr>
          <a:xfrm>
            <a:off x="-623888" y="447675"/>
            <a:ext cx="6399213" cy="3600450"/>
          </a:xfrm>
        </p:spPr>
      </p:sp>
    </p:spTree>
    <p:extLst>
      <p:ext uri="{BB962C8B-B14F-4D97-AF65-F5344CB8AC3E}">
        <p14:creationId xmlns:p14="http://schemas.microsoft.com/office/powerpoint/2010/main" val="78147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baseline="0" dirty="0" smtClean="0"/>
              <a:t>Prior to creating the PDF create a folder to place the PDF documents on either on your desktop or within your training folder.  </a:t>
            </a:r>
          </a:p>
          <a:p>
            <a:pPr marL="171450" indent="-171450">
              <a:buFont typeface="Arial"/>
              <a:buChar char="•"/>
            </a:pPr>
            <a:r>
              <a:rPr lang="en-US" b="0" baseline="0" dirty="0" smtClean="0"/>
              <a:t>Refer to the slide above for details of how to create the PDF document.  </a:t>
            </a:r>
          </a:p>
          <a:p>
            <a:pPr marL="171450" indent="-171450">
              <a:buFont typeface="Arial"/>
              <a:buChar char="•"/>
            </a:pPr>
            <a:r>
              <a:rPr lang="en-US" b="0" baseline="0" dirty="0" smtClean="0"/>
              <a:t>The PDF file inherits the name of the Word Document but will not overwrite the original file.  </a:t>
            </a:r>
          </a:p>
          <a:p>
            <a:pPr marL="171450" indent="-171450">
              <a:buFont typeface="Arial"/>
              <a:buChar char="•"/>
            </a:pPr>
            <a:r>
              <a:rPr lang="en-US" b="0" baseline="0" dirty="0" smtClean="0"/>
              <a:t>Prior to creating the PDF be sure you have used the naming convention from slide 20 Naming and Versioning Documents.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09083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baseline="0" dirty="0" smtClean="0"/>
              <a:t>Prior to creating the PDF create a folder to place the PDF documents on either on your desktop or within your training folder.  </a:t>
            </a:r>
          </a:p>
          <a:p>
            <a:pPr marL="171450" indent="-171450">
              <a:buFont typeface="Arial"/>
              <a:buChar char="•"/>
            </a:pPr>
            <a:r>
              <a:rPr lang="en-US" b="0" baseline="0" dirty="0" smtClean="0"/>
              <a:t>Refer to the slide above for details of how to create the PDF document.  </a:t>
            </a:r>
          </a:p>
          <a:p>
            <a:pPr marL="171450" indent="-171450">
              <a:buFont typeface="Arial"/>
              <a:buChar char="•"/>
            </a:pPr>
            <a:r>
              <a:rPr lang="en-US" b="0" baseline="0" dirty="0" smtClean="0"/>
              <a:t>The PDF file inherits the name of the Word Document but will not overwrite the original file.  </a:t>
            </a:r>
          </a:p>
          <a:p>
            <a:pPr marL="171450" indent="-171450">
              <a:buFont typeface="Arial"/>
              <a:buChar char="•"/>
            </a:pPr>
            <a:r>
              <a:rPr lang="en-US" b="0" baseline="0" dirty="0" smtClean="0"/>
              <a:t>Prior to creating the PDF be sure you have used the naming convention from slide 20 Naming and Versioning Documents.</a:t>
            </a:r>
          </a:p>
        </p:txBody>
      </p:sp>
      <p:sp>
        <p:nvSpPr>
          <p:cNvPr id="4" name="Slide Number Placeholder 3"/>
          <p:cNvSpPr>
            <a:spLocks noGrp="1"/>
          </p:cNvSpPr>
          <p:nvPr>
            <p:ph type="sldNum" sz="quarter" idx="10"/>
          </p:nvPr>
        </p:nvSpPr>
        <p:spPr/>
        <p:txBody>
          <a:bodyPr/>
          <a:lstStyle/>
          <a:p>
            <a:fld id="{CA846680-62A7-41C5-A79F-706D29C4710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9083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7845" indent="-177845">
              <a:buFont typeface="Wingdings" charset="2"/>
              <a:buChar char="²"/>
            </a:pPr>
            <a:r>
              <a:rPr lang="en-US" b="1" dirty="0" smtClean="0"/>
              <a:t>TAB 12 </a:t>
            </a:r>
            <a:r>
              <a:rPr lang="en-US" b="0" dirty="0" smtClean="0"/>
              <a:t>– Reproduction</a:t>
            </a:r>
            <a:r>
              <a:rPr lang="en-US" b="0" baseline="0" dirty="0" smtClean="0"/>
              <a:t> Work Order (PowerPoint)</a:t>
            </a:r>
          </a:p>
          <a:p>
            <a:pPr marL="177845" indent="-177845">
              <a:buFont typeface="Wingdings" charset="2"/>
              <a:buChar char="²"/>
            </a:pPr>
            <a:r>
              <a:rPr lang="en-US" b="1" baseline="0" dirty="0" smtClean="0"/>
              <a:t>TAB 13 </a:t>
            </a:r>
            <a:r>
              <a:rPr lang="en-US" b="0" baseline="0" dirty="0" smtClean="0"/>
              <a:t>– Reproduction Work Order (Resource Materials Table of Contents)</a:t>
            </a:r>
          </a:p>
          <a:p>
            <a:pPr marL="171450" indent="-171450">
              <a:buFont typeface="Wingdings" charset="2"/>
              <a:buChar char="²"/>
            </a:pPr>
            <a:endParaRPr lang="en-US" b="0" dirty="0" smtClean="0"/>
          </a:p>
          <a:p>
            <a:pPr marL="0" indent="0">
              <a:buFont typeface="Wingdings" charset="2"/>
              <a:buNone/>
            </a:pPr>
            <a:r>
              <a:rPr lang="en-US" b="0" dirty="0" smtClean="0"/>
              <a:t>There</a:t>
            </a:r>
            <a:r>
              <a:rPr lang="en-US" b="0" baseline="0" dirty="0" smtClean="0"/>
              <a:t> are two Reproductive Work Orders you need to complete and send to the print shop.  The notes on how to print the materials have already been completed.  All you need to do is fill in the first section of the form with your contact details and payment details.</a:t>
            </a:r>
          </a:p>
          <a:p>
            <a:pPr marL="0" indent="0">
              <a:buFont typeface="Wingdings" charset="2"/>
              <a:buNone/>
            </a:pPr>
            <a:endParaRPr lang="en-US" b="0" baseline="0" dirty="0" smtClean="0"/>
          </a:p>
          <a:p>
            <a:pPr marL="0" indent="0">
              <a:buFont typeface="Wingdings" charset="2"/>
              <a:buNone/>
            </a:pPr>
            <a:r>
              <a:rPr lang="en-US" b="0" baseline="0" dirty="0" smtClean="0"/>
              <a:t>Prior to filling out the form, you need to contact your manager or supervisor to get the cost center and G/L account.</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3272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a:buChar char="•"/>
            </a:pPr>
            <a:r>
              <a:rPr lang="en-US" b="0" dirty="0" smtClean="0"/>
              <a:t>Most of the trainings</a:t>
            </a:r>
            <a:r>
              <a:rPr lang="en-US" b="0" baseline="0" dirty="0" smtClean="0"/>
              <a:t> you develop are able to be sent through email.  </a:t>
            </a:r>
          </a:p>
          <a:p>
            <a:pPr marL="171450" indent="-171450">
              <a:buFont typeface="Arial"/>
              <a:buChar char="•"/>
            </a:pPr>
            <a:endParaRPr lang="en-US" b="0" baseline="0" dirty="0" smtClean="0"/>
          </a:p>
          <a:p>
            <a:pPr marL="171450" indent="-171450">
              <a:buFont typeface="Arial"/>
              <a:buChar char="•"/>
            </a:pPr>
            <a:r>
              <a:rPr lang="en-US" b="0" baseline="0" dirty="0" smtClean="0"/>
              <a:t>If you get a message when you send the file that it exceeds the allowed file size then you will need to save it to the public drive in the REROJOBS folder.  The following are the actions you need to take to do so:</a:t>
            </a:r>
          </a:p>
          <a:p>
            <a:pPr marL="569913" lvl="2" indent="-228600">
              <a:buFont typeface="+mj-lt"/>
              <a:buAutoNum type="arabicPeriod"/>
            </a:pPr>
            <a:r>
              <a:rPr lang="en-US" b="0" baseline="0" dirty="0" smtClean="0"/>
              <a:t>From the public drive and find the folder REPROJOBS</a:t>
            </a:r>
          </a:p>
          <a:p>
            <a:pPr marL="569913" lvl="2" indent="-228600">
              <a:buFont typeface="+mj-lt"/>
              <a:buAutoNum type="arabicPeriod"/>
            </a:pPr>
            <a:r>
              <a:rPr lang="en-US" b="0" baseline="0" dirty="0" smtClean="0"/>
              <a:t>Double-click to open the folder</a:t>
            </a:r>
          </a:p>
          <a:p>
            <a:pPr marL="569913" lvl="2" indent="-228600">
              <a:buFont typeface="+mj-lt"/>
              <a:buAutoNum type="arabicPeriod"/>
            </a:pPr>
            <a:r>
              <a:rPr lang="en-US" b="0" baseline="0" dirty="0" smtClean="0"/>
              <a:t>Right click in the blank space within the drive to display the quick options menu</a:t>
            </a:r>
          </a:p>
          <a:p>
            <a:pPr marL="569913" lvl="2" indent="-228600">
              <a:buFont typeface="+mj-lt"/>
              <a:buAutoNum type="arabicPeriod"/>
            </a:pPr>
            <a:r>
              <a:rPr lang="en-US" b="0" baseline="0" dirty="0" smtClean="0"/>
              <a:t>Select New </a:t>
            </a:r>
            <a:r>
              <a:rPr lang="en-US" b="0" baseline="0" dirty="0" smtClean="0">
                <a:sym typeface="Wingdings"/>
              </a:rPr>
              <a:t> Folder</a:t>
            </a:r>
          </a:p>
          <a:p>
            <a:pPr marL="569913" lvl="2" indent="-228600">
              <a:buFont typeface="+mj-lt"/>
              <a:buAutoNum type="arabicPeriod"/>
            </a:pPr>
            <a:r>
              <a:rPr lang="en-US" b="0" baseline="0" dirty="0" smtClean="0">
                <a:sym typeface="Wingdings"/>
              </a:rPr>
              <a:t>Title the folder with the name of your course</a:t>
            </a:r>
          </a:p>
          <a:p>
            <a:pPr marL="569913" lvl="2" indent="-228600">
              <a:buFont typeface="+mj-lt"/>
              <a:buAutoNum type="arabicPeriod"/>
            </a:pPr>
            <a:r>
              <a:rPr lang="en-US" b="0" baseline="0" dirty="0" smtClean="0">
                <a:sym typeface="Wingdings"/>
              </a:rPr>
              <a:t>Insert your training materials into the folder It is best to copy and paste the material</a:t>
            </a:r>
          </a:p>
          <a:p>
            <a:pPr marL="569913" lvl="2" indent="-228600">
              <a:buFont typeface="+mj-lt"/>
              <a:buAutoNum type="arabicPeriod"/>
            </a:pPr>
            <a:r>
              <a:rPr lang="en-US" b="0" baseline="0" dirty="0" smtClean="0">
                <a:sym typeface="Wingdings"/>
              </a:rPr>
              <a:t>Confirm you have added all of the documents to the folder.</a:t>
            </a:r>
          </a:p>
          <a:p>
            <a:pPr marL="569913" lvl="2" indent="-228600">
              <a:buFont typeface="+mj-lt"/>
              <a:buAutoNum type="arabicPeriod"/>
            </a:pPr>
            <a:r>
              <a:rPr lang="en-US" b="0" baseline="0" dirty="0" smtClean="0">
                <a:sym typeface="Wingdings"/>
              </a:rPr>
              <a:t>When you are done you will need to send the Print shop an email with the two completed Reproductive Work Orders (PowerPoint and Resource Materials Table of Contents with the name of the folder listed the location of the files in the notes section.</a:t>
            </a:r>
          </a:p>
          <a:p>
            <a:pPr marL="228600" indent="-228600">
              <a:buFont typeface="+mj-lt"/>
              <a:buAutoNum type="arabicPeriod"/>
            </a:pPr>
            <a:endParaRPr lang="en-US" b="0" baseline="0" dirty="0" smtClean="0">
              <a:sym typeface="Wingdings"/>
            </a:endParaRPr>
          </a:p>
          <a:p>
            <a:pPr marL="171450" indent="-171450">
              <a:buFont typeface="Arial"/>
              <a:buChar char="•"/>
            </a:pPr>
            <a:r>
              <a:rPr lang="en-US" b="0" baseline="0" dirty="0" smtClean="0">
                <a:sym typeface="Wingdings"/>
              </a:rPr>
              <a:t>For assistance with performing this action, or if you need help with the form, contact the print shop at 7-9313.</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7117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70662" indent="-296408">
              <a:defRPr>
                <a:solidFill>
                  <a:schemeClr val="tx1"/>
                </a:solidFill>
                <a:latin typeface="Calibri" charset="0"/>
                <a:ea typeface="ＭＳ Ｐゴシック" charset="0"/>
              </a:defRPr>
            </a:lvl2pPr>
            <a:lvl3pPr marL="1185634" indent="-237127">
              <a:defRPr>
                <a:solidFill>
                  <a:schemeClr val="tx1"/>
                </a:solidFill>
                <a:latin typeface="Calibri" charset="0"/>
                <a:ea typeface="ＭＳ Ｐゴシック" charset="0"/>
              </a:defRPr>
            </a:lvl3pPr>
            <a:lvl4pPr marL="1659887" indent="-237127">
              <a:defRPr>
                <a:solidFill>
                  <a:schemeClr val="tx1"/>
                </a:solidFill>
                <a:latin typeface="Calibri" charset="0"/>
                <a:ea typeface="ＭＳ Ｐゴシック" charset="0"/>
              </a:defRPr>
            </a:lvl4pPr>
            <a:lvl5pPr marL="2134141" indent="-237127">
              <a:defRPr>
                <a:solidFill>
                  <a:schemeClr val="tx1"/>
                </a:solidFill>
                <a:latin typeface="Calibri" charset="0"/>
                <a:ea typeface="ＭＳ Ｐゴシック" charset="0"/>
              </a:defRPr>
            </a:lvl5pPr>
            <a:lvl6pPr marL="2608395" indent="-237127" defTabSz="946861" fontAlgn="base">
              <a:spcBef>
                <a:spcPct val="0"/>
              </a:spcBef>
              <a:spcAft>
                <a:spcPct val="0"/>
              </a:spcAft>
              <a:defRPr>
                <a:solidFill>
                  <a:schemeClr val="tx1"/>
                </a:solidFill>
                <a:latin typeface="Calibri" charset="0"/>
                <a:ea typeface="ＭＳ Ｐゴシック" charset="0"/>
              </a:defRPr>
            </a:lvl6pPr>
            <a:lvl7pPr marL="3082648" indent="-237127" defTabSz="946861" fontAlgn="base">
              <a:spcBef>
                <a:spcPct val="0"/>
              </a:spcBef>
              <a:spcAft>
                <a:spcPct val="0"/>
              </a:spcAft>
              <a:defRPr>
                <a:solidFill>
                  <a:schemeClr val="tx1"/>
                </a:solidFill>
                <a:latin typeface="Calibri" charset="0"/>
                <a:ea typeface="ＭＳ Ｐゴシック" charset="0"/>
              </a:defRPr>
            </a:lvl7pPr>
            <a:lvl8pPr marL="3556902" indent="-237127" defTabSz="946861" fontAlgn="base">
              <a:spcBef>
                <a:spcPct val="0"/>
              </a:spcBef>
              <a:spcAft>
                <a:spcPct val="0"/>
              </a:spcAft>
              <a:defRPr>
                <a:solidFill>
                  <a:schemeClr val="tx1"/>
                </a:solidFill>
                <a:latin typeface="Calibri" charset="0"/>
                <a:ea typeface="ＭＳ Ｐゴシック" charset="0"/>
              </a:defRPr>
            </a:lvl8pPr>
            <a:lvl9pPr marL="4031155" indent="-237127" defTabSz="946861" fontAlgn="base">
              <a:spcBef>
                <a:spcPct val="0"/>
              </a:spcBef>
              <a:spcAft>
                <a:spcPct val="0"/>
              </a:spcAft>
              <a:defRPr>
                <a:solidFill>
                  <a:schemeClr val="tx1"/>
                </a:solidFill>
                <a:latin typeface="Calibri" charset="0"/>
                <a:ea typeface="ＭＳ Ｐゴシック" charset="0"/>
              </a:defRPr>
            </a:lvl9pPr>
          </a:lstStyle>
          <a:p>
            <a:pPr defTabSz="946861" fontAlgn="base">
              <a:spcBef>
                <a:spcPct val="0"/>
              </a:spcBef>
              <a:spcAft>
                <a:spcPct val="0"/>
              </a:spcAft>
            </a:pPr>
            <a:fld id="{54DAA604-E6B6-094A-BDE6-B0CBD11BBF18}" type="slidenum">
              <a:rPr lang="en-US">
                <a:solidFill>
                  <a:prstClr val="black"/>
                </a:solidFill>
              </a:rPr>
              <a:pPr defTabSz="946861" fontAlgn="base">
                <a:spcBef>
                  <a:spcPct val="0"/>
                </a:spcBef>
                <a:spcAft>
                  <a:spcPct val="0"/>
                </a:spcAft>
              </a:pPr>
              <a:t>8</a:t>
            </a:fld>
            <a:endParaRPr lang="en-US" dirty="0">
              <a:solidFill>
                <a:prstClr val="black"/>
              </a:solidFill>
            </a:endParaRPr>
          </a:p>
        </p:txBody>
      </p:sp>
      <p:sp>
        <p:nvSpPr>
          <p:cNvPr id="5" name="Rectangle 4"/>
          <p:cNvSpPr/>
          <p:nvPr/>
        </p:nvSpPr>
        <p:spPr>
          <a:xfrm>
            <a:off x="3207026" y="382016"/>
            <a:ext cx="4108174" cy="896669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4851" tIns="47425" rIns="94851" bIns="47425" anchor="ctr"/>
          <a:lstStyle/>
          <a:p>
            <a:pPr algn="ctr" defTabSz="948294">
              <a:defRPr/>
            </a:pPr>
            <a:endParaRPr lang="en-US" sz="1500" dirty="0">
              <a:solidFill>
                <a:prstClr val="black"/>
              </a:solidFill>
            </a:endParaRPr>
          </a:p>
        </p:txBody>
      </p:sp>
      <p:graphicFrame>
        <p:nvGraphicFramePr>
          <p:cNvPr id="2051" name="Object 5"/>
          <p:cNvGraphicFramePr>
            <a:graphicFrameLocks noChangeAspect="1"/>
          </p:cNvGraphicFramePr>
          <p:nvPr/>
        </p:nvGraphicFramePr>
        <p:xfrm>
          <a:off x="1470991" y="4382515"/>
          <a:ext cx="5486400" cy="183630"/>
        </p:xfrm>
        <a:graphic>
          <a:graphicData uri="http://schemas.openxmlformats.org/presentationml/2006/ole">
            <mc:AlternateContent xmlns:mc="http://schemas.openxmlformats.org/markup-compatibility/2006">
              <mc:Choice xmlns:v="urn:schemas-microsoft-com:vml" Requires="v">
                <p:oleObj spid="_x0000_s2112" name="Document" r:id="rId4" imgW="5257800" imgH="177800" progId="Word.Document.12">
                  <p:embed/>
                </p:oleObj>
              </mc:Choice>
              <mc:Fallback>
                <p:oleObj name="Document" r:id="rId4" imgW="5257800" imgH="1778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991" y="4382515"/>
                        <a:ext cx="5486400" cy="1836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1629037918"/>
              </p:ext>
            </p:extLst>
          </p:nvPr>
        </p:nvGraphicFramePr>
        <p:xfrm>
          <a:off x="0" y="0"/>
          <a:ext cx="7356614" cy="9601200"/>
        </p:xfrm>
        <a:graphic>
          <a:graphicData uri="http://schemas.openxmlformats.org/presentationml/2006/ole">
            <mc:AlternateContent xmlns:mc="http://schemas.openxmlformats.org/markup-compatibility/2006">
              <mc:Choice xmlns:v="urn:schemas-microsoft-com:vml" Requires="v">
                <p:oleObj spid="_x0000_s2113" name="Document" r:id="rId6" imgW="8166100" imgH="10566400" progId="Word.Document.12">
                  <p:embed/>
                </p:oleObj>
              </mc:Choice>
              <mc:Fallback>
                <p:oleObj name="Document" r:id="rId6" imgW="8166100" imgH="10566400" progId="Word.Document.12">
                  <p:embed/>
                  <p:pic>
                    <p:nvPicPr>
                      <p:cNvPr id="0" name=""/>
                      <p:cNvPicPr>
                        <a:picLocks noChangeAspect="1" noChangeArrowheads="1"/>
                      </p:cNvPicPr>
                      <p:nvPr/>
                    </p:nvPicPr>
                    <p:blipFill>
                      <a:blip r:embed="rId7"/>
                      <a:srcRect/>
                      <a:stretch>
                        <a:fillRect/>
                      </a:stretch>
                    </p:blipFill>
                    <p:spPr bwMode="auto">
                      <a:xfrm>
                        <a:off x="0" y="0"/>
                        <a:ext cx="7356614" cy="960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8825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teach participants how to </a:t>
            </a:r>
            <a:r>
              <a:rPr lang="en-US" b="0" i="1" dirty="0" smtClean="0"/>
              <a:t>take the need for training and use  templates</a:t>
            </a:r>
            <a:r>
              <a:rPr lang="en-US" b="0" i="1" baseline="0" dirty="0" smtClean="0"/>
              <a:t> to </a:t>
            </a:r>
            <a:r>
              <a:rPr lang="en-US" b="0" i="1" dirty="0" smtClean="0"/>
              <a:t>create a course.</a:t>
            </a:r>
            <a:r>
              <a:rPr lang="en-US" b="0" dirty="0" smtClean="0">
                <a:effectLst/>
              </a:rPr>
              <a:t>   It takes</a:t>
            </a:r>
            <a:r>
              <a:rPr lang="en-US" b="0" baseline="0" dirty="0" smtClean="0">
                <a:effectLst/>
              </a:rPr>
              <a:t> four hours to complete and is composed of the following sections:</a:t>
            </a:r>
            <a:endParaRPr lang="en-US" b="0" dirty="0" smtClean="0">
              <a:effectLst/>
            </a:endParaRPr>
          </a:p>
          <a:p>
            <a:endParaRPr lang="en-US" b="1" dirty="0" smtClean="0"/>
          </a:p>
          <a:p>
            <a:pPr marL="177845" indent="-177845">
              <a:buFont typeface="Arial"/>
              <a:buChar char="•"/>
            </a:pPr>
            <a:r>
              <a:rPr lang="en-US" baseline="0" dirty="0" smtClean="0"/>
              <a:t>Conclusion</a:t>
            </a:r>
            <a:r>
              <a:rPr lang="en-US" b="0" baseline="0" dirty="0" smtClean="0"/>
              <a:t> – This section</a:t>
            </a:r>
            <a:r>
              <a:rPr lang="en-US" b="0" dirty="0" smtClean="0"/>
              <a:t> takes about 10 minutes to complete and summarizes the course.  It also provides details about where you can get additional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solidFill>
                  <a:prstClr val="black"/>
                </a:solidFill>
              </a:rPr>
              <a:pPr/>
              <a:t>9</a:t>
            </a:fld>
            <a:endParaRPr lang="en-US" dirty="0" smtClean="0">
              <a:solidFill>
                <a:prstClr val="black"/>
              </a:solidFill>
            </a:endParaRPr>
          </a:p>
        </p:txBody>
      </p:sp>
      <p:sp>
        <p:nvSpPr>
          <p:cNvPr id="4" name="Slide Image Placeholder 3"/>
          <p:cNvSpPr>
            <a:spLocks noGrp="1" noRot="1" noChangeAspect="1"/>
          </p:cNvSpPr>
          <p:nvPr>
            <p:ph type="sldImg"/>
          </p:nvPr>
        </p:nvSpPr>
        <p:spPr>
          <a:xfrm>
            <a:off x="-623888" y="447675"/>
            <a:ext cx="6399213" cy="3600450"/>
          </a:xfrm>
        </p:spPr>
      </p:sp>
    </p:spTree>
    <p:extLst>
      <p:ext uri="{BB962C8B-B14F-4D97-AF65-F5344CB8AC3E}">
        <p14:creationId xmlns:p14="http://schemas.microsoft.com/office/powerpoint/2010/main" val="78147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F33361-B7C2-4B04-B5B8-CB77FF20E3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398332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33361-B7C2-4B04-B5B8-CB77FF20E3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306148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33361-B7C2-4B04-B5B8-CB77FF20E3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213915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2606593" y="17463"/>
            <a:ext cx="2061633"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1" y="0"/>
            <a:ext cx="2307167"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7540710" y="17463"/>
            <a:ext cx="2281767"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10121901" y="17463"/>
            <a:ext cx="2070100" cy="1143000"/>
          </a:xfrm>
          <a:prstGeom prst="rect">
            <a:avLst/>
          </a:prstGeom>
          <a:ln>
            <a:noFill/>
          </a:ln>
          <a:effectLst>
            <a:softEdge rad="112500"/>
          </a:effectLst>
        </p:spPr>
      </p:pic>
      <p:sp>
        <p:nvSpPr>
          <p:cNvPr id="11" name="Rectangle 10"/>
          <p:cNvSpPr/>
          <p:nvPr userDrawn="1"/>
        </p:nvSpPr>
        <p:spPr>
          <a:xfrm>
            <a:off x="0" y="1143000"/>
            <a:ext cx="12192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4967652" y="17463"/>
            <a:ext cx="2273633" cy="1143000"/>
          </a:xfrm>
          <a:prstGeom prst="rect">
            <a:avLst/>
          </a:prstGeom>
          <a:effectLst>
            <a:softEdge rad="112522"/>
          </a:effectLst>
        </p:spPr>
      </p:pic>
      <p:sp>
        <p:nvSpPr>
          <p:cNvPr id="12" name="Text Placeholder 2"/>
          <p:cNvSpPr>
            <a:spLocks noGrp="1"/>
          </p:cNvSpPr>
          <p:nvPr>
            <p:ph idx="1" hasCustomPrompt="1"/>
          </p:nvPr>
        </p:nvSpPr>
        <p:spPr bwMode="auto">
          <a:xfrm>
            <a:off x="243840" y="2057402"/>
            <a:ext cx="11758632"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82410" y="5634557"/>
            <a:ext cx="2324183" cy="1058333"/>
          </a:xfrm>
          <a:prstGeom prst="rect">
            <a:avLst/>
          </a:prstGeom>
        </p:spPr>
      </p:pic>
    </p:spTree>
    <p:extLst>
      <p:ext uri="{BB962C8B-B14F-4D97-AF65-F5344CB8AC3E}">
        <p14:creationId xmlns:p14="http://schemas.microsoft.com/office/powerpoint/2010/main" val="258770328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17320"/>
            <a:ext cx="981456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t>Colorado Department of Transportation	</a:t>
            </a:r>
            <a:endParaRPr lang="en-US" dirty="0"/>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243840" y="103188"/>
            <a:ext cx="11704320" cy="1143000"/>
          </a:xfrm>
        </p:spPr>
        <p:txBody>
          <a:bodyPr/>
          <a:lstStyle/>
          <a:p>
            <a:r>
              <a:rPr lang="en-US" smtClean="0"/>
              <a:t>Click to edit Master title style</a:t>
            </a:r>
            <a:endParaRPr lang="en-US" dirty="0"/>
          </a:p>
        </p:txBody>
      </p:sp>
      <p:grpSp>
        <p:nvGrpSpPr>
          <p:cNvPr id="7" name="Group 6"/>
          <p:cNvGrpSpPr/>
          <p:nvPr userDrawn="1"/>
        </p:nvGrpSpPr>
        <p:grpSpPr>
          <a:xfrm>
            <a:off x="364160" y="1499816"/>
            <a:ext cx="9144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Tree>
    <p:extLst>
      <p:ext uri="{BB962C8B-B14F-4D97-AF65-F5344CB8AC3E}">
        <p14:creationId xmlns:p14="http://schemas.microsoft.com/office/powerpoint/2010/main" val="1097441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406400" y="103188"/>
            <a:ext cx="1133856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426720" y="1371600"/>
            <a:ext cx="668528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8900160" y="6356351"/>
            <a:ext cx="28448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7457440" y="1371600"/>
            <a:ext cx="428752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426720" y="6356351"/>
            <a:ext cx="84124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t>Colorado Department of Transportation	</a:t>
            </a:r>
            <a:endParaRPr lang="en-US" dirty="0"/>
          </a:p>
        </p:txBody>
      </p:sp>
    </p:spTree>
    <p:extLst>
      <p:ext uri="{BB962C8B-B14F-4D97-AF65-F5344CB8AC3E}">
        <p14:creationId xmlns:p14="http://schemas.microsoft.com/office/powerpoint/2010/main" val="35934870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2606593" y="17463"/>
            <a:ext cx="2061633"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1" y="0"/>
            <a:ext cx="2307167"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7540710" y="17463"/>
            <a:ext cx="2281767"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10121901" y="17463"/>
            <a:ext cx="2070100" cy="1143000"/>
          </a:xfrm>
          <a:prstGeom prst="rect">
            <a:avLst/>
          </a:prstGeom>
          <a:ln>
            <a:noFill/>
          </a:ln>
          <a:effectLst>
            <a:softEdge rad="112500"/>
          </a:effectLst>
        </p:spPr>
      </p:pic>
      <p:sp>
        <p:nvSpPr>
          <p:cNvPr id="11" name="Rectangle 10"/>
          <p:cNvSpPr/>
          <p:nvPr userDrawn="1"/>
        </p:nvSpPr>
        <p:spPr>
          <a:xfrm>
            <a:off x="0" y="1143000"/>
            <a:ext cx="12192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4967652" y="17463"/>
            <a:ext cx="2273633" cy="1143000"/>
          </a:xfrm>
          <a:prstGeom prst="rect">
            <a:avLst/>
          </a:prstGeom>
          <a:effectLst>
            <a:softEdge rad="112522"/>
          </a:effectLst>
        </p:spPr>
      </p:pic>
      <p:sp>
        <p:nvSpPr>
          <p:cNvPr id="12" name="Text Placeholder 2"/>
          <p:cNvSpPr>
            <a:spLocks noGrp="1"/>
          </p:cNvSpPr>
          <p:nvPr>
            <p:ph idx="1" hasCustomPrompt="1"/>
          </p:nvPr>
        </p:nvSpPr>
        <p:spPr bwMode="auto">
          <a:xfrm>
            <a:off x="243840" y="2057402"/>
            <a:ext cx="11758632"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82410" y="5634557"/>
            <a:ext cx="2324183" cy="1058333"/>
          </a:xfrm>
          <a:prstGeom prst="rect">
            <a:avLst/>
          </a:prstGeom>
        </p:spPr>
      </p:pic>
    </p:spTree>
    <p:extLst>
      <p:ext uri="{BB962C8B-B14F-4D97-AF65-F5344CB8AC3E}">
        <p14:creationId xmlns:p14="http://schemas.microsoft.com/office/powerpoint/2010/main" val="2811277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35867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04733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5638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2606593" y="17463"/>
            <a:ext cx="2061633"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1" y="0"/>
            <a:ext cx="2307167"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7540710" y="17463"/>
            <a:ext cx="2281767"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10121901" y="17463"/>
            <a:ext cx="2070100" cy="1143000"/>
          </a:xfrm>
          <a:prstGeom prst="rect">
            <a:avLst/>
          </a:prstGeom>
          <a:ln>
            <a:noFill/>
          </a:ln>
          <a:effectLst>
            <a:softEdge rad="112500"/>
          </a:effectLst>
        </p:spPr>
      </p:pic>
      <p:sp>
        <p:nvSpPr>
          <p:cNvPr id="11" name="Rectangle 10"/>
          <p:cNvSpPr/>
          <p:nvPr userDrawn="1"/>
        </p:nvSpPr>
        <p:spPr>
          <a:xfrm>
            <a:off x="0" y="1143000"/>
            <a:ext cx="12192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4967652" y="17463"/>
            <a:ext cx="2273633" cy="1143000"/>
          </a:xfrm>
          <a:prstGeom prst="rect">
            <a:avLst/>
          </a:prstGeom>
          <a:effectLst>
            <a:softEdge rad="112522"/>
          </a:effectLst>
        </p:spPr>
      </p:pic>
      <p:sp>
        <p:nvSpPr>
          <p:cNvPr id="12" name="Text Placeholder 2"/>
          <p:cNvSpPr>
            <a:spLocks noGrp="1"/>
          </p:cNvSpPr>
          <p:nvPr>
            <p:ph idx="1" hasCustomPrompt="1"/>
          </p:nvPr>
        </p:nvSpPr>
        <p:spPr bwMode="auto">
          <a:xfrm>
            <a:off x="243840" y="2057402"/>
            <a:ext cx="11758632"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82410" y="5634557"/>
            <a:ext cx="2324183" cy="1058333"/>
          </a:xfrm>
          <a:prstGeom prst="rect">
            <a:avLst/>
          </a:prstGeom>
        </p:spPr>
      </p:pic>
    </p:spTree>
    <p:extLst>
      <p:ext uri="{BB962C8B-B14F-4D97-AF65-F5344CB8AC3E}">
        <p14:creationId xmlns:p14="http://schemas.microsoft.com/office/powerpoint/2010/main" val="40751926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F33361-B7C2-4B04-B5B8-CB77FF20E3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2068458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17320"/>
            <a:ext cx="981456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243840" y="103188"/>
            <a:ext cx="11704320" cy="1143000"/>
          </a:xfrm>
        </p:spPr>
        <p:txBody>
          <a:bodyPr/>
          <a:lstStyle/>
          <a:p>
            <a:r>
              <a:rPr lang="en-US" smtClean="0"/>
              <a:t>Click to edit Master title style</a:t>
            </a:r>
            <a:endParaRPr lang="en-US" dirty="0"/>
          </a:p>
        </p:txBody>
      </p:sp>
      <p:grpSp>
        <p:nvGrpSpPr>
          <p:cNvPr id="7" name="Group 6"/>
          <p:cNvGrpSpPr/>
          <p:nvPr userDrawn="1"/>
        </p:nvGrpSpPr>
        <p:grpSpPr>
          <a:xfrm>
            <a:off x="364160" y="1499816"/>
            <a:ext cx="9144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Tree>
    <p:extLst>
      <p:ext uri="{BB962C8B-B14F-4D97-AF65-F5344CB8AC3E}">
        <p14:creationId xmlns:p14="http://schemas.microsoft.com/office/powerpoint/2010/main" val="40370447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80776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673099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88377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7768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 y="1371601"/>
            <a:ext cx="1170432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243840" y="6356351"/>
            <a:ext cx="877824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9144000" y="6356351"/>
            <a:ext cx="280416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733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33361-B7C2-4B04-B5B8-CB77FF20E390}"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189301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33361-B7C2-4B04-B5B8-CB77FF20E39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37894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F33361-B7C2-4B04-B5B8-CB77FF20E390}"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37039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F33361-B7C2-4B04-B5B8-CB77FF20E390}"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7976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33361-B7C2-4B04-B5B8-CB77FF20E390}"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51319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33361-B7C2-4B04-B5B8-CB77FF20E39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403150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33361-B7C2-4B04-B5B8-CB77FF20E390}"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2EEF64-C7DC-4386-8CCB-7ACD9CDEB798}" type="slidenum">
              <a:rPr lang="en-US" smtClean="0"/>
              <a:t>‹#›</a:t>
            </a:fld>
            <a:endParaRPr lang="en-US"/>
          </a:p>
        </p:txBody>
      </p:sp>
    </p:spTree>
    <p:extLst>
      <p:ext uri="{BB962C8B-B14F-4D97-AF65-F5344CB8AC3E}">
        <p14:creationId xmlns:p14="http://schemas.microsoft.com/office/powerpoint/2010/main" val="17169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F33361-B7C2-4B04-B5B8-CB77FF20E390}" type="datetimeFigureOut">
              <a:rPr lang="en-US" smtClean="0"/>
              <a:t>9/17/2015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EEF64-C7DC-4386-8CCB-7ACD9CDEB798}" type="slidenum">
              <a:rPr lang="en-US" smtClean="0"/>
              <a:t>‹#›</a:t>
            </a:fld>
            <a:endParaRPr lang="en-US"/>
          </a:p>
        </p:txBody>
      </p:sp>
    </p:spTree>
    <p:extLst>
      <p:ext uri="{BB962C8B-B14F-4D97-AF65-F5344CB8AC3E}">
        <p14:creationId xmlns:p14="http://schemas.microsoft.com/office/powerpoint/2010/main" val="37845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91185418"/>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18167040"/>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98573739"/>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0983829"/>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11369158"/>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09924526"/>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55281032"/>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769853705"/>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556739783"/>
      </p:ext>
    </p:extLst>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 y="103188"/>
            <a:ext cx="1170432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43840" y="1371601"/>
            <a:ext cx="11758632"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243840" y="6356351"/>
            <a:ext cx="879856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9103360" y="6356351"/>
            <a:ext cx="28448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06583339"/>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4.xml"/><Relationship Id="rId4" Type="http://schemas.openxmlformats.org/officeDocument/2006/relationships/hyperlink" Target="mailto:cdphe_printshop@state.co.u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4.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6.xml"/><Relationship Id="rId4" Type="http://schemas.openxmlformats.org/officeDocument/2006/relationships/hyperlink" Target="mailto:cdphe_printshop@state.co.u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5" Type="http://schemas.microsoft.com/office/2007/relationships/hdphoto" Target="../media/hdphoto1.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mailto:cdphe_printshop@state.co.u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mailto:cdphe_printshop@state.co.u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mailto:cdphe_printshop@state.co.u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mailto:cdphe_printshop@state.co.u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hyperlink" Target="file:///\\public\REPROJOBS" TargetMode="External"/><Relationship Id="rId4" Type="http://schemas.openxmlformats.org/officeDocument/2006/relationships/hyperlink" Target="mailto:cdphe_printshop@state.co.u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Creating A Course Using Training Templates</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27378" y="103188"/>
            <a:ext cx="11620782" cy="1143000"/>
          </a:xfrm>
        </p:spPr>
        <p:txBody>
          <a:bodyPr/>
          <a:lstStyle/>
          <a:p>
            <a:r>
              <a:rPr lang="en-US" dirty="0" smtClean="0"/>
              <a:t>Conclusion</a:t>
            </a:r>
          </a:p>
        </p:txBody>
      </p:sp>
      <p:sp>
        <p:nvSpPr>
          <p:cNvPr id="46083" name="Content Placeholder 2"/>
          <p:cNvSpPr>
            <a:spLocks noGrp="1"/>
          </p:cNvSpPr>
          <p:nvPr>
            <p:ph idx="1"/>
          </p:nvPr>
        </p:nvSpPr>
        <p:spPr>
          <a:xfrm>
            <a:off x="327378" y="1371601"/>
            <a:ext cx="11620782" cy="4937125"/>
          </a:xfrm>
        </p:spPr>
        <p:txBody>
          <a:bodyPr/>
          <a:lstStyle/>
          <a:p>
            <a:r>
              <a:rPr lang="en-US" dirty="0" smtClean="0"/>
              <a:t>You should now be able to:</a:t>
            </a:r>
          </a:p>
          <a:p>
            <a:pPr marL="457200" indent="-457200">
              <a:buFont typeface="Arial"/>
              <a:buChar char="•"/>
            </a:pPr>
            <a:r>
              <a:rPr lang="en-US" sz="2400" i="1" dirty="0"/>
              <a:t>Identify training terms and concepts</a:t>
            </a:r>
            <a:endParaRPr lang="en-US" sz="2400" dirty="0"/>
          </a:p>
          <a:p>
            <a:pPr marL="457200" indent="-457200">
              <a:buFont typeface="Arial"/>
              <a:buChar char="•"/>
            </a:pPr>
            <a:r>
              <a:rPr lang="en-US" sz="2400" i="1" dirty="0"/>
              <a:t>Describe the training development processes at a high-level</a:t>
            </a:r>
            <a:endParaRPr lang="en-US" sz="2400" dirty="0"/>
          </a:p>
          <a:p>
            <a:pPr marL="457200" indent="-457200">
              <a:buFont typeface="Arial"/>
              <a:buChar char="•"/>
            </a:pPr>
            <a:r>
              <a:rPr lang="en-US" sz="2400" i="1" dirty="0"/>
              <a:t>Describe the connection points between the curricula and PowerPoint Template</a:t>
            </a:r>
            <a:endParaRPr lang="en-US" sz="2400" dirty="0"/>
          </a:p>
          <a:p>
            <a:pPr marL="457200" indent="-457200">
              <a:buFont typeface="Arial"/>
              <a:buChar char="•"/>
            </a:pPr>
            <a:r>
              <a:rPr lang="en-US" sz="2400" i="1" dirty="0"/>
              <a:t>Understand how to use the Curricula, PowerPoint, and other templates and its components</a:t>
            </a:r>
            <a:endParaRPr lang="en-US" sz="2400" dirty="0"/>
          </a:p>
          <a:p>
            <a:pPr marL="457200" indent="-457200">
              <a:buFont typeface="Arial"/>
              <a:buChar char="•"/>
            </a:pPr>
            <a:r>
              <a:rPr lang="en-US" sz="2400" i="1" dirty="0"/>
              <a:t>Describe how to create a Participant Manual from the PowerPoint</a:t>
            </a:r>
            <a:endParaRPr lang="en-US" sz="2400" dirty="0"/>
          </a:p>
          <a:p>
            <a:pPr marL="457200" indent="-457200">
              <a:buFont typeface="Arial"/>
              <a:buChar char="•"/>
            </a:pPr>
            <a:r>
              <a:rPr lang="en-US" sz="2400" i="1" dirty="0"/>
              <a:t>Describe how to prepare and send the completed course for printing </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10</a:t>
            </a:fld>
            <a:endParaRPr lang="en-US" dirty="0">
              <a:solidFill>
                <a:prstClr val="white"/>
              </a:solidFill>
            </a:endParaRPr>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 additional assistance contact:</a:t>
            </a:r>
          </a:p>
          <a:p>
            <a:pPr lvl="1"/>
            <a:r>
              <a:rPr lang="en-US" dirty="0" smtClean="0"/>
              <a:t>Jason Prince</a:t>
            </a:r>
          </a:p>
          <a:p>
            <a:pPr lvl="2"/>
            <a:r>
              <a:rPr lang="en-US" dirty="0" smtClean="0"/>
              <a:t>Email: jason.prince@state.co.us</a:t>
            </a:r>
          </a:p>
          <a:p>
            <a:pPr lvl="2"/>
            <a:r>
              <a:rPr lang="en-US" dirty="0" smtClean="0"/>
              <a:t>Phone: 503-522-8448</a:t>
            </a:r>
          </a:p>
          <a:p>
            <a:pPr lvl="1"/>
            <a:r>
              <a:rPr lang="en-US" dirty="0" smtClean="0"/>
              <a:t>Beverly Wyatt</a:t>
            </a:r>
            <a:endParaRPr lang="en-US" dirty="0"/>
          </a:p>
          <a:p>
            <a:pPr lvl="2"/>
            <a:r>
              <a:rPr lang="en-US" dirty="0"/>
              <a:t>Email: </a:t>
            </a:r>
            <a:r>
              <a:rPr lang="en-US" dirty="0" smtClean="0"/>
              <a:t>Beverly.wyatt@state.co.us</a:t>
            </a:r>
            <a:endParaRPr lang="en-US" dirty="0"/>
          </a:p>
          <a:p>
            <a:pPr lvl="2"/>
            <a:r>
              <a:rPr lang="en-US" dirty="0"/>
              <a:t>Phone: </a:t>
            </a:r>
            <a:r>
              <a:rPr lang="en-US" dirty="0" smtClean="0"/>
              <a:t>7-9677</a:t>
            </a:r>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20000"/>
                    </a14:imgEffect>
                  </a14:imgLayer>
                </a14:imgProps>
              </a:ext>
              <a:ext uri="{28A0092B-C50C-407E-A947-70E740481C1C}">
                <a14:useLocalDpi xmlns:a14="http://schemas.microsoft.com/office/drawing/2010/main" val="0"/>
              </a:ext>
            </a:extLst>
          </a:blip>
          <a:srcRect/>
          <a:stretch>
            <a:fillRect/>
          </a:stretch>
        </p:blipFill>
        <p:spPr bwMode="auto">
          <a:xfrm>
            <a:off x="8000186" y="4857126"/>
            <a:ext cx="2210614" cy="177227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4"/>
              </a:rPr>
              <a:t>cdphe_printshop</a:t>
            </a:r>
            <a:r>
              <a:rPr lang="en-US" dirty="0">
                <a:hlinkClick r:id="rId4"/>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243840" y="103188"/>
            <a:ext cx="1170432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3" name="Slide Number Placeholder 2"/>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12</a:t>
            </a:fld>
            <a:endParaRPr lang="en-US" dirty="0">
              <a:solidFill>
                <a:prstClr val="white"/>
              </a:solidFill>
            </a:endParaRPr>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43840" y="103188"/>
            <a:ext cx="1170432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13</a:t>
            </a:fld>
            <a:endParaRPr lang="en-US" dirty="0">
              <a:solidFill>
                <a:prstClr val="white"/>
              </a:solidFill>
            </a:endParaRPr>
          </a:p>
        </p:txBody>
      </p:sp>
      <p:grpSp>
        <p:nvGrpSpPr>
          <p:cNvPr id="7" name="Group 6"/>
          <p:cNvGrpSpPr/>
          <p:nvPr/>
        </p:nvGrpSpPr>
        <p:grpSpPr>
          <a:xfrm>
            <a:off x="3695700" y="1143001"/>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a:ln w="41275">
                    <a:solidFill>
                      <a:srgbClr val="1F497D">
                        <a:lumMod val="75000"/>
                      </a:srgbClr>
                    </a:solidFill>
                  </a:ln>
                  <a:gradFill flip="none" rotWithShape="1">
                    <a:gsLst>
                      <a:gs pos="0">
                        <a:srgbClr val="1F497D">
                          <a:lumMod val="50000"/>
                        </a:srgbClr>
                      </a:gs>
                      <a:gs pos="39999">
                        <a:srgbClr val="1F497D">
                          <a:lumMod val="75000"/>
                        </a:srgbClr>
                      </a:gs>
                      <a:gs pos="98000">
                        <a:srgbClr val="1F497D">
                          <a:lumMod val="60000"/>
                          <a:lumOff val="40000"/>
                        </a:srgb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rgbClr val="1F497D">
                      <a:lumMod val="75000"/>
                    </a:srgbClr>
                  </a:solidFill>
                </a:ln>
                <a:gradFill flip="none" rotWithShape="1">
                  <a:gsLst>
                    <a:gs pos="0">
                      <a:srgbClr val="1F497D">
                        <a:lumMod val="50000"/>
                      </a:srgbClr>
                    </a:gs>
                    <a:gs pos="39999">
                      <a:srgbClr val="1F497D">
                        <a:lumMod val="75000"/>
                      </a:srgbClr>
                    </a:gs>
                    <a:gs pos="98000">
                      <a:srgbClr val="1F497D">
                        <a:lumMod val="60000"/>
                        <a:lumOff val="40000"/>
                      </a:srgb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a:ln w="41275">
                    <a:solidFill>
                      <a:srgbClr val="1F497D">
                        <a:lumMod val="75000"/>
                      </a:srgbClr>
                    </a:solidFill>
                  </a:ln>
                  <a:gradFill>
                    <a:gsLst>
                      <a:gs pos="0">
                        <a:srgbClr val="1F497D">
                          <a:lumMod val="50000"/>
                        </a:srgbClr>
                      </a:gs>
                      <a:gs pos="39999">
                        <a:srgbClr val="1F497D">
                          <a:lumMod val="75000"/>
                        </a:srgbClr>
                      </a:gs>
                      <a:gs pos="98000">
                        <a:srgbClr val="1F497D">
                          <a:lumMod val="60000"/>
                          <a:lumOff val="40000"/>
                        </a:srgb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rgbClr val="1F497D">
                      <a:lumMod val="75000"/>
                    </a:srgbClr>
                  </a:solidFill>
                </a:ln>
                <a:gradFill>
                  <a:gsLst>
                    <a:gs pos="0">
                      <a:srgbClr val="1F497D">
                        <a:lumMod val="50000"/>
                      </a:srgbClr>
                    </a:gs>
                    <a:gs pos="39999">
                      <a:srgbClr val="1F497D">
                        <a:lumMod val="75000"/>
                      </a:srgbClr>
                    </a:gs>
                    <a:gs pos="98000">
                      <a:srgbClr val="1F497D">
                        <a:lumMod val="60000"/>
                        <a:lumOff val="40000"/>
                      </a:srgb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a:ln w="41275">
                    <a:solidFill>
                      <a:srgbClr val="1F497D">
                        <a:lumMod val="75000"/>
                      </a:srgb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rgbClr val="1F497D">
                      <a:lumMod val="75000"/>
                    </a:srgb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4"/>
              </a:rPr>
              <a:t>cdphe_printshop</a:t>
            </a:r>
            <a:r>
              <a:rPr lang="en-US" dirty="0">
                <a:hlinkClick r:id="rId4"/>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1706880" y="103188"/>
            <a:ext cx="877824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3" name="Slide Number Placeholder 2"/>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14</a:t>
            </a:fld>
            <a:endParaRPr lang="en-US" dirty="0">
              <a:solidFill>
                <a:prstClr val="white"/>
              </a:solidFill>
            </a:endParaRPr>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6563" y="2057400"/>
            <a:ext cx="8818562" cy="3429000"/>
          </a:xfrm>
          <a:ln/>
        </p:spPr>
        <p:txBody>
          <a:bodyPr/>
          <a:lstStyle/>
          <a:p>
            <a:pPr>
              <a:defRPr/>
            </a:pPr>
            <a:endParaRPr lang="en-US" dirty="0">
              <a:ea typeface="+mn-ea"/>
              <a:cs typeface="+mn-cs"/>
            </a:endParaRPr>
          </a:p>
        </p:txBody>
      </p:sp>
    </p:spTree>
    <p:custDataLst>
      <p:tags r:id="rId1"/>
    </p:custDataLst>
    <p:extLst>
      <p:ext uri="{BB962C8B-B14F-4D97-AF65-F5344CB8AC3E}">
        <p14:creationId xmlns:p14="http://schemas.microsoft.com/office/powerpoint/2010/main" val="161066752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dirty="0"/>
              <a:t>Section 1 – Course Introduction</a:t>
            </a:r>
          </a:p>
          <a:p>
            <a:pPr marL="457200" indent="-457200">
              <a:buFont typeface="Arial"/>
              <a:buChar char="•"/>
            </a:pPr>
            <a:r>
              <a:rPr lang="en-US" sz="2900" dirty="0"/>
              <a:t>Section 2 – Curricula Design</a:t>
            </a:r>
            <a:endParaRPr lang="en-US" sz="1800" dirty="0"/>
          </a:p>
          <a:p>
            <a:pPr marL="457200" indent="-457200">
              <a:buFont typeface="Arial"/>
              <a:buChar char="•"/>
            </a:pPr>
            <a:r>
              <a:rPr lang="en-US" sz="2900" dirty="0"/>
              <a:t>Section </a:t>
            </a:r>
            <a:r>
              <a:rPr lang="en-US" sz="2900" dirty="0"/>
              <a:t>3 – PowerPoint Creation</a:t>
            </a:r>
          </a:p>
          <a:p>
            <a:pPr marL="457200" indent="-457200">
              <a:buFont typeface="Arial"/>
              <a:buChar char="•"/>
            </a:pPr>
            <a:r>
              <a:rPr lang="en-US" sz="2900" dirty="0"/>
              <a:t>Section 4 – Other Templates</a:t>
            </a:r>
          </a:p>
          <a:p>
            <a:pPr marL="457200" indent="-457200">
              <a:buFont typeface="Arial"/>
              <a:buChar char="•"/>
            </a:pPr>
            <a:r>
              <a:rPr lang="en-US" sz="2900" dirty="0"/>
              <a:t>Section 5 – Printing Training Materials</a:t>
            </a:r>
          </a:p>
          <a:p>
            <a:pPr marL="457200" indent="-457200">
              <a:buFont typeface="Arial"/>
              <a:buChar char="•"/>
            </a:pPr>
            <a:r>
              <a:rPr lang="en-US" sz="2900" b="1" dirty="0"/>
              <a:t>Conclusion</a:t>
            </a:r>
            <a:r>
              <a:rPr lang="en-US" sz="2900" dirty="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1797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4289335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06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a:buChar char="•"/>
            </a:pPr>
            <a:r>
              <a:rPr lang="en-US" sz="2400" i="1" dirty="0"/>
              <a:t>Identify training terms and concepts</a:t>
            </a:r>
            <a:endParaRPr lang="en-US" sz="2400" dirty="0"/>
          </a:p>
          <a:p>
            <a:pPr marL="457200" indent="-457200">
              <a:buFont typeface="Arial"/>
              <a:buChar char="•"/>
            </a:pPr>
            <a:r>
              <a:rPr lang="en-US" sz="2400" i="1" dirty="0"/>
              <a:t>Describe the training development processes at a high-level</a:t>
            </a:r>
            <a:endParaRPr lang="en-US" sz="2400" dirty="0"/>
          </a:p>
          <a:p>
            <a:pPr marL="457200" indent="-457200">
              <a:buFont typeface="Arial"/>
              <a:buChar char="•"/>
            </a:pPr>
            <a:r>
              <a:rPr lang="en-US" sz="2400" i="1" dirty="0"/>
              <a:t>Describe the connection points between the curricula and PowerPoint Template</a:t>
            </a:r>
            <a:endParaRPr lang="en-US" sz="2400" dirty="0"/>
          </a:p>
          <a:p>
            <a:pPr marL="457200" indent="-457200">
              <a:buFont typeface="Arial"/>
              <a:buChar char="•"/>
            </a:pPr>
            <a:r>
              <a:rPr lang="en-US" sz="2400" i="1" dirty="0"/>
              <a:t>Understand how to use the Curricula, PowerPoint, and other templates and its components</a:t>
            </a:r>
            <a:endParaRPr lang="en-US" sz="2400" dirty="0"/>
          </a:p>
          <a:p>
            <a:pPr marL="457200" indent="-457200">
              <a:buFont typeface="Arial"/>
              <a:buChar char="•"/>
            </a:pPr>
            <a:r>
              <a:rPr lang="en-US" sz="2400" i="1" dirty="0"/>
              <a:t>Describe how to create a Participant Manual from the PowerPoint</a:t>
            </a:r>
            <a:endParaRPr lang="en-US" sz="2400" dirty="0"/>
          </a:p>
          <a:p>
            <a:pPr marL="457200" indent="-457200">
              <a:buFont typeface="Arial"/>
              <a:buChar char="•"/>
            </a:pPr>
            <a:r>
              <a:rPr lang="en-US" sz="2400" i="1" dirty="0"/>
              <a:t>Describe how to prepare and send the completed course for printing </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Jason Prince</a:t>
            </a:r>
          </a:p>
          <a:p>
            <a:pPr lvl="2"/>
            <a:r>
              <a:rPr lang="en-US" dirty="0" smtClean="0"/>
              <a:t>Email: jason.prince@state.co.us</a:t>
            </a:r>
          </a:p>
          <a:p>
            <a:pPr lvl="2"/>
            <a:r>
              <a:rPr lang="en-US" dirty="0" smtClean="0"/>
              <a:t>Phone: 503-522-8448</a:t>
            </a:r>
          </a:p>
          <a:p>
            <a:pPr lvl="1"/>
            <a:r>
              <a:rPr lang="en-US" dirty="0" smtClean="0"/>
              <a:t>Beverly Wyatt</a:t>
            </a:r>
            <a:endParaRPr lang="en-US" dirty="0"/>
          </a:p>
          <a:p>
            <a:pPr lvl="2"/>
            <a:r>
              <a:rPr lang="en-US" dirty="0"/>
              <a:t>Email: </a:t>
            </a:r>
            <a:r>
              <a:rPr lang="en-US" dirty="0" smtClean="0"/>
              <a:t>Beverly.wyatt@state.co.us</a:t>
            </a:r>
            <a:endParaRPr lang="en-US" dirty="0"/>
          </a:p>
          <a:p>
            <a:pPr lvl="2"/>
            <a:r>
              <a:rPr lang="en-US" dirty="0"/>
              <a:t>Phone: </a:t>
            </a:r>
            <a:r>
              <a:rPr lang="en-US" dirty="0" smtClean="0"/>
              <a:t>7-9677</a:t>
            </a:r>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20000"/>
                    </a14:imgEffect>
                  </a14:imgLayer>
                </a14:imgProps>
              </a:ext>
              <a:ext uri="{28A0092B-C50C-407E-A947-70E740481C1C}">
                <a14:useLocalDpi xmlns:a14="http://schemas.microsoft.com/office/drawing/2010/main" val="0"/>
              </a:ext>
            </a:extLst>
          </a:blip>
          <a:srcRect/>
          <a:stretch>
            <a:fillRect/>
          </a:stretch>
        </p:blipFill>
        <p:spPr bwMode="auto">
          <a:xfrm>
            <a:off x="8000186" y="4857126"/>
            <a:ext cx="2210614" cy="177227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4"/>
              </a:rPr>
              <a:t>cdphe_printshop</a:t>
            </a:r>
            <a:r>
              <a:rPr lang="en-US" dirty="0">
                <a:hlinkClick r:id="rId4"/>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1706880" y="103188"/>
            <a:ext cx="877824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 y="2057402"/>
            <a:ext cx="11758632" cy="922865"/>
          </a:xfrm>
        </p:spPr>
        <p:txBody>
          <a:bodyPr/>
          <a:lstStyle/>
          <a:p>
            <a:r>
              <a:rPr lang="en-US" dirty="0" smtClean="0"/>
              <a:t>Click Continue</a:t>
            </a:r>
            <a:endParaRPr lang="en-US" dirty="0"/>
          </a:p>
        </p:txBody>
      </p:sp>
    </p:spTree>
    <p:custDataLst>
      <p:tags r:id="rId1"/>
    </p:custDataLst>
    <p:extLst>
      <p:ext uri="{BB962C8B-B14F-4D97-AF65-F5344CB8AC3E}">
        <p14:creationId xmlns:p14="http://schemas.microsoft.com/office/powerpoint/2010/main" val="2824822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400" dirty="0"/>
              <a:t>At the end of this course, you should be able to:</a:t>
            </a:r>
          </a:p>
          <a:p>
            <a:pPr marL="457200" indent="-457200">
              <a:buFont typeface="Arial"/>
              <a:buChar char="•"/>
            </a:pPr>
            <a:r>
              <a:rPr lang="en-US" sz="2400" i="1" dirty="0"/>
              <a:t>Identify training terms and concepts</a:t>
            </a:r>
            <a:endParaRPr lang="en-US" sz="2400" dirty="0"/>
          </a:p>
          <a:p>
            <a:pPr marL="457200" indent="-457200">
              <a:buFont typeface="Arial"/>
              <a:buChar char="•"/>
            </a:pPr>
            <a:r>
              <a:rPr lang="en-US" sz="2400" i="1" dirty="0"/>
              <a:t>Describe the training development processes at a high-level</a:t>
            </a:r>
            <a:endParaRPr lang="en-US" sz="2400" dirty="0"/>
          </a:p>
          <a:p>
            <a:pPr marL="457200" indent="-457200">
              <a:buFont typeface="Arial"/>
              <a:buChar char="•"/>
            </a:pPr>
            <a:r>
              <a:rPr lang="en-US" sz="2400" i="1" dirty="0"/>
              <a:t>Describe the connection points between the curricula and PowerPoint Template</a:t>
            </a:r>
            <a:endParaRPr lang="en-US" sz="2400" dirty="0"/>
          </a:p>
          <a:p>
            <a:pPr marL="457200" indent="-457200">
              <a:buFont typeface="Arial"/>
              <a:buChar char="•"/>
            </a:pPr>
            <a:r>
              <a:rPr lang="en-US" sz="2400" i="1" dirty="0"/>
              <a:t>Understand how to use the Curricula, PowerPoint, and other templates and its components</a:t>
            </a:r>
            <a:endParaRPr lang="en-US" sz="2400" dirty="0"/>
          </a:p>
          <a:p>
            <a:pPr marL="457200" indent="-457200">
              <a:buFont typeface="Arial"/>
              <a:buChar char="•"/>
            </a:pPr>
            <a:r>
              <a:rPr lang="en-US" sz="2400" i="1" dirty="0"/>
              <a:t>Describe how to create </a:t>
            </a:r>
            <a:r>
              <a:rPr lang="en-US" sz="2400" i="1" dirty="0"/>
              <a:t>a Participant Manual from </a:t>
            </a:r>
            <a:r>
              <a:rPr lang="en-US" sz="2400" i="1" dirty="0"/>
              <a:t>the </a:t>
            </a:r>
            <a:r>
              <a:rPr lang="en-US" sz="2400" i="1" dirty="0"/>
              <a:t>PowerPoint</a:t>
            </a:r>
            <a:endParaRPr lang="en-US" sz="2400" dirty="0"/>
          </a:p>
          <a:p>
            <a:pPr marL="457200" indent="-457200">
              <a:buFont typeface="Arial"/>
              <a:buChar char="•"/>
            </a:pPr>
            <a:r>
              <a:rPr lang="en-US" sz="2400" i="1" dirty="0"/>
              <a:t>Describe how to prepare and send the completed course for printing </a:t>
            </a:r>
            <a:endParaRPr lang="en-US" sz="2400" dirty="0"/>
          </a:p>
          <a:p>
            <a:pPr marL="0" indent="0">
              <a:buNone/>
            </a:pPr>
            <a:endParaRPr lang="en-US" dirty="0"/>
          </a:p>
          <a:p>
            <a:pPr marL="342900" indent="-342900">
              <a:buFont typeface="Arial"/>
              <a:buChar char="•"/>
            </a:pP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1828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1844040" y="1371600"/>
            <a:ext cx="8400288" cy="4937760"/>
          </a:xfrm>
        </p:spPr>
        <p:txBody>
          <a:bodyPr/>
          <a:lstStyle/>
          <a:p>
            <a:pPr>
              <a:buFont typeface="Arial" charset="0"/>
              <a:buNone/>
            </a:pPr>
            <a:r>
              <a:rPr lang="en-US" sz="2800" dirty="0"/>
              <a:t>Please take a moment to share:</a:t>
            </a:r>
          </a:p>
          <a:p>
            <a:pPr marL="457200" indent="-457200">
              <a:buFont typeface="Arial"/>
              <a:buChar char="•"/>
            </a:pPr>
            <a:r>
              <a:rPr lang="en-US" sz="2800" dirty="0"/>
              <a:t>Your name and role at CDOT</a:t>
            </a:r>
          </a:p>
          <a:p>
            <a:pPr marL="570436" lvl="2" indent="-229123">
              <a:defRPr/>
            </a:pPr>
            <a:r>
              <a:rPr lang="en-US" sz="2800" dirty="0"/>
              <a:t>What would you like to get from the course?</a:t>
            </a:r>
          </a:p>
          <a:p>
            <a:pPr marL="570436" lvl="2" indent="-229123">
              <a:defRPr/>
            </a:pPr>
            <a:r>
              <a:rPr lang="en-US" sz="2800" dirty="0"/>
              <a:t>What is your comfort level with training</a:t>
            </a:r>
            <a:r>
              <a:rPr lang="en-US" sz="2800" dirty="0"/>
              <a:t>?</a:t>
            </a:r>
          </a:p>
          <a:p>
            <a:pPr marL="341313" lvl="2" indent="0">
              <a:buNone/>
              <a:defRPr/>
            </a:pPr>
            <a:endParaRPr lang="en-US" sz="2800" dirty="0"/>
          </a:p>
          <a:p>
            <a:endParaRPr lang="en-US" sz="2800" dirty="0"/>
          </a:p>
          <a:p>
            <a:endParaRPr lang="en-US" sz="2800" dirty="0"/>
          </a:p>
          <a:p>
            <a:endParaRPr lang="en-US" sz="2800" dirty="0"/>
          </a:p>
        </p:txBody>
      </p:sp>
      <p:sp>
        <p:nvSpPr>
          <p:cNvPr id="3" name="Slide Number Placeholder 2"/>
          <p:cNvSpPr>
            <a:spLocks noGrp="1"/>
          </p:cNvSpPr>
          <p:nvPr>
            <p:ph type="sldNum" sz="quarter" idx="11"/>
          </p:nvPr>
        </p:nvSpPr>
        <p:spPr>
          <a:xfrm>
            <a:off x="8199120" y="6356351"/>
            <a:ext cx="2133600" cy="365125"/>
          </a:xfrm>
        </p:spPr>
        <p:txBody>
          <a:bodyPr/>
          <a:lstStyle/>
          <a:p>
            <a:pPr>
              <a:defRPr/>
            </a:pPr>
            <a:r>
              <a:rPr lang="en-US" dirty="0" smtClean="0"/>
              <a:t>Slide </a:t>
            </a:r>
            <a:fld id="{F1733E7F-F35A-45C7-967F-B65877603703}" type="slidenum">
              <a:rPr lang="en-US" smtClean="0"/>
              <a:pPr>
                <a:defRPr/>
              </a:pPr>
              <a:t>21</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7327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4"/>
              </a:rPr>
              <a:t>cdphe_printshop</a:t>
            </a:r>
            <a:r>
              <a:rPr lang="en-US" dirty="0">
                <a:hlinkClick r:id="rId4"/>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1706880" y="103188"/>
            <a:ext cx="877824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a:buChar char="•"/>
            </a:pPr>
            <a:r>
              <a:rPr lang="en-US" dirty="0"/>
              <a:t>Regular breaks built into the class schedule</a:t>
            </a:r>
          </a:p>
          <a:p>
            <a:pPr marL="457200" indent="-457200">
              <a:buFont typeface="Arial"/>
              <a:buChar char="•"/>
            </a:pPr>
            <a:r>
              <a:rPr lang="en-US" dirty="0"/>
              <a:t>Classroom participation encouraged; ask, answer, and participate in the discussion</a:t>
            </a:r>
          </a:p>
          <a:p>
            <a:pPr marL="457200" indent="-457200">
              <a:buFont typeface="Arial"/>
              <a:buChar char="•"/>
            </a:pPr>
            <a:r>
              <a:rPr lang="en-US" dirty="0"/>
              <a:t>Exercise to practice development of training materials</a:t>
            </a:r>
          </a:p>
          <a:p>
            <a:pPr marL="457200" indent="-457200">
              <a:buFont typeface="Arial"/>
              <a:buChar char="•"/>
            </a:pPr>
            <a:r>
              <a:rPr lang="en-US" dirty="0"/>
              <a:t>Parking lot used to capture questions for</a:t>
            </a:r>
            <a:br>
              <a:rPr lang="en-US" dirty="0"/>
            </a:br>
            <a:r>
              <a:rPr lang="en-US" dirty="0"/>
              <a:t>in-class follow-up</a:t>
            </a:r>
          </a:p>
          <a:p>
            <a:endParaRPr lang="en-US" dirty="0"/>
          </a:p>
        </p:txBody>
      </p:sp>
      <p:sp>
        <p:nvSpPr>
          <p:cNvPr id="13315" name="Title 1"/>
          <p:cNvSpPr>
            <a:spLocks noGrp="1"/>
          </p:cNvSpPr>
          <p:nvPr>
            <p:ph type="title"/>
          </p:nvPr>
        </p:nvSpPr>
        <p:spPr>
          <a:xfrm>
            <a:off x="1706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4"/>
              </a:rPr>
              <a:t>cdphe_printshop</a:t>
            </a:r>
            <a:r>
              <a:rPr lang="en-US" dirty="0">
                <a:hlinkClick r:id="rId4"/>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1706880" y="103188"/>
            <a:ext cx="877824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additional help resources are available:</a:t>
            </a:r>
          </a:p>
          <a:p>
            <a:pPr marL="457200" indent="-457200">
              <a:buFont typeface="Arial"/>
              <a:buChar char="•"/>
            </a:pPr>
            <a:r>
              <a:rPr lang="en-US" dirty="0" smtClean="0"/>
              <a:t>The OED Team</a:t>
            </a:r>
          </a:p>
          <a:p>
            <a:r>
              <a:rPr lang="en-US" dirty="0" smtClean="0"/>
              <a:t>For questions about printing you can contact the CDOT print shop at:</a:t>
            </a:r>
          </a:p>
          <a:p>
            <a:pPr marL="457200" indent="-457200">
              <a:buFont typeface="Arial"/>
              <a:buChar char="•"/>
            </a:pPr>
            <a:r>
              <a:rPr lang="en-US" dirty="0" smtClean="0"/>
              <a:t>Phone: 7-9313</a:t>
            </a:r>
          </a:p>
          <a:p>
            <a:pPr marL="457200" indent="-457200">
              <a:buFont typeface="Arial"/>
              <a:buChar char="•"/>
            </a:pPr>
            <a:r>
              <a:rPr lang="en-US" dirty="0"/>
              <a:t>Email: </a:t>
            </a:r>
            <a:r>
              <a:rPr lang="en-US" dirty="0" smtClean="0">
                <a:hlinkClick r:id="rId4"/>
              </a:rPr>
              <a:t>cdphe_printshop</a:t>
            </a:r>
            <a:r>
              <a:rPr lang="en-US" dirty="0">
                <a:hlinkClick r:id="rId4"/>
              </a:rPr>
              <a:t>@state.co.us</a:t>
            </a:r>
            <a:endParaRPr lang="en-US" dirty="0" smtClean="0"/>
          </a:p>
          <a:p>
            <a:endParaRPr lang="en-US" dirty="0" smtClean="0"/>
          </a:p>
          <a:p>
            <a:pPr marL="457200" indent="-457200">
              <a:buFont typeface="Arial"/>
              <a:buChar char="•"/>
            </a:pPr>
            <a:endParaRPr lang="en-US" dirty="0" smtClean="0"/>
          </a:p>
        </p:txBody>
      </p:sp>
      <p:sp>
        <p:nvSpPr>
          <p:cNvPr id="50179" name="Title 1"/>
          <p:cNvSpPr>
            <a:spLocks noGrp="1"/>
          </p:cNvSpPr>
          <p:nvPr>
            <p:ph type="title"/>
          </p:nvPr>
        </p:nvSpPr>
        <p:spPr>
          <a:xfrm>
            <a:off x="1706880" y="103188"/>
            <a:ext cx="8778240" cy="1143000"/>
          </a:xfrm>
        </p:spPr>
        <p:txBody>
          <a:bodyPr/>
          <a:lstStyle/>
          <a:p>
            <a:r>
              <a:rPr lang="en-US" dirty="0" smtClean="0"/>
              <a:t>Additional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06880" y="103188"/>
            <a:ext cx="8778240" cy="1143000"/>
          </a:xfrm>
        </p:spPr>
        <p:txBody>
          <a:bodyPr/>
          <a:lstStyle/>
          <a:p>
            <a:r>
              <a:rPr lang="en-US" sz="3600" dirty="0"/>
              <a:t>Your Contributions to Learning</a:t>
            </a:r>
          </a:p>
        </p:txBody>
      </p:sp>
      <p:sp>
        <p:nvSpPr>
          <p:cNvPr id="14339" name="Content Placeholder 2"/>
          <p:cNvSpPr>
            <a:spLocks noGrp="1"/>
          </p:cNvSpPr>
          <p:nvPr>
            <p:ph idx="1"/>
          </p:nvPr>
        </p:nvSpPr>
        <p:spPr/>
        <p:txBody>
          <a:bodyPr/>
          <a:lstStyle/>
          <a:p>
            <a:pPr marL="457200" indent="-457200">
              <a:buFont typeface="Arial"/>
              <a:buChar char="•"/>
            </a:pPr>
            <a:r>
              <a:rPr lang="en-US" dirty="0"/>
              <a:t>Please respect the other participants by silencing your cell phones</a:t>
            </a:r>
          </a:p>
          <a:p>
            <a:pPr marL="457200" indent="-457200">
              <a:buFont typeface="Arial"/>
              <a:buChar char="•"/>
            </a:pPr>
            <a:r>
              <a:rPr lang="en-US" dirty="0"/>
              <a:t>Focus on the course, please use the Internet and email over lunch and break times</a:t>
            </a:r>
          </a:p>
          <a:p>
            <a:pPr marL="457200" indent="-457200">
              <a:buFont typeface="Arial"/>
              <a:buChar char="•"/>
            </a:pPr>
            <a:r>
              <a:rPr lang="en-US" dirty="0"/>
              <a:t>Please delay your side conversations until break times</a:t>
            </a:r>
          </a:p>
          <a:p>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706880" y="1371600"/>
            <a:ext cx="8778240" cy="4879622"/>
          </a:xfrm>
        </p:spPr>
        <p:txBody>
          <a:bodyPr/>
          <a:lstStyle/>
          <a:p>
            <a:pPr marL="342900" indent="-342900">
              <a:buFont typeface="Arial"/>
              <a:buChar char="•"/>
            </a:pPr>
            <a:r>
              <a:rPr lang="en-US" sz="2400" dirty="0"/>
              <a:t>The word “curriculum” is a Latin word that means “the course of the race” or the places you would see as you race.  </a:t>
            </a:r>
          </a:p>
          <a:p>
            <a:pPr marL="342900" indent="-342900">
              <a:buFont typeface="Arial"/>
              <a:buChar char="•"/>
            </a:pPr>
            <a:r>
              <a:rPr lang="en-US" sz="2400" dirty="0"/>
              <a:t>PowerPoint was originally called “Presenter” and was designed to be used on Macintosh computers until is was bought by Microsoft for $14 million and renamed PowerPoint. </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15362" name="Title 1"/>
          <p:cNvSpPr>
            <a:spLocks noGrp="1"/>
          </p:cNvSpPr>
          <p:nvPr>
            <p:ph type="title"/>
          </p:nvPr>
        </p:nvSpPr>
        <p:spPr/>
        <p:txBody>
          <a:bodyPr/>
          <a:lstStyle/>
          <a:p>
            <a:r>
              <a:rPr lang="en-US" dirty="0" smtClean="0"/>
              <a:t>Did you know…</a:t>
            </a:r>
          </a:p>
        </p:txBody>
      </p:sp>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b="1" dirty="0"/>
              <a:t>Learning Logistics</a:t>
            </a:r>
          </a:p>
          <a:p>
            <a:pPr marL="457200" indent="-457200">
              <a:buFont typeface="Arial"/>
              <a:buChar char="•"/>
            </a:pPr>
            <a:r>
              <a:rPr lang="en-US" sz="2900" dirty="0"/>
              <a:t>Section 1 – Course Introduction</a:t>
            </a:r>
          </a:p>
          <a:p>
            <a:pPr marL="457200" indent="-457200">
              <a:buFont typeface="Arial"/>
              <a:buChar char="•"/>
            </a:pPr>
            <a:r>
              <a:rPr lang="en-US" sz="2900" dirty="0"/>
              <a:t>Section 2 – Curricula Design</a:t>
            </a:r>
            <a:endParaRPr lang="en-US" sz="1800" dirty="0"/>
          </a:p>
          <a:p>
            <a:pPr marL="457200" indent="-457200">
              <a:buFont typeface="Arial"/>
              <a:buChar char="•"/>
            </a:pPr>
            <a:r>
              <a:rPr lang="en-US" sz="2900" dirty="0"/>
              <a:t>Section </a:t>
            </a:r>
            <a:r>
              <a:rPr lang="en-US" sz="2900" dirty="0"/>
              <a:t>3 – PowerPoint Creation</a:t>
            </a:r>
          </a:p>
          <a:p>
            <a:pPr marL="457200" indent="-457200">
              <a:buFont typeface="Arial"/>
              <a:buChar char="•"/>
            </a:pPr>
            <a:r>
              <a:rPr lang="en-US" sz="2900" dirty="0"/>
              <a:t>Section 4 – Other Templates</a:t>
            </a:r>
          </a:p>
          <a:p>
            <a:pPr marL="457200" indent="-457200">
              <a:buFont typeface="Arial"/>
              <a:buChar char="•"/>
            </a:pPr>
            <a:r>
              <a:rPr lang="en-US" sz="2900" dirty="0"/>
              <a:t>Section 5 – Printing Training Materials</a:t>
            </a:r>
          </a:p>
          <a:p>
            <a:pPr marL="457200" indent="-457200">
              <a:buFont typeface="Arial"/>
              <a:buChar char="•"/>
            </a:pPr>
            <a:r>
              <a:rPr lang="en-US" sz="2900" dirty="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3402" y="1371601"/>
            <a:ext cx="4111718" cy="4937125"/>
          </a:xfrm>
        </p:spPr>
        <p:txBody>
          <a:bodyPr/>
          <a:lstStyle/>
          <a:p>
            <a:r>
              <a:rPr lang="en-US" dirty="0" smtClean="0"/>
              <a:t>To convert a word document to PDF:</a:t>
            </a:r>
          </a:p>
          <a:p>
            <a:pPr marL="514350" indent="-514350">
              <a:buFont typeface="+mj-lt"/>
              <a:buAutoNum type="arabicPeriod"/>
            </a:pPr>
            <a:r>
              <a:rPr lang="en-US" dirty="0" smtClean="0"/>
              <a:t>Select File</a:t>
            </a:r>
          </a:p>
          <a:p>
            <a:pPr marL="514350" indent="-514350">
              <a:buFont typeface="+mj-lt"/>
              <a:buAutoNum type="arabicPeriod"/>
            </a:pPr>
            <a:r>
              <a:rPr lang="en-US" dirty="0" smtClean="0"/>
              <a:t>Select Export</a:t>
            </a:r>
          </a:p>
          <a:p>
            <a:pPr marL="514350" indent="-514350">
              <a:buFont typeface="+mj-lt"/>
              <a:buAutoNum type="arabicPeriod"/>
            </a:pPr>
            <a:r>
              <a:rPr lang="en-US" dirty="0" smtClean="0"/>
              <a:t>Select Create PDF/XPS Document</a:t>
            </a:r>
          </a:p>
          <a:p>
            <a:pPr marL="514350" indent="-514350">
              <a:buFont typeface="+mj-lt"/>
              <a:buAutoNum type="arabicPeriod"/>
            </a:pPr>
            <a:r>
              <a:rPr lang="en-US" dirty="0" smtClean="0"/>
              <a:t>Click Create PDF/XPS</a:t>
            </a:r>
          </a:p>
          <a:p>
            <a:pPr marL="514350" indent="-514350">
              <a:buFont typeface="+mj-lt"/>
              <a:buAutoNum type="arabicPeriod"/>
            </a:pPr>
            <a:r>
              <a:rPr lang="en-US" dirty="0" smtClean="0"/>
              <a:t>Save to the file location</a:t>
            </a:r>
          </a:p>
          <a:p>
            <a:pPr marL="514350" indent="-51435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Convert Word Document to PDF</a:t>
            </a:r>
            <a:endParaRPr lang="en-US" dirty="0"/>
          </a:p>
        </p:txBody>
      </p:sp>
      <p:pic>
        <p:nvPicPr>
          <p:cNvPr id="6" name="Picture 5"/>
          <p:cNvPicPr>
            <a:picLocks noChangeAspect="1"/>
          </p:cNvPicPr>
          <p:nvPr/>
        </p:nvPicPr>
        <p:blipFill>
          <a:blip r:embed="rId4"/>
          <a:stretch>
            <a:fillRect/>
          </a:stretch>
        </p:blipFill>
        <p:spPr>
          <a:xfrm>
            <a:off x="1720138" y="2776754"/>
            <a:ext cx="4620768" cy="2938272"/>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5"/>
          <a:stretch>
            <a:fillRect/>
          </a:stretch>
        </p:blipFill>
        <p:spPr>
          <a:xfrm>
            <a:off x="1720138" y="1302372"/>
            <a:ext cx="1524000" cy="1381125"/>
          </a:xfrm>
          <a:prstGeom prst="rect">
            <a:avLst/>
          </a:prstGeom>
        </p:spPr>
        <p:style>
          <a:lnRef idx="2">
            <a:schemeClr val="dk1"/>
          </a:lnRef>
          <a:fillRef idx="1">
            <a:schemeClr val="lt1"/>
          </a:fillRef>
          <a:effectRef idx="0">
            <a:schemeClr val="dk1"/>
          </a:effectRef>
          <a:fontRef idx="minor">
            <a:schemeClr val="dk1"/>
          </a:fontRef>
        </p:style>
      </p:pic>
      <p:cxnSp>
        <p:nvCxnSpPr>
          <p:cNvPr id="8" name="Straight Arrow Connector 7"/>
          <p:cNvCxnSpPr/>
          <p:nvPr/>
        </p:nvCxnSpPr>
        <p:spPr>
          <a:xfrm flipH="1">
            <a:off x="2426156" y="1601002"/>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eptagon 8"/>
          <p:cNvSpPr/>
          <p:nvPr/>
        </p:nvSpPr>
        <p:spPr>
          <a:xfrm>
            <a:off x="3242583" y="1459548"/>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1</a:t>
            </a:r>
          </a:p>
        </p:txBody>
      </p:sp>
      <p:cxnSp>
        <p:nvCxnSpPr>
          <p:cNvPr id="10" name="Straight Arrow Connector 9"/>
          <p:cNvCxnSpPr/>
          <p:nvPr/>
        </p:nvCxnSpPr>
        <p:spPr>
          <a:xfrm flipH="1">
            <a:off x="2424601" y="5350082"/>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Heptagon 10"/>
          <p:cNvSpPr/>
          <p:nvPr/>
        </p:nvSpPr>
        <p:spPr>
          <a:xfrm>
            <a:off x="3241028" y="5208628"/>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2</a:t>
            </a:r>
          </a:p>
        </p:txBody>
      </p:sp>
      <p:cxnSp>
        <p:nvCxnSpPr>
          <p:cNvPr id="12" name="Straight Arrow Connector 11"/>
          <p:cNvCxnSpPr/>
          <p:nvPr/>
        </p:nvCxnSpPr>
        <p:spPr>
          <a:xfrm flipH="1">
            <a:off x="4279259" y="3693964"/>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Heptagon 12"/>
          <p:cNvSpPr/>
          <p:nvPr/>
        </p:nvSpPr>
        <p:spPr>
          <a:xfrm>
            <a:off x="5095686" y="3552510"/>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rgbClr val="FF0000"/>
                </a:solidFill>
              </a:rPr>
              <a:t>3</a:t>
            </a:r>
            <a:endParaRPr lang="en-US" sz="1400" dirty="0">
              <a:solidFill>
                <a:srgbClr val="FF0000"/>
              </a:solidFill>
            </a:endParaRPr>
          </a:p>
        </p:txBody>
      </p:sp>
      <p:cxnSp>
        <p:nvCxnSpPr>
          <p:cNvPr id="14" name="Straight Arrow Connector 13"/>
          <p:cNvCxnSpPr/>
          <p:nvPr/>
        </p:nvCxnSpPr>
        <p:spPr>
          <a:xfrm flipH="1">
            <a:off x="5095687" y="4408438"/>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Heptagon 14"/>
          <p:cNvSpPr/>
          <p:nvPr/>
        </p:nvSpPr>
        <p:spPr>
          <a:xfrm>
            <a:off x="5912114" y="4266984"/>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4</a:t>
            </a:r>
          </a:p>
        </p:txBody>
      </p:sp>
    </p:spTree>
    <p:custDataLst>
      <p:tags r:id="rId1"/>
    </p:custDataLst>
    <p:extLst>
      <p:ext uri="{BB962C8B-B14F-4D97-AF65-F5344CB8AC3E}">
        <p14:creationId xmlns:p14="http://schemas.microsoft.com/office/powerpoint/2010/main" val="3032394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73402" y="1371601"/>
            <a:ext cx="4111718" cy="4937125"/>
          </a:xfrm>
        </p:spPr>
        <p:txBody>
          <a:bodyPr/>
          <a:lstStyle/>
          <a:p>
            <a:r>
              <a:rPr lang="en-US" dirty="0" smtClean="0"/>
              <a:t>To convert a word document to PDF:</a:t>
            </a:r>
          </a:p>
          <a:p>
            <a:pPr marL="514350" indent="-514350">
              <a:buFont typeface="+mj-lt"/>
              <a:buAutoNum type="arabicPeriod"/>
            </a:pPr>
            <a:r>
              <a:rPr lang="en-US" dirty="0" smtClean="0"/>
              <a:t>Select File</a:t>
            </a:r>
          </a:p>
          <a:p>
            <a:pPr marL="514350" indent="-514350">
              <a:buFont typeface="+mj-lt"/>
              <a:buAutoNum type="arabicPeriod"/>
            </a:pPr>
            <a:r>
              <a:rPr lang="en-US" dirty="0" smtClean="0"/>
              <a:t>Select Export</a:t>
            </a:r>
          </a:p>
          <a:p>
            <a:pPr marL="514350" indent="-514350">
              <a:buFont typeface="+mj-lt"/>
              <a:buAutoNum type="arabicPeriod"/>
            </a:pPr>
            <a:r>
              <a:rPr lang="en-US" dirty="0" smtClean="0"/>
              <a:t>Select Create PDF/XPS Document</a:t>
            </a:r>
          </a:p>
          <a:p>
            <a:pPr marL="514350" indent="-514350">
              <a:buFont typeface="+mj-lt"/>
              <a:buAutoNum type="arabicPeriod"/>
            </a:pPr>
            <a:r>
              <a:rPr lang="en-US" dirty="0" smtClean="0"/>
              <a:t>Click Create PDF/XPS</a:t>
            </a:r>
          </a:p>
          <a:p>
            <a:pPr marL="514350" indent="-514350">
              <a:buFont typeface="+mj-lt"/>
              <a:buAutoNum type="arabicPeriod"/>
            </a:pPr>
            <a:r>
              <a:rPr lang="en-US" dirty="0" smtClean="0"/>
              <a:t>Save to the file location</a:t>
            </a:r>
          </a:p>
          <a:p>
            <a:pPr marL="514350" indent="-51435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5</a:t>
            </a:fld>
            <a:endParaRPr lang="en-US" dirty="0">
              <a:solidFill>
                <a:prstClr val="white"/>
              </a:solidFill>
            </a:endParaRPr>
          </a:p>
        </p:txBody>
      </p:sp>
      <p:sp>
        <p:nvSpPr>
          <p:cNvPr id="5" name="Title 4"/>
          <p:cNvSpPr>
            <a:spLocks noGrp="1"/>
          </p:cNvSpPr>
          <p:nvPr>
            <p:ph type="title"/>
          </p:nvPr>
        </p:nvSpPr>
        <p:spPr/>
        <p:txBody>
          <a:bodyPr/>
          <a:lstStyle/>
          <a:p>
            <a:r>
              <a:rPr lang="en-US" dirty="0" smtClean="0"/>
              <a:t>Convert Word Document to PDF</a:t>
            </a:r>
            <a:endParaRPr lang="en-US" dirty="0"/>
          </a:p>
        </p:txBody>
      </p:sp>
      <p:pic>
        <p:nvPicPr>
          <p:cNvPr id="6" name="Picture 5"/>
          <p:cNvPicPr>
            <a:picLocks noChangeAspect="1"/>
          </p:cNvPicPr>
          <p:nvPr/>
        </p:nvPicPr>
        <p:blipFill>
          <a:blip r:embed="rId4"/>
          <a:stretch>
            <a:fillRect/>
          </a:stretch>
        </p:blipFill>
        <p:spPr>
          <a:xfrm>
            <a:off x="1720138" y="2776754"/>
            <a:ext cx="4620768" cy="2938272"/>
          </a:xfrm>
          <a:prstGeom prst="rect">
            <a:avLst/>
          </a:prstGeom>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a:blip r:embed="rId5"/>
          <a:stretch>
            <a:fillRect/>
          </a:stretch>
        </p:blipFill>
        <p:spPr>
          <a:xfrm>
            <a:off x="1720138" y="1302372"/>
            <a:ext cx="1524000" cy="1381125"/>
          </a:xfrm>
          <a:prstGeom prst="rect">
            <a:avLst/>
          </a:prstGeom>
        </p:spPr>
        <p:style>
          <a:lnRef idx="2">
            <a:schemeClr val="dk1"/>
          </a:lnRef>
          <a:fillRef idx="1">
            <a:schemeClr val="lt1"/>
          </a:fillRef>
          <a:effectRef idx="0">
            <a:schemeClr val="dk1"/>
          </a:effectRef>
          <a:fontRef idx="minor">
            <a:schemeClr val="dk1"/>
          </a:fontRef>
        </p:style>
      </p:pic>
      <p:cxnSp>
        <p:nvCxnSpPr>
          <p:cNvPr id="8" name="Straight Arrow Connector 7"/>
          <p:cNvCxnSpPr/>
          <p:nvPr/>
        </p:nvCxnSpPr>
        <p:spPr>
          <a:xfrm flipH="1">
            <a:off x="2426156" y="1601002"/>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eptagon 8"/>
          <p:cNvSpPr/>
          <p:nvPr/>
        </p:nvSpPr>
        <p:spPr>
          <a:xfrm>
            <a:off x="3242583" y="1459548"/>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1</a:t>
            </a:r>
          </a:p>
        </p:txBody>
      </p:sp>
      <p:cxnSp>
        <p:nvCxnSpPr>
          <p:cNvPr id="10" name="Straight Arrow Connector 9"/>
          <p:cNvCxnSpPr/>
          <p:nvPr/>
        </p:nvCxnSpPr>
        <p:spPr>
          <a:xfrm flipH="1">
            <a:off x="2424601" y="5350082"/>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Heptagon 10"/>
          <p:cNvSpPr/>
          <p:nvPr/>
        </p:nvSpPr>
        <p:spPr>
          <a:xfrm>
            <a:off x="3241028" y="5208628"/>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2</a:t>
            </a:r>
          </a:p>
        </p:txBody>
      </p:sp>
      <p:cxnSp>
        <p:nvCxnSpPr>
          <p:cNvPr id="12" name="Straight Arrow Connector 11"/>
          <p:cNvCxnSpPr/>
          <p:nvPr/>
        </p:nvCxnSpPr>
        <p:spPr>
          <a:xfrm flipH="1">
            <a:off x="4279259" y="3693964"/>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Heptagon 12"/>
          <p:cNvSpPr/>
          <p:nvPr/>
        </p:nvSpPr>
        <p:spPr>
          <a:xfrm>
            <a:off x="5095686" y="3552510"/>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rgbClr val="FF0000"/>
                </a:solidFill>
              </a:rPr>
              <a:t>3</a:t>
            </a:r>
            <a:endParaRPr lang="en-US" sz="1400" dirty="0">
              <a:solidFill>
                <a:srgbClr val="FF0000"/>
              </a:solidFill>
            </a:endParaRPr>
          </a:p>
        </p:txBody>
      </p:sp>
      <p:cxnSp>
        <p:nvCxnSpPr>
          <p:cNvPr id="14" name="Straight Arrow Connector 13"/>
          <p:cNvCxnSpPr/>
          <p:nvPr/>
        </p:nvCxnSpPr>
        <p:spPr>
          <a:xfrm flipH="1">
            <a:off x="5095687" y="4408438"/>
            <a:ext cx="817983" cy="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Heptagon 14"/>
          <p:cNvSpPr/>
          <p:nvPr/>
        </p:nvSpPr>
        <p:spPr>
          <a:xfrm>
            <a:off x="5912114" y="4266984"/>
            <a:ext cx="242596" cy="214605"/>
          </a:xfrm>
          <a:prstGeom prst="heptagon">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rgbClr val="FF0000"/>
                </a:solidFill>
              </a:rPr>
              <a:t>4</a:t>
            </a:r>
          </a:p>
        </p:txBody>
      </p:sp>
    </p:spTree>
    <p:custDataLst>
      <p:tags r:id="rId1"/>
    </p:custDataLst>
    <p:extLst>
      <p:ext uri="{BB962C8B-B14F-4D97-AF65-F5344CB8AC3E}">
        <p14:creationId xmlns:p14="http://schemas.microsoft.com/office/powerpoint/2010/main" val="3032394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86064" y="1371601"/>
            <a:ext cx="4599056" cy="4937125"/>
          </a:xfrm>
        </p:spPr>
        <p:txBody>
          <a:bodyPr/>
          <a:lstStyle/>
          <a:p>
            <a:r>
              <a:rPr lang="en-US" dirty="0" smtClean="0"/>
              <a:t>There are two Reproduction Work </a:t>
            </a:r>
            <a:r>
              <a:rPr lang="en-US" dirty="0"/>
              <a:t>O</a:t>
            </a:r>
            <a:r>
              <a:rPr lang="en-US" dirty="0" smtClean="0"/>
              <a:t>rders to complete:</a:t>
            </a:r>
          </a:p>
          <a:p>
            <a:pPr marL="514350" indent="-514350">
              <a:buFont typeface="+mj-lt"/>
              <a:buAutoNum type="arabicPeriod"/>
            </a:pPr>
            <a:r>
              <a:rPr lang="en-US" dirty="0" smtClean="0"/>
              <a:t>Notes view of the PowerPoint</a:t>
            </a:r>
          </a:p>
          <a:p>
            <a:pPr marL="514350" indent="-514350">
              <a:buFont typeface="+mj-lt"/>
              <a:buAutoNum type="arabicPeriod"/>
            </a:pPr>
            <a:r>
              <a:rPr lang="en-US" dirty="0" smtClean="0"/>
              <a:t>One for Reference Documents and Tabs</a:t>
            </a:r>
          </a:p>
          <a:p>
            <a:r>
              <a:rPr lang="en-US" dirty="0" smtClean="0"/>
              <a:t>Prior to beginning you need </a:t>
            </a:r>
          </a:p>
          <a:p>
            <a:pPr marL="457200" indent="-457200">
              <a:buFont typeface="Arial"/>
              <a:buChar char="•"/>
            </a:pPr>
            <a:r>
              <a:rPr lang="en-US" dirty="0" smtClean="0"/>
              <a:t>Your Cost Center</a:t>
            </a:r>
          </a:p>
          <a:p>
            <a:pPr marL="457200" indent="-457200">
              <a:buFont typeface="Arial"/>
              <a:buChar char="•"/>
            </a:pPr>
            <a:r>
              <a:rPr lang="en-US" dirty="0" smtClean="0"/>
              <a:t>G/L Account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6</a:t>
            </a:fld>
            <a:endParaRPr lang="en-US" dirty="0">
              <a:solidFill>
                <a:prstClr val="white"/>
              </a:solidFill>
            </a:endParaRPr>
          </a:p>
        </p:txBody>
      </p:sp>
      <p:sp>
        <p:nvSpPr>
          <p:cNvPr id="5" name="Title 4"/>
          <p:cNvSpPr>
            <a:spLocks noGrp="1"/>
          </p:cNvSpPr>
          <p:nvPr>
            <p:ph type="title"/>
          </p:nvPr>
        </p:nvSpPr>
        <p:spPr/>
        <p:txBody>
          <a:bodyPr/>
          <a:lstStyle/>
          <a:p>
            <a:r>
              <a:rPr lang="en-US" dirty="0" smtClean="0"/>
              <a:t>Completing the Reproduction Work Orders</a:t>
            </a:r>
            <a:endParaRPr lang="en-US" dirty="0"/>
          </a:p>
        </p:txBody>
      </p:sp>
      <p:pic>
        <p:nvPicPr>
          <p:cNvPr id="6" name="Picture 5"/>
          <p:cNvPicPr>
            <a:picLocks noChangeAspect="1"/>
          </p:cNvPicPr>
          <p:nvPr/>
        </p:nvPicPr>
        <p:blipFill>
          <a:blip r:embed="rId4"/>
          <a:stretch>
            <a:fillRect/>
          </a:stretch>
        </p:blipFill>
        <p:spPr>
          <a:xfrm>
            <a:off x="1703647" y="1527674"/>
            <a:ext cx="4104673" cy="3309939"/>
          </a:xfrm>
          <a:prstGeom prst="rect">
            <a:avLst/>
          </a:prstGeom>
        </p:spPr>
      </p:pic>
    </p:spTree>
    <p:custDataLst>
      <p:tags r:id="rId1"/>
    </p:custDataLst>
    <p:extLst>
      <p:ext uri="{BB962C8B-B14F-4D97-AF65-F5344CB8AC3E}">
        <p14:creationId xmlns:p14="http://schemas.microsoft.com/office/powerpoint/2010/main" val="414250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Once the training material is complete </a:t>
            </a:r>
          </a:p>
          <a:p>
            <a:pPr marL="457200" indent="-457200">
              <a:buFont typeface="Arial"/>
              <a:buChar char="•"/>
            </a:pPr>
            <a:r>
              <a:rPr lang="en-US" dirty="0" smtClean="0"/>
              <a:t>Email the files to </a:t>
            </a:r>
            <a:r>
              <a:rPr lang="en-US" dirty="0">
                <a:hlinkClick r:id="rId4"/>
              </a:rPr>
              <a:t>cdphe_printshop@</a:t>
            </a:r>
            <a:r>
              <a:rPr lang="en-US" dirty="0" smtClean="0">
                <a:hlinkClick r:id="rId4"/>
              </a:rPr>
              <a:t>state.co.us</a:t>
            </a:r>
            <a:endParaRPr lang="en-US" dirty="0" smtClean="0"/>
          </a:p>
          <a:p>
            <a:pPr marL="457200" indent="-457200">
              <a:buFont typeface="Arial"/>
              <a:buChar char="•"/>
            </a:pPr>
            <a:r>
              <a:rPr lang="en-US" dirty="0" smtClean="0"/>
              <a:t>Or if the files are too big to send through email</a:t>
            </a:r>
          </a:p>
          <a:p>
            <a:pPr marL="1200150" lvl="1" indent="-457200"/>
            <a:r>
              <a:rPr lang="en-US" dirty="0" smtClean="0"/>
              <a:t>Go to </a:t>
            </a:r>
            <a:r>
              <a:rPr lang="en-US" dirty="0" smtClean="0">
                <a:hlinkClick r:id="rId5" action="ppaction://hlinkfile"/>
              </a:rPr>
              <a:t>\\public\REPROJOBS</a:t>
            </a:r>
            <a:endParaRPr lang="en-US" dirty="0" smtClean="0"/>
          </a:p>
          <a:p>
            <a:pPr marL="1200150" lvl="1" indent="-457200"/>
            <a:r>
              <a:rPr lang="en-US" dirty="0" smtClean="0"/>
              <a:t>You will need to create a folder for your course and upload your materials</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7</a:t>
            </a:fld>
            <a:endParaRPr lang="en-US" dirty="0">
              <a:solidFill>
                <a:prstClr val="white"/>
              </a:solidFill>
            </a:endParaRPr>
          </a:p>
        </p:txBody>
      </p:sp>
      <p:sp>
        <p:nvSpPr>
          <p:cNvPr id="5" name="Title 4"/>
          <p:cNvSpPr>
            <a:spLocks noGrp="1"/>
          </p:cNvSpPr>
          <p:nvPr>
            <p:ph type="title"/>
          </p:nvPr>
        </p:nvSpPr>
        <p:spPr/>
        <p:txBody>
          <a:bodyPr/>
          <a:lstStyle/>
          <a:p>
            <a:r>
              <a:rPr lang="en-US" dirty="0" smtClean="0"/>
              <a:t>Email or Upload Files</a:t>
            </a:r>
            <a:endParaRPr lang="en-US" dirty="0"/>
          </a:p>
        </p:txBody>
      </p:sp>
    </p:spTree>
    <p:custDataLst>
      <p:tags r:id="rId1"/>
    </p:custDataLst>
    <p:extLst>
      <p:ext uri="{BB962C8B-B14F-4D97-AF65-F5344CB8AC3E}">
        <p14:creationId xmlns:p14="http://schemas.microsoft.com/office/powerpoint/2010/main" val="402192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6563" y="2057400"/>
            <a:ext cx="8818562" cy="3429000"/>
          </a:xfrm>
          <a:ln/>
        </p:spPr>
        <p:txBody>
          <a:bodyPr/>
          <a:lstStyle/>
          <a:p>
            <a:pPr>
              <a:defRPr/>
            </a:pPr>
            <a:endParaRPr lang="en-US" dirty="0">
              <a:ea typeface="+mn-ea"/>
              <a:cs typeface="+mn-cs"/>
            </a:endParaRPr>
          </a:p>
        </p:txBody>
      </p:sp>
    </p:spTree>
    <p:custDataLst>
      <p:tags r:id="rId1"/>
    </p:custDataLst>
    <p:extLst>
      <p:ext uri="{BB962C8B-B14F-4D97-AF65-F5344CB8AC3E}">
        <p14:creationId xmlns:p14="http://schemas.microsoft.com/office/powerpoint/2010/main" val="161066752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a:t>Learning Logistics</a:t>
            </a:r>
          </a:p>
          <a:p>
            <a:pPr marL="457200" indent="-457200">
              <a:buFont typeface="Arial"/>
              <a:buChar char="•"/>
            </a:pPr>
            <a:r>
              <a:rPr lang="en-US" sz="2900" dirty="0"/>
              <a:t>Section 1 – Course Introduction</a:t>
            </a:r>
          </a:p>
          <a:p>
            <a:pPr marL="457200" indent="-457200">
              <a:buFont typeface="Arial"/>
              <a:buChar char="•"/>
            </a:pPr>
            <a:r>
              <a:rPr lang="en-US" sz="2900" dirty="0"/>
              <a:t>Section 2 – Curricula Design</a:t>
            </a:r>
            <a:endParaRPr lang="en-US" sz="1800" dirty="0"/>
          </a:p>
          <a:p>
            <a:pPr marL="457200" indent="-457200">
              <a:buFont typeface="Arial"/>
              <a:buChar char="•"/>
            </a:pPr>
            <a:r>
              <a:rPr lang="en-US" sz="2900" dirty="0"/>
              <a:t>Section </a:t>
            </a:r>
            <a:r>
              <a:rPr lang="en-US" sz="2900" dirty="0"/>
              <a:t>3 – PowerPoint Creation</a:t>
            </a:r>
          </a:p>
          <a:p>
            <a:pPr marL="457200" indent="-457200">
              <a:buFont typeface="Arial"/>
              <a:buChar char="•"/>
            </a:pPr>
            <a:r>
              <a:rPr lang="en-US" sz="2900" dirty="0"/>
              <a:t>Section 4 – Other Templates</a:t>
            </a:r>
          </a:p>
          <a:p>
            <a:pPr marL="457200" indent="-457200">
              <a:buFont typeface="Arial"/>
              <a:buChar char="•"/>
            </a:pPr>
            <a:r>
              <a:rPr lang="en-US" sz="2900" dirty="0"/>
              <a:t>Section 5 – Printing Training Materials</a:t>
            </a:r>
          </a:p>
          <a:p>
            <a:pPr marL="457200" indent="-457200">
              <a:buFont typeface="Arial"/>
              <a:buChar char="•"/>
            </a:pPr>
            <a:r>
              <a:rPr lang="en-US" sz="2900" b="1" dirty="0"/>
              <a:t>Conclusion</a:t>
            </a:r>
            <a:r>
              <a:rPr lang="en-US" sz="2900" dirty="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solidFill>
                  <a:prstClr val="white"/>
                </a:solidFill>
              </a:rPr>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solidFill>
                  <a:prstClr val="white"/>
                </a:solidFill>
              </a:rPr>
              <a:t>Slide </a:t>
            </a:r>
            <a:fld id="{F1733E7F-F35A-45C7-967F-B65877603703}" type="slidenum">
              <a:rPr lang="en-US" smtClean="0">
                <a:solidFill>
                  <a:prstClr val="white"/>
                </a:solidFill>
              </a:rPr>
              <a:pPr>
                <a:defRPr/>
              </a:pPr>
              <a:t>9</a:t>
            </a:fld>
            <a:endParaRPr lang="en-US" dirty="0">
              <a:solidFill>
                <a:prstClr val="white"/>
              </a:solidFill>
            </a:endParaRPr>
          </a:p>
        </p:txBody>
      </p:sp>
      <p:sp>
        <p:nvSpPr>
          <p:cNvPr id="9218" name="Title 1"/>
          <p:cNvSpPr>
            <a:spLocks noGrp="1"/>
          </p:cNvSpPr>
          <p:nvPr>
            <p:ph type="title"/>
          </p:nvPr>
        </p:nvSpPr>
        <p:spPr/>
        <p:txBody>
          <a:bodyPr/>
          <a:lstStyle/>
          <a:p>
            <a:r>
              <a:rPr lang="en-US" dirty="0" smtClean="0">
                <a:latin typeface="+mj-lt"/>
              </a:rPr>
              <a:t>Course Agenda</a:t>
            </a:r>
          </a:p>
        </p:txBody>
      </p:sp>
    </p:spTree>
    <p:custDataLst>
      <p:tags r:id="rId1"/>
    </p:custDataLst>
    <p:extLst>
      <p:ext uri="{BB962C8B-B14F-4D97-AF65-F5344CB8AC3E}">
        <p14:creationId xmlns:p14="http://schemas.microsoft.com/office/powerpoint/2010/main" val="4289335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ARTICULATE_REFERENCE_ID" val="1d621400-f3ff-4688-9b25-cb7410c02abf"/>
  <p:tag name="ARTICULATE_PRESENTATION_ID" val="6860"/>
  <p:tag name="ARTICULATE_SLIDE_COUNT" val="27"/>
  <p:tag name="TAG_BACKING_FORM_KEY" val="3736952-c:\users\princej\desktop\training template course final\presentation1.pptx"/>
  <p:tag name="ARTICULATE_PRESENTER_VERSION" val="7"/>
  <p:tag name="ARTICULATE_USED_PAGE_ORIENTATION" val="1"/>
  <p:tag name="ARTICULATE_USED_PAGE_SIZE" val="7"/>
</p:tagLst>
</file>

<file path=ppt/tags/tag10.xml><?xml version="1.0" encoding="utf-8"?>
<p:tagLst xmlns:a="http://schemas.openxmlformats.org/drawingml/2006/main" xmlns:r="http://schemas.openxmlformats.org/officeDocument/2006/relationships" xmlns:p="http://schemas.openxmlformats.org/presentationml/2006/main">
  <p:tag name="AUDIO_ID" val="277"/>
  <p:tag name="ARTICULATE_USED_LAYOUT" val="1"/>
</p:tagLst>
</file>

<file path=ppt/tags/tag11.xml><?xml version="1.0" encoding="utf-8"?>
<p:tagLst xmlns:a="http://schemas.openxmlformats.org/drawingml/2006/main" xmlns:r="http://schemas.openxmlformats.org/officeDocument/2006/relationships" xmlns:p="http://schemas.openxmlformats.org/presentationml/2006/main">
  <p:tag name="AUDIO_ID" val="278"/>
  <p:tag name="ARTICULATE_USED_LAYOUT" val="1"/>
</p:tagLst>
</file>

<file path=ppt/tags/tag12.xml><?xml version="1.0" encoding="utf-8"?>
<p:tagLst xmlns:a="http://schemas.openxmlformats.org/drawingml/2006/main" xmlns:r="http://schemas.openxmlformats.org/officeDocument/2006/relationships" xmlns:p="http://schemas.openxmlformats.org/presentationml/2006/main">
  <p:tag name="AUDIO_ID" val="279"/>
  <p:tag name="ARTICULATE_USED_LAYOUT" val="1"/>
</p:tagLst>
</file>

<file path=ppt/tags/tag13.xml><?xml version="1.0" encoding="utf-8"?>
<p:tagLst xmlns:a="http://schemas.openxmlformats.org/drawingml/2006/main" xmlns:r="http://schemas.openxmlformats.org/officeDocument/2006/relationships" xmlns:p="http://schemas.openxmlformats.org/presentationml/2006/main">
  <p:tag name="AUDIO_ID" val="280"/>
  <p:tag name="ARTICULATE_USED_LAYOUT" val="1"/>
</p:tagLst>
</file>

<file path=ppt/tags/tag14.xml><?xml version="1.0" encoding="utf-8"?>
<p:tagLst xmlns:a="http://schemas.openxmlformats.org/drawingml/2006/main" xmlns:r="http://schemas.openxmlformats.org/officeDocument/2006/relationships" xmlns:p="http://schemas.openxmlformats.org/presentationml/2006/main">
  <p:tag name="AUDIO_ID" val="281"/>
  <p:tag name="ARTICULATE_USED_LAYOUT" val="1"/>
</p:tagLst>
</file>

<file path=ppt/tags/tag15.xml><?xml version="1.0" encoding="utf-8"?>
<p:tagLst xmlns:a="http://schemas.openxmlformats.org/drawingml/2006/main" xmlns:r="http://schemas.openxmlformats.org/officeDocument/2006/relationships" xmlns:p="http://schemas.openxmlformats.org/presentationml/2006/main">
  <p:tag name="AUDIO_ID" val="282"/>
  <p:tag name="ARTICULATE_USED_LAYOUT" val="1"/>
</p:tagLst>
</file>

<file path=ppt/tags/tag16.xml><?xml version="1.0" encoding="utf-8"?>
<p:tagLst xmlns:a="http://schemas.openxmlformats.org/drawingml/2006/main" xmlns:r="http://schemas.openxmlformats.org/officeDocument/2006/relationships" xmlns:p="http://schemas.openxmlformats.org/presentationml/2006/main">
  <p:tag name="AUDIO_ID" val="283"/>
  <p:tag name="ARTICULATE_USED_LAYOUT" val="1"/>
</p:tagLst>
</file>

<file path=ppt/tags/tag17.xml><?xml version="1.0" encoding="utf-8"?>
<p:tagLst xmlns:a="http://schemas.openxmlformats.org/drawingml/2006/main" xmlns:r="http://schemas.openxmlformats.org/officeDocument/2006/relationships" xmlns:p="http://schemas.openxmlformats.org/presentationml/2006/main">
  <p:tag name="AUDIO_ID" val="266"/>
  <p:tag name="ARTICULATE_USED_LAYOUT" val="15"/>
</p:tagLst>
</file>

<file path=ppt/tags/tag18.xml><?xml version="1.0" encoding="utf-8"?>
<p:tagLst xmlns:a="http://schemas.openxmlformats.org/drawingml/2006/main" xmlns:r="http://schemas.openxmlformats.org/officeDocument/2006/relationships" xmlns:p="http://schemas.openxmlformats.org/presentationml/2006/main">
  <p:tag name="AUDIO_ID" val="267"/>
  <p:tag name="ARTICULATE_USED_LAYOUT" val="13"/>
</p:tagLst>
</file>

<file path=ppt/tags/tag19.xml><?xml version="1.0" encoding="utf-8"?>
<p:tagLst xmlns:a="http://schemas.openxmlformats.org/drawingml/2006/main" xmlns:r="http://schemas.openxmlformats.org/officeDocument/2006/relationships" xmlns:p="http://schemas.openxmlformats.org/presentationml/2006/main">
  <p:tag name="AUDIO_ID" val="268"/>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UDIO_ID" val="258"/>
  <p:tag name="ARTICULATE_USED_LAYOUT" val="12"/>
</p:tagLst>
</file>

<file path=ppt/tags/tag20.xml><?xml version="1.0" encoding="utf-8"?>
<p:tagLst xmlns:a="http://schemas.openxmlformats.org/drawingml/2006/main" xmlns:r="http://schemas.openxmlformats.org/officeDocument/2006/relationships" xmlns:p="http://schemas.openxmlformats.org/presentationml/2006/main">
  <p:tag name="AUDIO_ID" val="269"/>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270"/>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261"/>
  <p:tag name="ARTICULATE_USED_LAYOUT" val="14"/>
</p:tagLst>
</file>

<file path=ppt/tags/tag24.xml><?xml version="1.0" encoding="utf-8"?>
<p:tagLst xmlns:a="http://schemas.openxmlformats.org/drawingml/2006/main" xmlns:r="http://schemas.openxmlformats.org/officeDocument/2006/relationships" xmlns:p="http://schemas.openxmlformats.org/presentationml/2006/main">
  <p:tag name="AUDIO_ID" val="271"/>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262"/>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272"/>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273"/>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263"/>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264"/>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284"/>
  <p:tag name="ARTICULATE_USED_LAYOUT" val="15"/>
</p:tagLst>
</file>

<file path=ppt/tags/tag4.xml><?xml version="1.0" encoding="utf-8"?>
<p:tagLst xmlns:a="http://schemas.openxmlformats.org/drawingml/2006/main" xmlns:r="http://schemas.openxmlformats.org/officeDocument/2006/relationships" xmlns:p="http://schemas.openxmlformats.org/presentationml/2006/main">
  <p:tag name="AUDIO_ID" val="259"/>
  <p:tag name="ARTICULATE_USED_LAYOUT" val="13"/>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265"/>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274"/>
  <p:tag name="ARTICULATE_USED_LAYOUT" val="1"/>
</p:tagLst>
</file>

<file path=ppt/tags/tag8.xml><?xml version="1.0" encoding="utf-8"?>
<p:tagLst xmlns:a="http://schemas.openxmlformats.org/drawingml/2006/main" xmlns:r="http://schemas.openxmlformats.org/officeDocument/2006/relationships" xmlns:p="http://schemas.openxmlformats.org/presentationml/2006/main">
  <p:tag name="AUDIO_ID" val="275"/>
  <p:tag name="ARTICULATE_USED_LAYOUT" val="1"/>
</p:tagLst>
</file>

<file path=ppt/tags/tag9.xml><?xml version="1.0" encoding="utf-8"?>
<p:tagLst xmlns:a="http://schemas.openxmlformats.org/drawingml/2006/main" xmlns:r="http://schemas.openxmlformats.org/officeDocument/2006/relationships" xmlns:p="http://schemas.openxmlformats.org/presentationml/2006/main">
  <p:tag name="AUDIO_ID" val="276"/>
  <p:tag name="ARTICULATE_USED_LAYOUT"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11.xml><?xml version="1.0" encoding="utf-8"?>
<a:theme xmlns:a="http://schemas.openxmlformats.org/drawingml/2006/main" name="9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5.xml><?xml version="1.0" encoding="utf-8"?>
<a:theme xmlns:a="http://schemas.openxmlformats.org/drawingml/2006/main" name="3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6.xml><?xml version="1.0" encoding="utf-8"?>
<a:theme xmlns:a="http://schemas.openxmlformats.org/drawingml/2006/main" name="4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7.xml><?xml version="1.0" encoding="utf-8"?>
<a:theme xmlns:a="http://schemas.openxmlformats.org/drawingml/2006/main" name="5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8.xml><?xml version="1.0" encoding="utf-8"?>
<a:theme xmlns:a="http://schemas.openxmlformats.org/drawingml/2006/main" name="6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9.xml><?xml version="1.0" encoding="utf-8"?>
<a:theme xmlns:a="http://schemas.openxmlformats.org/drawingml/2006/main" name="7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5732</TotalTime>
  <Words>3003</Words>
  <Application>Microsoft Office PowerPoint</Application>
  <PresentationFormat>Widescreen</PresentationFormat>
  <Paragraphs>416</Paragraphs>
  <Slides>27</Slides>
  <Notes>27</Notes>
  <HiddenSlides>2</HiddenSlides>
  <MMClips>0</MMClips>
  <ScaleCrop>false</ScaleCrop>
  <HeadingPairs>
    <vt:vector size="8" baseType="variant">
      <vt:variant>
        <vt:lpstr>Fonts Used</vt:lpstr>
      </vt:variant>
      <vt:variant>
        <vt:i4>9</vt:i4>
      </vt:variant>
      <vt:variant>
        <vt:lpstr>Theme</vt:lpstr>
      </vt:variant>
      <vt:variant>
        <vt:i4>11</vt:i4>
      </vt:variant>
      <vt:variant>
        <vt:lpstr>Embedded OLE Servers</vt:lpstr>
      </vt:variant>
      <vt:variant>
        <vt:i4>1</vt:i4>
      </vt:variant>
      <vt:variant>
        <vt:lpstr>Slide Titles</vt:lpstr>
      </vt:variant>
      <vt:variant>
        <vt:i4>27</vt:i4>
      </vt:variant>
    </vt:vector>
  </HeadingPairs>
  <TitlesOfParts>
    <vt:vector size="48" baseType="lpstr">
      <vt:lpstr>ＭＳ Ｐゴシック</vt:lpstr>
      <vt:lpstr>Arial</vt:lpstr>
      <vt:lpstr>Arial Rounded MT Bold</vt:lpstr>
      <vt:lpstr>Calibri</vt:lpstr>
      <vt:lpstr>Calibri Light</vt:lpstr>
      <vt:lpstr>Cambria Math</vt:lpstr>
      <vt:lpstr>Kalinga</vt:lpstr>
      <vt:lpstr>Lucida Grande</vt:lpstr>
      <vt:lpstr>Wingdings</vt:lpstr>
      <vt:lpstr>Office Theme</vt:lpstr>
      <vt:lpstr>Template2</vt:lpstr>
      <vt:lpstr>1_Template2</vt:lpstr>
      <vt:lpstr>2_Template2</vt:lpstr>
      <vt:lpstr>3_Template2</vt:lpstr>
      <vt:lpstr>4_Template2</vt:lpstr>
      <vt:lpstr>5_Template2</vt:lpstr>
      <vt:lpstr>6_Template2</vt:lpstr>
      <vt:lpstr>7_Template2</vt:lpstr>
      <vt:lpstr>8_Template2</vt:lpstr>
      <vt:lpstr>9_Template2</vt:lpstr>
      <vt:lpstr>Document</vt:lpstr>
      <vt:lpstr>PowerPoint Presentation</vt:lpstr>
      <vt:lpstr>PowerPoint Presentation</vt:lpstr>
      <vt:lpstr>Course Agenda</vt:lpstr>
      <vt:lpstr>Convert Word Document to PDF</vt:lpstr>
      <vt:lpstr>Convert Word Document to PDF</vt:lpstr>
      <vt:lpstr>Completing the Reproduction Work Orders</vt:lpstr>
      <vt:lpstr>Email or Upload Files</vt:lpstr>
      <vt:lpstr>PowerPoint Presentation</vt:lpstr>
      <vt:lpstr>Course Agenda</vt:lpstr>
      <vt:lpstr>Conclusion</vt:lpstr>
      <vt:lpstr>Where Can I Get Help – People?</vt:lpstr>
      <vt:lpstr>Additional CDOT Help Resources</vt:lpstr>
      <vt:lpstr>Questions?</vt:lpstr>
      <vt:lpstr>Additional CDOT Help Resources</vt:lpstr>
      <vt:lpstr>PowerPoint Presentation</vt:lpstr>
      <vt:lpstr>Course Agenda</vt:lpstr>
      <vt:lpstr>Conclusion</vt:lpstr>
      <vt:lpstr>Where Can I Get Help – People?</vt:lpstr>
      <vt:lpstr>Additional CDOT Help Resources</vt:lpstr>
      <vt:lpstr>Course Learning Objectives</vt:lpstr>
      <vt:lpstr>Participant Introductions</vt:lpstr>
      <vt:lpstr>Additional CDOT Help Resources</vt:lpstr>
      <vt:lpstr>Learning Logistics</vt:lpstr>
      <vt:lpstr>Additional CDOT Help Resources</vt:lpstr>
      <vt:lpstr>Additional CDOT Help Resources</vt:lpstr>
      <vt:lpstr>Your Contributions to Learning</vt:lpstr>
      <vt:lpstr>Did you know…</vt:lpstr>
    </vt:vector>
  </TitlesOfParts>
  <Company>CDOT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Jason M</dc:creator>
  <cp:lastModifiedBy>Prince, Jason M</cp:lastModifiedBy>
  <cp:revision>27</cp:revision>
  <dcterms:created xsi:type="dcterms:W3CDTF">2015-09-17T19:05:22Z</dcterms:created>
  <dcterms:modified xsi:type="dcterms:W3CDTF">2015-09-21T18:37:25Z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89A3ADA7-5C69-4C07-9081-774CC93F41A5</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C:\Users\princej\Desktop\Training Template Course Final\Presentation1.ppta</vt:lpwstr>
  </property>
</Properties>
</file>