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notesSlides/notesSlide18.xml" ContentType="application/vnd.openxmlformats-officedocument.presentationml.notesSlide+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 id="2147483687" r:id="rId2"/>
    <p:sldMasterId id="2147483699" r:id="rId3"/>
  </p:sldMasterIdLst>
  <p:notesMasterIdLst>
    <p:notesMasterId r:id="rId47"/>
  </p:notesMasterIdLst>
  <p:handoutMasterIdLst>
    <p:handoutMasterId r:id="rId48"/>
  </p:handoutMasterIdLst>
  <p:sldIdLst>
    <p:sldId id="561" r:id="rId4"/>
    <p:sldId id="562" r:id="rId5"/>
    <p:sldId id="456" r:id="rId6"/>
    <p:sldId id="519" r:id="rId7"/>
    <p:sldId id="521" r:id="rId8"/>
    <p:sldId id="566" r:id="rId9"/>
    <p:sldId id="569" r:id="rId10"/>
    <p:sldId id="525" r:id="rId11"/>
    <p:sldId id="526" r:id="rId12"/>
    <p:sldId id="565" r:id="rId13"/>
    <p:sldId id="559" r:id="rId14"/>
    <p:sldId id="528" r:id="rId15"/>
    <p:sldId id="567" r:id="rId16"/>
    <p:sldId id="531" r:id="rId17"/>
    <p:sldId id="532" r:id="rId18"/>
    <p:sldId id="564" r:id="rId19"/>
    <p:sldId id="534" r:id="rId20"/>
    <p:sldId id="568" r:id="rId21"/>
    <p:sldId id="530" r:id="rId22"/>
    <p:sldId id="477" r:id="rId23"/>
    <p:sldId id="479" r:id="rId24"/>
    <p:sldId id="563" r:id="rId25"/>
    <p:sldId id="570" r:id="rId26"/>
    <p:sldId id="575" r:id="rId27"/>
    <p:sldId id="571" r:id="rId28"/>
    <p:sldId id="572" r:id="rId29"/>
    <p:sldId id="573" r:id="rId30"/>
    <p:sldId id="576" r:id="rId31"/>
    <p:sldId id="577" r:id="rId32"/>
    <p:sldId id="578" r:id="rId33"/>
    <p:sldId id="579" r:id="rId34"/>
    <p:sldId id="580" r:id="rId35"/>
    <p:sldId id="581" r:id="rId36"/>
    <p:sldId id="582" r:id="rId37"/>
    <p:sldId id="583" r:id="rId38"/>
    <p:sldId id="584" r:id="rId39"/>
    <p:sldId id="585" r:id="rId40"/>
    <p:sldId id="586" r:id="rId41"/>
    <p:sldId id="587" r:id="rId42"/>
    <p:sldId id="588" r:id="rId43"/>
    <p:sldId id="589" r:id="rId44"/>
    <p:sldId id="590" r:id="rId45"/>
    <p:sldId id="591" r:id="rId46"/>
  </p:sldIdLst>
  <p:sldSz cx="9144000" cy="6858000" type="screen4x3"/>
  <p:notesSz cx="7315200" cy="96012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68612" autoAdjust="0"/>
  </p:normalViewPr>
  <p:slideViewPr>
    <p:cSldViewPr snapToGrid="0" showGuides="1">
      <p:cViewPr varScale="1">
        <p:scale>
          <a:sx n="79" d="100"/>
          <a:sy n="79" d="100"/>
        </p:scale>
        <p:origin x="114" y="9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894"/>
    </p:cViewPr>
  </p:sorterViewPr>
  <p:notesViewPr>
    <p:cSldViewPr snapToGrid="0" showGuides="1">
      <p:cViewPr varScale="1">
        <p:scale>
          <a:sx n="81" d="100"/>
          <a:sy n="81" d="100"/>
        </p:scale>
        <p:origin x="230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F6CF5512-8E4D-46C9-9203-ADACEC31A94F}" type="datetimeFigureOut">
              <a:rPr lang="en-US" smtClean="0"/>
              <a:t>11/2/2015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78B4F231-B363-4634-BEB8-2BAF8F4992E2}" type="slidenum">
              <a:rPr lang="en-US" smtClean="0"/>
              <a:t>‹#›</a:t>
            </a:fld>
            <a:endParaRPr lang="en-US"/>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346273"/>
          </a:xfrm>
          <a:prstGeom prst="rect">
            <a:avLst/>
          </a:prstGeom>
        </p:spPr>
        <p:txBody>
          <a:bodyPr vert="horz" lIns="96653" tIns="48327" rIns="96653" bIns="48327"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984561" y="0"/>
            <a:ext cx="3169920" cy="346273"/>
          </a:xfrm>
          <a:prstGeom prst="rect">
            <a:avLst/>
          </a:prstGeom>
        </p:spPr>
        <p:txBody>
          <a:bodyPr vert="horz" lIns="96653" tIns="48327" rIns="96653" bIns="48327" rtlCol="0"/>
          <a:lstStyle>
            <a:lvl1pPr algn="r">
              <a:defRPr sz="1200"/>
            </a:lvl1pPr>
          </a:lstStyle>
          <a:p>
            <a:fld id="{7A0C4957-A8F1-4602-BE95-B4787793BB94}" type="datetimeFigureOut">
              <a:rPr lang="en-US" smtClean="0"/>
              <a:t>11/2/2015</a:t>
            </a:fld>
            <a:r>
              <a:rPr lang="en-US" dirty="0" smtClean="0"/>
              <a:t> </a:t>
            </a:r>
            <a:endParaRPr lang="en-US" dirty="0"/>
          </a:p>
        </p:txBody>
      </p:sp>
      <p:sp>
        <p:nvSpPr>
          <p:cNvPr id="4" name="Slide Image Placeholder 3"/>
          <p:cNvSpPr>
            <a:spLocks noGrp="1" noRot="1" noChangeAspect="1"/>
          </p:cNvSpPr>
          <p:nvPr>
            <p:ph type="sldImg" idx="2"/>
          </p:nvPr>
        </p:nvSpPr>
        <p:spPr>
          <a:xfrm>
            <a:off x="174625" y="447675"/>
            <a:ext cx="4802188"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148424" y="4165766"/>
            <a:ext cx="4855597" cy="5078668"/>
          </a:xfrm>
          <a:prstGeom prst="rect">
            <a:avLst/>
          </a:prstGeom>
          <a:ln w="12700" cmpd="sng"/>
        </p:spPr>
        <p:style>
          <a:lnRef idx="2">
            <a:schemeClr val="dk1"/>
          </a:lnRef>
          <a:fillRef idx="1">
            <a:schemeClr val="lt1"/>
          </a:fillRef>
          <a:effectRef idx="0">
            <a:schemeClr val="dk1"/>
          </a:effectRef>
          <a:fontRef idx="none"/>
        </p:style>
        <p:txBody>
          <a:bodyPr vert="horz" lIns="96653" tIns="48327" rIns="96653" bIns="48327"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279666" y="9359858"/>
            <a:ext cx="2033841" cy="239675"/>
          </a:xfrm>
          <a:prstGeom prst="rect">
            <a:avLst/>
          </a:prstGeom>
        </p:spPr>
        <p:txBody>
          <a:bodyPr vert="horz" lIns="96653" tIns="48327" rIns="96653" bIns="48327"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5131242" y="457762"/>
            <a:ext cx="2024932" cy="8786672"/>
          </a:xfrm>
          <a:prstGeom prst="rect">
            <a:avLst/>
          </a:prstGeom>
          <a:ln w="12700">
            <a:solidFill>
              <a:schemeClr val="tx1"/>
            </a:solidFill>
          </a:ln>
        </p:spPr>
        <p:txBody>
          <a:bodyPr vert="horz" lIns="96653" tIns="48327" rIns="96653" bIns="48327"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This course is designed to teach you how to </a:t>
            </a:r>
            <a:r>
              <a:rPr lang="en-US" dirty="0" smtClean="0"/>
              <a:t>(insert topic)</a:t>
            </a:r>
          </a:p>
          <a:p>
            <a:endParaRPr lang="en-US" dirty="0"/>
          </a:p>
          <a:p>
            <a:r>
              <a:rPr lang="en-US" dirty="0" smtClean="0"/>
              <a:t>Upon </a:t>
            </a:r>
            <a:r>
              <a:rPr lang="en-US" dirty="0"/>
              <a:t>completing this course you will be able to:</a:t>
            </a:r>
          </a:p>
          <a:p>
            <a:pPr marL="177845" indent="-177845">
              <a:buFont typeface="Arial"/>
              <a:buChar char="•"/>
            </a:pPr>
            <a:r>
              <a:rPr lang="en-US" dirty="0" smtClean="0"/>
              <a:t>Insert objectives </a:t>
            </a:r>
            <a:endParaRPr lang="en-US" dirty="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0617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0" dirty="0" smtClean="0"/>
              <a:t>Provide an</a:t>
            </a:r>
            <a:r>
              <a:rPr lang="en-US" b="0" baseline="0" dirty="0" smtClean="0"/>
              <a:t> overview of the scenario and roles.  Spend particular attention to how this is similar to the demonstration if one was done.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572023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2276978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Provide a high-level overview of the course</a:t>
            </a:r>
            <a:r>
              <a:rPr lang="en-US" b="0" baseline="0" dirty="0" smtClean="0"/>
              <a:t> based on the summary of each of the sections below.  The current section is bolded and for all proceeding sections you will only need to provide an overview of the section you are instructing.</a:t>
            </a:r>
            <a:endParaRPr lang="en-US" b="0" dirty="0" smtClean="0"/>
          </a:p>
          <a:p>
            <a:endParaRPr lang="en-US" b="0" dirty="0" smtClean="0"/>
          </a:p>
          <a:p>
            <a:r>
              <a:rPr lang="en-US" b="0" dirty="0" smtClean="0"/>
              <a:t>Section 1: Course</a:t>
            </a:r>
            <a:r>
              <a:rPr lang="en-US" b="0" baseline="0" dirty="0" smtClean="0"/>
              <a:t> Introduction</a:t>
            </a:r>
            <a:r>
              <a:rPr lang="en-US" b="0" dirty="0" smtClean="0"/>
              <a:t> – </a:t>
            </a:r>
            <a:endParaRPr lang="en-US" b="0" baseline="0" dirty="0" smtClean="0"/>
          </a:p>
          <a:p>
            <a:r>
              <a:rPr lang="en-US" b="0" baseline="0" dirty="0" smtClean="0"/>
              <a:t>Section 2: </a:t>
            </a:r>
          </a:p>
          <a:p>
            <a:r>
              <a:rPr lang="en-US" b="0" baseline="0" dirty="0" smtClean="0"/>
              <a:t>Section 3: </a:t>
            </a:r>
          </a:p>
          <a:p>
            <a:r>
              <a:rPr lang="en-US" b="0" baseline="0" dirty="0" smtClean="0"/>
              <a:t>Conclusion</a:t>
            </a:r>
            <a:r>
              <a:rPr lang="en-US" b="0" dirty="0" smtClean="0"/>
              <a:t> – </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14</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781474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3574790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smtClean="0"/>
          </a:p>
          <a:p>
            <a:pPr marL="184479" indent="-184479">
              <a:buFont typeface="Wingdings" charset="2"/>
              <a:buChar char="²"/>
            </a:pPr>
            <a:r>
              <a:rPr lang="en-US" b="1" dirty="0" smtClean="0"/>
              <a:t>Tab 01 </a:t>
            </a:r>
            <a:r>
              <a:rPr lang="en-US" b="0" dirty="0" smtClean="0"/>
              <a:t>- Terms and Concepts</a:t>
            </a:r>
          </a:p>
          <a:p>
            <a:endParaRPr lang="en-US" b="0" dirty="0" smtClean="0"/>
          </a:p>
          <a:p>
            <a:pPr marL="184479" indent="-184479">
              <a:buFont typeface="Arial"/>
              <a:buChar char="•"/>
            </a:pPr>
            <a:r>
              <a:rPr lang="en-US" b="0" dirty="0" smtClean="0"/>
              <a:t>The following terms are</a:t>
            </a:r>
            <a:r>
              <a:rPr lang="en-US" b="0" baseline="0" dirty="0" smtClean="0"/>
              <a:t> critical to your understanding of this section of the course and are found in both the Glossary and Terms and concept document found in the References tab.</a:t>
            </a:r>
          </a:p>
          <a:p>
            <a:pPr marL="184479" indent="-184479">
              <a:buFont typeface="Arial"/>
              <a:buChar char="•"/>
            </a:pPr>
            <a:r>
              <a:rPr lang="en-US" b="0" baseline="0" dirty="0" smtClean="0"/>
              <a:t>Additional terms are located in the Terms and Concepts document located in the reference materials.</a:t>
            </a:r>
          </a:p>
          <a:p>
            <a:pPr marL="184479" indent="-184479">
              <a:buFont typeface="Arial"/>
              <a:buChar char="•"/>
            </a:pPr>
            <a:r>
              <a:rPr lang="en-US" b="0" dirty="0" smtClean="0"/>
              <a:t>If you do not understand the term,</a:t>
            </a:r>
            <a:r>
              <a:rPr lang="en-US" b="0" baseline="0" dirty="0" smtClean="0"/>
              <a:t> please ask for additional clarification.</a:t>
            </a:r>
          </a:p>
          <a:p>
            <a:pPr marL="184479" indent="-184479">
              <a:buFont typeface="Arial"/>
              <a:buChar char="•"/>
            </a:pPr>
            <a:r>
              <a:rPr lang="en-US" b="0" baseline="0" dirty="0" smtClean="0"/>
              <a:t>The Terms and Concepts document contains more terms than are listed in the course and should be reviewed to help with your learning.</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1763215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0" dirty="0" smtClean="0"/>
              <a:t>Provide an</a:t>
            </a:r>
            <a:r>
              <a:rPr lang="en-US" b="0" baseline="0" dirty="0" smtClean="0"/>
              <a:t> overview of the scenario and roles.  Spend particular attention to how this is similar to the demonstration if one was done.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572023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4110229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Provide a high-level overview of the course</a:t>
            </a:r>
            <a:r>
              <a:rPr lang="en-US" b="0" baseline="0" dirty="0" smtClean="0"/>
              <a:t> based on the summary of each of the sections below.  The current section is bolded and for all proceeding sections you will only need to provide an overview of the section you are instructing.</a:t>
            </a:r>
            <a:endParaRPr lang="en-US" b="0" dirty="0" smtClean="0"/>
          </a:p>
          <a:p>
            <a:endParaRPr lang="en-US" b="0" dirty="0" smtClean="0"/>
          </a:p>
          <a:p>
            <a:r>
              <a:rPr lang="en-US" b="0" dirty="0" smtClean="0"/>
              <a:t>Section 1: Course</a:t>
            </a:r>
            <a:r>
              <a:rPr lang="en-US" b="0" baseline="0" dirty="0" smtClean="0"/>
              <a:t> Introduction</a:t>
            </a:r>
            <a:r>
              <a:rPr lang="en-US" b="0" dirty="0" smtClean="0"/>
              <a:t> – </a:t>
            </a:r>
            <a:endParaRPr lang="en-US" b="0" baseline="0" dirty="0" smtClean="0"/>
          </a:p>
          <a:p>
            <a:r>
              <a:rPr lang="en-US" b="0" baseline="0" dirty="0" smtClean="0"/>
              <a:t>Section 2: </a:t>
            </a:r>
          </a:p>
          <a:p>
            <a:r>
              <a:rPr lang="en-US" b="0" baseline="0" dirty="0" smtClean="0"/>
              <a:t>Section 3: </a:t>
            </a:r>
          </a:p>
          <a:p>
            <a:r>
              <a:rPr lang="en-US" b="1" baseline="0" dirty="0" smtClean="0"/>
              <a:t>Conclusion</a:t>
            </a:r>
            <a:r>
              <a:rPr lang="en-US" b="1" dirty="0" smtClean="0"/>
              <a:t> –</a:t>
            </a:r>
            <a:r>
              <a:rPr lang="en-US" b="0" dirty="0" smtClean="0"/>
              <a:t> </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19</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781474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37669" indent="-237669">
              <a:defRPr/>
            </a:pPr>
            <a:r>
              <a:rPr lang="en-US" dirty="0" smtClean="0"/>
              <a:t>Notes</a:t>
            </a:r>
            <a:r>
              <a:rPr lang="en-US" dirty="0"/>
              <a:t>:</a:t>
            </a:r>
          </a:p>
          <a:p>
            <a:pPr marL="237669" indent="-237669">
              <a:defRPr/>
            </a:pPr>
            <a:endParaRPr lang="en-US" b="0" dirty="0" smtClean="0">
              <a:solidFill>
                <a:srgbClr val="FF0000"/>
              </a:solidFill>
            </a:endParaRPr>
          </a:p>
          <a:p>
            <a:pPr marL="237669" indent="-237669">
              <a:buFont typeface="Arial" pitchFamily="34" charset="0"/>
              <a:buChar char="•"/>
              <a:defRPr/>
            </a:pPr>
            <a:r>
              <a:rPr lang="en-US" b="0" dirty="0" smtClean="0"/>
              <a:t>Review the course-level objectives stated earlier in the course.  This slide reinforces the learning objectives and appears prior to the questions.</a:t>
            </a:r>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20</a:t>
            </a:fld>
            <a:endParaRPr lang="en-US" smtClean="0"/>
          </a:p>
        </p:txBody>
      </p:sp>
    </p:spTree>
    <p:extLst>
      <p:ext uri="{BB962C8B-B14F-4D97-AF65-F5344CB8AC3E}">
        <p14:creationId xmlns:p14="http://schemas.microsoft.com/office/powerpoint/2010/main" val="2585474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defTabSz="948296">
              <a:defRPr/>
            </a:pPr>
            <a:r>
              <a:rPr lang="en-US" b="0" dirty="0" smtClean="0"/>
              <a:t>Notes:</a:t>
            </a:r>
          </a:p>
          <a:p>
            <a:pPr defTabSz="948296">
              <a:defRPr/>
            </a:pPr>
            <a:endParaRPr lang="en-US" b="0" dirty="0" smtClean="0"/>
          </a:p>
          <a:p>
            <a:pPr marL="237127" indent="-237127">
              <a:buFont typeface="Arial" panose="020B0604020202020204" pitchFamily="34" charset="0"/>
              <a:buChar char="•"/>
            </a:pPr>
            <a:r>
              <a:rPr lang="en-US" b="0" dirty="0" smtClean="0"/>
              <a:t>If you run into problems,</a:t>
            </a:r>
            <a:r>
              <a:rPr lang="en-US" b="0" baseline="0" dirty="0" smtClean="0"/>
              <a:t> you can contact:</a:t>
            </a:r>
          </a:p>
          <a:p>
            <a:pPr marL="359049" lvl="1" indent="-177824"/>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21</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3479919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Tree>
    <p:extLst>
      <p:ext uri="{BB962C8B-B14F-4D97-AF65-F5344CB8AC3E}">
        <p14:creationId xmlns:p14="http://schemas.microsoft.com/office/powerpoint/2010/main" val="1466878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0" dirty="0" smtClean="0"/>
          </a:p>
          <a:p>
            <a:pPr marL="237669" indent="-237669">
              <a:buFont typeface="Arial" pitchFamily="34" charset="0"/>
              <a:buChar char="•"/>
              <a:defRPr/>
            </a:pPr>
            <a:r>
              <a:rPr lang="en-US" b="0" dirty="0" smtClean="0"/>
              <a:t>Course learning objectives are the most important subject-matter that the students take away from the course.</a:t>
            </a:r>
          </a:p>
          <a:p>
            <a:pPr marL="237669" indent="-237669">
              <a:buFont typeface="Arial" pitchFamily="34" charset="0"/>
              <a:buChar char="•"/>
              <a:defRPr/>
            </a:pPr>
            <a:r>
              <a:rPr lang="en-US" b="0" dirty="0" smtClean="0"/>
              <a:t>In-class demonstrations and exercises (live-data and simulations) and self-check questions throughout the course help reinforce the course learning objectives</a:t>
            </a:r>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3</a:t>
            </a:fld>
            <a:endParaRPr lang="en-US" smtClean="0"/>
          </a:p>
        </p:txBody>
      </p:sp>
    </p:spTree>
    <p:extLst>
      <p:ext uri="{BB962C8B-B14F-4D97-AF65-F5344CB8AC3E}">
        <p14:creationId xmlns:p14="http://schemas.microsoft.com/office/powerpoint/2010/main" val="351525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Provide a high-level overview of the course</a:t>
            </a:r>
            <a:r>
              <a:rPr lang="en-US" b="0" baseline="0" dirty="0" smtClean="0"/>
              <a:t> based on the summary of each of the sections below.  The current section is bolded and for all proceeding sections you will only need to provide an overview of the section you are instructing.</a:t>
            </a:r>
            <a:endParaRPr lang="en-US" b="0" dirty="0" smtClean="0"/>
          </a:p>
          <a:p>
            <a:endParaRPr lang="en-US" b="1" dirty="0" smtClean="0"/>
          </a:p>
          <a:p>
            <a:r>
              <a:rPr lang="en-US" b="1" dirty="0" smtClean="0"/>
              <a:t>Section 1: Course</a:t>
            </a:r>
            <a:r>
              <a:rPr lang="en-US" b="1" baseline="0" dirty="0" smtClean="0"/>
              <a:t> Introduction</a:t>
            </a:r>
            <a:r>
              <a:rPr lang="en-US" b="1" dirty="0" smtClean="0"/>
              <a:t> –</a:t>
            </a:r>
            <a:r>
              <a:rPr lang="en-US" b="0" dirty="0" smtClean="0"/>
              <a:t> </a:t>
            </a:r>
            <a:endParaRPr lang="en-US" b="0" baseline="0" dirty="0" smtClean="0"/>
          </a:p>
          <a:p>
            <a:r>
              <a:rPr lang="en-US" b="0" baseline="0" dirty="0" smtClean="0"/>
              <a:t>Section 2: </a:t>
            </a:r>
          </a:p>
          <a:p>
            <a:r>
              <a:rPr lang="en-US" b="0" baseline="0" dirty="0" smtClean="0"/>
              <a:t>Section 3: </a:t>
            </a:r>
          </a:p>
          <a:p>
            <a:r>
              <a:rPr lang="en-US" b="0" baseline="0" dirty="0" smtClean="0"/>
              <a:t>Conclusion</a:t>
            </a:r>
            <a:r>
              <a:rPr lang="en-US" b="0" dirty="0" smtClean="0"/>
              <a:t> – </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4</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781474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smtClean="0"/>
          </a:p>
          <a:p>
            <a:pPr marL="184479" indent="-184479">
              <a:buFont typeface="Wingdings" charset="2"/>
              <a:buChar char="²"/>
            </a:pPr>
            <a:r>
              <a:rPr lang="en-US" b="1" dirty="0" smtClean="0"/>
              <a:t>Tab 01 </a:t>
            </a:r>
            <a:r>
              <a:rPr lang="en-US" b="0" dirty="0" smtClean="0"/>
              <a:t>- Terms and Concepts</a:t>
            </a:r>
          </a:p>
          <a:p>
            <a:endParaRPr lang="en-US" b="0" dirty="0" smtClean="0"/>
          </a:p>
          <a:p>
            <a:pPr marL="184479" indent="-184479">
              <a:buFont typeface="Arial"/>
              <a:buChar char="•"/>
            </a:pPr>
            <a:r>
              <a:rPr lang="en-US" b="0" dirty="0" smtClean="0"/>
              <a:t>The following terms are</a:t>
            </a:r>
            <a:r>
              <a:rPr lang="en-US" b="0" baseline="0" dirty="0" smtClean="0"/>
              <a:t> critical to your understanding of this section of the course and are found in both the Glossary and Terms and concept document found in the References tab.</a:t>
            </a:r>
          </a:p>
          <a:p>
            <a:pPr marL="184479" indent="-184479">
              <a:buFont typeface="Arial"/>
              <a:buChar char="•"/>
            </a:pPr>
            <a:r>
              <a:rPr lang="en-US" b="0" baseline="0" dirty="0" smtClean="0"/>
              <a:t>Additional terms are located in the Terms and Concepts document located in the reference materials.</a:t>
            </a:r>
          </a:p>
          <a:p>
            <a:pPr marL="184479" indent="-184479">
              <a:buFont typeface="Arial"/>
              <a:buChar char="•"/>
            </a:pPr>
            <a:r>
              <a:rPr lang="en-US" b="0" dirty="0" smtClean="0"/>
              <a:t>If you do not understand the term,</a:t>
            </a:r>
            <a:r>
              <a:rPr lang="en-US" b="0" baseline="0" dirty="0" smtClean="0"/>
              <a:t> please ask for additional clarification.</a:t>
            </a:r>
          </a:p>
          <a:p>
            <a:pPr marL="184479" indent="-184479">
              <a:buFont typeface="Arial"/>
              <a:buChar char="•"/>
            </a:pPr>
            <a:r>
              <a:rPr lang="en-US" b="0" baseline="0" dirty="0" smtClean="0"/>
              <a:t>The Terms and Concepts document contains more terms than are listed in the course and should be reviewed to help with your learning.</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1171907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Provide a high-level overview of the course</a:t>
            </a:r>
            <a:r>
              <a:rPr lang="en-US" b="0" baseline="0" dirty="0" smtClean="0"/>
              <a:t> based on the summary of each of the sections below.  The current section is bolded and for all proceeding sections you will only need to provide an overview of the section you are instructing.</a:t>
            </a:r>
            <a:endParaRPr lang="en-US" b="0" dirty="0" smtClean="0"/>
          </a:p>
          <a:p>
            <a:endParaRPr lang="en-US" b="1" dirty="0" smtClean="0"/>
          </a:p>
          <a:p>
            <a:r>
              <a:rPr lang="en-US" b="0" dirty="0" smtClean="0"/>
              <a:t>Section 1: Course</a:t>
            </a:r>
            <a:r>
              <a:rPr lang="en-US" b="0" baseline="0" dirty="0" smtClean="0"/>
              <a:t> Introduction</a:t>
            </a:r>
            <a:r>
              <a:rPr lang="en-US" b="0" dirty="0" smtClean="0"/>
              <a:t> – </a:t>
            </a:r>
            <a:endParaRPr lang="en-US" b="0" baseline="0" dirty="0" smtClean="0"/>
          </a:p>
          <a:p>
            <a:r>
              <a:rPr lang="en-US" b="0" baseline="0" dirty="0" smtClean="0"/>
              <a:t>Section 2: </a:t>
            </a:r>
          </a:p>
          <a:p>
            <a:r>
              <a:rPr lang="en-US" b="0" baseline="0" dirty="0" smtClean="0"/>
              <a:t>Section 3: </a:t>
            </a:r>
          </a:p>
          <a:p>
            <a:r>
              <a:rPr lang="en-US" b="0" baseline="0" dirty="0" smtClean="0"/>
              <a:t>Conclusion</a:t>
            </a:r>
            <a:r>
              <a:rPr lang="en-US" b="0" dirty="0" smtClean="0"/>
              <a:t> – </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8</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781474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229514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smtClean="0"/>
          </a:p>
          <a:p>
            <a:pPr marL="184479" indent="-184479">
              <a:buFont typeface="Wingdings" charset="2"/>
              <a:buChar char="²"/>
            </a:pPr>
            <a:r>
              <a:rPr lang="en-US" b="1" dirty="0" smtClean="0"/>
              <a:t>Tab 01 </a:t>
            </a:r>
            <a:r>
              <a:rPr lang="en-US" b="0" dirty="0" smtClean="0"/>
              <a:t>- Terms and Concepts</a:t>
            </a:r>
          </a:p>
          <a:p>
            <a:endParaRPr lang="en-US" b="0" dirty="0" smtClean="0"/>
          </a:p>
          <a:p>
            <a:pPr marL="184479" indent="-184479">
              <a:buFont typeface="Arial"/>
              <a:buChar char="•"/>
            </a:pPr>
            <a:r>
              <a:rPr lang="en-US" b="0" dirty="0" smtClean="0"/>
              <a:t>The following terms are</a:t>
            </a:r>
            <a:r>
              <a:rPr lang="en-US" b="0" baseline="0" dirty="0" smtClean="0"/>
              <a:t> critical to your understanding of this section of the course and are found in both the Glossary and Terms and concept document found in the References tab.</a:t>
            </a:r>
          </a:p>
          <a:p>
            <a:pPr marL="184479" indent="-184479">
              <a:buFont typeface="Arial"/>
              <a:buChar char="•"/>
            </a:pPr>
            <a:r>
              <a:rPr lang="en-US" b="0" baseline="0" dirty="0" smtClean="0"/>
              <a:t>Additional terms are located in the Terms and Concepts document located in the reference materials.</a:t>
            </a:r>
          </a:p>
          <a:p>
            <a:pPr marL="184479" indent="-184479">
              <a:buFont typeface="Arial"/>
              <a:buChar char="•"/>
            </a:pPr>
            <a:r>
              <a:rPr lang="en-US" b="0" dirty="0" smtClean="0"/>
              <a:t>If you do not understand the term,</a:t>
            </a:r>
            <a:r>
              <a:rPr lang="en-US" b="0" baseline="0" dirty="0" smtClean="0"/>
              <a:t> please ask for additional clarification.</a:t>
            </a:r>
          </a:p>
          <a:p>
            <a:pPr marL="184479" indent="-184479">
              <a:buFont typeface="Arial"/>
              <a:buChar char="•"/>
            </a:pPr>
            <a:r>
              <a:rPr lang="en-US" b="0" baseline="0" dirty="0" smtClean="0"/>
              <a:t>The Terms and Concepts document contains more terms than are listed in the course and should be reviewed to help with your learning.</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1218889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293749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30072621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5176246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41901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19046674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6891405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5139288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39192531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412303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15154375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37929465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21949593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65254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4422030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31553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36720535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8035630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2921029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427166805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3650401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277710925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8293492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72542093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7214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711" r:id="rId12"/>
    <p:sldLayoutId id="2147483712" r:id="rId13"/>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888196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213962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7.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21.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20.png"/><Relationship Id="rId5" Type="http://schemas.openxmlformats.org/officeDocument/2006/relationships/tags" Target="../tags/tag24.xml"/><Relationship Id="rId10" Type="http://schemas.openxmlformats.org/officeDocument/2006/relationships/image" Target="../media/image19.png"/><Relationship Id="rId4" Type="http://schemas.openxmlformats.org/officeDocument/2006/relationships/tags" Target="../tags/tag23.xml"/><Relationship Id="rId9"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3.xml"/><Relationship Id="rId7" Type="http://schemas.openxmlformats.org/officeDocument/2006/relationships/image" Target="../media/image22.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16.xml"/><Relationship Id="rId5" Type="http://schemas.openxmlformats.org/officeDocument/2006/relationships/slideLayout" Target="../slideLayouts/slideLayout12.xml"/><Relationship Id="rId10" Type="http://schemas.openxmlformats.org/officeDocument/2006/relationships/image" Target="../media/image17.png"/><Relationship Id="rId4" Type="http://schemas.openxmlformats.org/officeDocument/2006/relationships/tags" Target="../tags/tag34.xml"/><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xml"/><Relationship Id="rId7" Type="http://schemas.openxmlformats.org/officeDocument/2006/relationships/image" Target="../media/image14.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12.xml"/><Relationship Id="rId10" Type="http://schemas.openxmlformats.org/officeDocument/2006/relationships/image" Target="../media/image17.png"/><Relationship Id="rId4" Type="http://schemas.openxmlformats.org/officeDocument/2006/relationships/tags" Target="../tags/tag6.xml"/><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7.xml"/><Relationship Id="rId5" Type="http://schemas.microsoft.com/office/2007/relationships/hdphoto" Target="../media/hdphoto1.wdp"/><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38.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1.xml"/><Relationship Id="rId7" Type="http://schemas.openxmlformats.org/officeDocument/2006/relationships/image" Target="../media/image20.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25.png"/><Relationship Id="rId5" Type="http://schemas.openxmlformats.org/officeDocument/2006/relationships/slideLayout" Target="../slideLayouts/slideLayout12.xml"/><Relationship Id="rId4" Type="http://schemas.openxmlformats.org/officeDocument/2006/relationships/tags" Target="../tags/tag42.xml"/><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6.xml"/><Relationship Id="rId7" Type="http://schemas.openxmlformats.org/officeDocument/2006/relationships/image" Target="../media/image15.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6.png"/><Relationship Id="rId5" Type="http://schemas.openxmlformats.org/officeDocument/2006/relationships/slideLayout" Target="../slideLayouts/slideLayout12.xml"/><Relationship Id="rId4" Type="http://schemas.openxmlformats.org/officeDocument/2006/relationships/tags" Target="../tags/tag47.xml"/><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0.xml"/><Relationship Id="rId7" Type="http://schemas.openxmlformats.org/officeDocument/2006/relationships/image" Target="../media/image15.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27.png"/><Relationship Id="rId5" Type="http://schemas.openxmlformats.org/officeDocument/2006/relationships/slideLayout" Target="../slideLayouts/slideLayout12.xml"/><Relationship Id="rId4" Type="http://schemas.openxmlformats.org/officeDocument/2006/relationships/tags" Target="../tags/tag51.xml"/><Relationship Id="rId9"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4.xml"/><Relationship Id="rId7" Type="http://schemas.openxmlformats.org/officeDocument/2006/relationships/image" Target="../media/image1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28.png"/><Relationship Id="rId5" Type="http://schemas.openxmlformats.org/officeDocument/2006/relationships/slideLayout" Target="../slideLayouts/slideLayout12.xml"/><Relationship Id="rId4" Type="http://schemas.openxmlformats.org/officeDocument/2006/relationships/tags" Target="../tags/tag55.xml"/><Relationship Id="rId9"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8.xml"/><Relationship Id="rId7" Type="http://schemas.openxmlformats.org/officeDocument/2006/relationships/image" Target="../media/image15.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29.png"/><Relationship Id="rId5" Type="http://schemas.openxmlformats.org/officeDocument/2006/relationships/slideLayout" Target="../slideLayouts/slideLayout12.xml"/><Relationship Id="rId4" Type="http://schemas.openxmlformats.org/officeDocument/2006/relationships/tags" Target="../tags/tag59.xml"/><Relationship Id="rId9"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62.xml"/><Relationship Id="rId7" Type="http://schemas.openxmlformats.org/officeDocument/2006/relationships/image" Target="../media/image15.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30.png"/><Relationship Id="rId5" Type="http://schemas.openxmlformats.org/officeDocument/2006/relationships/slideLayout" Target="../slideLayouts/slideLayout12.xml"/><Relationship Id="rId4" Type="http://schemas.openxmlformats.org/officeDocument/2006/relationships/tags" Target="../tags/tag63.xml"/><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66.xml"/><Relationship Id="rId7" Type="http://schemas.openxmlformats.org/officeDocument/2006/relationships/image" Target="../media/image15.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31.png"/><Relationship Id="rId5" Type="http://schemas.openxmlformats.org/officeDocument/2006/relationships/slideLayout" Target="../slideLayouts/slideLayout12.xml"/><Relationship Id="rId4" Type="http://schemas.openxmlformats.org/officeDocument/2006/relationships/tags" Target="../tags/tag67.xml"/><Relationship Id="rId9" Type="http://schemas.openxmlformats.org/officeDocument/2006/relationships/image" Target="../media/image17.png"/></Relationships>
</file>

<file path=ppt/slides/_rels/slide3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70.xml"/><Relationship Id="rId7" Type="http://schemas.openxmlformats.org/officeDocument/2006/relationships/image" Target="../media/image1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32.png"/><Relationship Id="rId5" Type="http://schemas.openxmlformats.org/officeDocument/2006/relationships/slideLayout" Target="../slideLayouts/slideLayout12.xml"/><Relationship Id="rId4" Type="http://schemas.openxmlformats.org/officeDocument/2006/relationships/tags" Target="../tags/tag71.xml"/><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74.xml"/><Relationship Id="rId7" Type="http://schemas.openxmlformats.org/officeDocument/2006/relationships/image" Target="../media/image15.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3.png"/><Relationship Id="rId5" Type="http://schemas.openxmlformats.org/officeDocument/2006/relationships/slideLayout" Target="../slideLayouts/slideLayout12.xml"/><Relationship Id="rId4" Type="http://schemas.openxmlformats.org/officeDocument/2006/relationships/tags" Target="../tags/tag75.xml"/><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78.xml"/><Relationship Id="rId7" Type="http://schemas.openxmlformats.org/officeDocument/2006/relationships/image" Target="../media/image15.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34.png"/><Relationship Id="rId5" Type="http://schemas.openxmlformats.org/officeDocument/2006/relationships/slideLayout" Target="../slideLayouts/slideLayout12.xml"/><Relationship Id="rId4" Type="http://schemas.openxmlformats.org/officeDocument/2006/relationships/tags" Target="../tags/tag79.xml"/><Relationship Id="rId9" Type="http://schemas.openxmlformats.org/officeDocument/2006/relationships/image" Target="../media/image17.png"/></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82.xml"/><Relationship Id="rId7" Type="http://schemas.openxmlformats.org/officeDocument/2006/relationships/image" Target="../media/image15.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35.png"/><Relationship Id="rId5" Type="http://schemas.openxmlformats.org/officeDocument/2006/relationships/slideLayout" Target="../slideLayouts/slideLayout12.xml"/><Relationship Id="rId4" Type="http://schemas.openxmlformats.org/officeDocument/2006/relationships/tags" Target="../tags/tag83.xml"/><Relationship Id="rId9" Type="http://schemas.openxmlformats.org/officeDocument/2006/relationships/image" Target="../media/image17.png"/></Relationships>
</file>

<file path=ppt/slides/_rels/slide3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86.xml"/><Relationship Id="rId7" Type="http://schemas.openxmlformats.org/officeDocument/2006/relationships/image" Target="../media/image15.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36.png"/><Relationship Id="rId5" Type="http://schemas.openxmlformats.org/officeDocument/2006/relationships/slideLayout" Target="../slideLayouts/slideLayout12.xml"/><Relationship Id="rId4" Type="http://schemas.openxmlformats.org/officeDocument/2006/relationships/tags" Target="../tags/tag87.xml"/><Relationship Id="rId9" Type="http://schemas.openxmlformats.org/officeDocument/2006/relationships/image" Target="../media/image17.png"/></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0.xml"/><Relationship Id="rId7" Type="http://schemas.openxmlformats.org/officeDocument/2006/relationships/image" Target="../media/image15.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37.png"/><Relationship Id="rId5" Type="http://schemas.openxmlformats.org/officeDocument/2006/relationships/slideLayout" Target="../slideLayouts/slideLayout12.xml"/><Relationship Id="rId4" Type="http://schemas.openxmlformats.org/officeDocument/2006/relationships/tags" Target="../tags/tag91.xml"/><Relationship Id="rId9" Type="http://schemas.openxmlformats.org/officeDocument/2006/relationships/image" Target="../media/image17.png"/></Relationships>
</file>

<file path=ppt/slides/_rels/slide3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4.xml"/><Relationship Id="rId7" Type="http://schemas.openxmlformats.org/officeDocument/2006/relationships/image" Target="../media/image15.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38.png"/><Relationship Id="rId5" Type="http://schemas.openxmlformats.org/officeDocument/2006/relationships/slideLayout" Target="../slideLayouts/slideLayout12.xml"/><Relationship Id="rId4" Type="http://schemas.openxmlformats.org/officeDocument/2006/relationships/tags" Target="../tags/tag95.xml"/><Relationship Id="rId9" Type="http://schemas.openxmlformats.org/officeDocument/2006/relationships/image" Target="../media/image17.png"/></Relationships>
</file>

<file path=ppt/slides/_rels/slide3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8.xml"/><Relationship Id="rId7" Type="http://schemas.openxmlformats.org/officeDocument/2006/relationships/image" Target="../media/image15.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39.png"/><Relationship Id="rId5" Type="http://schemas.openxmlformats.org/officeDocument/2006/relationships/slideLayout" Target="../slideLayouts/slideLayout12.xml"/><Relationship Id="rId4" Type="http://schemas.openxmlformats.org/officeDocument/2006/relationships/tags" Target="../tags/tag99.xml"/><Relationship Id="rId9" Type="http://schemas.openxmlformats.org/officeDocument/2006/relationships/image" Target="../media/image17.png"/></Relationships>
</file>

<file path=ppt/slides/_rels/slide3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02.xml"/><Relationship Id="rId7" Type="http://schemas.openxmlformats.org/officeDocument/2006/relationships/image" Target="../media/image15.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40.png"/><Relationship Id="rId5" Type="http://schemas.openxmlformats.org/officeDocument/2006/relationships/slideLayout" Target="../slideLayouts/slideLayout12.xml"/><Relationship Id="rId4" Type="http://schemas.openxmlformats.org/officeDocument/2006/relationships/tags" Target="../tags/tag103.xml"/><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06.xml"/><Relationship Id="rId7" Type="http://schemas.openxmlformats.org/officeDocument/2006/relationships/image" Target="../media/image15.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41.png"/><Relationship Id="rId5" Type="http://schemas.openxmlformats.org/officeDocument/2006/relationships/slideLayout" Target="../slideLayouts/slideLayout12.xml"/><Relationship Id="rId4" Type="http://schemas.openxmlformats.org/officeDocument/2006/relationships/tags" Target="../tags/tag107.xml"/><Relationship Id="rId9" Type="http://schemas.openxmlformats.org/officeDocument/2006/relationships/image" Target="../media/image17.png"/></Relationships>
</file>

<file path=ppt/slides/_rels/slide4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0.xml"/><Relationship Id="rId7" Type="http://schemas.openxmlformats.org/officeDocument/2006/relationships/image" Target="../media/image1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42.png"/><Relationship Id="rId5" Type="http://schemas.openxmlformats.org/officeDocument/2006/relationships/slideLayout" Target="../slideLayouts/slideLayout12.xml"/><Relationship Id="rId4" Type="http://schemas.openxmlformats.org/officeDocument/2006/relationships/tags" Target="../tags/tag111.xml"/><Relationship Id="rId9" Type="http://schemas.openxmlformats.org/officeDocument/2006/relationships/image" Target="../media/image17.png"/></Relationships>
</file>

<file path=ppt/slides/_rels/slide4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4.xml"/><Relationship Id="rId7" Type="http://schemas.openxmlformats.org/officeDocument/2006/relationships/image" Target="../media/image15.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43.png"/><Relationship Id="rId5" Type="http://schemas.openxmlformats.org/officeDocument/2006/relationships/slideLayout" Target="../slideLayouts/slideLayout12.xml"/><Relationship Id="rId4" Type="http://schemas.openxmlformats.org/officeDocument/2006/relationships/tags" Target="../tags/tag115.xml"/><Relationship Id="rId9" Type="http://schemas.openxmlformats.org/officeDocument/2006/relationships/image" Target="../media/image17.png"/></Relationships>
</file>

<file path=ppt/slides/_rels/slide4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8.xml"/><Relationship Id="rId7" Type="http://schemas.openxmlformats.org/officeDocument/2006/relationships/image" Target="../media/image15.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44.png"/><Relationship Id="rId5" Type="http://schemas.openxmlformats.org/officeDocument/2006/relationships/slideLayout" Target="../slideLayouts/slideLayout12.xml"/><Relationship Id="rId4" Type="http://schemas.openxmlformats.org/officeDocument/2006/relationships/tags" Target="../tags/tag119.xm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3.xml"/><Relationship Id="rId7" Type="http://schemas.openxmlformats.org/officeDocument/2006/relationships/image" Target="../media/image15.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8.png"/><Relationship Id="rId5" Type="http://schemas.openxmlformats.org/officeDocument/2006/relationships/slideLayout" Target="../slideLayouts/slideLayout12.xml"/><Relationship Id="rId4" Type="http://schemas.openxmlformats.org/officeDocument/2006/relationships/tags" Target="../tags/tag14.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nvPr>
        </p:nvSpPr>
        <p:spPr>
          <a:xfrm>
            <a:off x="0" y="5398762"/>
            <a:ext cx="8984673" cy="1143000"/>
          </a:xfrm>
          <a:ln>
            <a:solidFill>
              <a:srgbClr val="FFFFFF"/>
            </a:solidFill>
          </a:ln>
        </p:spPr>
        <p:txBody>
          <a:bodyPr>
            <a:normAutofit/>
          </a:bodyPr>
          <a:lstStyle/>
          <a:p>
            <a:pPr marL="365760" algn="r"/>
            <a:r>
              <a:rPr lang="en-US" sz="3400" dirty="0" smtClean="0">
                <a:latin typeface="Museo Slab 500"/>
                <a:cs typeface="Museo 300"/>
              </a:rPr>
              <a:t>Title of Course</a:t>
            </a:r>
            <a:endParaRPr lang="en-US" sz="3400" b="1" dirty="0">
              <a:latin typeface="Museo 300"/>
              <a:cs typeface="Museo 300"/>
            </a:endParaRPr>
          </a:p>
        </p:txBody>
      </p:sp>
      <p:sp>
        <p:nvSpPr>
          <p:cNvPr id="9" name="Rectangle 8"/>
          <p:cNvSpPr/>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rotWithShape="1">
          <a:blip r:embed="rId5"/>
          <a:srcRect l="20433" t="39643" r="18612" b="38942"/>
          <a:stretch/>
        </p:blipFill>
        <p:spPr>
          <a:xfrm>
            <a:off x="406400" y="1261533"/>
            <a:ext cx="5240867" cy="1422400"/>
          </a:xfrm>
          <a:prstGeom prst="rect">
            <a:avLst/>
          </a:prstGeom>
        </p:spPr>
      </p:pic>
      <p:pic>
        <p:nvPicPr>
          <p:cNvPr id="3" name="Picture 2"/>
          <p:cNvPicPr>
            <a:picLocks noChangeAspect="1"/>
          </p:cNvPicPr>
          <p:nvPr/>
        </p:nvPicPr>
        <p:blipFill>
          <a:blip r:embed="rId6"/>
          <a:stretch>
            <a:fillRect/>
          </a:stretch>
        </p:blipFill>
        <p:spPr>
          <a:xfrm>
            <a:off x="8963891" y="5339020"/>
            <a:ext cx="180975" cy="1387362"/>
          </a:xfrm>
          <a:prstGeom prst="rect">
            <a:avLst/>
          </a:prstGeom>
        </p:spPr>
      </p:pic>
    </p:spTree>
    <p:custDataLst>
      <p:tags r:id="rId1"/>
    </p:custDataLst>
    <p:extLst>
      <p:ext uri="{BB962C8B-B14F-4D97-AF65-F5344CB8AC3E}">
        <p14:creationId xmlns:p14="http://schemas.microsoft.com/office/powerpoint/2010/main" val="29166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10</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6" name="TextBox 5"/>
          <p:cNvSpPr txBox="1"/>
          <p:nvPr/>
        </p:nvSpPr>
        <p:spPr>
          <a:xfrm>
            <a:off x="1624263" y="1423652"/>
            <a:ext cx="7075783" cy="1754326"/>
          </a:xfrm>
          <a:prstGeom prst="rect">
            <a:avLst/>
          </a:prstGeom>
          <a:noFill/>
        </p:spPr>
        <p:txBody>
          <a:bodyPr wrap="none" rtlCol="0">
            <a:spAutoFit/>
          </a:bodyPr>
          <a:lstStyle/>
          <a:p>
            <a:r>
              <a:rPr lang="en-US" sz="2000" b="1" i="1" dirty="0" smtClean="0"/>
              <a:t>Before we begin, take a moment to review the definitions of the  </a:t>
            </a:r>
          </a:p>
          <a:p>
            <a:r>
              <a:rPr lang="en-US" sz="2000" b="1" i="1" dirty="0" smtClean="0"/>
              <a:t>following terms in the Glossary tab to the right (next to Menu).  </a:t>
            </a:r>
          </a:p>
          <a:p>
            <a:endParaRPr lang="en-US" sz="800" b="1" i="1" dirty="0" smtClean="0"/>
          </a:p>
          <a:p>
            <a:pPr marL="342900" indent="-342900">
              <a:buFont typeface="Arial" panose="020B0604020202020204" pitchFamily="34" charset="0"/>
              <a:buChar char="•"/>
            </a:pPr>
            <a:r>
              <a:rPr lang="en-US" sz="2000" dirty="0" smtClean="0">
                <a:solidFill>
                  <a:schemeClr val="dk1"/>
                </a:solidFill>
              </a:rPr>
              <a:t>Terms</a:t>
            </a:r>
            <a:endParaRPr lang="en-US" sz="2000" dirty="0">
              <a:solidFill>
                <a:schemeClr val="dk1"/>
              </a:solidFill>
            </a:endParaRPr>
          </a:p>
          <a:p>
            <a:endParaRPr lang="en-US" sz="2000" dirty="0">
              <a:solidFill>
                <a:schemeClr val="dk1"/>
              </a:solidFill>
            </a:endParaRPr>
          </a:p>
          <a:p>
            <a:endParaRPr lang="en-US" sz="2000" b="1" i="1" dirty="0"/>
          </a:p>
        </p:txBody>
      </p:sp>
    </p:spTree>
    <p:custDataLst>
      <p:tags r:id="rId1"/>
    </p:custDataLst>
    <p:extLst>
      <p:ext uri="{BB962C8B-B14F-4D97-AF65-F5344CB8AC3E}">
        <p14:creationId xmlns:p14="http://schemas.microsoft.com/office/powerpoint/2010/main" val="4211979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11</a:t>
            </a:fld>
            <a:endParaRPr lang="en-US" dirty="0"/>
          </a:p>
        </p:txBody>
      </p:sp>
      <p:sp>
        <p:nvSpPr>
          <p:cNvPr id="5" name="Title 4"/>
          <p:cNvSpPr>
            <a:spLocks noGrp="1"/>
          </p:cNvSpPr>
          <p:nvPr>
            <p:ph type="title"/>
          </p:nvPr>
        </p:nvSpPr>
        <p:spPr/>
        <p:txBody>
          <a:bodyPr/>
          <a:lstStyle/>
          <a:p>
            <a:r>
              <a:rPr lang="en-US" dirty="0" smtClean="0"/>
              <a:t>Process Flow Copy and Paste</a:t>
            </a:r>
            <a:endParaRPr lang="en-US" dirty="0"/>
          </a:p>
        </p:txBody>
      </p:sp>
      <p:sp>
        <p:nvSpPr>
          <p:cNvPr id="6" name="Process 6"/>
          <p:cNvSpPr/>
          <p:nvPr/>
        </p:nvSpPr>
        <p:spPr>
          <a:xfrm>
            <a:off x="582111" y="1887604"/>
            <a:ext cx="914400" cy="612648"/>
          </a:xfrm>
          <a:prstGeom prst="flowChartProcess">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7" name="Document 7"/>
          <p:cNvSpPr/>
          <p:nvPr/>
        </p:nvSpPr>
        <p:spPr>
          <a:xfrm>
            <a:off x="582111" y="2840218"/>
            <a:ext cx="899627" cy="617440"/>
          </a:xfrm>
          <a:prstGeom prst="flowChartDocumen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8" name="Decision 8"/>
          <p:cNvSpPr/>
          <p:nvPr/>
        </p:nvSpPr>
        <p:spPr>
          <a:xfrm>
            <a:off x="599751" y="3686986"/>
            <a:ext cx="864347" cy="652723"/>
          </a:xfrm>
          <a:prstGeom prst="flowChartDecision">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cxnSp>
        <p:nvCxnSpPr>
          <p:cNvPr id="9" name="Straight Arrow Connector 8"/>
          <p:cNvCxnSpPr/>
          <p:nvPr/>
        </p:nvCxnSpPr>
        <p:spPr>
          <a:xfrm flipV="1">
            <a:off x="635031" y="4692548"/>
            <a:ext cx="899626"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Elbow Connector 9"/>
          <p:cNvCxnSpPr/>
          <p:nvPr/>
        </p:nvCxnSpPr>
        <p:spPr>
          <a:xfrm>
            <a:off x="670310" y="4868959"/>
            <a:ext cx="829068" cy="282259"/>
          </a:xfrm>
          <a:prstGeom prst="bentConnector3">
            <a:avLst/>
          </a:prstGeom>
          <a:ln>
            <a:tailEnd type="arrow"/>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1941440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Roles:</a:t>
            </a:r>
          </a:p>
          <a:p>
            <a:pPr marL="457200" indent="-457200">
              <a:buFont typeface="Arial"/>
              <a:buChar char="•"/>
            </a:pPr>
            <a:endParaRPr lang="en-US" dirty="0"/>
          </a:p>
          <a:p>
            <a:r>
              <a:rPr lang="en-US" dirty="0" smtClean="0"/>
              <a:t>Scenario:</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12</a:t>
            </a:fld>
            <a:endParaRPr lang="en-US" dirty="0"/>
          </a:p>
        </p:txBody>
      </p:sp>
      <p:sp>
        <p:nvSpPr>
          <p:cNvPr id="5" name="Title 4"/>
          <p:cNvSpPr>
            <a:spLocks noGrp="1"/>
          </p:cNvSpPr>
          <p:nvPr>
            <p:ph type="title"/>
          </p:nvPr>
        </p:nvSpPr>
        <p:spPr/>
        <p:txBody>
          <a:bodyPr/>
          <a:lstStyle/>
          <a:p>
            <a:r>
              <a:rPr lang="en-US" dirty="0" smtClean="0"/>
              <a:t>Exercise XX</a:t>
            </a:r>
            <a:endParaRPr lang="en-US" dirty="0"/>
          </a:p>
        </p:txBody>
      </p:sp>
    </p:spTree>
    <p:custDataLst>
      <p:tags r:id="rId1"/>
    </p:custDataLst>
    <p:extLst>
      <p:ext uri="{BB962C8B-B14F-4D97-AF65-F5344CB8AC3E}">
        <p14:creationId xmlns:p14="http://schemas.microsoft.com/office/powerpoint/2010/main" val="611647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10"/>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Section XX Check Your Knowledge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13</a:t>
            </a:fld>
            <a:endParaRPr lang="en-US" dirty="0"/>
          </a:p>
        </p:txBody>
      </p:sp>
      <p:pic>
        <p:nvPicPr>
          <p:cNvPr id="23" name="Picture 22"/>
          <p:cNvPicPr>
            <a:picLocks/>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24" name="Picture 23"/>
          <p:cNvPicPr>
            <a:picLocks/>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5" name="Picture 24"/>
          <p:cNvPicPr>
            <a:picLocks/>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6" name="Picture 25"/>
          <p:cNvPicPr>
            <a:picLocks/>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27" name="Picture 26"/>
          <p:cNvPicPr>
            <a:picLocks/>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8" name="Picture 27"/>
          <p:cNvPicPr>
            <a:picLocks/>
          </p:cNvPicPr>
          <p:nvPr>
            <p:custDataLst>
              <p:tags r:id="rId7"/>
            </p:custDataLst>
          </p:nvPr>
        </p:nvPicPr>
        <p:blipFill>
          <a:blip r:embed="rId13">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105155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dirty="0" smtClean="0"/>
              <a:t>Section </a:t>
            </a:r>
            <a:r>
              <a:rPr lang="en-US" sz="2900" dirty="0"/>
              <a:t>1 – Course Introduction</a:t>
            </a:r>
          </a:p>
          <a:p>
            <a:pPr marL="457200" indent="-457200">
              <a:buFont typeface="Arial"/>
              <a:buChar char="•"/>
            </a:pPr>
            <a:r>
              <a:rPr lang="en-US" sz="2900" dirty="0" smtClean="0"/>
              <a:t>Section 2 – </a:t>
            </a:r>
            <a:endParaRPr lang="en-US" sz="1800" dirty="0" smtClean="0"/>
          </a:p>
          <a:p>
            <a:pPr marL="457200" indent="-457200">
              <a:buFont typeface="Arial"/>
              <a:buChar char="•"/>
            </a:pPr>
            <a:r>
              <a:rPr lang="en-US" sz="2900" b="1" dirty="0"/>
              <a:t>Section </a:t>
            </a:r>
            <a:r>
              <a:rPr lang="en-US" sz="2900" b="1" dirty="0" smtClean="0"/>
              <a:t>3 – </a:t>
            </a:r>
          </a:p>
          <a:p>
            <a:pPr marL="457200" indent="-457200">
              <a:buFont typeface="Arial"/>
              <a:buChar char="•"/>
            </a:pPr>
            <a:r>
              <a:rPr lang="en-US" sz="29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14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575994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15</a:t>
            </a:fld>
            <a:endParaRPr lang="en-US" dirty="0"/>
          </a:p>
        </p:txBody>
      </p:sp>
      <p:sp>
        <p:nvSpPr>
          <p:cNvPr id="5" name="Title 4"/>
          <p:cNvSpPr>
            <a:spLocks noGrp="1"/>
          </p:cNvSpPr>
          <p:nvPr>
            <p:ph type="title"/>
          </p:nvPr>
        </p:nvSpPr>
        <p:spPr/>
        <p:txBody>
          <a:bodyPr/>
          <a:lstStyle/>
          <a:p>
            <a:r>
              <a:rPr lang="en-US" dirty="0" smtClean="0"/>
              <a:t>Section 3 Learning Objectives</a:t>
            </a:r>
            <a:endParaRPr lang="en-US" dirty="0"/>
          </a:p>
        </p:txBody>
      </p:sp>
    </p:spTree>
    <p:custDataLst>
      <p:tags r:id="rId1"/>
    </p:custDataLst>
    <p:extLst>
      <p:ext uri="{BB962C8B-B14F-4D97-AF65-F5344CB8AC3E}">
        <p14:creationId xmlns:p14="http://schemas.microsoft.com/office/powerpoint/2010/main" val="970792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16</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6" name="TextBox 5"/>
          <p:cNvSpPr txBox="1"/>
          <p:nvPr/>
        </p:nvSpPr>
        <p:spPr>
          <a:xfrm>
            <a:off x="1624263" y="1423652"/>
            <a:ext cx="7075783" cy="2062103"/>
          </a:xfrm>
          <a:prstGeom prst="rect">
            <a:avLst/>
          </a:prstGeom>
          <a:noFill/>
        </p:spPr>
        <p:txBody>
          <a:bodyPr wrap="none" rtlCol="0">
            <a:spAutoFit/>
          </a:bodyPr>
          <a:lstStyle/>
          <a:p>
            <a:r>
              <a:rPr lang="en-US" sz="2000" b="1" i="1" dirty="0" smtClean="0"/>
              <a:t>Before we begin, take a moment to review the definitions of the  </a:t>
            </a:r>
          </a:p>
          <a:p>
            <a:r>
              <a:rPr lang="en-US" sz="2000" b="1" i="1" dirty="0" smtClean="0"/>
              <a:t>following terms in the Glossary tab to the right (next to Menu).  </a:t>
            </a:r>
          </a:p>
          <a:p>
            <a:endParaRPr lang="en-US" sz="800" b="1" i="1" dirty="0" smtClean="0"/>
          </a:p>
          <a:p>
            <a:pPr marL="342900" indent="-342900">
              <a:buFont typeface="Arial" panose="020B0604020202020204" pitchFamily="34" charset="0"/>
              <a:buChar char="•"/>
            </a:pPr>
            <a:r>
              <a:rPr lang="en-US" sz="2000" dirty="0" smtClean="0">
                <a:solidFill>
                  <a:schemeClr val="dk1"/>
                </a:solidFill>
              </a:rPr>
              <a:t>Terms</a:t>
            </a:r>
          </a:p>
          <a:p>
            <a:pPr marL="342900" indent="-342900">
              <a:buFont typeface="Arial" panose="020B0604020202020204" pitchFamily="34" charset="0"/>
              <a:buChar char="•"/>
            </a:pPr>
            <a:endParaRPr lang="en-US" sz="2000" dirty="0">
              <a:solidFill>
                <a:schemeClr val="dk1"/>
              </a:solidFill>
            </a:endParaRPr>
          </a:p>
          <a:p>
            <a:endParaRPr lang="en-US" sz="2000" dirty="0">
              <a:solidFill>
                <a:schemeClr val="dk1"/>
              </a:solidFill>
            </a:endParaRPr>
          </a:p>
          <a:p>
            <a:endParaRPr lang="en-US" sz="2000" b="1" i="1" dirty="0"/>
          </a:p>
        </p:txBody>
      </p:sp>
    </p:spTree>
    <p:custDataLst>
      <p:tags r:id="rId1"/>
    </p:custDataLst>
    <p:extLst>
      <p:ext uri="{BB962C8B-B14F-4D97-AF65-F5344CB8AC3E}">
        <p14:creationId xmlns:p14="http://schemas.microsoft.com/office/powerpoint/2010/main" val="1551217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Roles:</a:t>
            </a:r>
          </a:p>
          <a:p>
            <a:pPr marL="457200" indent="-457200">
              <a:buFont typeface="Arial"/>
              <a:buChar char="•"/>
            </a:pPr>
            <a:endParaRPr lang="en-US" dirty="0"/>
          </a:p>
          <a:p>
            <a:r>
              <a:rPr lang="en-US" dirty="0" smtClean="0"/>
              <a:t>Scenario:</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17</a:t>
            </a:fld>
            <a:endParaRPr lang="en-US" dirty="0"/>
          </a:p>
        </p:txBody>
      </p:sp>
      <p:sp>
        <p:nvSpPr>
          <p:cNvPr id="5" name="Title 4"/>
          <p:cNvSpPr>
            <a:spLocks noGrp="1"/>
          </p:cNvSpPr>
          <p:nvPr>
            <p:ph type="title"/>
          </p:nvPr>
        </p:nvSpPr>
        <p:spPr/>
        <p:txBody>
          <a:bodyPr/>
          <a:lstStyle/>
          <a:p>
            <a:r>
              <a:rPr lang="en-US" dirty="0" smtClean="0"/>
              <a:t>Exercise XX</a:t>
            </a:r>
            <a:endParaRPr lang="en-US" dirty="0"/>
          </a:p>
        </p:txBody>
      </p:sp>
    </p:spTree>
    <p:custDataLst>
      <p:tags r:id="rId1"/>
    </p:custDataLst>
    <p:extLst>
      <p:ext uri="{BB962C8B-B14F-4D97-AF65-F5344CB8AC3E}">
        <p14:creationId xmlns:p14="http://schemas.microsoft.com/office/powerpoint/2010/main" val="839227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Section XX Check Your Knowledge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18</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419419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dirty="0" smtClean="0"/>
              <a:t>Section </a:t>
            </a:r>
            <a:r>
              <a:rPr lang="en-US" sz="2900" dirty="0"/>
              <a:t>1 – Course Introduction</a:t>
            </a:r>
          </a:p>
          <a:p>
            <a:pPr marL="457200" indent="-457200">
              <a:buFont typeface="Arial"/>
              <a:buChar char="•"/>
            </a:pPr>
            <a:r>
              <a:rPr lang="en-US" sz="2900" dirty="0" smtClean="0"/>
              <a:t>Section 2 – </a:t>
            </a:r>
            <a:endParaRPr lang="en-US" sz="1800" dirty="0" smtClean="0"/>
          </a:p>
          <a:p>
            <a:pPr marL="457200" indent="-457200">
              <a:buFont typeface="Arial"/>
              <a:buChar char="•"/>
            </a:pPr>
            <a:r>
              <a:rPr lang="en-US" sz="2900" dirty="0"/>
              <a:t>Section </a:t>
            </a:r>
            <a:r>
              <a:rPr lang="en-US" sz="2900" dirty="0" smtClean="0"/>
              <a:t>3 – </a:t>
            </a:r>
          </a:p>
          <a:p>
            <a:pPr marL="457200" indent="-457200">
              <a:buFont typeface="Arial"/>
              <a:buChar char="•"/>
            </a:pPr>
            <a:r>
              <a:rPr lang="en-US" sz="2900" b="1" dirty="0" smtClean="0"/>
              <a:t>Conclusion</a:t>
            </a:r>
            <a:r>
              <a:rPr lang="en-US" sz="2900" dirty="0" smtClean="0"/>
              <a:t>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19</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763320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Course Agenda</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a:t>
            </a:fld>
            <a:endParaRPr lang="en-US" dirty="0"/>
          </a:p>
        </p:txBody>
      </p:sp>
      <p:pic>
        <p:nvPicPr>
          <p:cNvPr id="6" name="Picture 5"/>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7" name="Picture 6"/>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8" name="Picture 7"/>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09910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457200" indent="-457200">
              <a:buFont typeface="Arial"/>
              <a:buChar char="•"/>
            </a:pPr>
            <a:endParaRPr lang="en-US"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20</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pPr lvl="1"/>
            <a:r>
              <a:rPr lang="en-US" dirty="0" smtClean="0"/>
              <a:t>Name One: </a:t>
            </a:r>
          </a:p>
          <a:p>
            <a:pPr lvl="2"/>
            <a:r>
              <a:rPr lang="en-US" dirty="0" smtClean="0"/>
              <a:t>Email: </a:t>
            </a:r>
          </a:p>
          <a:p>
            <a:pPr lvl="2"/>
            <a:r>
              <a:rPr lang="en-US" dirty="0" smtClean="0"/>
              <a:t>Phone: </a:t>
            </a:r>
          </a:p>
          <a:p>
            <a:pPr lvl="1"/>
            <a:r>
              <a:rPr lang="en-US" dirty="0"/>
              <a:t>Name </a:t>
            </a:r>
            <a:r>
              <a:rPr lang="en-US" dirty="0" smtClean="0"/>
              <a:t>Two: </a:t>
            </a:r>
            <a:endParaRPr lang="en-US" dirty="0"/>
          </a:p>
          <a:p>
            <a:pPr lvl="2"/>
            <a:r>
              <a:rPr lang="en-US" dirty="0"/>
              <a:t>Email: </a:t>
            </a:r>
          </a:p>
          <a:p>
            <a:pPr lvl="2"/>
            <a:r>
              <a:rPr lang="en-US" dirty="0"/>
              <a:t>Phone: </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a:t>
            </a:r>
            <a:endParaRPr lang="en-US" dirty="0"/>
          </a:p>
        </p:txBody>
      </p:sp>
      <p:pic>
        <p:nvPicPr>
          <p:cNvPr id="5" name="Picture 2" descr="C:\Users\mdreyer\AppData\Local\Microsoft\Windows\Temporary Internet Files\Low\Content.IE5\7ZKCNE8E\MC910216334[1].PNG"/>
          <p:cNvPicPr>
            <a:picLocks noChangeAspect="1" noChangeArrowheads="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320000"/>
                    </a14:imgEffect>
                  </a14:imgLayer>
                </a14:imgProps>
              </a:ext>
              <a:ext uri="{28A0092B-C50C-407E-A947-70E740481C1C}">
                <a14:useLocalDpi xmlns:a14="http://schemas.microsoft.com/office/drawing/2010/main" val="0"/>
              </a:ext>
            </a:extLst>
          </a:blip>
          <a:srcRect b="45436"/>
          <a:stretch/>
        </p:blipFill>
        <p:spPr bwMode="auto">
          <a:xfrm>
            <a:off x="6294954" y="5341699"/>
            <a:ext cx="2210614" cy="9670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Complete</a:t>
            </a:r>
            <a:endParaRPr lang="en-US" dirty="0"/>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sz="2000" dirty="0" smtClean="0"/>
              <a:t>Congratulations, you have completed the course!</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000" dirty="0" smtClean="0"/>
              <a:t>To </a:t>
            </a:r>
            <a:r>
              <a:rPr lang="en-US" sz="2000" dirty="0"/>
              <a:t>confirm you have completed the course, complete the following assessment</a:t>
            </a:r>
            <a:r>
              <a:rPr lang="en-US" sz="2000" dirty="0" smtClean="0"/>
              <a: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For course credit, you must achieve a score of at least 70%.  Please remember you can take the course as many times as you want until you achieve this score</a:t>
            </a:r>
            <a:r>
              <a:rPr lang="en-US" sz="2000" dirty="0" smtClean="0"/>
              <a: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And remember, once you click the “Submit” button the question is locked and you can no longer change your selection.</a:t>
            </a:r>
          </a:p>
          <a:p>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22</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15" name="Content Placeholder 14"/>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rcRect r="29204"/>
          <a:stretch/>
        </p:blipFill>
        <p:spPr>
          <a:xfrm>
            <a:off x="304801" y="1371600"/>
            <a:ext cx="3290656" cy="3093868"/>
          </a:xfrm>
        </p:spPr>
      </p:pic>
    </p:spTree>
    <p:custDataLst>
      <p:tags r:id="rId1"/>
    </p:custDataLst>
    <p:extLst>
      <p:ext uri="{BB962C8B-B14F-4D97-AF65-F5344CB8AC3E}">
        <p14:creationId xmlns:p14="http://schemas.microsoft.com/office/powerpoint/2010/main" val="3294371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Course Assessment</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23</a:t>
            </a:fld>
            <a:endParaRPr lang="en-US" dirty="0"/>
          </a:p>
        </p:txBody>
      </p:sp>
      <p:pic>
        <p:nvPicPr>
          <p:cNvPr id="11" name="Picture 10"/>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2" name="Picture 11"/>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198402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following are samples of content they are:</a:t>
            </a:r>
          </a:p>
          <a:p>
            <a:pPr marL="457200" indent="-457200">
              <a:buFont typeface="Arial" panose="020B0604020202020204" pitchFamily="34" charset="0"/>
              <a:buChar char="•"/>
            </a:pPr>
            <a:r>
              <a:rPr lang="en-US" dirty="0" smtClean="0"/>
              <a:t>Preformatted to match the standards of the course</a:t>
            </a:r>
          </a:p>
          <a:p>
            <a:pPr marL="457200" indent="-457200">
              <a:buFont typeface="Arial" panose="020B0604020202020204" pitchFamily="34" charset="0"/>
              <a:buChar char="•"/>
            </a:pPr>
            <a:r>
              <a:rPr lang="en-US" dirty="0" smtClean="0"/>
              <a:t>Can be inserted or used in the course</a:t>
            </a:r>
          </a:p>
          <a:p>
            <a:pPr marL="457200" indent="-457200">
              <a:buFont typeface="Arial" panose="020B0604020202020204" pitchFamily="34" charset="0"/>
              <a:buChar char="•"/>
            </a:pPr>
            <a:r>
              <a:rPr lang="en-US" dirty="0" smtClean="0"/>
              <a:t>Are independent of the rest of the content and may be deleted if they are not used</a:t>
            </a:r>
          </a:p>
          <a:p>
            <a:pPr marL="457200" indent="-457200">
              <a:buFont typeface="Arial" panose="020B0604020202020204" pitchFamily="34" charset="0"/>
              <a:buChar char="•"/>
            </a:pPr>
            <a:r>
              <a:rPr lang="en-US" dirty="0" smtClean="0"/>
              <a:t>Select </a:t>
            </a:r>
            <a:r>
              <a:rPr lang="en-US" i="1" dirty="0" smtClean="0"/>
              <a:t>Preview drop-down </a:t>
            </a:r>
            <a:r>
              <a:rPr lang="en-US" i="1" dirty="0" smtClean="0">
                <a:sym typeface="Wingdings" panose="05000000000000000000" pitchFamily="2" charset="2"/>
              </a:rPr>
              <a:t> range of slides  From 24 to end of presentation</a:t>
            </a:r>
            <a:endParaRPr lang="en-US" i="1" dirty="0" smtClean="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24</a:t>
            </a:fld>
            <a:endParaRPr lang="en-US" dirty="0"/>
          </a:p>
        </p:txBody>
      </p:sp>
      <p:sp>
        <p:nvSpPr>
          <p:cNvPr id="5" name="Title 4"/>
          <p:cNvSpPr>
            <a:spLocks noGrp="1"/>
          </p:cNvSpPr>
          <p:nvPr>
            <p:ph type="title"/>
          </p:nvPr>
        </p:nvSpPr>
        <p:spPr/>
        <p:txBody>
          <a:bodyPr/>
          <a:lstStyle/>
          <a:p>
            <a:r>
              <a:rPr lang="en-US" dirty="0" smtClean="0"/>
              <a:t>Sample Engage Interactions</a:t>
            </a:r>
            <a:endParaRPr lang="en-US" dirty="0"/>
          </a:p>
        </p:txBody>
      </p:sp>
    </p:spTree>
    <p:custDataLst>
      <p:tags r:id="rId1"/>
    </p:custDataLst>
    <p:extLst>
      <p:ext uri="{BB962C8B-B14F-4D97-AF65-F5344CB8AC3E}">
        <p14:creationId xmlns:p14="http://schemas.microsoft.com/office/powerpoint/2010/main" val="583143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Accordian</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25</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277624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Bulletin Board</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26</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4448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Checklist</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27</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6495738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Circle Diagram</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28</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301052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Conversation</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29</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186782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p>
          <a:p>
            <a:pPr marL="342900" indent="-342900">
              <a:buFont typeface="Arial"/>
              <a:buChar char="•"/>
            </a:pP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3</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FAQ</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30</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665935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Folders</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31</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503863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Glossary</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32</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306742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Guided Image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33</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482568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Image Zoom</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34</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8827109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Labeled Graphic</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35</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113582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Labeled Panel</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36</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2292218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Media Panel</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37</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9221669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Process</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38</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000577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Pyramid</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39</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684438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b="1" dirty="0" smtClean="0"/>
              <a:t>Section </a:t>
            </a:r>
            <a:r>
              <a:rPr lang="en-US" sz="2900" b="1" dirty="0"/>
              <a:t>1 – Course Introduction</a:t>
            </a:r>
          </a:p>
          <a:p>
            <a:pPr marL="457200" indent="-457200">
              <a:buFont typeface="Arial"/>
              <a:buChar char="•"/>
            </a:pPr>
            <a:r>
              <a:rPr lang="en-US" sz="2900" dirty="0" smtClean="0"/>
              <a:t>Section 2 – </a:t>
            </a:r>
            <a:endParaRPr lang="en-US" sz="1800" dirty="0" smtClean="0"/>
          </a:p>
          <a:p>
            <a:pPr marL="457200" indent="-457200">
              <a:buFont typeface="Arial"/>
              <a:buChar char="•"/>
            </a:pPr>
            <a:r>
              <a:rPr lang="en-US" sz="2900" dirty="0"/>
              <a:t>Section </a:t>
            </a:r>
            <a:r>
              <a:rPr lang="en-US" sz="2900" dirty="0" smtClean="0"/>
              <a:t>3 – </a:t>
            </a:r>
          </a:p>
          <a:p>
            <a:pPr marL="457200" indent="-457200">
              <a:buFont typeface="Arial"/>
              <a:buChar char="•"/>
            </a:pPr>
            <a:r>
              <a:rPr lang="en-US" sz="29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5018279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Quick Choice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40</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7887520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Tabbed Image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41</a:t>
            </a:fld>
            <a:endParaRPr lang="en-US" dirty="0"/>
          </a:p>
        </p:txBody>
      </p:sp>
      <p:pic>
        <p:nvPicPr>
          <p:cNvPr id="29" name="Picture 28"/>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30" name="Picture 29"/>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31" name="Picture 30"/>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0034514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Tabs</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42</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47290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Timeline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43</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037685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a:t>
            </a:fld>
            <a:endParaRPr lang="en-US" dirty="0"/>
          </a:p>
        </p:txBody>
      </p:sp>
      <p:sp>
        <p:nvSpPr>
          <p:cNvPr id="5" name="Title 4"/>
          <p:cNvSpPr>
            <a:spLocks noGrp="1"/>
          </p:cNvSpPr>
          <p:nvPr>
            <p:ph type="title"/>
          </p:nvPr>
        </p:nvSpPr>
        <p:spPr/>
        <p:txBody>
          <a:bodyPr/>
          <a:lstStyle/>
          <a:p>
            <a:r>
              <a:rPr lang="en-US" dirty="0" smtClean="0"/>
              <a:t>Section 1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6</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6" name="TextBox 5"/>
          <p:cNvSpPr txBox="1"/>
          <p:nvPr/>
        </p:nvSpPr>
        <p:spPr>
          <a:xfrm>
            <a:off x="1624263" y="1423652"/>
            <a:ext cx="7075783" cy="1754326"/>
          </a:xfrm>
          <a:prstGeom prst="rect">
            <a:avLst/>
          </a:prstGeom>
          <a:noFill/>
        </p:spPr>
        <p:txBody>
          <a:bodyPr wrap="none" rtlCol="0">
            <a:spAutoFit/>
          </a:bodyPr>
          <a:lstStyle/>
          <a:p>
            <a:r>
              <a:rPr lang="en-US" sz="2000" b="1" i="1" dirty="0" smtClean="0"/>
              <a:t>Before we begin, take a moment to review the definitions of the  </a:t>
            </a:r>
          </a:p>
          <a:p>
            <a:r>
              <a:rPr lang="en-US" sz="2000" b="1" i="1" dirty="0" smtClean="0"/>
              <a:t>following terms in the Glossary tab to the right (next to Menu).  </a:t>
            </a:r>
          </a:p>
          <a:p>
            <a:endParaRPr lang="en-US" sz="800" b="1" i="1" dirty="0" smtClean="0"/>
          </a:p>
          <a:p>
            <a:pPr marL="342900" indent="-342900">
              <a:buFont typeface="Arial" panose="020B0604020202020204" pitchFamily="34" charset="0"/>
              <a:buChar char="•"/>
            </a:pPr>
            <a:r>
              <a:rPr lang="en-US" sz="2000" dirty="0" smtClean="0">
                <a:solidFill>
                  <a:schemeClr val="dk1"/>
                </a:solidFill>
              </a:rPr>
              <a:t>Terms</a:t>
            </a:r>
            <a:endParaRPr lang="en-US" sz="2000" dirty="0">
              <a:solidFill>
                <a:schemeClr val="dk1"/>
              </a:solidFill>
            </a:endParaRPr>
          </a:p>
          <a:p>
            <a:endParaRPr lang="en-US" sz="2000" dirty="0">
              <a:solidFill>
                <a:schemeClr val="dk1"/>
              </a:solidFill>
            </a:endParaRPr>
          </a:p>
          <a:p>
            <a:endParaRPr lang="en-US" sz="2000" b="1" i="1" dirty="0"/>
          </a:p>
        </p:txBody>
      </p:sp>
    </p:spTree>
    <p:custDataLst>
      <p:tags r:id="rId1"/>
    </p:custDataLst>
    <p:extLst>
      <p:ext uri="{BB962C8B-B14F-4D97-AF65-F5344CB8AC3E}">
        <p14:creationId xmlns:p14="http://schemas.microsoft.com/office/powerpoint/2010/main" val="131422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Course Agenda Introduction</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a:t>
            </a:fld>
            <a:endParaRPr lang="en-US" dirty="0"/>
          </a:p>
        </p:txBody>
      </p:sp>
      <p:pic>
        <p:nvPicPr>
          <p:cNvPr id="11" name="Picture 10"/>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317095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dirty="0" smtClean="0"/>
              <a:t>Section </a:t>
            </a:r>
            <a:r>
              <a:rPr lang="en-US" sz="2900" dirty="0"/>
              <a:t>1 – Course Introduction</a:t>
            </a:r>
          </a:p>
          <a:p>
            <a:pPr marL="457200" indent="-457200">
              <a:buFont typeface="Arial"/>
              <a:buChar char="•"/>
            </a:pPr>
            <a:r>
              <a:rPr lang="en-US" sz="2900" b="1" dirty="0" smtClean="0"/>
              <a:t>Section 2 – </a:t>
            </a:r>
            <a:endParaRPr lang="en-US" sz="1800" b="1" dirty="0" smtClean="0"/>
          </a:p>
          <a:p>
            <a:pPr marL="457200" indent="-457200">
              <a:buFont typeface="Arial"/>
              <a:buChar char="•"/>
            </a:pPr>
            <a:r>
              <a:rPr lang="en-US" sz="2900" dirty="0"/>
              <a:t>Section </a:t>
            </a:r>
            <a:r>
              <a:rPr lang="en-US" sz="2900" dirty="0" smtClean="0"/>
              <a:t>3 – </a:t>
            </a:r>
          </a:p>
          <a:p>
            <a:pPr marL="457200" indent="-457200">
              <a:buFont typeface="Arial"/>
              <a:buChar char="•"/>
            </a:pPr>
            <a:r>
              <a:rPr lang="en-US" sz="29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8</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223891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9</a:t>
            </a:fld>
            <a:endParaRPr lang="en-US" dirty="0"/>
          </a:p>
        </p:txBody>
      </p:sp>
      <p:sp>
        <p:nvSpPr>
          <p:cNvPr id="5" name="Title 4"/>
          <p:cNvSpPr>
            <a:spLocks noGrp="1"/>
          </p:cNvSpPr>
          <p:nvPr>
            <p:ph type="title"/>
          </p:nvPr>
        </p:nvSpPr>
        <p:spPr/>
        <p:txBody>
          <a:bodyPr/>
          <a:lstStyle/>
          <a:p>
            <a:r>
              <a:rPr lang="en-US" dirty="0" smtClean="0"/>
              <a:t>Section 2 Learning Objectives</a:t>
            </a:r>
            <a:endParaRPr lang="en-US" dirty="0"/>
          </a:p>
        </p:txBody>
      </p:sp>
    </p:spTree>
    <p:custDataLst>
      <p:tags r:id="rId1"/>
    </p:custDataLst>
    <p:extLst>
      <p:ext uri="{BB962C8B-B14F-4D97-AF65-F5344CB8AC3E}">
        <p14:creationId xmlns:p14="http://schemas.microsoft.com/office/powerpoint/2010/main" val="1138426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0563249f-a2d9-41e6-9296-82885e130110"/>
  <p:tag name="ARTICULATE_PRESENTATION_ID" val="6066"/>
  <p:tag name="ARTICULATE_PROJECT_CHECK" val="0"/>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23462914-c:\users\princej\desktop\how to create an elearning course using templates\elearning template\elearning template.pptx"/>
  <p:tag name="ARTICULATE_USED_PAGE_ORIENTATION" val="1"/>
  <p:tag name="ARTICULATE_USED_PAGE_SIZE" val="1"/>
  <p:tag name="ARTICULATE_SLIDE_COUNT" val="43"/>
  <p:tag name="ARTICULATE_PRESENTER_VERSION"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566"/>
  <p:tag name="ARTICULATE_USED_LAYOUT" val="13"/>
  <p:tag name="ARTICULATE_NAV_LEVEL" val="2"/>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Pyramid.intr"/>
  <p:tag name="ARTICULATE_SHOW_IN_MENU" val="multipleitems"/>
  <p:tag name="ENGAGE_INTERACTION_FINISH" val="2"/>
  <p:tag name="ENGAGE_INTERACTION_FINISH_MESSAGE" val="Next Slide"/>
  <p:tag name="OVERRIDE" val="ENGAGE_INTERACTION_SLIDE"/>
  <p:tag name="ENGAGE_INTERACTION_TITLE" val="Sample Pyramid"/>
  <p:tag name="ARTICULATE_DESCRIPTION" val="Pyramid - 3 Layers, 7 Segments (Including Introduction)"/>
  <p:tag name="ENGAGE_INTERACTION_SLIDE_ID" val="587"/>
  <p:tag name="ENGAGE_INTERACTION_FORCE_UPDATE" val="0"/>
  <p:tag name="ENGAGE_LAST_MODIFY_DATE" val="42284.704525463"/>
  <p:tag name="EMBEDDEDCONTENT_LASTWRITETIMEUTC" val="2015-10-07 22:54:31Z"/>
  <p:tag name="ELAPSEDTIME" val="35"/>
  <p:tag name="ENGAGE_PRESENTATION_MODE" val="interactive"/>
  <p:tag name="AUDIO_ID" val="587"/>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02.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0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04.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Quick Choice.intr"/>
  <p:tag name="ARTICULATE_SHOW_IN_MENU" val="multipleitems"/>
  <p:tag name="ENGAGE_INTERACTION_FINISH" val="2"/>
  <p:tag name="ENGAGE_INTERACTION_FINISH_MESSAGE" val="Next Slide"/>
  <p:tag name="OVERRIDE" val="ENGAGE_INTERACTION_SLIDE"/>
  <p:tag name="ENGAGE_INTERACTION_TITLE" val="Quick Choice"/>
  <p:tag name="ARTICULATE_DESCRIPTION" val="Quick Choice - 4 Choices "/>
  <p:tag name="ENGAGE_INTERACTION_SLIDE_ID" val="588"/>
  <p:tag name="ENGAGE_INTERACTION_FORCE_UPDATE" val="0"/>
  <p:tag name="ENGAGE_LAST_MODIFY_DATE" val="42284.7053356481"/>
  <p:tag name="EMBEDDEDCONTENT_LASTWRITETIMEUTC" val="2015-10-07 22:55:41Z"/>
  <p:tag name="ELAPSEDTIME" val="20"/>
  <p:tag name="ENGAGE_PRESENTATION_MODE" val="interactive"/>
  <p:tag name="AUDIO_ID" val="588"/>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0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0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08.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Tabbed Image.intr"/>
  <p:tag name="ARTICULATE_SHOW_IN_MENU" val="multipleitems"/>
  <p:tag name="ENGAGE_INTERACTION_FINISH" val="2"/>
  <p:tag name="ENGAGE_INTERACTION_FINISH_MESSAGE" val="Next Slide"/>
  <p:tag name="OVERRIDE" val="ENGAGE_INTERACTION_SLIDE"/>
  <p:tag name="ENGAGE_INTERACTION_TITLE" val="Sample Tabbed Image"/>
  <p:tag name="ARTICULATE_DESCRIPTION" val="Tabbed Image - 4 Tabs (Including Introduction)"/>
  <p:tag name="ENGAGE_INTERACTION_SLIDE_ID" val="589"/>
  <p:tag name="ENGAGE_INTERACTION_FORCE_UPDATE" val="0"/>
  <p:tag name="ENGAGE_LAST_MODIFY_DATE" val="42284.7070023148"/>
  <p:tag name="EMBEDDEDCONTENT_LASTWRITETIMEUTC" val="2015-10-07 22:58:05Z"/>
  <p:tag name="ELAPSEDTIME" val="20"/>
  <p:tag name="ENGAGE_PRESENTATION_MODE" val="interactive"/>
  <p:tag name="AUDIO_ID" val="589"/>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Course Agenda Introduction.intr"/>
  <p:tag name="ARTICULATE_SHOW_IN_MENU" val="multipleitems"/>
  <p:tag name="ENGAGE_INTERACTION_FINISH" val="2"/>
  <p:tag name="ENGAGE_INTERACTION_FINISH_MESSAGE" val="Next Slide"/>
  <p:tag name="OVERRIDE" val="ENGAGE_INTERACTION_SLIDE"/>
  <p:tag name="ENGAGE_INTERACTION_TITLE" val="Course Agenda Introduction"/>
  <p:tag name="ARTICULATE_DESCRIPTION" val="Process - 12 Steps (Including Introduction and Summary)"/>
  <p:tag name="ENGAGE_INTERACTION_SLIDE_ID" val="569"/>
  <p:tag name="ENGAGE_INTERACTION_FORCE_UPDATE" val="0"/>
  <p:tag name="ENGAGE_LAST_MODIFY_DATE" val="42284.6151967593"/>
  <p:tag name="EMBEDDEDCONTENT_LASTWRITETIMEUTC" val="2015-10-07 20:45:53Z"/>
  <p:tag name="ELAPSEDTIME" val="60"/>
  <p:tag name="ENGAGE_PRESENTATION_MODE" val="interactive"/>
  <p:tag name="AUDIO_ID" val="569"/>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1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2.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Tabs.intr"/>
  <p:tag name="ARTICULATE_SHOW_IN_MENU" val="multipleitems"/>
  <p:tag name="ENGAGE_INTERACTION_FINISH" val="2"/>
  <p:tag name="ENGAGE_INTERACTION_FINISH_MESSAGE" val="Next Slide"/>
  <p:tag name="OVERRIDE" val="ENGAGE_INTERACTION_SLIDE"/>
  <p:tag name="ENGAGE_INTERACTION_TITLE" val="Sample Tabs"/>
  <p:tag name="ARTICULATE_DESCRIPTION" val="Tabs - 4 Tabs (Including Introduction)"/>
  <p:tag name="ENGAGE_INTERACTION_SLIDE_ID" val="590"/>
  <p:tag name="ENGAGE_INTERACTION_FORCE_UPDATE" val="0"/>
  <p:tag name="ENGAGE_LAST_MODIFY_DATE" val="42284.7077430556"/>
  <p:tag name="EMBEDDEDCONTENT_LASTWRITETIMEUTC" val="2015-10-07 22:59:09Z"/>
  <p:tag name="ELAPSEDTIME" val="20"/>
  <p:tag name="ENGAGE_PRESENTATION_MODE" val="interactive"/>
  <p:tag name="AUDIO_ID" val="590"/>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1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6.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Timeline.intr"/>
  <p:tag name="ARTICULATE_SHOW_IN_MENU" val="multipleitems"/>
  <p:tag name="ENGAGE_INTERACTION_FINISH" val="2"/>
  <p:tag name="ENGAGE_INTERACTION_FINISH_MESSAGE" val="Next Slide"/>
  <p:tag name="OVERRIDE" val="ENGAGE_INTERACTION_SLIDE"/>
  <p:tag name="ENGAGE_INTERACTION_TITLE" val="Sample Timeline"/>
  <p:tag name="ARTICULATE_DESCRIPTION" val="Timeline - 3 Periods, 4 Events (Including Introduction)"/>
  <p:tag name="ENGAGE_INTERACTION_SLIDE_ID" val="591"/>
  <p:tag name="ENGAGE_INTERACTION_FORCE_UPDATE" val="0"/>
  <p:tag name="ENGAGE_LAST_MODIFY_DATE" val="42284.7089236111"/>
  <p:tag name="EMBEDDEDCONTENT_LASTWRITETIMEUTC" val="2015-10-07 23:00:51Z"/>
  <p:tag name="ELAPSEDTIME" val="20"/>
  <p:tag name="ENGAGE_PRESENTATION_MODE" val="interactive"/>
  <p:tag name="AUDIO_ID" val="591"/>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1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3.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5.xml><?xml version="1.0" encoding="utf-8"?>
<p:tagLst xmlns:a="http://schemas.openxmlformats.org/drawingml/2006/main" xmlns:r="http://schemas.openxmlformats.org/officeDocument/2006/relationships" xmlns:p="http://schemas.openxmlformats.org/presentationml/2006/main">
  <p:tag name="AUDIO_ID" val="525"/>
  <p:tag name="ARTICULATE_USED_LAYOUT" val="3"/>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526"/>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UDIO_ID" val="565"/>
  <p:tag name="ARTICULATE_USED_LAYOUT" val="13"/>
  <p:tag name="ARTICULATE_NAV_LEVEL" val="2"/>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UDIO_ID" val="559"/>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D" val="528"/>
  <p:tag name="ARTICULATE_USED_LAYOUT" val="6"/>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UDIO_ID" val="561"/>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How to Create an eLearning Course Using Templates\eLearning Template\Section XX Check Your Knowledge.quiz"/>
  <p:tag name="AUDIO_ID" val="567"/>
  <p:tag name="OVERRIDE" val="QUIZMAKER_QUIZ_SLIDE"/>
  <p:tag name="QUIZMAKER_QUIZ_TITLE" val="Section XX Check Your Knowledge"/>
  <p:tag name="ARTICULATE_DESCRIPTION" val="Quiz - 3 questions"/>
  <p:tag name="QUIZMAKER_QUIZ_SLIDE_ID" val="567"/>
  <p:tag name="QUIZMAKER_QUIZ_FORCE_UPDATE" val="0"/>
  <p:tag name="AQP_PASS_SCORE" val="0"/>
  <p:tag name="QUIZMAKER_LAST_MODIFY_DATE" val="42284.6418865741"/>
  <p:tag name="EMBEDDEDCONTENT_LASTWRITETIMEUTC" val="2015-10-07 21:24:19Z"/>
  <p:tag name="ELAPSEDTIME" val="0"/>
  <p:tag name="ARTICULATE_USED_LAYOUT" val="12"/>
  <p:tag name="ARTICULATE_NAV_LEVEL" val="1"/>
  <p:tag name="ARTICULATE_SLIDE_PRESENTER_GUID" val="f2f8ae5f-6442-4326-aa9d-e769bfa4ad0c"/>
  <p:tag name="ARTICULATE_SLIDE_PAUSE" val="1"/>
  <p:tag name="ARTICULATE_HIDE_SLIDE" val="0"/>
  <p:tag name="ARTICULATE_PLAYER_CONTROL_PREVIOUS" val="True"/>
  <p:tag name="ARTICULATE_PLAYER_CONTROL_NEXT" val="True"/>
  <p:tag name="ARTICULATE_PLAYER_SEEKBAR" val="False"/>
  <p:tag name="ARTICULATE_PLAYER_CONTROL_PLAYPAUSE" val="False"/>
  <p:tag name="ARTICULATE_LOCK_SLIDE" val="1"/>
  <p:tag name="AQP_PASS_ACTION" val="2"/>
  <p:tag name="AQP_FAIL_ACTION" val="2"/>
  <p:tag name="ARTICULATE_SHOW_IN_MENU" val="multipleitems"/>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2.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23.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4.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5.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26.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7.xml><?xml version="1.0" encoding="utf-8"?>
<p:tagLst xmlns:a="http://schemas.openxmlformats.org/drawingml/2006/main" xmlns:r="http://schemas.openxmlformats.org/officeDocument/2006/relationships" xmlns:p="http://schemas.openxmlformats.org/presentationml/2006/main">
  <p:tag name="AUDIO_ID" val="531"/>
  <p:tag name="ARTICULATE_USED_LAYOUT" val="3"/>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532"/>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564"/>
  <p:tag name="ARTICULATE_USED_LAYOUT" val="13"/>
  <p:tag name="ARTICULATE_NAV_LEVEL" val="2"/>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Course Agenda.intr"/>
  <p:tag name="ENGAGE_INTERACTION_FINISH" val="2"/>
  <p:tag name="ENGAGE_INTERACTION_FINISH_MESSAGE" val="Next Slide"/>
  <p:tag name="AUDIO_ID" val="562"/>
  <p:tag name="OVERRIDE" val="ENGAGE_INTERACTION_SLIDE"/>
  <p:tag name="ENGAGE_INTERACTION_TITLE" val="Course Agenda"/>
  <p:tag name="ARTICULATE_DESCRIPTION" val="Process - 5 Steps (Including Introduction)"/>
  <p:tag name="ENGAGE_INTERACTION_SLIDE_ID" val="562"/>
  <p:tag name="ENGAGE_INTERACTION_FORCE_UPDATE" val="0"/>
  <p:tag name="ENGAGE_LAST_MODIFY_DATE" val="42284.5378125"/>
  <p:tag name="EMBEDDEDCONTENT_LASTWRITETIMEUTC" val="2015-10-07 18:54:27Z"/>
  <p:tag name="ELAPSEDTIME" val="25"/>
  <p:tag name="ENGAGE_PRESENTATION_MODE" val="interactive"/>
  <p:tag name="ARTICULATE_USED_LAYOUT" val="12"/>
  <p:tag name="ARTICULATE_SLIDE_THUMBNAIL_REFRESH" val="1"/>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HOW_IN_MENU" val="multipleitems"/>
</p:tagLst>
</file>

<file path=ppt/tags/tag30.xml><?xml version="1.0" encoding="utf-8"?>
<p:tagLst xmlns:a="http://schemas.openxmlformats.org/drawingml/2006/main" xmlns:r="http://schemas.openxmlformats.org/officeDocument/2006/relationships" xmlns:p="http://schemas.openxmlformats.org/presentationml/2006/main">
  <p:tag name="AUDIO_ID" val="534"/>
  <p:tag name="ARTICULATE_USED_LAYOUT" val="6"/>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How to Create an eLearning Course Using Templates\eLearning Template\Section XX Check Your Knowledge.quiz"/>
  <p:tag name="AQP_PASS_ACTION" val="2"/>
  <p:tag name="AQP_FAIL_ACTION" val="2"/>
  <p:tag name="ARTICULATE_SHOW_IN_MENU" val="multipleitems"/>
  <p:tag name="AUDIO_ID" val="568"/>
  <p:tag name="ARTICULATE_USED_LAYOUT" val="12"/>
  <p:tag name="ARTICULATE_NAV_LEVEL" val="1"/>
  <p:tag name="ARTICULATE_SLIDE_PRESENTER_GUID" val="f2f8ae5f-6442-4326-aa9d-e769bfa4ad0c"/>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OVERRIDE" val="QUIZMAKER_QUIZ_SLIDE"/>
  <p:tag name="QUIZMAKER_QUIZ_TITLE" val="Section XX Check Your Knowledge"/>
  <p:tag name="ARTICULATE_DESCRIPTION" val="Quiz - 3 questions"/>
  <p:tag name="QUIZMAKER_QUIZ_SLIDE_ID" val="568"/>
  <p:tag name="QUIZMAKER_QUIZ_FORCE_UPDATE" val="0"/>
  <p:tag name="AQP_PASS_SCORE" val="0"/>
  <p:tag name="QUIZMAKER_LAST_MODIFY_DATE" val="42290.3621990741"/>
  <p:tag name="EMBEDDEDCONTENT_LASTWRITETIMEUTC" val="2015-10-13 14:41:34Z"/>
  <p:tag name="ELAPSEDTIME" val="0"/>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3.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34.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5.xml><?xml version="1.0" encoding="utf-8"?>
<p:tagLst xmlns:a="http://schemas.openxmlformats.org/drawingml/2006/main" xmlns:r="http://schemas.openxmlformats.org/officeDocument/2006/relationships" xmlns:p="http://schemas.openxmlformats.org/presentationml/2006/main">
  <p:tag name="AUDIO_ID" val="530"/>
  <p:tag name="ARTICULATE_USED_LAYOUT" val="3"/>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UDIO_ID" val="477"/>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479"/>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563"/>
  <p:tag name="ARTICULATE_NAV_LEVEL" val="2"/>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USED_LAYOUT" val="9"/>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How to Create an eLearning Course Using Templates\eLearning Template\Course Assessment.quiz"/>
  <p:tag name="AQP_PASS_ACTION" val="2"/>
  <p:tag name="AQP_FAIL_ACTION" val="2"/>
  <p:tag name="ARTICULATE_SHOW_IN_MENU" val="multipleitems"/>
  <p:tag name="AUDIO_ID" val="570"/>
  <p:tag name="ARTICULATE_USED_LAYOUT" val="12"/>
  <p:tag name="ARTICULATE_NAV_LEVEL" val="1"/>
  <p:tag name="ARTICULATE_SLIDE_PRESENTER_GUID" val="f2f8ae5f-6442-4326-aa9d-e769bfa4ad0c"/>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 name="OVERRIDE" val="QUIZMAKER_QUIZ_SLIDE"/>
  <p:tag name="QUIZMAKER_QUIZ_TITLE" val="Course Assessment"/>
  <p:tag name="ARTICULATE_DESCRIPTION" val="Quiz - 3 questions"/>
  <p:tag name="QUIZMAKER_QUIZ_SLIDE_ID" val="570"/>
  <p:tag name="QUIZMAKER_QUIZ_FORCE_UPDATE" val="0"/>
  <p:tag name="AQP_PASS_SCORE" val="70"/>
  <p:tag name="QUIZMAKER_LAST_MODIFY_DATE" val="42298.724849537"/>
  <p:tag name="EMBEDDEDCONTENT_LASTWRITETIMEUTC" val="2015-10-21 23:23:47Z"/>
  <p:tag name="ELAPSEDTIME" val="0"/>
</p:tagLst>
</file>

<file path=ppt/tags/tag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0.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41.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42.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43.xml><?xml version="1.0" encoding="utf-8"?>
<p:tagLst xmlns:a="http://schemas.openxmlformats.org/drawingml/2006/main" xmlns:r="http://schemas.openxmlformats.org/officeDocument/2006/relationships" xmlns:p="http://schemas.openxmlformats.org/presentationml/2006/main">
  <p:tag name="AUDIO_ID" val="575"/>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Accordian.intr"/>
  <p:tag name="ARTICULATE_SHOW_IN_MENU" val="multipleitems"/>
  <p:tag name="ENGAGE_INTERACTION_FINISH" val="2"/>
  <p:tag name="ENGAGE_INTERACTION_FINISH_MESSAGE" val="Next Slide"/>
  <p:tag name="OVERRIDE" val="ENGAGE_INTERACTION_SLIDE"/>
  <p:tag name="ENGAGE_INTERACTION_TITLE" val="Sample Accordian"/>
  <p:tag name="ARTICULATE_DESCRIPTION" val="Accordion - 4 Panels (Including Introduction)"/>
  <p:tag name="ENGAGE_INTERACTION_SLIDE_ID" val="571"/>
  <p:tag name="ENGAGE_INTERACTION_FORCE_UPDATE" val="0"/>
  <p:tag name="ENGAGE_LAST_MODIFY_DATE" val="42284.6658680556"/>
  <p:tag name="EMBEDDEDCONTENT_LASTWRITETIMEUTC" val="2015-10-07 21:58:51Z"/>
  <p:tag name="ELAPSEDTIME" val="20"/>
  <p:tag name="ENGAGE_PRESENTATION_MODE" val="interactive"/>
  <p:tag name="AUDIO_ID" val="571"/>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4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8.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Bulletin Board.intr"/>
  <p:tag name="ARTICULATE_SHOW_IN_MENU" val="multipleitems"/>
  <p:tag name="ENGAGE_INTERACTION_FINISH" val="2"/>
  <p:tag name="ENGAGE_INTERACTION_FINISH_MESSAGE" val="Next Slide"/>
  <p:tag name="OVERRIDE" val="ENGAGE_INTERACTION_SLIDE"/>
  <p:tag name="ENGAGE_INTERACTION_TITLE" val="Sample Bulletin Board"/>
  <p:tag name="ARTICULATE_DESCRIPTION" val="Bulletin Board - 3 Notes (Including Introduction)"/>
  <p:tag name="ENGAGE_INTERACTION_SLIDE_ID" val="572"/>
  <p:tag name="ENGAGE_INTERACTION_FORCE_UPDATE" val="0"/>
  <p:tag name="ENGAGE_LAST_MODIFY_DATE" val="42284.6692708333"/>
  <p:tag name="EMBEDDEDCONTENT_LASTWRITETIMEUTC" val="2015-10-07 22:03:45Z"/>
  <p:tag name="ELAPSEDTIME" val="15"/>
  <p:tag name="ENGAGE_PRESENTATION_MODE" val="interactive"/>
  <p:tag name="AUDIO_ID" val="572"/>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50.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5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2.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Checklist.intr"/>
  <p:tag name="ARTICULATE_SHOW_IN_MENU" val="multipleitems"/>
  <p:tag name="ENGAGE_INTERACTION_FINISH" val="2"/>
  <p:tag name="ENGAGE_INTERACTION_FINISH_MESSAGE" val="Next Slide"/>
  <p:tag name="OVERRIDE" val="ENGAGE_INTERACTION_SLIDE"/>
  <p:tag name="ENGAGE_INTERACTION_TITLE" val="Sample Checklist"/>
  <p:tag name="ARTICULATE_DESCRIPTION" val="Checklist - 4 Items (Including Introduction)"/>
  <p:tag name="ENGAGE_INTERACTION_SLIDE_ID" val="573"/>
  <p:tag name="ENGAGE_INTERACTION_FORCE_UPDATE" val="0"/>
  <p:tag name="ENGAGE_LAST_MODIFY_DATE" val="42284.6705902778"/>
  <p:tag name="EMBEDDEDCONTENT_LASTWRITETIMEUTC" val="2015-10-07 22:05:39Z"/>
  <p:tag name="ELAPSEDTIME" val="20"/>
  <p:tag name="ENGAGE_PRESENTATION_MODE" val="interactive"/>
  <p:tag name="AUDIO_ID" val="573"/>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5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6.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Circle Diagram.intr"/>
  <p:tag name="ARTICULATE_SHOW_IN_MENU" val="multipleitems"/>
  <p:tag name="ENGAGE_INTERACTION_FINISH" val="2"/>
  <p:tag name="ENGAGE_INTERACTION_FINISH_MESSAGE" val="Next Slide"/>
  <p:tag name="OVERRIDE" val="ENGAGE_INTERACTION_SLIDE"/>
  <p:tag name="ENGAGE_INTERACTION_TITLE" val="Sample Circle Diagram"/>
  <p:tag name="ARTICULATE_DESCRIPTION" val="Circle Diagram - 3 Layers, 7 Segments (Including Introduction)"/>
  <p:tag name="ENGAGE_INTERACTION_SLIDE_ID" val="576"/>
  <p:tag name="ENGAGE_INTERACTION_FORCE_UPDATE" val="0"/>
  <p:tag name="ENGAGE_LAST_MODIFY_DATE" val="42284.6757175926"/>
  <p:tag name="EMBEDDEDCONTENT_LASTWRITETIMEUTC" val="2015-10-07 22:13:02Z"/>
  <p:tag name="ELAPSEDTIME" val="35"/>
  <p:tag name="ENGAGE_PRESENTATION_MODE" val="interactive"/>
  <p:tag name="AUDIO_ID" val="576"/>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5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0.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Conversation.intr"/>
  <p:tag name="ARTICULATE_SHOW_IN_MENU" val="multipleitems"/>
  <p:tag name="ENGAGE_INTERACTION_FINISH" val="2"/>
  <p:tag name="ENGAGE_INTERACTION_FINISH_MESSAGE" val="Next Slide"/>
  <p:tag name="OVERRIDE" val="ENGAGE_INTERACTION_SLIDE"/>
  <p:tag name="ENGAGE_INTERACTION_TITLE" val="Sample Conversation"/>
  <p:tag name="ARTICULATE_DESCRIPTION" val="Conversation - 5 Steps (Including Introduction and Summary)"/>
  <p:tag name="ENGAGE_INTERACTION_SLIDE_ID" val="577"/>
  <p:tag name="ENGAGE_INTERACTION_FORCE_UPDATE" val="0"/>
  <p:tag name="ENGAGE_LAST_MODIFY_DATE" val="42284.6822106481"/>
  <p:tag name="EMBEDDEDCONTENT_LASTWRITETIMEUTC" val="2015-10-07 22:22:23Z"/>
  <p:tag name="ELAPSEDTIME" val="25"/>
  <p:tag name="ENGAGE_PRESENTATION_MODE" val="interactive"/>
  <p:tag name="AUDIO_ID" val="577"/>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2.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6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4.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FAQ.intr"/>
  <p:tag name="ARTICULATE_SHOW_IN_MENU" val="multipleitems"/>
  <p:tag name="ENGAGE_INTERACTION_FINISH" val="2"/>
  <p:tag name="ENGAGE_INTERACTION_FINISH_MESSAGE" val="Next Slide"/>
  <p:tag name="OVERRIDE" val="ENGAGE_INTERACTION_SLIDE"/>
  <p:tag name="ENGAGE_INTERACTION_TITLE" val="Sample FAQ"/>
  <p:tag name="ARTICULATE_DESCRIPTION" val="FAQ - 4 Questions (Including Introduction)"/>
  <p:tag name="ENGAGE_INTERACTION_SLIDE_ID" val="578"/>
  <p:tag name="ENGAGE_INTERACTION_FORCE_UPDATE" val="0"/>
  <p:tag name="ENGAGE_LAST_MODIFY_DATE" val="42284.6837847222"/>
  <p:tag name="EMBEDDEDCONTENT_LASTWRITETIMEUTC" val="2015-10-07 22:24:39Z"/>
  <p:tag name="ELAPSEDTIME" val="20"/>
  <p:tag name="ENGAGE_PRESENTATION_MODE" val="interactive"/>
  <p:tag name="AUDIO_ID" val="578"/>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6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8.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Folders.intr"/>
  <p:tag name="ARTICULATE_SHOW_IN_MENU" val="multipleitems"/>
  <p:tag name="ENGAGE_INTERACTION_FINISH" val="2"/>
  <p:tag name="ENGAGE_INTERACTION_FINISH_MESSAGE" val="Next Slide"/>
  <p:tag name="OVERRIDE" val="ENGAGE_INTERACTION_SLIDE"/>
  <p:tag name="ENGAGE_INTERACTION_TITLE" val="Sample Folders"/>
  <p:tag name="ARTICULATE_DESCRIPTION" val="Folders - 4 Folders (Including Introduction)"/>
  <p:tag name="ENGAGE_INTERACTION_SLIDE_ID" val="579"/>
  <p:tag name="ENGAGE_INTERACTION_FORCE_UPDATE" val="0"/>
  <p:tag name="ENGAGE_LAST_MODIFY_DATE" val="42284.685"/>
  <p:tag name="EMBEDDEDCONTENT_LASTWRITETIMEUTC" val="2015-10-07 22:26:24Z"/>
  <p:tag name="ELAPSEDTIME" val="20"/>
  <p:tag name="ENGAGE_PRESENTATION_MODE" val="interactive"/>
  <p:tag name="AUDIO_ID" val="579"/>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xml><?xml version="1.0" encoding="utf-8"?>
<p:tagLst xmlns:a="http://schemas.openxmlformats.org/drawingml/2006/main" xmlns:r="http://schemas.openxmlformats.org/officeDocument/2006/relationships" xmlns:p="http://schemas.openxmlformats.org/presentationml/2006/main">
  <p:tag name="AUDIO_ID" val="456"/>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7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2.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Glossary.intr"/>
  <p:tag name="ARTICULATE_SHOW_IN_MENU" val="multipleitems"/>
  <p:tag name="ENGAGE_INTERACTION_FINISH" val="2"/>
  <p:tag name="ENGAGE_INTERACTION_FINISH_MESSAGE" val="Next Slide"/>
  <p:tag name="OVERRIDE" val="ENGAGE_INTERACTION_SLIDE"/>
  <p:tag name="ENGAGE_INTERACTION_TITLE" val="Sample Glossary"/>
  <p:tag name="ARTICULATE_DESCRIPTION" val="Glossary - 4 Entries (Including Introduction)"/>
  <p:tag name="ENGAGE_INTERACTION_SLIDE_ID" val="580"/>
  <p:tag name="ENGAGE_INTERACTION_FORCE_UPDATE" val="0"/>
  <p:tag name="ENGAGE_LAST_MODIFY_DATE" val="42284.6860416667"/>
  <p:tag name="EMBEDDEDCONTENT_LASTWRITETIMEUTC" val="2015-10-07 22:27:54Z"/>
  <p:tag name="ELAPSEDTIME" val="20"/>
  <p:tag name="ENGAGE_PRESENTATION_MODE" val="interactive"/>
  <p:tag name="AUDIO_ID" val="580"/>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7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6.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Guided Image.intr"/>
  <p:tag name="ARTICULATE_SHOW_IN_MENU" val="multipleitems"/>
  <p:tag name="ENGAGE_INTERACTION_FINISH" val="2"/>
  <p:tag name="ENGAGE_INTERACTION_FINISH_MESSAGE" val="Next Slide"/>
  <p:tag name="OVERRIDE" val="ENGAGE_INTERACTION_SLIDE"/>
  <p:tag name="ENGAGE_INTERACTION_TITLE" val="Sample Guided Image"/>
  <p:tag name="ARTICULATE_DESCRIPTION" val="Guided Image - 4 Labels (Including Introduction)"/>
  <p:tag name="ENGAGE_INTERACTION_SLIDE_ID" val="581"/>
  <p:tag name="ENGAGE_INTERACTION_FORCE_UPDATE" val="0"/>
  <p:tag name="ENGAGE_LAST_MODIFY_DATE" val="42284.6881597222"/>
  <p:tag name="EMBEDDEDCONTENT_LASTWRITETIMEUTC" val="2015-10-07 22:30:57Z"/>
  <p:tag name="ELAPSEDTIME" val="20"/>
  <p:tag name="ENGAGE_PRESENTATION_MODE" val="interactive"/>
  <p:tag name="AUDIO_ID" val="581"/>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7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xml><?xml version="1.0" encoding="utf-8"?>
<p:tagLst xmlns:a="http://schemas.openxmlformats.org/drawingml/2006/main" xmlns:r="http://schemas.openxmlformats.org/officeDocument/2006/relationships" xmlns:p="http://schemas.openxmlformats.org/presentationml/2006/main">
  <p:tag name="AUDIO_ID" val="519"/>
  <p:tag name="ARTICULATE_USED_LAYOUT" val="3"/>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Image Zoom.intr"/>
  <p:tag name="ARTICULATE_SHOW_IN_MENU" val="multipleitems"/>
  <p:tag name="ENGAGE_INTERACTION_FINISH" val="2"/>
  <p:tag name="ENGAGE_INTERACTION_FINISH_MESSAGE" val="Next Slide"/>
  <p:tag name="OVERRIDE" val="ENGAGE_INTERACTION_SLIDE"/>
  <p:tag name="ENGAGE_INTERACTION_TITLE" val="Sample Image Zoom"/>
  <p:tag name="ARTICULATE_DESCRIPTION" val="Image Zoom - 4 Zoom Regions (Including Introduction)"/>
  <p:tag name="ENGAGE_INTERACTION_SLIDE_ID" val="582"/>
  <p:tag name="ENGAGE_INTERACTION_FORCE_UPDATE" val="0"/>
  <p:tag name="ENGAGE_LAST_MODIFY_DATE" val="42284.6902893518"/>
  <p:tag name="EMBEDDEDCONTENT_LASTWRITETIMEUTC" val="2015-10-07 22:34:01Z"/>
  <p:tag name="ELAPSEDTIME" val="20"/>
  <p:tag name="ENGAGE_PRESENTATION_MODE" val="interactive"/>
  <p:tag name="AUDIO_ID" val="582"/>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2.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8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4.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Labeled Graphic.intr"/>
  <p:tag name="ARTICULATE_SHOW_IN_MENU" val="multipleitems"/>
  <p:tag name="ENGAGE_INTERACTION_FINISH" val="2"/>
  <p:tag name="ENGAGE_INTERACTION_FINISH_MESSAGE" val="Next Slide"/>
  <p:tag name="OVERRIDE" val="ENGAGE_INTERACTION_SLIDE"/>
  <p:tag name="ENGAGE_INTERACTION_TITLE" val="Sample Labeled Graphic"/>
  <p:tag name="ARTICULATE_DESCRIPTION" val="Accordion - 4 Panels (Including Introduction)"/>
  <p:tag name="ENGAGE_INTERACTION_SLIDE_ID" val="583"/>
  <p:tag name="ENGAGE_INTERACTION_FORCE_UPDATE" val="0"/>
  <p:tag name="ENGAGE_LAST_MODIFY_DATE" val="42284.6913657407"/>
  <p:tag name="EMBEDDEDCONTENT_LASTWRITETIMEUTC" val="2015-10-07 22:35:34Z"/>
  <p:tag name="ELAPSEDTIME" val="20"/>
  <p:tag name="ENGAGE_PRESENTATION_MODE" val="interactive"/>
  <p:tag name="AUDIO_ID" val="583"/>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8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8.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Labeled Panel.intr"/>
  <p:tag name="ARTICULATE_SHOW_IN_MENU" val="multipleitems"/>
  <p:tag name="ENGAGE_INTERACTION_FINISH" val="2"/>
  <p:tag name="ENGAGE_INTERACTION_FINISH_MESSAGE" val="Next Slide"/>
  <p:tag name="OVERRIDE" val="ENGAGE_INTERACTION_SLIDE"/>
  <p:tag name="ENGAGE_INTERACTION_TITLE" val="Sample Labeled Panel"/>
  <p:tag name="ARTICULATE_DESCRIPTION" val="Labeled Panel - 4 Labels (Including Introduction)"/>
  <p:tag name="ENGAGE_INTERACTION_SLIDE_ID" val="584"/>
  <p:tag name="ENGAGE_INTERACTION_FORCE_UPDATE" val="0"/>
  <p:tag name="ENGAGE_LAST_MODIFY_DATE" val="42284.6989236111"/>
  <p:tag name="EMBEDDEDCONTENT_LASTWRITETIMEUTC" val="2015-10-07 22:46:27Z"/>
  <p:tag name="ELAPSEDTIME" val="20"/>
  <p:tag name="ENGAGE_PRESENTATION_MODE" val="interactive"/>
  <p:tag name="AUDIO_ID" val="584"/>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xml><?xml version="1.0" encoding="utf-8"?>
<p:tagLst xmlns:a="http://schemas.openxmlformats.org/drawingml/2006/main" xmlns:r="http://schemas.openxmlformats.org/officeDocument/2006/relationships" xmlns:p="http://schemas.openxmlformats.org/presentationml/2006/main">
  <p:tag name="AUDIO_ID" val="521"/>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9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2.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Media Panel.intr"/>
  <p:tag name="ARTICULATE_SHOW_IN_MENU" val="multipleitems"/>
  <p:tag name="ENGAGE_INTERACTION_FINISH" val="2"/>
  <p:tag name="ENGAGE_INTERACTION_FINISH_MESSAGE" val="Next Slide"/>
  <p:tag name="OVERRIDE" val="ENGAGE_INTERACTION_SLIDE"/>
  <p:tag name="ENGAGE_INTERACTION_TITLE" val="Sample Media Panel"/>
  <p:tag name="ARTICULATE_DESCRIPTION" val="Media Panel - 5 Steps (Including Introduction)"/>
  <p:tag name="ENGAGE_INTERACTION_SLIDE_ID" val="585"/>
  <p:tag name="ENGAGE_INTERACTION_FORCE_UPDATE" val="0"/>
  <p:tag name="ENGAGE_LAST_MODIFY_DATE" val="42284.7026388889"/>
  <p:tag name="EMBEDDEDCONTENT_LASTWRITETIMEUTC" val="2015-10-07 22:51:48Z"/>
  <p:tag name="ELAPSEDTIME" val="25"/>
  <p:tag name="ENGAGE_PRESENTATION_MODE" val="interactive"/>
  <p:tag name="AUDIO_ID" val="585"/>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9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6.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Process.intr"/>
  <p:tag name="ARTICULATE_SHOW_IN_MENU" val="multipleitems"/>
  <p:tag name="ENGAGE_INTERACTION_FINISH" val="2"/>
  <p:tag name="ENGAGE_INTERACTION_FINISH_MESSAGE" val="Next Slide"/>
  <p:tag name="OVERRIDE" val="ENGAGE_INTERACTION_SLIDE"/>
  <p:tag name="ENGAGE_INTERACTION_TITLE" val="Sample Process"/>
  <p:tag name="ARTICULATE_DESCRIPTION" val="Process - 4 Steps (Including Introduction)"/>
  <p:tag name="ENGAGE_INTERACTION_SLIDE_ID" val="586"/>
  <p:tag name="ENGAGE_INTERACTION_FORCE_UPDATE" val="0"/>
  <p:tag name="ENGAGE_LAST_MODIFY_DATE" val="42284.7035648148"/>
  <p:tag name="EMBEDDEDCONTENT_LASTWRITETIMEUTC" val="2015-10-07 22:53:08Z"/>
  <p:tag name="ELAPSEDTIME" val="20"/>
  <p:tag name="ENGAGE_PRESENTATION_MODE" val="interactive"/>
  <p:tag name="AUDIO_ID" val="586"/>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9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1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3.xml><?xml version="1.0" encoding="utf-8"?>
<a:theme xmlns:a="http://schemas.openxmlformats.org/drawingml/2006/main" name="2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TAB_XX_eLearning Template</Template>
  <TotalTime>632</TotalTime>
  <Words>1438</Words>
  <Application>Microsoft Office PowerPoint</Application>
  <PresentationFormat>On-screen Show (4:3)</PresentationFormat>
  <Paragraphs>286</Paragraphs>
  <Slides>43</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43</vt:i4>
      </vt:variant>
    </vt:vector>
  </HeadingPairs>
  <TitlesOfParts>
    <vt:vector size="53" baseType="lpstr">
      <vt:lpstr>Arial</vt:lpstr>
      <vt:lpstr>Arial Rounded MT Bold</vt:lpstr>
      <vt:lpstr>Calibri</vt:lpstr>
      <vt:lpstr>Lucida Grande</vt:lpstr>
      <vt:lpstr>Museo 300</vt:lpstr>
      <vt:lpstr>Museo Slab 500</vt:lpstr>
      <vt:lpstr>Wingdings</vt:lpstr>
      <vt:lpstr>Template2</vt:lpstr>
      <vt:lpstr>1_Template2</vt:lpstr>
      <vt:lpstr>2_Template2</vt:lpstr>
      <vt:lpstr>Title of Course</vt:lpstr>
      <vt:lpstr>Course Agenda</vt:lpstr>
      <vt:lpstr>Course Learning Objectives</vt:lpstr>
      <vt:lpstr>Course Agenda</vt:lpstr>
      <vt:lpstr>Section 1 Learning Objectives</vt:lpstr>
      <vt:lpstr>Terms and Concepts</vt:lpstr>
      <vt:lpstr>Course Agenda Introduction</vt:lpstr>
      <vt:lpstr>Course Agenda</vt:lpstr>
      <vt:lpstr>Section 2 Learning Objectives</vt:lpstr>
      <vt:lpstr>Terms and Concepts</vt:lpstr>
      <vt:lpstr>Process Flow Copy and Paste</vt:lpstr>
      <vt:lpstr>Exercise XX</vt:lpstr>
      <vt:lpstr>Section XX Check Your Knowledge</vt:lpstr>
      <vt:lpstr>Course Agenda</vt:lpstr>
      <vt:lpstr>Section 3 Learning Objectives</vt:lpstr>
      <vt:lpstr>Terms and Concepts</vt:lpstr>
      <vt:lpstr>Exercise XX</vt:lpstr>
      <vt:lpstr>Section XX Check Your Knowledge</vt:lpstr>
      <vt:lpstr>Course Agenda</vt:lpstr>
      <vt:lpstr>Conclusion</vt:lpstr>
      <vt:lpstr>Where Can I Get Help?</vt:lpstr>
      <vt:lpstr>Course Complete</vt:lpstr>
      <vt:lpstr>Course Assessment</vt:lpstr>
      <vt:lpstr>Sample Engage Interactions</vt:lpstr>
      <vt:lpstr>Sample Accordian</vt:lpstr>
      <vt:lpstr>Sample Bulletin Board</vt:lpstr>
      <vt:lpstr>Sample Checklist</vt:lpstr>
      <vt:lpstr>Sample Circle Diagram</vt:lpstr>
      <vt:lpstr>Sample Conversation</vt:lpstr>
      <vt:lpstr>Sample FAQ</vt:lpstr>
      <vt:lpstr>Sample Folders</vt:lpstr>
      <vt:lpstr>Sample Glossary</vt:lpstr>
      <vt:lpstr>Sample Guided Image</vt:lpstr>
      <vt:lpstr>Sample Image Zoom</vt:lpstr>
      <vt:lpstr>Sample Labeled Graphic</vt:lpstr>
      <vt:lpstr>Sample Labeled Panel</vt:lpstr>
      <vt:lpstr>Sample Media Panel</vt:lpstr>
      <vt:lpstr>Sample Process</vt:lpstr>
      <vt:lpstr>Sample Pyramid</vt:lpstr>
      <vt:lpstr>Quick Choice</vt:lpstr>
      <vt:lpstr>Sample Tabbed Image</vt:lpstr>
      <vt:lpstr>Sample Tabs</vt:lpstr>
      <vt:lpstr>Sample Timeline</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Course</dc:title>
  <dc:subject/>
  <dc:creator>Prince, Jason M</dc:creator>
  <cp:keywords/>
  <dc:description/>
  <cp:lastModifiedBy>Prince, Jason M</cp:lastModifiedBy>
  <cp:revision>214</cp:revision>
  <cp:lastPrinted>2015-10-22T14:00:12Z</cp:lastPrinted>
  <dcterms:created xsi:type="dcterms:W3CDTF">2015-10-07T16:48:52Z</dcterms:created>
  <dcterms:modified xsi:type="dcterms:W3CDTF">2015-11-03T00:20:10Z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FB0E7C19-3023-41BD-86A3-9B277219B1E0</vt:lpwstr>
  </property>
  <property fmtid="{D5CDD505-2E9C-101B-9397-08002B2CF9AE}" pid="6" name="ArticulateProjectFull">
    <vt:lpwstr>C:\Users\princej\Desktop\How to Create an eLearning Course Using Templates\eLearning Templates\TAB_02_Multi-section Course eLearning PPT Template.ppta</vt:lpwstr>
  </property>
</Properties>
</file>