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tags/tag26.xml" ContentType="application/vnd.openxmlformats-officedocument.presentationml.tags+xml"/>
  <Override PartName="/ppt/notesSlides/notesSlide1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3.xml" ContentType="application/vnd.openxmlformats-officedocument.presentationml.notesSlide+xml"/>
  <Override PartName="/ppt/tags/tag35.xml" ContentType="application/vnd.openxmlformats-officedocument.presentationml.tags+xml"/>
  <Override PartName="/ppt/notesSlides/notesSlide24.xml" ContentType="application/vnd.openxmlformats-officedocument.presentationml.notesSlide+xml"/>
  <Override PartName="/ppt/tags/tag36.xml" ContentType="application/vnd.openxmlformats-officedocument.presentationml.tags+xml"/>
  <Override PartName="/ppt/notesSlides/notesSlide25.xml" ContentType="application/vnd.openxmlformats-officedocument.presentationml.notesSlide+xml"/>
  <Override PartName="/ppt/tags/tag37.xml" ContentType="application/vnd.openxmlformats-officedocument.presentationml.tags+xml"/>
  <Override PartName="/ppt/notesSlides/notesSlide26.xml" ContentType="application/vnd.openxmlformats-officedocument.presentationml.notesSlide+xml"/>
  <Override PartName="/ppt/tags/tag38.xml" ContentType="application/vnd.openxmlformats-officedocument.presentationml.tags+xml"/>
  <Override PartName="/ppt/notesSlides/notesSlide27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tags/tag45.xml" ContentType="application/vnd.openxmlformats-officedocument.presentationml.tags+xml"/>
  <Override PartName="/ppt/theme/themeOverride1.xml" ContentType="application/vnd.openxmlformats-officedocument.themeOverride+xml"/>
  <Override PartName="/ppt/tags/tag46.xml" ContentType="application/vnd.openxmlformats-officedocument.presentationml.tags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tags/tag47.xml" ContentType="application/vnd.openxmlformats-officedocument.presentationml.tags+xml"/>
  <Override PartName="/ppt/notesSlides/notesSlide32.xml" ContentType="application/vnd.openxmlformats-officedocument.presentationml.notesSlide+xml"/>
  <Override PartName="/ppt/tags/tag48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2" r:id="rId2"/>
    <p:sldId id="322" r:id="rId3"/>
    <p:sldId id="371" r:id="rId4"/>
    <p:sldId id="358" r:id="rId5"/>
    <p:sldId id="342" r:id="rId6"/>
    <p:sldId id="301" r:id="rId7"/>
    <p:sldId id="340" r:id="rId8"/>
    <p:sldId id="298" r:id="rId9"/>
    <p:sldId id="377" r:id="rId10"/>
    <p:sldId id="336" r:id="rId11"/>
    <p:sldId id="337" r:id="rId12"/>
    <p:sldId id="335" r:id="rId13"/>
    <p:sldId id="356" r:id="rId14"/>
    <p:sldId id="359" r:id="rId15"/>
    <p:sldId id="339" r:id="rId16"/>
    <p:sldId id="385" r:id="rId17"/>
    <p:sldId id="386" r:id="rId18"/>
    <p:sldId id="384" r:id="rId19"/>
    <p:sldId id="388" r:id="rId20"/>
    <p:sldId id="378" r:id="rId21"/>
    <p:sldId id="387" r:id="rId22"/>
    <p:sldId id="309" r:id="rId23"/>
    <p:sldId id="370" r:id="rId24"/>
    <p:sldId id="310" r:id="rId25"/>
    <p:sldId id="311" r:id="rId26"/>
    <p:sldId id="317" r:id="rId27"/>
    <p:sldId id="376" r:id="rId28"/>
    <p:sldId id="259" r:id="rId29"/>
    <p:sldId id="365" r:id="rId30"/>
    <p:sldId id="366" r:id="rId31"/>
    <p:sldId id="263" r:id="rId32"/>
    <p:sldId id="346" r:id="rId33"/>
    <p:sldId id="389" r:id="rId34"/>
  </p:sldIdLst>
  <p:sldSz cx="9144000" cy="6858000" type="screen4x3"/>
  <p:notesSz cx="7023100" cy="93091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tterling, Margaret" initials="VM" lastIdx="1" clrIdx="0">
    <p:extLst>
      <p:ext uri="{19B8F6BF-5375-455C-9EA6-DF929625EA0E}">
        <p15:presenceInfo xmlns:p15="http://schemas.microsoft.com/office/powerpoint/2012/main" userId="S-1-5-21-1715567821-1935655697-682003330-604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D7F"/>
    <a:srgbClr val="34A321"/>
    <a:srgbClr val="AEB3B6"/>
    <a:srgbClr val="5C656C"/>
    <a:srgbClr val="48545D"/>
    <a:srgbClr val="0287D6"/>
    <a:srgbClr val="C6C9CA"/>
    <a:srgbClr val="010E5D"/>
    <a:srgbClr val="FFC600"/>
    <a:srgbClr val="EC5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1429" autoAdjust="0"/>
  </p:normalViewPr>
  <p:slideViewPr>
    <p:cSldViewPr snapToGrid="0" snapToObjects="1">
      <p:cViewPr varScale="1">
        <p:scale>
          <a:sx n="87" d="100"/>
          <a:sy n="87" d="100"/>
        </p:scale>
        <p:origin x="222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tterlingm\Desktop\HR_Data\EIT-PE-droppedblanks%20(Autosaved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tterlingm\Desktop\HR_Data\EIT-PE-droppedblanks%20(Autosaved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tterlingm\Desktop\HR_Data\EIT-PE-droppedblanks%20(Autosaved)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2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EIT and PE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Salary Distribution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2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768079521974652E-2"/>
          <c:y val="0.12980406833815386"/>
          <c:w val="0.89304945392115131"/>
          <c:h val="0.79507599084172265"/>
        </c:manualLayout>
      </c:layout>
      <c:scatterChart>
        <c:scatterStyle val="lineMarker"/>
        <c:varyColors val="0"/>
        <c:ser>
          <c:idx val="0"/>
          <c:order val="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Charting!$A$2:$F$2</c:f>
              <c:numCache>
                <c:formatCode>General</c:formatCode>
                <c:ptCount val="6"/>
                <c:pt idx="0">
                  <c:v>4726</c:v>
                </c:pt>
                <c:pt idx="1">
                  <c:v>5055</c:v>
                </c:pt>
                <c:pt idx="2">
                  <c:v>7462</c:v>
                </c:pt>
                <c:pt idx="3">
                  <c:v>7730</c:v>
                </c:pt>
                <c:pt idx="4">
                  <c:v>9384</c:v>
                </c:pt>
                <c:pt idx="5">
                  <c:v>10143</c:v>
                </c:pt>
              </c:numCache>
            </c:numRef>
          </c:yVal>
          <c:smooth val="0"/>
        </c:ser>
        <c:ser>
          <c:idx val="1"/>
          <c:order val="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Charting!$A$3:$F$3</c:f>
              <c:numCache>
                <c:formatCode>General</c:formatCode>
                <c:ptCount val="6"/>
                <c:pt idx="0">
                  <c:v>4701</c:v>
                </c:pt>
                <c:pt idx="1">
                  <c:v>5355</c:v>
                </c:pt>
                <c:pt idx="2">
                  <c:v>5813</c:v>
                </c:pt>
                <c:pt idx="3">
                  <c:v>6972</c:v>
                </c:pt>
                <c:pt idx="4">
                  <c:v>9185</c:v>
                </c:pt>
                <c:pt idx="5">
                  <c:v>10224</c:v>
                </c:pt>
              </c:numCache>
            </c:numRef>
          </c:yVal>
          <c:smooth val="0"/>
        </c:ser>
        <c:ser>
          <c:idx val="2"/>
          <c:order val="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Charting!$A$4:$F$4</c:f>
              <c:numCache>
                <c:formatCode>General</c:formatCode>
                <c:ptCount val="6"/>
                <c:pt idx="0">
                  <c:v>5047</c:v>
                </c:pt>
                <c:pt idx="1">
                  <c:v>5447</c:v>
                </c:pt>
                <c:pt idx="2">
                  <c:v>6144</c:v>
                </c:pt>
                <c:pt idx="3">
                  <c:v>6480</c:v>
                </c:pt>
                <c:pt idx="4">
                  <c:v>8518</c:v>
                </c:pt>
                <c:pt idx="5">
                  <c:v>10413</c:v>
                </c:pt>
              </c:numCache>
            </c:numRef>
          </c:yVal>
          <c:smooth val="0"/>
        </c:ser>
        <c:ser>
          <c:idx val="3"/>
          <c:order val="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Charting!$A$5:$F$5</c:f>
              <c:numCache>
                <c:formatCode>General</c:formatCode>
                <c:ptCount val="6"/>
                <c:pt idx="0">
                  <c:v>4740</c:v>
                </c:pt>
                <c:pt idx="1">
                  <c:v>5381</c:v>
                </c:pt>
                <c:pt idx="2">
                  <c:v>6362</c:v>
                </c:pt>
                <c:pt idx="3">
                  <c:v>6761</c:v>
                </c:pt>
                <c:pt idx="4">
                  <c:v>8802</c:v>
                </c:pt>
                <c:pt idx="5">
                  <c:v>10312</c:v>
                </c:pt>
              </c:numCache>
            </c:numRef>
          </c:yVal>
          <c:smooth val="0"/>
        </c:ser>
        <c:ser>
          <c:idx val="4"/>
          <c:order val="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Charting!$A$6:$F$6</c:f>
              <c:numCache>
                <c:formatCode>General</c:formatCode>
                <c:ptCount val="6"/>
                <c:pt idx="0">
                  <c:v>5043</c:v>
                </c:pt>
                <c:pt idx="1">
                  <c:v>5480</c:v>
                </c:pt>
                <c:pt idx="2">
                  <c:v>5964</c:v>
                </c:pt>
                <c:pt idx="3">
                  <c:v>6450</c:v>
                </c:pt>
                <c:pt idx="4">
                  <c:v>8524</c:v>
                </c:pt>
                <c:pt idx="5">
                  <c:v>10199</c:v>
                </c:pt>
              </c:numCache>
            </c:numRef>
          </c:yVal>
          <c:smooth val="0"/>
        </c:ser>
        <c:ser>
          <c:idx val="5"/>
          <c:order val="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Charting!$A$7:$F$7</c:f>
              <c:numCache>
                <c:formatCode>General</c:formatCode>
                <c:ptCount val="6"/>
                <c:pt idx="0">
                  <c:v>4716</c:v>
                </c:pt>
                <c:pt idx="1">
                  <c:v>5422</c:v>
                </c:pt>
                <c:pt idx="2">
                  <c:v>5820</c:v>
                </c:pt>
                <c:pt idx="3">
                  <c:v>7027</c:v>
                </c:pt>
                <c:pt idx="4">
                  <c:v>8433</c:v>
                </c:pt>
                <c:pt idx="5">
                  <c:v>10220</c:v>
                </c:pt>
              </c:numCache>
            </c:numRef>
          </c:yVal>
          <c:smooth val="0"/>
        </c:ser>
        <c:ser>
          <c:idx val="6"/>
          <c:order val="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Charting!$A$8:$F$8</c:f>
              <c:numCache>
                <c:formatCode>General</c:formatCode>
                <c:ptCount val="6"/>
                <c:pt idx="0">
                  <c:v>4949</c:v>
                </c:pt>
                <c:pt idx="1">
                  <c:v>5423</c:v>
                </c:pt>
                <c:pt idx="2">
                  <c:v>5863</c:v>
                </c:pt>
                <c:pt idx="3">
                  <c:v>7336</c:v>
                </c:pt>
                <c:pt idx="4">
                  <c:v>9148</c:v>
                </c:pt>
                <c:pt idx="5">
                  <c:v>10228</c:v>
                </c:pt>
              </c:numCache>
            </c:numRef>
          </c:yVal>
          <c:smooth val="0"/>
        </c:ser>
        <c:ser>
          <c:idx val="7"/>
          <c:order val="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Charting!$A$9:$F$9</c:f>
              <c:numCache>
                <c:formatCode>General</c:formatCode>
                <c:ptCount val="6"/>
                <c:pt idx="0">
                  <c:v>5070</c:v>
                </c:pt>
                <c:pt idx="1">
                  <c:v>5380</c:v>
                </c:pt>
                <c:pt idx="2">
                  <c:v>7136</c:v>
                </c:pt>
                <c:pt idx="3">
                  <c:v>7606</c:v>
                </c:pt>
                <c:pt idx="4">
                  <c:v>8891</c:v>
                </c:pt>
                <c:pt idx="5">
                  <c:v>10049</c:v>
                </c:pt>
              </c:numCache>
            </c:numRef>
          </c:yVal>
          <c:smooth val="0"/>
        </c:ser>
        <c:ser>
          <c:idx val="8"/>
          <c:order val="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Charting!$A$10:$F$10</c:f>
              <c:numCache>
                <c:formatCode>General</c:formatCode>
                <c:ptCount val="6"/>
                <c:pt idx="0">
                  <c:v>4231</c:v>
                </c:pt>
                <c:pt idx="1">
                  <c:v>5452</c:v>
                </c:pt>
                <c:pt idx="2">
                  <c:v>6097</c:v>
                </c:pt>
                <c:pt idx="3">
                  <c:v>7840</c:v>
                </c:pt>
                <c:pt idx="4">
                  <c:v>8560</c:v>
                </c:pt>
                <c:pt idx="5">
                  <c:v>10074</c:v>
                </c:pt>
              </c:numCache>
            </c:numRef>
          </c:yVal>
          <c:smooth val="0"/>
        </c:ser>
        <c:ser>
          <c:idx val="9"/>
          <c:order val="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Charting!$A$11:$F$11</c:f>
              <c:numCache>
                <c:formatCode>General</c:formatCode>
                <c:ptCount val="6"/>
                <c:pt idx="0">
                  <c:v>4977</c:v>
                </c:pt>
                <c:pt idx="1">
                  <c:v>5142</c:v>
                </c:pt>
                <c:pt idx="2">
                  <c:v>5971</c:v>
                </c:pt>
                <c:pt idx="3">
                  <c:v>6477</c:v>
                </c:pt>
                <c:pt idx="4">
                  <c:v>8623</c:v>
                </c:pt>
                <c:pt idx="5">
                  <c:v>10412</c:v>
                </c:pt>
              </c:numCache>
            </c:numRef>
          </c:yVal>
          <c:smooth val="0"/>
        </c:ser>
        <c:ser>
          <c:idx val="10"/>
          <c:order val="1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Charting!$A$12:$F$12</c:f>
              <c:numCache>
                <c:formatCode>General</c:formatCode>
                <c:ptCount val="6"/>
                <c:pt idx="0">
                  <c:v>5050</c:v>
                </c:pt>
                <c:pt idx="1">
                  <c:v>5188</c:v>
                </c:pt>
                <c:pt idx="2">
                  <c:v>5931</c:v>
                </c:pt>
                <c:pt idx="3">
                  <c:v>7458</c:v>
                </c:pt>
                <c:pt idx="4">
                  <c:v>9413</c:v>
                </c:pt>
              </c:numCache>
            </c:numRef>
          </c:yVal>
          <c:smooth val="0"/>
        </c:ser>
        <c:ser>
          <c:idx val="11"/>
          <c:order val="1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Charting!$A$13:$F$13</c:f>
              <c:numCache>
                <c:formatCode>General</c:formatCode>
                <c:ptCount val="6"/>
                <c:pt idx="0">
                  <c:v>5269</c:v>
                </c:pt>
                <c:pt idx="1">
                  <c:v>5424</c:v>
                </c:pt>
                <c:pt idx="2">
                  <c:v>6008</c:v>
                </c:pt>
                <c:pt idx="3">
                  <c:v>7718</c:v>
                </c:pt>
                <c:pt idx="4">
                  <c:v>9040</c:v>
                </c:pt>
              </c:numCache>
            </c:numRef>
          </c:yVal>
          <c:smooth val="0"/>
        </c:ser>
        <c:ser>
          <c:idx val="12"/>
          <c:order val="1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Charting!$A$14:$F$14</c:f>
              <c:numCache>
                <c:formatCode>General</c:formatCode>
                <c:ptCount val="6"/>
                <c:pt idx="0">
                  <c:v>4738</c:v>
                </c:pt>
                <c:pt idx="1">
                  <c:v>5382</c:v>
                </c:pt>
                <c:pt idx="2">
                  <c:v>5775</c:v>
                </c:pt>
                <c:pt idx="3">
                  <c:v>6314</c:v>
                </c:pt>
                <c:pt idx="4">
                  <c:v>9208</c:v>
                </c:pt>
              </c:numCache>
            </c:numRef>
          </c:yVal>
          <c:smooth val="0"/>
        </c:ser>
        <c:ser>
          <c:idx val="13"/>
          <c:order val="1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Charting!$A$15:$F$15</c:f>
              <c:numCache>
                <c:formatCode>General</c:formatCode>
                <c:ptCount val="6"/>
                <c:pt idx="0">
                  <c:v>4715</c:v>
                </c:pt>
                <c:pt idx="1">
                  <c:v>5290</c:v>
                </c:pt>
                <c:pt idx="2">
                  <c:v>5920</c:v>
                </c:pt>
                <c:pt idx="3">
                  <c:v>7273</c:v>
                </c:pt>
                <c:pt idx="4">
                  <c:v>8675</c:v>
                </c:pt>
              </c:numCache>
            </c:numRef>
          </c:yVal>
          <c:smooth val="0"/>
        </c:ser>
        <c:ser>
          <c:idx val="14"/>
          <c:order val="1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Charting!$A$16:$F$16</c:f>
              <c:numCache>
                <c:formatCode>General</c:formatCode>
                <c:ptCount val="6"/>
                <c:pt idx="0">
                  <c:v>5316</c:v>
                </c:pt>
                <c:pt idx="1">
                  <c:v>5081</c:v>
                </c:pt>
                <c:pt idx="2">
                  <c:v>5995</c:v>
                </c:pt>
                <c:pt idx="3">
                  <c:v>7932</c:v>
                </c:pt>
                <c:pt idx="4">
                  <c:v>9028</c:v>
                </c:pt>
              </c:numCache>
            </c:numRef>
          </c:yVal>
          <c:smooth val="0"/>
        </c:ser>
        <c:ser>
          <c:idx val="15"/>
          <c:order val="1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Charting!$A$17:$F$17</c:f>
              <c:numCache>
                <c:formatCode>General</c:formatCode>
                <c:ptCount val="6"/>
                <c:pt idx="0">
                  <c:v>5287</c:v>
                </c:pt>
                <c:pt idx="1">
                  <c:v>5324</c:v>
                </c:pt>
                <c:pt idx="2">
                  <c:v>6087</c:v>
                </c:pt>
                <c:pt idx="3">
                  <c:v>7806</c:v>
                </c:pt>
                <c:pt idx="4">
                  <c:v>9146</c:v>
                </c:pt>
              </c:numCache>
            </c:numRef>
          </c:yVal>
          <c:smooth val="0"/>
        </c:ser>
        <c:ser>
          <c:idx val="16"/>
          <c:order val="1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Charting!$A$18:$F$18</c:f>
              <c:numCache>
                <c:formatCode>General</c:formatCode>
                <c:ptCount val="6"/>
                <c:pt idx="0">
                  <c:v>4837</c:v>
                </c:pt>
                <c:pt idx="1">
                  <c:v>5852</c:v>
                </c:pt>
                <c:pt idx="2">
                  <c:v>6044</c:v>
                </c:pt>
                <c:pt idx="3">
                  <c:v>7989</c:v>
                </c:pt>
                <c:pt idx="4">
                  <c:v>8492</c:v>
                </c:pt>
              </c:numCache>
            </c:numRef>
          </c:yVal>
          <c:smooth val="0"/>
        </c:ser>
        <c:ser>
          <c:idx val="17"/>
          <c:order val="1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Charting!$A$19:$F$19</c:f>
              <c:numCache>
                <c:formatCode>General</c:formatCode>
                <c:ptCount val="6"/>
                <c:pt idx="0">
                  <c:v>5913</c:v>
                </c:pt>
                <c:pt idx="2">
                  <c:v>5580</c:v>
                </c:pt>
                <c:pt idx="3">
                  <c:v>7134</c:v>
                </c:pt>
                <c:pt idx="4">
                  <c:v>9118</c:v>
                </c:pt>
              </c:numCache>
            </c:numRef>
          </c:yVal>
          <c:smooth val="0"/>
        </c:ser>
        <c:ser>
          <c:idx val="18"/>
          <c:order val="1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Charting!$A$20:$F$20</c:f>
              <c:numCache>
                <c:formatCode>General</c:formatCode>
                <c:ptCount val="6"/>
                <c:pt idx="0">
                  <c:v>5294</c:v>
                </c:pt>
                <c:pt idx="2">
                  <c:v>6028</c:v>
                </c:pt>
                <c:pt idx="3">
                  <c:v>7512</c:v>
                </c:pt>
                <c:pt idx="4">
                  <c:v>8444</c:v>
                </c:pt>
              </c:numCache>
            </c:numRef>
          </c:yVal>
          <c:smooth val="0"/>
        </c:ser>
        <c:ser>
          <c:idx val="19"/>
          <c:order val="1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Charting!$A$21:$F$21</c:f>
              <c:numCache>
                <c:formatCode>General</c:formatCode>
                <c:ptCount val="6"/>
                <c:pt idx="2">
                  <c:v>7354</c:v>
                </c:pt>
                <c:pt idx="3">
                  <c:v>7236</c:v>
                </c:pt>
                <c:pt idx="4">
                  <c:v>8718</c:v>
                </c:pt>
              </c:numCache>
            </c:numRef>
          </c:yVal>
          <c:smooth val="0"/>
        </c:ser>
        <c:ser>
          <c:idx val="20"/>
          <c:order val="2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Charting!$A$22:$F$22</c:f>
              <c:numCache>
                <c:formatCode>General</c:formatCode>
                <c:ptCount val="6"/>
                <c:pt idx="2">
                  <c:v>6084</c:v>
                </c:pt>
                <c:pt idx="3">
                  <c:v>6571</c:v>
                </c:pt>
                <c:pt idx="4">
                  <c:v>9121</c:v>
                </c:pt>
              </c:numCache>
            </c:numRef>
          </c:yVal>
          <c:smooth val="0"/>
        </c:ser>
        <c:ser>
          <c:idx val="21"/>
          <c:order val="2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Charting!$A$23:$F$23</c:f>
              <c:numCache>
                <c:formatCode>General</c:formatCode>
                <c:ptCount val="6"/>
                <c:pt idx="3">
                  <c:v>7042</c:v>
                </c:pt>
                <c:pt idx="4">
                  <c:v>9182</c:v>
                </c:pt>
              </c:numCache>
            </c:numRef>
          </c:yVal>
          <c:smooth val="0"/>
        </c:ser>
        <c:ser>
          <c:idx val="22"/>
          <c:order val="2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Charting!$A$24:$F$24</c:f>
              <c:numCache>
                <c:formatCode>General</c:formatCode>
                <c:ptCount val="6"/>
                <c:pt idx="3">
                  <c:v>7127</c:v>
                </c:pt>
                <c:pt idx="4">
                  <c:v>8787</c:v>
                </c:pt>
              </c:numCache>
            </c:numRef>
          </c:yVal>
          <c:smooth val="0"/>
        </c:ser>
        <c:ser>
          <c:idx val="23"/>
          <c:order val="2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Charting!$A$25:$F$25</c:f>
              <c:numCache>
                <c:formatCode>General</c:formatCode>
                <c:ptCount val="6"/>
                <c:pt idx="3">
                  <c:v>6528</c:v>
                </c:pt>
                <c:pt idx="4">
                  <c:v>8000</c:v>
                </c:pt>
              </c:numCache>
            </c:numRef>
          </c:yVal>
          <c:smooth val="0"/>
        </c:ser>
        <c:ser>
          <c:idx val="24"/>
          <c:order val="2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Charting!$A$26:$F$26</c:f>
              <c:numCache>
                <c:formatCode>General</c:formatCode>
                <c:ptCount val="6"/>
                <c:pt idx="3">
                  <c:v>6432</c:v>
                </c:pt>
                <c:pt idx="4">
                  <c:v>9151</c:v>
                </c:pt>
              </c:numCache>
            </c:numRef>
          </c:yVal>
          <c:smooth val="0"/>
        </c:ser>
        <c:ser>
          <c:idx val="25"/>
          <c:order val="2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Charting!$A$27:$F$27</c:f>
              <c:numCache>
                <c:formatCode>General</c:formatCode>
                <c:ptCount val="6"/>
                <c:pt idx="3">
                  <c:v>6325</c:v>
                </c:pt>
                <c:pt idx="4">
                  <c:v>8359</c:v>
                </c:pt>
              </c:numCache>
            </c:numRef>
          </c:yVal>
          <c:smooth val="0"/>
        </c:ser>
        <c:ser>
          <c:idx val="26"/>
          <c:order val="2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Charting!$A$28:$F$28</c:f>
              <c:numCache>
                <c:formatCode>General</c:formatCode>
                <c:ptCount val="6"/>
                <c:pt idx="3">
                  <c:v>6377</c:v>
                </c:pt>
                <c:pt idx="4">
                  <c:v>9107</c:v>
                </c:pt>
              </c:numCache>
            </c:numRef>
          </c:yVal>
          <c:smooth val="0"/>
        </c:ser>
        <c:ser>
          <c:idx val="27"/>
          <c:order val="2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Charting!$A$29:$F$29</c:f>
              <c:numCache>
                <c:formatCode>General</c:formatCode>
                <c:ptCount val="6"/>
                <c:pt idx="3">
                  <c:v>7815</c:v>
                </c:pt>
                <c:pt idx="4">
                  <c:v>9385</c:v>
                </c:pt>
              </c:numCache>
            </c:numRef>
          </c:yVal>
          <c:smooth val="0"/>
        </c:ser>
        <c:ser>
          <c:idx val="28"/>
          <c:order val="2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Charting!$A$30:$F$30</c:f>
              <c:numCache>
                <c:formatCode>General</c:formatCode>
                <c:ptCount val="6"/>
                <c:pt idx="3">
                  <c:v>8049</c:v>
                </c:pt>
                <c:pt idx="4">
                  <c:v>9791</c:v>
                </c:pt>
              </c:numCache>
            </c:numRef>
          </c:yVal>
          <c:smooth val="0"/>
        </c:ser>
        <c:ser>
          <c:idx val="29"/>
          <c:order val="2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Charting!$A$31:$F$31</c:f>
              <c:numCache>
                <c:formatCode>General</c:formatCode>
                <c:ptCount val="6"/>
                <c:pt idx="3">
                  <c:v>7795</c:v>
                </c:pt>
                <c:pt idx="4">
                  <c:v>8450</c:v>
                </c:pt>
              </c:numCache>
            </c:numRef>
          </c:yVal>
          <c:smooth val="0"/>
        </c:ser>
        <c:ser>
          <c:idx val="30"/>
          <c:order val="3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Charting!$A$32:$F$32</c:f>
              <c:numCache>
                <c:formatCode>General</c:formatCode>
                <c:ptCount val="6"/>
                <c:pt idx="3">
                  <c:v>6461</c:v>
                </c:pt>
                <c:pt idx="4">
                  <c:v>8804</c:v>
                </c:pt>
              </c:numCache>
            </c:numRef>
          </c:yVal>
          <c:smooth val="0"/>
        </c:ser>
        <c:ser>
          <c:idx val="31"/>
          <c:order val="3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Charting!$A$33:$F$33</c:f>
              <c:numCache>
                <c:formatCode>General</c:formatCode>
                <c:ptCount val="6"/>
                <c:pt idx="3">
                  <c:v>8045</c:v>
                </c:pt>
                <c:pt idx="4">
                  <c:v>9113</c:v>
                </c:pt>
              </c:numCache>
            </c:numRef>
          </c:yVal>
          <c:smooth val="0"/>
        </c:ser>
        <c:ser>
          <c:idx val="32"/>
          <c:order val="3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Charting!$A$34:$F$34</c:f>
              <c:numCache>
                <c:formatCode>General</c:formatCode>
                <c:ptCount val="6"/>
                <c:pt idx="3">
                  <c:v>7090</c:v>
                </c:pt>
                <c:pt idx="4">
                  <c:v>8350</c:v>
                </c:pt>
              </c:numCache>
            </c:numRef>
          </c:yVal>
          <c:smooth val="0"/>
        </c:ser>
        <c:ser>
          <c:idx val="33"/>
          <c:order val="3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Charting!$A$35:$F$35</c:f>
              <c:numCache>
                <c:formatCode>General</c:formatCode>
                <c:ptCount val="6"/>
                <c:pt idx="3">
                  <c:v>6810</c:v>
                </c:pt>
                <c:pt idx="4">
                  <c:v>8839</c:v>
                </c:pt>
              </c:numCache>
            </c:numRef>
          </c:yVal>
          <c:smooth val="0"/>
        </c:ser>
        <c:ser>
          <c:idx val="34"/>
          <c:order val="3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Charting!$A$36:$F$36</c:f>
              <c:numCache>
                <c:formatCode>General</c:formatCode>
                <c:ptCount val="6"/>
                <c:pt idx="3">
                  <c:v>6743</c:v>
                </c:pt>
                <c:pt idx="4">
                  <c:v>8877</c:v>
                </c:pt>
              </c:numCache>
            </c:numRef>
          </c:yVal>
          <c:smooth val="0"/>
        </c:ser>
        <c:ser>
          <c:idx val="35"/>
          <c:order val="3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Charting!$A$37:$F$37</c:f>
              <c:numCache>
                <c:formatCode>General</c:formatCode>
                <c:ptCount val="6"/>
                <c:pt idx="3">
                  <c:v>7311</c:v>
                </c:pt>
                <c:pt idx="4">
                  <c:v>8632</c:v>
                </c:pt>
              </c:numCache>
            </c:numRef>
          </c:yVal>
          <c:smooth val="0"/>
        </c:ser>
        <c:ser>
          <c:idx val="36"/>
          <c:order val="3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Charting!$A$38:$F$38</c:f>
              <c:numCache>
                <c:formatCode>General</c:formatCode>
                <c:ptCount val="6"/>
                <c:pt idx="3">
                  <c:v>7143</c:v>
                </c:pt>
                <c:pt idx="4">
                  <c:v>9059</c:v>
                </c:pt>
              </c:numCache>
            </c:numRef>
          </c:yVal>
          <c:smooth val="0"/>
        </c:ser>
        <c:ser>
          <c:idx val="37"/>
          <c:order val="3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Charting!$A$39:$F$39</c:f>
              <c:numCache>
                <c:formatCode>General</c:formatCode>
                <c:ptCount val="6"/>
                <c:pt idx="3">
                  <c:v>6893</c:v>
                </c:pt>
                <c:pt idx="4">
                  <c:v>8956</c:v>
                </c:pt>
              </c:numCache>
            </c:numRef>
          </c:yVal>
          <c:smooth val="0"/>
        </c:ser>
        <c:ser>
          <c:idx val="38"/>
          <c:order val="3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Charting!$A$40:$F$40</c:f>
              <c:numCache>
                <c:formatCode>General</c:formatCode>
                <c:ptCount val="6"/>
                <c:pt idx="3">
                  <c:v>6536</c:v>
                </c:pt>
                <c:pt idx="4">
                  <c:v>8861</c:v>
                </c:pt>
              </c:numCache>
            </c:numRef>
          </c:yVal>
          <c:smooth val="0"/>
        </c:ser>
        <c:ser>
          <c:idx val="39"/>
          <c:order val="3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Charting!$A$41:$F$41</c:f>
              <c:numCache>
                <c:formatCode>General</c:formatCode>
                <c:ptCount val="6"/>
                <c:pt idx="3">
                  <c:v>6991</c:v>
                </c:pt>
                <c:pt idx="4">
                  <c:v>8734</c:v>
                </c:pt>
              </c:numCache>
            </c:numRef>
          </c:yVal>
          <c:smooth val="0"/>
        </c:ser>
        <c:ser>
          <c:idx val="40"/>
          <c:order val="4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Charting!$A$42:$F$42</c:f>
              <c:numCache>
                <c:formatCode>General</c:formatCode>
                <c:ptCount val="6"/>
                <c:pt idx="3">
                  <c:v>7798</c:v>
                </c:pt>
                <c:pt idx="4">
                  <c:v>8820</c:v>
                </c:pt>
              </c:numCache>
            </c:numRef>
          </c:yVal>
          <c:smooth val="0"/>
        </c:ser>
        <c:ser>
          <c:idx val="41"/>
          <c:order val="4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Charting!$A$43:$F$43</c:f>
              <c:numCache>
                <c:formatCode>General</c:formatCode>
                <c:ptCount val="6"/>
                <c:pt idx="3">
                  <c:v>7459</c:v>
                </c:pt>
                <c:pt idx="4">
                  <c:v>8569</c:v>
                </c:pt>
              </c:numCache>
            </c:numRef>
          </c:yVal>
          <c:smooth val="0"/>
        </c:ser>
        <c:ser>
          <c:idx val="42"/>
          <c:order val="4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Charting!$A$44:$F$44</c:f>
              <c:numCache>
                <c:formatCode>General</c:formatCode>
                <c:ptCount val="6"/>
                <c:pt idx="3">
                  <c:v>6580</c:v>
                </c:pt>
                <c:pt idx="4">
                  <c:v>8606</c:v>
                </c:pt>
              </c:numCache>
            </c:numRef>
          </c:yVal>
          <c:smooth val="0"/>
        </c:ser>
        <c:ser>
          <c:idx val="43"/>
          <c:order val="4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Charting!$A$45:$F$45</c:f>
              <c:numCache>
                <c:formatCode>General</c:formatCode>
                <c:ptCount val="6"/>
                <c:pt idx="3">
                  <c:v>6975</c:v>
                </c:pt>
                <c:pt idx="4">
                  <c:v>8975</c:v>
                </c:pt>
              </c:numCache>
            </c:numRef>
          </c:yVal>
          <c:smooth val="0"/>
        </c:ser>
        <c:ser>
          <c:idx val="44"/>
          <c:order val="4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Charting!$A$46:$F$46</c:f>
              <c:numCache>
                <c:formatCode>General</c:formatCode>
                <c:ptCount val="6"/>
                <c:pt idx="3">
                  <c:v>6675</c:v>
                </c:pt>
                <c:pt idx="4">
                  <c:v>8942</c:v>
                </c:pt>
              </c:numCache>
            </c:numRef>
          </c:yVal>
          <c:smooth val="0"/>
        </c:ser>
        <c:ser>
          <c:idx val="45"/>
          <c:order val="4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Charting!$A$47:$F$47</c:f>
              <c:numCache>
                <c:formatCode>General</c:formatCode>
                <c:ptCount val="6"/>
                <c:pt idx="3">
                  <c:v>7740</c:v>
                </c:pt>
                <c:pt idx="4">
                  <c:v>8357</c:v>
                </c:pt>
              </c:numCache>
            </c:numRef>
          </c:yVal>
          <c:smooth val="0"/>
        </c:ser>
        <c:ser>
          <c:idx val="46"/>
          <c:order val="4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Charting!$A$48:$F$48</c:f>
              <c:numCache>
                <c:formatCode>General</c:formatCode>
                <c:ptCount val="6"/>
                <c:pt idx="3">
                  <c:v>6462</c:v>
                </c:pt>
                <c:pt idx="4">
                  <c:v>8490</c:v>
                </c:pt>
              </c:numCache>
            </c:numRef>
          </c:yVal>
          <c:smooth val="0"/>
        </c:ser>
        <c:ser>
          <c:idx val="47"/>
          <c:order val="4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Charting!$A$49:$F$49</c:f>
              <c:numCache>
                <c:formatCode>General</c:formatCode>
                <c:ptCount val="6"/>
                <c:pt idx="3">
                  <c:v>7829</c:v>
                </c:pt>
                <c:pt idx="4">
                  <c:v>8984</c:v>
                </c:pt>
              </c:numCache>
            </c:numRef>
          </c:yVal>
          <c:smooth val="0"/>
        </c:ser>
        <c:ser>
          <c:idx val="48"/>
          <c:order val="4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Charting!$A$50:$F$50</c:f>
              <c:numCache>
                <c:formatCode>General</c:formatCode>
                <c:ptCount val="6"/>
                <c:pt idx="3">
                  <c:v>7633</c:v>
                </c:pt>
                <c:pt idx="4">
                  <c:v>9086</c:v>
                </c:pt>
              </c:numCache>
            </c:numRef>
          </c:yVal>
          <c:smooth val="0"/>
        </c:ser>
        <c:ser>
          <c:idx val="49"/>
          <c:order val="4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Charting!$A$51:$F$51</c:f>
              <c:numCache>
                <c:formatCode>General</c:formatCode>
                <c:ptCount val="6"/>
                <c:pt idx="3">
                  <c:v>7559</c:v>
                </c:pt>
                <c:pt idx="4">
                  <c:v>8200</c:v>
                </c:pt>
              </c:numCache>
            </c:numRef>
          </c:yVal>
          <c:smooth val="0"/>
        </c:ser>
        <c:ser>
          <c:idx val="50"/>
          <c:order val="5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Charting!$A$52:$F$52</c:f>
              <c:numCache>
                <c:formatCode>General</c:formatCode>
                <c:ptCount val="6"/>
                <c:pt idx="3">
                  <c:v>7621</c:v>
                </c:pt>
                <c:pt idx="4">
                  <c:v>9330</c:v>
                </c:pt>
              </c:numCache>
            </c:numRef>
          </c:yVal>
          <c:smooth val="0"/>
        </c:ser>
        <c:ser>
          <c:idx val="51"/>
          <c:order val="5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Charting!$A$53:$F$53</c:f>
              <c:numCache>
                <c:formatCode>General</c:formatCode>
                <c:ptCount val="6"/>
                <c:pt idx="3">
                  <c:v>6985</c:v>
                </c:pt>
                <c:pt idx="4">
                  <c:v>8535</c:v>
                </c:pt>
              </c:numCache>
            </c:numRef>
          </c:yVal>
          <c:smooth val="0"/>
        </c:ser>
        <c:ser>
          <c:idx val="52"/>
          <c:order val="5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Charting!$A$54:$F$54</c:f>
              <c:numCache>
                <c:formatCode>General</c:formatCode>
                <c:ptCount val="6"/>
                <c:pt idx="3">
                  <c:v>7753</c:v>
                </c:pt>
                <c:pt idx="4">
                  <c:v>9214</c:v>
                </c:pt>
              </c:numCache>
            </c:numRef>
          </c:yVal>
          <c:smooth val="0"/>
        </c:ser>
        <c:ser>
          <c:idx val="53"/>
          <c:order val="5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Charting!$A$55:$F$55</c:f>
              <c:numCache>
                <c:formatCode>General</c:formatCode>
                <c:ptCount val="6"/>
                <c:pt idx="3">
                  <c:v>7242</c:v>
                </c:pt>
                <c:pt idx="4">
                  <c:v>8202</c:v>
                </c:pt>
              </c:numCache>
            </c:numRef>
          </c:yVal>
          <c:smooth val="0"/>
        </c:ser>
        <c:ser>
          <c:idx val="54"/>
          <c:order val="5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Charting!$A$56:$F$56</c:f>
              <c:numCache>
                <c:formatCode>General</c:formatCode>
                <c:ptCount val="6"/>
                <c:pt idx="3">
                  <c:v>5828</c:v>
                </c:pt>
                <c:pt idx="4">
                  <c:v>8533</c:v>
                </c:pt>
              </c:numCache>
            </c:numRef>
          </c:yVal>
          <c:smooth val="0"/>
        </c:ser>
        <c:ser>
          <c:idx val="55"/>
          <c:order val="5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Charting!$A$57:$F$57</c:f>
              <c:numCache>
                <c:formatCode>General</c:formatCode>
                <c:ptCount val="6"/>
                <c:pt idx="3">
                  <c:v>7775</c:v>
                </c:pt>
                <c:pt idx="4">
                  <c:v>8449</c:v>
                </c:pt>
              </c:numCache>
            </c:numRef>
          </c:yVal>
          <c:smooth val="0"/>
        </c:ser>
        <c:ser>
          <c:idx val="56"/>
          <c:order val="5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Charting!$A$58:$F$58</c:f>
              <c:numCache>
                <c:formatCode>General</c:formatCode>
                <c:ptCount val="6"/>
                <c:pt idx="3">
                  <c:v>7592</c:v>
                </c:pt>
                <c:pt idx="4">
                  <c:v>8232</c:v>
                </c:pt>
              </c:numCache>
            </c:numRef>
          </c:yVal>
          <c:smooth val="0"/>
        </c:ser>
        <c:ser>
          <c:idx val="57"/>
          <c:order val="5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Charting!$A$59:$F$59</c:f>
              <c:numCache>
                <c:formatCode>General</c:formatCode>
                <c:ptCount val="6"/>
                <c:pt idx="3">
                  <c:v>7185</c:v>
                </c:pt>
              </c:numCache>
            </c:numRef>
          </c:yVal>
          <c:smooth val="0"/>
        </c:ser>
        <c:ser>
          <c:idx val="58"/>
          <c:order val="5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Charting!$A$60:$F$60</c:f>
              <c:numCache>
                <c:formatCode>General</c:formatCode>
                <c:ptCount val="6"/>
                <c:pt idx="3">
                  <c:v>6610</c:v>
                </c:pt>
              </c:numCache>
            </c:numRef>
          </c:yVal>
          <c:smooth val="0"/>
        </c:ser>
        <c:ser>
          <c:idx val="59"/>
          <c:order val="5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Charting!$A$61:$F$61</c:f>
              <c:numCache>
                <c:formatCode>General</c:formatCode>
                <c:ptCount val="6"/>
                <c:pt idx="3">
                  <c:v>7923</c:v>
                </c:pt>
              </c:numCache>
            </c:numRef>
          </c:yVal>
          <c:smooth val="0"/>
        </c:ser>
        <c:ser>
          <c:idx val="60"/>
          <c:order val="6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Charting!$A$62:$F$62</c:f>
              <c:numCache>
                <c:formatCode>General</c:formatCode>
                <c:ptCount val="6"/>
                <c:pt idx="3">
                  <c:v>6728</c:v>
                </c:pt>
              </c:numCache>
            </c:numRef>
          </c:yVal>
          <c:smooth val="0"/>
        </c:ser>
        <c:ser>
          <c:idx val="61"/>
          <c:order val="6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Charting!$A$63:$F$63</c:f>
              <c:numCache>
                <c:formatCode>General</c:formatCode>
                <c:ptCount val="6"/>
                <c:pt idx="3">
                  <c:v>6193</c:v>
                </c:pt>
              </c:numCache>
            </c:numRef>
          </c:yVal>
          <c:smooth val="0"/>
        </c:ser>
        <c:ser>
          <c:idx val="62"/>
          <c:order val="6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Charting!$A$64:$F$64</c:f>
              <c:numCache>
                <c:formatCode>General</c:formatCode>
                <c:ptCount val="6"/>
                <c:pt idx="3">
                  <c:v>6264</c:v>
                </c:pt>
              </c:numCache>
            </c:numRef>
          </c:yVal>
          <c:smooth val="0"/>
        </c:ser>
        <c:ser>
          <c:idx val="63"/>
          <c:order val="6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Charting!$A$65:$F$65</c:f>
              <c:numCache>
                <c:formatCode>General</c:formatCode>
                <c:ptCount val="6"/>
                <c:pt idx="3">
                  <c:v>7769</c:v>
                </c:pt>
              </c:numCache>
            </c:numRef>
          </c:yVal>
          <c:smooth val="0"/>
        </c:ser>
        <c:ser>
          <c:idx val="64"/>
          <c:order val="6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Charting!$A$66:$F$66</c:f>
              <c:numCache>
                <c:formatCode>General</c:formatCode>
                <c:ptCount val="6"/>
                <c:pt idx="3">
                  <c:v>7251</c:v>
                </c:pt>
              </c:numCache>
            </c:numRef>
          </c:yVal>
          <c:smooth val="0"/>
        </c:ser>
        <c:ser>
          <c:idx val="65"/>
          <c:order val="6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Charting!$A$67:$F$67</c:f>
              <c:numCache>
                <c:formatCode>General</c:formatCode>
                <c:ptCount val="6"/>
                <c:pt idx="3">
                  <c:v>7312</c:v>
                </c:pt>
              </c:numCache>
            </c:numRef>
          </c:yVal>
          <c:smooth val="0"/>
        </c:ser>
        <c:ser>
          <c:idx val="66"/>
          <c:order val="6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Charting!$A$68:$F$68</c:f>
              <c:numCache>
                <c:formatCode>General</c:formatCode>
                <c:ptCount val="6"/>
                <c:pt idx="3">
                  <c:v>6843</c:v>
                </c:pt>
              </c:numCache>
            </c:numRef>
          </c:yVal>
          <c:smooth val="0"/>
        </c:ser>
        <c:ser>
          <c:idx val="67"/>
          <c:order val="6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Charting!$A$69:$F$69</c:f>
              <c:numCache>
                <c:formatCode>General</c:formatCode>
                <c:ptCount val="6"/>
                <c:pt idx="3">
                  <c:v>6337</c:v>
                </c:pt>
              </c:numCache>
            </c:numRef>
          </c:yVal>
          <c:smooth val="0"/>
        </c:ser>
        <c:ser>
          <c:idx val="68"/>
          <c:order val="6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Charting!$A$70:$F$70</c:f>
              <c:numCache>
                <c:formatCode>General</c:formatCode>
                <c:ptCount val="6"/>
                <c:pt idx="3">
                  <c:v>6816</c:v>
                </c:pt>
              </c:numCache>
            </c:numRef>
          </c:yVal>
          <c:smooth val="0"/>
        </c:ser>
        <c:ser>
          <c:idx val="69"/>
          <c:order val="6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Charting!$A$71:$F$71</c:f>
              <c:numCache>
                <c:formatCode>General</c:formatCode>
                <c:ptCount val="6"/>
                <c:pt idx="3">
                  <c:v>6712</c:v>
                </c:pt>
              </c:numCache>
            </c:numRef>
          </c:yVal>
          <c:smooth val="0"/>
        </c:ser>
        <c:ser>
          <c:idx val="70"/>
          <c:order val="7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Charting!$A$72:$F$72</c:f>
              <c:numCache>
                <c:formatCode>General</c:formatCode>
                <c:ptCount val="6"/>
                <c:pt idx="3">
                  <c:v>6558</c:v>
                </c:pt>
              </c:numCache>
            </c:numRef>
          </c:yVal>
          <c:smooth val="0"/>
        </c:ser>
        <c:ser>
          <c:idx val="71"/>
          <c:order val="7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Charting!$A$73:$F$73</c:f>
              <c:numCache>
                <c:formatCode>General</c:formatCode>
                <c:ptCount val="6"/>
                <c:pt idx="3">
                  <c:v>7681</c:v>
                </c:pt>
              </c:numCache>
            </c:numRef>
          </c:yVal>
          <c:smooth val="0"/>
        </c:ser>
        <c:ser>
          <c:idx val="72"/>
          <c:order val="7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Charting!$A$74:$F$74</c:f>
              <c:numCache>
                <c:formatCode>General</c:formatCode>
                <c:ptCount val="6"/>
                <c:pt idx="3">
                  <c:v>6650</c:v>
                </c:pt>
              </c:numCache>
            </c:numRef>
          </c:yVal>
          <c:smooth val="0"/>
        </c:ser>
        <c:ser>
          <c:idx val="73"/>
          <c:order val="7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Charting!$A$75:$F$75</c:f>
              <c:numCache>
                <c:formatCode>General</c:formatCode>
                <c:ptCount val="6"/>
                <c:pt idx="3">
                  <c:v>6702</c:v>
                </c:pt>
              </c:numCache>
            </c:numRef>
          </c:yVal>
          <c:smooth val="0"/>
        </c:ser>
        <c:ser>
          <c:idx val="74"/>
          <c:order val="7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Charting!$A$76:$F$76</c:f>
              <c:numCache>
                <c:formatCode>General</c:formatCode>
                <c:ptCount val="6"/>
                <c:pt idx="3">
                  <c:v>6512</c:v>
                </c:pt>
              </c:numCache>
            </c:numRef>
          </c:yVal>
          <c:smooth val="0"/>
        </c:ser>
        <c:ser>
          <c:idx val="75"/>
          <c:order val="7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Charting!$A$77:$F$77</c:f>
              <c:numCache>
                <c:formatCode>General</c:formatCode>
                <c:ptCount val="6"/>
                <c:pt idx="3">
                  <c:v>7916</c:v>
                </c:pt>
              </c:numCache>
            </c:numRef>
          </c:yVal>
          <c:smooth val="0"/>
        </c:ser>
        <c:ser>
          <c:idx val="76"/>
          <c:order val="7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Charting!$A$78:$F$78</c:f>
              <c:numCache>
                <c:formatCode>General</c:formatCode>
                <c:ptCount val="6"/>
                <c:pt idx="3">
                  <c:v>6871</c:v>
                </c:pt>
              </c:numCache>
            </c:numRef>
          </c:yVal>
          <c:smooth val="0"/>
        </c:ser>
        <c:ser>
          <c:idx val="77"/>
          <c:order val="7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Charting!$A$79:$F$79</c:f>
              <c:numCache>
                <c:formatCode>General</c:formatCode>
                <c:ptCount val="6"/>
                <c:pt idx="3">
                  <c:v>7500</c:v>
                </c:pt>
              </c:numCache>
            </c:numRef>
          </c:yVal>
          <c:smooth val="0"/>
        </c:ser>
        <c:ser>
          <c:idx val="78"/>
          <c:order val="7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Charting!$A$80:$F$80</c:f>
              <c:numCache>
                <c:formatCode>General</c:formatCode>
                <c:ptCount val="6"/>
                <c:pt idx="3">
                  <c:v>6487</c:v>
                </c:pt>
              </c:numCache>
            </c:numRef>
          </c:yVal>
          <c:smooth val="0"/>
        </c:ser>
        <c:ser>
          <c:idx val="79"/>
          <c:order val="7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Charting!$A$81:$F$81</c:f>
              <c:numCache>
                <c:formatCode>General</c:formatCode>
                <c:ptCount val="6"/>
                <c:pt idx="3">
                  <c:v>6441</c:v>
                </c:pt>
              </c:numCache>
            </c:numRef>
          </c:yVal>
          <c:smooth val="0"/>
        </c:ser>
        <c:ser>
          <c:idx val="80"/>
          <c:order val="8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Charting!$A$82:$F$82</c:f>
              <c:numCache>
                <c:formatCode>General</c:formatCode>
                <c:ptCount val="6"/>
                <c:pt idx="3">
                  <c:v>7386</c:v>
                </c:pt>
              </c:numCache>
            </c:numRef>
          </c:yVal>
          <c:smooth val="0"/>
        </c:ser>
        <c:ser>
          <c:idx val="81"/>
          <c:order val="8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Charting!$A$83:$F$83</c:f>
              <c:numCache>
                <c:formatCode>General</c:formatCode>
                <c:ptCount val="6"/>
                <c:pt idx="3">
                  <c:v>7908</c:v>
                </c:pt>
              </c:numCache>
            </c:numRef>
          </c:yVal>
          <c:smooth val="0"/>
        </c:ser>
        <c:ser>
          <c:idx val="82"/>
          <c:order val="8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Charting!$A$84:$F$84</c:f>
              <c:numCache>
                <c:formatCode>General</c:formatCode>
                <c:ptCount val="6"/>
                <c:pt idx="3">
                  <c:v>6321</c:v>
                </c:pt>
              </c:numCache>
            </c:numRef>
          </c:yVal>
          <c:smooth val="0"/>
        </c:ser>
        <c:ser>
          <c:idx val="83"/>
          <c:order val="8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Charting!$A$85:$F$85</c:f>
              <c:numCache>
                <c:formatCode>General</c:formatCode>
                <c:ptCount val="6"/>
                <c:pt idx="3">
                  <c:v>7915</c:v>
                </c:pt>
              </c:numCache>
            </c:numRef>
          </c:yVal>
          <c:smooth val="0"/>
        </c:ser>
        <c:ser>
          <c:idx val="84"/>
          <c:order val="8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Charting!$A$86:$F$86</c:f>
              <c:numCache>
                <c:formatCode>General</c:formatCode>
                <c:ptCount val="6"/>
                <c:pt idx="3">
                  <c:v>7931</c:v>
                </c:pt>
              </c:numCache>
            </c:numRef>
          </c:yVal>
          <c:smooth val="0"/>
        </c:ser>
        <c:ser>
          <c:idx val="85"/>
          <c:order val="8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Charting!$A$87:$F$87</c:f>
              <c:numCache>
                <c:formatCode>General</c:formatCode>
                <c:ptCount val="6"/>
                <c:pt idx="3">
                  <c:v>7332</c:v>
                </c:pt>
              </c:numCache>
            </c:numRef>
          </c:yVal>
          <c:smooth val="0"/>
        </c:ser>
        <c:ser>
          <c:idx val="86"/>
          <c:order val="8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Charting!$A$88:$F$88</c:f>
              <c:numCache>
                <c:formatCode>General</c:formatCode>
                <c:ptCount val="6"/>
                <c:pt idx="3">
                  <c:v>7327</c:v>
                </c:pt>
              </c:numCache>
            </c:numRef>
          </c:yVal>
          <c:smooth val="0"/>
        </c:ser>
        <c:ser>
          <c:idx val="87"/>
          <c:order val="8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Charting!$A$89:$F$89</c:f>
              <c:numCache>
                <c:formatCode>General</c:formatCode>
                <c:ptCount val="6"/>
                <c:pt idx="3">
                  <c:v>6877</c:v>
                </c:pt>
              </c:numCache>
            </c:numRef>
          </c:yVal>
          <c:smooth val="0"/>
        </c:ser>
        <c:ser>
          <c:idx val="88"/>
          <c:order val="8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Charting!$A$90:$F$90</c:f>
              <c:numCache>
                <c:formatCode>General</c:formatCode>
                <c:ptCount val="6"/>
                <c:pt idx="3">
                  <c:v>7765</c:v>
                </c:pt>
              </c:numCache>
            </c:numRef>
          </c:yVal>
          <c:smooth val="0"/>
        </c:ser>
        <c:ser>
          <c:idx val="89"/>
          <c:order val="8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Charting!$A$91:$F$91</c:f>
              <c:numCache>
                <c:formatCode>General</c:formatCode>
                <c:ptCount val="6"/>
                <c:pt idx="3">
                  <c:v>7749</c:v>
                </c:pt>
              </c:numCache>
            </c:numRef>
          </c:yVal>
          <c:smooth val="0"/>
        </c:ser>
        <c:ser>
          <c:idx val="90"/>
          <c:order val="9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Charting!$A$92:$F$92</c:f>
              <c:numCache>
                <c:formatCode>General</c:formatCode>
                <c:ptCount val="6"/>
                <c:pt idx="3">
                  <c:v>6977</c:v>
                </c:pt>
              </c:numCache>
            </c:numRef>
          </c:yVal>
          <c:smooth val="0"/>
        </c:ser>
        <c:ser>
          <c:idx val="91"/>
          <c:order val="9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Charting!$A$93:$F$93</c:f>
              <c:numCache>
                <c:formatCode>General</c:formatCode>
                <c:ptCount val="6"/>
                <c:pt idx="3">
                  <c:v>6577</c:v>
                </c:pt>
              </c:numCache>
            </c:numRef>
          </c:yVal>
          <c:smooth val="0"/>
        </c:ser>
        <c:ser>
          <c:idx val="92"/>
          <c:order val="9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Charting!$A$94:$F$94</c:f>
              <c:numCache>
                <c:formatCode>General</c:formatCode>
                <c:ptCount val="6"/>
                <c:pt idx="3">
                  <c:v>7075</c:v>
                </c:pt>
              </c:numCache>
            </c:numRef>
          </c:yVal>
          <c:smooth val="0"/>
        </c:ser>
        <c:ser>
          <c:idx val="93"/>
          <c:order val="9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Charting!$A$95:$F$95</c:f>
              <c:numCache>
                <c:formatCode>General</c:formatCode>
                <c:ptCount val="6"/>
                <c:pt idx="3">
                  <c:v>7158</c:v>
                </c:pt>
              </c:numCache>
            </c:numRef>
          </c:yVal>
          <c:smooth val="0"/>
        </c:ser>
        <c:ser>
          <c:idx val="94"/>
          <c:order val="9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Charting!$A$96:$F$96</c:f>
              <c:numCache>
                <c:formatCode>General</c:formatCode>
                <c:ptCount val="6"/>
                <c:pt idx="3">
                  <c:v>6883</c:v>
                </c:pt>
              </c:numCache>
            </c:numRef>
          </c:yVal>
          <c:smooth val="0"/>
        </c:ser>
        <c:ser>
          <c:idx val="95"/>
          <c:order val="9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Charting!$A$97:$F$97</c:f>
              <c:numCache>
                <c:formatCode>General</c:formatCode>
                <c:ptCount val="6"/>
                <c:pt idx="3">
                  <c:v>6971</c:v>
                </c:pt>
              </c:numCache>
            </c:numRef>
          </c:yVal>
          <c:smooth val="0"/>
        </c:ser>
        <c:ser>
          <c:idx val="96"/>
          <c:order val="9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Charting!$A$98:$F$98</c:f>
              <c:numCache>
                <c:formatCode>General</c:formatCode>
                <c:ptCount val="6"/>
                <c:pt idx="3">
                  <c:v>7396</c:v>
                </c:pt>
              </c:numCache>
            </c:numRef>
          </c:yVal>
          <c:smooth val="0"/>
        </c:ser>
        <c:ser>
          <c:idx val="97"/>
          <c:order val="9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Charting!$A$99:$F$99</c:f>
              <c:numCache>
                <c:formatCode>General</c:formatCode>
                <c:ptCount val="6"/>
                <c:pt idx="3">
                  <c:v>6417</c:v>
                </c:pt>
              </c:numCache>
            </c:numRef>
          </c:yVal>
          <c:smooth val="0"/>
        </c:ser>
        <c:ser>
          <c:idx val="98"/>
          <c:order val="9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Charting!$A$100:$F$100</c:f>
              <c:numCache>
                <c:formatCode>General</c:formatCode>
                <c:ptCount val="6"/>
                <c:pt idx="3">
                  <c:v>6533</c:v>
                </c:pt>
              </c:numCache>
            </c:numRef>
          </c:yVal>
          <c:smooth val="0"/>
        </c:ser>
        <c:ser>
          <c:idx val="99"/>
          <c:order val="9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Charting!$A$101:$F$101</c:f>
              <c:numCache>
                <c:formatCode>General</c:formatCode>
                <c:ptCount val="6"/>
                <c:pt idx="3">
                  <c:v>6749</c:v>
                </c:pt>
              </c:numCache>
            </c:numRef>
          </c:yVal>
          <c:smooth val="0"/>
        </c:ser>
        <c:ser>
          <c:idx val="100"/>
          <c:order val="10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Charting!$A$102:$F$102</c:f>
              <c:numCache>
                <c:formatCode>General</c:formatCode>
                <c:ptCount val="6"/>
                <c:pt idx="3">
                  <c:v>7126</c:v>
                </c:pt>
              </c:numCache>
            </c:numRef>
          </c:yVal>
          <c:smooth val="0"/>
        </c:ser>
        <c:ser>
          <c:idx val="101"/>
          <c:order val="10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Charting!$A$103:$F$103</c:f>
              <c:numCache>
                <c:formatCode>General</c:formatCode>
                <c:ptCount val="6"/>
                <c:pt idx="3">
                  <c:v>6112</c:v>
                </c:pt>
              </c:numCache>
            </c:numRef>
          </c:yVal>
          <c:smooth val="0"/>
        </c:ser>
        <c:ser>
          <c:idx val="102"/>
          <c:order val="10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Charting!$A$104:$F$104</c:f>
              <c:numCache>
                <c:formatCode>General</c:formatCode>
                <c:ptCount val="6"/>
                <c:pt idx="3">
                  <c:v>7085</c:v>
                </c:pt>
              </c:numCache>
            </c:numRef>
          </c:yVal>
          <c:smooth val="0"/>
        </c:ser>
        <c:ser>
          <c:idx val="103"/>
          <c:order val="10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Charting!$A$105:$F$105</c:f>
              <c:numCache>
                <c:formatCode>General</c:formatCode>
                <c:ptCount val="6"/>
                <c:pt idx="3">
                  <c:v>7896</c:v>
                </c:pt>
              </c:numCache>
            </c:numRef>
          </c:yVal>
          <c:smooth val="0"/>
        </c:ser>
        <c:ser>
          <c:idx val="104"/>
          <c:order val="10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Charting!$A$106:$F$106</c:f>
              <c:numCache>
                <c:formatCode>General</c:formatCode>
                <c:ptCount val="6"/>
                <c:pt idx="3">
                  <c:v>6948</c:v>
                </c:pt>
              </c:numCache>
            </c:numRef>
          </c:yVal>
          <c:smooth val="0"/>
        </c:ser>
        <c:ser>
          <c:idx val="105"/>
          <c:order val="10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Charting!$A$107:$F$107</c:f>
              <c:numCache>
                <c:formatCode>General</c:formatCode>
                <c:ptCount val="6"/>
                <c:pt idx="3">
                  <c:v>7874</c:v>
                </c:pt>
              </c:numCache>
            </c:numRef>
          </c:yVal>
          <c:smooth val="0"/>
        </c:ser>
        <c:ser>
          <c:idx val="106"/>
          <c:order val="10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Charting!$A$108:$F$108</c:f>
              <c:numCache>
                <c:formatCode>General</c:formatCode>
                <c:ptCount val="6"/>
                <c:pt idx="3">
                  <c:v>7708</c:v>
                </c:pt>
              </c:numCache>
            </c:numRef>
          </c:yVal>
          <c:smooth val="0"/>
        </c:ser>
        <c:ser>
          <c:idx val="107"/>
          <c:order val="10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Charting!$A$109:$F$109</c:f>
              <c:numCache>
                <c:formatCode>General</c:formatCode>
                <c:ptCount val="6"/>
                <c:pt idx="3">
                  <c:v>6532</c:v>
                </c:pt>
              </c:numCache>
            </c:numRef>
          </c:yVal>
          <c:smooth val="0"/>
        </c:ser>
        <c:ser>
          <c:idx val="108"/>
          <c:order val="10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Charting!$A$110:$F$110</c:f>
              <c:numCache>
                <c:formatCode>General</c:formatCode>
                <c:ptCount val="6"/>
                <c:pt idx="3">
                  <c:v>7914</c:v>
                </c:pt>
              </c:numCache>
            </c:numRef>
          </c:yVal>
          <c:smooth val="0"/>
        </c:ser>
        <c:ser>
          <c:idx val="109"/>
          <c:order val="10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Charting!$A$111:$F$111</c:f>
              <c:numCache>
                <c:formatCode>General</c:formatCode>
                <c:ptCount val="6"/>
                <c:pt idx="3">
                  <c:v>7594</c:v>
                </c:pt>
              </c:numCache>
            </c:numRef>
          </c:yVal>
          <c:smooth val="0"/>
        </c:ser>
        <c:ser>
          <c:idx val="110"/>
          <c:order val="11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Charting!$A$112:$F$112</c:f>
              <c:numCache>
                <c:formatCode>General</c:formatCode>
                <c:ptCount val="6"/>
                <c:pt idx="3">
                  <c:v>7012</c:v>
                </c:pt>
              </c:numCache>
            </c:numRef>
          </c:yVal>
          <c:smooth val="0"/>
        </c:ser>
        <c:ser>
          <c:idx val="111"/>
          <c:order val="11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Charting!$A$113:$F$113</c:f>
              <c:numCache>
                <c:formatCode>General</c:formatCode>
                <c:ptCount val="6"/>
                <c:pt idx="3">
                  <c:v>6732</c:v>
                </c:pt>
              </c:numCache>
            </c:numRef>
          </c:yVal>
          <c:smooth val="0"/>
        </c:ser>
        <c:ser>
          <c:idx val="112"/>
          <c:order val="11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Charting!$A$114:$F$114</c:f>
              <c:numCache>
                <c:formatCode>General</c:formatCode>
                <c:ptCount val="6"/>
                <c:pt idx="3">
                  <c:v>8162</c:v>
                </c:pt>
              </c:numCache>
            </c:numRef>
          </c:yVal>
          <c:smooth val="0"/>
        </c:ser>
        <c:ser>
          <c:idx val="113"/>
          <c:order val="11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Charting!$A$115:$F$115</c:f>
              <c:numCache>
                <c:formatCode>General</c:formatCode>
                <c:ptCount val="6"/>
                <c:pt idx="3">
                  <c:v>7151</c:v>
                </c:pt>
              </c:numCache>
            </c:numRef>
          </c:yVal>
          <c:smooth val="0"/>
        </c:ser>
        <c:ser>
          <c:idx val="114"/>
          <c:order val="11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Charting!$A$116:$F$116</c:f>
              <c:numCache>
                <c:formatCode>General</c:formatCode>
                <c:ptCount val="6"/>
                <c:pt idx="3">
                  <c:v>8042</c:v>
                </c:pt>
              </c:numCache>
            </c:numRef>
          </c:yVal>
          <c:smooth val="0"/>
        </c:ser>
        <c:ser>
          <c:idx val="115"/>
          <c:order val="11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Charting!$A$117:$F$117</c:f>
              <c:numCache>
                <c:formatCode>General</c:formatCode>
                <c:ptCount val="6"/>
                <c:pt idx="3">
                  <c:v>7612</c:v>
                </c:pt>
              </c:numCache>
            </c:numRef>
          </c:yVal>
          <c:smooth val="0"/>
        </c:ser>
        <c:ser>
          <c:idx val="116"/>
          <c:order val="11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Charting!$A$118:$F$118</c:f>
              <c:numCache>
                <c:formatCode>General</c:formatCode>
                <c:ptCount val="6"/>
                <c:pt idx="3">
                  <c:v>8011</c:v>
                </c:pt>
              </c:numCache>
            </c:numRef>
          </c:yVal>
          <c:smooth val="0"/>
        </c:ser>
        <c:ser>
          <c:idx val="117"/>
          <c:order val="11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Charting!$A$119:$F$119</c:f>
              <c:numCache>
                <c:formatCode>General</c:formatCode>
                <c:ptCount val="6"/>
                <c:pt idx="3">
                  <c:v>7762</c:v>
                </c:pt>
              </c:numCache>
            </c:numRef>
          </c:yVal>
          <c:smooth val="0"/>
        </c:ser>
        <c:ser>
          <c:idx val="118"/>
          <c:order val="11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Charting!$A$120:$F$120</c:f>
              <c:numCache>
                <c:formatCode>General</c:formatCode>
                <c:ptCount val="6"/>
                <c:pt idx="3">
                  <c:v>7384</c:v>
                </c:pt>
              </c:numCache>
            </c:numRef>
          </c:yVal>
          <c:smooth val="0"/>
        </c:ser>
        <c:ser>
          <c:idx val="119"/>
          <c:order val="11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Charting!$A$121:$F$121</c:f>
              <c:numCache>
                <c:formatCode>General</c:formatCode>
                <c:ptCount val="6"/>
                <c:pt idx="3">
                  <c:v>7679</c:v>
                </c:pt>
              </c:numCache>
            </c:numRef>
          </c:yVal>
          <c:smooth val="0"/>
        </c:ser>
        <c:ser>
          <c:idx val="120"/>
          <c:order val="12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Charting!$A$122:$F$122</c:f>
              <c:numCache>
                <c:formatCode>General</c:formatCode>
                <c:ptCount val="6"/>
                <c:pt idx="3">
                  <c:v>6491</c:v>
                </c:pt>
              </c:numCache>
            </c:numRef>
          </c:yVal>
          <c:smooth val="0"/>
        </c:ser>
        <c:ser>
          <c:idx val="121"/>
          <c:order val="12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Charting!$A$123:$F$123</c:f>
              <c:numCache>
                <c:formatCode>General</c:formatCode>
                <c:ptCount val="6"/>
                <c:pt idx="3">
                  <c:v>7866</c:v>
                </c:pt>
              </c:numCache>
            </c:numRef>
          </c:yVal>
          <c:smooth val="0"/>
        </c:ser>
        <c:ser>
          <c:idx val="122"/>
          <c:order val="12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Charting!$A$124:$F$124</c:f>
              <c:numCache>
                <c:formatCode>General</c:formatCode>
                <c:ptCount val="6"/>
                <c:pt idx="3">
                  <c:v>6613</c:v>
                </c:pt>
              </c:numCache>
            </c:numRef>
          </c:yVal>
          <c:smooth val="0"/>
        </c:ser>
        <c:ser>
          <c:idx val="123"/>
          <c:order val="12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Charting!$A$125:$F$125</c:f>
              <c:numCache>
                <c:formatCode>General</c:formatCode>
                <c:ptCount val="6"/>
                <c:pt idx="3">
                  <c:v>6129</c:v>
                </c:pt>
              </c:numCache>
            </c:numRef>
          </c:yVal>
          <c:smooth val="0"/>
        </c:ser>
        <c:ser>
          <c:idx val="124"/>
          <c:order val="12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Charting!$A$126:$F$126</c:f>
              <c:numCache>
                <c:formatCode>General</c:formatCode>
                <c:ptCount val="6"/>
                <c:pt idx="3">
                  <c:v>6621</c:v>
                </c:pt>
              </c:numCache>
            </c:numRef>
          </c:yVal>
          <c:smooth val="0"/>
        </c:ser>
        <c:ser>
          <c:idx val="125"/>
          <c:order val="12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Charting!$A$127:$F$127</c:f>
              <c:numCache>
                <c:formatCode>General</c:formatCode>
                <c:ptCount val="6"/>
                <c:pt idx="3">
                  <c:v>8676</c:v>
                </c:pt>
              </c:numCache>
            </c:numRef>
          </c:yVal>
          <c:smooth val="0"/>
        </c:ser>
        <c:ser>
          <c:idx val="126"/>
          <c:order val="12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Charting!$A$128:$F$128</c:f>
              <c:numCache>
                <c:formatCode>General</c:formatCode>
                <c:ptCount val="6"/>
                <c:pt idx="3">
                  <c:v>7770</c:v>
                </c:pt>
              </c:numCache>
            </c:numRef>
          </c:yVal>
          <c:smooth val="0"/>
        </c:ser>
        <c:ser>
          <c:idx val="127"/>
          <c:order val="12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Charting!$A$129:$F$129</c:f>
              <c:numCache>
                <c:formatCode>General</c:formatCode>
                <c:ptCount val="6"/>
                <c:pt idx="3">
                  <c:v>6815</c:v>
                </c:pt>
              </c:numCache>
            </c:numRef>
          </c:yVal>
          <c:smooth val="0"/>
        </c:ser>
        <c:ser>
          <c:idx val="128"/>
          <c:order val="12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Charting!$A$130:$F$130</c:f>
              <c:numCache>
                <c:formatCode>General</c:formatCode>
                <c:ptCount val="6"/>
                <c:pt idx="3">
                  <c:v>6949</c:v>
                </c:pt>
              </c:numCache>
            </c:numRef>
          </c:yVal>
          <c:smooth val="0"/>
        </c:ser>
        <c:ser>
          <c:idx val="129"/>
          <c:order val="12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Charting!$A$131:$F$131</c:f>
              <c:numCache>
                <c:formatCode>General</c:formatCode>
                <c:ptCount val="6"/>
                <c:pt idx="3">
                  <c:v>7499</c:v>
                </c:pt>
              </c:numCache>
            </c:numRef>
          </c:yVal>
          <c:smooth val="0"/>
        </c:ser>
        <c:ser>
          <c:idx val="130"/>
          <c:order val="13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Charting!$A$132:$F$132</c:f>
              <c:numCache>
                <c:formatCode>General</c:formatCode>
                <c:ptCount val="6"/>
                <c:pt idx="3">
                  <c:v>6618</c:v>
                </c:pt>
              </c:numCache>
            </c:numRef>
          </c:yVal>
          <c:smooth val="0"/>
        </c:ser>
        <c:ser>
          <c:idx val="131"/>
          <c:order val="13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Charting!$A$133:$F$133</c:f>
              <c:numCache>
                <c:formatCode>General</c:formatCode>
                <c:ptCount val="6"/>
                <c:pt idx="3">
                  <c:v>8013</c:v>
                </c:pt>
              </c:numCache>
            </c:numRef>
          </c:yVal>
          <c:smooth val="0"/>
        </c:ser>
        <c:ser>
          <c:idx val="132"/>
          <c:order val="13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Charting!$A$134:$F$134</c:f>
              <c:numCache>
                <c:formatCode>General</c:formatCode>
                <c:ptCount val="6"/>
                <c:pt idx="3">
                  <c:v>6724</c:v>
                </c:pt>
              </c:numCache>
            </c:numRef>
          </c:yVal>
          <c:smooth val="0"/>
        </c:ser>
        <c:ser>
          <c:idx val="133"/>
          <c:order val="13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Charting!$A$135:$F$135</c:f>
              <c:numCache>
                <c:formatCode>General</c:formatCode>
                <c:ptCount val="6"/>
                <c:pt idx="3">
                  <c:v>6608</c:v>
                </c:pt>
              </c:numCache>
            </c:numRef>
          </c:yVal>
          <c:smooth val="0"/>
        </c:ser>
        <c:ser>
          <c:idx val="134"/>
          <c:order val="13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Charting!$A$136:$F$136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5"/>
          <c:order val="13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Charting!$A$137:$F$137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6"/>
          <c:order val="13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Charting!$A$138:$F$138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7"/>
          <c:order val="13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Charting!$A$139:$F$139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8"/>
          <c:order val="13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Charting!$A$140:$F$140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9"/>
          <c:order val="13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Charting!$A$141:$F$141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0"/>
          <c:order val="14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Charting!$A$142:$F$142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1"/>
          <c:order val="14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Charting!$A$143:$F$143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2"/>
          <c:order val="14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Charting!$A$144:$F$144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3"/>
          <c:order val="14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Charting!$A$145:$F$145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4"/>
          <c:order val="14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Charting!$A$146:$F$146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5"/>
          <c:order val="14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Charting!$A$147:$F$147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6"/>
          <c:order val="14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Charting!$A$148:$F$148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7"/>
          <c:order val="14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Charting!$A$149:$F$149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8"/>
          <c:order val="14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Charting!$A$150:$F$150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9"/>
          <c:order val="14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Charting!$A$151:$F$151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0"/>
          <c:order val="15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Charting!$A$152:$F$152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1"/>
          <c:order val="15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Charting!$A$153:$F$153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2"/>
          <c:order val="15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Charting!$A$154:$F$154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3"/>
          <c:order val="15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Charting!$A$155:$F$155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4"/>
          <c:order val="15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Charting!$A$156:$F$156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5"/>
          <c:order val="15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Charting!$A$157:$F$157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6"/>
          <c:order val="15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Charting!$A$158:$F$158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7"/>
          <c:order val="15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Charting!$A$159:$F$159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8"/>
          <c:order val="15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Charting!$A$160:$F$160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9"/>
          <c:order val="15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Charting!$A$161:$F$161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0"/>
          <c:order val="16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Charting!$A$162:$F$162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1"/>
          <c:order val="16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Charting!$A$163:$F$163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2"/>
          <c:order val="16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Charting!$A$164:$F$164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3"/>
          <c:order val="16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Charting!$A$165:$F$165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4"/>
          <c:order val="16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Charting!$A$166:$F$166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5"/>
          <c:order val="16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Charting!$A$167:$F$167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6"/>
          <c:order val="16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Charting!$A$168:$F$168</c:f>
              <c:numCache>
                <c:formatCode>General</c:formatCode>
                <c:ptCount val="6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7995616"/>
        <c:axId val="297996008"/>
      </c:scatterChart>
      <c:valAx>
        <c:axId val="29799561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7996008"/>
        <c:crossesAt val="0"/>
        <c:crossBetween val="midCat"/>
      </c:valAx>
      <c:valAx>
        <c:axId val="297996008"/>
        <c:scaling>
          <c:orientation val="minMax"/>
          <c:min val="30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7995616"/>
        <c:crosses val="autoZero"/>
        <c:crossBetween val="midCat"/>
        <c:minorUnit val="50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2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EIT and PE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Salary Distribution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2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768079521974652E-2"/>
          <c:y val="0.12980406833815386"/>
          <c:w val="0.89304945392115131"/>
          <c:h val="0.79507599084172265"/>
        </c:manualLayout>
      </c:layout>
      <c:scatterChart>
        <c:scatterStyle val="lineMarker"/>
        <c:varyColors val="0"/>
        <c:ser>
          <c:idx val="0"/>
          <c:order val="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Charting!$A$2:$F$2</c:f>
              <c:numCache>
                <c:formatCode>General</c:formatCode>
                <c:ptCount val="6"/>
                <c:pt idx="0">
                  <c:v>4726</c:v>
                </c:pt>
                <c:pt idx="1">
                  <c:v>5055</c:v>
                </c:pt>
                <c:pt idx="2">
                  <c:v>7462</c:v>
                </c:pt>
                <c:pt idx="3">
                  <c:v>7730</c:v>
                </c:pt>
                <c:pt idx="4">
                  <c:v>9384</c:v>
                </c:pt>
                <c:pt idx="5">
                  <c:v>10143</c:v>
                </c:pt>
              </c:numCache>
            </c:numRef>
          </c:yVal>
          <c:smooth val="0"/>
        </c:ser>
        <c:ser>
          <c:idx val="1"/>
          <c:order val="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Charting!$A$3:$F$3</c:f>
              <c:numCache>
                <c:formatCode>General</c:formatCode>
                <c:ptCount val="6"/>
                <c:pt idx="0">
                  <c:v>4701</c:v>
                </c:pt>
                <c:pt idx="1">
                  <c:v>5355</c:v>
                </c:pt>
                <c:pt idx="2">
                  <c:v>5813</c:v>
                </c:pt>
                <c:pt idx="3">
                  <c:v>6972</c:v>
                </c:pt>
                <c:pt idx="4">
                  <c:v>9185</c:v>
                </c:pt>
                <c:pt idx="5">
                  <c:v>10224</c:v>
                </c:pt>
              </c:numCache>
            </c:numRef>
          </c:yVal>
          <c:smooth val="0"/>
        </c:ser>
        <c:ser>
          <c:idx val="2"/>
          <c:order val="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Charting!$A$4:$F$4</c:f>
              <c:numCache>
                <c:formatCode>General</c:formatCode>
                <c:ptCount val="6"/>
                <c:pt idx="0">
                  <c:v>5047</c:v>
                </c:pt>
                <c:pt idx="1">
                  <c:v>5447</c:v>
                </c:pt>
                <c:pt idx="2">
                  <c:v>6144</c:v>
                </c:pt>
                <c:pt idx="3">
                  <c:v>6480</c:v>
                </c:pt>
                <c:pt idx="4">
                  <c:v>8518</c:v>
                </c:pt>
                <c:pt idx="5">
                  <c:v>10413</c:v>
                </c:pt>
              </c:numCache>
            </c:numRef>
          </c:yVal>
          <c:smooth val="0"/>
        </c:ser>
        <c:ser>
          <c:idx val="3"/>
          <c:order val="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Charting!$A$5:$F$5</c:f>
              <c:numCache>
                <c:formatCode>General</c:formatCode>
                <c:ptCount val="6"/>
                <c:pt idx="0">
                  <c:v>4740</c:v>
                </c:pt>
                <c:pt idx="1">
                  <c:v>5381</c:v>
                </c:pt>
                <c:pt idx="2">
                  <c:v>6362</c:v>
                </c:pt>
                <c:pt idx="3">
                  <c:v>6761</c:v>
                </c:pt>
                <c:pt idx="4">
                  <c:v>8802</c:v>
                </c:pt>
                <c:pt idx="5">
                  <c:v>10312</c:v>
                </c:pt>
              </c:numCache>
            </c:numRef>
          </c:yVal>
          <c:smooth val="0"/>
        </c:ser>
        <c:ser>
          <c:idx val="4"/>
          <c:order val="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Charting!$A$6:$F$6</c:f>
              <c:numCache>
                <c:formatCode>General</c:formatCode>
                <c:ptCount val="6"/>
                <c:pt idx="0">
                  <c:v>5043</c:v>
                </c:pt>
                <c:pt idx="1">
                  <c:v>5480</c:v>
                </c:pt>
                <c:pt idx="2">
                  <c:v>5964</c:v>
                </c:pt>
                <c:pt idx="3">
                  <c:v>6450</c:v>
                </c:pt>
                <c:pt idx="4">
                  <c:v>8524</c:v>
                </c:pt>
                <c:pt idx="5">
                  <c:v>10199</c:v>
                </c:pt>
              </c:numCache>
            </c:numRef>
          </c:yVal>
          <c:smooth val="0"/>
        </c:ser>
        <c:ser>
          <c:idx val="5"/>
          <c:order val="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Charting!$A$7:$F$7</c:f>
              <c:numCache>
                <c:formatCode>General</c:formatCode>
                <c:ptCount val="6"/>
                <c:pt idx="0">
                  <c:v>4716</c:v>
                </c:pt>
                <c:pt idx="1">
                  <c:v>5422</c:v>
                </c:pt>
                <c:pt idx="2">
                  <c:v>5820</c:v>
                </c:pt>
                <c:pt idx="3">
                  <c:v>7027</c:v>
                </c:pt>
                <c:pt idx="4">
                  <c:v>8433</c:v>
                </c:pt>
                <c:pt idx="5">
                  <c:v>10220</c:v>
                </c:pt>
              </c:numCache>
            </c:numRef>
          </c:yVal>
          <c:smooth val="0"/>
        </c:ser>
        <c:ser>
          <c:idx val="6"/>
          <c:order val="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Charting!$A$8:$F$8</c:f>
              <c:numCache>
                <c:formatCode>General</c:formatCode>
                <c:ptCount val="6"/>
                <c:pt idx="0">
                  <c:v>4949</c:v>
                </c:pt>
                <c:pt idx="1">
                  <c:v>5423</c:v>
                </c:pt>
                <c:pt idx="2">
                  <c:v>5863</c:v>
                </c:pt>
                <c:pt idx="3">
                  <c:v>7336</c:v>
                </c:pt>
                <c:pt idx="4">
                  <c:v>9148</c:v>
                </c:pt>
                <c:pt idx="5">
                  <c:v>10228</c:v>
                </c:pt>
              </c:numCache>
            </c:numRef>
          </c:yVal>
          <c:smooth val="0"/>
        </c:ser>
        <c:ser>
          <c:idx val="7"/>
          <c:order val="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Charting!$A$9:$F$9</c:f>
              <c:numCache>
                <c:formatCode>General</c:formatCode>
                <c:ptCount val="6"/>
                <c:pt idx="0">
                  <c:v>5070</c:v>
                </c:pt>
                <c:pt idx="1">
                  <c:v>5380</c:v>
                </c:pt>
                <c:pt idx="2">
                  <c:v>7136</c:v>
                </c:pt>
                <c:pt idx="3">
                  <c:v>7606</c:v>
                </c:pt>
                <c:pt idx="4">
                  <c:v>8891</c:v>
                </c:pt>
                <c:pt idx="5">
                  <c:v>10049</c:v>
                </c:pt>
              </c:numCache>
            </c:numRef>
          </c:yVal>
          <c:smooth val="0"/>
        </c:ser>
        <c:ser>
          <c:idx val="8"/>
          <c:order val="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Charting!$A$10:$F$10</c:f>
              <c:numCache>
                <c:formatCode>General</c:formatCode>
                <c:ptCount val="6"/>
                <c:pt idx="0">
                  <c:v>4231</c:v>
                </c:pt>
                <c:pt idx="1">
                  <c:v>5452</c:v>
                </c:pt>
                <c:pt idx="2">
                  <c:v>6097</c:v>
                </c:pt>
                <c:pt idx="3">
                  <c:v>7840</c:v>
                </c:pt>
                <c:pt idx="4">
                  <c:v>8560</c:v>
                </c:pt>
                <c:pt idx="5">
                  <c:v>10074</c:v>
                </c:pt>
              </c:numCache>
            </c:numRef>
          </c:yVal>
          <c:smooth val="0"/>
        </c:ser>
        <c:ser>
          <c:idx val="9"/>
          <c:order val="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Charting!$A$11:$F$11</c:f>
              <c:numCache>
                <c:formatCode>General</c:formatCode>
                <c:ptCount val="6"/>
                <c:pt idx="0">
                  <c:v>4977</c:v>
                </c:pt>
                <c:pt idx="1">
                  <c:v>5142</c:v>
                </c:pt>
                <c:pt idx="2">
                  <c:v>5971</c:v>
                </c:pt>
                <c:pt idx="3">
                  <c:v>6477</c:v>
                </c:pt>
                <c:pt idx="4">
                  <c:v>8623</c:v>
                </c:pt>
                <c:pt idx="5">
                  <c:v>10412</c:v>
                </c:pt>
              </c:numCache>
            </c:numRef>
          </c:yVal>
          <c:smooth val="0"/>
        </c:ser>
        <c:ser>
          <c:idx val="10"/>
          <c:order val="1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Charting!$A$12:$F$12</c:f>
              <c:numCache>
                <c:formatCode>General</c:formatCode>
                <c:ptCount val="6"/>
                <c:pt idx="0">
                  <c:v>5050</c:v>
                </c:pt>
                <c:pt idx="1">
                  <c:v>5188</c:v>
                </c:pt>
                <c:pt idx="2">
                  <c:v>5931</c:v>
                </c:pt>
                <c:pt idx="3">
                  <c:v>7458</c:v>
                </c:pt>
                <c:pt idx="4">
                  <c:v>9413</c:v>
                </c:pt>
              </c:numCache>
            </c:numRef>
          </c:yVal>
          <c:smooth val="0"/>
        </c:ser>
        <c:ser>
          <c:idx val="11"/>
          <c:order val="1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Charting!$A$13:$F$13</c:f>
              <c:numCache>
                <c:formatCode>General</c:formatCode>
                <c:ptCount val="6"/>
                <c:pt idx="0">
                  <c:v>5269</c:v>
                </c:pt>
                <c:pt idx="1">
                  <c:v>5424</c:v>
                </c:pt>
                <c:pt idx="2">
                  <c:v>6008</c:v>
                </c:pt>
                <c:pt idx="3">
                  <c:v>7718</c:v>
                </c:pt>
                <c:pt idx="4">
                  <c:v>9040</c:v>
                </c:pt>
              </c:numCache>
            </c:numRef>
          </c:yVal>
          <c:smooth val="0"/>
        </c:ser>
        <c:ser>
          <c:idx val="12"/>
          <c:order val="1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Charting!$A$14:$F$14</c:f>
              <c:numCache>
                <c:formatCode>General</c:formatCode>
                <c:ptCount val="6"/>
                <c:pt idx="0">
                  <c:v>4738</c:v>
                </c:pt>
                <c:pt idx="1">
                  <c:v>5382</c:v>
                </c:pt>
                <c:pt idx="2">
                  <c:v>5775</c:v>
                </c:pt>
                <c:pt idx="3">
                  <c:v>6314</c:v>
                </c:pt>
                <c:pt idx="4">
                  <c:v>9208</c:v>
                </c:pt>
              </c:numCache>
            </c:numRef>
          </c:yVal>
          <c:smooth val="0"/>
        </c:ser>
        <c:ser>
          <c:idx val="13"/>
          <c:order val="1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Charting!$A$15:$F$15</c:f>
              <c:numCache>
                <c:formatCode>General</c:formatCode>
                <c:ptCount val="6"/>
                <c:pt idx="0">
                  <c:v>4715</c:v>
                </c:pt>
                <c:pt idx="1">
                  <c:v>5290</c:v>
                </c:pt>
                <c:pt idx="2">
                  <c:v>5920</c:v>
                </c:pt>
                <c:pt idx="3">
                  <c:v>7273</c:v>
                </c:pt>
                <c:pt idx="4">
                  <c:v>8675</c:v>
                </c:pt>
              </c:numCache>
            </c:numRef>
          </c:yVal>
          <c:smooth val="0"/>
        </c:ser>
        <c:ser>
          <c:idx val="14"/>
          <c:order val="1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Charting!$A$16:$F$16</c:f>
              <c:numCache>
                <c:formatCode>General</c:formatCode>
                <c:ptCount val="6"/>
                <c:pt idx="0">
                  <c:v>5316</c:v>
                </c:pt>
                <c:pt idx="1">
                  <c:v>5081</c:v>
                </c:pt>
                <c:pt idx="2">
                  <c:v>5995</c:v>
                </c:pt>
                <c:pt idx="3">
                  <c:v>7932</c:v>
                </c:pt>
                <c:pt idx="4">
                  <c:v>9028</c:v>
                </c:pt>
              </c:numCache>
            </c:numRef>
          </c:yVal>
          <c:smooth val="0"/>
        </c:ser>
        <c:ser>
          <c:idx val="15"/>
          <c:order val="1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Charting!$A$17:$F$17</c:f>
              <c:numCache>
                <c:formatCode>General</c:formatCode>
                <c:ptCount val="6"/>
                <c:pt idx="0">
                  <c:v>5287</c:v>
                </c:pt>
                <c:pt idx="1">
                  <c:v>5324</c:v>
                </c:pt>
                <c:pt idx="2">
                  <c:v>6087</c:v>
                </c:pt>
                <c:pt idx="3">
                  <c:v>7806</c:v>
                </c:pt>
                <c:pt idx="4">
                  <c:v>9146</c:v>
                </c:pt>
              </c:numCache>
            </c:numRef>
          </c:yVal>
          <c:smooth val="0"/>
        </c:ser>
        <c:ser>
          <c:idx val="16"/>
          <c:order val="1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Charting!$A$18:$F$18</c:f>
              <c:numCache>
                <c:formatCode>General</c:formatCode>
                <c:ptCount val="6"/>
                <c:pt idx="0">
                  <c:v>4837</c:v>
                </c:pt>
                <c:pt idx="1">
                  <c:v>5852</c:v>
                </c:pt>
                <c:pt idx="2">
                  <c:v>6044</c:v>
                </c:pt>
                <c:pt idx="3">
                  <c:v>7989</c:v>
                </c:pt>
                <c:pt idx="4">
                  <c:v>8492</c:v>
                </c:pt>
              </c:numCache>
            </c:numRef>
          </c:yVal>
          <c:smooth val="0"/>
        </c:ser>
        <c:ser>
          <c:idx val="17"/>
          <c:order val="1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Charting!$A$19:$F$19</c:f>
              <c:numCache>
                <c:formatCode>General</c:formatCode>
                <c:ptCount val="6"/>
                <c:pt idx="0">
                  <c:v>5913</c:v>
                </c:pt>
                <c:pt idx="2">
                  <c:v>5580</c:v>
                </c:pt>
                <c:pt idx="3">
                  <c:v>7134</c:v>
                </c:pt>
                <c:pt idx="4">
                  <c:v>9118</c:v>
                </c:pt>
              </c:numCache>
            </c:numRef>
          </c:yVal>
          <c:smooth val="0"/>
        </c:ser>
        <c:ser>
          <c:idx val="18"/>
          <c:order val="1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Charting!$A$20:$F$20</c:f>
              <c:numCache>
                <c:formatCode>General</c:formatCode>
                <c:ptCount val="6"/>
                <c:pt idx="0">
                  <c:v>5294</c:v>
                </c:pt>
                <c:pt idx="2">
                  <c:v>6028</c:v>
                </c:pt>
                <c:pt idx="3">
                  <c:v>7512</c:v>
                </c:pt>
                <c:pt idx="4">
                  <c:v>8444</c:v>
                </c:pt>
              </c:numCache>
            </c:numRef>
          </c:yVal>
          <c:smooth val="0"/>
        </c:ser>
        <c:ser>
          <c:idx val="19"/>
          <c:order val="1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Charting!$A$21:$F$21</c:f>
              <c:numCache>
                <c:formatCode>General</c:formatCode>
                <c:ptCount val="6"/>
                <c:pt idx="2">
                  <c:v>7354</c:v>
                </c:pt>
                <c:pt idx="3">
                  <c:v>7236</c:v>
                </c:pt>
                <c:pt idx="4">
                  <c:v>8718</c:v>
                </c:pt>
              </c:numCache>
            </c:numRef>
          </c:yVal>
          <c:smooth val="0"/>
        </c:ser>
        <c:ser>
          <c:idx val="20"/>
          <c:order val="2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Charting!$A$22:$F$22</c:f>
              <c:numCache>
                <c:formatCode>General</c:formatCode>
                <c:ptCount val="6"/>
                <c:pt idx="2">
                  <c:v>6084</c:v>
                </c:pt>
                <c:pt idx="3">
                  <c:v>6571</c:v>
                </c:pt>
                <c:pt idx="4">
                  <c:v>9121</c:v>
                </c:pt>
              </c:numCache>
            </c:numRef>
          </c:yVal>
          <c:smooth val="0"/>
        </c:ser>
        <c:ser>
          <c:idx val="21"/>
          <c:order val="2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Charting!$A$23:$F$23</c:f>
              <c:numCache>
                <c:formatCode>General</c:formatCode>
                <c:ptCount val="6"/>
                <c:pt idx="3">
                  <c:v>7042</c:v>
                </c:pt>
                <c:pt idx="4">
                  <c:v>9182</c:v>
                </c:pt>
              </c:numCache>
            </c:numRef>
          </c:yVal>
          <c:smooth val="0"/>
        </c:ser>
        <c:ser>
          <c:idx val="22"/>
          <c:order val="2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Charting!$A$24:$F$24</c:f>
              <c:numCache>
                <c:formatCode>General</c:formatCode>
                <c:ptCount val="6"/>
                <c:pt idx="3">
                  <c:v>7127</c:v>
                </c:pt>
                <c:pt idx="4">
                  <c:v>8787</c:v>
                </c:pt>
              </c:numCache>
            </c:numRef>
          </c:yVal>
          <c:smooth val="0"/>
        </c:ser>
        <c:ser>
          <c:idx val="23"/>
          <c:order val="2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Charting!$A$25:$F$25</c:f>
              <c:numCache>
                <c:formatCode>General</c:formatCode>
                <c:ptCount val="6"/>
                <c:pt idx="3">
                  <c:v>6528</c:v>
                </c:pt>
                <c:pt idx="4">
                  <c:v>8000</c:v>
                </c:pt>
              </c:numCache>
            </c:numRef>
          </c:yVal>
          <c:smooth val="0"/>
        </c:ser>
        <c:ser>
          <c:idx val="24"/>
          <c:order val="2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Charting!$A$26:$F$26</c:f>
              <c:numCache>
                <c:formatCode>General</c:formatCode>
                <c:ptCount val="6"/>
                <c:pt idx="3">
                  <c:v>6432</c:v>
                </c:pt>
                <c:pt idx="4">
                  <c:v>9151</c:v>
                </c:pt>
              </c:numCache>
            </c:numRef>
          </c:yVal>
          <c:smooth val="0"/>
        </c:ser>
        <c:ser>
          <c:idx val="25"/>
          <c:order val="2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Charting!$A$27:$F$27</c:f>
              <c:numCache>
                <c:formatCode>General</c:formatCode>
                <c:ptCount val="6"/>
                <c:pt idx="3">
                  <c:v>6325</c:v>
                </c:pt>
                <c:pt idx="4">
                  <c:v>8359</c:v>
                </c:pt>
              </c:numCache>
            </c:numRef>
          </c:yVal>
          <c:smooth val="0"/>
        </c:ser>
        <c:ser>
          <c:idx val="26"/>
          <c:order val="2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Charting!$A$28:$F$28</c:f>
              <c:numCache>
                <c:formatCode>General</c:formatCode>
                <c:ptCount val="6"/>
                <c:pt idx="3">
                  <c:v>6377</c:v>
                </c:pt>
                <c:pt idx="4">
                  <c:v>9107</c:v>
                </c:pt>
              </c:numCache>
            </c:numRef>
          </c:yVal>
          <c:smooth val="0"/>
        </c:ser>
        <c:ser>
          <c:idx val="27"/>
          <c:order val="2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Charting!$A$29:$F$29</c:f>
              <c:numCache>
                <c:formatCode>General</c:formatCode>
                <c:ptCount val="6"/>
                <c:pt idx="3">
                  <c:v>7815</c:v>
                </c:pt>
                <c:pt idx="4">
                  <c:v>9385</c:v>
                </c:pt>
              </c:numCache>
            </c:numRef>
          </c:yVal>
          <c:smooth val="0"/>
        </c:ser>
        <c:ser>
          <c:idx val="28"/>
          <c:order val="2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Charting!$A$30:$F$30</c:f>
              <c:numCache>
                <c:formatCode>General</c:formatCode>
                <c:ptCount val="6"/>
                <c:pt idx="3">
                  <c:v>8049</c:v>
                </c:pt>
                <c:pt idx="4">
                  <c:v>9791</c:v>
                </c:pt>
              </c:numCache>
            </c:numRef>
          </c:yVal>
          <c:smooth val="0"/>
        </c:ser>
        <c:ser>
          <c:idx val="29"/>
          <c:order val="2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Charting!$A$31:$F$31</c:f>
              <c:numCache>
                <c:formatCode>General</c:formatCode>
                <c:ptCount val="6"/>
                <c:pt idx="3">
                  <c:v>7795</c:v>
                </c:pt>
                <c:pt idx="4">
                  <c:v>8450</c:v>
                </c:pt>
              </c:numCache>
            </c:numRef>
          </c:yVal>
          <c:smooth val="0"/>
        </c:ser>
        <c:ser>
          <c:idx val="30"/>
          <c:order val="3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Charting!$A$32:$F$32</c:f>
              <c:numCache>
                <c:formatCode>General</c:formatCode>
                <c:ptCount val="6"/>
                <c:pt idx="3">
                  <c:v>6461</c:v>
                </c:pt>
                <c:pt idx="4">
                  <c:v>8804</c:v>
                </c:pt>
              </c:numCache>
            </c:numRef>
          </c:yVal>
          <c:smooth val="0"/>
        </c:ser>
        <c:ser>
          <c:idx val="31"/>
          <c:order val="3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Charting!$A$33:$F$33</c:f>
              <c:numCache>
                <c:formatCode>General</c:formatCode>
                <c:ptCount val="6"/>
                <c:pt idx="3">
                  <c:v>8045</c:v>
                </c:pt>
                <c:pt idx="4">
                  <c:v>9113</c:v>
                </c:pt>
              </c:numCache>
            </c:numRef>
          </c:yVal>
          <c:smooth val="0"/>
        </c:ser>
        <c:ser>
          <c:idx val="32"/>
          <c:order val="3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Charting!$A$34:$F$34</c:f>
              <c:numCache>
                <c:formatCode>General</c:formatCode>
                <c:ptCount val="6"/>
                <c:pt idx="3">
                  <c:v>7090</c:v>
                </c:pt>
                <c:pt idx="4">
                  <c:v>8350</c:v>
                </c:pt>
              </c:numCache>
            </c:numRef>
          </c:yVal>
          <c:smooth val="0"/>
        </c:ser>
        <c:ser>
          <c:idx val="33"/>
          <c:order val="3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Charting!$A$35:$F$35</c:f>
              <c:numCache>
                <c:formatCode>General</c:formatCode>
                <c:ptCount val="6"/>
                <c:pt idx="3">
                  <c:v>6810</c:v>
                </c:pt>
                <c:pt idx="4">
                  <c:v>8839</c:v>
                </c:pt>
              </c:numCache>
            </c:numRef>
          </c:yVal>
          <c:smooth val="0"/>
        </c:ser>
        <c:ser>
          <c:idx val="34"/>
          <c:order val="3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Charting!$A$36:$F$36</c:f>
              <c:numCache>
                <c:formatCode>General</c:formatCode>
                <c:ptCount val="6"/>
                <c:pt idx="3">
                  <c:v>6743</c:v>
                </c:pt>
                <c:pt idx="4">
                  <c:v>8877</c:v>
                </c:pt>
              </c:numCache>
            </c:numRef>
          </c:yVal>
          <c:smooth val="0"/>
        </c:ser>
        <c:ser>
          <c:idx val="35"/>
          <c:order val="3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Charting!$A$37:$F$37</c:f>
              <c:numCache>
                <c:formatCode>General</c:formatCode>
                <c:ptCount val="6"/>
                <c:pt idx="3">
                  <c:v>7311</c:v>
                </c:pt>
                <c:pt idx="4">
                  <c:v>8632</c:v>
                </c:pt>
              </c:numCache>
            </c:numRef>
          </c:yVal>
          <c:smooth val="0"/>
        </c:ser>
        <c:ser>
          <c:idx val="36"/>
          <c:order val="3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Charting!$A$38:$F$38</c:f>
              <c:numCache>
                <c:formatCode>General</c:formatCode>
                <c:ptCount val="6"/>
                <c:pt idx="3">
                  <c:v>7143</c:v>
                </c:pt>
                <c:pt idx="4">
                  <c:v>9059</c:v>
                </c:pt>
              </c:numCache>
            </c:numRef>
          </c:yVal>
          <c:smooth val="0"/>
        </c:ser>
        <c:ser>
          <c:idx val="37"/>
          <c:order val="3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Charting!$A$39:$F$39</c:f>
              <c:numCache>
                <c:formatCode>General</c:formatCode>
                <c:ptCount val="6"/>
                <c:pt idx="3">
                  <c:v>6893</c:v>
                </c:pt>
                <c:pt idx="4">
                  <c:v>8956</c:v>
                </c:pt>
              </c:numCache>
            </c:numRef>
          </c:yVal>
          <c:smooth val="0"/>
        </c:ser>
        <c:ser>
          <c:idx val="38"/>
          <c:order val="3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Charting!$A$40:$F$40</c:f>
              <c:numCache>
                <c:formatCode>General</c:formatCode>
                <c:ptCount val="6"/>
                <c:pt idx="3">
                  <c:v>6536</c:v>
                </c:pt>
                <c:pt idx="4">
                  <c:v>8861</c:v>
                </c:pt>
              </c:numCache>
            </c:numRef>
          </c:yVal>
          <c:smooth val="0"/>
        </c:ser>
        <c:ser>
          <c:idx val="39"/>
          <c:order val="3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Charting!$A$41:$F$41</c:f>
              <c:numCache>
                <c:formatCode>General</c:formatCode>
                <c:ptCount val="6"/>
                <c:pt idx="3">
                  <c:v>6991</c:v>
                </c:pt>
                <c:pt idx="4">
                  <c:v>8734</c:v>
                </c:pt>
              </c:numCache>
            </c:numRef>
          </c:yVal>
          <c:smooth val="0"/>
        </c:ser>
        <c:ser>
          <c:idx val="40"/>
          <c:order val="4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Charting!$A$42:$F$42</c:f>
              <c:numCache>
                <c:formatCode>General</c:formatCode>
                <c:ptCount val="6"/>
                <c:pt idx="3">
                  <c:v>7798</c:v>
                </c:pt>
                <c:pt idx="4">
                  <c:v>8820</c:v>
                </c:pt>
              </c:numCache>
            </c:numRef>
          </c:yVal>
          <c:smooth val="0"/>
        </c:ser>
        <c:ser>
          <c:idx val="41"/>
          <c:order val="4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Charting!$A$43:$F$43</c:f>
              <c:numCache>
                <c:formatCode>General</c:formatCode>
                <c:ptCount val="6"/>
                <c:pt idx="3">
                  <c:v>7459</c:v>
                </c:pt>
                <c:pt idx="4">
                  <c:v>8569</c:v>
                </c:pt>
              </c:numCache>
            </c:numRef>
          </c:yVal>
          <c:smooth val="0"/>
        </c:ser>
        <c:ser>
          <c:idx val="42"/>
          <c:order val="4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Charting!$A$44:$F$44</c:f>
              <c:numCache>
                <c:formatCode>General</c:formatCode>
                <c:ptCount val="6"/>
                <c:pt idx="3">
                  <c:v>6580</c:v>
                </c:pt>
                <c:pt idx="4">
                  <c:v>8606</c:v>
                </c:pt>
              </c:numCache>
            </c:numRef>
          </c:yVal>
          <c:smooth val="0"/>
        </c:ser>
        <c:ser>
          <c:idx val="43"/>
          <c:order val="4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Charting!$A$45:$F$45</c:f>
              <c:numCache>
                <c:formatCode>General</c:formatCode>
                <c:ptCount val="6"/>
                <c:pt idx="3">
                  <c:v>6975</c:v>
                </c:pt>
                <c:pt idx="4">
                  <c:v>8975</c:v>
                </c:pt>
              </c:numCache>
            </c:numRef>
          </c:yVal>
          <c:smooth val="0"/>
        </c:ser>
        <c:ser>
          <c:idx val="44"/>
          <c:order val="4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Charting!$A$46:$F$46</c:f>
              <c:numCache>
                <c:formatCode>General</c:formatCode>
                <c:ptCount val="6"/>
                <c:pt idx="3">
                  <c:v>6675</c:v>
                </c:pt>
                <c:pt idx="4">
                  <c:v>8942</c:v>
                </c:pt>
              </c:numCache>
            </c:numRef>
          </c:yVal>
          <c:smooth val="0"/>
        </c:ser>
        <c:ser>
          <c:idx val="45"/>
          <c:order val="4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Charting!$A$47:$F$47</c:f>
              <c:numCache>
                <c:formatCode>General</c:formatCode>
                <c:ptCount val="6"/>
                <c:pt idx="3">
                  <c:v>7740</c:v>
                </c:pt>
                <c:pt idx="4">
                  <c:v>8357</c:v>
                </c:pt>
              </c:numCache>
            </c:numRef>
          </c:yVal>
          <c:smooth val="0"/>
        </c:ser>
        <c:ser>
          <c:idx val="46"/>
          <c:order val="4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Charting!$A$48:$F$48</c:f>
              <c:numCache>
                <c:formatCode>General</c:formatCode>
                <c:ptCount val="6"/>
                <c:pt idx="3">
                  <c:v>6462</c:v>
                </c:pt>
                <c:pt idx="4">
                  <c:v>8490</c:v>
                </c:pt>
              </c:numCache>
            </c:numRef>
          </c:yVal>
          <c:smooth val="0"/>
        </c:ser>
        <c:ser>
          <c:idx val="47"/>
          <c:order val="4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Charting!$A$49:$F$49</c:f>
              <c:numCache>
                <c:formatCode>General</c:formatCode>
                <c:ptCount val="6"/>
                <c:pt idx="3">
                  <c:v>7829</c:v>
                </c:pt>
                <c:pt idx="4">
                  <c:v>8984</c:v>
                </c:pt>
              </c:numCache>
            </c:numRef>
          </c:yVal>
          <c:smooth val="0"/>
        </c:ser>
        <c:ser>
          <c:idx val="48"/>
          <c:order val="4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Charting!$A$50:$F$50</c:f>
              <c:numCache>
                <c:formatCode>General</c:formatCode>
                <c:ptCount val="6"/>
                <c:pt idx="3">
                  <c:v>7633</c:v>
                </c:pt>
                <c:pt idx="4">
                  <c:v>9086</c:v>
                </c:pt>
              </c:numCache>
            </c:numRef>
          </c:yVal>
          <c:smooth val="0"/>
        </c:ser>
        <c:ser>
          <c:idx val="49"/>
          <c:order val="4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Charting!$A$51:$F$51</c:f>
              <c:numCache>
                <c:formatCode>General</c:formatCode>
                <c:ptCount val="6"/>
                <c:pt idx="3">
                  <c:v>7559</c:v>
                </c:pt>
                <c:pt idx="4">
                  <c:v>8200</c:v>
                </c:pt>
              </c:numCache>
            </c:numRef>
          </c:yVal>
          <c:smooth val="0"/>
        </c:ser>
        <c:ser>
          <c:idx val="50"/>
          <c:order val="5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Charting!$A$52:$F$52</c:f>
              <c:numCache>
                <c:formatCode>General</c:formatCode>
                <c:ptCount val="6"/>
                <c:pt idx="3">
                  <c:v>7621</c:v>
                </c:pt>
                <c:pt idx="4">
                  <c:v>9330</c:v>
                </c:pt>
              </c:numCache>
            </c:numRef>
          </c:yVal>
          <c:smooth val="0"/>
        </c:ser>
        <c:ser>
          <c:idx val="51"/>
          <c:order val="5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Charting!$A$53:$F$53</c:f>
              <c:numCache>
                <c:formatCode>General</c:formatCode>
                <c:ptCount val="6"/>
                <c:pt idx="3">
                  <c:v>6985</c:v>
                </c:pt>
                <c:pt idx="4">
                  <c:v>8535</c:v>
                </c:pt>
              </c:numCache>
            </c:numRef>
          </c:yVal>
          <c:smooth val="0"/>
        </c:ser>
        <c:ser>
          <c:idx val="52"/>
          <c:order val="5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Charting!$A$54:$F$54</c:f>
              <c:numCache>
                <c:formatCode>General</c:formatCode>
                <c:ptCount val="6"/>
                <c:pt idx="3">
                  <c:v>7753</c:v>
                </c:pt>
                <c:pt idx="4">
                  <c:v>9214</c:v>
                </c:pt>
              </c:numCache>
            </c:numRef>
          </c:yVal>
          <c:smooth val="0"/>
        </c:ser>
        <c:ser>
          <c:idx val="53"/>
          <c:order val="5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Charting!$A$55:$F$55</c:f>
              <c:numCache>
                <c:formatCode>General</c:formatCode>
                <c:ptCount val="6"/>
                <c:pt idx="3">
                  <c:v>7242</c:v>
                </c:pt>
                <c:pt idx="4">
                  <c:v>8202</c:v>
                </c:pt>
              </c:numCache>
            </c:numRef>
          </c:yVal>
          <c:smooth val="0"/>
        </c:ser>
        <c:ser>
          <c:idx val="54"/>
          <c:order val="5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Charting!$A$56:$F$56</c:f>
              <c:numCache>
                <c:formatCode>General</c:formatCode>
                <c:ptCount val="6"/>
                <c:pt idx="3">
                  <c:v>5828</c:v>
                </c:pt>
                <c:pt idx="4">
                  <c:v>8533</c:v>
                </c:pt>
              </c:numCache>
            </c:numRef>
          </c:yVal>
          <c:smooth val="0"/>
        </c:ser>
        <c:ser>
          <c:idx val="55"/>
          <c:order val="5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Charting!$A$57:$F$57</c:f>
              <c:numCache>
                <c:formatCode>General</c:formatCode>
                <c:ptCount val="6"/>
                <c:pt idx="3">
                  <c:v>7775</c:v>
                </c:pt>
                <c:pt idx="4">
                  <c:v>8449</c:v>
                </c:pt>
              </c:numCache>
            </c:numRef>
          </c:yVal>
          <c:smooth val="0"/>
        </c:ser>
        <c:ser>
          <c:idx val="56"/>
          <c:order val="5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Charting!$A$58:$F$58</c:f>
              <c:numCache>
                <c:formatCode>General</c:formatCode>
                <c:ptCount val="6"/>
                <c:pt idx="3">
                  <c:v>7592</c:v>
                </c:pt>
                <c:pt idx="4">
                  <c:v>8232</c:v>
                </c:pt>
              </c:numCache>
            </c:numRef>
          </c:yVal>
          <c:smooth val="0"/>
        </c:ser>
        <c:ser>
          <c:idx val="57"/>
          <c:order val="5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Charting!$A$59:$F$59</c:f>
              <c:numCache>
                <c:formatCode>General</c:formatCode>
                <c:ptCount val="6"/>
                <c:pt idx="3">
                  <c:v>7185</c:v>
                </c:pt>
              </c:numCache>
            </c:numRef>
          </c:yVal>
          <c:smooth val="0"/>
        </c:ser>
        <c:ser>
          <c:idx val="58"/>
          <c:order val="5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Charting!$A$60:$F$60</c:f>
              <c:numCache>
                <c:formatCode>General</c:formatCode>
                <c:ptCount val="6"/>
                <c:pt idx="3">
                  <c:v>6610</c:v>
                </c:pt>
              </c:numCache>
            </c:numRef>
          </c:yVal>
          <c:smooth val="0"/>
        </c:ser>
        <c:ser>
          <c:idx val="59"/>
          <c:order val="5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Charting!$A$61:$F$61</c:f>
              <c:numCache>
                <c:formatCode>General</c:formatCode>
                <c:ptCount val="6"/>
                <c:pt idx="3">
                  <c:v>7923</c:v>
                </c:pt>
              </c:numCache>
            </c:numRef>
          </c:yVal>
          <c:smooth val="0"/>
        </c:ser>
        <c:ser>
          <c:idx val="60"/>
          <c:order val="6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Charting!$A$62:$F$62</c:f>
              <c:numCache>
                <c:formatCode>General</c:formatCode>
                <c:ptCount val="6"/>
                <c:pt idx="3">
                  <c:v>6728</c:v>
                </c:pt>
              </c:numCache>
            </c:numRef>
          </c:yVal>
          <c:smooth val="0"/>
        </c:ser>
        <c:ser>
          <c:idx val="61"/>
          <c:order val="6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Charting!$A$63:$F$63</c:f>
              <c:numCache>
                <c:formatCode>General</c:formatCode>
                <c:ptCount val="6"/>
                <c:pt idx="3">
                  <c:v>6193</c:v>
                </c:pt>
              </c:numCache>
            </c:numRef>
          </c:yVal>
          <c:smooth val="0"/>
        </c:ser>
        <c:ser>
          <c:idx val="62"/>
          <c:order val="6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Charting!$A$64:$F$64</c:f>
              <c:numCache>
                <c:formatCode>General</c:formatCode>
                <c:ptCount val="6"/>
                <c:pt idx="3">
                  <c:v>6264</c:v>
                </c:pt>
              </c:numCache>
            </c:numRef>
          </c:yVal>
          <c:smooth val="0"/>
        </c:ser>
        <c:ser>
          <c:idx val="63"/>
          <c:order val="6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Charting!$A$65:$F$65</c:f>
              <c:numCache>
                <c:formatCode>General</c:formatCode>
                <c:ptCount val="6"/>
                <c:pt idx="3">
                  <c:v>7769</c:v>
                </c:pt>
              </c:numCache>
            </c:numRef>
          </c:yVal>
          <c:smooth val="0"/>
        </c:ser>
        <c:ser>
          <c:idx val="64"/>
          <c:order val="6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Charting!$A$66:$F$66</c:f>
              <c:numCache>
                <c:formatCode>General</c:formatCode>
                <c:ptCount val="6"/>
                <c:pt idx="3">
                  <c:v>7251</c:v>
                </c:pt>
              </c:numCache>
            </c:numRef>
          </c:yVal>
          <c:smooth val="0"/>
        </c:ser>
        <c:ser>
          <c:idx val="65"/>
          <c:order val="6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Charting!$A$67:$F$67</c:f>
              <c:numCache>
                <c:formatCode>General</c:formatCode>
                <c:ptCount val="6"/>
                <c:pt idx="3">
                  <c:v>7312</c:v>
                </c:pt>
              </c:numCache>
            </c:numRef>
          </c:yVal>
          <c:smooth val="0"/>
        </c:ser>
        <c:ser>
          <c:idx val="66"/>
          <c:order val="6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Charting!$A$68:$F$68</c:f>
              <c:numCache>
                <c:formatCode>General</c:formatCode>
                <c:ptCount val="6"/>
                <c:pt idx="3">
                  <c:v>6843</c:v>
                </c:pt>
              </c:numCache>
            </c:numRef>
          </c:yVal>
          <c:smooth val="0"/>
        </c:ser>
        <c:ser>
          <c:idx val="67"/>
          <c:order val="6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Charting!$A$69:$F$69</c:f>
              <c:numCache>
                <c:formatCode>General</c:formatCode>
                <c:ptCount val="6"/>
                <c:pt idx="3">
                  <c:v>6337</c:v>
                </c:pt>
              </c:numCache>
            </c:numRef>
          </c:yVal>
          <c:smooth val="0"/>
        </c:ser>
        <c:ser>
          <c:idx val="68"/>
          <c:order val="6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Charting!$A$70:$F$70</c:f>
              <c:numCache>
                <c:formatCode>General</c:formatCode>
                <c:ptCount val="6"/>
                <c:pt idx="3">
                  <c:v>6816</c:v>
                </c:pt>
              </c:numCache>
            </c:numRef>
          </c:yVal>
          <c:smooth val="0"/>
        </c:ser>
        <c:ser>
          <c:idx val="69"/>
          <c:order val="6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Charting!$A$71:$F$71</c:f>
              <c:numCache>
                <c:formatCode>General</c:formatCode>
                <c:ptCount val="6"/>
                <c:pt idx="3">
                  <c:v>6712</c:v>
                </c:pt>
              </c:numCache>
            </c:numRef>
          </c:yVal>
          <c:smooth val="0"/>
        </c:ser>
        <c:ser>
          <c:idx val="70"/>
          <c:order val="7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Charting!$A$72:$F$72</c:f>
              <c:numCache>
                <c:formatCode>General</c:formatCode>
                <c:ptCount val="6"/>
                <c:pt idx="3">
                  <c:v>6558</c:v>
                </c:pt>
              </c:numCache>
            </c:numRef>
          </c:yVal>
          <c:smooth val="0"/>
        </c:ser>
        <c:ser>
          <c:idx val="71"/>
          <c:order val="7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Charting!$A$73:$F$73</c:f>
              <c:numCache>
                <c:formatCode>General</c:formatCode>
                <c:ptCount val="6"/>
                <c:pt idx="3">
                  <c:v>7681</c:v>
                </c:pt>
              </c:numCache>
            </c:numRef>
          </c:yVal>
          <c:smooth val="0"/>
        </c:ser>
        <c:ser>
          <c:idx val="72"/>
          <c:order val="7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Charting!$A$74:$F$74</c:f>
              <c:numCache>
                <c:formatCode>General</c:formatCode>
                <c:ptCount val="6"/>
                <c:pt idx="3">
                  <c:v>6650</c:v>
                </c:pt>
              </c:numCache>
            </c:numRef>
          </c:yVal>
          <c:smooth val="0"/>
        </c:ser>
        <c:ser>
          <c:idx val="73"/>
          <c:order val="7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Charting!$A$75:$F$75</c:f>
              <c:numCache>
                <c:formatCode>General</c:formatCode>
                <c:ptCount val="6"/>
                <c:pt idx="3">
                  <c:v>6702</c:v>
                </c:pt>
              </c:numCache>
            </c:numRef>
          </c:yVal>
          <c:smooth val="0"/>
        </c:ser>
        <c:ser>
          <c:idx val="74"/>
          <c:order val="7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Charting!$A$76:$F$76</c:f>
              <c:numCache>
                <c:formatCode>General</c:formatCode>
                <c:ptCount val="6"/>
                <c:pt idx="3">
                  <c:v>6512</c:v>
                </c:pt>
              </c:numCache>
            </c:numRef>
          </c:yVal>
          <c:smooth val="0"/>
        </c:ser>
        <c:ser>
          <c:idx val="75"/>
          <c:order val="7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Charting!$A$77:$F$77</c:f>
              <c:numCache>
                <c:formatCode>General</c:formatCode>
                <c:ptCount val="6"/>
                <c:pt idx="3">
                  <c:v>7916</c:v>
                </c:pt>
              </c:numCache>
            </c:numRef>
          </c:yVal>
          <c:smooth val="0"/>
        </c:ser>
        <c:ser>
          <c:idx val="76"/>
          <c:order val="7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Charting!$A$78:$F$78</c:f>
              <c:numCache>
                <c:formatCode>General</c:formatCode>
                <c:ptCount val="6"/>
                <c:pt idx="3">
                  <c:v>6871</c:v>
                </c:pt>
              </c:numCache>
            </c:numRef>
          </c:yVal>
          <c:smooth val="0"/>
        </c:ser>
        <c:ser>
          <c:idx val="77"/>
          <c:order val="7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Charting!$A$79:$F$79</c:f>
              <c:numCache>
                <c:formatCode>General</c:formatCode>
                <c:ptCount val="6"/>
                <c:pt idx="3">
                  <c:v>7500</c:v>
                </c:pt>
              </c:numCache>
            </c:numRef>
          </c:yVal>
          <c:smooth val="0"/>
        </c:ser>
        <c:ser>
          <c:idx val="78"/>
          <c:order val="7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Charting!$A$80:$F$80</c:f>
              <c:numCache>
                <c:formatCode>General</c:formatCode>
                <c:ptCount val="6"/>
                <c:pt idx="3">
                  <c:v>6487</c:v>
                </c:pt>
              </c:numCache>
            </c:numRef>
          </c:yVal>
          <c:smooth val="0"/>
        </c:ser>
        <c:ser>
          <c:idx val="79"/>
          <c:order val="7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Charting!$A$81:$F$81</c:f>
              <c:numCache>
                <c:formatCode>General</c:formatCode>
                <c:ptCount val="6"/>
                <c:pt idx="3">
                  <c:v>6441</c:v>
                </c:pt>
              </c:numCache>
            </c:numRef>
          </c:yVal>
          <c:smooth val="0"/>
        </c:ser>
        <c:ser>
          <c:idx val="80"/>
          <c:order val="8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Charting!$A$82:$F$82</c:f>
              <c:numCache>
                <c:formatCode>General</c:formatCode>
                <c:ptCount val="6"/>
                <c:pt idx="3">
                  <c:v>7386</c:v>
                </c:pt>
              </c:numCache>
            </c:numRef>
          </c:yVal>
          <c:smooth val="0"/>
        </c:ser>
        <c:ser>
          <c:idx val="81"/>
          <c:order val="8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Charting!$A$83:$F$83</c:f>
              <c:numCache>
                <c:formatCode>General</c:formatCode>
                <c:ptCount val="6"/>
                <c:pt idx="3">
                  <c:v>7908</c:v>
                </c:pt>
              </c:numCache>
            </c:numRef>
          </c:yVal>
          <c:smooth val="0"/>
        </c:ser>
        <c:ser>
          <c:idx val="82"/>
          <c:order val="8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Charting!$A$84:$F$84</c:f>
              <c:numCache>
                <c:formatCode>General</c:formatCode>
                <c:ptCount val="6"/>
                <c:pt idx="3">
                  <c:v>6321</c:v>
                </c:pt>
              </c:numCache>
            </c:numRef>
          </c:yVal>
          <c:smooth val="0"/>
        </c:ser>
        <c:ser>
          <c:idx val="83"/>
          <c:order val="8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Charting!$A$85:$F$85</c:f>
              <c:numCache>
                <c:formatCode>General</c:formatCode>
                <c:ptCount val="6"/>
                <c:pt idx="3">
                  <c:v>7915</c:v>
                </c:pt>
              </c:numCache>
            </c:numRef>
          </c:yVal>
          <c:smooth val="0"/>
        </c:ser>
        <c:ser>
          <c:idx val="84"/>
          <c:order val="8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Charting!$A$86:$F$86</c:f>
              <c:numCache>
                <c:formatCode>General</c:formatCode>
                <c:ptCount val="6"/>
                <c:pt idx="3">
                  <c:v>7931</c:v>
                </c:pt>
              </c:numCache>
            </c:numRef>
          </c:yVal>
          <c:smooth val="0"/>
        </c:ser>
        <c:ser>
          <c:idx val="85"/>
          <c:order val="8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Charting!$A$87:$F$87</c:f>
              <c:numCache>
                <c:formatCode>General</c:formatCode>
                <c:ptCount val="6"/>
                <c:pt idx="3">
                  <c:v>7332</c:v>
                </c:pt>
              </c:numCache>
            </c:numRef>
          </c:yVal>
          <c:smooth val="0"/>
        </c:ser>
        <c:ser>
          <c:idx val="86"/>
          <c:order val="8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Charting!$A$88:$F$88</c:f>
              <c:numCache>
                <c:formatCode>General</c:formatCode>
                <c:ptCount val="6"/>
                <c:pt idx="3">
                  <c:v>7327</c:v>
                </c:pt>
              </c:numCache>
            </c:numRef>
          </c:yVal>
          <c:smooth val="0"/>
        </c:ser>
        <c:ser>
          <c:idx val="87"/>
          <c:order val="8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Charting!$A$89:$F$89</c:f>
              <c:numCache>
                <c:formatCode>General</c:formatCode>
                <c:ptCount val="6"/>
                <c:pt idx="3">
                  <c:v>6877</c:v>
                </c:pt>
              </c:numCache>
            </c:numRef>
          </c:yVal>
          <c:smooth val="0"/>
        </c:ser>
        <c:ser>
          <c:idx val="88"/>
          <c:order val="8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Charting!$A$90:$F$90</c:f>
              <c:numCache>
                <c:formatCode>General</c:formatCode>
                <c:ptCount val="6"/>
                <c:pt idx="3">
                  <c:v>7765</c:v>
                </c:pt>
              </c:numCache>
            </c:numRef>
          </c:yVal>
          <c:smooth val="0"/>
        </c:ser>
        <c:ser>
          <c:idx val="89"/>
          <c:order val="8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Charting!$A$91:$F$91</c:f>
              <c:numCache>
                <c:formatCode>General</c:formatCode>
                <c:ptCount val="6"/>
                <c:pt idx="3">
                  <c:v>7749</c:v>
                </c:pt>
              </c:numCache>
            </c:numRef>
          </c:yVal>
          <c:smooth val="0"/>
        </c:ser>
        <c:ser>
          <c:idx val="90"/>
          <c:order val="9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Charting!$A$92:$F$92</c:f>
              <c:numCache>
                <c:formatCode>General</c:formatCode>
                <c:ptCount val="6"/>
                <c:pt idx="3">
                  <c:v>6977</c:v>
                </c:pt>
              </c:numCache>
            </c:numRef>
          </c:yVal>
          <c:smooth val="0"/>
        </c:ser>
        <c:ser>
          <c:idx val="91"/>
          <c:order val="9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Charting!$A$93:$F$93</c:f>
              <c:numCache>
                <c:formatCode>General</c:formatCode>
                <c:ptCount val="6"/>
                <c:pt idx="3">
                  <c:v>6577</c:v>
                </c:pt>
              </c:numCache>
            </c:numRef>
          </c:yVal>
          <c:smooth val="0"/>
        </c:ser>
        <c:ser>
          <c:idx val="92"/>
          <c:order val="9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Charting!$A$94:$F$94</c:f>
              <c:numCache>
                <c:formatCode>General</c:formatCode>
                <c:ptCount val="6"/>
                <c:pt idx="3">
                  <c:v>7075</c:v>
                </c:pt>
              </c:numCache>
            </c:numRef>
          </c:yVal>
          <c:smooth val="0"/>
        </c:ser>
        <c:ser>
          <c:idx val="93"/>
          <c:order val="9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Charting!$A$95:$F$95</c:f>
              <c:numCache>
                <c:formatCode>General</c:formatCode>
                <c:ptCount val="6"/>
                <c:pt idx="3">
                  <c:v>7158</c:v>
                </c:pt>
              </c:numCache>
            </c:numRef>
          </c:yVal>
          <c:smooth val="0"/>
        </c:ser>
        <c:ser>
          <c:idx val="94"/>
          <c:order val="9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Charting!$A$96:$F$96</c:f>
              <c:numCache>
                <c:formatCode>General</c:formatCode>
                <c:ptCount val="6"/>
                <c:pt idx="3">
                  <c:v>6883</c:v>
                </c:pt>
              </c:numCache>
            </c:numRef>
          </c:yVal>
          <c:smooth val="0"/>
        </c:ser>
        <c:ser>
          <c:idx val="95"/>
          <c:order val="9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Charting!$A$97:$F$97</c:f>
              <c:numCache>
                <c:formatCode>General</c:formatCode>
                <c:ptCount val="6"/>
                <c:pt idx="3">
                  <c:v>6971</c:v>
                </c:pt>
              </c:numCache>
            </c:numRef>
          </c:yVal>
          <c:smooth val="0"/>
        </c:ser>
        <c:ser>
          <c:idx val="96"/>
          <c:order val="9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Charting!$A$98:$F$98</c:f>
              <c:numCache>
                <c:formatCode>General</c:formatCode>
                <c:ptCount val="6"/>
                <c:pt idx="3">
                  <c:v>7396</c:v>
                </c:pt>
              </c:numCache>
            </c:numRef>
          </c:yVal>
          <c:smooth val="0"/>
        </c:ser>
        <c:ser>
          <c:idx val="97"/>
          <c:order val="9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Charting!$A$99:$F$99</c:f>
              <c:numCache>
                <c:formatCode>General</c:formatCode>
                <c:ptCount val="6"/>
                <c:pt idx="3">
                  <c:v>6417</c:v>
                </c:pt>
              </c:numCache>
            </c:numRef>
          </c:yVal>
          <c:smooth val="0"/>
        </c:ser>
        <c:ser>
          <c:idx val="98"/>
          <c:order val="9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Charting!$A$100:$F$100</c:f>
              <c:numCache>
                <c:formatCode>General</c:formatCode>
                <c:ptCount val="6"/>
                <c:pt idx="3">
                  <c:v>6533</c:v>
                </c:pt>
              </c:numCache>
            </c:numRef>
          </c:yVal>
          <c:smooth val="0"/>
        </c:ser>
        <c:ser>
          <c:idx val="99"/>
          <c:order val="9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Charting!$A$101:$F$101</c:f>
              <c:numCache>
                <c:formatCode>General</c:formatCode>
                <c:ptCount val="6"/>
                <c:pt idx="3">
                  <c:v>6749</c:v>
                </c:pt>
              </c:numCache>
            </c:numRef>
          </c:yVal>
          <c:smooth val="0"/>
        </c:ser>
        <c:ser>
          <c:idx val="100"/>
          <c:order val="10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Charting!$A$102:$F$102</c:f>
              <c:numCache>
                <c:formatCode>General</c:formatCode>
                <c:ptCount val="6"/>
                <c:pt idx="3">
                  <c:v>7126</c:v>
                </c:pt>
              </c:numCache>
            </c:numRef>
          </c:yVal>
          <c:smooth val="0"/>
        </c:ser>
        <c:ser>
          <c:idx val="101"/>
          <c:order val="10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Charting!$A$103:$F$103</c:f>
              <c:numCache>
                <c:formatCode>General</c:formatCode>
                <c:ptCount val="6"/>
                <c:pt idx="3">
                  <c:v>6112</c:v>
                </c:pt>
              </c:numCache>
            </c:numRef>
          </c:yVal>
          <c:smooth val="0"/>
        </c:ser>
        <c:ser>
          <c:idx val="102"/>
          <c:order val="10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Charting!$A$104:$F$104</c:f>
              <c:numCache>
                <c:formatCode>General</c:formatCode>
                <c:ptCount val="6"/>
                <c:pt idx="3">
                  <c:v>7085</c:v>
                </c:pt>
              </c:numCache>
            </c:numRef>
          </c:yVal>
          <c:smooth val="0"/>
        </c:ser>
        <c:ser>
          <c:idx val="103"/>
          <c:order val="10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Charting!$A$105:$F$105</c:f>
              <c:numCache>
                <c:formatCode>General</c:formatCode>
                <c:ptCount val="6"/>
                <c:pt idx="3">
                  <c:v>7896</c:v>
                </c:pt>
              </c:numCache>
            </c:numRef>
          </c:yVal>
          <c:smooth val="0"/>
        </c:ser>
        <c:ser>
          <c:idx val="104"/>
          <c:order val="10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Charting!$A$106:$F$106</c:f>
              <c:numCache>
                <c:formatCode>General</c:formatCode>
                <c:ptCount val="6"/>
                <c:pt idx="3">
                  <c:v>6948</c:v>
                </c:pt>
              </c:numCache>
            </c:numRef>
          </c:yVal>
          <c:smooth val="0"/>
        </c:ser>
        <c:ser>
          <c:idx val="105"/>
          <c:order val="10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Charting!$A$107:$F$107</c:f>
              <c:numCache>
                <c:formatCode>General</c:formatCode>
                <c:ptCount val="6"/>
                <c:pt idx="3">
                  <c:v>7874</c:v>
                </c:pt>
              </c:numCache>
            </c:numRef>
          </c:yVal>
          <c:smooth val="0"/>
        </c:ser>
        <c:ser>
          <c:idx val="106"/>
          <c:order val="10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Charting!$A$108:$F$108</c:f>
              <c:numCache>
                <c:formatCode>General</c:formatCode>
                <c:ptCount val="6"/>
                <c:pt idx="3">
                  <c:v>7708</c:v>
                </c:pt>
              </c:numCache>
            </c:numRef>
          </c:yVal>
          <c:smooth val="0"/>
        </c:ser>
        <c:ser>
          <c:idx val="107"/>
          <c:order val="10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Charting!$A$109:$F$109</c:f>
              <c:numCache>
                <c:formatCode>General</c:formatCode>
                <c:ptCount val="6"/>
                <c:pt idx="3">
                  <c:v>6532</c:v>
                </c:pt>
              </c:numCache>
            </c:numRef>
          </c:yVal>
          <c:smooth val="0"/>
        </c:ser>
        <c:ser>
          <c:idx val="108"/>
          <c:order val="10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Charting!$A$110:$F$110</c:f>
              <c:numCache>
                <c:formatCode>General</c:formatCode>
                <c:ptCount val="6"/>
                <c:pt idx="3">
                  <c:v>7914</c:v>
                </c:pt>
              </c:numCache>
            </c:numRef>
          </c:yVal>
          <c:smooth val="0"/>
        </c:ser>
        <c:ser>
          <c:idx val="109"/>
          <c:order val="10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Charting!$A$111:$F$111</c:f>
              <c:numCache>
                <c:formatCode>General</c:formatCode>
                <c:ptCount val="6"/>
                <c:pt idx="3">
                  <c:v>7594</c:v>
                </c:pt>
              </c:numCache>
            </c:numRef>
          </c:yVal>
          <c:smooth val="0"/>
        </c:ser>
        <c:ser>
          <c:idx val="110"/>
          <c:order val="11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Charting!$A$112:$F$112</c:f>
              <c:numCache>
                <c:formatCode>General</c:formatCode>
                <c:ptCount val="6"/>
                <c:pt idx="3">
                  <c:v>7012</c:v>
                </c:pt>
              </c:numCache>
            </c:numRef>
          </c:yVal>
          <c:smooth val="0"/>
        </c:ser>
        <c:ser>
          <c:idx val="111"/>
          <c:order val="11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Charting!$A$113:$F$113</c:f>
              <c:numCache>
                <c:formatCode>General</c:formatCode>
                <c:ptCount val="6"/>
                <c:pt idx="3">
                  <c:v>6732</c:v>
                </c:pt>
              </c:numCache>
            </c:numRef>
          </c:yVal>
          <c:smooth val="0"/>
        </c:ser>
        <c:ser>
          <c:idx val="112"/>
          <c:order val="11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Charting!$A$114:$F$114</c:f>
              <c:numCache>
                <c:formatCode>General</c:formatCode>
                <c:ptCount val="6"/>
                <c:pt idx="3">
                  <c:v>8162</c:v>
                </c:pt>
              </c:numCache>
            </c:numRef>
          </c:yVal>
          <c:smooth val="0"/>
        </c:ser>
        <c:ser>
          <c:idx val="113"/>
          <c:order val="11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Charting!$A$115:$F$115</c:f>
              <c:numCache>
                <c:formatCode>General</c:formatCode>
                <c:ptCount val="6"/>
                <c:pt idx="3">
                  <c:v>7151</c:v>
                </c:pt>
              </c:numCache>
            </c:numRef>
          </c:yVal>
          <c:smooth val="0"/>
        </c:ser>
        <c:ser>
          <c:idx val="114"/>
          <c:order val="11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Charting!$A$116:$F$116</c:f>
              <c:numCache>
                <c:formatCode>General</c:formatCode>
                <c:ptCount val="6"/>
                <c:pt idx="3">
                  <c:v>8042</c:v>
                </c:pt>
              </c:numCache>
            </c:numRef>
          </c:yVal>
          <c:smooth val="0"/>
        </c:ser>
        <c:ser>
          <c:idx val="115"/>
          <c:order val="11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Charting!$A$117:$F$117</c:f>
              <c:numCache>
                <c:formatCode>General</c:formatCode>
                <c:ptCount val="6"/>
                <c:pt idx="3">
                  <c:v>7612</c:v>
                </c:pt>
              </c:numCache>
            </c:numRef>
          </c:yVal>
          <c:smooth val="0"/>
        </c:ser>
        <c:ser>
          <c:idx val="116"/>
          <c:order val="11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Charting!$A$118:$F$118</c:f>
              <c:numCache>
                <c:formatCode>General</c:formatCode>
                <c:ptCount val="6"/>
                <c:pt idx="3">
                  <c:v>8011</c:v>
                </c:pt>
              </c:numCache>
            </c:numRef>
          </c:yVal>
          <c:smooth val="0"/>
        </c:ser>
        <c:ser>
          <c:idx val="117"/>
          <c:order val="11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Charting!$A$119:$F$119</c:f>
              <c:numCache>
                <c:formatCode>General</c:formatCode>
                <c:ptCount val="6"/>
                <c:pt idx="3">
                  <c:v>7762</c:v>
                </c:pt>
              </c:numCache>
            </c:numRef>
          </c:yVal>
          <c:smooth val="0"/>
        </c:ser>
        <c:ser>
          <c:idx val="118"/>
          <c:order val="11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Charting!$A$120:$F$120</c:f>
              <c:numCache>
                <c:formatCode>General</c:formatCode>
                <c:ptCount val="6"/>
                <c:pt idx="3">
                  <c:v>7384</c:v>
                </c:pt>
              </c:numCache>
            </c:numRef>
          </c:yVal>
          <c:smooth val="0"/>
        </c:ser>
        <c:ser>
          <c:idx val="119"/>
          <c:order val="11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Charting!$A$121:$F$121</c:f>
              <c:numCache>
                <c:formatCode>General</c:formatCode>
                <c:ptCount val="6"/>
                <c:pt idx="3">
                  <c:v>7679</c:v>
                </c:pt>
              </c:numCache>
            </c:numRef>
          </c:yVal>
          <c:smooth val="0"/>
        </c:ser>
        <c:ser>
          <c:idx val="120"/>
          <c:order val="12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Charting!$A$122:$F$122</c:f>
              <c:numCache>
                <c:formatCode>General</c:formatCode>
                <c:ptCount val="6"/>
                <c:pt idx="3">
                  <c:v>6491</c:v>
                </c:pt>
              </c:numCache>
            </c:numRef>
          </c:yVal>
          <c:smooth val="0"/>
        </c:ser>
        <c:ser>
          <c:idx val="121"/>
          <c:order val="12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Charting!$A$123:$F$123</c:f>
              <c:numCache>
                <c:formatCode>General</c:formatCode>
                <c:ptCount val="6"/>
                <c:pt idx="3">
                  <c:v>7866</c:v>
                </c:pt>
              </c:numCache>
            </c:numRef>
          </c:yVal>
          <c:smooth val="0"/>
        </c:ser>
        <c:ser>
          <c:idx val="122"/>
          <c:order val="12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Charting!$A$124:$F$124</c:f>
              <c:numCache>
                <c:formatCode>General</c:formatCode>
                <c:ptCount val="6"/>
                <c:pt idx="3">
                  <c:v>6613</c:v>
                </c:pt>
              </c:numCache>
            </c:numRef>
          </c:yVal>
          <c:smooth val="0"/>
        </c:ser>
        <c:ser>
          <c:idx val="123"/>
          <c:order val="12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Charting!$A$125:$F$125</c:f>
              <c:numCache>
                <c:formatCode>General</c:formatCode>
                <c:ptCount val="6"/>
                <c:pt idx="3">
                  <c:v>6129</c:v>
                </c:pt>
              </c:numCache>
            </c:numRef>
          </c:yVal>
          <c:smooth val="0"/>
        </c:ser>
        <c:ser>
          <c:idx val="124"/>
          <c:order val="12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Charting!$A$126:$F$126</c:f>
              <c:numCache>
                <c:formatCode>General</c:formatCode>
                <c:ptCount val="6"/>
                <c:pt idx="3">
                  <c:v>6621</c:v>
                </c:pt>
              </c:numCache>
            </c:numRef>
          </c:yVal>
          <c:smooth val="0"/>
        </c:ser>
        <c:ser>
          <c:idx val="125"/>
          <c:order val="12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Charting!$A$127:$F$127</c:f>
              <c:numCache>
                <c:formatCode>General</c:formatCode>
                <c:ptCount val="6"/>
                <c:pt idx="3">
                  <c:v>8676</c:v>
                </c:pt>
              </c:numCache>
            </c:numRef>
          </c:yVal>
          <c:smooth val="0"/>
        </c:ser>
        <c:ser>
          <c:idx val="126"/>
          <c:order val="12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Charting!$A$128:$F$128</c:f>
              <c:numCache>
                <c:formatCode>General</c:formatCode>
                <c:ptCount val="6"/>
                <c:pt idx="3">
                  <c:v>7770</c:v>
                </c:pt>
              </c:numCache>
            </c:numRef>
          </c:yVal>
          <c:smooth val="0"/>
        </c:ser>
        <c:ser>
          <c:idx val="127"/>
          <c:order val="12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Charting!$A$129:$F$129</c:f>
              <c:numCache>
                <c:formatCode>General</c:formatCode>
                <c:ptCount val="6"/>
                <c:pt idx="3">
                  <c:v>6815</c:v>
                </c:pt>
              </c:numCache>
            </c:numRef>
          </c:yVal>
          <c:smooth val="0"/>
        </c:ser>
        <c:ser>
          <c:idx val="128"/>
          <c:order val="12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Charting!$A$130:$F$130</c:f>
              <c:numCache>
                <c:formatCode>General</c:formatCode>
                <c:ptCount val="6"/>
                <c:pt idx="3">
                  <c:v>6949</c:v>
                </c:pt>
              </c:numCache>
            </c:numRef>
          </c:yVal>
          <c:smooth val="0"/>
        </c:ser>
        <c:ser>
          <c:idx val="129"/>
          <c:order val="12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Charting!$A$131:$F$131</c:f>
              <c:numCache>
                <c:formatCode>General</c:formatCode>
                <c:ptCount val="6"/>
                <c:pt idx="3">
                  <c:v>7499</c:v>
                </c:pt>
              </c:numCache>
            </c:numRef>
          </c:yVal>
          <c:smooth val="0"/>
        </c:ser>
        <c:ser>
          <c:idx val="130"/>
          <c:order val="13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Charting!$A$132:$F$132</c:f>
              <c:numCache>
                <c:formatCode>General</c:formatCode>
                <c:ptCount val="6"/>
                <c:pt idx="3">
                  <c:v>6618</c:v>
                </c:pt>
              </c:numCache>
            </c:numRef>
          </c:yVal>
          <c:smooth val="0"/>
        </c:ser>
        <c:ser>
          <c:idx val="131"/>
          <c:order val="13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Charting!$A$133:$F$133</c:f>
              <c:numCache>
                <c:formatCode>General</c:formatCode>
                <c:ptCount val="6"/>
                <c:pt idx="3">
                  <c:v>8013</c:v>
                </c:pt>
              </c:numCache>
            </c:numRef>
          </c:yVal>
          <c:smooth val="0"/>
        </c:ser>
        <c:ser>
          <c:idx val="132"/>
          <c:order val="13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Charting!$A$134:$F$134</c:f>
              <c:numCache>
                <c:formatCode>General</c:formatCode>
                <c:ptCount val="6"/>
                <c:pt idx="3">
                  <c:v>6724</c:v>
                </c:pt>
              </c:numCache>
            </c:numRef>
          </c:yVal>
          <c:smooth val="0"/>
        </c:ser>
        <c:ser>
          <c:idx val="133"/>
          <c:order val="13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Charting!$A$135:$F$135</c:f>
              <c:numCache>
                <c:formatCode>General</c:formatCode>
                <c:ptCount val="6"/>
                <c:pt idx="3">
                  <c:v>6608</c:v>
                </c:pt>
              </c:numCache>
            </c:numRef>
          </c:yVal>
          <c:smooth val="0"/>
        </c:ser>
        <c:ser>
          <c:idx val="134"/>
          <c:order val="13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Charting!$A$136:$F$136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5"/>
          <c:order val="13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Charting!$A$137:$F$137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6"/>
          <c:order val="13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Charting!$A$138:$F$138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7"/>
          <c:order val="13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Charting!$A$139:$F$139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8"/>
          <c:order val="13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Charting!$A$140:$F$140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9"/>
          <c:order val="13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Charting!$A$141:$F$141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0"/>
          <c:order val="14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Charting!$A$142:$F$142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1"/>
          <c:order val="14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Charting!$A$143:$F$143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2"/>
          <c:order val="14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Charting!$A$144:$F$144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3"/>
          <c:order val="14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Charting!$A$145:$F$145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4"/>
          <c:order val="14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Charting!$A$146:$F$146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5"/>
          <c:order val="14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Charting!$A$147:$F$147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6"/>
          <c:order val="14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Charting!$A$148:$F$148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7"/>
          <c:order val="14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Charting!$A$149:$F$149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8"/>
          <c:order val="14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Charting!$A$150:$F$150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9"/>
          <c:order val="14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Charting!$A$151:$F$151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0"/>
          <c:order val="15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Charting!$A$152:$F$152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1"/>
          <c:order val="15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Charting!$A$153:$F$153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2"/>
          <c:order val="15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Charting!$A$154:$F$154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3"/>
          <c:order val="15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Charting!$A$155:$F$155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4"/>
          <c:order val="15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Charting!$A$156:$F$156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5"/>
          <c:order val="15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Charting!$A$157:$F$157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6"/>
          <c:order val="15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Charting!$A$158:$F$158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7"/>
          <c:order val="15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Charting!$A$159:$F$159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8"/>
          <c:order val="15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Charting!$A$160:$F$160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9"/>
          <c:order val="15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Charting!$A$161:$F$161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0"/>
          <c:order val="16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Charting!$A$162:$F$162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1"/>
          <c:order val="16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Charting!$A$163:$F$163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2"/>
          <c:order val="16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Charting!$A$164:$F$164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3"/>
          <c:order val="16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Charting!$A$165:$F$165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4"/>
          <c:order val="16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Charting!$A$166:$F$166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5"/>
          <c:order val="16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Charting!$A$167:$F$167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6"/>
          <c:order val="16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Charting!$A$168:$F$168</c:f>
              <c:numCache>
                <c:formatCode>General</c:formatCode>
                <c:ptCount val="6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3030824"/>
        <c:axId val="553031216"/>
      </c:scatterChart>
      <c:valAx>
        <c:axId val="55303082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53031216"/>
        <c:crossesAt val="0"/>
        <c:crossBetween val="midCat"/>
      </c:valAx>
      <c:valAx>
        <c:axId val="553031216"/>
        <c:scaling>
          <c:orientation val="minMax"/>
          <c:min val="30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030824"/>
        <c:crosses val="autoZero"/>
        <c:crossBetween val="midCat"/>
        <c:minorUnit val="50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2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EIT and PE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Salary Distribution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2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768079521974652E-2"/>
          <c:y val="0.12980406833815386"/>
          <c:w val="0.89304945392115131"/>
          <c:h val="0.79507599084172265"/>
        </c:manualLayout>
      </c:layout>
      <c:scatterChart>
        <c:scatterStyle val="lineMarker"/>
        <c:varyColors val="0"/>
        <c:ser>
          <c:idx val="0"/>
          <c:order val="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Charting!$A$2:$F$2</c:f>
              <c:numCache>
                <c:formatCode>General</c:formatCode>
                <c:ptCount val="6"/>
                <c:pt idx="0">
                  <c:v>4726</c:v>
                </c:pt>
                <c:pt idx="1">
                  <c:v>5055</c:v>
                </c:pt>
                <c:pt idx="2">
                  <c:v>7462</c:v>
                </c:pt>
                <c:pt idx="3">
                  <c:v>7730</c:v>
                </c:pt>
                <c:pt idx="4">
                  <c:v>9384</c:v>
                </c:pt>
                <c:pt idx="5">
                  <c:v>10143</c:v>
                </c:pt>
              </c:numCache>
            </c:numRef>
          </c:yVal>
          <c:smooth val="0"/>
        </c:ser>
        <c:ser>
          <c:idx val="1"/>
          <c:order val="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Charting!$A$3:$F$3</c:f>
              <c:numCache>
                <c:formatCode>General</c:formatCode>
                <c:ptCount val="6"/>
                <c:pt idx="0">
                  <c:v>4701</c:v>
                </c:pt>
                <c:pt idx="1">
                  <c:v>5355</c:v>
                </c:pt>
                <c:pt idx="2">
                  <c:v>5813</c:v>
                </c:pt>
                <c:pt idx="3">
                  <c:v>6972</c:v>
                </c:pt>
                <c:pt idx="4">
                  <c:v>9185</c:v>
                </c:pt>
                <c:pt idx="5">
                  <c:v>10224</c:v>
                </c:pt>
              </c:numCache>
            </c:numRef>
          </c:yVal>
          <c:smooth val="0"/>
        </c:ser>
        <c:ser>
          <c:idx val="2"/>
          <c:order val="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Charting!$A$4:$F$4</c:f>
              <c:numCache>
                <c:formatCode>General</c:formatCode>
                <c:ptCount val="6"/>
                <c:pt idx="0">
                  <c:v>5047</c:v>
                </c:pt>
                <c:pt idx="1">
                  <c:v>5447</c:v>
                </c:pt>
                <c:pt idx="2">
                  <c:v>6144</c:v>
                </c:pt>
                <c:pt idx="3">
                  <c:v>6480</c:v>
                </c:pt>
                <c:pt idx="4">
                  <c:v>8518</c:v>
                </c:pt>
                <c:pt idx="5">
                  <c:v>10413</c:v>
                </c:pt>
              </c:numCache>
            </c:numRef>
          </c:yVal>
          <c:smooth val="0"/>
        </c:ser>
        <c:ser>
          <c:idx val="3"/>
          <c:order val="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Charting!$A$5:$F$5</c:f>
              <c:numCache>
                <c:formatCode>General</c:formatCode>
                <c:ptCount val="6"/>
                <c:pt idx="0">
                  <c:v>4740</c:v>
                </c:pt>
                <c:pt idx="1">
                  <c:v>5381</c:v>
                </c:pt>
                <c:pt idx="2">
                  <c:v>6362</c:v>
                </c:pt>
                <c:pt idx="3">
                  <c:v>6761</c:v>
                </c:pt>
                <c:pt idx="4">
                  <c:v>8802</c:v>
                </c:pt>
                <c:pt idx="5">
                  <c:v>10312</c:v>
                </c:pt>
              </c:numCache>
            </c:numRef>
          </c:yVal>
          <c:smooth val="0"/>
        </c:ser>
        <c:ser>
          <c:idx val="4"/>
          <c:order val="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Charting!$A$6:$F$6</c:f>
              <c:numCache>
                <c:formatCode>General</c:formatCode>
                <c:ptCount val="6"/>
                <c:pt idx="0">
                  <c:v>5043</c:v>
                </c:pt>
                <c:pt idx="1">
                  <c:v>5480</c:v>
                </c:pt>
                <c:pt idx="2">
                  <c:v>5964</c:v>
                </c:pt>
                <c:pt idx="3">
                  <c:v>6450</c:v>
                </c:pt>
                <c:pt idx="4">
                  <c:v>8524</c:v>
                </c:pt>
                <c:pt idx="5">
                  <c:v>10199</c:v>
                </c:pt>
              </c:numCache>
            </c:numRef>
          </c:yVal>
          <c:smooth val="0"/>
        </c:ser>
        <c:ser>
          <c:idx val="5"/>
          <c:order val="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Charting!$A$7:$F$7</c:f>
              <c:numCache>
                <c:formatCode>General</c:formatCode>
                <c:ptCount val="6"/>
                <c:pt idx="0">
                  <c:v>4716</c:v>
                </c:pt>
                <c:pt idx="1">
                  <c:v>5422</c:v>
                </c:pt>
                <c:pt idx="2">
                  <c:v>5820</c:v>
                </c:pt>
                <c:pt idx="3">
                  <c:v>7027</c:v>
                </c:pt>
                <c:pt idx="4">
                  <c:v>8433</c:v>
                </c:pt>
                <c:pt idx="5">
                  <c:v>10220</c:v>
                </c:pt>
              </c:numCache>
            </c:numRef>
          </c:yVal>
          <c:smooth val="0"/>
        </c:ser>
        <c:ser>
          <c:idx val="6"/>
          <c:order val="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Charting!$A$8:$F$8</c:f>
              <c:numCache>
                <c:formatCode>General</c:formatCode>
                <c:ptCount val="6"/>
                <c:pt idx="0">
                  <c:v>4949</c:v>
                </c:pt>
                <c:pt idx="1">
                  <c:v>5423</c:v>
                </c:pt>
                <c:pt idx="2">
                  <c:v>5863</c:v>
                </c:pt>
                <c:pt idx="3">
                  <c:v>7336</c:v>
                </c:pt>
                <c:pt idx="4">
                  <c:v>9148</c:v>
                </c:pt>
                <c:pt idx="5">
                  <c:v>10228</c:v>
                </c:pt>
              </c:numCache>
            </c:numRef>
          </c:yVal>
          <c:smooth val="0"/>
        </c:ser>
        <c:ser>
          <c:idx val="7"/>
          <c:order val="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Charting!$A$9:$F$9</c:f>
              <c:numCache>
                <c:formatCode>General</c:formatCode>
                <c:ptCount val="6"/>
                <c:pt idx="0">
                  <c:v>5070</c:v>
                </c:pt>
                <c:pt idx="1">
                  <c:v>5380</c:v>
                </c:pt>
                <c:pt idx="2">
                  <c:v>7136</c:v>
                </c:pt>
                <c:pt idx="3">
                  <c:v>7606</c:v>
                </c:pt>
                <c:pt idx="4">
                  <c:v>8891</c:v>
                </c:pt>
                <c:pt idx="5">
                  <c:v>10049</c:v>
                </c:pt>
              </c:numCache>
            </c:numRef>
          </c:yVal>
          <c:smooth val="0"/>
        </c:ser>
        <c:ser>
          <c:idx val="8"/>
          <c:order val="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Charting!$A$10:$F$10</c:f>
              <c:numCache>
                <c:formatCode>General</c:formatCode>
                <c:ptCount val="6"/>
                <c:pt idx="0">
                  <c:v>4231</c:v>
                </c:pt>
                <c:pt idx="1">
                  <c:v>5452</c:v>
                </c:pt>
                <c:pt idx="2">
                  <c:v>6097</c:v>
                </c:pt>
                <c:pt idx="3">
                  <c:v>7840</c:v>
                </c:pt>
                <c:pt idx="4">
                  <c:v>8560</c:v>
                </c:pt>
                <c:pt idx="5">
                  <c:v>10074</c:v>
                </c:pt>
              </c:numCache>
            </c:numRef>
          </c:yVal>
          <c:smooth val="0"/>
        </c:ser>
        <c:ser>
          <c:idx val="9"/>
          <c:order val="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Charting!$A$11:$F$11</c:f>
              <c:numCache>
                <c:formatCode>General</c:formatCode>
                <c:ptCount val="6"/>
                <c:pt idx="0">
                  <c:v>4977</c:v>
                </c:pt>
                <c:pt idx="1">
                  <c:v>5142</c:v>
                </c:pt>
                <c:pt idx="2">
                  <c:v>5971</c:v>
                </c:pt>
                <c:pt idx="3">
                  <c:v>6477</c:v>
                </c:pt>
                <c:pt idx="4">
                  <c:v>8623</c:v>
                </c:pt>
                <c:pt idx="5">
                  <c:v>10412</c:v>
                </c:pt>
              </c:numCache>
            </c:numRef>
          </c:yVal>
          <c:smooth val="0"/>
        </c:ser>
        <c:ser>
          <c:idx val="10"/>
          <c:order val="1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Charting!$A$12:$F$12</c:f>
              <c:numCache>
                <c:formatCode>General</c:formatCode>
                <c:ptCount val="6"/>
                <c:pt idx="0">
                  <c:v>5050</c:v>
                </c:pt>
                <c:pt idx="1">
                  <c:v>5188</c:v>
                </c:pt>
                <c:pt idx="2">
                  <c:v>5931</c:v>
                </c:pt>
                <c:pt idx="3">
                  <c:v>7458</c:v>
                </c:pt>
                <c:pt idx="4">
                  <c:v>9413</c:v>
                </c:pt>
              </c:numCache>
            </c:numRef>
          </c:yVal>
          <c:smooth val="0"/>
        </c:ser>
        <c:ser>
          <c:idx val="11"/>
          <c:order val="1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Charting!$A$13:$F$13</c:f>
              <c:numCache>
                <c:formatCode>General</c:formatCode>
                <c:ptCount val="6"/>
                <c:pt idx="0">
                  <c:v>5269</c:v>
                </c:pt>
                <c:pt idx="1">
                  <c:v>5424</c:v>
                </c:pt>
                <c:pt idx="2">
                  <c:v>6008</c:v>
                </c:pt>
                <c:pt idx="3">
                  <c:v>7718</c:v>
                </c:pt>
                <c:pt idx="4">
                  <c:v>9040</c:v>
                </c:pt>
              </c:numCache>
            </c:numRef>
          </c:yVal>
          <c:smooth val="0"/>
        </c:ser>
        <c:ser>
          <c:idx val="12"/>
          <c:order val="1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Charting!$A$14:$F$14</c:f>
              <c:numCache>
                <c:formatCode>General</c:formatCode>
                <c:ptCount val="6"/>
                <c:pt idx="0">
                  <c:v>4738</c:v>
                </c:pt>
                <c:pt idx="1">
                  <c:v>5382</c:v>
                </c:pt>
                <c:pt idx="2">
                  <c:v>5775</c:v>
                </c:pt>
                <c:pt idx="3">
                  <c:v>6314</c:v>
                </c:pt>
                <c:pt idx="4">
                  <c:v>9208</c:v>
                </c:pt>
              </c:numCache>
            </c:numRef>
          </c:yVal>
          <c:smooth val="0"/>
        </c:ser>
        <c:ser>
          <c:idx val="13"/>
          <c:order val="1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Charting!$A$15:$F$15</c:f>
              <c:numCache>
                <c:formatCode>General</c:formatCode>
                <c:ptCount val="6"/>
                <c:pt idx="0">
                  <c:v>4715</c:v>
                </c:pt>
                <c:pt idx="1">
                  <c:v>5290</c:v>
                </c:pt>
                <c:pt idx="2">
                  <c:v>5920</c:v>
                </c:pt>
                <c:pt idx="3">
                  <c:v>7273</c:v>
                </c:pt>
                <c:pt idx="4">
                  <c:v>8675</c:v>
                </c:pt>
              </c:numCache>
            </c:numRef>
          </c:yVal>
          <c:smooth val="0"/>
        </c:ser>
        <c:ser>
          <c:idx val="14"/>
          <c:order val="1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Charting!$A$16:$F$16</c:f>
              <c:numCache>
                <c:formatCode>General</c:formatCode>
                <c:ptCount val="6"/>
                <c:pt idx="0">
                  <c:v>5316</c:v>
                </c:pt>
                <c:pt idx="1">
                  <c:v>5081</c:v>
                </c:pt>
                <c:pt idx="2">
                  <c:v>5995</c:v>
                </c:pt>
                <c:pt idx="3">
                  <c:v>7932</c:v>
                </c:pt>
                <c:pt idx="4">
                  <c:v>9028</c:v>
                </c:pt>
              </c:numCache>
            </c:numRef>
          </c:yVal>
          <c:smooth val="0"/>
        </c:ser>
        <c:ser>
          <c:idx val="15"/>
          <c:order val="1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Charting!$A$17:$F$17</c:f>
              <c:numCache>
                <c:formatCode>General</c:formatCode>
                <c:ptCount val="6"/>
                <c:pt idx="0">
                  <c:v>5287</c:v>
                </c:pt>
                <c:pt idx="1">
                  <c:v>5324</c:v>
                </c:pt>
                <c:pt idx="2">
                  <c:v>6087</c:v>
                </c:pt>
                <c:pt idx="3">
                  <c:v>7806</c:v>
                </c:pt>
                <c:pt idx="4">
                  <c:v>9146</c:v>
                </c:pt>
              </c:numCache>
            </c:numRef>
          </c:yVal>
          <c:smooth val="0"/>
        </c:ser>
        <c:ser>
          <c:idx val="16"/>
          <c:order val="1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Charting!$A$18:$F$18</c:f>
              <c:numCache>
                <c:formatCode>General</c:formatCode>
                <c:ptCount val="6"/>
                <c:pt idx="0">
                  <c:v>4837</c:v>
                </c:pt>
                <c:pt idx="1">
                  <c:v>5852</c:v>
                </c:pt>
                <c:pt idx="2">
                  <c:v>6044</c:v>
                </c:pt>
                <c:pt idx="3">
                  <c:v>7989</c:v>
                </c:pt>
                <c:pt idx="4">
                  <c:v>8492</c:v>
                </c:pt>
              </c:numCache>
            </c:numRef>
          </c:yVal>
          <c:smooth val="0"/>
        </c:ser>
        <c:ser>
          <c:idx val="17"/>
          <c:order val="1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Charting!$A$19:$F$19</c:f>
              <c:numCache>
                <c:formatCode>General</c:formatCode>
                <c:ptCount val="6"/>
                <c:pt idx="0">
                  <c:v>5913</c:v>
                </c:pt>
                <c:pt idx="2">
                  <c:v>5580</c:v>
                </c:pt>
                <c:pt idx="3">
                  <c:v>7134</c:v>
                </c:pt>
                <c:pt idx="4">
                  <c:v>9118</c:v>
                </c:pt>
              </c:numCache>
            </c:numRef>
          </c:yVal>
          <c:smooth val="0"/>
        </c:ser>
        <c:ser>
          <c:idx val="18"/>
          <c:order val="1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Charting!$A$20:$F$20</c:f>
              <c:numCache>
                <c:formatCode>General</c:formatCode>
                <c:ptCount val="6"/>
                <c:pt idx="0">
                  <c:v>5294</c:v>
                </c:pt>
                <c:pt idx="2">
                  <c:v>6028</c:v>
                </c:pt>
                <c:pt idx="3">
                  <c:v>7512</c:v>
                </c:pt>
                <c:pt idx="4">
                  <c:v>8444</c:v>
                </c:pt>
              </c:numCache>
            </c:numRef>
          </c:yVal>
          <c:smooth val="0"/>
        </c:ser>
        <c:ser>
          <c:idx val="19"/>
          <c:order val="1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Charting!$A$21:$F$21</c:f>
              <c:numCache>
                <c:formatCode>General</c:formatCode>
                <c:ptCount val="6"/>
                <c:pt idx="2">
                  <c:v>7354</c:v>
                </c:pt>
                <c:pt idx="3">
                  <c:v>7236</c:v>
                </c:pt>
                <c:pt idx="4">
                  <c:v>8718</c:v>
                </c:pt>
              </c:numCache>
            </c:numRef>
          </c:yVal>
          <c:smooth val="0"/>
        </c:ser>
        <c:ser>
          <c:idx val="20"/>
          <c:order val="2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Charting!$A$22:$F$22</c:f>
              <c:numCache>
                <c:formatCode>General</c:formatCode>
                <c:ptCount val="6"/>
                <c:pt idx="2">
                  <c:v>6084</c:v>
                </c:pt>
                <c:pt idx="3">
                  <c:v>6571</c:v>
                </c:pt>
                <c:pt idx="4">
                  <c:v>9121</c:v>
                </c:pt>
              </c:numCache>
            </c:numRef>
          </c:yVal>
          <c:smooth val="0"/>
        </c:ser>
        <c:ser>
          <c:idx val="21"/>
          <c:order val="2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Charting!$A$23:$F$23</c:f>
              <c:numCache>
                <c:formatCode>General</c:formatCode>
                <c:ptCount val="6"/>
                <c:pt idx="3">
                  <c:v>7042</c:v>
                </c:pt>
                <c:pt idx="4">
                  <c:v>9182</c:v>
                </c:pt>
              </c:numCache>
            </c:numRef>
          </c:yVal>
          <c:smooth val="0"/>
        </c:ser>
        <c:ser>
          <c:idx val="22"/>
          <c:order val="2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Charting!$A$24:$F$24</c:f>
              <c:numCache>
                <c:formatCode>General</c:formatCode>
                <c:ptCount val="6"/>
                <c:pt idx="3">
                  <c:v>7127</c:v>
                </c:pt>
                <c:pt idx="4">
                  <c:v>8787</c:v>
                </c:pt>
              </c:numCache>
            </c:numRef>
          </c:yVal>
          <c:smooth val="0"/>
        </c:ser>
        <c:ser>
          <c:idx val="23"/>
          <c:order val="2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Charting!$A$25:$F$25</c:f>
              <c:numCache>
                <c:formatCode>General</c:formatCode>
                <c:ptCount val="6"/>
                <c:pt idx="3">
                  <c:v>6528</c:v>
                </c:pt>
                <c:pt idx="4">
                  <c:v>8000</c:v>
                </c:pt>
              </c:numCache>
            </c:numRef>
          </c:yVal>
          <c:smooth val="0"/>
        </c:ser>
        <c:ser>
          <c:idx val="24"/>
          <c:order val="2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Charting!$A$26:$F$26</c:f>
              <c:numCache>
                <c:formatCode>General</c:formatCode>
                <c:ptCount val="6"/>
                <c:pt idx="3">
                  <c:v>6432</c:v>
                </c:pt>
                <c:pt idx="4">
                  <c:v>9151</c:v>
                </c:pt>
              </c:numCache>
            </c:numRef>
          </c:yVal>
          <c:smooth val="0"/>
        </c:ser>
        <c:ser>
          <c:idx val="25"/>
          <c:order val="2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Charting!$A$27:$F$27</c:f>
              <c:numCache>
                <c:formatCode>General</c:formatCode>
                <c:ptCount val="6"/>
                <c:pt idx="3">
                  <c:v>6325</c:v>
                </c:pt>
                <c:pt idx="4">
                  <c:v>8359</c:v>
                </c:pt>
              </c:numCache>
            </c:numRef>
          </c:yVal>
          <c:smooth val="0"/>
        </c:ser>
        <c:ser>
          <c:idx val="26"/>
          <c:order val="2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Charting!$A$28:$F$28</c:f>
              <c:numCache>
                <c:formatCode>General</c:formatCode>
                <c:ptCount val="6"/>
                <c:pt idx="3">
                  <c:v>6377</c:v>
                </c:pt>
                <c:pt idx="4">
                  <c:v>9107</c:v>
                </c:pt>
              </c:numCache>
            </c:numRef>
          </c:yVal>
          <c:smooth val="0"/>
        </c:ser>
        <c:ser>
          <c:idx val="27"/>
          <c:order val="2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Charting!$A$29:$F$29</c:f>
              <c:numCache>
                <c:formatCode>General</c:formatCode>
                <c:ptCount val="6"/>
                <c:pt idx="3">
                  <c:v>7815</c:v>
                </c:pt>
                <c:pt idx="4">
                  <c:v>9385</c:v>
                </c:pt>
              </c:numCache>
            </c:numRef>
          </c:yVal>
          <c:smooth val="0"/>
        </c:ser>
        <c:ser>
          <c:idx val="28"/>
          <c:order val="2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Charting!$A$30:$F$30</c:f>
              <c:numCache>
                <c:formatCode>General</c:formatCode>
                <c:ptCount val="6"/>
                <c:pt idx="3">
                  <c:v>8049</c:v>
                </c:pt>
                <c:pt idx="4">
                  <c:v>9791</c:v>
                </c:pt>
              </c:numCache>
            </c:numRef>
          </c:yVal>
          <c:smooth val="0"/>
        </c:ser>
        <c:ser>
          <c:idx val="29"/>
          <c:order val="2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Charting!$A$31:$F$31</c:f>
              <c:numCache>
                <c:formatCode>General</c:formatCode>
                <c:ptCount val="6"/>
                <c:pt idx="3">
                  <c:v>7795</c:v>
                </c:pt>
                <c:pt idx="4">
                  <c:v>8450</c:v>
                </c:pt>
              </c:numCache>
            </c:numRef>
          </c:yVal>
          <c:smooth val="0"/>
        </c:ser>
        <c:ser>
          <c:idx val="30"/>
          <c:order val="3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Charting!$A$32:$F$32</c:f>
              <c:numCache>
                <c:formatCode>General</c:formatCode>
                <c:ptCount val="6"/>
                <c:pt idx="3">
                  <c:v>6461</c:v>
                </c:pt>
                <c:pt idx="4">
                  <c:v>8804</c:v>
                </c:pt>
              </c:numCache>
            </c:numRef>
          </c:yVal>
          <c:smooth val="0"/>
        </c:ser>
        <c:ser>
          <c:idx val="31"/>
          <c:order val="3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Charting!$A$33:$F$33</c:f>
              <c:numCache>
                <c:formatCode>General</c:formatCode>
                <c:ptCount val="6"/>
                <c:pt idx="3">
                  <c:v>8045</c:v>
                </c:pt>
                <c:pt idx="4">
                  <c:v>9113</c:v>
                </c:pt>
              </c:numCache>
            </c:numRef>
          </c:yVal>
          <c:smooth val="0"/>
        </c:ser>
        <c:ser>
          <c:idx val="32"/>
          <c:order val="3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Charting!$A$34:$F$34</c:f>
              <c:numCache>
                <c:formatCode>General</c:formatCode>
                <c:ptCount val="6"/>
                <c:pt idx="3">
                  <c:v>7090</c:v>
                </c:pt>
                <c:pt idx="4">
                  <c:v>8350</c:v>
                </c:pt>
              </c:numCache>
            </c:numRef>
          </c:yVal>
          <c:smooth val="0"/>
        </c:ser>
        <c:ser>
          <c:idx val="33"/>
          <c:order val="3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Charting!$A$35:$F$35</c:f>
              <c:numCache>
                <c:formatCode>General</c:formatCode>
                <c:ptCount val="6"/>
                <c:pt idx="3">
                  <c:v>6810</c:v>
                </c:pt>
                <c:pt idx="4">
                  <c:v>8839</c:v>
                </c:pt>
              </c:numCache>
            </c:numRef>
          </c:yVal>
          <c:smooth val="0"/>
        </c:ser>
        <c:ser>
          <c:idx val="34"/>
          <c:order val="3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Charting!$A$36:$F$36</c:f>
              <c:numCache>
                <c:formatCode>General</c:formatCode>
                <c:ptCount val="6"/>
                <c:pt idx="3">
                  <c:v>6743</c:v>
                </c:pt>
                <c:pt idx="4">
                  <c:v>8877</c:v>
                </c:pt>
              </c:numCache>
            </c:numRef>
          </c:yVal>
          <c:smooth val="0"/>
        </c:ser>
        <c:ser>
          <c:idx val="35"/>
          <c:order val="3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Charting!$A$37:$F$37</c:f>
              <c:numCache>
                <c:formatCode>General</c:formatCode>
                <c:ptCount val="6"/>
                <c:pt idx="3">
                  <c:v>7311</c:v>
                </c:pt>
                <c:pt idx="4">
                  <c:v>8632</c:v>
                </c:pt>
              </c:numCache>
            </c:numRef>
          </c:yVal>
          <c:smooth val="0"/>
        </c:ser>
        <c:ser>
          <c:idx val="36"/>
          <c:order val="3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Charting!$A$38:$F$38</c:f>
              <c:numCache>
                <c:formatCode>General</c:formatCode>
                <c:ptCount val="6"/>
                <c:pt idx="3">
                  <c:v>7143</c:v>
                </c:pt>
                <c:pt idx="4">
                  <c:v>9059</c:v>
                </c:pt>
              </c:numCache>
            </c:numRef>
          </c:yVal>
          <c:smooth val="0"/>
        </c:ser>
        <c:ser>
          <c:idx val="37"/>
          <c:order val="3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Charting!$A$39:$F$39</c:f>
              <c:numCache>
                <c:formatCode>General</c:formatCode>
                <c:ptCount val="6"/>
                <c:pt idx="3">
                  <c:v>6893</c:v>
                </c:pt>
                <c:pt idx="4">
                  <c:v>8956</c:v>
                </c:pt>
              </c:numCache>
            </c:numRef>
          </c:yVal>
          <c:smooth val="0"/>
        </c:ser>
        <c:ser>
          <c:idx val="38"/>
          <c:order val="3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Charting!$A$40:$F$40</c:f>
              <c:numCache>
                <c:formatCode>General</c:formatCode>
                <c:ptCount val="6"/>
                <c:pt idx="3">
                  <c:v>6536</c:v>
                </c:pt>
                <c:pt idx="4">
                  <c:v>8861</c:v>
                </c:pt>
              </c:numCache>
            </c:numRef>
          </c:yVal>
          <c:smooth val="0"/>
        </c:ser>
        <c:ser>
          <c:idx val="39"/>
          <c:order val="3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Charting!$A$41:$F$41</c:f>
              <c:numCache>
                <c:formatCode>General</c:formatCode>
                <c:ptCount val="6"/>
                <c:pt idx="3">
                  <c:v>6991</c:v>
                </c:pt>
                <c:pt idx="4">
                  <c:v>8734</c:v>
                </c:pt>
              </c:numCache>
            </c:numRef>
          </c:yVal>
          <c:smooth val="0"/>
        </c:ser>
        <c:ser>
          <c:idx val="40"/>
          <c:order val="4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Charting!$A$42:$F$42</c:f>
              <c:numCache>
                <c:formatCode>General</c:formatCode>
                <c:ptCount val="6"/>
                <c:pt idx="3">
                  <c:v>7798</c:v>
                </c:pt>
                <c:pt idx="4">
                  <c:v>8820</c:v>
                </c:pt>
              </c:numCache>
            </c:numRef>
          </c:yVal>
          <c:smooth val="0"/>
        </c:ser>
        <c:ser>
          <c:idx val="41"/>
          <c:order val="4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Charting!$A$43:$F$43</c:f>
              <c:numCache>
                <c:formatCode>General</c:formatCode>
                <c:ptCount val="6"/>
                <c:pt idx="3">
                  <c:v>7459</c:v>
                </c:pt>
                <c:pt idx="4">
                  <c:v>8569</c:v>
                </c:pt>
              </c:numCache>
            </c:numRef>
          </c:yVal>
          <c:smooth val="0"/>
        </c:ser>
        <c:ser>
          <c:idx val="42"/>
          <c:order val="4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Charting!$A$44:$F$44</c:f>
              <c:numCache>
                <c:formatCode>General</c:formatCode>
                <c:ptCount val="6"/>
                <c:pt idx="3">
                  <c:v>6580</c:v>
                </c:pt>
                <c:pt idx="4">
                  <c:v>8606</c:v>
                </c:pt>
              </c:numCache>
            </c:numRef>
          </c:yVal>
          <c:smooth val="0"/>
        </c:ser>
        <c:ser>
          <c:idx val="43"/>
          <c:order val="4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Charting!$A$45:$F$45</c:f>
              <c:numCache>
                <c:formatCode>General</c:formatCode>
                <c:ptCount val="6"/>
                <c:pt idx="3">
                  <c:v>6975</c:v>
                </c:pt>
                <c:pt idx="4">
                  <c:v>8975</c:v>
                </c:pt>
              </c:numCache>
            </c:numRef>
          </c:yVal>
          <c:smooth val="0"/>
        </c:ser>
        <c:ser>
          <c:idx val="44"/>
          <c:order val="4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Charting!$A$46:$F$46</c:f>
              <c:numCache>
                <c:formatCode>General</c:formatCode>
                <c:ptCount val="6"/>
                <c:pt idx="3">
                  <c:v>6675</c:v>
                </c:pt>
                <c:pt idx="4">
                  <c:v>8942</c:v>
                </c:pt>
              </c:numCache>
            </c:numRef>
          </c:yVal>
          <c:smooth val="0"/>
        </c:ser>
        <c:ser>
          <c:idx val="45"/>
          <c:order val="4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Charting!$A$47:$F$47</c:f>
              <c:numCache>
                <c:formatCode>General</c:formatCode>
                <c:ptCount val="6"/>
                <c:pt idx="3">
                  <c:v>7740</c:v>
                </c:pt>
                <c:pt idx="4">
                  <c:v>8357</c:v>
                </c:pt>
              </c:numCache>
            </c:numRef>
          </c:yVal>
          <c:smooth val="0"/>
        </c:ser>
        <c:ser>
          <c:idx val="46"/>
          <c:order val="4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Charting!$A$48:$F$48</c:f>
              <c:numCache>
                <c:formatCode>General</c:formatCode>
                <c:ptCount val="6"/>
                <c:pt idx="3">
                  <c:v>6462</c:v>
                </c:pt>
                <c:pt idx="4">
                  <c:v>8490</c:v>
                </c:pt>
              </c:numCache>
            </c:numRef>
          </c:yVal>
          <c:smooth val="0"/>
        </c:ser>
        <c:ser>
          <c:idx val="47"/>
          <c:order val="4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Charting!$A$49:$F$49</c:f>
              <c:numCache>
                <c:formatCode>General</c:formatCode>
                <c:ptCount val="6"/>
                <c:pt idx="3">
                  <c:v>7829</c:v>
                </c:pt>
                <c:pt idx="4">
                  <c:v>8984</c:v>
                </c:pt>
              </c:numCache>
            </c:numRef>
          </c:yVal>
          <c:smooth val="0"/>
        </c:ser>
        <c:ser>
          <c:idx val="48"/>
          <c:order val="4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Charting!$A$50:$F$50</c:f>
              <c:numCache>
                <c:formatCode>General</c:formatCode>
                <c:ptCount val="6"/>
                <c:pt idx="3">
                  <c:v>7633</c:v>
                </c:pt>
                <c:pt idx="4">
                  <c:v>9086</c:v>
                </c:pt>
              </c:numCache>
            </c:numRef>
          </c:yVal>
          <c:smooth val="0"/>
        </c:ser>
        <c:ser>
          <c:idx val="49"/>
          <c:order val="4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Charting!$A$51:$F$51</c:f>
              <c:numCache>
                <c:formatCode>General</c:formatCode>
                <c:ptCount val="6"/>
                <c:pt idx="3">
                  <c:v>7559</c:v>
                </c:pt>
                <c:pt idx="4">
                  <c:v>8200</c:v>
                </c:pt>
              </c:numCache>
            </c:numRef>
          </c:yVal>
          <c:smooth val="0"/>
        </c:ser>
        <c:ser>
          <c:idx val="50"/>
          <c:order val="5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Charting!$A$52:$F$52</c:f>
              <c:numCache>
                <c:formatCode>General</c:formatCode>
                <c:ptCount val="6"/>
                <c:pt idx="3">
                  <c:v>7621</c:v>
                </c:pt>
                <c:pt idx="4">
                  <c:v>9330</c:v>
                </c:pt>
              </c:numCache>
            </c:numRef>
          </c:yVal>
          <c:smooth val="0"/>
        </c:ser>
        <c:ser>
          <c:idx val="51"/>
          <c:order val="5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Charting!$A$53:$F$53</c:f>
              <c:numCache>
                <c:formatCode>General</c:formatCode>
                <c:ptCount val="6"/>
                <c:pt idx="3">
                  <c:v>6985</c:v>
                </c:pt>
                <c:pt idx="4">
                  <c:v>8535</c:v>
                </c:pt>
              </c:numCache>
            </c:numRef>
          </c:yVal>
          <c:smooth val="0"/>
        </c:ser>
        <c:ser>
          <c:idx val="52"/>
          <c:order val="5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Charting!$A$54:$F$54</c:f>
              <c:numCache>
                <c:formatCode>General</c:formatCode>
                <c:ptCount val="6"/>
                <c:pt idx="3">
                  <c:v>7753</c:v>
                </c:pt>
                <c:pt idx="4">
                  <c:v>9214</c:v>
                </c:pt>
              </c:numCache>
            </c:numRef>
          </c:yVal>
          <c:smooth val="0"/>
        </c:ser>
        <c:ser>
          <c:idx val="53"/>
          <c:order val="5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Charting!$A$55:$F$55</c:f>
              <c:numCache>
                <c:formatCode>General</c:formatCode>
                <c:ptCount val="6"/>
                <c:pt idx="3">
                  <c:v>7242</c:v>
                </c:pt>
                <c:pt idx="4">
                  <c:v>8202</c:v>
                </c:pt>
              </c:numCache>
            </c:numRef>
          </c:yVal>
          <c:smooth val="0"/>
        </c:ser>
        <c:ser>
          <c:idx val="54"/>
          <c:order val="5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Charting!$A$56:$F$56</c:f>
              <c:numCache>
                <c:formatCode>General</c:formatCode>
                <c:ptCount val="6"/>
                <c:pt idx="3">
                  <c:v>5828</c:v>
                </c:pt>
                <c:pt idx="4">
                  <c:v>8533</c:v>
                </c:pt>
              </c:numCache>
            </c:numRef>
          </c:yVal>
          <c:smooth val="0"/>
        </c:ser>
        <c:ser>
          <c:idx val="55"/>
          <c:order val="5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Charting!$A$57:$F$57</c:f>
              <c:numCache>
                <c:formatCode>General</c:formatCode>
                <c:ptCount val="6"/>
                <c:pt idx="3">
                  <c:v>7775</c:v>
                </c:pt>
                <c:pt idx="4">
                  <c:v>8449</c:v>
                </c:pt>
              </c:numCache>
            </c:numRef>
          </c:yVal>
          <c:smooth val="0"/>
        </c:ser>
        <c:ser>
          <c:idx val="56"/>
          <c:order val="5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Charting!$A$58:$F$58</c:f>
              <c:numCache>
                <c:formatCode>General</c:formatCode>
                <c:ptCount val="6"/>
                <c:pt idx="3">
                  <c:v>7592</c:v>
                </c:pt>
                <c:pt idx="4">
                  <c:v>8232</c:v>
                </c:pt>
              </c:numCache>
            </c:numRef>
          </c:yVal>
          <c:smooth val="0"/>
        </c:ser>
        <c:ser>
          <c:idx val="57"/>
          <c:order val="5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Charting!$A$59:$F$59</c:f>
              <c:numCache>
                <c:formatCode>General</c:formatCode>
                <c:ptCount val="6"/>
                <c:pt idx="3">
                  <c:v>7185</c:v>
                </c:pt>
              </c:numCache>
            </c:numRef>
          </c:yVal>
          <c:smooth val="0"/>
        </c:ser>
        <c:ser>
          <c:idx val="58"/>
          <c:order val="5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Charting!$A$60:$F$60</c:f>
              <c:numCache>
                <c:formatCode>General</c:formatCode>
                <c:ptCount val="6"/>
                <c:pt idx="3">
                  <c:v>6610</c:v>
                </c:pt>
              </c:numCache>
            </c:numRef>
          </c:yVal>
          <c:smooth val="0"/>
        </c:ser>
        <c:ser>
          <c:idx val="59"/>
          <c:order val="5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Charting!$A$61:$F$61</c:f>
              <c:numCache>
                <c:formatCode>General</c:formatCode>
                <c:ptCount val="6"/>
                <c:pt idx="3">
                  <c:v>7923</c:v>
                </c:pt>
              </c:numCache>
            </c:numRef>
          </c:yVal>
          <c:smooth val="0"/>
        </c:ser>
        <c:ser>
          <c:idx val="60"/>
          <c:order val="6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Charting!$A$62:$F$62</c:f>
              <c:numCache>
                <c:formatCode>General</c:formatCode>
                <c:ptCount val="6"/>
                <c:pt idx="3">
                  <c:v>6728</c:v>
                </c:pt>
              </c:numCache>
            </c:numRef>
          </c:yVal>
          <c:smooth val="0"/>
        </c:ser>
        <c:ser>
          <c:idx val="61"/>
          <c:order val="6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Charting!$A$63:$F$63</c:f>
              <c:numCache>
                <c:formatCode>General</c:formatCode>
                <c:ptCount val="6"/>
                <c:pt idx="3">
                  <c:v>6193</c:v>
                </c:pt>
              </c:numCache>
            </c:numRef>
          </c:yVal>
          <c:smooth val="0"/>
        </c:ser>
        <c:ser>
          <c:idx val="62"/>
          <c:order val="6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Charting!$A$64:$F$64</c:f>
              <c:numCache>
                <c:formatCode>General</c:formatCode>
                <c:ptCount val="6"/>
                <c:pt idx="3">
                  <c:v>6264</c:v>
                </c:pt>
              </c:numCache>
            </c:numRef>
          </c:yVal>
          <c:smooth val="0"/>
        </c:ser>
        <c:ser>
          <c:idx val="63"/>
          <c:order val="6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Charting!$A$65:$F$65</c:f>
              <c:numCache>
                <c:formatCode>General</c:formatCode>
                <c:ptCount val="6"/>
                <c:pt idx="3">
                  <c:v>7769</c:v>
                </c:pt>
              </c:numCache>
            </c:numRef>
          </c:yVal>
          <c:smooth val="0"/>
        </c:ser>
        <c:ser>
          <c:idx val="64"/>
          <c:order val="6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Charting!$A$66:$F$66</c:f>
              <c:numCache>
                <c:formatCode>General</c:formatCode>
                <c:ptCount val="6"/>
                <c:pt idx="3">
                  <c:v>7251</c:v>
                </c:pt>
              </c:numCache>
            </c:numRef>
          </c:yVal>
          <c:smooth val="0"/>
        </c:ser>
        <c:ser>
          <c:idx val="65"/>
          <c:order val="6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Charting!$A$67:$F$67</c:f>
              <c:numCache>
                <c:formatCode>General</c:formatCode>
                <c:ptCount val="6"/>
                <c:pt idx="3">
                  <c:v>7312</c:v>
                </c:pt>
              </c:numCache>
            </c:numRef>
          </c:yVal>
          <c:smooth val="0"/>
        </c:ser>
        <c:ser>
          <c:idx val="66"/>
          <c:order val="6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Charting!$A$68:$F$68</c:f>
              <c:numCache>
                <c:formatCode>General</c:formatCode>
                <c:ptCount val="6"/>
                <c:pt idx="3">
                  <c:v>6843</c:v>
                </c:pt>
              </c:numCache>
            </c:numRef>
          </c:yVal>
          <c:smooth val="0"/>
        </c:ser>
        <c:ser>
          <c:idx val="67"/>
          <c:order val="6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Charting!$A$69:$F$69</c:f>
              <c:numCache>
                <c:formatCode>General</c:formatCode>
                <c:ptCount val="6"/>
                <c:pt idx="3">
                  <c:v>6337</c:v>
                </c:pt>
              </c:numCache>
            </c:numRef>
          </c:yVal>
          <c:smooth val="0"/>
        </c:ser>
        <c:ser>
          <c:idx val="68"/>
          <c:order val="6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Charting!$A$70:$F$70</c:f>
              <c:numCache>
                <c:formatCode>General</c:formatCode>
                <c:ptCount val="6"/>
                <c:pt idx="3">
                  <c:v>6816</c:v>
                </c:pt>
              </c:numCache>
            </c:numRef>
          </c:yVal>
          <c:smooth val="0"/>
        </c:ser>
        <c:ser>
          <c:idx val="69"/>
          <c:order val="6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Charting!$A$71:$F$71</c:f>
              <c:numCache>
                <c:formatCode>General</c:formatCode>
                <c:ptCount val="6"/>
                <c:pt idx="3">
                  <c:v>6712</c:v>
                </c:pt>
              </c:numCache>
            </c:numRef>
          </c:yVal>
          <c:smooth val="0"/>
        </c:ser>
        <c:ser>
          <c:idx val="70"/>
          <c:order val="7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Charting!$A$72:$F$72</c:f>
              <c:numCache>
                <c:formatCode>General</c:formatCode>
                <c:ptCount val="6"/>
                <c:pt idx="3">
                  <c:v>6558</c:v>
                </c:pt>
              </c:numCache>
            </c:numRef>
          </c:yVal>
          <c:smooth val="0"/>
        </c:ser>
        <c:ser>
          <c:idx val="71"/>
          <c:order val="7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Charting!$A$73:$F$73</c:f>
              <c:numCache>
                <c:formatCode>General</c:formatCode>
                <c:ptCount val="6"/>
                <c:pt idx="3">
                  <c:v>7681</c:v>
                </c:pt>
              </c:numCache>
            </c:numRef>
          </c:yVal>
          <c:smooth val="0"/>
        </c:ser>
        <c:ser>
          <c:idx val="72"/>
          <c:order val="7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Charting!$A$74:$F$74</c:f>
              <c:numCache>
                <c:formatCode>General</c:formatCode>
                <c:ptCount val="6"/>
                <c:pt idx="3">
                  <c:v>6650</c:v>
                </c:pt>
              </c:numCache>
            </c:numRef>
          </c:yVal>
          <c:smooth val="0"/>
        </c:ser>
        <c:ser>
          <c:idx val="73"/>
          <c:order val="7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Charting!$A$75:$F$75</c:f>
              <c:numCache>
                <c:formatCode>General</c:formatCode>
                <c:ptCount val="6"/>
                <c:pt idx="3">
                  <c:v>6702</c:v>
                </c:pt>
              </c:numCache>
            </c:numRef>
          </c:yVal>
          <c:smooth val="0"/>
        </c:ser>
        <c:ser>
          <c:idx val="74"/>
          <c:order val="7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Charting!$A$76:$F$76</c:f>
              <c:numCache>
                <c:formatCode>General</c:formatCode>
                <c:ptCount val="6"/>
                <c:pt idx="3">
                  <c:v>6512</c:v>
                </c:pt>
              </c:numCache>
            </c:numRef>
          </c:yVal>
          <c:smooth val="0"/>
        </c:ser>
        <c:ser>
          <c:idx val="75"/>
          <c:order val="7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Charting!$A$77:$F$77</c:f>
              <c:numCache>
                <c:formatCode>General</c:formatCode>
                <c:ptCount val="6"/>
                <c:pt idx="3">
                  <c:v>7916</c:v>
                </c:pt>
              </c:numCache>
            </c:numRef>
          </c:yVal>
          <c:smooth val="0"/>
        </c:ser>
        <c:ser>
          <c:idx val="76"/>
          <c:order val="7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Charting!$A$78:$F$78</c:f>
              <c:numCache>
                <c:formatCode>General</c:formatCode>
                <c:ptCount val="6"/>
                <c:pt idx="3">
                  <c:v>6871</c:v>
                </c:pt>
              </c:numCache>
            </c:numRef>
          </c:yVal>
          <c:smooth val="0"/>
        </c:ser>
        <c:ser>
          <c:idx val="77"/>
          <c:order val="7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Charting!$A$79:$F$79</c:f>
              <c:numCache>
                <c:formatCode>General</c:formatCode>
                <c:ptCount val="6"/>
                <c:pt idx="3">
                  <c:v>7500</c:v>
                </c:pt>
              </c:numCache>
            </c:numRef>
          </c:yVal>
          <c:smooth val="0"/>
        </c:ser>
        <c:ser>
          <c:idx val="78"/>
          <c:order val="7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Charting!$A$80:$F$80</c:f>
              <c:numCache>
                <c:formatCode>General</c:formatCode>
                <c:ptCount val="6"/>
                <c:pt idx="3">
                  <c:v>6487</c:v>
                </c:pt>
              </c:numCache>
            </c:numRef>
          </c:yVal>
          <c:smooth val="0"/>
        </c:ser>
        <c:ser>
          <c:idx val="79"/>
          <c:order val="7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Charting!$A$81:$F$81</c:f>
              <c:numCache>
                <c:formatCode>General</c:formatCode>
                <c:ptCount val="6"/>
                <c:pt idx="3">
                  <c:v>6441</c:v>
                </c:pt>
              </c:numCache>
            </c:numRef>
          </c:yVal>
          <c:smooth val="0"/>
        </c:ser>
        <c:ser>
          <c:idx val="80"/>
          <c:order val="8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Charting!$A$82:$F$82</c:f>
              <c:numCache>
                <c:formatCode>General</c:formatCode>
                <c:ptCount val="6"/>
                <c:pt idx="3">
                  <c:v>7386</c:v>
                </c:pt>
              </c:numCache>
            </c:numRef>
          </c:yVal>
          <c:smooth val="0"/>
        </c:ser>
        <c:ser>
          <c:idx val="81"/>
          <c:order val="8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Charting!$A$83:$F$83</c:f>
              <c:numCache>
                <c:formatCode>General</c:formatCode>
                <c:ptCount val="6"/>
                <c:pt idx="3">
                  <c:v>7908</c:v>
                </c:pt>
              </c:numCache>
            </c:numRef>
          </c:yVal>
          <c:smooth val="0"/>
        </c:ser>
        <c:ser>
          <c:idx val="82"/>
          <c:order val="8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Charting!$A$84:$F$84</c:f>
              <c:numCache>
                <c:formatCode>General</c:formatCode>
                <c:ptCount val="6"/>
                <c:pt idx="3">
                  <c:v>6321</c:v>
                </c:pt>
              </c:numCache>
            </c:numRef>
          </c:yVal>
          <c:smooth val="0"/>
        </c:ser>
        <c:ser>
          <c:idx val="83"/>
          <c:order val="8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Charting!$A$85:$F$85</c:f>
              <c:numCache>
                <c:formatCode>General</c:formatCode>
                <c:ptCount val="6"/>
                <c:pt idx="3">
                  <c:v>7915</c:v>
                </c:pt>
              </c:numCache>
            </c:numRef>
          </c:yVal>
          <c:smooth val="0"/>
        </c:ser>
        <c:ser>
          <c:idx val="84"/>
          <c:order val="8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Charting!$A$86:$F$86</c:f>
              <c:numCache>
                <c:formatCode>General</c:formatCode>
                <c:ptCount val="6"/>
                <c:pt idx="3">
                  <c:v>7931</c:v>
                </c:pt>
              </c:numCache>
            </c:numRef>
          </c:yVal>
          <c:smooth val="0"/>
        </c:ser>
        <c:ser>
          <c:idx val="85"/>
          <c:order val="8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Charting!$A$87:$F$87</c:f>
              <c:numCache>
                <c:formatCode>General</c:formatCode>
                <c:ptCount val="6"/>
                <c:pt idx="3">
                  <c:v>7332</c:v>
                </c:pt>
              </c:numCache>
            </c:numRef>
          </c:yVal>
          <c:smooth val="0"/>
        </c:ser>
        <c:ser>
          <c:idx val="86"/>
          <c:order val="8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Charting!$A$88:$F$88</c:f>
              <c:numCache>
                <c:formatCode>General</c:formatCode>
                <c:ptCount val="6"/>
                <c:pt idx="3">
                  <c:v>7327</c:v>
                </c:pt>
              </c:numCache>
            </c:numRef>
          </c:yVal>
          <c:smooth val="0"/>
        </c:ser>
        <c:ser>
          <c:idx val="87"/>
          <c:order val="8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Charting!$A$89:$F$89</c:f>
              <c:numCache>
                <c:formatCode>General</c:formatCode>
                <c:ptCount val="6"/>
                <c:pt idx="3">
                  <c:v>6877</c:v>
                </c:pt>
              </c:numCache>
            </c:numRef>
          </c:yVal>
          <c:smooth val="0"/>
        </c:ser>
        <c:ser>
          <c:idx val="88"/>
          <c:order val="8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Charting!$A$90:$F$90</c:f>
              <c:numCache>
                <c:formatCode>General</c:formatCode>
                <c:ptCount val="6"/>
                <c:pt idx="3">
                  <c:v>7765</c:v>
                </c:pt>
              </c:numCache>
            </c:numRef>
          </c:yVal>
          <c:smooth val="0"/>
        </c:ser>
        <c:ser>
          <c:idx val="89"/>
          <c:order val="8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Charting!$A$91:$F$91</c:f>
              <c:numCache>
                <c:formatCode>General</c:formatCode>
                <c:ptCount val="6"/>
                <c:pt idx="3">
                  <c:v>7749</c:v>
                </c:pt>
              </c:numCache>
            </c:numRef>
          </c:yVal>
          <c:smooth val="0"/>
        </c:ser>
        <c:ser>
          <c:idx val="90"/>
          <c:order val="9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Charting!$A$92:$F$92</c:f>
              <c:numCache>
                <c:formatCode>General</c:formatCode>
                <c:ptCount val="6"/>
                <c:pt idx="3">
                  <c:v>6977</c:v>
                </c:pt>
              </c:numCache>
            </c:numRef>
          </c:yVal>
          <c:smooth val="0"/>
        </c:ser>
        <c:ser>
          <c:idx val="91"/>
          <c:order val="9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Charting!$A$93:$F$93</c:f>
              <c:numCache>
                <c:formatCode>General</c:formatCode>
                <c:ptCount val="6"/>
                <c:pt idx="3">
                  <c:v>6577</c:v>
                </c:pt>
              </c:numCache>
            </c:numRef>
          </c:yVal>
          <c:smooth val="0"/>
        </c:ser>
        <c:ser>
          <c:idx val="92"/>
          <c:order val="9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Charting!$A$94:$F$94</c:f>
              <c:numCache>
                <c:formatCode>General</c:formatCode>
                <c:ptCount val="6"/>
                <c:pt idx="3">
                  <c:v>7075</c:v>
                </c:pt>
              </c:numCache>
            </c:numRef>
          </c:yVal>
          <c:smooth val="0"/>
        </c:ser>
        <c:ser>
          <c:idx val="93"/>
          <c:order val="9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Charting!$A$95:$F$95</c:f>
              <c:numCache>
                <c:formatCode>General</c:formatCode>
                <c:ptCount val="6"/>
                <c:pt idx="3">
                  <c:v>7158</c:v>
                </c:pt>
              </c:numCache>
            </c:numRef>
          </c:yVal>
          <c:smooth val="0"/>
        </c:ser>
        <c:ser>
          <c:idx val="94"/>
          <c:order val="9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Charting!$A$96:$F$96</c:f>
              <c:numCache>
                <c:formatCode>General</c:formatCode>
                <c:ptCount val="6"/>
                <c:pt idx="3">
                  <c:v>6883</c:v>
                </c:pt>
              </c:numCache>
            </c:numRef>
          </c:yVal>
          <c:smooth val="0"/>
        </c:ser>
        <c:ser>
          <c:idx val="95"/>
          <c:order val="9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Charting!$A$97:$F$97</c:f>
              <c:numCache>
                <c:formatCode>General</c:formatCode>
                <c:ptCount val="6"/>
                <c:pt idx="3">
                  <c:v>6971</c:v>
                </c:pt>
              </c:numCache>
            </c:numRef>
          </c:yVal>
          <c:smooth val="0"/>
        </c:ser>
        <c:ser>
          <c:idx val="96"/>
          <c:order val="9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Charting!$A$98:$F$98</c:f>
              <c:numCache>
                <c:formatCode>General</c:formatCode>
                <c:ptCount val="6"/>
                <c:pt idx="3">
                  <c:v>7396</c:v>
                </c:pt>
              </c:numCache>
            </c:numRef>
          </c:yVal>
          <c:smooth val="0"/>
        </c:ser>
        <c:ser>
          <c:idx val="97"/>
          <c:order val="9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Charting!$A$99:$F$99</c:f>
              <c:numCache>
                <c:formatCode>General</c:formatCode>
                <c:ptCount val="6"/>
                <c:pt idx="3">
                  <c:v>6417</c:v>
                </c:pt>
              </c:numCache>
            </c:numRef>
          </c:yVal>
          <c:smooth val="0"/>
        </c:ser>
        <c:ser>
          <c:idx val="98"/>
          <c:order val="9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Charting!$A$100:$F$100</c:f>
              <c:numCache>
                <c:formatCode>General</c:formatCode>
                <c:ptCount val="6"/>
                <c:pt idx="3">
                  <c:v>6533</c:v>
                </c:pt>
              </c:numCache>
            </c:numRef>
          </c:yVal>
          <c:smooth val="0"/>
        </c:ser>
        <c:ser>
          <c:idx val="99"/>
          <c:order val="9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Charting!$A$101:$F$101</c:f>
              <c:numCache>
                <c:formatCode>General</c:formatCode>
                <c:ptCount val="6"/>
                <c:pt idx="3">
                  <c:v>6749</c:v>
                </c:pt>
              </c:numCache>
            </c:numRef>
          </c:yVal>
          <c:smooth val="0"/>
        </c:ser>
        <c:ser>
          <c:idx val="100"/>
          <c:order val="10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Charting!$A$102:$F$102</c:f>
              <c:numCache>
                <c:formatCode>General</c:formatCode>
                <c:ptCount val="6"/>
                <c:pt idx="3">
                  <c:v>7126</c:v>
                </c:pt>
              </c:numCache>
            </c:numRef>
          </c:yVal>
          <c:smooth val="0"/>
        </c:ser>
        <c:ser>
          <c:idx val="101"/>
          <c:order val="10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Charting!$A$103:$F$103</c:f>
              <c:numCache>
                <c:formatCode>General</c:formatCode>
                <c:ptCount val="6"/>
                <c:pt idx="3">
                  <c:v>6112</c:v>
                </c:pt>
              </c:numCache>
            </c:numRef>
          </c:yVal>
          <c:smooth val="0"/>
        </c:ser>
        <c:ser>
          <c:idx val="102"/>
          <c:order val="10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Charting!$A$104:$F$104</c:f>
              <c:numCache>
                <c:formatCode>General</c:formatCode>
                <c:ptCount val="6"/>
                <c:pt idx="3">
                  <c:v>7085</c:v>
                </c:pt>
              </c:numCache>
            </c:numRef>
          </c:yVal>
          <c:smooth val="0"/>
        </c:ser>
        <c:ser>
          <c:idx val="103"/>
          <c:order val="10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Charting!$A$105:$F$105</c:f>
              <c:numCache>
                <c:formatCode>General</c:formatCode>
                <c:ptCount val="6"/>
                <c:pt idx="3">
                  <c:v>7896</c:v>
                </c:pt>
              </c:numCache>
            </c:numRef>
          </c:yVal>
          <c:smooth val="0"/>
        </c:ser>
        <c:ser>
          <c:idx val="104"/>
          <c:order val="10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Charting!$A$106:$F$106</c:f>
              <c:numCache>
                <c:formatCode>General</c:formatCode>
                <c:ptCount val="6"/>
                <c:pt idx="3">
                  <c:v>6948</c:v>
                </c:pt>
              </c:numCache>
            </c:numRef>
          </c:yVal>
          <c:smooth val="0"/>
        </c:ser>
        <c:ser>
          <c:idx val="105"/>
          <c:order val="10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Charting!$A$107:$F$107</c:f>
              <c:numCache>
                <c:formatCode>General</c:formatCode>
                <c:ptCount val="6"/>
                <c:pt idx="3">
                  <c:v>7874</c:v>
                </c:pt>
              </c:numCache>
            </c:numRef>
          </c:yVal>
          <c:smooth val="0"/>
        </c:ser>
        <c:ser>
          <c:idx val="106"/>
          <c:order val="10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Charting!$A$108:$F$108</c:f>
              <c:numCache>
                <c:formatCode>General</c:formatCode>
                <c:ptCount val="6"/>
                <c:pt idx="3">
                  <c:v>7708</c:v>
                </c:pt>
              </c:numCache>
            </c:numRef>
          </c:yVal>
          <c:smooth val="0"/>
        </c:ser>
        <c:ser>
          <c:idx val="107"/>
          <c:order val="10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Charting!$A$109:$F$109</c:f>
              <c:numCache>
                <c:formatCode>General</c:formatCode>
                <c:ptCount val="6"/>
                <c:pt idx="3">
                  <c:v>6532</c:v>
                </c:pt>
              </c:numCache>
            </c:numRef>
          </c:yVal>
          <c:smooth val="0"/>
        </c:ser>
        <c:ser>
          <c:idx val="108"/>
          <c:order val="10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Charting!$A$110:$F$110</c:f>
              <c:numCache>
                <c:formatCode>General</c:formatCode>
                <c:ptCount val="6"/>
                <c:pt idx="3">
                  <c:v>7914</c:v>
                </c:pt>
              </c:numCache>
            </c:numRef>
          </c:yVal>
          <c:smooth val="0"/>
        </c:ser>
        <c:ser>
          <c:idx val="109"/>
          <c:order val="10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Charting!$A$111:$F$111</c:f>
              <c:numCache>
                <c:formatCode>General</c:formatCode>
                <c:ptCount val="6"/>
                <c:pt idx="3">
                  <c:v>7594</c:v>
                </c:pt>
              </c:numCache>
            </c:numRef>
          </c:yVal>
          <c:smooth val="0"/>
        </c:ser>
        <c:ser>
          <c:idx val="110"/>
          <c:order val="11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Charting!$A$112:$F$112</c:f>
              <c:numCache>
                <c:formatCode>General</c:formatCode>
                <c:ptCount val="6"/>
                <c:pt idx="3">
                  <c:v>7012</c:v>
                </c:pt>
              </c:numCache>
            </c:numRef>
          </c:yVal>
          <c:smooth val="0"/>
        </c:ser>
        <c:ser>
          <c:idx val="111"/>
          <c:order val="11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Charting!$A$113:$F$113</c:f>
              <c:numCache>
                <c:formatCode>General</c:formatCode>
                <c:ptCount val="6"/>
                <c:pt idx="3">
                  <c:v>6732</c:v>
                </c:pt>
              </c:numCache>
            </c:numRef>
          </c:yVal>
          <c:smooth val="0"/>
        </c:ser>
        <c:ser>
          <c:idx val="112"/>
          <c:order val="11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Charting!$A$114:$F$114</c:f>
              <c:numCache>
                <c:formatCode>General</c:formatCode>
                <c:ptCount val="6"/>
                <c:pt idx="3">
                  <c:v>8162</c:v>
                </c:pt>
              </c:numCache>
            </c:numRef>
          </c:yVal>
          <c:smooth val="0"/>
        </c:ser>
        <c:ser>
          <c:idx val="113"/>
          <c:order val="11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Charting!$A$115:$F$115</c:f>
              <c:numCache>
                <c:formatCode>General</c:formatCode>
                <c:ptCount val="6"/>
                <c:pt idx="3">
                  <c:v>7151</c:v>
                </c:pt>
              </c:numCache>
            </c:numRef>
          </c:yVal>
          <c:smooth val="0"/>
        </c:ser>
        <c:ser>
          <c:idx val="114"/>
          <c:order val="11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Charting!$A$116:$F$116</c:f>
              <c:numCache>
                <c:formatCode>General</c:formatCode>
                <c:ptCount val="6"/>
                <c:pt idx="3">
                  <c:v>8042</c:v>
                </c:pt>
              </c:numCache>
            </c:numRef>
          </c:yVal>
          <c:smooth val="0"/>
        </c:ser>
        <c:ser>
          <c:idx val="115"/>
          <c:order val="11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Charting!$A$117:$F$117</c:f>
              <c:numCache>
                <c:formatCode>General</c:formatCode>
                <c:ptCount val="6"/>
                <c:pt idx="3">
                  <c:v>7612</c:v>
                </c:pt>
              </c:numCache>
            </c:numRef>
          </c:yVal>
          <c:smooth val="0"/>
        </c:ser>
        <c:ser>
          <c:idx val="116"/>
          <c:order val="11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Charting!$A$118:$F$118</c:f>
              <c:numCache>
                <c:formatCode>General</c:formatCode>
                <c:ptCount val="6"/>
                <c:pt idx="3">
                  <c:v>8011</c:v>
                </c:pt>
              </c:numCache>
            </c:numRef>
          </c:yVal>
          <c:smooth val="0"/>
        </c:ser>
        <c:ser>
          <c:idx val="117"/>
          <c:order val="11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Charting!$A$119:$F$119</c:f>
              <c:numCache>
                <c:formatCode>General</c:formatCode>
                <c:ptCount val="6"/>
                <c:pt idx="3">
                  <c:v>7762</c:v>
                </c:pt>
              </c:numCache>
            </c:numRef>
          </c:yVal>
          <c:smooth val="0"/>
        </c:ser>
        <c:ser>
          <c:idx val="118"/>
          <c:order val="11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Charting!$A$120:$F$120</c:f>
              <c:numCache>
                <c:formatCode>General</c:formatCode>
                <c:ptCount val="6"/>
                <c:pt idx="3">
                  <c:v>7384</c:v>
                </c:pt>
              </c:numCache>
            </c:numRef>
          </c:yVal>
          <c:smooth val="0"/>
        </c:ser>
        <c:ser>
          <c:idx val="119"/>
          <c:order val="11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Charting!$A$121:$F$121</c:f>
              <c:numCache>
                <c:formatCode>General</c:formatCode>
                <c:ptCount val="6"/>
                <c:pt idx="3">
                  <c:v>7679</c:v>
                </c:pt>
              </c:numCache>
            </c:numRef>
          </c:yVal>
          <c:smooth val="0"/>
        </c:ser>
        <c:ser>
          <c:idx val="120"/>
          <c:order val="12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Charting!$A$122:$F$122</c:f>
              <c:numCache>
                <c:formatCode>General</c:formatCode>
                <c:ptCount val="6"/>
                <c:pt idx="3">
                  <c:v>6491</c:v>
                </c:pt>
              </c:numCache>
            </c:numRef>
          </c:yVal>
          <c:smooth val="0"/>
        </c:ser>
        <c:ser>
          <c:idx val="121"/>
          <c:order val="12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Charting!$A$123:$F$123</c:f>
              <c:numCache>
                <c:formatCode>General</c:formatCode>
                <c:ptCount val="6"/>
                <c:pt idx="3">
                  <c:v>7866</c:v>
                </c:pt>
              </c:numCache>
            </c:numRef>
          </c:yVal>
          <c:smooth val="0"/>
        </c:ser>
        <c:ser>
          <c:idx val="122"/>
          <c:order val="12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Charting!$A$124:$F$124</c:f>
              <c:numCache>
                <c:formatCode>General</c:formatCode>
                <c:ptCount val="6"/>
                <c:pt idx="3">
                  <c:v>6613</c:v>
                </c:pt>
              </c:numCache>
            </c:numRef>
          </c:yVal>
          <c:smooth val="0"/>
        </c:ser>
        <c:ser>
          <c:idx val="123"/>
          <c:order val="12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Charting!$A$125:$F$125</c:f>
              <c:numCache>
                <c:formatCode>General</c:formatCode>
                <c:ptCount val="6"/>
                <c:pt idx="3">
                  <c:v>6129</c:v>
                </c:pt>
              </c:numCache>
            </c:numRef>
          </c:yVal>
          <c:smooth val="0"/>
        </c:ser>
        <c:ser>
          <c:idx val="124"/>
          <c:order val="12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Charting!$A$126:$F$126</c:f>
              <c:numCache>
                <c:formatCode>General</c:formatCode>
                <c:ptCount val="6"/>
                <c:pt idx="3">
                  <c:v>6621</c:v>
                </c:pt>
              </c:numCache>
            </c:numRef>
          </c:yVal>
          <c:smooth val="0"/>
        </c:ser>
        <c:ser>
          <c:idx val="125"/>
          <c:order val="12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Off val="2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lumOff val="2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Charting!$A$127:$F$127</c:f>
              <c:numCache>
                <c:formatCode>General</c:formatCode>
                <c:ptCount val="6"/>
                <c:pt idx="3">
                  <c:v>8676</c:v>
                </c:pt>
              </c:numCache>
            </c:numRef>
          </c:yVal>
          <c:smooth val="0"/>
        </c:ser>
        <c:ser>
          <c:idx val="126"/>
          <c:order val="12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Charting!$A$128:$F$128</c:f>
              <c:numCache>
                <c:formatCode>General</c:formatCode>
                <c:ptCount val="6"/>
                <c:pt idx="3">
                  <c:v>7770</c:v>
                </c:pt>
              </c:numCache>
            </c:numRef>
          </c:yVal>
          <c:smooth val="0"/>
        </c:ser>
        <c:ser>
          <c:idx val="127"/>
          <c:order val="12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Charting!$A$129:$F$129</c:f>
              <c:numCache>
                <c:formatCode>General</c:formatCode>
                <c:ptCount val="6"/>
                <c:pt idx="3">
                  <c:v>6815</c:v>
                </c:pt>
              </c:numCache>
            </c:numRef>
          </c:yVal>
          <c:smooth val="0"/>
        </c:ser>
        <c:ser>
          <c:idx val="128"/>
          <c:order val="12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Charting!$A$130:$F$130</c:f>
              <c:numCache>
                <c:formatCode>General</c:formatCode>
                <c:ptCount val="6"/>
                <c:pt idx="3">
                  <c:v>6949</c:v>
                </c:pt>
              </c:numCache>
            </c:numRef>
          </c:yVal>
          <c:smooth val="0"/>
        </c:ser>
        <c:ser>
          <c:idx val="129"/>
          <c:order val="12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Charting!$A$131:$F$131</c:f>
              <c:numCache>
                <c:formatCode>General</c:formatCode>
                <c:ptCount val="6"/>
                <c:pt idx="3">
                  <c:v>7499</c:v>
                </c:pt>
              </c:numCache>
            </c:numRef>
          </c:yVal>
          <c:smooth val="0"/>
        </c:ser>
        <c:ser>
          <c:idx val="130"/>
          <c:order val="13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Charting!$A$132:$F$132</c:f>
              <c:numCache>
                <c:formatCode>General</c:formatCode>
                <c:ptCount val="6"/>
                <c:pt idx="3">
                  <c:v>6618</c:v>
                </c:pt>
              </c:numCache>
            </c:numRef>
          </c:yVal>
          <c:smooth val="0"/>
        </c:ser>
        <c:ser>
          <c:idx val="131"/>
          <c:order val="13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8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8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8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8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Charting!$A$133:$F$133</c:f>
              <c:numCache>
                <c:formatCode>General</c:formatCode>
                <c:ptCount val="6"/>
                <c:pt idx="3">
                  <c:v>8013</c:v>
                </c:pt>
              </c:numCache>
            </c:numRef>
          </c:yVal>
          <c:smooth val="0"/>
        </c:ser>
        <c:ser>
          <c:idx val="132"/>
          <c:order val="13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Charting!$A$134:$F$134</c:f>
              <c:numCache>
                <c:formatCode>General</c:formatCode>
                <c:ptCount val="6"/>
                <c:pt idx="3">
                  <c:v>6724</c:v>
                </c:pt>
              </c:numCache>
            </c:numRef>
          </c:yVal>
          <c:smooth val="0"/>
        </c:ser>
        <c:ser>
          <c:idx val="133"/>
          <c:order val="13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Charting!$A$135:$F$135</c:f>
              <c:numCache>
                <c:formatCode>General</c:formatCode>
                <c:ptCount val="6"/>
                <c:pt idx="3">
                  <c:v>6608</c:v>
                </c:pt>
              </c:numCache>
            </c:numRef>
          </c:yVal>
          <c:smooth val="0"/>
        </c:ser>
        <c:ser>
          <c:idx val="134"/>
          <c:order val="13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Charting!$A$136:$F$136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5"/>
          <c:order val="13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Charting!$A$137:$F$137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6"/>
          <c:order val="13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Charting!$A$138:$F$138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7"/>
          <c:order val="13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Off val="4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60000"/>
                    <a:lumOff val="4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Charting!$A$139:$F$139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8"/>
          <c:order val="13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Charting!$A$140:$F$140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39"/>
          <c:order val="13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Charting!$A$141:$F$141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0"/>
          <c:order val="14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Charting!$A$142:$F$142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1"/>
          <c:order val="14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Charting!$A$143:$F$143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2"/>
          <c:order val="14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Charting!$A$144:$F$144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3"/>
          <c:order val="14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Charting!$A$145:$F$145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4"/>
          <c:order val="14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Charting!$A$146:$F$146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5"/>
          <c:order val="14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Charting!$A$147:$F$147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6"/>
          <c:order val="14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Charting!$A$148:$F$148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7"/>
          <c:order val="14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Charting!$A$149:$F$149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8"/>
          <c:order val="14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Charting!$A$150:$F$150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49"/>
          <c:order val="14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Off val="3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Off val="3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lumOff val="3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Charting!$A$151:$F$151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0"/>
          <c:order val="15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Charting!$A$152:$F$152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1"/>
          <c:order val="15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Charting!$A$153:$F$153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2"/>
          <c:order val="15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Charting!$A$154:$F$154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3"/>
          <c:order val="15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Charting!$A$155:$F$155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4"/>
          <c:order val="15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Charting!$A$156:$F$156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5"/>
          <c:order val="15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7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7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7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7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Charting!$A$157:$F$157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6"/>
          <c:order val="15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Charting!$A$158:$F$158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7"/>
          <c:order val="157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Charting!$A$159:$F$159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8"/>
          <c:order val="158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Charting!$A$160:$F$160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59"/>
          <c:order val="159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Charting!$A$161:$F$161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0"/>
          <c:order val="16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Charting!$A$162:$F$162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1"/>
          <c:order val="161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50000"/>
                      <a:lumOff val="5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50000"/>
                      <a:lumOff val="5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50000"/>
                      <a:lumOff val="5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lumMod val="50000"/>
                    <a:lumOff val="50000"/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Charting!$A$163:$F$163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2"/>
          <c:order val="162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Charting!$A$164:$F$164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3"/>
          <c:order val="163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Charting!$A$165:$F$165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4"/>
          <c:order val="164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Charting!$A$166:$F$166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5"/>
          <c:order val="165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Charting!$A$167:$F$167</c:f>
              <c:numCache>
                <c:formatCode>General</c:formatCode>
                <c:ptCount val="6"/>
              </c:numCache>
            </c:numRef>
          </c:yVal>
          <c:smooth val="0"/>
        </c:ser>
        <c:ser>
          <c:idx val="166"/>
          <c:order val="166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marker>
          <c:xVal>
            <c:strRef>
              <c:f>Charting!$A$1:$F$1</c:f>
              <c:strCache>
                <c:ptCount val="6"/>
                <c:pt idx="0">
                  <c:v>EIT I </c:v>
                </c:pt>
                <c:pt idx="1">
                  <c:v>EIT 2 </c:v>
                </c:pt>
                <c:pt idx="2">
                  <c:v>EIT 3</c:v>
                </c:pt>
                <c:pt idx="3">
                  <c:v>PE 1</c:v>
                </c:pt>
                <c:pt idx="4">
                  <c:v>PE 2</c:v>
                </c:pt>
                <c:pt idx="5">
                  <c:v>PE 3</c:v>
                </c:pt>
              </c:strCache>
            </c:strRef>
          </c:xVal>
          <c:yVal>
            <c:numRef>
              <c:f>Charting!$A$168:$F$168</c:f>
              <c:numCache>
                <c:formatCode>General</c:formatCode>
                <c:ptCount val="6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037872"/>
        <c:axId val="432038264"/>
      </c:scatterChart>
      <c:valAx>
        <c:axId val="4320378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32038264"/>
        <c:crossesAt val="0"/>
        <c:crossBetween val="midCat"/>
      </c:valAx>
      <c:valAx>
        <c:axId val="432038264"/>
        <c:scaling>
          <c:orientation val="minMax"/>
          <c:min val="30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037872"/>
        <c:crosses val="autoZero"/>
        <c:crossBetween val="midCat"/>
        <c:minorUnit val="50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GP Salary Distribution</a:t>
            </a:r>
          </a:p>
        </c:rich>
      </c:tx>
      <c:layout>
        <c:manualLayout>
          <c:xMode val="edge"/>
          <c:yMode val="edge"/>
          <c:x val="0.4153065418709454"/>
          <c:y val="1.88041104008569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393354132620201E-2"/>
          <c:y val="8.4830043045866124E-2"/>
          <c:w val="0.88658148863467534"/>
          <c:h val="0.8084488570765456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Overall'!$A$2:$H$2</c:f>
              <c:numCache>
                <c:formatCode>General</c:formatCode>
                <c:ptCount val="8"/>
                <c:pt idx="0">
                  <c:v>3276</c:v>
                </c:pt>
                <c:pt idx="1">
                  <c:v>3816</c:v>
                </c:pt>
                <c:pt idx="2">
                  <c:v>5273</c:v>
                </c:pt>
                <c:pt idx="4">
                  <c:v>7812</c:v>
                </c:pt>
                <c:pt idx="5">
                  <c:v>9016</c:v>
                </c:pt>
                <c:pt idx="6">
                  <c:v>9520</c:v>
                </c:pt>
                <c:pt idx="7">
                  <c:v>9758</c:v>
                </c:pt>
              </c:numCache>
            </c:numRef>
          </c:yVal>
          <c:smooth val="0"/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Overall'!$A$3:$H$3</c:f>
              <c:numCache>
                <c:formatCode>General</c:formatCode>
                <c:ptCount val="8"/>
                <c:pt idx="0">
                  <c:v>3220</c:v>
                </c:pt>
                <c:pt idx="1">
                  <c:v>3703</c:v>
                </c:pt>
                <c:pt idx="2">
                  <c:v>4860</c:v>
                </c:pt>
                <c:pt idx="3">
                  <c:v>6043</c:v>
                </c:pt>
                <c:pt idx="4">
                  <c:v>7751</c:v>
                </c:pt>
                <c:pt idx="5">
                  <c:v>9017</c:v>
                </c:pt>
                <c:pt idx="6">
                  <c:v>9232</c:v>
                </c:pt>
              </c:numCache>
            </c:numRef>
          </c:yVal>
          <c:smooth val="0"/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Overall'!$A$4:$H$4</c:f>
              <c:numCache>
                <c:formatCode>General</c:formatCode>
                <c:ptCount val="8"/>
                <c:pt idx="0">
                  <c:v>3250</c:v>
                </c:pt>
                <c:pt idx="1">
                  <c:v>3982</c:v>
                </c:pt>
                <c:pt idx="2">
                  <c:v>5335</c:v>
                </c:pt>
                <c:pt idx="6">
                  <c:v>9180</c:v>
                </c:pt>
                <c:pt idx="7">
                  <c:v>9647</c:v>
                </c:pt>
              </c:numCache>
            </c:numRef>
          </c:yVal>
          <c:smooth val="0"/>
        </c:ser>
        <c:ser>
          <c:idx val="3"/>
          <c:order val="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Overall'!$A$5:$H$5</c:f>
              <c:numCache>
                <c:formatCode>General</c:formatCode>
                <c:ptCount val="8"/>
                <c:pt idx="1">
                  <c:v>3807</c:v>
                </c:pt>
                <c:pt idx="2">
                  <c:v>4767</c:v>
                </c:pt>
                <c:pt idx="3">
                  <c:v>5044</c:v>
                </c:pt>
                <c:pt idx="4">
                  <c:v>6918</c:v>
                </c:pt>
                <c:pt idx="5">
                  <c:v>7957</c:v>
                </c:pt>
                <c:pt idx="6">
                  <c:v>9520</c:v>
                </c:pt>
                <c:pt idx="7">
                  <c:v>10630</c:v>
                </c:pt>
              </c:numCache>
            </c:numRef>
          </c:yVal>
          <c:smooth val="0"/>
        </c:ser>
        <c:ser>
          <c:idx val="4"/>
          <c:order val="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Overall'!$A$6:$H$6</c:f>
              <c:numCache>
                <c:formatCode>General</c:formatCode>
                <c:ptCount val="8"/>
                <c:pt idx="1">
                  <c:v>3800</c:v>
                </c:pt>
                <c:pt idx="2">
                  <c:v>4365</c:v>
                </c:pt>
                <c:pt idx="3">
                  <c:v>6398</c:v>
                </c:pt>
                <c:pt idx="4">
                  <c:v>6918</c:v>
                </c:pt>
                <c:pt idx="5">
                  <c:v>7594</c:v>
                </c:pt>
                <c:pt idx="6">
                  <c:v>9615</c:v>
                </c:pt>
              </c:numCache>
            </c:numRef>
          </c:yVal>
          <c:smooth val="0"/>
        </c:ser>
        <c:ser>
          <c:idx val="5"/>
          <c:order val="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Overall'!$A$7:$H$7</c:f>
              <c:numCache>
                <c:formatCode>General</c:formatCode>
                <c:ptCount val="8"/>
                <c:pt idx="1">
                  <c:v>4297</c:v>
                </c:pt>
                <c:pt idx="2">
                  <c:v>5159</c:v>
                </c:pt>
                <c:pt idx="3">
                  <c:v>5575</c:v>
                </c:pt>
                <c:pt idx="4">
                  <c:v>6992</c:v>
                </c:pt>
                <c:pt idx="5">
                  <c:v>7636</c:v>
                </c:pt>
                <c:pt idx="6">
                  <c:v>9810</c:v>
                </c:pt>
              </c:numCache>
            </c:numRef>
          </c:yVal>
          <c:smooth val="0"/>
        </c:ser>
        <c:ser>
          <c:idx val="6"/>
          <c:order val="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Overall'!$A$8:$H$8</c:f>
              <c:numCache>
                <c:formatCode>General</c:formatCode>
                <c:ptCount val="8"/>
                <c:pt idx="1">
                  <c:v>3765</c:v>
                </c:pt>
                <c:pt idx="2">
                  <c:v>4595</c:v>
                </c:pt>
                <c:pt idx="3">
                  <c:v>5086</c:v>
                </c:pt>
                <c:pt idx="4">
                  <c:v>7722</c:v>
                </c:pt>
                <c:pt idx="5">
                  <c:v>8368</c:v>
                </c:pt>
                <c:pt idx="6">
                  <c:v>9445</c:v>
                </c:pt>
                <c:pt idx="7">
                  <c:v>9275</c:v>
                </c:pt>
              </c:numCache>
            </c:numRef>
          </c:yVal>
          <c:smooth val="0"/>
        </c:ser>
        <c:ser>
          <c:idx val="7"/>
          <c:order val="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Overall'!$A$9:$H$9</c:f>
              <c:numCache>
                <c:formatCode>General</c:formatCode>
                <c:ptCount val="8"/>
                <c:pt idx="1">
                  <c:v>3805</c:v>
                </c:pt>
                <c:pt idx="2">
                  <c:v>4867</c:v>
                </c:pt>
                <c:pt idx="3">
                  <c:v>5288</c:v>
                </c:pt>
                <c:pt idx="4">
                  <c:v>7083</c:v>
                </c:pt>
                <c:pt idx="5">
                  <c:v>8201</c:v>
                </c:pt>
                <c:pt idx="6">
                  <c:v>9615</c:v>
                </c:pt>
                <c:pt idx="7">
                  <c:v>9348</c:v>
                </c:pt>
              </c:numCache>
            </c:numRef>
          </c:yVal>
          <c:smooth val="0"/>
        </c:ser>
        <c:ser>
          <c:idx val="8"/>
          <c:order val="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Overall'!$A$10:$H$10</c:f>
              <c:numCache>
                <c:formatCode>General</c:formatCode>
                <c:ptCount val="8"/>
                <c:pt idx="1">
                  <c:v>4344</c:v>
                </c:pt>
                <c:pt idx="2">
                  <c:v>4800</c:v>
                </c:pt>
                <c:pt idx="3">
                  <c:v>5086</c:v>
                </c:pt>
                <c:pt idx="4">
                  <c:v>7600</c:v>
                </c:pt>
                <c:pt idx="5">
                  <c:v>8729</c:v>
                </c:pt>
                <c:pt idx="6">
                  <c:v>8687</c:v>
                </c:pt>
                <c:pt idx="7">
                  <c:v>10161</c:v>
                </c:pt>
              </c:numCache>
            </c:numRef>
          </c:yVal>
          <c:smooth val="0"/>
        </c:ser>
        <c:ser>
          <c:idx val="9"/>
          <c:order val="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Overall'!$A$11:$H$11</c:f>
              <c:numCache>
                <c:formatCode>General</c:formatCode>
                <c:ptCount val="8"/>
                <c:pt idx="1">
                  <c:v>3674</c:v>
                </c:pt>
                <c:pt idx="2">
                  <c:v>4296</c:v>
                </c:pt>
                <c:pt idx="3">
                  <c:v>6343</c:v>
                </c:pt>
                <c:pt idx="4">
                  <c:v>6716</c:v>
                </c:pt>
                <c:pt idx="5">
                  <c:v>9200</c:v>
                </c:pt>
                <c:pt idx="6">
                  <c:v>9520</c:v>
                </c:pt>
                <c:pt idx="7">
                  <c:v>9508</c:v>
                </c:pt>
              </c:numCache>
            </c:numRef>
          </c:yVal>
          <c:smooth val="0"/>
        </c:ser>
        <c:ser>
          <c:idx val="10"/>
          <c:order val="1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Overall'!$A$12:$H$12</c:f>
              <c:numCache>
                <c:formatCode>General</c:formatCode>
                <c:ptCount val="8"/>
                <c:pt idx="1">
                  <c:v>4645</c:v>
                </c:pt>
                <c:pt idx="2">
                  <c:v>4355</c:v>
                </c:pt>
                <c:pt idx="5">
                  <c:v>8335</c:v>
                </c:pt>
                <c:pt idx="6">
                  <c:v>9739</c:v>
                </c:pt>
                <c:pt idx="7">
                  <c:v>9667</c:v>
                </c:pt>
              </c:numCache>
            </c:numRef>
          </c:yVal>
          <c:smooth val="0"/>
        </c:ser>
        <c:ser>
          <c:idx val="11"/>
          <c:order val="1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Overall'!$A$13:$H$13</c:f>
              <c:numCache>
                <c:formatCode>General</c:formatCode>
                <c:ptCount val="8"/>
                <c:pt idx="1">
                  <c:v>3658</c:v>
                </c:pt>
                <c:pt idx="2">
                  <c:v>4318</c:v>
                </c:pt>
                <c:pt idx="3">
                  <c:v>5717</c:v>
                </c:pt>
                <c:pt idx="4">
                  <c:v>8461</c:v>
                </c:pt>
                <c:pt idx="5">
                  <c:v>7556</c:v>
                </c:pt>
                <c:pt idx="6">
                  <c:v>9810</c:v>
                </c:pt>
                <c:pt idx="7">
                  <c:v>9400</c:v>
                </c:pt>
              </c:numCache>
            </c:numRef>
          </c:yVal>
          <c:smooth val="0"/>
        </c:ser>
        <c:ser>
          <c:idx val="12"/>
          <c:order val="1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Overall'!$A$14:$H$14</c:f>
              <c:numCache>
                <c:formatCode>General</c:formatCode>
                <c:ptCount val="8"/>
                <c:pt idx="1">
                  <c:v>4211</c:v>
                </c:pt>
                <c:pt idx="2">
                  <c:v>4200</c:v>
                </c:pt>
                <c:pt idx="3">
                  <c:v>5520</c:v>
                </c:pt>
                <c:pt idx="4">
                  <c:v>7769</c:v>
                </c:pt>
                <c:pt idx="5">
                  <c:v>7766</c:v>
                </c:pt>
                <c:pt idx="6">
                  <c:v>9539</c:v>
                </c:pt>
                <c:pt idx="7">
                  <c:v>10560</c:v>
                </c:pt>
              </c:numCache>
            </c:numRef>
          </c:yVal>
          <c:smooth val="0"/>
        </c:ser>
        <c:ser>
          <c:idx val="13"/>
          <c:order val="1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Overall'!$A$15:$H$15</c:f>
              <c:numCache>
                <c:formatCode>General</c:formatCode>
                <c:ptCount val="8"/>
                <c:pt idx="2">
                  <c:v>4651</c:v>
                </c:pt>
                <c:pt idx="3">
                  <c:v>5451</c:v>
                </c:pt>
                <c:pt idx="4">
                  <c:v>8266</c:v>
                </c:pt>
                <c:pt idx="5">
                  <c:v>9667</c:v>
                </c:pt>
                <c:pt idx="6">
                  <c:v>9445</c:v>
                </c:pt>
              </c:numCache>
            </c:numRef>
          </c:yVal>
          <c:smooth val="0"/>
        </c:ser>
        <c:ser>
          <c:idx val="14"/>
          <c:order val="1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Overall'!$A$16:$H$16</c:f>
              <c:numCache>
                <c:formatCode>General</c:formatCode>
                <c:ptCount val="8"/>
                <c:pt idx="2">
                  <c:v>4363</c:v>
                </c:pt>
                <c:pt idx="4">
                  <c:v>6294</c:v>
                </c:pt>
                <c:pt idx="5">
                  <c:v>8015</c:v>
                </c:pt>
                <c:pt idx="6">
                  <c:v>8603</c:v>
                </c:pt>
                <c:pt idx="7">
                  <c:v>10353</c:v>
                </c:pt>
              </c:numCache>
            </c:numRef>
          </c:yVal>
          <c:smooth val="0"/>
        </c:ser>
        <c:ser>
          <c:idx val="15"/>
          <c:order val="1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Overall'!$A$17:$H$17</c:f>
              <c:numCache>
                <c:formatCode>General</c:formatCode>
                <c:ptCount val="8"/>
                <c:pt idx="2">
                  <c:v>4184</c:v>
                </c:pt>
                <c:pt idx="3">
                  <c:v>6009</c:v>
                </c:pt>
                <c:pt idx="4">
                  <c:v>6771</c:v>
                </c:pt>
                <c:pt idx="5">
                  <c:v>8497</c:v>
                </c:pt>
                <c:pt idx="6">
                  <c:v>9392</c:v>
                </c:pt>
                <c:pt idx="7">
                  <c:v>9723</c:v>
                </c:pt>
              </c:numCache>
            </c:numRef>
          </c:yVal>
          <c:smooth val="0"/>
        </c:ser>
        <c:ser>
          <c:idx val="16"/>
          <c:order val="1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Overall'!$A$18:$H$18</c:f>
              <c:numCache>
                <c:formatCode>General</c:formatCode>
                <c:ptCount val="8"/>
                <c:pt idx="2">
                  <c:v>4594</c:v>
                </c:pt>
                <c:pt idx="3">
                  <c:v>5669</c:v>
                </c:pt>
                <c:pt idx="4">
                  <c:v>8266</c:v>
                </c:pt>
                <c:pt idx="5">
                  <c:v>8603</c:v>
                </c:pt>
                <c:pt idx="6">
                  <c:v>9191</c:v>
                </c:pt>
                <c:pt idx="7">
                  <c:v>9751</c:v>
                </c:pt>
              </c:numCache>
            </c:numRef>
          </c:yVal>
          <c:smooth val="0"/>
        </c:ser>
        <c:ser>
          <c:idx val="17"/>
          <c:order val="1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Overall'!$A$19:$H$19</c:f>
              <c:numCache>
                <c:formatCode>General</c:formatCode>
                <c:ptCount val="8"/>
                <c:pt idx="2">
                  <c:v>5072</c:v>
                </c:pt>
                <c:pt idx="3">
                  <c:v>5717</c:v>
                </c:pt>
                <c:pt idx="4">
                  <c:v>8105</c:v>
                </c:pt>
                <c:pt idx="6">
                  <c:v>9650</c:v>
                </c:pt>
                <c:pt idx="7">
                  <c:v>9217</c:v>
                </c:pt>
              </c:numCache>
            </c:numRef>
          </c:yVal>
          <c:smooth val="0"/>
        </c:ser>
        <c:ser>
          <c:idx val="18"/>
          <c:order val="1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Overall'!$A$20:$H$20</c:f>
              <c:numCache>
                <c:formatCode>General</c:formatCode>
                <c:ptCount val="8"/>
                <c:pt idx="2">
                  <c:v>5157</c:v>
                </c:pt>
                <c:pt idx="3">
                  <c:v>5422</c:v>
                </c:pt>
                <c:pt idx="4">
                  <c:v>8041</c:v>
                </c:pt>
                <c:pt idx="5">
                  <c:v>7957</c:v>
                </c:pt>
                <c:pt idx="6">
                  <c:v>9150</c:v>
                </c:pt>
                <c:pt idx="7">
                  <c:v>10211</c:v>
                </c:pt>
              </c:numCache>
            </c:numRef>
          </c:yVal>
          <c:smooth val="0"/>
        </c:ser>
        <c:ser>
          <c:idx val="19"/>
          <c:order val="1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Overall'!$A$21:$H$21</c:f>
              <c:numCache>
                <c:formatCode>General</c:formatCode>
                <c:ptCount val="8"/>
                <c:pt idx="2">
                  <c:v>4476</c:v>
                </c:pt>
                <c:pt idx="4">
                  <c:v>6980</c:v>
                </c:pt>
                <c:pt idx="5">
                  <c:v>8140</c:v>
                </c:pt>
                <c:pt idx="7">
                  <c:v>9172</c:v>
                </c:pt>
              </c:numCache>
            </c:numRef>
          </c:yVal>
          <c:smooth val="0"/>
        </c:ser>
        <c:ser>
          <c:idx val="20"/>
          <c:order val="2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Overall'!$A$22:$H$22</c:f>
              <c:numCache>
                <c:formatCode>General</c:formatCode>
                <c:ptCount val="8"/>
                <c:pt idx="2">
                  <c:v>4189</c:v>
                </c:pt>
                <c:pt idx="3">
                  <c:v>6276</c:v>
                </c:pt>
                <c:pt idx="4">
                  <c:v>7234</c:v>
                </c:pt>
                <c:pt idx="5">
                  <c:v>9166</c:v>
                </c:pt>
                <c:pt idx="6">
                  <c:v>8906</c:v>
                </c:pt>
                <c:pt idx="7">
                  <c:v>9187</c:v>
                </c:pt>
              </c:numCache>
            </c:numRef>
          </c:yVal>
          <c:smooth val="0"/>
        </c:ser>
        <c:ser>
          <c:idx val="21"/>
          <c:order val="2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Overall'!$A$23:$H$23</c:f>
              <c:numCache>
                <c:formatCode>General</c:formatCode>
                <c:ptCount val="8"/>
                <c:pt idx="2">
                  <c:v>4380</c:v>
                </c:pt>
                <c:pt idx="3">
                  <c:v>6338</c:v>
                </c:pt>
                <c:pt idx="4">
                  <c:v>7382</c:v>
                </c:pt>
                <c:pt idx="5">
                  <c:v>8786</c:v>
                </c:pt>
                <c:pt idx="6">
                  <c:v>9776</c:v>
                </c:pt>
                <c:pt idx="7">
                  <c:v>8979</c:v>
                </c:pt>
              </c:numCache>
            </c:numRef>
          </c:yVal>
          <c:smooth val="0"/>
        </c:ser>
        <c:ser>
          <c:idx val="22"/>
          <c:order val="2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Overall'!$A$24:$H$24</c:f>
              <c:numCache>
                <c:formatCode>General</c:formatCode>
                <c:ptCount val="8"/>
                <c:pt idx="2">
                  <c:v>5241</c:v>
                </c:pt>
                <c:pt idx="3">
                  <c:v>5435</c:v>
                </c:pt>
                <c:pt idx="4">
                  <c:v>7402</c:v>
                </c:pt>
                <c:pt idx="7">
                  <c:v>10327</c:v>
                </c:pt>
              </c:numCache>
            </c:numRef>
          </c:yVal>
          <c:smooth val="0"/>
        </c:ser>
        <c:ser>
          <c:idx val="23"/>
          <c:order val="2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Overall'!$A$25:$H$25</c:f>
              <c:numCache>
                <c:formatCode>General</c:formatCode>
                <c:ptCount val="8"/>
                <c:pt idx="2">
                  <c:v>5202</c:v>
                </c:pt>
                <c:pt idx="3">
                  <c:v>5221</c:v>
                </c:pt>
                <c:pt idx="4">
                  <c:v>7848</c:v>
                </c:pt>
                <c:pt idx="5">
                  <c:v>8350</c:v>
                </c:pt>
                <c:pt idx="7">
                  <c:v>9653</c:v>
                </c:pt>
              </c:numCache>
            </c:numRef>
          </c:yVal>
          <c:smooth val="0"/>
        </c:ser>
        <c:ser>
          <c:idx val="24"/>
          <c:order val="2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Overall'!$A$26:$H$26</c:f>
              <c:numCache>
                <c:formatCode>General</c:formatCode>
                <c:ptCount val="8"/>
                <c:pt idx="2">
                  <c:v>5219</c:v>
                </c:pt>
                <c:pt idx="3">
                  <c:v>6257</c:v>
                </c:pt>
                <c:pt idx="4">
                  <c:v>7710</c:v>
                </c:pt>
                <c:pt idx="5">
                  <c:v>8135</c:v>
                </c:pt>
                <c:pt idx="7">
                  <c:v>9925</c:v>
                </c:pt>
              </c:numCache>
            </c:numRef>
          </c:yVal>
          <c:smooth val="0"/>
        </c:ser>
        <c:ser>
          <c:idx val="25"/>
          <c:order val="2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Overall'!$A$27:$H$27</c:f>
              <c:numCache>
                <c:formatCode>General</c:formatCode>
                <c:ptCount val="8"/>
                <c:pt idx="2">
                  <c:v>5231</c:v>
                </c:pt>
                <c:pt idx="3">
                  <c:v>5913</c:v>
                </c:pt>
                <c:pt idx="4">
                  <c:v>7771</c:v>
                </c:pt>
                <c:pt idx="5">
                  <c:v>7600</c:v>
                </c:pt>
                <c:pt idx="7">
                  <c:v>10605</c:v>
                </c:pt>
              </c:numCache>
            </c:numRef>
          </c:yVal>
          <c:smooth val="0"/>
        </c:ser>
        <c:ser>
          <c:idx val="26"/>
          <c:order val="2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Overall'!$A$28:$H$28</c:f>
              <c:numCache>
                <c:formatCode>General</c:formatCode>
                <c:ptCount val="8"/>
                <c:pt idx="2">
                  <c:v>5238</c:v>
                </c:pt>
                <c:pt idx="3">
                  <c:v>5551</c:v>
                </c:pt>
                <c:pt idx="4">
                  <c:v>6421</c:v>
                </c:pt>
                <c:pt idx="7">
                  <c:v>10560</c:v>
                </c:pt>
              </c:numCache>
            </c:numRef>
          </c:yVal>
          <c:smooth val="0"/>
        </c:ser>
        <c:ser>
          <c:idx val="27"/>
          <c:order val="2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Overall'!$A$29:$H$29</c:f>
              <c:numCache>
                <c:formatCode>General</c:formatCode>
                <c:ptCount val="8"/>
                <c:pt idx="2">
                  <c:v>4000</c:v>
                </c:pt>
                <c:pt idx="5">
                  <c:v>7564</c:v>
                </c:pt>
                <c:pt idx="7">
                  <c:v>10090</c:v>
                </c:pt>
              </c:numCache>
            </c:numRef>
          </c:yVal>
          <c:smooth val="0"/>
        </c:ser>
        <c:ser>
          <c:idx val="28"/>
          <c:order val="2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Overall'!$A$30:$H$30</c:f>
              <c:numCache>
                <c:formatCode>General</c:formatCode>
                <c:ptCount val="8"/>
                <c:pt idx="2">
                  <c:v>4244</c:v>
                </c:pt>
                <c:pt idx="3">
                  <c:v>6435</c:v>
                </c:pt>
                <c:pt idx="4">
                  <c:v>7879</c:v>
                </c:pt>
                <c:pt idx="5">
                  <c:v>7127</c:v>
                </c:pt>
                <c:pt idx="7">
                  <c:v>10514</c:v>
                </c:pt>
              </c:numCache>
            </c:numRef>
          </c:yVal>
          <c:smooth val="0"/>
        </c:ser>
        <c:ser>
          <c:idx val="29"/>
          <c:order val="2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Overall'!$A$31:$H$31</c:f>
              <c:numCache>
                <c:formatCode>General</c:formatCode>
                <c:ptCount val="8"/>
                <c:pt idx="2">
                  <c:v>4423</c:v>
                </c:pt>
                <c:pt idx="3">
                  <c:v>6567</c:v>
                </c:pt>
                <c:pt idx="4">
                  <c:v>7815</c:v>
                </c:pt>
                <c:pt idx="5">
                  <c:v>9434</c:v>
                </c:pt>
                <c:pt idx="7">
                  <c:v>10630</c:v>
                </c:pt>
              </c:numCache>
            </c:numRef>
          </c:yVal>
          <c:smooth val="0"/>
        </c:ser>
        <c:ser>
          <c:idx val="30"/>
          <c:order val="3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Overall'!$A$32:$H$32</c:f>
              <c:numCache>
                <c:formatCode>General</c:formatCode>
                <c:ptCount val="8"/>
                <c:pt idx="2">
                  <c:v>4644</c:v>
                </c:pt>
                <c:pt idx="3">
                  <c:v>6242</c:v>
                </c:pt>
                <c:pt idx="4">
                  <c:v>7911</c:v>
                </c:pt>
                <c:pt idx="5">
                  <c:v>7746</c:v>
                </c:pt>
                <c:pt idx="7">
                  <c:v>10199</c:v>
                </c:pt>
              </c:numCache>
            </c:numRef>
          </c:yVal>
          <c:smooth val="0"/>
        </c:ser>
        <c:ser>
          <c:idx val="31"/>
          <c:order val="3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Overall'!$A$33:$H$33</c:f>
              <c:numCache>
                <c:formatCode>General</c:formatCode>
                <c:ptCount val="8"/>
                <c:pt idx="2">
                  <c:v>4708</c:v>
                </c:pt>
                <c:pt idx="3">
                  <c:v>5912</c:v>
                </c:pt>
                <c:pt idx="4">
                  <c:v>7777</c:v>
                </c:pt>
                <c:pt idx="5">
                  <c:v>9165</c:v>
                </c:pt>
              </c:numCache>
            </c:numRef>
          </c:yVal>
          <c:smooth val="0"/>
        </c:ser>
        <c:ser>
          <c:idx val="32"/>
          <c:order val="3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Overall'!$A$34:$H$34</c:f>
              <c:numCache>
                <c:formatCode>General</c:formatCode>
                <c:ptCount val="8"/>
                <c:pt idx="2">
                  <c:v>4400</c:v>
                </c:pt>
                <c:pt idx="3">
                  <c:v>5090</c:v>
                </c:pt>
                <c:pt idx="4">
                  <c:v>6470</c:v>
                </c:pt>
                <c:pt idx="5">
                  <c:v>7636</c:v>
                </c:pt>
              </c:numCache>
            </c:numRef>
          </c:yVal>
          <c:smooth val="0"/>
        </c:ser>
        <c:ser>
          <c:idx val="33"/>
          <c:order val="3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Overall'!$A$35:$H$35</c:f>
              <c:numCache>
                <c:formatCode>General</c:formatCode>
                <c:ptCount val="8"/>
                <c:pt idx="2">
                  <c:v>5668</c:v>
                </c:pt>
                <c:pt idx="3">
                  <c:v>6276</c:v>
                </c:pt>
                <c:pt idx="4">
                  <c:v>6488</c:v>
                </c:pt>
                <c:pt idx="5">
                  <c:v>7918</c:v>
                </c:pt>
              </c:numCache>
            </c:numRef>
          </c:yVal>
          <c:smooth val="0"/>
        </c:ser>
        <c:ser>
          <c:idx val="34"/>
          <c:order val="3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Overall'!$A$36:$H$36</c:f>
              <c:numCache>
                <c:formatCode>General</c:formatCode>
                <c:ptCount val="8"/>
                <c:pt idx="2">
                  <c:v>4740</c:v>
                </c:pt>
                <c:pt idx="3">
                  <c:v>6985</c:v>
                </c:pt>
                <c:pt idx="4">
                  <c:v>8048</c:v>
                </c:pt>
                <c:pt idx="5">
                  <c:v>7196</c:v>
                </c:pt>
              </c:numCache>
            </c:numRef>
          </c:yVal>
          <c:smooth val="0"/>
        </c:ser>
        <c:ser>
          <c:idx val="35"/>
          <c:order val="3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Overall'!$A$37:$H$37</c:f>
              <c:numCache>
                <c:formatCode>General</c:formatCode>
                <c:ptCount val="8"/>
                <c:pt idx="2">
                  <c:v>5315</c:v>
                </c:pt>
                <c:pt idx="3">
                  <c:v>5373</c:v>
                </c:pt>
                <c:pt idx="4">
                  <c:v>7948</c:v>
                </c:pt>
                <c:pt idx="5">
                  <c:v>8367</c:v>
                </c:pt>
              </c:numCache>
            </c:numRef>
          </c:yVal>
          <c:smooth val="0"/>
        </c:ser>
        <c:ser>
          <c:idx val="36"/>
          <c:order val="3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Overall'!$A$38:$H$38</c:f>
              <c:numCache>
                <c:formatCode>General</c:formatCode>
                <c:ptCount val="8"/>
                <c:pt idx="2">
                  <c:v>4546</c:v>
                </c:pt>
                <c:pt idx="3">
                  <c:v>6280</c:v>
                </c:pt>
                <c:pt idx="4">
                  <c:v>7278</c:v>
                </c:pt>
                <c:pt idx="5">
                  <c:v>7419</c:v>
                </c:pt>
              </c:numCache>
            </c:numRef>
          </c:yVal>
          <c:smooth val="0"/>
        </c:ser>
        <c:ser>
          <c:idx val="37"/>
          <c:order val="3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Overall'!$A$39:$H$39</c:f>
              <c:numCache>
                <c:formatCode>General</c:formatCode>
                <c:ptCount val="8"/>
                <c:pt idx="2">
                  <c:v>5388</c:v>
                </c:pt>
                <c:pt idx="3">
                  <c:v>6286</c:v>
                </c:pt>
                <c:pt idx="4">
                  <c:v>7595</c:v>
                </c:pt>
                <c:pt idx="5">
                  <c:v>10076</c:v>
                </c:pt>
              </c:numCache>
            </c:numRef>
          </c:yVal>
          <c:smooth val="0"/>
        </c:ser>
        <c:ser>
          <c:idx val="38"/>
          <c:order val="3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Overall'!$A$40:$H$40</c:f>
              <c:numCache>
                <c:formatCode>General</c:formatCode>
                <c:ptCount val="8"/>
                <c:pt idx="2">
                  <c:v>4576</c:v>
                </c:pt>
                <c:pt idx="3">
                  <c:v>6401</c:v>
                </c:pt>
                <c:pt idx="4">
                  <c:v>6512</c:v>
                </c:pt>
                <c:pt idx="5">
                  <c:v>7541</c:v>
                </c:pt>
              </c:numCache>
            </c:numRef>
          </c:yVal>
          <c:smooth val="0"/>
        </c:ser>
        <c:ser>
          <c:idx val="39"/>
          <c:order val="3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Overall'!$A$41:$H$41</c:f>
              <c:numCache>
                <c:formatCode>General</c:formatCode>
                <c:ptCount val="8"/>
                <c:pt idx="2">
                  <c:v>4305</c:v>
                </c:pt>
                <c:pt idx="3">
                  <c:v>5257</c:v>
                </c:pt>
                <c:pt idx="4">
                  <c:v>7000</c:v>
                </c:pt>
                <c:pt idx="5">
                  <c:v>7571</c:v>
                </c:pt>
              </c:numCache>
            </c:numRef>
          </c:yVal>
          <c:smooth val="0"/>
        </c:ser>
        <c:ser>
          <c:idx val="40"/>
          <c:order val="4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Overall'!$A$42:$H$42</c:f>
              <c:numCache>
                <c:formatCode>General</c:formatCode>
                <c:ptCount val="8"/>
                <c:pt idx="2">
                  <c:v>4495</c:v>
                </c:pt>
                <c:pt idx="3">
                  <c:v>5777</c:v>
                </c:pt>
                <c:pt idx="4">
                  <c:v>7859</c:v>
                </c:pt>
                <c:pt idx="5">
                  <c:v>8940</c:v>
                </c:pt>
              </c:numCache>
            </c:numRef>
          </c:yVal>
          <c:smooth val="0"/>
        </c:ser>
        <c:ser>
          <c:idx val="41"/>
          <c:order val="4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Overall'!$A$43:$H$43</c:f>
              <c:numCache>
                <c:formatCode>General</c:formatCode>
                <c:ptCount val="8"/>
                <c:pt idx="2">
                  <c:v>4595</c:v>
                </c:pt>
                <c:pt idx="3">
                  <c:v>5880</c:v>
                </c:pt>
                <c:pt idx="4">
                  <c:v>7200</c:v>
                </c:pt>
              </c:numCache>
            </c:numRef>
          </c:yVal>
          <c:smooth val="0"/>
        </c:ser>
        <c:ser>
          <c:idx val="42"/>
          <c:order val="4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Overall'!$A$44:$H$44</c:f>
              <c:numCache>
                <c:formatCode>General</c:formatCode>
                <c:ptCount val="8"/>
                <c:pt idx="2">
                  <c:v>4564</c:v>
                </c:pt>
                <c:pt idx="3">
                  <c:v>5298</c:v>
                </c:pt>
              </c:numCache>
            </c:numRef>
          </c:yVal>
          <c:smooth val="0"/>
        </c:ser>
        <c:ser>
          <c:idx val="43"/>
          <c:order val="4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Overall'!$A$45:$H$45</c:f>
              <c:numCache>
                <c:formatCode>General</c:formatCode>
                <c:ptCount val="8"/>
                <c:pt idx="2">
                  <c:v>4564</c:v>
                </c:pt>
                <c:pt idx="3">
                  <c:v>4907</c:v>
                </c:pt>
              </c:numCache>
            </c:numRef>
          </c:yVal>
          <c:smooth val="0"/>
        </c:ser>
        <c:ser>
          <c:idx val="44"/>
          <c:order val="4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Overall'!$A$46:$H$46</c:f>
              <c:numCache>
                <c:formatCode>General</c:formatCode>
                <c:ptCount val="8"/>
                <c:pt idx="2">
                  <c:v>4361</c:v>
                </c:pt>
                <c:pt idx="3">
                  <c:v>5757</c:v>
                </c:pt>
                <c:pt idx="4">
                  <c:v>7208</c:v>
                </c:pt>
              </c:numCache>
            </c:numRef>
          </c:yVal>
          <c:smooth val="0"/>
        </c:ser>
        <c:ser>
          <c:idx val="45"/>
          <c:order val="4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Overall'!$A$47:$H$47</c:f>
              <c:numCache>
                <c:formatCode>General</c:formatCode>
                <c:ptCount val="8"/>
                <c:pt idx="2">
                  <c:v>4383</c:v>
                </c:pt>
                <c:pt idx="3">
                  <c:v>6182</c:v>
                </c:pt>
                <c:pt idx="4">
                  <c:v>8026</c:v>
                </c:pt>
              </c:numCache>
            </c:numRef>
          </c:yVal>
          <c:smooth val="0"/>
        </c:ser>
        <c:ser>
          <c:idx val="46"/>
          <c:order val="4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Overall'!$A$48:$H$48</c:f>
              <c:numCache>
                <c:formatCode>General</c:formatCode>
                <c:ptCount val="8"/>
                <c:pt idx="2">
                  <c:v>4229</c:v>
                </c:pt>
                <c:pt idx="3">
                  <c:v>5466</c:v>
                </c:pt>
                <c:pt idx="4">
                  <c:v>6691</c:v>
                </c:pt>
              </c:numCache>
            </c:numRef>
          </c:yVal>
          <c:smooth val="0"/>
        </c:ser>
        <c:ser>
          <c:idx val="47"/>
          <c:order val="4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Overall'!$A$49:$H$49</c:f>
              <c:numCache>
                <c:formatCode>General</c:formatCode>
                <c:ptCount val="8"/>
                <c:pt idx="3">
                  <c:v>5097</c:v>
                </c:pt>
                <c:pt idx="4">
                  <c:v>8084</c:v>
                </c:pt>
              </c:numCache>
            </c:numRef>
          </c:yVal>
          <c:smooth val="0"/>
        </c:ser>
        <c:ser>
          <c:idx val="48"/>
          <c:order val="4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Overall'!$A$50:$H$50</c:f>
              <c:numCache>
                <c:formatCode>General</c:formatCode>
                <c:ptCount val="8"/>
                <c:pt idx="2">
                  <c:v>4594</c:v>
                </c:pt>
                <c:pt idx="3">
                  <c:v>5359</c:v>
                </c:pt>
                <c:pt idx="4">
                  <c:v>7081</c:v>
                </c:pt>
              </c:numCache>
            </c:numRef>
          </c:yVal>
          <c:smooth val="0"/>
        </c:ser>
        <c:ser>
          <c:idx val="49"/>
          <c:order val="4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Overall'!$A$51:$H$51</c:f>
              <c:numCache>
                <c:formatCode>General</c:formatCode>
                <c:ptCount val="8"/>
                <c:pt idx="2">
                  <c:v>4994</c:v>
                </c:pt>
                <c:pt idx="3">
                  <c:v>5273</c:v>
                </c:pt>
                <c:pt idx="4">
                  <c:v>6548</c:v>
                </c:pt>
              </c:numCache>
            </c:numRef>
          </c:yVal>
          <c:smooth val="0"/>
        </c:ser>
        <c:ser>
          <c:idx val="50"/>
          <c:order val="5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Overall'!$A$52:$H$52</c:f>
              <c:numCache>
                <c:formatCode>General</c:formatCode>
                <c:ptCount val="8"/>
                <c:pt idx="2">
                  <c:v>4796</c:v>
                </c:pt>
                <c:pt idx="3">
                  <c:v>5073</c:v>
                </c:pt>
                <c:pt idx="4">
                  <c:v>6294</c:v>
                </c:pt>
              </c:numCache>
            </c:numRef>
          </c:yVal>
          <c:smooth val="0"/>
        </c:ser>
        <c:ser>
          <c:idx val="51"/>
          <c:order val="5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Overall'!$A$53:$H$53</c:f>
              <c:numCache>
                <c:formatCode>General</c:formatCode>
                <c:ptCount val="8"/>
                <c:pt idx="2">
                  <c:v>4493</c:v>
                </c:pt>
                <c:pt idx="3">
                  <c:v>5098</c:v>
                </c:pt>
                <c:pt idx="4">
                  <c:v>7152</c:v>
                </c:pt>
              </c:numCache>
            </c:numRef>
          </c:yVal>
          <c:smooth val="0"/>
        </c:ser>
        <c:ser>
          <c:idx val="52"/>
          <c:order val="5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Overall'!$A$54:$H$54</c:f>
              <c:numCache>
                <c:formatCode>General</c:formatCode>
                <c:ptCount val="8"/>
                <c:pt idx="2">
                  <c:v>4916</c:v>
                </c:pt>
                <c:pt idx="3">
                  <c:v>5583</c:v>
                </c:pt>
              </c:numCache>
            </c:numRef>
          </c:yVal>
          <c:smooth val="0"/>
        </c:ser>
        <c:ser>
          <c:idx val="53"/>
          <c:order val="5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Overall'!$A$55:$H$55</c:f>
              <c:numCache>
                <c:formatCode>General</c:formatCode>
                <c:ptCount val="8"/>
                <c:pt idx="2">
                  <c:v>4478</c:v>
                </c:pt>
                <c:pt idx="3">
                  <c:v>6589</c:v>
                </c:pt>
                <c:pt idx="4">
                  <c:v>6294</c:v>
                </c:pt>
              </c:numCache>
            </c:numRef>
          </c:yVal>
          <c:smooth val="0"/>
        </c:ser>
        <c:ser>
          <c:idx val="54"/>
          <c:order val="5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Overall'!$A$56:$H$56</c:f>
              <c:numCache>
                <c:formatCode>General</c:formatCode>
                <c:ptCount val="8"/>
                <c:pt idx="2">
                  <c:v>4541</c:v>
                </c:pt>
                <c:pt idx="4">
                  <c:v>7058</c:v>
                </c:pt>
              </c:numCache>
            </c:numRef>
          </c:yVal>
          <c:smooth val="0"/>
        </c:ser>
        <c:ser>
          <c:idx val="55"/>
          <c:order val="5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Overall'!$A$57:$H$57</c:f>
              <c:numCache>
                <c:formatCode>General</c:formatCode>
                <c:ptCount val="8"/>
                <c:pt idx="2">
                  <c:v>4873</c:v>
                </c:pt>
                <c:pt idx="3">
                  <c:v>5316</c:v>
                </c:pt>
                <c:pt idx="4">
                  <c:v>7189</c:v>
                </c:pt>
              </c:numCache>
            </c:numRef>
          </c:yVal>
          <c:smooth val="0"/>
        </c:ser>
        <c:ser>
          <c:idx val="56"/>
          <c:order val="5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Overall'!$A$58:$H$58</c:f>
              <c:numCache>
                <c:formatCode>General</c:formatCode>
                <c:ptCount val="8"/>
                <c:pt idx="2">
                  <c:v>4259</c:v>
                </c:pt>
                <c:pt idx="3">
                  <c:v>6109</c:v>
                </c:pt>
                <c:pt idx="4">
                  <c:v>6511</c:v>
                </c:pt>
              </c:numCache>
            </c:numRef>
          </c:yVal>
          <c:smooth val="0"/>
        </c:ser>
        <c:ser>
          <c:idx val="57"/>
          <c:order val="5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Overall'!$A$59:$H$59</c:f>
              <c:numCache>
                <c:formatCode>General</c:formatCode>
                <c:ptCount val="8"/>
                <c:pt idx="3">
                  <c:v>6672</c:v>
                </c:pt>
                <c:pt idx="4">
                  <c:v>7500</c:v>
                </c:pt>
              </c:numCache>
            </c:numRef>
          </c:yVal>
          <c:smooth val="0"/>
        </c:ser>
        <c:ser>
          <c:idx val="58"/>
          <c:order val="5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Overall'!$A$60:$H$60</c:f>
              <c:numCache>
                <c:formatCode>General</c:formatCode>
                <c:ptCount val="8"/>
                <c:pt idx="2">
                  <c:v>5158</c:v>
                </c:pt>
                <c:pt idx="3">
                  <c:v>5310</c:v>
                </c:pt>
              </c:numCache>
            </c:numRef>
          </c:yVal>
          <c:smooth val="0"/>
        </c:ser>
        <c:ser>
          <c:idx val="59"/>
          <c:order val="5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Overall'!$A$61:$H$61</c:f>
              <c:numCache>
                <c:formatCode>General</c:formatCode>
                <c:ptCount val="8"/>
                <c:pt idx="2">
                  <c:v>4222</c:v>
                </c:pt>
                <c:pt idx="3">
                  <c:v>6627</c:v>
                </c:pt>
              </c:numCache>
            </c:numRef>
          </c:yVal>
          <c:smooth val="0"/>
        </c:ser>
        <c:ser>
          <c:idx val="60"/>
          <c:order val="6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Overall'!$A$62:$H$62</c:f>
              <c:numCache>
                <c:formatCode>General</c:formatCode>
                <c:ptCount val="8"/>
                <c:pt idx="2">
                  <c:v>4854</c:v>
                </c:pt>
                <c:pt idx="3">
                  <c:v>5203</c:v>
                </c:pt>
                <c:pt idx="4">
                  <c:v>6504</c:v>
                </c:pt>
              </c:numCache>
            </c:numRef>
          </c:yVal>
          <c:smooth val="0"/>
        </c:ser>
        <c:ser>
          <c:idx val="61"/>
          <c:order val="6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Overall'!$A$63:$H$63</c:f>
              <c:numCache>
                <c:formatCode>General</c:formatCode>
                <c:ptCount val="8"/>
                <c:pt idx="2">
                  <c:v>4788</c:v>
                </c:pt>
                <c:pt idx="3">
                  <c:v>5190</c:v>
                </c:pt>
                <c:pt idx="4">
                  <c:v>7511</c:v>
                </c:pt>
              </c:numCache>
            </c:numRef>
          </c:yVal>
          <c:smooth val="0"/>
        </c:ser>
        <c:ser>
          <c:idx val="62"/>
          <c:order val="6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Overall'!$A$64:$H$64</c:f>
              <c:numCache>
                <c:formatCode>General</c:formatCode>
                <c:ptCount val="8"/>
                <c:pt idx="2">
                  <c:v>4554</c:v>
                </c:pt>
                <c:pt idx="3">
                  <c:v>6319</c:v>
                </c:pt>
                <c:pt idx="4">
                  <c:v>7821</c:v>
                </c:pt>
              </c:numCache>
            </c:numRef>
          </c:yVal>
          <c:smooth val="0"/>
        </c:ser>
        <c:ser>
          <c:idx val="63"/>
          <c:order val="6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Overall'!$A$65:$H$65</c:f>
              <c:numCache>
                <c:formatCode>General</c:formatCode>
                <c:ptCount val="8"/>
                <c:pt idx="2">
                  <c:v>4861</c:v>
                </c:pt>
                <c:pt idx="3">
                  <c:v>5597</c:v>
                </c:pt>
                <c:pt idx="4">
                  <c:v>7328</c:v>
                </c:pt>
              </c:numCache>
            </c:numRef>
          </c:yVal>
          <c:smooth val="0"/>
        </c:ser>
        <c:ser>
          <c:idx val="64"/>
          <c:order val="6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Overall'!$A$66:$H$66</c:f>
              <c:numCache>
                <c:formatCode>General</c:formatCode>
                <c:ptCount val="8"/>
                <c:pt idx="2">
                  <c:v>4680</c:v>
                </c:pt>
                <c:pt idx="3">
                  <c:v>5517</c:v>
                </c:pt>
                <c:pt idx="4">
                  <c:v>7872</c:v>
                </c:pt>
              </c:numCache>
            </c:numRef>
          </c:yVal>
          <c:smooth val="0"/>
        </c:ser>
        <c:ser>
          <c:idx val="65"/>
          <c:order val="6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Overall'!$A$67:$H$67</c:f>
              <c:numCache>
                <c:formatCode>General</c:formatCode>
                <c:ptCount val="8"/>
                <c:pt idx="2">
                  <c:v>4689</c:v>
                </c:pt>
                <c:pt idx="3">
                  <c:v>5553</c:v>
                </c:pt>
              </c:numCache>
            </c:numRef>
          </c:yVal>
          <c:smooth val="0"/>
        </c:ser>
        <c:ser>
          <c:idx val="66"/>
          <c:order val="6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Overall'!$A$68:$H$68</c:f>
              <c:numCache>
                <c:formatCode>General</c:formatCode>
                <c:ptCount val="8"/>
                <c:pt idx="2">
                  <c:v>5139</c:v>
                </c:pt>
              </c:numCache>
            </c:numRef>
          </c:yVal>
          <c:smooth val="0"/>
        </c:ser>
        <c:ser>
          <c:idx val="67"/>
          <c:order val="6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Overall'!$A$69:$H$69</c:f>
              <c:numCache>
                <c:formatCode>General</c:formatCode>
                <c:ptCount val="8"/>
                <c:pt idx="2">
                  <c:v>4237</c:v>
                </c:pt>
                <c:pt idx="3">
                  <c:v>5526</c:v>
                </c:pt>
              </c:numCache>
            </c:numRef>
          </c:yVal>
          <c:smooth val="0"/>
        </c:ser>
        <c:ser>
          <c:idx val="68"/>
          <c:order val="6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Overall'!$A$70:$H$70</c:f>
              <c:numCache>
                <c:formatCode>General</c:formatCode>
                <c:ptCount val="8"/>
                <c:pt idx="2">
                  <c:v>5110</c:v>
                </c:pt>
                <c:pt idx="3">
                  <c:v>6171</c:v>
                </c:pt>
              </c:numCache>
            </c:numRef>
          </c:yVal>
          <c:smooth val="0"/>
        </c:ser>
        <c:ser>
          <c:idx val="69"/>
          <c:order val="6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Overall'!$A$71:$H$71</c:f>
              <c:numCache>
                <c:formatCode>General</c:formatCode>
                <c:ptCount val="8"/>
                <c:pt idx="2">
                  <c:v>4743</c:v>
                </c:pt>
                <c:pt idx="3">
                  <c:v>5763</c:v>
                </c:pt>
              </c:numCache>
            </c:numRef>
          </c:yVal>
          <c:smooth val="0"/>
        </c:ser>
        <c:ser>
          <c:idx val="70"/>
          <c:order val="7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Overall'!$A$72:$H$72</c:f>
              <c:numCache>
                <c:formatCode>General</c:formatCode>
                <c:ptCount val="8"/>
                <c:pt idx="2">
                  <c:v>4192</c:v>
                </c:pt>
                <c:pt idx="3">
                  <c:v>6998</c:v>
                </c:pt>
              </c:numCache>
            </c:numRef>
          </c:yVal>
          <c:smooth val="0"/>
        </c:ser>
        <c:ser>
          <c:idx val="71"/>
          <c:order val="7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Overall'!$A$73:$H$73</c:f>
              <c:numCache>
                <c:formatCode>General</c:formatCode>
                <c:ptCount val="8"/>
                <c:pt idx="2">
                  <c:v>4851</c:v>
                </c:pt>
                <c:pt idx="3">
                  <c:v>6042</c:v>
                </c:pt>
              </c:numCache>
            </c:numRef>
          </c:yVal>
          <c:smooth val="0"/>
        </c:ser>
        <c:ser>
          <c:idx val="72"/>
          <c:order val="7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Overall'!$A$74:$H$74</c:f>
              <c:numCache>
                <c:formatCode>General</c:formatCode>
                <c:ptCount val="8"/>
                <c:pt idx="3">
                  <c:v>6042</c:v>
                </c:pt>
              </c:numCache>
            </c:numRef>
          </c:yVal>
          <c:smooth val="0"/>
        </c:ser>
        <c:ser>
          <c:idx val="73"/>
          <c:order val="7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Overall'!$A$75:$H$75</c:f>
              <c:numCache>
                <c:formatCode>General</c:formatCode>
                <c:ptCount val="8"/>
                <c:pt idx="2">
                  <c:v>4271</c:v>
                </c:pt>
                <c:pt idx="3">
                  <c:v>7043</c:v>
                </c:pt>
              </c:numCache>
            </c:numRef>
          </c:yVal>
          <c:smooth val="0"/>
        </c:ser>
        <c:ser>
          <c:idx val="74"/>
          <c:order val="7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Overall'!$A$76:$H$76</c:f>
              <c:numCache>
                <c:formatCode>General</c:formatCode>
                <c:ptCount val="8"/>
                <c:pt idx="2">
                  <c:v>4668</c:v>
                </c:pt>
                <c:pt idx="3">
                  <c:v>7043</c:v>
                </c:pt>
              </c:numCache>
            </c:numRef>
          </c:yVal>
          <c:smooth val="0"/>
        </c:ser>
        <c:ser>
          <c:idx val="75"/>
          <c:order val="7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Overall'!$A$77:$H$77</c:f>
              <c:numCache>
                <c:formatCode>General</c:formatCode>
                <c:ptCount val="8"/>
                <c:pt idx="2">
                  <c:v>5206</c:v>
                </c:pt>
                <c:pt idx="3">
                  <c:v>6198</c:v>
                </c:pt>
              </c:numCache>
            </c:numRef>
          </c:yVal>
          <c:smooth val="0"/>
        </c:ser>
        <c:ser>
          <c:idx val="76"/>
          <c:order val="7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Overall'!$A$78:$H$78</c:f>
              <c:numCache>
                <c:formatCode>General</c:formatCode>
                <c:ptCount val="8"/>
                <c:pt idx="2">
                  <c:v>5487</c:v>
                </c:pt>
                <c:pt idx="3">
                  <c:v>6702</c:v>
                </c:pt>
              </c:numCache>
            </c:numRef>
          </c:yVal>
          <c:smooth val="0"/>
        </c:ser>
        <c:ser>
          <c:idx val="77"/>
          <c:order val="7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Overall'!$A$79:$H$79</c:f>
              <c:numCache>
                <c:formatCode>General</c:formatCode>
                <c:ptCount val="8"/>
                <c:pt idx="2">
                  <c:v>4800</c:v>
                </c:pt>
                <c:pt idx="3">
                  <c:v>6042</c:v>
                </c:pt>
              </c:numCache>
            </c:numRef>
          </c:yVal>
          <c:smooth val="0"/>
        </c:ser>
        <c:ser>
          <c:idx val="78"/>
          <c:order val="7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Overall'!$A$80:$H$80</c:f>
              <c:numCache>
                <c:formatCode>General</c:formatCode>
                <c:ptCount val="8"/>
                <c:pt idx="2">
                  <c:v>4392</c:v>
                </c:pt>
                <c:pt idx="3">
                  <c:v>6129</c:v>
                </c:pt>
              </c:numCache>
            </c:numRef>
          </c:yVal>
          <c:smooth val="0"/>
        </c:ser>
        <c:ser>
          <c:idx val="79"/>
          <c:order val="7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Overall'!$A$81:$H$81</c:f>
              <c:numCache>
                <c:formatCode>General</c:formatCode>
                <c:ptCount val="8"/>
                <c:pt idx="2">
                  <c:v>4785</c:v>
                </c:pt>
              </c:numCache>
            </c:numRef>
          </c:yVal>
          <c:smooth val="0"/>
        </c:ser>
        <c:ser>
          <c:idx val="80"/>
          <c:order val="8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Overall'!$A$82:$H$82</c:f>
              <c:numCache>
                <c:formatCode>General</c:formatCode>
                <c:ptCount val="8"/>
                <c:pt idx="2">
                  <c:v>4540</c:v>
                </c:pt>
              </c:numCache>
            </c:numRef>
          </c:yVal>
          <c:smooth val="0"/>
        </c:ser>
        <c:ser>
          <c:idx val="81"/>
          <c:order val="8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Overall'!$A$83:$H$83</c:f>
              <c:numCache>
                <c:formatCode>General</c:formatCode>
                <c:ptCount val="8"/>
                <c:pt idx="2">
                  <c:v>4628</c:v>
                </c:pt>
                <c:pt idx="3">
                  <c:v>6556</c:v>
                </c:pt>
              </c:numCache>
            </c:numRef>
          </c:yVal>
          <c:smooth val="0"/>
        </c:ser>
        <c:ser>
          <c:idx val="82"/>
          <c:order val="8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Overall'!$A$84:$H$84</c:f>
              <c:numCache>
                <c:formatCode>General</c:formatCode>
                <c:ptCount val="8"/>
                <c:pt idx="3">
                  <c:v>5000</c:v>
                </c:pt>
              </c:numCache>
            </c:numRef>
          </c:yVal>
          <c:smooth val="0"/>
        </c:ser>
        <c:ser>
          <c:idx val="83"/>
          <c:order val="8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Overall'!$A$85:$H$85</c:f>
              <c:numCache>
                <c:formatCode>General</c:formatCode>
                <c:ptCount val="8"/>
                <c:pt idx="2">
                  <c:v>4585</c:v>
                </c:pt>
                <c:pt idx="3">
                  <c:v>5400</c:v>
                </c:pt>
              </c:numCache>
            </c:numRef>
          </c:yVal>
          <c:smooth val="0"/>
        </c:ser>
        <c:ser>
          <c:idx val="84"/>
          <c:order val="8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Overall'!$A$86:$H$86</c:f>
              <c:numCache>
                <c:formatCode>General</c:formatCode>
                <c:ptCount val="8"/>
                <c:pt idx="2">
                  <c:v>4258</c:v>
                </c:pt>
                <c:pt idx="3">
                  <c:v>5273</c:v>
                </c:pt>
              </c:numCache>
            </c:numRef>
          </c:yVal>
          <c:smooth val="0"/>
        </c:ser>
        <c:ser>
          <c:idx val="85"/>
          <c:order val="8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Overall'!$A$87:$H$87</c:f>
              <c:numCache>
                <c:formatCode>General</c:formatCode>
                <c:ptCount val="8"/>
                <c:pt idx="2">
                  <c:v>5249</c:v>
                </c:pt>
                <c:pt idx="3">
                  <c:v>7043</c:v>
                </c:pt>
              </c:numCache>
            </c:numRef>
          </c:yVal>
          <c:smooth val="0"/>
        </c:ser>
        <c:ser>
          <c:idx val="86"/>
          <c:order val="8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Overall'!$A$88:$H$88</c:f>
              <c:numCache>
                <c:formatCode>General</c:formatCode>
                <c:ptCount val="8"/>
                <c:pt idx="2">
                  <c:v>4339</c:v>
                </c:pt>
                <c:pt idx="3">
                  <c:v>5822</c:v>
                </c:pt>
              </c:numCache>
            </c:numRef>
          </c:yVal>
          <c:smooth val="0"/>
        </c:ser>
        <c:ser>
          <c:idx val="87"/>
          <c:order val="8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Overall'!$A$89:$H$89</c:f>
              <c:numCache>
                <c:formatCode>General</c:formatCode>
                <c:ptCount val="8"/>
                <c:pt idx="2">
                  <c:v>5262</c:v>
                </c:pt>
                <c:pt idx="3">
                  <c:v>6342</c:v>
                </c:pt>
              </c:numCache>
            </c:numRef>
          </c:yVal>
          <c:smooth val="0"/>
        </c:ser>
        <c:ser>
          <c:idx val="88"/>
          <c:order val="8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Overall'!$A$90:$H$90</c:f>
              <c:numCache>
                <c:formatCode>General</c:formatCode>
                <c:ptCount val="8"/>
                <c:pt idx="2">
                  <c:v>4987</c:v>
                </c:pt>
                <c:pt idx="3">
                  <c:v>5216</c:v>
                </c:pt>
              </c:numCache>
            </c:numRef>
          </c:yVal>
          <c:smooth val="0"/>
        </c:ser>
        <c:ser>
          <c:idx val="89"/>
          <c:order val="8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Overall'!$A$91:$H$91</c:f>
              <c:numCache>
                <c:formatCode>General</c:formatCode>
                <c:ptCount val="8"/>
              </c:numCache>
            </c:numRef>
          </c:yVal>
          <c:smooth val="0"/>
        </c:ser>
        <c:ser>
          <c:idx val="90"/>
          <c:order val="9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Overall'!$A$92:$H$92</c:f>
              <c:numCache>
                <c:formatCode>General</c:formatCode>
                <c:ptCount val="8"/>
                <c:pt idx="2">
                  <c:v>4658</c:v>
                </c:pt>
                <c:pt idx="3">
                  <c:v>5686</c:v>
                </c:pt>
              </c:numCache>
            </c:numRef>
          </c:yVal>
          <c:smooth val="0"/>
        </c:ser>
        <c:ser>
          <c:idx val="91"/>
          <c:order val="9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Overall'!$A$93:$H$93</c:f>
              <c:numCache>
                <c:formatCode>General</c:formatCode>
                <c:ptCount val="8"/>
                <c:pt idx="3">
                  <c:v>5991</c:v>
                </c:pt>
              </c:numCache>
            </c:numRef>
          </c:yVal>
          <c:smooth val="0"/>
        </c:ser>
        <c:ser>
          <c:idx val="92"/>
          <c:order val="9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Overall'!$A$94:$H$94</c:f>
              <c:numCache>
                <c:formatCode>General</c:formatCode>
                <c:ptCount val="8"/>
                <c:pt idx="2">
                  <c:v>4761</c:v>
                </c:pt>
                <c:pt idx="3">
                  <c:v>5674</c:v>
                </c:pt>
              </c:numCache>
            </c:numRef>
          </c:yVal>
          <c:smooth val="0"/>
        </c:ser>
        <c:ser>
          <c:idx val="93"/>
          <c:order val="9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Overall'!$A$95:$H$95</c:f>
              <c:numCache>
                <c:formatCode>General</c:formatCode>
                <c:ptCount val="8"/>
                <c:pt idx="3">
                  <c:v>7043</c:v>
                </c:pt>
              </c:numCache>
            </c:numRef>
          </c:yVal>
          <c:smooth val="0"/>
        </c:ser>
        <c:ser>
          <c:idx val="94"/>
          <c:order val="9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Overall'!$A$96:$H$96</c:f>
              <c:numCache>
                <c:formatCode>General</c:formatCode>
                <c:ptCount val="8"/>
                <c:pt idx="2">
                  <c:v>4386</c:v>
                </c:pt>
                <c:pt idx="3">
                  <c:v>5973</c:v>
                </c:pt>
              </c:numCache>
            </c:numRef>
          </c:yVal>
          <c:smooth val="0"/>
        </c:ser>
        <c:ser>
          <c:idx val="95"/>
          <c:order val="9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Overall'!$A$97:$H$97</c:f>
              <c:numCache>
                <c:formatCode>General</c:formatCode>
                <c:ptCount val="8"/>
                <c:pt idx="2">
                  <c:v>4378</c:v>
                </c:pt>
                <c:pt idx="3">
                  <c:v>6450</c:v>
                </c:pt>
              </c:numCache>
            </c:numRef>
          </c:yVal>
          <c:smooth val="0"/>
        </c:ser>
        <c:ser>
          <c:idx val="96"/>
          <c:order val="9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Overall'!$A$98:$H$98</c:f>
              <c:numCache>
                <c:formatCode>General</c:formatCode>
                <c:ptCount val="8"/>
                <c:pt idx="2">
                  <c:v>4100</c:v>
                </c:pt>
                <c:pt idx="3">
                  <c:v>5970</c:v>
                </c:pt>
              </c:numCache>
            </c:numRef>
          </c:yVal>
          <c:smooth val="0"/>
        </c:ser>
        <c:ser>
          <c:idx val="97"/>
          <c:order val="9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Overall'!$A$99:$H$99</c:f>
              <c:numCache>
                <c:formatCode>General</c:formatCode>
                <c:ptCount val="8"/>
                <c:pt idx="3">
                  <c:v>6700</c:v>
                </c:pt>
              </c:numCache>
            </c:numRef>
          </c:yVal>
          <c:smooth val="0"/>
        </c:ser>
        <c:ser>
          <c:idx val="98"/>
          <c:order val="9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Overall'!$A$100:$H$100</c:f>
              <c:numCache>
                <c:formatCode>General</c:formatCode>
                <c:ptCount val="8"/>
                <c:pt idx="3">
                  <c:v>7043</c:v>
                </c:pt>
              </c:numCache>
            </c:numRef>
          </c:yVal>
          <c:smooth val="0"/>
        </c:ser>
        <c:ser>
          <c:idx val="99"/>
          <c:order val="9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Overall'!$A$101:$H$101</c:f>
              <c:numCache>
                <c:formatCode>General</c:formatCode>
                <c:ptCount val="8"/>
                <c:pt idx="2">
                  <c:v>4677</c:v>
                </c:pt>
                <c:pt idx="3">
                  <c:v>5883</c:v>
                </c:pt>
              </c:numCache>
            </c:numRef>
          </c:yVal>
          <c:smooth val="0"/>
        </c:ser>
        <c:ser>
          <c:idx val="100"/>
          <c:order val="10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Overall'!$A$102:$H$102</c:f>
              <c:numCache>
                <c:formatCode>General</c:formatCode>
                <c:ptCount val="8"/>
                <c:pt idx="2">
                  <c:v>4557</c:v>
                </c:pt>
              </c:numCache>
            </c:numRef>
          </c:yVal>
          <c:smooth val="0"/>
        </c:ser>
        <c:ser>
          <c:idx val="101"/>
          <c:order val="10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Overall'!$A$103:$H$103</c:f>
              <c:numCache>
                <c:formatCode>General</c:formatCode>
                <c:ptCount val="8"/>
                <c:pt idx="2">
                  <c:v>4557</c:v>
                </c:pt>
                <c:pt idx="3">
                  <c:v>5407</c:v>
                </c:pt>
              </c:numCache>
            </c:numRef>
          </c:yVal>
          <c:smooth val="0"/>
        </c:ser>
        <c:ser>
          <c:idx val="102"/>
          <c:order val="10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Overall'!$A$104:$H$104</c:f>
              <c:numCache>
                <c:formatCode>General</c:formatCode>
                <c:ptCount val="8"/>
                <c:pt idx="2">
                  <c:v>5589</c:v>
                </c:pt>
                <c:pt idx="3">
                  <c:v>6439</c:v>
                </c:pt>
              </c:numCache>
            </c:numRef>
          </c:yVal>
          <c:smooth val="0"/>
        </c:ser>
        <c:ser>
          <c:idx val="103"/>
          <c:order val="10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Overall'!$A$105:$H$105</c:f>
              <c:numCache>
                <c:formatCode>General</c:formatCode>
                <c:ptCount val="8"/>
                <c:pt idx="2">
                  <c:v>4557</c:v>
                </c:pt>
                <c:pt idx="3">
                  <c:v>5873</c:v>
                </c:pt>
              </c:numCache>
            </c:numRef>
          </c:yVal>
          <c:smooth val="0"/>
        </c:ser>
        <c:ser>
          <c:idx val="104"/>
          <c:order val="10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Overall'!$A$106:$H$106</c:f>
              <c:numCache>
                <c:formatCode>General</c:formatCode>
                <c:ptCount val="8"/>
                <c:pt idx="2">
                  <c:v>4640</c:v>
                </c:pt>
                <c:pt idx="3">
                  <c:v>5583</c:v>
                </c:pt>
              </c:numCache>
            </c:numRef>
          </c:yVal>
          <c:smooth val="0"/>
        </c:ser>
        <c:ser>
          <c:idx val="105"/>
          <c:order val="10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Overall'!$A$107:$H$107</c:f>
              <c:numCache>
                <c:formatCode>General</c:formatCode>
                <c:ptCount val="8"/>
                <c:pt idx="2">
                  <c:v>4400</c:v>
                </c:pt>
                <c:pt idx="3">
                  <c:v>6000</c:v>
                </c:pt>
              </c:numCache>
            </c:numRef>
          </c:yVal>
          <c:smooth val="0"/>
        </c:ser>
        <c:ser>
          <c:idx val="106"/>
          <c:order val="10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Overall'!$A$108:$H$108</c:f>
              <c:numCache>
                <c:formatCode>General</c:formatCode>
                <c:ptCount val="8"/>
              </c:numCache>
            </c:numRef>
          </c:yVal>
          <c:smooth val="0"/>
        </c:ser>
        <c:ser>
          <c:idx val="107"/>
          <c:order val="10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Overall'!$A$109:$H$109</c:f>
              <c:numCache>
                <c:formatCode>General</c:formatCode>
                <c:ptCount val="8"/>
                <c:pt idx="3">
                  <c:v>6266</c:v>
                </c:pt>
              </c:numCache>
            </c:numRef>
          </c:yVal>
          <c:smooth val="0"/>
        </c:ser>
        <c:ser>
          <c:idx val="108"/>
          <c:order val="10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Overall'!$A$110:$H$110</c:f>
              <c:numCache>
                <c:formatCode>General</c:formatCode>
                <c:ptCount val="8"/>
                <c:pt idx="3">
                  <c:v>5618</c:v>
                </c:pt>
              </c:numCache>
            </c:numRef>
          </c:yVal>
          <c:smooth val="0"/>
        </c:ser>
        <c:ser>
          <c:idx val="109"/>
          <c:order val="10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Overall'!$A$111:$H$111</c:f>
              <c:numCache>
                <c:formatCode>General</c:formatCode>
                <c:ptCount val="8"/>
              </c:numCache>
            </c:numRef>
          </c:yVal>
          <c:smooth val="0"/>
        </c:ser>
        <c:ser>
          <c:idx val="110"/>
          <c:order val="11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Overall'!$A$112:$H$112</c:f>
              <c:numCache>
                <c:formatCode>General</c:formatCode>
                <c:ptCount val="8"/>
                <c:pt idx="3">
                  <c:v>5633</c:v>
                </c:pt>
              </c:numCache>
            </c:numRef>
          </c:yVal>
          <c:smooth val="0"/>
        </c:ser>
        <c:ser>
          <c:idx val="111"/>
          <c:order val="11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Overall'!$A$113:$H$113</c:f>
              <c:numCache>
                <c:formatCode>General</c:formatCode>
                <c:ptCount val="8"/>
              </c:numCache>
            </c:numRef>
          </c:yVal>
          <c:smooth val="0"/>
        </c:ser>
        <c:ser>
          <c:idx val="112"/>
          <c:order val="11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Overall'!$A$114:$H$114</c:f>
              <c:numCache>
                <c:formatCode>General</c:formatCode>
                <c:ptCount val="8"/>
                <c:pt idx="3">
                  <c:v>5746</c:v>
                </c:pt>
              </c:numCache>
            </c:numRef>
          </c:yVal>
          <c:smooth val="0"/>
        </c:ser>
        <c:ser>
          <c:idx val="113"/>
          <c:order val="11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Overall'!$A$115:$H$115</c:f>
              <c:numCache>
                <c:formatCode>General</c:formatCode>
                <c:ptCount val="8"/>
                <c:pt idx="3">
                  <c:v>5437</c:v>
                </c:pt>
              </c:numCache>
            </c:numRef>
          </c:yVal>
          <c:smooth val="0"/>
        </c:ser>
        <c:ser>
          <c:idx val="114"/>
          <c:order val="11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Overall'!$A$116:$H$116</c:f>
              <c:numCache>
                <c:formatCode>General</c:formatCode>
                <c:ptCount val="8"/>
                <c:pt idx="3">
                  <c:v>6128</c:v>
                </c:pt>
              </c:numCache>
            </c:numRef>
          </c:yVal>
          <c:smooth val="0"/>
        </c:ser>
        <c:ser>
          <c:idx val="115"/>
          <c:order val="11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Overall'!$A$117:$H$117</c:f>
              <c:numCache>
                <c:formatCode>General</c:formatCode>
                <c:ptCount val="8"/>
                <c:pt idx="3">
                  <c:v>6549</c:v>
                </c:pt>
              </c:numCache>
            </c:numRef>
          </c:yVal>
          <c:smooth val="0"/>
        </c:ser>
        <c:ser>
          <c:idx val="116"/>
          <c:order val="11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Overall'!$A$118:$H$118</c:f>
              <c:numCache>
                <c:formatCode>General</c:formatCode>
                <c:ptCount val="8"/>
                <c:pt idx="3">
                  <c:v>6000</c:v>
                </c:pt>
              </c:numCache>
            </c:numRef>
          </c:yVal>
          <c:smooth val="0"/>
        </c:ser>
        <c:ser>
          <c:idx val="117"/>
          <c:order val="11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Overall'!$A$119:$H$119</c:f>
              <c:numCache>
                <c:formatCode>General</c:formatCode>
                <c:ptCount val="8"/>
                <c:pt idx="3">
                  <c:v>6194</c:v>
                </c:pt>
              </c:numCache>
            </c:numRef>
          </c:yVal>
          <c:smooth val="0"/>
        </c:ser>
        <c:ser>
          <c:idx val="118"/>
          <c:order val="11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Overall'!$A$120:$H$120</c:f>
              <c:numCache>
                <c:formatCode>General</c:formatCode>
                <c:ptCount val="8"/>
                <c:pt idx="3">
                  <c:v>5492</c:v>
                </c:pt>
              </c:numCache>
            </c:numRef>
          </c:yVal>
          <c:smooth val="0"/>
        </c:ser>
        <c:ser>
          <c:idx val="119"/>
          <c:order val="11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Overall'!$A$121:$H$121</c:f>
              <c:numCache>
                <c:formatCode>General</c:formatCode>
                <c:ptCount val="8"/>
                <c:pt idx="3">
                  <c:v>6383</c:v>
                </c:pt>
              </c:numCache>
            </c:numRef>
          </c:yVal>
          <c:smooth val="0"/>
        </c:ser>
        <c:ser>
          <c:idx val="120"/>
          <c:order val="12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Overall'!$A$122:$H$122</c:f>
              <c:numCache>
                <c:formatCode>General</c:formatCode>
                <c:ptCount val="8"/>
                <c:pt idx="3">
                  <c:v>5533</c:v>
                </c:pt>
              </c:numCache>
            </c:numRef>
          </c:yVal>
          <c:smooth val="0"/>
        </c:ser>
        <c:ser>
          <c:idx val="121"/>
          <c:order val="12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Overall'!$A$123:$H$123</c:f>
              <c:numCache>
                <c:formatCode>General</c:formatCode>
                <c:ptCount val="8"/>
                <c:pt idx="3">
                  <c:v>6017</c:v>
                </c:pt>
              </c:numCache>
            </c:numRef>
          </c:yVal>
          <c:smooth val="0"/>
        </c:ser>
        <c:ser>
          <c:idx val="122"/>
          <c:order val="12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Overall'!$A$124:$H$124</c:f>
              <c:numCache>
                <c:formatCode>General</c:formatCode>
                <c:ptCount val="8"/>
                <c:pt idx="3">
                  <c:v>5033</c:v>
                </c:pt>
              </c:numCache>
            </c:numRef>
          </c:yVal>
          <c:smooth val="0"/>
        </c:ser>
        <c:ser>
          <c:idx val="123"/>
          <c:order val="12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Overall'!$A$125:$H$125</c:f>
              <c:numCache>
                <c:formatCode>General</c:formatCode>
                <c:ptCount val="8"/>
                <c:pt idx="3">
                  <c:v>5401</c:v>
                </c:pt>
              </c:numCache>
            </c:numRef>
          </c:yVal>
          <c:smooth val="0"/>
        </c:ser>
        <c:ser>
          <c:idx val="124"/>
          <c:order val="12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Overall'!$A$126:$H$126</c:f>
              <c:numCache>
                <c:formatCode>General</c:formatCode>
                <c:ptCount val="8"/>
                <c:pt idx="3">
                  <c:v>5423</c:v>
                </c:pt>
              </c:numCache>
            </c:numRef>
          </c:yVal>
          <c:smooth val="0"/>
        </c:ser>
        <c:ser>
          <c:idx val="125"/>
          <c:order val="12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Overall'!$A$127:$H$127</c:f>
              <c:numCache>
                <c:formatCode>General</c:formatCode>
                <c:ptCount val="8"/>
                <c:pt idx="3">
                  <c:v>6285</c:v>
                </c:pt>
              </c:numCache>
            </c:numRef>
          </c:yVal>
          <c:smooth val="0"/>
        </c:ser>
        <c:ser>
          <c:idx val="126"/>
          <c:order val="12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Overall'!$A$128:$H$128</c:f>
              <c:numCache>
                <c:formatCode>General</c:formatCode>
                <c:ptCount val="8"/>
                <c:pt idx="3">
                  <c:v>5409</c:v>
                </c:pt>
              </c:numCache>
            </c:numRef>
          </c:yVal>
          <c:smooth val="0"/>
        </c:ser>
        <c:ser>
          <c:idx val="127"/>
          <c:order val="12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Overall'!$A$129:$H$129</c:f>
              <c:numCache>
                <c:formatCode>General</c:formatCode>
                <c:ptCount val="8"/>
                <c:pt idx="3">
                  <c:v>5397</c:v>
                </c:pt>
              </c:numCache>
            </c:numRef>
          </c:yVal>
          <c:smooth val="0"/>
        </c:ser>
        <c:ser>
          <c:idx val="128"/>
          <c:order val="12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Overall'!$A$130:$H$130</c:f>
              <c:numCache>
                <c:formatCode>General</c:formatCode>
                <c:ptCount val="8"/>
                <c:pt idx="3">
                  <c:v>6433</c:v>
                </c:pt>
              </c:numCache>
            </c:numRef>
          </c:yVal>
          <c:smooth val="0"/>
        </c:ser>
        <c:ser>
          <c:idx val="129"/>
          <c:order val="12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Overall'!$A$131:$H$131</c:f>
              <c:numCache>
                <c:formatCode>General</c:formatCode>
                <c:ptCount val="8"/>
                <c:pt idx="3">
                  <c:v>5292</c:v>
                </c:pt>
              </c:numCache>
            </c:numRef>
          </c:yVal>
          <c:smooth val="0"/>
        </c:ser>
        <c:ser>
          <c:idx val="130"/>
          <c:order val="13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Overall'!$A$132:$H$132</c:f>
              <c:numCache>
                <c:formatCode>General</c:formatCode>
                <c:ptCount val="8"/>
                <c:pt idx="3">
                  <c:v>6015</c:v>
                </c:pt>
              </c:numCache>
            </c:numRef>
          </c:yVal>
          <c:smooth val="0"/>
        </c:ser>
        <c:ser>
          <c:idx val="131"/>
          <c:order val="13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Overall'!$A$133:$H$133</c:f>
              <c:numCache>
                <c:formatCode>General</c:formatCode>
                <c:ptCount val="8"/>
                <c:pt idx="3">
                  <c:v>6015</c:v>
                </c:pt>
              </c:numCache>
            </c:numRef>
          </c:yVal>
          <c:smooth val="0"/>
        </c:ser>
        <c:ser>
          <c:idx val="132"/>
          <c:order val="13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Overall'!$A$134:$H$134</c:f>
              <c:numCache>
                <c:formatCode>General</c:formatCode>
                <c:ptCount val="8"/>
                <c:pt idx="3">
                  <c:v>6667</c:v>
                </c:pt>
              </c:numCache>
            </c:numRef>
          </c:yVal>
          <c:smooth val="0"/>
        </c:ser>
        <c:ser>
          <c:idx val="133"/>
          <c:order val="13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Overall'!$A$135:$H$135</c:f>
              <c:numCache>
                <c:formatCode>General</c:formatCode>
                <c:ptCount val="8"/>
                <c:pt idx="3">
                  <c:v>6723</c:v>
                </c:pt>
              </c:numCache>
            </c:numRef>
          </c:yVal>
          <c:smooth val="0"/>
        </c:ser>
        <c:ser>
          <c:idx val="134"/>
          <c:order val="13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Overall'!$A$136:$H$136</c:f>
              <c:numCache>
                <c:formatCode>General</c:formatCode>
                <c:ptCount val="8"/>
                <c:pt idx="3">
                  <c:v>6420</c:v>
                </c:pt>
              </c:numCache>
            </c:numRef>
          </c:yVal>
          <c:smooth val="0"/>
        </c:ser>
        <c:ser>
          <c:idx val="135"/>
          <c:order val="13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Overall'!$A$137:$H$137</c:f>
              <c:numCache>
                <c:formatCode>General</c:formatCode>
                <c:ptCount val="8"/>
              </c:numCache>
            </c:numRef>
          </c:yVal>
          <c:smooth val="0"/>
        </c:ser>
        <c:ser>
          <c:idx val="136"/>
          <c:order val="13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Overall'!$A$138:$H$138</c:f>
              <c:numCache>
                <c:formatCode>General</c:formatCode>
                <c:ptCount val="8"/>
                <c:pt idx="3">
                  <c:v>5804</c:v>
                </c:pt>
              </c:numCache>
            </c:numRef>
          </c:yVal>
          <c:smooth val="0"/>
        </c:ser>
        <c:ser>
          <c:idx val="137"/>
          <c:order val="13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Overall'!$A$139:$H$139</c:f>
              <c:numCache>
                <c:formatCode>General</c:formatCode>
                <c:ptCount val="8"/>
                <c:pt idx="3">
                  <c:v>5794</c:v>
                </c:pt>
              </c:numCache>
            </c:numRef>
          </c:yVal>
          <c:smooth val="0"/>
        </c:ser>
        <c:ser>
          <c:idx val="138"/>
          <c:order val="13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Overall'!$A$140:$H$140</c:f>
              <c:numCache>
                <c:formatCode>General</c:formatCode>
                <c:ptCount val="8"/>
                <c:pt idx="3">
                  <c:v>5031</c:v>
                </c:pt>
              </c:numCache>
            </c:numRef>
          </c:yVal>
          <c:smooth val="0"/>
        </c:ser>
        <c:ser>
          <c:idx val="139"/>
          <c:order val="13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Overall'!$A$141:$H$141</c:f>
              <c:numCache>
                <c:formatCode>General</c:formatCode>
                <c:ptCount val="8"/>
                <c:pt idx="3">
                  <c:v>6016</c:v>
                </c:pt>
              </c:numCache>
            </c:numRef>
          </c:yVal>
          <c:smooth val="0"/>
        </c:ser>
        <c:ser>
          <c:idx val="140"/>
          <c:order val="14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Overall'!$A$142:$H$142</c:f>
              <c:numCache>
                <c:formatCode>General</c:formatCode>
                <c:ptCount val="8"/>
                <c:pt idx="3">
                  <c:v>5190</c:v>
                </c:pt>
              </c:numCache>
            </c:numRef>
          </c:yVal>
          <c:smooth val="0"/>
        </c:ser>
        <c:ser>
          <c:idx val="141"/>
          <c:order val="14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Overall'!$A$143:$H$143</c:f>
              <c:numCache>
                <c:formatCode>General</c:formatCode>
                <c:ptCount val="8"/>
              </c:numCache>
            </c:numRef>
          </c:yVal>
          <c:smooth val="0"/>
        </c:ser>
        <c:ser>
          <c:idx val="142"/>
          <c:order val="14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Overall'!$A$144:$H$144</c:f>
              <c:numCache>
                <c:formatCode>General</c:formatCode>
                <c:ptCount val="8"/>
                <c:pt idx="3">
                  <c:v>5500</c:v>
                </c:pt>
              </c:numCache>
            </c:numRef>
          </c:yVal>
          <c:smooth val="0"/>
        </c:ser>
        <c:ser>
          <c:idx val="143"/>
          <c:order val="14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Overall'!$A$145:$H$145</c:f>
              <c:numCache>
                <c:formatCode>General</c:formatCode>
                <c:ptCount val="8"/>
                <c:pt idx="3">
                  <c:v>5788</c:v>
                </c:pt>
              </c:numCache>
            </c:numRef>
          </c:yVal>
          <c:smooth val="0"/>
        </c:ser>
        <c:ser>
          <c:idx val="144"/>
          <c:order val="14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Overall'!$A$146:$H$146</c:f>
              <c:numCache>
                <c:formatCode>General</c:formatCode>
                <c:ptCount val="8"/>
                <c:pt idx="3">
                  <c:v>6340</c:v>
                </c:pt>
              </c:numCache>
            </c:numRef>
          </c:yVal>
          <c:smooth val="0"/>
        </c:ser>
        <c:ser>
          <c:idx val="145"/>
          <c:order val="14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Overall'!$A$147:$H$147</c:f>
              <c:numCache>
                <c:formatCode>General</c:formatCode>
                <c:ptCount val="8"/>
              </c:numCache>
            </c:numRef>
          </c:yVal>
          <c:smooth val="0"/>
        </c:ser>
        <c:ser>
          <c:idx val="146"/>
          <c:order val="14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Overall'!$A$148:$H$148</c:f>
              <c:numCache>
                <c:formatCode>General</c:formatCode>
                <c:ptCount val="8"/>
                <c:pt idx="3">
                  <c:v>6058</c:v>
                </c:pt>
              </c:numCache>
            </c:numRef>
          </c:yVal>
          <c:smooth val="0"/>
        </c:ser>
        <c:ser>
          <c:idx val="147"/>
          <c:order val="14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Overall'!$A$149:$H$149</c:f>
              <c:numCache>
                <c:formatCode>General</c:formatCode>
                <c:ptCount val="8"/>
                <c:pt idx="3">
                  <c:v>6000</c:v>
                </c:pt>
              </c:numCache>
            </c:numRef>
          </c:yVal>
          <c:smooth val="0"/>
        </c:ser>
        <c:ser>
          <c:idx val="148"/>
          <c:order val="14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Overall'!$A$150:$H$150</c:f>
              <c:numCache>
                <c:formatCode>General</c:formatCode>
                <c:ptCount val="8"/>
                <c:pt idx="3">
                  <c:v>5686</c:v>
                </c:pt>
              </c:numCache>
            </c:numRef>
          </c:yVal>
          <c:smooth val="0"/>
        </c:ser>
        <c:ser>
          <c:idx val="149"/>
          <c:order val="14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Overall'!$A$151:$H$151</c:f>
              <c:numCache>
                <c:formatCode>General</c:formatCode>
                <c:ptCount val="8"/>
                <c:pt idx="3">
                  <c:v>5400</c:v>
                </c:pt>
              </c:numCache>
            </c:numRef>
          </c:yVal>
          <c:smooth val="0"/>
        </c:ser>
        <c:ser>
          <c:idx val="150"/>
          <c:order val="15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Overall'!$A$152:$H$152</c:f>
              <c:numCache>
                <c:formatCode>General</c:formatCode>
                <c:ptCount val="8"/>
                <c:pt idx="3">
                  <c:v>6927</c:v>
                </c:pt>
              </c:numCache>
            </c:numRef>
          </c:yVal>
          <c:smooth val="0"/>
        </c:ser>
        <c:ser>
          <c:idx val="151"/>
          <c:order val="15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Overall'!$A$153:$H$153</c:f>
              <c:numCache>
                <c:formatCode>General</c:formatCode>
                <c:ptCount val="8"/>
                <c:pt idx="3">
                  <c:v>5175</c:v>
                </c:pt>
              </c:numCache>
            </c:numRef>
          </c:yVal>
          <c:smooth val="0"/>
        </c:ser>
        <c:ser>
          <c:idx val="152"/>
          <c:order val="15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Overall'!$A$154:$H$154</c:f>
              <c:numCache>
                <c:formatCode>General</c:formatCode>
                <c:ptCount val="8"/>
                <c:pt idx="3">
                  <c:v>5735</c:v>
                </c:pt>
              </c:numCache>
            </c:numRef>
          </c:yVal>
          <c:smooth val="0"/>
        </c:ser>
        <c:ser>
          <c:idx val="153"/>
          <c:order val="15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Overall'!$A$155:$H$155</c:f>
              <c:numCache>
                <c:formatCode>General</c:formatCode>
                <c:ptCount val="8"/>
                <c:pt idx="3">
                  <c:v>6509</c:v>
                </c:pt>
              </c:numCache>
            </c:numRef>
          </c:yVal>
          <c:smooth val="0"/>
        </c:ser>
        <c:ser>
          <c:idx val="154"/>
          <c:order val="15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Overall'!$A$156:$H$156</c:f>
              <c:numCache>
                <c:formatCode>General</c:formatCode>
                <c:ptCount val="8"/>
                <c:pt idx="3">
                  <c:v>6400</c:v>
                </c:pt>
              </c:numCache>
            </c:numRef>
          </c:yVal>
          <c:smooth val="0"/>
        </c:ser>
        <c:ser>
          <c:idx val="155"/>
          <c:order val="15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Overall'!$A$157:$H$157</c:f>
              <c:numCache>
                <c:formatCode>General</c:formatCode>
                <c:ptCount val="8"/>
                <c:pt idx="3">
                  <c:v>6087</c:v>
                </c:pt>
              </c:numCache>
            </c:numRef>
          </c:yVal>
          <c:smooth val="0"/>
        </c:ser>
        <c:ser>
          <c:idx val="156"/>
          <c:order val="15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Overall'!$A$158:$H$158</c:f>
              <c:numCache>
                <c:formatCode>General</c:formatCode>
                <c:ptCount val="8"/>
                <c:pt idx="3">
                  <c:v>6205</c:v>
                </c:pt>
              </c:numCache>
            </c:numRef>
          </c:yVal>
          <c:smooth val="0"/>
        </c:ser>
        <c:ser>
          <c:idx val="157"/>
          <c:order val="15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Overall'!$A$159:$H$159</c:f>
              <c:numCache>
                <c:formatCode>General</c:formatCode>
                <c:ptCount val="8"/>
                <c:pt idx="3">
                  <c:v>6121</c:v>
                </c:pt>
              </c:numCache>
            </c:numRef>
          </c:yVal>
          <c:smooth val="0"/>
        </c:ser>
        <c:ser>
          <c:idx val="158"/>
          <c:order val="15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Overall'!$A$160:$H$160</c:f>
              <c:numCache>
                <c:formatCode>General</c:formatCode>
                <c:ptCount val="8"/>
                <c:pt idx="3">
                  <c:v>6205</c:v>
                </c:pt>
              </c:numCache>
            </c:numRef>
          </c:yVal>
          <c:smooth val="0"/>
        </c:ser>
        <c:ser>
          <c:idx val="159"/>
          <c:order val="15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Overall'!$A$161:$H$161</c:f>
              <c:numCache>
                <c:formatCode>General</c:formatCode>
                <c:ptCount val="8"/>
                <c:pt idx="3">
                  <c:v>5873</c:v>
                </c:pt>
              </c:numCache>
            </c:numRef>
          </c:yVal>
          <c:smooth val="0"/>
        </c:ser>
        <c:ser>
          <c:idx val="160"/>
          <c:order val="16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Overall'!$A$162:$H$162</c:f>
              <c:numCache>
                <c:formatCode>General</c:formatCode>
                <c:ptCount val="8"/>
                <c:pt idx="3">
                  <c:v>6250</c:v>
                </c:pt>
              </c:numCache>
            </c:numRef>
          </c:yVal>
          <c:smooth val="0"/>
        </c:ser>
        <c:ser>
          <c:idx val="161"/>
          <c:order val="16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Overall'!$A$163:$H$163</c:f>
              <c:numCache>
                <c:formatCode>General</c:formatCode>
                <c:ptCount val="8"/>
                <c:pt idx="3">
                  <c:v>5520</c:v>
                </c:pt>
              </c:numCache>
            </c:numRef>
          </c:yVal>
          <c:smooth val="0"/>
        </c:ser>
        <c:ser>
          <c:idx val="162"/>
          <c:order val="16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Overall'!$A$164:$H$164</c:f>
              <c:numCache>
                <c:formatCode>General</c:formatCode>
                <c:ptCount val="8"/>
                <c:pt idx="3">
                  <c:v>5583</c:v>
                </c:pt>
              </c:numCache>
            </c:numRef>
          </c:yVal>
          <c:smooth val="0"/>
        </c:ser>
        <c:ser>
          <c:idx val="163"/>
          <c:order val="163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Overall'!$A$165:$H$165</c:f>
              <c:numCache>
                <c:formatCode>General</c:formatCode>
                <c:ptCount val="8"/>
                <c:pt idx="3">
                  <c:v>5418</c:v>
                </c:pt>
              </c:numCache>
            </c:numRef>
          </c:yVal>
          <c:smooth val="0"/>
        </c:ser>
        <c:ser>
          <c:idx val="164"/>
          <c:order val="164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Overall'!$A$166:$H$166</c:f>
              <c:numCache>
                <c:formatCode>General</c:formatCode>
                <c:ptCount val="8"/>
                <c:pt idx="3">
                  <c:v>5530</c:v>
                </c:pt>
              </c:numCache>
            </c:numRef>
          </c:yVal>
          <c:smooth val="0"/>
        </c:ser>
        <c:ser>
          <c:idx val="165"/>
          <c:order val="16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Overall'!$A$167:$H$167</c:f>
              <c:numCache>
                <c:formatCode>General</c:formatCode>
                <c:ptCount val="8"/>
                <c:pt idx="3">
                  <c:v>4973</c:v>
                </c:pt>
              </c:numCache>
            </c:numRef>
          </c:yVal>
          <c:smooth val="0"/>
        </c:ser>
        <c:ser>
          <c:idx val="166"/>
          <c:order val="166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Overall'!$A$168:$H$168</c:f>
              <c:numCache>
                <c:formatCode>General</c:formatCode>
                <c:ptCount val="8"/>
                <c:pt idx="3">
                  <c:v>5284</c:v>
                </c:pt>
              </c:numCache>
            </c:numRef>
          </c:yVal>
          <c:smooth val="0"/>
        </c:ser>
        <c:ser>
          <c:idx val="167"/>
          <c:order val="167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Overall'!$A$169:$H$169</c:f>
              <c:numCache>
                <c:formatCode>General</c:formatCode>
                <c:ptCount val="8"/>
                <c:pt idx="3">
                  <c:v>5190</c:v>
                </c:pt>
              </c:numCache>
            </c:numRef>
          </c:yVal>
          <c:smooth val="0"/>
        </c:ser>
        <c:ser>
          <c:idx val="168"/>
          <c:order val="168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Overall'!$A$170:$H$170</c:f>
              <c:numCache>
                <c:formatCode>General</c:formatCode>
                <c:ptCount val="8"/>
                <c:pt idx="3">
                  <c:v>5006</c:v>
                </c:pt>
              </c:numCache>
            </c:numRef>
          </c:yVal>
          <c:smooth val="0"/>
        </c:ser>
        <c:ser>
          <c:idx val="169"/>
          <c:order val="169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Overall'!$A$171:$H$171</c:f>
              <c:numCache>
                <c:formatCode>General</c:formatCode>
                <c:ptCount val="8"/>
                <c:pt idx="3">
                  <c:v>6870</c:v>
                </c:pt>
              </c:numCache>
            </c:numRef>
          </c:yVal>
          <c:smooth val="0"/>
        </c:ser>
        <c:ser>
          <c:idx val="170"/>
          <c:order val="17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strRef>
              <c:f>'GP Overall'!$A$1:$H$1</c:f>
              <c:strCache>
                <c:ptCount val="8"/>
                <c:pt idx="0">
                  <c:v>GP I</c:v>
                </c:pt>
                <c:pt idx="1">
                  <c:v>GP II</c:v>
                </c:pt>
                <c:pt idx="2">
                  <c:v>GP III</c:v>
                </c:pt>
                <c:pt idx="3">
                  <c:v>GP IV</c:v>
                </c:pt>
                <c:pt idx="4">
                  <c:v>GP V</c:v>
                </c:pt>
                <c:pt idx="5">
                  <c:v>GP VI</c:v>
                </c:pt>
                <c:pt idx="6">
                  <c:v>GP VII</c:v>
                </c:pt>
                <c:pt idx="7">
                  <c:v>GP VIII</c:v>
                </c:pt>
              </c:strCache>
            </c:strRef>
          </c:xVal>
          <c:yVal>
            <c:numRef>
              <c:f>'GP Overall'!$A$172:$H$172</c:f>
              <c:numCache>
                <c:formatCode>General</c:formatCode>
                <c:ptCount val="8"/>
                <c:pt idx="3">
                  <c:v>5425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416992"/>
        <c:axId val="298417384"/>
      </c:scatterChart>
      <c:valAx>
        <c:axId val="298416992"/>
        <c:scaling>
          <c:orientation val="minMax"/>
          <c:max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Position</a:t>
                </a:r>
                <a:r>
                  <a:rPr lang="en-US" baseline="0"/>
                  <a:t> Level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417384"/>
        <c:crosses val="autoZero"/>
        <c:crossBetween val="midCat"/>
      </c:valAx>
      <c:valAx>
        <c:axId val="298417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Monthly Salary</a:t>
                </a:r>
                <a:endParaRPr lang="en-US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416992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0.1723</cdr:x>
      <cdr:y>0.91847</cdr:y>
    </cdr:from>
    <cdr:to>
      <cdr:x>0.25474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42688" y="5062769"/>
          <a:ext cx="738127" cy="449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EIT I</a:t>
          </a:r>
        </a:p>
      </cdr:txBody>
    </cdr:sp>
  </cdr:relSizeAnchor>
  <cdr:relSizeAnchor xmlns:cdr="http://schemas.openxmlformats.org/drawingml/2006/chartDrawing">
    <cdr:from>
      <cdr:x>0.30063</cdr:x>
      <cdr:y>0.91687</cdr:y>
    </cdr:from>
    <cdr:to>
      <cdr:x>0.38307</cdr:x>
      <cdr:y>0.9984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736725" y="3641725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EIT II</a:t>
          </a:r>
        </a:p>
      </cdr:txBody>
    </cdr:sp>
  </cdr:relSizeAnchor>
  <cdr:relSizeAnchor xmlns:cdr="http://schemas.openxmlformats.org/drawingml/2006/chartDrawing">
    <cdr:from>
      <cdr:x>0.68151</cdr:x>
      <cdr:y>0.91687</cdr:y>
    </cdr:from>
    <cdr:to>
      <cdr:x>0.76395</cdr:x>
      <cdr:y>0.9984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937000" y="3641725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PE II</a:t>
          </a:r>
        </a:p>
      </cdr:txBody>
    </cdr:sp>
  </cdr:relSizeAnchor>
  <cdr:relSizeAnchor xmlns:cdr="http://schemas.openxmlformats.org/drawingml/2006/chartDrawing">
    <cdr:from>
      <cdr:x>0.55785</cdr:x>
      <cdr:y>0.91687</cdr:y>
    </cdr:from>
    <cdr:to>
      <cdr:x>0.64029</cdr:x>
      <cdr:y>0.9984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222625" y="3641725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PE I</a:t>
          </a:r>
        </a:p>
      </cdr:txBody>
    </cdr:sp>
  </cdr:relSizeAnchor>
  <cdr:relSizeAnchor xmlns:cdr="http://schemas.openxmlformats.org/drawingml/2006/chartDrawing">
    <cdr:from>
      <cdr:x>0.43583</cdr:x>
      <cdr:y>0.91687</cdr:y>
    </cdr:from>
    <cdr:to>
      <cdr:x>0.51827</cdr:x>
      <cdr:y>0.9984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517775" y="3641725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EIT III</a:t>
          </a:r>
        </a:p>
      </cdr:txBody>
    </cdr:sp>
  </cdr:relSizeAnchor>
  <cdr:relSizeAnchor xmlns:cdr="http://schemas.openxmlformats.org/drawingml/2006/chartDrawing">
    <cdr:from>
      <cdr:x>0.81671</cdr:x>
      <cdr:y>0.91447</cdr:y>
    </cdr:from>
    <cdr:to>
      <cdr:x>0.89915</cdr:x>
      <cdr:y>0.996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718050" y="3632200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PE</a:t>
          </a:r>
          <a:r>
            <a:rPr lang="en-US" sz="1600" baseline="0" dirty="0">
              <a:solidFill>
                <a:schemeClr val="bg1">
                  <a:lumMod val="50000"/>
                </a:schemeClr>
              </a:solidFill>
            </a:rPr>
            <a:t> III</a:t>
          </a:r>
          <a:endParaRPr lang="en-US" sz="1600" dirty="0">
            <a:solidFill>
              <a:schemeClr val="bg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0.57106</cdr:x>
      <cdr:y>0.65273</cdr:y>
    </cdr:from>
    <cdr:to>
      <cdr:x>0.61354</cdr:x>
      <cdr:y>0.65361</cdr:y>
    </cdr:to>
    <cdr:cxnSp macro="">
      <cdr:nvCxnSpPr>
        <cdr:cNvPr id="7" name="Straight Connector 6"/>
        <cdr:cNvCxnSpPr/>
      </cdr:nvCxnSpPr>
      <cdr:spPr>
        <a:xfrm xmlns:a="http://schemas.openxmlformats.org/drawingml/2006/main">
          <a:off x="5113020" y="3597986"/>
          <a:ext cx="380355" cy="481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0.69798</cdr:x>
      <cdr:y>0.53544</cdr:y>
    </cdr:from>
    <cdr:to>
      <cdr:x>0.73988</cdr:x>
      <cdr:y>0.53544</cdr:y>
    </cdr:to>
    <cdr:cxnSp macro="">
      <cdr:nvCxnSpPr>
        <cdr:cNvPr id="12" name="Straight Connector 11"/>
        <cdr:cNvCxnSpPr/>
      </cdr:nvCxnSpPr>
      <cdr:spPr>
        <a:xfrm xmlns:a="http://schemas.openxmlformats.org/drawingml/2006/main">
          <a:off x="6309359" y="3039292"/>
          <a:ext cx="378823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0.70231</cdr:x>
      <cdr:y>0.19024</cdr:y>
    </cdr:from>
    <cdr:to>
      <cdr:x>0.74133</cdr:x>
      <cdr:y>0.19024</cdr:y>
    </cdr:to>
    <cdr:cxnSp macro="">
      <cdr:nvCxnSpPr>
        <cdr:cNvPr id="14" name="Straight Connector 13"/>
        <cdr:cNvCxnSpPr/>
      </cdr:nvCxnSpPr>
      <cdr:spPr>
        <a:xfrm xmlns:a="http://schemas.openxmlformats.org/drawingml/2006/main">
          <a:off x="6348548" y="1079863"/>
          <a:ext cx="352698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0.83237</cdr:x>
      <cdr:y>0.5</cdr:y>
    </cdr:from>
    <cdr:to>
      <cdr:x>0.86705</cdr:x>
      <cdr:y>0.5</cdr:y>
    </cdr:to>
    <cdr:cxnSp macro="">
      <cdr:nvCxnSpPr>
        <cdr:cNvPr id="16" name="Straight Connector 15"/>
        <cdr:cNvCxnSpPr/>
      </cdr:nvCxnSpPr>
      <cdr:spPr>
        <a:xfrm xmlns:a="http://schemas.openxmlformats.org/drawingml/2006/main">
          <a:off x="7524206" y="2838110"/>
          <a:ext cx="313508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0.82801</cdr:x>
      <cdr:y>0.06848</cdr:y>
    </cdr:from>
    <cdr:to>
      <cdr:x>0.8601</cdr:x>
      <cdr:y>0.0686</cdr:y>
    </cdr:to>
    <cdr:cxnSp macro="">
      <cdr:nvCxnSpPr>
        <cdr:cNvPr id="18" name="Straight Connector 17"/>
        <cdr:cNvCxnSpPr/>
      </cdr:nvCxnSpPr>
      <cdr:spPr>
        <a:xfrm xmlns:a="http://schemas.openxmlformats.org/drawingml/2006/main" flipV="1">
          <a:off x="7413553" y="377462"/>
          <a:ext cx="287324" cy="65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0.00324</cdr:x>
      <cdr:y>0.23138</cdr:y>
    </cdr:from>
    <cdr:to>
      <cdr:x>0.03762</cdr:x>
      <cdr:y>0.62724</cdr:y>
    </cdr:to>
    <cdr:sp macro="" textlink="">
      <cdr:nvSpPr>
        <cdr:cNvPr id="13" name="TextBox 30"/>
        <cdr:cNvSpPr txBox="1"/>
      </cdr:nvSpPr>
      <cdr:spPr>
        <a:xfrm xmlns:a="http://schemas.openxmlformats.org/drawingml/2006/main" rot="16200000">
          <a:off x="-890982" y="2175402"/>
          <a:ext cx="214780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>
                  <a:lumMod val="50000"/>
                </a:schemeClr>
              </a:solidFill>
            </a:rPr>
            <a:t>Monthly Salary</a:t>
          </a:r>
          <a:endParaRPr lang="en-US" sz="1400" dirty="0">
            <a:solidFill>
              <a:schemeClr val="bg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0.48065</cdr:x>
      <cdr:y>0.23761</cdr:y>
    </cdr:from>
    <cdr:to>
      <cdr:x>0.53027</cdr:x>
      <cdr:y>0.73349</cdr:y>
    </cdr:to>
    <cdr:sp macro="" textlink="">
      <cdr:nvSpPr>
        <cdr:cNvPr id="11" name="Freeform 10"/>
        <cdr:cNvSpPr/>
      </cdr:nvSpPr>
      <cdr:spPr>
        <a:xfrm xmlns:a="http://schemas.openxmlformats.org/drawingml/2006/main" rot="21391524">
          <a:off x="4303530" y="1309755"/>
          <a:ext cx="444274" cy="2733356"/>
        </a:xfrm>
        <a:custGeom xmlns:a="http://schemas.openxmlformats.org/drawingml/2006/main">
          <a:avLst/>
          <a:gdLst>
            <a:gd name="connsiteX0" fmla="*/ 24189 w 167129"/>
            <a:gd name="connsiteY0" fmla="*/ 0 h 1087641"/>
            <a:gd name="connsiteX1" fmla="*/ 33714 w 167129"/>
            <a:gd name="connsiteY1" fmla="*/ 619125 h 1087641"/>
            <a:gd name="connsiteX2" fmla="*/ 167064 w 167129"/>
            <a:gd name="connsiteY2" fmla="*/ 885825 h 1087641"/>
            <a:gd name="connsiteX3" fmla="*/ 14664 w 167129"/>
            <a:gd name="connsiteY3" fmla="*/ 1066800 h 1087641"/>
            <a:gd name="connsiteX4" fmla="*/ 14664 w 167129"/>
            <a:gd name="connsiteY4" fmla="*/ 1076325 h 108764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167129" h="1087641">
              <a:moveTo>
                <a:pt x="24189" y="0"/>
              </a:moveTo>
              <a:cubicBezTo>
                <a:pt x="17045" y="235744"/>
                <a:pt x="9901" y="471488"/>
                <a:pt x="33714" y="619125"/>
              </a:cubicBezTo>
              <a:cubicBezTo>
                <a:pt x="57527" y="766763"/>
                <a:pt x="170239" y="811213"/>
                <a:pt x="167064" y="885825"/>
              </a:cubicBezTo>
              <a:cubicBezTo>
                <a:pt x="163889" y="960437"/>
                <a:pt x="40064" y="1035050"/>
                <a:pt x="14664" y="1066800"/>
              </a:cubicBezTo>
              <a:cubicBezTo>
                <a:pt x="-10736" y="1098550"/>
                <a:pt x="1964" y="1087437"/>
                <a:pt x="14664" y="107632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0.35812</cdr:x>
      <cdr:y>0.56024</cdr:y>
    </cdr:from>
    <cdr:to>
      <cdr:x>0.38246</cdr:x>
      <cdr:y>0.73652</cdr:y>
    </cdr:to>
    <cdr:sp macro="" textlink="">
      <cdr:nvSpPr>
        <cdr:cNvPr id="15" name="Freeform 14"/>
        <cdr:cNvSpPr/>
      </cdr:nvSpPr>
      <cdr:spPr>
        <a:xfrm xmlns:a="http://schemas.openxmlformats.org/drawingml/2006/main" rot="21422415">
          <a:off x="3206383" y="3088169"/>
          <a:ext cx="217949" cy="971669"/>
        </a:xfrm>
        <a:custGeom xmlns:a="http://schemas.openxmlformats.org/drawingml/2006/main">
          <a:avLst/>
          <a:gdLst>
            <a:gd name="connsiteX0" fmla="*/ 28627 w 247740"/>
            <a:gd name="connsiteY0" fmla="*/ 0 h 485775"/>
            <a:gd name="connsiteX1" fmla="*/ 19102 w 247740"/>
            <a:gd name="connsiteY1" fmla="*/ 257175 h 485775"/>
            <a:gd name="connsiteX2" fmla="*/ 247702 w 247740"/>
            <a:gd name="connsiteY2" fmla="*/ 381000 h 485775"/>
            <a:gd name="connsiteX3" fmla="*/ 52 w 247740"/>
            <a:gd name="connsiteY3" fmla="*/ 485775 h 485775"/>
            <a:gd name="connsiteX4" fmla="*/ 52 w 247740"/>
            <a:gd name="connsiteY4" fmla="*/ 485775 h 48577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247740" h="485775">
              <a:moveTo>
                <a:pt x="28627" y="0"/>
              </a:moveTo>
              <a:cubicBezTo>
                <a:pt x="5608" y="96837"/>
                <a:pt x="-17410" y="193675"/>
                <a:pt x="19102" y="257175"/>
              </a:cubicBezTo>
              <a:cubicBezTo>
                <a:pt x="55614" y="320675"/>
                <a:pt x="250877" y="342900"/>
                <a:pt x="247702" y="381000"/>
              </a:cubicBezTo>
              <a:cubicBezTo>
                <a:pt x="244527" y="419100"/>
                <a:pt x="52" y="485775"/>
                <a:pt x="52" y="485775"/>
              </a:cubicBezTo>
              <a:lnTo>
                <a:pt x="52" y="485775"/>
              </a:ln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0.22832</cdr:x>
      <cdr:y>0.79098</cdr:y>
    </cdr:from>
    <cdr:to>
      <cdr:x>0.24497</cdr:x>
      <cdr:y>0.81526</cdr:y>
    </cdr:to>
    <cdr:sp macro="" textlink="">
      <cdr:nvSpPr>
        <cdr:cNvPr id="19" name="Rectangle 18"/>
        <cdr:cNvSpPr/>
      </cdr:nvSpPr>
      <cdr:spPr>
        <a:xfrm xmlns:a="http://schemas.openxmlformats.org/drawingml/2006/main">
          <a:off x="2063931" y="4489755"/>
          <a:ext cx="150432" cy="13784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0.62197</cdr:x>
      <cdr:y>0.34445</cdr:y>
    </cdr:from>
    <cdr:to>
      <cdr:x>0.67473</cdr:x>
      <cdr:y>0.64079</cdr:y>
    </cdr:to>
    <cdr:sp macro="" textlink="">
      <cdr:nvSpPr>
        <cdr:cNvPr id="20" name="Freeform 19"/>
        <cdr:cNvSpPr/>
      </cdr:nvSpPr>
      <cdr:spPr>
        <a:xfrm xmlns:a="http://schemas.openxmlformats.org/drawingml/2006/main">
          <a:off x="5568807" y="1898692"/>
          <a:ext cx="472367" cy="1633444"/>
        </a:xfrm>
        <a:custGeom xmlns:a="http://schemas.openxmlformats.org/drawingml/2006/main">
          <a:avLst/>
          <a:gdLst>
            <a:gd name="connsiteX0" fmla="*/ 36661 w 417829"/>
            <a:gd name="connsiteY0" fmla="*/ 0 h 752475"/>
            <a:gd name="connsiteX1" fmla="*/ 36661 w 417829"/>
            <a:gd name="connsiteY1" fmla="*/ 114300 h 752475"/>
            <a:gd name="connsiteX2" fmla="*/ 417661 w 417829"/>
            <a:gd name="connsiteY2" fmla="*/ 361950 h 752475"/>
            <a:gd name="connsiteX3" fmla="*/ 84286 w 417829"/>
            <a:gd name="connsiteY3" fmla="*/ 666750 h 752475"/>
            <a:gd name="connsiteX4" fmla="*/ 17611 w 417829"/>
            <a:gd name="connsiteY4" fmla="*/ 752475 h 75247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417829" h="752475">
              <a:moveTo>
                <a:pt x="36661" y="0"/>
              </a:moveTo>
              <a:cubicBezTo>
                <a:pt x="4911" y="26987"/>
                <a:pt x="-26839" y="53975"/>
                <a:pt x="36661" y="114300"/>
              </a:cubicBezTo>
              <a:cubicBezTo>
                <a:pt x="100161" y="174625"/>
                <a:pt x="409724" y="269875"/>
                <a:pt x="417661" y="361950"/>
              </a:cubicBezTo>
              <a:cubicBezTo>
                <a:pt x="425598" y="454025"/>
                <a:pt x="150961" y="601663"/>
                <a:pt x="84286" y="666750"/>
              </a:cubicBezTo>
              <a:cubicBezTo>
                <a:pt x="17611" y="731837"/>
                <a:pt x="17611" y="742156"/>
                <a:pt x="17611" y="75247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0.61354</cdr:x>
      <cdr:y>0.31429</cdr:y>
    </cdr:from>
    <cdr:to>
      <cdr:x>0.67783</cdr:x>
      <cdr:y>0.36144</cdr:y>
    </cdr:to>
    <cdr:sp macro="" textlink="">
      <cdr:nvSpPr>
        <cdr:cNvPr id="24" name="Rectangle 23"/>
        <cdr:cNvSpPr/>
      </cdr:nvSpPr>
      <cdr:spPr>
        <a:xfrm xmlns:a="http://schemas.openxmlformats.org/drawingml/2006/main">
          <a:off x="5493375" y="1732436"/>
          <a:ext cx="575609" cy="25986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0.23705</cdr:x>
      <cdr:y>0.63099</cdr:y>
    </cdr:from>
    <cdr:to>
      <cdr:x>0.26654</cdr:x>
      <cdr:y>0.8</cdr:y>
    </cdr:to>
    <cdr:sp macro="" textlink="">
      <cdr:nvSpPr>
        <cdr:cNvPr id="25" name="Freeform 24"/>
        <cdr:cNvSpPr/>
      </cdr:nvSpPr>
      <cdr:spPr>
        <a:xfrm xmlns:a="http://schemas.openxmlformats.org/drawingml/2006/main">
          <a:off x="2122418" y="3478109"/>
          <a:ext cx="264027" cy="931613"/>
        </a:xfrm>
        <a:custGeom xmlns:a="http://schemas.openxmlformats.org/drawingml/2006/main">
          <a:avLst/>
          <a:gdLst>
            <a:gd name="connsiteX0" fmla="*/ 69508 w 546214"/>
            <a:gd name="connsiteY0" fmla="*/ 0 h 819188"/>
            <a:gd name="connsiteX1" fmla="*/ 155233 w 546214"/>
            <a:gd name="connsiteY1" fmla="*/ 114300 h 819188"/>
            <a:gd name="connsiteX2" fmla="*/ 545758 w 546214"/>
            <a:gd name="connsiteY2" fmla="*/ 438150 h 819188"/>
            <a:gd name="connsiteX3" fmla="*/ 69508 w 546214"/>
            <a:gd name="connsiteY3" fmla="*/ 771525 h 819188"/>
            <a:gd name="connsiteX4" fmla="*/ 12358 w 546214"/>
            <a:gd name="connsiteY4" fmla="*/ 809625 h 81918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546214" h="819188">
              <a:moveTo>
                <a:pt x="69508" y="0"/>
              </a:moveTo>
              <a:cubicBezTo>
                <a:pt x="72683" y="20637"/>
                <a:pt x="75858" y="41275"/>
                <a:pt x="155233" y="114300"/>
              </a:cubicBezTo>
              <a:cubicBezTo>
                <a:pt x="234608" y="187325"/>
                <a:pt x="560045" y="328613"/>
                <a:pt x="545758" y="438150"/>
              </a:cubicBezTo>
              <a:cubicBezTo>
                <a:pt x="531471" y="547687"/>
                <a:pt x="158408" y="709613"/>
                <a:pt x="69508" y="771525"/>
              </a:cubicBezTo>
              <a:cubicBezTo>
                <a:pt x="-19392" y="833437"/>
                <a:pt x="-3517" y="821531"/>
                <a:pt x="12358" y="80962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0.35076</cdr:x>
      <cdr:y>0.54653</cdr:y>
    </cdr:from>
    <cdr:to>
      <cdr:x>0.43087</cdr:x>
      <cdr:y>0.63249</cdr:y>
    </cdr:to>
    <cdr:sp macro="" textlink="">
      <cdr:nvSpPr>
        <cdr:cNvPr id="27" name="Rectangle 26"/>
        <cdr:cNvSpPr/>
      </cdr:nvSpPr>
      <cdr:spPr>
        <a:xfrm xmlns:a="http://schemas.openxmlformats.org/drawingml/2006/main">
          <a:off x="3140529" y="3012596"/>
          <a:ext cx="717269" cy="47382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0.48207</cdr:x>
      <cdr:y>0.42589</cdr:y>
    </cdr:from>
    <cdr:to>
      <cdr:x>0.54414</cdr:x>
      <cdr:y>0.4847</cdr:y>
    </cdr:to>
    <cdr:sp macro="" textlink="">
      <cdr:nvSpPr>
        <cdr:cNvPr id="28" name="Rectangle 27"/>
        <cdr:cNvSpPr/>
      </cdr:nvSpPr>
      <cdr:spPr>
        <a:xfrm xmlns:a="http://schemas.openxmlformats.org/drawingml/2006/main">
          <a:off x="4316185" y="2347577"/>
          <a:ext cx="555766" cy="3241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0.7404</cdr:x>
      <cdr:y>0.24794</cdr:y>
    </cdr:from>
    <cdr:to>
      <cdr:x>0.79203</cdr:x>
      <cdr:y>0.43688</cdr:y>
    </cdr:to>
    <cdr:sp macro="" textlink="">
      <cdr:nvSpPr>
        <cdr:cNvPr id="29" name="Freeform 28"/>
        <cdr:cNvSpPr/>
      </cdr:nvSpPr>
      <cdr:spPr>
        <a:xfrm xmlns:a="http://schemas.openxmlformats.org/drawingml/2006/main">
          <a:off x="6629155" y="1366677"/>
          <a:ext cx="462294" cy="1041466"/>
        </a:xfrm>
        <a:custGeom xmlns:a="http://schemas.openxmlformats.org/drawingml/2006/main">
          <a:avLst/>
          <a:gdLst>
            <a:gd name="connsiteX0" fmla="*/ 69508 w 546214"/>
            <a:gd name="connsiteY0" fmla="*/ 0 h 819188"/>
            <a:gd name="connsiteX1" fmla="*/ 155233 w 546214"/>
            <a:gd name="connsiteY1" fmla="*/ 114300 h 819188"/>
            <a:gd name="connsiteX2" fmla="*/ 545758 w 546214"/>
            <a:gd name="connsiteY2" fmla="*/ 438150 h 819188"/>
            <a:gd name="connsiteX3" fmla="*/ 69508 w 546214"/>
            <a:gd name="connsiteY3" fmla="*/ 771525 h 819188"/>
            <a:gd name="connsiteX4" fmla="*/ 12358 w 546214"/>
            <a:gd name="connsiteY4" fmla="*/ 809625 h 81918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546214" h="819188">
              <a:moveTo>
                <a:pt x="69508" y="0"/>
              </a:moveTo>
              <a:cubicBezTo>
                <a:pt x="72683" y="20637"/>
                <a:pt x="75858" y="41275"/>
                <a:pt x="155233" y="114300"/>
              </a:cubicBezTo>
              <a:cubicBezTo>
                <a:pt x="234608" y="187325"/>
                <a:pt x="560045" y="328613"/>
                <a:pt x="545758" y="438150"/>
              </a:cubicBezTo>
              <a:cubicBezTo>
                <a:pt x="531471" y="547687"/>
                <a:pt x="158408" y="709613"/>
                <a:pt x="69508" y="771525"/>
              </a:cubicBezTo>
              <a:cubicBezTo>
                <a:pt x="-19392" y="833437"/>
                <a:pt x="-3517" y="821531"/>
                <a:pt x="12358" y="80962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0.46894</cdr:x>
      <cdr:y>0.23477</cdr:y>
    </cdr:from>
    <cdr:to>
      <cdr:x>0.49215</cdr:x>
      <cdr:y>0.42839</cdr:y>
    </cdr:to>
    <cdr:sp macro="" textlink="">
      <cdr:nvSpPr>
        <cdr:cNvPr id="30" name="Rectangle 29"/>
        <cdr:cNvSpPr/>
      </cdr:nvSpPr>
      <cdr:spPr>
        <a:xfrm xmlns:a="http://schemas.openxmlformats.org/drawingml/2006/main">
          <a:off x="4198620" y="1294093"/>
          <a:ext cx="207818" cy="106724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0.1723</cdr:x>
      <cdr:y>0.91847</cdr:y>
    </cdr:from>
    <cdr:to>
      <cdr:x>0.25474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42688" y="5062769"/>
          <a:ext cx="738127" cy="449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EIT I</a:t>
          </a:r>
        </a:p>
      </cdr:txBody>
    </cdr:sp>
  </cdr:relSizeAnchor>
  <cdr:relSizeAnchor xmlns:cdr="http://schemas.openxmlformats.org/drawingml/2006/chartDrawing">
    <cdr:from>
      <cdr:x>0.30063</cdr:x>
      <cdr:y>0.91687</cdr:y>
    </cdr:from>
    <cdr:to>
      <cdr:x>0.38307</cdr:x>
      <cdr:y>0.9984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736725" y="3641725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EIT II</a:t>
          </a:r>
        </a:p>
      </cdr:txBody>
    </cdr:sp>
  </cdr:relSizeAnchor>
  <cdr:relSizeAnchor xmlns:cdr="http://schemas.openxmlformats.org/drawingml/2006/chartDrawing">
    <cdr:from>
      <cdr:x>0.68151</cdr:x>
      <cdr:y>0.91687</cdr:y>
    </cdr:from>
    <cdr:to>
      <cdr:x>0.76395</cdr:x>
      <cdr:y>0.9984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937000" y="3641725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PE II</a:t>
          </a:r>
        </a:p>
      </cdr:txBody>
    </cdr:sp>
  </cdr:relSizeAnchor>
  <cdr:relSizeAnchor xmlns:cdr="http://schemas.openxmlformats.org/drawingml/2006/chartDrawing">
    <cdr:from>
      <cdr:x>0.55785</cdr:x>
      <cdr:y>0.91687</cdr:y>
    </cdr:from>
    <cdr:to>
      <cdr:x>0.64029</cdr:x>
      <cdr:y>0.9984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222625" y="3641725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PE I</a:t>
          </a:r>
        </a:p>
      </cdr:txBody>
    </cdr:sp>
  </cdr:relSizeAnchor>
  <cdr:relSizeAnchor xmlns:cdr="http://schemas.openxmlformats.org/drawingml/2006/chartDrawing">
    <cdr:from>
      <cdr:x>0.43583</cdr:x>
      <cdr:y>0.91687</cdr:y>
    </cdr:from>
    <cdr:to>
      <cdr:x>0.51827</cdr:x>
      <cdr:y>0.9984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517775" y="3641725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EIT III</a:t>
          </a:r>
        </a:p>
      </cdr:txBody>
    </cdr:sp>
  </cdr:relSizeAnchor>
  <cdr:relSizeAnchor xmlns:cdr="http://schemas.openxmlformats.org/drawingml/2006/chartDrawing">
    <cdr:from>
      <cdr:x>0.81671</cdr:x>
      <cdr:y>0.91447</cdr:y>
    </cdr:from>
    <cdr:to>
      <cdr:x>0.89915</cdr:x>
      <cdr:y>0.996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718050" y="3632200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PE</a:t>
          </a:r>
          <a:r>
            <a:rPr lang="en-US" sz="1600" baseline="0" dirty="0">
              <a:solidFill>
                <a:schemeClr val="bg1">
                  <a:lumMod val="50000"/>
                </a:schemeClr>
              </a:solidFill>
            </a:rPr>
            <a:t> III</a:t>
          </a:r>
          <a:endParaRPr lang="en-US" sz="1600" dirty="0">
            <a:solidFill>
              <a:schemeClr val="bg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0.57106</cdr:x>
      <cdr:y>0.65273</cdr:y>
    </cdr:from>
    <cdr:to>
      <cdr:x>0.61354</cdr:x>
      <cdr:y>0.65361</cdr:y>
    </cdr:to>
    <cdr:cxnSp macro="">
      <cdr:nvCxnSpPr>
        <cdr:cNvPr id="7" name="Straight Connector 6"/>
        <cdr:cNvCxnSpPr/>
      </cdr:nvCxnSpPr>
      <cdr:spPr>
        <a:xfrm xmlns:a="http://schemas.openxmlformats.org/drawingml/2006/main">
          <a:off x="5113020" y="3597986"/>
          <a:ext cx="380355" cy="481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0.69798</cdr:x>
      <cdr:y>0.53544</cdr:y>
    </cdr:from>
    <cdr:to>
      <cdr:x>0.73988</cdr:x>
      <cdr:y>0.53544</cdr:y>
    </cdr:to>
    <cdr:cxnSp macro="">
      <cdr:nvCxnSpPr>
        <cdr:cNvPr id="12" name="Straight Connector 11"/>
        <cdr:cNvCxnSpPr/>
      </cdr:nvCxnSpPr>
      <cdr:spPr>
        <a:xfrm xmlns:a="http://schemas.openxmlformats.org/drawingml/2006/main">
          <a:off x="6309359" y="3039292"/>
          <a:ext cx="378823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0.70231</cdr:x>
      <cdr:y>0.19024</cdr:y>
    </cdr:from>
    <cdr:to>
      <cdr:x>0.74133</cdr:x>
      <cdr:y>0.19024</cdr:y>
    </cdr:to>
    <cdr:cxnSp macro="">
      <cdr:nvCxnSpPr>
        <cdr:cNvPr id="14" name="Straight Connector 13"/>
        <cdr:cNvCxnSpPr/>
      </cdr:nvCxnSpPr>
      <cdr:spPr>
        <a:xfrm xmlns:a="http://schemas.openxmlformats.org/drawingml/2006/main">
          <a:off x="6348548" y="1079863"/>
          <a:ext cx="352698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0.83237</cdr:x>
      <cdr:y>0.5</cdr:y>
    </cdr:from>
    <cdr:to>
      <cdr:x>0.86705</cdr:x>
      <cdr:y>0.5</cdr:y>
    </cdr:to>
    <cdr:cxnSp macro="">
      <cdr:nvCxnSpPr>
        <cdr:cNvPr id="16" name="Straight Connector 15"/>
        <cdr:cNvCxnSpPr/>
      </cdr:nvCxnSpPr>
      <cdr:spPr>
        <a:xfrm xmlns:a="http://schemas.openxmlformats.org/drawingml/2006/main">
          <a:off x="7524206" y="2838110"/>
          <a:ext cx="313508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0.82801</cdr:x>
      <cdr:y>0.06848</cdr:y>
    </cdr:from>
    <cdr:to>
      <cdr:x>0.8601</cdr:x>
      <cdr:y>0.0686</cdr:y>
    </cdr:to>
    <cdr:cxnSp macro="">
      <cdr:nvCxnSpPr>
        <cdr:cNvPr id="18" name="Straight Connector 17"/>
        <cdr:cNvCxnSpPr/>
      </cdr:nvCxnSpPr>
      <cdr:spPr>
        <a:xfrm xmlns:a="http://schemas.openxmlformats.org/drawingml/2006/main" flipV="1">
          <a:off x="7413553" y="377462"/>
          <a:ext cx="287324" cy="65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0.00324</cdr:x>
      <cdr:y>0.23138</cdr:y>
    </cdr:from>
    <cdr:to>
      <cdr:x>0.03762</cdr:x>
      <cdr:y>0.62724</cdr:y>
    </cdr:to>
    <cdr:sp macro="" textlink="">
      <cdr:nvSpPr>
        <cdr:cNvPr id="13" name="TextBox 30"/>
        <cdr:cNvSpPr txBox="1"/>
      </cdr:nvSpPr>
      <cdr:spPr>
        <a:xfrm xmlns:a="http://schemas.openxmlformats.org/drawingml/2006/main" rot="16200000">
          <a:off x="-890982" y="2175402"/>
          <a:ext cx="214780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>
                  <a:lumMod val="50000"/>
                </a:schemeClr>
              </a:solidFill>
            </a:rPr>
            <a:t>Monthly Salary</a:t>
          </a:r>
          <a:endParaRPr lang="en-US" sz="1400" dirty="0">
            <a:solidFill>
              <a:schemeClr val="bg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0.48065</cdr:x>
      <cdr:y>0.23761</cdr:y>
    </cdr:from>
    <cdr:to>
      <cdr:x>0.53027</cdr:x>
      <cdr:y>0.73349</cdr:y>
    </cdr:to>
    <cdr:sp macro="" textlink="">
      <cdr:nvSpPr>
        <cdr:cNvPr id="11" name="Freeform 10"/>
        <cdr:cNvSpPr/>
      </cdr:nvSpPr>
      <cdr:spPr>
        <a:xfrm xmlns:a="http://schemas.openxmlformats.org/drawingml/2006/main" rot="21391524">
          <a:off x="4303530" y="1309755"/>
          <a:ext cx="444274" cy="2733356"/>
        </a:xfrm>
        <a:custGeom xmlns:a="http://schemas.openxmlformats.org/drawingml/2006/main">
          <a:avLst/>
          <a:gdLst>
            <a:gd name="connsiteX0" fmla="*/ 24189 w 167129"/>
            <a:gd name="connsiteY0" fmla="*/ 0 h 1087641"/>
            <a:gd name="connsiteX1" fmla="*/ 33714 w 167129"/>
            <a:gd name="connsiteY1" fmla="*/ 619125 h 1087641"/>
            <a:gd name="connsiteX2" fmla="*/ 167064 w 167129"/>
            <a:gd name="connsiteY2" fmla="*/ 885825 h 1087641"/>
            <a:gd name="connsiteX3" fmla="*/ 14664 w 167129"/>
            <a:gd name="connsiteY3" fmla="*/ 1066800 h 1087641"/>
            <a:gd name="connsiteX4" fmla="*/ 14664 w 167129"/>
            <a:gd name="connsiteY4" fmla="*/ 1076325 h 108764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167129" h="1087641">
              <a:moveTo>
                <a:pt x="24189" y="0"/>
              </a:moveTo>
              <a:cubicBezTo>
                <a:pt x="17045" y="235744"/>
                <a:pt x="9901" y="471488"/>
                <a:pt x="33714" y="619125"/>
              </a:cubicBezTo>
              <a:cubicBezTo>
                <a:pt x="57527" y="766763"/>
                <a:pt x="170239" y="811213"/>
                <a:pt x="167064" y="885825"/>
              </a:cubicBezTo>
              <a:cubicBezTo>
                <a:pt x="163889" y="960437"/>
                <a:pt x="40064" y="1035050"/>
                <a:pt x="14664" y="1066800"/>
              </a:cubicBezTo>
              <a:cubicBezTo>
                <a:pt x="-10736" y="1098550"/>
                <a:pt x="1964" y="1087437"/>
                <a:pt x="14664" y="107632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0.35812</cdr:x>
      <cdr:y>0.56024</cdr:y>
    </cdr:from>
    <cdr:to>
      <cdr:x>0.38246</cdr:x>
      <cdr:y>0.73652</cdr:y>
    </cdr:to>
    <cdr:sp macro="" textlink="">
      <cdr:nvSpPr>
        <cdr:cNvPr id="15" name="Freeform 14"/>
        <cdr:cNvSpPr/>
      </cdr:nvSpPr>
      <cdr:spPr>
        <a:xfrm xmlns:a="http://schemas.openxmlformats.org/drawingml/2006/main" rot="21422415">
          <a:off x="3206383" y="3088169"/>
          <a:ext cx="217949" cy="971669"/>
        </a:xfrm>
        <a:custGeom xmlns:a="http://schemas.openxmlformats.org/drawingml/2006/main">
          <a:avLst/>
          <a:gdLst>
            <a:gd name="connsiteX0" fmla="*/ 28627 w 247740"/>
            <a:gd name="connsiteY0" fmla="*/ 0 h 485775"/>
            <a:gd name="connsiteX1" fmla="*/ 19102 w 247740"/>
            <a:gd name="connsiteY1" fmla="*/ 257175 h 485775"/>
            <a:gd name="connsiteX2" fmla="*/ 247702 w 247740"/>
            <a:gd name="connsiteY2" fmla="*/ 381000 h 485775"/>
            <a:gd name="connsiteX3" fmla="*/ 52 w 247740"/>
            <a:gd name="connsiteY3" fmla="*/ 485775 h 485775"/>
            <a:gd name="connsiteX4" fmla="*/ 52 w 247740"/>
            <a:gd name="connsiteY4" fmla="*/ 485775 h 48577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247740" h="485775">
              <a:moveTo>
                <a:pt x="28627" y="0"/>
              </a:moveTo>
              <a:cubicBezTo>
                <a:pt x="5608" y="96837"/>
                <a:pt x="-17410" y="193675"/>
                <a:pt x="19102" y="257175"/>
              </a:cubicBezTo>
              <a:cubicBezTo>
                <a:pt x="55614" y="320675"/>
                <a:pt x="250877" y="342900"/>
                <a:pt x="247702" y="381000"/>
              </a:cubicBezTo>
              <a:cubicBezTo>
                <a:pt x="244527" y="419100"/>
                <a:pt x="52" y="485775"/>
                <a:pt x="52" y="485775"/>
              </a:cubicBezTo>
              <a:lnTo>
                <a:pt x="52" y="485775"/>
              </a:ln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0.22832</cdr:x>
      <cdr:y>0.79098</cdr:y>
    </cdr:from>
    <cdr:to>
      <cdr:x>0.24497</cdr:x>
      <cdr:y>0.81526</cdr:y>
    </cdr:to>
    <cdr:sp macro="" textlink="">
      <cdr:nvSpPr>
        <cdr:cNvPr id="19" name="Rectangle 18"/>
        <cdr:cNvSpPr/>
      </cdr:nvSpPr>
      <cdr:spPr>
        <a:xfrm xmlns:a="http://schemas.openxmlformats.org/drawingml/2006/main">
          <a:off x="2063931" y="4489755"/>
          <a:ext cx="150432" cy="13784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0.62197</cdr:x>
      <cdr:y>0.34445</cdr:y>
    </cdr:from>
    <cdr:to>
      <cdr:x>0.67473</cdr:x>
      <cdr:y>0.64079</cdr:y>
    </cdr:to>
    <cdr:sp macro="" textlink="">
      <cdr:nvSpPr>
        <cdr:cNvPr id="20" name="Freeform 19"/>
        <cdr:cNvSpPr/>
      </cdr:nvSpPr>
      <cdr:spPr>
        <a:xfrm xmlns:a="http://schemas.openxmlformats.org/drawingml/2006/main">
          <a:off x="5568807" y="1898692"/>
          <a:ext cx="472367" cy="1633444"/>
        </a:xfrm>
        <a:custGeom xmlns:a="http://schemas.openxmlformats.org/drawingml/2006/main">
          <a:avLst/>
          <a:gdLst>
            <a:gd name="connsiteX0" fmla="*/ 36661 w 417829"/>
            <a:gd name="connsiteY0" fmla="*/ 0 h 752475"/>
            <a:gd name="connsiteX1" fmla="*/ 36661 w 417829"/>
            <a:gd name="connsiteY1" fmla="*/ 114300 h 752475"/>
            <a:gd name="connsiteX2" fmla="*/ 417661 w 417829"/>
            <a:gd name="connsiteY2" fmla="*/ 361950 h 752475"/>
            <a:gd name="connsiteX3" fmla="*/ 84286 w 417829"/>
            <a:gd name="connsiteY3" fmla="*/ 666750 h 752475"/>
            <a:gd name="connsiteX4" fmla="*/ 17611 w 417829"/>
            <a:gd name="connsiteY4" fmla="*/ 752475 h 75247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417829" h="752475">
              <a:moveTo>
                <a:pt x="36661" y="0"/>
              </a:moveTo>
              <a:cubicBezTo>
                <a:pt x="4911" y="26987"/>
                <a:pt x="-26839" y="53975"/>
                <a:pt x="36661" y="114300"/>
              </a:cubicBezTo>
              <a:cubicBezTo>
                <a:pt x="100161" y="174625"/>
                <a:pt x="409724" y="269875"/>
                <a:pt x="417661" y="361950"/>
              </a:cubicBezTo>
              <a:cubicBezTo>
                <a:pt x="425598" y="454025"/>
                <a:pt x="150961" y="601663"/>
                <a:pt x="84286" y="666750"/>
              </a:cubicBezTo>
              <a:cubicBezTo>
                <a:pt x="17611" y="731837"/>
                <a:pt x="17611" y="742156"/>
                <a:pt x="17611" y="75247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0.61354</cdr:x>
      <cdr:y>0.31429</cdr:y>
    </cdr:from>
    <cdr:to>
      <cdr:x>0.67783</cdr:x>
      <cdr:y>0.36144</cdr:y>
    </cdr:to>
    <cdr:sp macro="" textlink="">
      <cdr:nvSpPr>
        <cdr:cNvPr id="24" name="Rectangle 23"/>
        <cdr:cNvSpPr/>
      </cdr:nvSpPr>
      <cdr:spPr>
        <a:xfrm xmlns:a="http://schemas.openxmlformats.org/drawingml/2006/main">
          <a:off x="5493375" y="1732436"/>
          <a:ext cx="575609" cy="25986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0.23705</cdr:x>
      <cdr:y>0.63099</cdr:y>
    </cdr:from>
    <cdr:to>
      <cdr:x>0.26654</cdr:x>
      <cdr:y>0.8</cdr:y>
    </cdr:to>
    <cdr:sp macro="" textlink="">
      <cdr:nvSpPr>
        <cdr:cNvPr id="25" name="Freeform 24"/>
        <cdr:cNvSpPr/>
      </cdr:nvSpPr>
      <cdr:spPr>
        <a:xfrm xmlns:a="http://schemas.openxmlformats.org/drawingml/2006/main">
          <a:off x="2122418" y="3478109"/>
          <a:ext cx="264027" cy="931613"/>
        </a:xfrm>
        <a:custGeom xmlns:a="http://schemas.openxmlformats.org/drawingml/2006/main">
          <a:avLst/>
          <a:gdLst>
            <a:gd name="connsiteX0" fmla="*/ 69508 w 546214"/>
            <a:gd name="connsiteY0" fmla="*/ 0 h 819188"/>
            <a:gd name="connsiteX1" fmla="*/ 155233 w 546214"/>
            <a:gd name="connsiteY1" fmla="*/ 114300 h 819188"/>
            <a:gd name="connsiteX2" fmla="*/ 545758 w 546214"/>
            <a:gd name="connsiteY2" fmla="*/ 438150 h 819188"/>
            <a:gd name="connsiteX3" fmla="*/ 69508 w 546214"/>
            <a:gd name="connsiteY3" fmla="*/ 771525 h 819188"/>
            <a:gd name="connsiteX4" fmla="*/ 12358 w 546214"/>
            <a:gd name="connsiteY4" fmla="*/ 809625 h 81918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546214" h="819188">
              <a:moveTo>
                <a:pt x="69508" y="0"/>
              </a:moveTo>
              <a:cubicBezTo>
                <a:pt x="72683" y="20637"/>
                <a:pt x="75858" y="41275"/>
                <a:pt x="155233" y="114300"/>
              </a:cubicBezTo>
              <a:cubicBezTo>
                <a:pt x="234608" y="187325"/>
                <a:pt x="560045" y="328613"/>
                <a:pt x="545758" y="438150"/>
              </a:cubicBezTo>
              <a:cubicBezTo>
                <a:pt x="531471" y="547687"/>
                <a:pt x="158408" y="709613"/>
                <a:pt x="69508" y="771525"/>
              </a:cubicBezTo>
              <a:cubicBezTo>
                <a:pt x="-19392" y="833437"/>
                <a:pt x="-3517" y="821531"/>
                <a:pt x="12358" y="80962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0.35076</cdr:x>
      <cdr:y>0.54653</cdr:y>
    </cdr:from>
    <cdr:to>
      <cdr:x>0.43087</cdr:x>
      <cdr:y>0.63249</cdr:y>
    </cdr:to>
    <cdr:sp macro="" textlink="">
      <cdr:nvSpPr>
        <cdr:cNvPr id="27" name="Rectangle 26"/>
        <cdr:cNvSpPr/>
      </cdr:nvSpPr>
      <cdr:spPr>
        <a:xfrm xmlns:a="http://schemas.openxmlformats.org/drawingml/2006/main">
          <a:off x="3140529" y="3012596"/>
          <a:ext cx="717269" cy="47382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0.48207</cdr:x>
      <cdr:y>0.42589</cdr:y>
    </cdr:from>
    <cdr:to>
      <cdr:x>0.54414</cdr:x>
      <cdr:y>0.4847</cdr:y>
    </cdr:to>
    <cdr:sp macro="" textlink="">
      <cdr:nvSpPr>
        <cdr:cNvPr id="28" name="Rectangle 27"/>
        <cdr:cNvSpPr/>
      </cdr:nvSpPr>
      <cdr:spPr>
        <a:xfrm xmlns:a="http://schemas.openxmlformats.org/drawingml/2006/main">
          <a:off x="4316185" y="2347577"/>
          <a:ext cx="555766" cy="3241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0.7404</cdr:x>
      <cdr:y>0.24794</cdr:y>
    </cdr:from>
    <cdr:to>
      <cdr:x>0.79203</cdr:x>
      <cdr:y>0.43688</cdr:y>
    </cdr:to>
    <cdr:sp macro="" textlink="">
      <cdr:nvSpPr>
        <cdr:cNvPr id="29" name="Freeform 28"/>
        <cdr:cNvSpPr/>
      </cdr:nvSpPr>
      <cdr:spPr>
        <a:xfrm xmlns:a="http://schemas.openxmlformats.org/drawingml/2006/main">
          <a:off x="6629155" y="1366677"/>
          <a:ext cx="462294" cy="1041466"/>
        </a:xfrm>
        <a:custGeom xmlns:a="http://schemas.openxmlformats.org/drawingml/2006/main">
          <a:avLst/>
          <a:gdLst>
            <a:gd name="connsiteX0" fmla="*/ 69508 w 546214"/>
            <a:gd name="connsiteY0" fmla="*/ 0 h 819188"/>
            <a:gd name="connsiteX1" fmla="*/ 155233 w 546214"/>
            <a:gd name="connsiteY1" fmla="*/ 114300 h 819188"/>
            <a:gd name="connsiteX2" fmla="*/ 545758 w 546214"/>
            <a:gd name="connsiteY2" fmla="*/ 438150 h 819188"/>
            <a:gd name="connsiteX3" fmla="*/ 69508 w 546214"/>
            <a:gd name="connsiteY3" fmla="*/ 771525 h 819188"/>
            <a:gd name="connsiteX4" fmla="*/ 12358 w 546214"/>
            <a:gd name="connsiteY4" fmla="*/ 809625 h 81918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546214" h="819188">
              <a:moveTo>
                <a:pt x="69508" y="0"/>
              </a:moveTo>
              <a:cubicBezTo>
                <a:pt x="72683" y="20637"/>
                <a:pt x="75858" y="41275"/>
                <a:pt x="155233" y="114300"/>
              </a:cubicBezTo>
              <a:cubicBezTo>
                <a:pt x="234608" y="187325"/>
                <a:pt x="560045" y="328613"/>
                <a:pt x="545758" y="438150"/>
              </a:cubicBezTo>
              <a:cubicBezTo>
                <a:pt x="531471" y="547687"/>
                <a:pt x="158408" y="709613"/>
                <a:pt x="69508" y="771525"/>
              </a:cubicBezTo>
              <a:cubicBezTo>
                <a:pt x="-19392" y="833437"/>
                <a:pt x="-3517" y="821531"/>
                <a:pt x="12358" y="80962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0.46894</cdr:x>
      <cdr:y>0.23477</cdr:y>
    </cdr:from>
    <cdr:to>
      <cdr:x>0.49215</cdr:x>
      <cdr:y>0.42839</cdr:y>
    </cdr:to>
    <cdr:sp macro="" textlink="">
      <cdr:nvSpPr>
        <cdr:cNvPr id="30" name="Rectangle 29"/>
        <cdr:cNvSpPr/>
      </cdr:nvSpPr>
      <cdr:spPr>
        <a:xfrm xmlns:a="http://schemas.openxmlformats.org/drawingml/2006/main">
          <a:off x="4198620" y="1294093"/>
          <a:ext cx="207818" cy="106724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0.51482</cdr:x>
      <cdr:y>0.72452</cdr:y>
    </cdr:from>
    <cdr:to>
      <cdr:x>0.68618</cdr:x>
      <cdr:y>0.81125</cdr:y>
    </cdr:to>
    <cdr:sp macro="" textlink="">
      <cdr:nvSpPr>
        <cdr:cNvPr id="10" name="Bent Arrow 9"/>
        <cdr:cNvSpPr/>
      </cdr:nvSpPr>
      <cdr:spPr>
        <a:xfrm xmlns:a="http://schemas.openxmlformats.org/drawingml/2006/main" rot="16200000">
          <a:off x="5141289" y="3399121"/>
          <a:ext cx="470580" cy="1534295"/>
        </a:xfrm>
        <a:prstGeom xmlns:a="http://schemas.openxmlformats.org/drawingml/2006/main" prst="bentArrow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0.1723</cdr:x>
      <cdr:y>0.91847</cdr:y>
    </cdr:from>
    <cdr:to>
      <cdr:x>0.25474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42688" y="5062769"/>
          <a:ext cx="738127" cy="449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EIT I</a:t>
          </a:r>
        </a:p>
      </cdr:txBody>
    </cdr:sp>
  </cdr:relSizeAnchor>
  <cdr:relSizeAnchor xmlns:cdr="http://schemas.openxmlformats.org/drawingml/2006/chartDrawing">
    <cdr:from>
      <cdr:x>0.30063</cdr:x>
      <cdr:y>0.91687</cdr:y>
    </cdr:from>
    <cdr:to>
      <cdr:x>0.38307</cdr:x>
      <cdr:y>0.9984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736725" y="3641725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EIT II</a:t>
          </a:r>
        </a:p>
      </cdr:txBody>
    </cdr:sp>
  </cdr:relSizeAnchor>
  <cdr:relSizeAnchor xmlns:cdr="http://schemas.openxmlformats.org/drawingml/2006/chartDrawing">
    <cdr:from>
      <cdr:x>0.68151</cdr:x>
      <cdr:y>0.91687</cdr:y>
    </cdr:from>
    <cdr:to>
      <cdr:x>0.76395</cdr:x>
      <cdr:y>0.9984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937000" y="3641725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PE II</a:t>
          </a:r>
        </a:p>
      </cdr:txBody>
    </cdr:sp>
  </cdr:relSizeAnchor>
  <cdr:relSizeAnchor xmlns:cdr="http://schemas.openxmlformats.org/drawingml/2006/chartDrawing">
    <cdr:from>
      <cdr:x>0.55785</cdr:x>
      <cdr:y>0.91687</cdr:y>
    </cdr:from>
    <cdr:to>
      <cdr:x>0.64029</cdr:x>
      <cdr:y>0.9984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222625" y="3641725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PE I</a:t>
          </a:r>
        </a:p>
      </cdr:txBody>
    </cdr:sp>
  </cdr:relSizeAnchor>
  <cdr:relSizeAnchor xmlns:cdr="http://schemas.openxmlformats.org/drawingml/2006/chartDrawing">
    <cdr:from>
      <cdr:x>0.43583</cdr:x>
      <cdr:y>0.91687</cdr:y>
    </cdr:from>
    <cdr:to>
      <cdr:x>0.51827</cdr:x>
      <cdr:y>0.9984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517775" y="3641725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EIT III</a:t>
          </a:r>
        </a:p>
      </cdr:txBody>
    </cdr:sp>
  </cdr:relSizeAnchor>
  <cdr:relSizeAnchor xmlns:cdr="http://schemas.openxmlformats.org/drawingml/2006/chartDrawing">
    <cdr:from>
      <cdr:x>0.81671</cdr:x>
      <cdr:y>0.91447</cdr:y>
    </cdr:from>
    <cdr:to>
      <cdr:x>0.89915</cdr:x>
      <cdr:y>0.996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4718050" y="3632200"/>
          <a:ext cx="4762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solidFill>
                <a:schemeClr val="bg1">
                  <a:lumMod val="50000"/>
                </a:schemeClr>
              </a:solidFill>
            </a:rPr>
            <a:t>PE</a:t>
          </a:r>
          <a:r>
            <a:rPr lang="en-US" sz="1600" baseline="0" dirty="0">
              <a:solidFill>
                <a:schemeClr val="bg1">
                  <a:lumMod val="50000"/>
                </a:schemeClr>
              </a:solidFill>
            </a:rPr>
            <a:t> III</a:t>
          </a:r>
          <a:endParaRPr lang="en-US" sz="1600" dirty="0">
            <a:solidFill>
              <a:schemeClr val="bg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0.57106</cdr:x>
      <cdr:y>0.65273</cdr:y>
    </cdr:from>
    <cdr:to>
      <cdr:x>0.61354</cdr:x>
      <cdr:y>0.65361</cdr:y>
    </cdr:to>
    <cdr:cxnSp macro="">
      <cdr:nvCxnSpPr>
        <cdr:cNvPr id="7" name="Straight Connector 6"/>
        <cdr:cNvCxnSpPr/>
      </cdr:nvCxnSpPr>
      <cdr:spPr>
        <a:xfrm xmlns:a="http://schemas.openxmlformats.org/drawingml/2006/main">
          <a:off x="5113020" y="3597986"/>
          <a:ext cx="380355" cy="481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0.69798</cdr:x>
      <cdr:y>0.53544</cdr:y>
    </cdr:from>
    <cdr:to>
      <cdr:x>0.73988</cdr:x>
      <cdr:y>0.53544</cdr:y>
    </cdr:to>
    <cdr:cxnSp macro="">
      <cdr:nvCxnSpPr>
        <cdr:cNvPr id="12" name="Straight Connector 11"/>
        <cdr:cNvCxnSpPr/>
      </cdr:nvCxnSpPr>
      <cdr:spPr>
        <a:xfrm xmlns:a="http://schemas.openxmlformats.org/drawingml/2006/main">
          <a:off x="6309359" y="3039292"/>
          <a:ext cx="378823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0.70231</cdr:x>
      <cdr:y>0.19024</cdr:y>
    </cdr:from>
    <cdr:to>
      <cdr:x>0.74133</cdr:x>
      <cdr:y>0.19024</cdr:y>
    </cdr:to>
    <cdr:cxnSp macro="">
      <cdr:nvCxnSpPr>
        <cdr:cNvPr id="14" name="Straight Connector 13"/>
        <cdr:cNvCxnSpPr/>
      </cdr:nvCxnSpPr>
      <cdr:spPr>
        <a:xfrm xmlns:a="http://schemas.openxmlformats.org/drawingml/2006/main">
          <a:off x="6348548" y="1079863"/>
          <a:ext cx="352698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0.83237</cdr:x>
      <cdr:y>0.5</cdr:y>
    </cdr:from>
    <cdr:to>
      <cdr:x>0.86705</cdr:x>
      <cdr:y>0.5</cdr:y>
    </cdr:to>
    <cdr:cxnSp macro="">
      <cdr:nvCxnSpPr>
        <cdr:cNvPr id="16" name="Straight Connector 15"/>
        <cdr:cNvCxnSpPr/>
      </cdr:nvCxnSpPr>
      <cdr:spPr>
        <a:xfrm xmlns:a="http://schemas.openxmlformats.org/drawingml/2006/main">
          <a:off x="7524206" y="2838110"/>
          <a:ext cx="313508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0.82801</cdr:x>
      <cdr:y>0.06848</cdr:y>
    </cdr:from>
    <cdr:to>
      <cdr:x>0.8601</cdr:x>
      <cdr:y>0.0686</cdr:y>
    </cdr:to>
    <cdr:cxnSp macro="">
      <cdr:nvCxnSpPr>
        <cdr:cNvPr id="18" name="Straight Connector 17"/>
        <cdr:cNvCxnSpPr/>
      </cdr:nvCxnSpPr>
      <cdr:spPr>
        <a:xfrm xmlns:a="http://schemas.openxmlformats.org/drawingml/2006/main" flipV="1">
          <a:off x="7413553" y="377462"/>
          <a:ext cx="287324" cy="65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0.00324</cdr:x>
      <cdr:y>0.23138</cdr:y>
    </cdr:from>
    <cdr:to>
      <cdr:x>0.03762</cdr:x>
      <cdr:y>0.62724</cdr:y>
    </cdr:to>
    <cdr:sp macro="" textlink="">
      <cdr:nvSpPr>
        <cdr:cNvPr id="13" name="TextBox 30"/>
        <cdr:cNvSpPr txBox="1"/>
      </cdr:nvSpPr>
      <cdr:spPr>
        <a:xfrm xmlns:a="http://schemas.openxmlformats.org/drawingml/2006/main" rot="16200000">
          <a:off x="-890982" y="2175402"/>
          <a:ext cx="214780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>
                  <a:lumMod val="50000"/>
                </a:schemeClr>
              </a:solidFill>
            </a:rPr>
            <a:t>Monthly Salary</a:t>
          </a:r>
          <a:endParaRPr lang="en-US" sz="1400" dirty="0">
            <a:solidFill>
              <a:schemeClr val="bg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0.48065</cdr:x>
      <cdr:y>0.23761</cdr:y>
    </cdr:from>
    <cdr:to>
      <cdr:x>0.53027</cdr:x>
      <cdr:y>0.73349</cdr:y>
    </cdr:to>
    <cdr:sp macro="" textlink="">
      <cdr:nvSpPr>
        <cdr:cNvPr id="11" name="Freeform 10"/>
        <cdr:cNvSpPr/>
      </cdr:nvSpPr>
      <cdr:spPr>
        <a:xfrm xmlns:a="http://schemas.openxmlformats.org/drawingml/2006/main" rot="21391524">
          <a:off x="4303530" y="1309755"/>
          <a:ext cx="444274" cy="2733356"/>
        </a:xfrm>
        <a:custGeom xmlns:a="http://schemas.openxmlformats.org/drawingml/2006/main">
          <a:avLst/>
          <a:gdLst>
            <a:gd name="connsiteX0" fmla="*/ 24189 w 167129"/>
            <a:gd name="connsiteY0" fmla="*/ 0 h 1087641"/>
            <a:gd name="connsiteX1" fmla="*/ 33714 w 167129"/>
            <a:gd name="connsiteY1" fmla="*/ 619125 h 1087641"/>
            <a:gd name="connsiteX2" fmla="*/ 167064 w 167129"/>
            <a:gd name="connsiteY2" fmla="*/ 885825 h 1087641"/>
            <a:gd name="connsiteX3" fmla="*/ 14664 w 167129"/>
            <a:gd name="connsiteY3" fmla="*/ 1066800 h 1087641"/>
            <a:gd name="connsiteX4" fmla="*/ 14664 w 167129"/>
            <a:gd name="connsiteY4" fmla="*/ 1076325 h 108764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167129" h="1087641">
              <a:moveTo>
                <a:pt x="24189" y="0"/>
              </a:moveTo>
              <a:cubicBezTo>
                <a:pt x="17045" y="235744"/>
                <a:pt x="9901" y="471488"/>
                <a:pt x="33714" y="619125"/>
              </a:cubicBezTo>
              <a:cubicBezTo>
                <a:pt x="57527" y="766763"/>
                <a:pt x="170239" y="811213"/>
                <a:pt x="167064" y="885825"/>
              </a:cubicBezTo>
              <a:cubicBezTo>
                <a:pt x="163889" y="960437"/>
                <a:pt x="40064" y="1035050"/>
                <a:pt x="14664" y="1066800"/>
              </a:cubicBezTo>
              <a:cubicBezTo>
                <a:pt x="-10736" y="1098550"/>
                <a:pt x="1964" y="1087437"/>
                <a:pt x="14664" y="107632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0.35812</cdr:x>
      <cdr:y>0.56024</cdr:y>
    </cdr:from>
    <cdr:to>
      <cdr:x>0.38246</cdr:x>
      <cdr:y>0.73652</cdr:y>
    </cdr:to>
    <cdr:sp macro="" textlink="">
      <cdr:nvSpPr>
        <cdr:cNvPr id="15" name="Freeform 14"/>
        <cdr:cNvSpPr/>
      </cdr:nvSpPr>
      <cdr:spPr>
        <a:xfrm xmlns:a="http://schemas.openxmlformats.org/drawingml/2006/main" rot="21422415">
          <a:off x="3206383" y="3088169"/>
          <a:ext cx="217949" cy="971669"/>
        </a:xfrm>
        <a:custGeom xmlns:a="http://schemas.openxmlformats.org/drawingml/2006/main">
          <a:avLst/>
          <a:gdLst>
            <a:gd name="connsiteX0" fmla="*/ 28627 w 247740"/>
            <a:gd name="connsiteY0" fmla="*/ 0 h 485775"/>
            <a:gd name="connsiteX1" fmla="*/ 19102 w 247740"/>
            <a:gd name="connsiteY1" fmla="*/ 257175 h 485775"/>
            <a:gd name="connsiteX2" fmla="*/ 247702 w 247740"/>
            <a:gd name="connsiteY2" fmla="*/ 381000 h 485775"/>
            <a:gd name="connsiteX3" fmla="*/ 52 w 247740"/>
            <a:gd name="connsiteY3" fmla="*/ 485775 h 485775"/>
            <a:gd name="connsiteX4" fmla="*/ 52 w 247740"/>
            <a:gd name="connsiteY4" fmla="*/ 485775 h 48577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247740" h="485775">
              <a:moveTo>
                <a:pt x="28627" y="0"/>
              </a:moveTo>
              <a:cubicBezTo>
                <a:pt x="5608" y="96837"/>
                <a:pt x="-17410" y="193675"/>
                <a:pt x="19102" y="257175"/>
              </a:cubicBezTo>
              <a:cubicBezTo>
                <a:pt x="55614" y="320675"/>
                <a:pt x="250877" y="342900"/>
                <a:pt x="247702" y="381000"/>
              </a:cubicBezTo>
              <a:cubicBezTo>
                <a:pt x="244527" y="419100"/>
                <a:pt x="52" y="485775"/>
                <a:pt x="52" y="485775"/>
              </a:cubicBezTo>
              <a:lnTo>
                <a:pt x="52" y="485775"/>
              </a:ln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0.22832</cdr:x>
      <cdr:y>0.79098</cdr:y>
    </cdr:from>
    <cdr:to>
      <cdr:x>0.24497</cdr:x>
      <cdr:y>0.81526</cdr:y>
    </cdr:to>
    <cdr:sp macro="" textlink="">
      <cdr:nvSpPr>
        <cdr:cNvPr id="19" name="Rectangle 18"/>
        <cdr:cNvSpPr/>
      </cdr:nvSpPr>
      <cdr:spPr>
        <a:xfrm xmlns:a="http://schemas.openxmlformats.org/drawingml/2006/main">
          <a:off x="2063931" y="4489755"/>
          <a:ext cx="150432" cy="13784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0.62197</cdr:x>
      <cdr:y>0.34445</cdr:y>
    </cdr:from>
    <cdr:to>
      <cdr:x>0.67473</cdr:x>
      <cdr:y>0.64079</cdr:y>
    </cdr:to>
    <cdr:sp macro="" textlink="">
      <cdr:nvSpPr>
        <cdr:cNvPr id="20" name="Freeform 19"/>
        <cdr:cNvSpPr/>
      </cdr:nvSpPr>
      <cdr:spPr>
        <a:xfrm xmlns:a="http://schemas.openxmlformats.org/drawingml/2006/main">
          <a:off x="5568807" y="1898692"/>
          <a:ext cx="472367" cy="1633444"/>
        </a:xfrm>
        <a:custGeom xmlns:a="http://schemas.openxmlformats.org/drawingml/2006/main">
          <a:avLst/>
          <a:gdLst>
            <a:gd name="connsiteX0" fmla="*/ 36661 w 417829"/>
            <a:gd name="connsiteY0" fmla="*/ 0 h 752475"/>
            <a:gd name="connsiteX1" fmla="*/ 36661 w 417829"/>
            <a:gd name="connsiteY1" fmla="*/ 114300 h 752475"/>
            <a:gd name="connsiteX2" fmla="*/ 417661 w 417829"/>
            <a:gd name="connsiteY2" fmla="*/ 361950 h 752475"/>
            <a:gd name="connsiteX3" fmla="*/ 84286 w 417829"/>
            <a:gd name="connsiteY3" fmla="*/ 666750 h 752475"/>
            <a:gd name="connsiteX4" fmla="*/ 17611 w 417829"/>
            <a:gd name="connsiteY4" fmla="*/ 752475 h 75247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417829" h="752475">
              <a:moveTo>
                <a:pt x="36661" y="0"/>
              </a:moveTo>
              <a:cubicBezTo>
                <a:pt x="4911" y="26987"/>
                <a:pt x="-26839" y="53975"/>
                <a:pt x="36661" y="114300"/>
              </a:cubicBezTo>
              <a:cubicBezTo>
                <a:pt x="100161" y="174625"/>
                <a:pt x="409724" y="269875"/>
                <a:pt x="417661" y="361950"/>
              </a:cubicBezTo>
              <a:cubicBezTo>
                <a:pt x="425598" y="454025"/>
                <a:pt x="150961" y="601663"/>
                <a:pt x="84286" y="666750"/>
              </a:cubicBezTo>
              <a:cubicBezTo>
                <a:pt x="17611" y="731837"/>
                <a:pt x="17611" y="742156"/>
                <a:pt x="17611" y="75247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0.61354</cdr:x>
      <cdr:y>0.31429</cdr:y>
    </cdr:from>
    <cdr:to>
      <cdr:x>0.67783</cdr:x>
      <cdr:y>0.36144</cdr:y>
    </cdr:to>
    <cdr:sp macro="" textlink="">
      <cdr:nvSpPr>
        <cdr:cNvPr id="24" name="Rectangle 23"/>
        <cdr:cNvSpPr/>
      </cdr:nvSpPr>
      <cdr:spPr>
        <a:xfrm xmlns:a="http://schemas.openxmlformats.org/drawingml/2006/main">
          <a:off x="5493375" y="1732436"/>
          <a:ext cx="575609" cy="25986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0.23705</cdr:x>
      <cdr:y>0.63099</cdr:y>
    </cdr:from>
    <cdr:to>
      <cdr:x>0.26654</cdr:x>
      <cdr:y>0.8</cdr:y>
    </cdr:to>
    <cdr:sp macro="" textlink="">
      <cdr:nvSpPr>
        <cdr:cNvPr id="25" name="Freeform 24"/>
        <cdr:cNvSpPr/>
      </cdr:nvSpPr>
      <cdr:spPr>
        <a:xfrm xmlns:a="http://schemas.openxmlformats.org/drawingml/2006/main">
          <a:off x="2122418" y="3478109"/>
          <a:ext cx="264027" cy="931613"/>
        </a:xfrm>
        <a:custGeom xmlns:a="http://schemas.openxmlformats.org/drawingml/2006/main">
          <a:avLst/>
          <a:gdLst>
            <a:gd name="connsiteX0" fmla="*/ 69508 w 546214"/>
            <a:gd name="connsiteY0" fmla="*/ 0 h 819188"/>
            <a:gd name="connsiteX1" fmla="*/ 155233 w 546214"/>
            <a:gd name="connsiteY1" fmla="*/ 114300 h 819188"/>
            <a:gd name="connsiteX2" fmla="*/ 545758 w 546214"/>
            <a:gd name="connsiteY2" fmla="*/ 438150 h 819188"/>
            <a:gd name="connsiteX3" fmla="*/ 69508 w 546214"/>
            <a:gd name="connsiteY3" fmla="*/ 771525 h 819188"/>
            <a:gd name="connsiteX4" fmla="*/ 12358 w 546214"/>
            <a:gd name="connsiteY4" fmla="*/ 809625 h 81918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546214" h="819188">
              <a:moveTo>
                <a:pt x="69508" y="0"/>
              </a:moveTo>
              <a:cubicBezTo>
                <a:pt x="72683" y="20637"/>
                <a:pt x="75858" y="41275"/>
                <a:pt x="155233" y="114300"/>
              </a:cubicBezTo>
              <a:cubicBezTo>
                <a:pt x="234608" y="187325"/>
                <a:pt x="560045" y="328613"/>
                <a:pt x="545758" y="438150"/>
              </a:cubicBezTo>
              <a:cubicBezTo>
                <a:pt x="531471" y="547687"/>
                <a:pt x="158408" y="709613"/>
                <a:pt x="69508" y="771525"/>
              </a:cubicBezTo>
              <a:cubicBezTo>
                <a:pt x="-19392" y="833437"/>
                <a:pt x="-3517" y="821531"/>
                <a:pt x="12358" y="80962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0.35076</cdr:x>
      <cdr:y>0.54653</cdr:y>
    </cdr:from>
    <cdr:to>
      <cdr:x>0.43087</cdr:x>
      <cdr:y>0.63249</cdr:y>
    </cdr:to>
    <cdr:sp macro="" textlink="">
      <cdr:nvSpPr>
        <cdr:cNvPr id="27" name="Rectangle 26"/>
        <cdr:cNvSpPr/>
      </cdr:nvSpPr>
      <cdr:spPr>
        <a:xfrm xmlns:a="http://schemas.openxmlformats.org/drawingml/2006/main">
          <a:off x="3140529" y="3012596"/>
          <a:ext cx="717269" cy="47382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0.48207</cdr:x>
      <cdr:y>0.42589</cdr:y>
    </cdr:from>
    <cdr:to>
      <cdr:x>0.54414</cdr:x>
      <cdr:y>0.4847</cdr:y>
    </cdr:to>
    <cdr:sp macro="" textlink="">
      <cdr:nvSpPr>
        <cdr:cNvPr id="28" name="Rectangle 27"/>
        <cdr:cNvSpPr/>
      </cdr:nvSpPr>
      <cdr:spPr>
        <a:xfrm xmlns:a="http://schemas.openxmlformats.org/drawingml/2006/main">
          <a:off x="4316185" y="2347577"/>
          <a:ext cx="555766" cy="3241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0.7404</cdr:x>
      <cdr:y>0.24794</cdr:y>
    </cdr:from>
    <cdr:to>
      <cdr:x>0.79203</cdr:x>
      <cdr:y>0.43688</cdr:y>
    </cdr:to>
    <cdr:sp macro="" textlink="">
      <cdr:nvSpPr>
        <cdr:cNvPr id="29" name="Freeform 28"/>
        <cdr:cNvSpPr/>
      </cdr:nvSpPr>
      <cdr:spPr>
        <a:xfrm xmlns:a="http://schemas.openxmlformats.org/drawingml/2006/main">
          <a:off x="6629155" y="1366677"/>
          <a:ext cx="462294" cy="1041466"/>
        </a:xfrm>
        <a:custGeom xmlns:a="http://schemas.openxmlformats.org/drawingml/2006/main">
          <a:avLst/>
          <a:gdLst>
            <a:gd name="connsiteX0" fmla="*/ 69508 w 546214"/>
            <a:gd name="connsiteY0" fmla="*/ 0 h 819188"/>
            <a:gd name="connsiteX1" fmla="*/ 155233 w 546214"/>
            <a:gd name="connsiteY1" fmla="*/ 114300 h 819188"/>
            <a:gd name="connsiteX2" fmla="*/ 545758 w 546214"/>
            <a:gd name="connsiteY2" fmla="*/ 438150 h 819188"/>
            <a:gd name="connsiteX3" fmla="*/ 69508 w 546214"/>
            <a:gd name="connsiteY3" fmla="*/ 771525 h 819188"/>
            <a:gd name="connsiteX4" fmla="*/ 12358 w 546214"/>
            <a:gd name="connsiteY4" fmla="*/ 809625 h 81918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546214" h="819188">
              <a:moveTo>
                <a:pt x="69508" y="0"/>
              </a:moveTo>
              <a:cubicBezTo>
                <a:pt x="72683" y="20637"/>
                <a:pt x="75858" y="41275"/>
                <a:pt x="155233" y="114300"/>
              </a:cubicBezTo>
              <a:cubicBezTo>
                <a:pt x="234608" y="187325"/>
                <a:pt x="560045" y="328613"/>
                <a:pt x="545758" y="438150"/>
              </a:cubicBezTo>
              <a:cubicBezTo>
                <a:pt x="531471" y="547687"/>
                <a:pt x="158408" y="709613"/>
                <a:pt x="69508" y="771525"/>
              </a:cubicBezTo>
              <a:cubicBezTo>
                <a:pt x="-19392" y="833437"/>
                <a:pt x="-3517" y="821531"/>
                <a:pt x="12358" y="80962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0.46894</cdr:x>
      <cdr:y>0.23477</cdr:y>
    </cdr:from>
    <cdr:to>
      <cdr:x>0.49215</cdr:x>
      <cdr:y>0.42839</cdr:y>
    </cdr:to>
    <cdr:sp macro="" textlink="">
      <cdr:nvSpPr>
        <cdr:cNvPr id="30" name="Rectangle 29"/>
        <cdr:cNvSpPr/>
      </cdr:nvSpPr>
      <cdr:spPr>
        <a:xfrm xmlns:a="http://schemas.openxmlformats.org/drawingml/2006/main">
          <a:off x="4198620" y="1294093"/>
          <a:ext cx="207818" cy="106724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0.40867</cdr:x>
      <cdr:y>0.50026</cdr:y>
    </cdr:from>
    <cdr:to>
      <cdr:x>0.44405</cdr:x>
      <cdr:y>0.50026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3300946" y="2702922"/>
          <a:ext cx="28575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0.51309</cdr:x>
      <cdr:y>0.40899</cdr:y>
    </cdr:from>
    <cdr:to>
      <cdr:x>0.55082</cdr:x>
      <cdr:y>0.40899</cdr:y>
    </cdr:to>
    <cdr:cxnSp macro="">
      <cdr:nvCxnSpPr>
        <cdr:cNvPr id="10" name="Straight Connector 9"/>
        <cdr:cNvCxnSpPr/>
      </cdr:nvCxnSpPr>
      <cdr:spPr>
        <a:xfrm xmlns:a="http://schemas.openxmlformats.org/drawingml/2006/main">
          <a:off x="4144317" y="2209800"/>
          <a:ext cx="3048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0.51309</cdr:x>
      <cdr:y>0.57194</cdr:y>
    </cdr:from>
    <cdr:to>
      <cdr:x>0.55082</cdr:x>
      <cdr:y>0.57194</cdr:y>
    </cdr:to>
    <cdr:cxnSp macro="">
      <cdr:nvCxnSpPr>
        <cdr:cNvPr id="14" name="Straight Connector 13"/>
        <cdr:cNvCxnSpPr/>
      </cdr:nvCxnSpPr>
      <cdr:spPr>
        <a:xfrm xmlns:a="http://schemas.openxmlformats.org/drawingml/2006/main">
          <a:off x="4144317" y="3090242"/>
          <a:ext cx="3048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0.62148</cdr:x>
      <cdr:y>0.47069</cdr:y>
    </cdr:from>
    <cdr:to>
      <cdr:x>0.66276</cdr:x>
      <cdr:y>0.47069</cdr:y>
    </cdr:to>
    <cdr:cxnSp macro="">
      <cdr:nvCxnSpPr>
        <cdr:cNvPr id="16" name="Straight Connector 15"/>
        <cdr:cNvCxnSpPr/>
      </cdr:nvCxnSpPr>
      <cdr:spPr>
        <a:xfrm xmlns:a="http://schemas.openxmlformats.org/drawingml/2006/main">
          <a:off x="5019835" y="2543175"/>
          <a:ext cx="333375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0.62148</cdr:x>
      <cdr:y>0.32085</cdr:y>
    </cdr:from>
    <cdr:to>
      <cdr:x>0.66276</cdr:x>
      <cdr:y>0.32085</cdr:y>
    </cdr:to>
    <cdr:cxnSp macro="">
      <cdr:nvCxnSpPr>
        <cdr:cNvPr id="18" name="Straight Connector 17"/>
        <cdr:cNvCxnSpPr/>
      </cdr:nvCxnSpPr>
      <cdr:spPr>
        <a:xfrm xmlns:a="http://schemas.openxmlformats.org/drawingml/2006/main">
          <a:off x="5019835" y="1733550"/>
          <a:ext cx="333375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0.73297</cdr:x>
      <cdr:y>0.43896</cdr:y>
    </cdr:from>
    <cdr:to>
      <cdr:x>0.7766</cdr:x>
      <cdr:y>0.43896</cdr:y>
    </cdr:to>
    <cdr:cxnSp macro="">
      <cdr:nvCxnSpPr>
        <cdr:cNvPr id="20" name="Straight Connector 19"/>
        <cdr:cNvCxnSpPr/>
      </cdr:nvCxnSpPr>
      <cdr:spPr>
        <a:xfrm xmlns:a="http://schemas.openxmlformats.org/drawingml/2006/main">
          <a:off x="5920321" y="2371725"/>
          <a:ext cx="352425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0.73633</cdr:x>
      <cdr:y>0.20236</cdr:y>
    </cdr:from>
    <cdr:to>
      <cdr:x>0.77879</cdr:x>
      <cdr:y>0.20236</cdr:y>
    </cdr:to>
    <cdr:cxnSp macro="">
      <cdr:nvCxnSpPr>
        <cdr:cNvPr id="22" name="Straight Connector 21"/>
        <cdr:cNvCxnSpPr/>
      </cdr:nvCxnSpPr>
      <cdr:spPr>
        <a:xfrm xmlns:a="http://schemas.openxmlformats.org/drawingml/2006/main">
          <a:off x="5947513" y="1093385"/>
          <a:ext cx="3429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0.84736</cdr:x>
      <cdr:y>0.3898</cdr:y>
    </cdr:from>
    <cdr:to>
      <cdr:x>0.88981</cdr:x>
      <cdr:y>0.3898</cdr:y>
    </cdr:to>
    <cdr:cxnSp macro="">
      <cdr:nvCxnSpPr>
        <cdr:cNvPr id="25" name="Straight Connector 24"/>
        <cdr:cNvCxnSpPr/>
      </cdr:nvCxnSpPr>
      <cdr:spPr>
        <a:xfrm xmlns:a="http://schemas.openxmlformats.org/drawingml/2006/main">
          <a:off x="6844328" y="2106101"/>
          <a:ext cx="342818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0.85325</cdr:x>
      <cdr:y>0.14279</cdr:y>
    </cdr:from>
    <cdr:to>
      <cdr:x>0.89334</cdr:x>
      <cdr:y>0.14279</cdr:y>
    </cdr:to>
    <cdr:cxnSp macro="">
      <cdr:nvCxnSpPr>
        <cdr:cNvPr id="27" name="Straight Connector 26"/>
        <cdr:cNvCxnSpPr/>
      </cdr:nvCxnSpPr>
      <cdr:spPr>
        <a:xfrm xmlns:a="http://schemas.openxmlformats.org/drawingml/2006/main" flipV="1">
          <a:off x="6891871" y="771525"/>
          <a:ext cx="323850" cy="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0.66772</cdr:x>
      <cdr:y>0.2959</cdr:y>
    </cdr:from>
    <cdr:to>
      <cdr:x>0.72992</cdr:x>
      <cdr:y>0.47511</cdr:y>
    </cdr:to>
    <cdr:sp macro="" textlink="">
      <cdr:nvSpPr>
        <cdr:cNvPr id="40" name="Freeform 39"/>
        <cdr:cNvSpPr/>
      </cdr:nvSpPr>
      <cdr:spPr>
        <a:xfrm xmlns:a="http://schemas.openxmlformats.org/drawingml/2006/main">
          <a:off x="5393316" y="1598790"/>
          <a:ext cx="502402" cy="968244"/>
        </a:xfrm>
        <a:custGeom xmlns:a="http://schemas.openxmlformats.org/drawingml/2006/main">
          <a:avLst/>
          <a:gdLst>
            <a:gd name="connsiteX0" fmla="*/ 36661 w 417829"/>
            <a:gd name="connsiteY0" fmla="*/ 0 h 752475"/>
            <a:gd name="connsiteX1" fmla="*/ 36661 w 417829"/>
            <a:gd name="connsiteY1" fmla="*/ 114300 h 752475"/>
            <a:gd name="connsiteX2" fmla="*/ 417661 w 417829"/>
            <a:gd name="connsiteY2" fmla="*/ 361950 h 752475"/>
            <a:gd name="connsiteX3" fmla="*/ 84286 w 417829"/>
            <a:gd name="connsiteY3" fmla="*/ 666750 h 752475"/>
            <a:gd name="connsiteX4" fmla="*/ 17611 w 417829"/>
            <a:gd name="connsiteY4" fmla="*/ 752475 h 75247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417829" h="752475">
              <a:moveTo>
                <a:pt x="36661" y="0"/>
              </a:moveTo>
              <a:cubicBezTo>
                <a:pt x="4911" y="26987"/>
                <a:pt x="-26839" y="53975"/>
                <a:pt x="36661" y="114300"/>
              </a:cubicBezTo>
              <a:cubicBezTo>
                <a:pt x="100161" y="174625"/>
                <a:pt x="409724" y="269875"/>
                <a:pt x="417661" y="361950"/>
              </a:cubicBezTo>
              <a:cubicBezTo>
                <a:pt x="425598" y="454025"/>
                <a:pt x="150961" y="601663"/>
                <a:pt x="84286" y="666750"/>
              </a:cubicBezTo>
              <a:cubicBezTo>
                <a:pt x="17611" y="731837"/>
                <a:pt x="17611" y="742156"/>
                <a:pt x="17611" y="75247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0.54554</cdr:x>
      <cdr:y>0.4144</cdr:y>
    </cdr:from>
    <cdr:to>
      <cdr:x>0.61316</cdr:x>
      <cdr:y>0.56602</cdr:y>
    </cdr:to>
    <cdr:sp macro="" textlink="">
      <cdr:nvSpPr>
        <cdr:cNvPr id="43" name="Freeform 42"/>
        <cdr:cNvSpPr/>
      </cdr:nvSpPr>
      <cdr:spPr>
        <a:xfrm xmlns:a="http://schemas.openxmlformats.org/drawingml/2006/main">
          <a:off x="4406422" y="2239040"/>
          <a:ext cx="546180" cy="819214"/>
        </a:xfrm>
        <a:custGeom xmlns:a="http://schemas.openxmlformats.org/drawingml/2006/main">
          <a:avLst/>
          <a:gdLst>
            <a:gd name="connsiteX0" fmla="*/ 69508 w 546214"/>
            <a:gd name="connsiteY0" fmla="*/ 0 h 819188"/>
            <a:gd name="connsiteX1" fmla="*/ 155233 w 546214"/>
            <a:gd name="connsiteY1" fmla="*/ 114300 h 819188"/>
            <a:gd name="connsiteX2" fmla="*/ 545758 w 546214"/>
            <a:gd name="connsiteY2" fmla="*/ 438150 h 819188"/>
            <a:gd name="connsiteX3" fmla="*/ 69508 w 546214"/>
            <a:gd name="connsiteY3" fmla="*/ 771525 h 819188"/>
            <a:gd name="connsiteX4" fmla="*/ 12358 w 546214"/>
            <a:gd name="connsiteY4" fmla="*/ 809625 h 81918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546214" h="819188">
              <a:moveTo>
                <a:pt x="69508" y="0"/>
              </a:moveTo>
              <a:cubicBezTo>
                <a:pt x="72683" y="20637"/>
                <a:pt x="75858" y="41275"/>
                <a:pt x="155233" y="114300"/>
              </a:cubicBezTo>
              <a:cubicBezTo>
                <a:pt x="234608" y="187325"/>
                <a:pt x="560045" y="328613"/>
                <a:pt x="545758" y="438150"/>
              </a:cubicBezTo>
              <a:cubicBezTo>
                <a:pt x="531471" y="547687"/>
                <a:pt x="158408" y="709613"/>
                <a:pt x="69508" y="771525"/>
              </a:cubicBezTo>
              <a:cubicBezTo>
                <a:pt x="-19392" y="833437"/>
                <a:pt x="-3517" y="821531"/>
                <a:pt x="12358" y="80962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0.32766</cdr:x>
      <cdr:y>0.52014</cdr:y>
    </cdr:from>
    <cdr:to>
      <cdr:x>0.36976</cdr:x>
      <cdr:y>0.6435</cdr:y>
    </cdr:to>
    <cdr:sp macro="" textlink="">
      <cdr:nvSpPr>
        <cdr:cNvPr id="45" name="Freeform 44"/>
        <cdr:cNvSpPr/>
      </cdr:nvSpPr>
      <cdr:spPr>
        <a:xfrm xmlns:a="http://schemas.openxmlformats.org/drawingml/2006/main" rot="21041078">
          <a:off x="2646601" y="2810362"/>
          <a:ext cx="340050" cy="666516"/>
        </a:xfrm>
        <a:custGeom xmlns:a="http://schemas.openxmlformats.org/drawingml/2006/main">
          <a:avLst/>
          <a:gdLst>
            <a:gd name="connsiteX0" fmla="*/ 57150 w 172060"/>
            <a:gd name="connsiteY0" fmla="*/ 0 h 419100"/>
            <a:gd name="connsiteX1" fmla="*/ 57150 w 172060"/>
            <a:gd name="connsiteY1" fmla="*/ 190500 h 419100"/>
            <a:gd name="connsiteX2" fmla="*/ 171450 w 172060"/>
            <a:gd name="connsiteY2" fmla="*/ 323850 h 419100"/>
            <a:gd name="connsiteX3" fmla="*/ 0 w 172060"/>
            <a:gd name="connsiteY3" fmla="*/ 419100 h 41910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</a:cxnLst>
          <a:rect l="l" t="t" r="r" b="b"/>
          <a:pathLst>
            <a:path w="172060" h="419100">
              <a:moveTo>
                <a:pt x="57150" y="0"/>
              </a:moveTo>
              <a:cubicBezTo>
                <a:pt x="47625" y="68262"/>
                <a:pt x="38100" y="136525"/>
                <a:pt x="57150" y="190500"/>
              </a:cubicBezTo>
              <a:cubicBezTo>
                <a:pt x="76200" y="244475"/>
                <a:pt x="180975" y="285750"/>
                <a:pt x="171450" y="323850"/>
              </a:cubicBezTo>
              <a:cubicBezTo>
                <a:pt x="161925" y="361950"/>
                <a:pt x="80962" y="390525"/>
                <a:pt x="0" y="419100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0.45117</cdr:x>
      <cdr:y>0.49709</cdr:y>
    </cdr:from>
    <cdr:to>
      <cdr:x>0.50121</cdr:x>
      <cdr:y>0.62395</cdr:y>
    </cdr:to>
    <cdr:sp macro="" textlink="">
      <cdr:nvSpPr>
        <cdr:cNvPr id="17" name="Freeform 16"/>
        <cdr:cNvSpPr/>
      </cdr:nvSpPr>
      <cdr:spPr>
        <a:xfrm xmlns:a="http://schemas.openxmlformats.org/drawingml/2006/main" rot="21300849">
          <a:off x="3644169" y="2685792"/>
          <a:ext cx="404222" cy="685480"/>
        </a:xfrm>
        <a:custGeom xmlns:a="http://schemas.openxmlformats.org/drawingml/2006/main">
          <a:avLst/>
          <a:gdLst>
            <a:gd name="connsiteX0" fmla="*/ 69508 w 546214"/>
            <a:gd name="connsiteY0" fmla="*/ 0 h 819188"/>
            <a:gd name="connsiteX1" fmla="*/ 155233 w 546214"/>
            <a:gd name="connsiteY1" fmla="*/ 114300 h 819188"/>
            <a:gd name="connsiteX2" fmla="*/ 545758 w 546214"/>
            <a:gd name="connsiteY2" fmla="*/ 438150 h 819188"/>
            <a:gd name="connsiteX3" fmla="*/ 69508 w 546214"/>
            <a:gd name="connsiteY3" fmla="*/ 771525 h 819188"/>
            <a:gd name="connsiteX4" fmla="*/ 12358 w 546214"/>
            <a:gd name="connsiteY4" fmla="*/ 809625 h 81918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546214" h="819188">
              <a:moveTo>
                <a:pt x="69508" y="0"/>
              </a:moveTo>
              <a:cubicBezTo>
                <a:pt x="72683" y="20637"/>
                <a:pt x="75858" y="41275"/>
                <a:pt x="155233" y="114300"/>
              </a:cubicBezTo>
              <a:cubicBezTo>
                <a:pt x="234608" y="187325"/>
                <a:pt x="560045" y="328613"/>
                <a:pt x="545758" y="438150"/>
              </a:cubicBezTo>
              <a:cubicBezTo>
                <a:pt x="531471" y="547687"/>
                <a:pt x="158408" y="709613"/>
                <a:pt x="69508" y="771525"/>
              </a:cubicBezTo>
              <a:cubicBezTo>
                <a:pt x="-19392" y="833437"/>
                <a:pt x="-3517" y="821531"/>
                <a:pt x="12358" y="809625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0.3312</cdr:x>
      <cdr:y>0.51385</cdr:y>
    </cdr:from>
    <cdr:to>
      <cdr:x>0.38981</cdr:x>
      <cdr:y>0.57168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675143" y="2776351"/>
          <a:ext cx="473403" cy="31250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0.66566</cdr:x>
      <cdr:y>0.26159</cdr:y>
    </cdr:from>
    <cdr:to>
      <cdr:x>0.72427</cdr:x>
      <cdr:y>0.31943</cdr:y>
    </cdr:to>
    <cdr:sp macro="" textlink="">
      <cdr:nvSpPr>
        <cdr:cNvPr id="19" name="Rectangle 18"/>
        <cdr:cNvSpPr/>
      </cdr:nvSpPr>
      <cdr:spPr>
        <a:xfrm xmlns:a="http://schemas.openxmlformats.org/drawingml/2006/main">
          <a:off x="5376698" y="1413379"/>
          <a:ext cx="473405" cy="31251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0.78175</cdr:x>
      <cdr:y>0.14068</cdr:y>
    </cdr:from>
    <cdr:to>
      <cdr:x>0.84036</cdr:x>
      <cdr:y>0.20873</cdr:y>
    </cdr:to>
    <cdr:sp macro="" textlink="">
      <cdr:nvSpPr>
        <cdr:cNvPr id="21" name="Rectangle 20"/>
        <cdr:cNvSpPr/>
      </cdr:nvSpPr>
      <cdr:spPr>
        <a:xfrm xmlns:a="http://schemas.openxmlformats.org/drawingml/2006/main">
          <a:off x="6314358" y="760097"/>
          <a:ext cx="473403" cy="3677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0.99864</cdr:x>
      <cdr:y>0.40386</cdr:y>
    </cdr:from>
    <cdr:to>
      <cdr:x>1</cdr:x>
      <cdr:y>0.63464</cdr:y>
    </cdr:to>
    <cdr:cxnSp macro="">
      <cdr:nvCxnSpPr>
        <cdr:cNvPr id="7" name="Straight Connector 6"/>
        <cdr:cNvCxnSpPr/>
      </cdr:nvCxnSpPr>
      <cdr:spPr>
        <a:xfrm xmlns:a="http://schemas.openxmlformats.org/drawingml/2006/main" flipH="1">
          <a:off x="8066195" y="2182090"/>
          <a:ext cx="11005" cy="124691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bg1">
              <a:lumMod val="85000"/>
            </a:schemeClr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0.34631</cdr:x>
      <cdr:y>0.32685</cdr:y>
    </cdr:from>
    <cdr:to>
      <cdr:x>0.5911</cdr:x>
      <cdr:y>0.41602</cdr:y>
    </cdr:to>
    <cdr:sp macro="" textlink="">
      <cdr:nvSpPr>
        <cdr:cNvPr id="9" name="Bent Arrow 8"/>
        <cdr:cNvSpPr/>
      </cdr:nvSpPr>
      <cdr:spPr>
        <a:xfrm xmlns:a="http://schemas.openxmlformats.org/drawingml/2006/main" rot="5400000">
          <a:off x="3544949" y="1018265"/>
          <a:ext cx="481820" cy="1977229"/>
        </a:xfrm>
        <a:prstGeom xmlns:a="http://schemas.openxmlformats.org/drawingml/2006/main" prst="bentArrow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F5163A9-D2A7-4FF0-9788-7F41F6340841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BD2F040-A672-4C55-9330-A13EBCFEF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81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2A081B6-A48A-5843-80E6-9737380E5024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D28C5E9-D05C-1D4D-99E2-87483ED3A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5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 or presentation </a:t>
            </a:r>
            <a:r>
              <a:rPr lang="en-US" baseline="0" dirty="0" smtClean="0"/>
              <a:t>title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46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slide could be the second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13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slide could be the second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23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slide could be the second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3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slide could be the second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42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slide could be the second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2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How well are we meeting industry</a:t>
            </a:r>
            <a:r>
              <a:rPr lang="en-US" baseline="0" dirty="0" smtClean="0"/>
              <a:t> standards in terms of the expected placement of an employee within the range based on their qualifications. We don’t have a measure for how qualified an individual is, so we use “Job Years” as a proxy.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92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We can apply the same logic around placement within</a:t>
            </a:r>
            <a:r>
              <a:rPr lang="en-US" baseline="0" dirty="0" smtClean="0"/>
              <a:t> the range to understand group compensation or the aggregate. </a:t>
            </a:r>
          </a:p>
          <a:p>
            <a:pPr defTabSz="466618">
              <a:defRPr/>
            </a:pPr>
            <a:endParaRPr lang="en-US" baseline="0" dirty="0" smtClean="0"/>
          </a:p>
          <a:p>
            <a:pPr defTabSz="466618">
              <a:defRPr/>
            </a:pPr>
            <a:r>
              <a:rPr lang="en-US" baseline="0" dirty="0" smtClean="0"/>
              <a:t>The “Class Salary Range” bars are really just the previous image flipped on its side and grouped by position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78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We can apply the same logic around placement within</a:t>
            </a:r>
            <a:r>
              <a:rPr lang="en-US" baseline="0" dirty="0" smtClean="0"/>
              <a:t> the range to understand group compensation or the aggregate. </a:t>
            </a:r>
          </a:p>
          <a:p>
            <a:pPr defTabSz="466618">
              <a:defRPr/>
            </a:pPr>
            <a:endParaRPr lang="en-US" baseline="0" dirty="0" smtClean="0"/>
          </a:p>
          <a:p>
            <a:pPr defTabSz="466618">
              <a:defRPr/>
            </a:pPr>
            <a:r>
              <a:rPr lang="en-US" baseline="0" dirty="0" smtClean="0"/>
              <a:t>The “Class Salary Range” bars are really just the previous image flipped on its side and grouped by position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08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We can apply the same logic around placement within</a:t>
            </a:r>
            <a:r>
              <a:rPr lang="en-US" baseline="0" dirty="0" smtClean="0"/>
              <a:t> the range to understand group compensation or the aggregate. </a:t>
            </a:r>
          </a:p>
          <a:p>
            <a:pPr defTabSz="466618">
              <a:defRPr/>
            </a:pPr>
            <a:endParaRPr lang="en-US" baseline="0" dirty="0" smtClean="0"/>
          </a:p>
          <a:p>
            <a:pPr defTabSz="466618">
              <a:defRPr/>
            </a:pPr>
            <a:r>
              <a:rPr lang="en-US" baseline="0" dirty="0" smtClean="0"/>
              <a:t>The “Class Salary Range” bars are really just the previous image flipped on its side and grouped by position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21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We can apply the same logic around placement within</a:t>
            </a:r>
            <a:r>
              <a:rPr lang="en-US" baseline="0" dirty="0" smtClean="0"/>
              <a:t> the range to understand group compensation or the aggregate. </a:t>
            </a:r>
          </a:p>
          <a:p>
            <a:pPr defTabSz="466618">
              <a:defRPr/>
            </a:pPr>
            <a:endParaRPr lang="en-US" baseline="0" dirty="0" smtClean="0"/>
          </a:p>
          <a:p>
            <a:pPr defTabSz="466618">
              <a:defRPr/>
            </a:pPr>
            <a:r>
              <a:rPr lang="en-US" baseline="0" dirty="0" smtClean="0"/>
              <a:t>The “Class Salary Range” bars are really just the previous image flipped on its side and grouped by position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41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slide could be the second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07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We can apply the same logic around placement within</a:t>
            </a:r>
            <a:r>
              <a:rPr lang="en-US" baseline="0" dirty="0" smtClean="0"/>
              <a:t> the range to understand group compensation or the aggregate. </a:t>
            </a:r>
          </a:p>
          <a:p>
            <a:pPr defTabSz="466618">
              <a:defRPr/>
            </a:pPr>
            <a:endParaRPr lang="en-US" baseline="0" dirty="0" smtClean="0"/>
          </a:p>
          <a:p>
            <a:pPr defTabSz="466618">
              <a:defRPr/>
            </a:pPr>
            <a:r>
              <a:rPr lang="en-US" baseline="0" dirty="0" smtClean="0"/>
              <a:t>The “Class Salary Range” bars are really just the previous image flipped on its side and grouped by position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41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We can apply the same logic around placement within</a:t>
            </a:r>
            <a:r>
              <a:rPr lang="en-US" baseline="0" dirty="0" smtClean="0"/>
              <a:t> the range to understand group compensation or the aggregate. </a:t>
            </a:r>
          </a:p>
          <a:p>
            <a:pPr defTabSz="466618">
              <a:defRPr/>
            </a:pPr>
            <a:endParaRPr lang="en-US" baseline="0" dirty="0" smtClean="0"/>
          </a:p>
          <a:p>
            <a:pPr defTabSz="466618">
              <a:defRPr/>
            </a:pPr>
            <a:r>
              <a:rPr lang="en-US" baseline="0" dirty="0" smtClean="0"/>
              <a:t>The “Class Salary Range” bars are really just the previous image flipped on its side and grouped by position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61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then think about the frequency distribution of a position’s observed salaries. </a:t>
            </a:r>
          </a:p>
          <a:p>
            <a:r>
              <a:rPr lang="en-US" baseline="0" dirty="0" smtClean="0"/>
              <a:t>NOTE: Most classes are not large enough to identify a mathematical distribution. Distributions above are intended for illustrative and educational purposes only and are not intended to reflect the actual distribution of salaries.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40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This method</a:t>
            </a:r>
            <a:r>
              <a:rPr lang="en-US" baseline="0" dirty="0" smtClean="0"/>
              <a:t> of presenting the data informs our understanding of compensation in three ways.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16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First: We</a:t>
            </a:r>
            <a:r>
              <a:rPr lang="en-US" baseline="0" dirty="0" smtClean="0"/>
              <a:t> already know that CDOT meets industry standards for placement within the range </a:t>
            </a:r>
            <a:r>
              <a:rPr lang="en-US" i="1" baseline="0" dirty="0" smtClean="0"/>
              <a:t>on average. </a:t>
            </a:r>
            <a:r>
              <a:rPr lang="en-US" i="0" baseline="0" dirty="0" smtClean="0"/>
              <a:t>We may believe that how well we adhere to industry standard expectations varies based on the position. This method of data visualization allows us to evaluate by position. </a:t>
            </a:r>
            <a:endParaRPr lang="en-US" i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46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We can do the same analysis of job years shown on slide 16 on</a:t>
            </a:r>
            <a:r>
              <a:rPr lang="en-US" baseline="0" dirty="0" smtClean="0"/>
              <a:t> a position-by-position basis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47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This exercise</a:t>
            </a:r>
            <a:r>
              <a:rPr lang="en-US" baseline="0" dirty="0" smtClean="0"/>
              <a:t> may help inform our understanding of compensation related issues that are highly variant depending on the position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698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can also</a:t>
            </a:r>
            <a:r>
              <a:rPr lang="en-US" baseline="0" dirty="0" smtClean="0"/>
              <a:t> build an empirical foundation for understanding how to identify compression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29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We are able to use</a:t>
            </a:r>
            <a:r>
              <a:rPr lang="en-US" baseline="0" dirty="0" smtClean="0"/>
              <a:t> this same method to look at various career progressions because we have a sense that retention and recruitment difficulties look different for employees in the EIT series …</a:t>
            </a:r>
          </a:p>
          <a:p>
            <a:pPr defTabSz="466618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203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Where there is a very clear progression from EIT I</a:t>
            </a:r>
            <a:r>
              <a:rPr lang="en-US" baseline="0" dirty="0" smtClean="0"/>
              <a:t> – PE III. This forces distribution centers to the bottom of the range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1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slide could be the second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510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This is a secondary</a:t>
            </a:r>
            <a:r>
              <a:rPr lang="en-US" baseline="0" dirty="0" smtClean="0"/>
              <a:t> slide design. It is one of 4 that may be used.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39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Where GP series employees may</a:t>
            </a:r>
            <a:r>
              <a:rPr lang="en-US" baseline="0" dirty="0" smtClean="0"/>
              <a:t> face different recruitment and retention difficulties…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684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slide could be the second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961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93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State’s compensation philosophy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17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What</a:t>
            </a:r>
            <a:r>
              <a:rPr lang="en-US" baseline="0" dirty="0" smtClean="0"/>
              <a:t> is compensation?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90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CRS</a:t>
            </a:r>
            <a:r>
              <a:rPr lang="en-US" baseline="0" dirty="0" smtClean="0"/>
              <a:t> 24-50-104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88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Prevailing practices</a:t>
            </a:r>
            <a:r>
              <a:rPr lang="en-US" baseline="0" dirty="0" smtClean="0"/>
              <a:t> defined by legislature – CRS 24-50-104</a:t>
            </a:r>
          </a:p>
          <a:p>
            <a:pPr defTabSz="466618">
              <a:defRPr/>
            </a:pPr>
            <a:r>
              <a:rPr lang="en-US" baseline="0" dirty="0" smtClean="0"/>
              <a:t>“Market” is all of Colorado – may be non-profit, governmental, private sector, or some combination depending on class </a:t>
            </a:r>
          </a:p>
          <a:p>
            <a:pPr defTabSz="466618">
              <a:defRPr/>
            </a:pPr>
            <a:endParaRPr lang="en-US" baseline="0" dirty="0" smtClean="0"/>
          </a:p>
          <a:p>
            <a:pPr defTabSz="466618">
              <a:defRPr/>
            </a:pPr>
            <a:r>
              <a:rPr lang="en-US" baseline="0" dirty="0" smtClean="0"/>
              <a:t>Once the pay grade is created there are two reasons for adjustments. 1) annual compensation survey finds that midpoint is more than 7.5% from median 2) An agency requests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79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73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618">
              <a:defRPr/>
            </a:pPr>
            <a:r>
              <a:rPr lang="en-US" dirty="0" smtClean="0"/>
              <a:t>Prevailing practices</a:t>
            </a:r>
            <a:r>
              <a:rPr lang="en-US" baseline="0" dirty="0" smtClean="0"/>
              <a:t> defined by legislature – CRS 24-50-104</a:t>
            </a:r>
          </a:p>
          <a:p>
            <a:pPr defTabSz="466618">
              <a:defRPr/>
            </a:pPr>
            <a:r>
              <a:rPr lang="en-US" baseline="0" dirty="0" smtClean="0"/>
              <a:t>“Market” is all of Colorado – may be non-profit, governmental, private sector, or some combination depending on class </a:t>
            </a:r>
          </a:p>
          <a:p>
            <a:pPr defTabSz="466618">
              <a:defRPr/>
            </a:pPr>
            <a:endParaRPr lang="en-US" baseline="0" dirty="0" smtClean="0"/>
          </a:p>
          <a:p>
            <a:pPr defTabSz="466618">
              <a:defRPr/>
            </a:pPr>
            <a:r>
              <a:rPr lang="en-US" baseline="0" dirty="0" smtClean="0"/>
              <a:t>Once the pay grade is created there are two reasons for adjustments. 1) annual compensation survey finds that midpoint is more than 7.5% from median 2) An agency requests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8C5E9-D05C-1D4D-99E2-87483ED3AF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3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085-3FDF-DB42-A92E-6B693E115016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A2E-32E4-6045-94ED-D844C571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19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085-3FDF-DB42-A92E-6B693E115016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A2E-32E4-6045-94ED-D844C571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9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085-3FDF-DB42-A92E-6B693E115016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A2E-32E4-6045-94ED-D844C571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1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085-3FDF-DB42-A92E-6B693E115016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A2E-32E4-6045-94ED-D844C571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085-3FDF-DB42-A92E-6B693E115016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A2E-32E4-6045-94ED-D844C571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2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085-3FDF-DB42-A92E-6B693E115016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A2E-32E4-6045-94ED-D844C571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15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085-3FDF-DB42-A92E-6B693E115016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A2E-32E4-6045-94ED-D844C571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0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085-3FDF-DB42-A92E-6B693E115016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A2E-32E4-6045-94ED-D844C571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5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085-3FDF-DB42-A92E-6B693E115016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A2E-32E4-6045-94ED-D844C571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12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085-3FDF-DB42-A92E-6B693E115016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A2E-32E4-6045-94ED-D844C571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63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085-3FDF-DB42-A92E-6B693E115016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A2E-32E4-6045-94ED-D844C571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32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BD085-3FDF-DB42-A92E-6B693E115016}" type="datetimeFigureOut">
              <a:rPr lang="en-US" smtClean="0"/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13A2E-32E4-6045-94ED-D844C571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2.emf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hyperlink" Target="file:///C:\Users\princej\Desktop\Compensation\022a.wav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chart" Target="../charts/chart1.xml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chart" Target="../charts/char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5" Type="http://schemas.openxmlformats.org/officeDocument/2006/relationships/chart" Target="../charts/chart3.xml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emf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6" Type="http://schemas.openxmlformats.org/officeDocument/2006/relationships/image" Target="../media/image2.emf"/><Relationship Id="rId5" Type="http://schemas.openxmlformats.org/officeDocument/2006/relationships/hyperlink" Target="mailto:Beverly.wyatt@state.co.us" TargetMode="External"/><Relationship Id="rId4" Type="http://schemas.openxmlformats.org/officeDocument/2006/relationships/hyperlink" Target="mailto:Margaret.vetterling@state.co.u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211955107_4298a44716_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/>
          <a:stretch/>
        </p:blipFill>
        <p:spPr>
          <a:xfrm>
            <a:off x="0" y="0"/>
            <a:ext cx="9144000" cy="5117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294" y="5434858"/>
            <a:ext cx="7836647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3400" dirty="0" smtClean="0">
                <a:solidFill>
                  <a:srgbClr val="1D3479"/>
                </a:solidFill>
                <a:latin typeface="Museo Slab 500"/>
                <a:cs typeface="Museo Slab 500"/>
              </a:rPr>
              <a:t>Compensation</a:t>
            </a:r>
            <a:r>
              <a:rPr lang="en-US" sz="3400" dirty="0" smtClean="0">
                <a:solidFill>
                  <a:srgbClr val="FF00FF"/>
                </a:solidFill>
                <a:latin typeface="Museo Slab 500"/>
                <a:cs typeface="Museo Slab 500"/>
              </a:rPr>
              <a:t/>
            </a:r>
            <a:br>
              <a:rPr lang="en-US" sz="3400" dirty="0" smtClean="0">
                <a:solidFill>
                  <a:srgbClr val="FF00FF"/>
                </a:solidFill>
                <a:latin typeface="Museo Slab 500"/>
                <a:cs typeface="Museo Slab 500"/>
              </a:rPr>
            </a:br>
            <a:r>
              <a:rPr lang="en-US" sz="2200" dirty="0" smtClean="0">
                <a:solidFill>
                  <a:srgbClr val="1D3479"/>
                </a:solidFill>
                <a:latin typeface="Museo Slab 500"/>
                <a:cs typeface="Museo Slab 500"/>
              </a:rPr>
              <a:t>Human Resources, CDOT</a:t>
            </a:r>
            <a:r>
              <a:rPr lang="en-US" sz="2200" dirty="0" smtClean="0">
                <a:solidFill>
                  <a:srgbClr val="FF00FF"/>
                </a:solidFill>
                <a:latin typeface="Museo Slab 500"/>
                <a:cs typeface="Museo Slab 500"/>
              </a:rPr>
              <a:t/>
            </a:r>
            <a:br>
              <a:rPr lang="en-US" sz="2200" dirty="0" smtClean="0">
                <a:solidFill>
                  <a:srgbClr val="FF00FF"/>
                </a:solidFill>
                <a:latin typeface="Museo Slab 500"/>
                <a:cs typeface="Museo Slab 500"/>
              </a:rPr>
            </a:br>
            <a:endParaRPr lang="en-US" sz="3400" b="1" dirty="0">
              <a:solidFill>
                <a:srgbClr val="FF00FF"/>
              </a:solidFill>
              <a:latin typeface="Museo 300"/>
              <a:cs typeface="Museo 30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039667"/>
            <a:ext cx="9144000" cy="1763058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0433" t="39643" r="18612" b="38942"/>
          <a:stretch/>
        </p:blipFill>
        <p:spPr>
          <a:xfrm>
            <a:off x="406400" y="1261533"/>
            <a:ext cx="5240867" cy="142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5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2" y="1829463"/>
            <a:ext cx="6653833" cy="672146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Placement within the Pay Grade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76322" y="4541579"/>
            <a:ext cx="6896100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972425" y="4236779"/>
            <a:ext cx="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76325" y="4236779"/>
            <a:ext cx="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24375" y="4327265"/>
            <a:ext cx="0" cy="44767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48399" y="4327266"/>
            <a:ext cx="0" cy="4476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00350" y="4327264"/>
            <a:ext cx="0" cy="4476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698397" y="386107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087758" y="386364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7532056" y="386364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Max</a:t>
            </a:r>
            <a:endParaRPr lang="en-US" dirty="0"/>
          </a:p>
        </p:txBody>
      </p:sp>
      <p:sp>
        <p:nvSpPr>
          <p:cNvPr id="20" name="Double Brace 19"/>
          <p:cNvSpPr/>
          <p:nvPr/>
        </p:nvSpPr>
        <p:spPr>
          <a:xfrm rot="16200000">
            <a:off x="975447" y="3427743"/>
            <a:ext cx="1925788" cy="1724027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9625" y="5342197"/>
            <a:ext cx="3387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employees expected to perform at entry-level, additional skills/qualifications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2" y="2513530"/>
            <a:ext cx="798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It is industry standard for compensation to construct a functional relationship between experience and pay. 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8397" y="3171783"/>
            <a:ext cx="2667373" cy="6108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778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2" y="1883572"/>
            <a:ext cx="6653833" cy="672146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Placement within the Pay Grade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76322" y="4541579"/>
            <a:ext cx="6896100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972425" y="4236779"/>
            <a:ext cx="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76325" y="4236779"/>
            <a:ext cx="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24375" y="4327265"/>
            <a:ext cx="0" cy="44767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48399" y="4327266"/>
            <a:ext cx="0" cy="4476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00350" y="4327264"/>
            <a:ext cx="0" cy="4476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09625" y="3264746"/>
            <a:ext cx="2268010" cy="537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98397" y="386107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087758" y="386364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7532056" y="386364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Max</a:t>
            </a:r>
            <a:endParaRPr lang="en-US" dirty="0"/>
          </a:p>
        </p:txBody>
      </p:sp>
      <p:sp>
        <p:nvSpPr>
          <p:cNvPr id="20" name="Double Brace 19"/>
          <p:cNvSpPr/>
          <p:nvPr/>
        </p:nvSpPr>
        <p:spPr>
          <a:xfrm rot="16200000">
            <a:off x="2663361" y="3314309"/>
            <a:ext cx="1998012" cy="1724027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53146" y="3157344"/>
            <a:ext cx="3840695" cy="64954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24025" y="5252651"/>
            <a:ext cx="4057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Employees who are approaching fully functional in their position</a:t>
            </a:r>
          </a:p>
          <a:p>
            <a:r>
              <a:rPr lang="en-US" dirty="0" smtClean="0"/>
              <a:t>-New employees</a:t>
            </a:r>
          </a:p>
          <a:p>
            <a:r>
              <a:rPr lang="en-US" dirty="0" smtClean="0"/>
              <a:t>-Current employees who promoted in or received raises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8397" y="2530986"/>
            <a:ext cx="798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Where an employee’s pay sits relative to the minimum, should be related to the number of years of experience they have.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2" y="1857055"/>
            <a:ext cx="6653833" cy="672146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Placement within the Pay Grade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76322" y="4541579"/>
            <a:ext cx="6896100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972425" y="4236779"/>
            <a:ext cx="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76325" y="4236779"/>
            <a:ext cx="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24375" y="4327265"/>
            <a:ext cx="0" cy="44767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48399" y="4327266"/>
            <a:ext cx="0" cy="4476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00350" y="4327264"/>
            <a:ext cx="0" cy="4476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09625" y="3264746"/>
            <a:ext cx="2268010" cy="537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98397" y="386107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087758" y="386364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7532056" y="386364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Max</a:t>
            </a:r>
            <a:endParaRPr lang="en-US" dirty="0"/>
          </a:p>
        </p:txBody>
      </p:sp>
      <p:sp>
        <p:nvSpPr>
          <p:cNvPr id="20" name="Double Brace 19"/>
          <p:cNvSpPr/>
          <p:nvPr/>
        </p:nvSpPr>
        <p:spPr>
          <a:xfrm rot="16200000">
            <a:off x="5167315" y="2512753"/>
            <a:ext cx="2162174" cy="3448051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28051" y="2907240"/>
            <a:ext cx="4117554" cy="88754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92598" y="5436701"/>
            <a:ext cx="347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Fully-functional employees who have received merit (pay)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2" y="2518184"/>
            <a:ext cx="798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DPA standard is to move employees toward the midpoint by end of career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0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2" y="1887911"/>
            <a:ext cx="5723094" cy="672146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Placement within the Pay Grade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76322" y="4541579"/>
            <a:ext cx="6896100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972425" y="4236779"/>
            <a:ext cx="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76325" y="4236779"/>
            <a:ext cx="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24375" y="4327265"/>
            <a:ext cx="0" cy="44767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48399" y="4327266"/>
            <a:ext cx="0" cy="4476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00350" y="4327264"/>
            <a:ext cx="0" cy="4476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09625" y="3264746"/>
            <a:ext cx="2268010" cy="537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98397" y="386107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087758" y="386364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7532056" y="386364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Max</a:t>
            </a:r>
            <a:endParaRPr lang="en-US" dirty="0"/>
          </a:p>
        </p:txBody>
      </p:sp>
      <p:sp>
        <p:nvSpPr>
          <p:cNvPr id="20" name="Double Brace 19"/>
          <p:cNvSpPr/>
          <p:nvPr/>
        </p:nvSpPr>
        <p:spPr>
          <a:xfrm rot="16200000">
            <a:off x="856312" y="3464310"/>
            <a:ext cx="2162174" cy="1725907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39403" y="5521145"/>
            <a:ext cx="156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0-3 Job Years</a:t>
            </a:r>
            <a:endParaRPr lang="en-US" dirty="0"/>
          </a:p>
        </p:txBody>
      </p:sp>
      <p:sp>
        <p:nvSpPr>
          <p:cNvPr id="21" name="Double Brace 20"/>
          <p:cNvSpPr/>
          <p:nvPr/>
        </p:nvSpPr>
        <p:spPr>
          <a:xfrm rot="16200000">
            <a:off x="2587692" y="3476819"/>
            <a:ext cx="2162174" cy="1725907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888304" y="5521145"/>
            <a:ext cx="156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3-5 Job Years</a:t>
            </a:r>
            <a:endParaRPr lang="en-US" dirty="0"/>
          </a:p>
        </p:txBody>
      </p:sp>
      <p:sp>
        <p:nvSpPr>
          <p:cNvPr id="23" name="Double Brace 22"/>
          <p:cNvSpPr/>
          <p:nvPr/>
        </p:nvSpPr>
        <p:spPr>
          <a:xfrm rot="16200000">
            <a:off x="5179801" y="2683987"/>
            <a:ext cx="2162174" cy="3440693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2249" y="3170846"/>
            <a:ext cx="7515223" cy="64954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540608" y="5528046"/>
            <a:ext cx="156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5+ Job Years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03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8330" y="2091447"/>
            <a:ext cx="5346803" cy="2081719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Compensation </a:t>
            </a:r>
            <a:r>
              <a:rPr lang="en-US" sz="4800" b="1" dirty="0" smtClean="0">
                <a:solidFill>
                  <a:srgbClr val="FF00FF"/>
                </a:solidFill>
                <a:latin typeface="Museo Slab 500"/>
                <a:cs typeface="Museo Slab 500"/>
              </a:rPr>
              <a:t/>
            </a:r>
            <a:br>
              <a:rPr lang="en-US" sz="4800" b="1" dirty="0" smtClean="0">
                <a:solidFill>
                  <a:srgbClr val="FF00FF"/>
                </a:solidFill>
                <a:latin typeface="Museo Slab 500"/>
                <a:cs typeface="Museo Slab 500"/>
              </a:rPr>
            </a:br>
            <a:r>
              <a:rPr lang="en-US" sz="4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In-Practice</a:t>
            </a:r>
            <a:endParaRPr lang="en-US" sz="4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265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2" y="1843166"/>
            <a:ext cx="6653833" cy="672146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Placement within the Pay Grade 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76322" y="4541579"/>
            <a:ext cx="6896100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972425" y="4236779"/>
            <a:ext cx="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76325" y="4236779"/>
            <a:ext cx="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24375" y="4327265"/>
            <a:ext cx="0" cy="44767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48399" y="4327266"/>
            <a:ext cx="0" cy="4476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00350" y="4327264"/>
            <a:ext cx="0" cy="4476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80531" y="3270894"/>
            <a:ext cx="2268010" cy="537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98397" y="386107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087758" y="386364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Mid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7532056" y="3863646"/>
            <a:ext cx="873228" cy="2685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Max</a:t>
            </a:r>
            <a:endParaRPr lang="en-US" dirty="0"/>
          </a:p>
        </p:txBody>
      </p:sp>
      <p:sp>
        <p:nvSpPr>
          <p:cNvPr id="20" name="Double Brace 19"/>
          <p:cNvSpPr/>
          <p:nvPr/>
        </p:nvSpPr>
        <p:spPr>
          <a:xfrm rot="16200000">
            <a:off x="857253" y="3465250"/>
            <a:ext cx="2162174" cy="1724026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8397" y="2530986"/>
            <a:ext cx="798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What we observe at CDOT: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9886" y="5553953"/>
            <a:ext cx="139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1.8 Job Years</a:t>
            </a:r>
          </a:p>
        </p:txBody>
      </p:sp>
      <p:sp>
        <p:nvSpPr>
          <p:cNvPr id="21" name="Double Brace 20"/>
          <p:cNvSpPr/>
          <p:nvPr/>
        </p:nvSpPr>
        <p:spPr>
          <a:xfrm rot="16200000">
            <a:off x="2581272" y="3462636"/>
            <a:ext cx="2162174" cy="1724026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uble Brace 21"/>
          <p:cNvSpPr/>
          <p:nvPr/>
        </p:nvSpPr>
        <p:spPr>
          <a:xfrm rot="16200000">
            <a:off x="4312658" y="3465253"/>
            <a:ext cx="2162174" cy="1724026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uble Brace 22"/>
          <p:cNvSpPr/>
          <p:nvPr/>
        </p:nvSpPr>
        <p:spPr>
          <a:xfrm rot="16200000">
            <a:off x="6044040" y="3462636"/>
            <a:ext cx="2162174" cy="1724026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9443" y="2962937"/>
            <a:ext cx="7948082" cy="64954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963906" y="5553953"/>
            <a:ext cx="139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3.6 Job Years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95292" y="5553953"/>
            <a:ext cx="139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5.9 Job Years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26678" y="5553953"/>
            <a:ext cx="139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6.6 Job Years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35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11" y="1175702"/>
            <a:ext cx="8568272" cy="547903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2" name="TextBox 11"/>
          <p:cNvSpPr txBox="1"/>
          <p:nvPr/>
        </p:nvSpPr>
        <p:spPr>
          <a:xfrm>
            <a:off x="5683875" y="2001254"/>
            <a:ext cx="2564651" cy="231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At first glance, appears to be evenly distributed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Clear linear trend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No initial evidence of compression </a:t>
            </a: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3091" t="41555" r="54850" b="41109"/>
          <a:stretch/>
        </p:blipFill>
        <p:spPr>
          <a:xfrm>
            <a:off x="575729" y="244288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237" y="6257108"/>
            <a:ext cx="8021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4763" y="6257108"/>
            <a:ext cx="69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97570" y="6237904"/>
            <a:ext cx="69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0377" y="6224842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19640" y="6237904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2186" y="6220487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85026" y="2153721"/>
            <a:ext cx="95772" cy="17384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814345" y="3420603"/>
            <a:ext cx="224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Monthly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Salary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35024" y="1393963"/>
            <a:ext cx="4314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TM – LTC Ops Salary Distribution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5359" y="4414105"/>
            <a:ext cx="4663097" cy="790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9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40" y="1208479"/>
            <a:ext cx="8568272" cy="547903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2" name="TextBox 11"/>
          <p:cNvSpPr txBox="1"/>
          <p:nvPr/>
        </p:nvSpPr>
        <p:spPr>
          <a:xfrm>
            <a:off x="5683875" y="2001254"/>
            <a:ext cx="2564651" cy="231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At first glance, appears to be evenly distributed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Clear linear trend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No initial evidence of compression </a:t>
            </a: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3091" t="41555" r="54850" b="41109"/>
          <a:stretch/>
        </p:blipFill>
        <p:spPr>
          <a:xfrm>
            <a:off x="575729" y="244288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237" y="6257108"/>
            <a:ext cx="8021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4763" y="6257108"/>
            <a:ext cx="69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97570" y="6237904"/>
            <a:ext cx="69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0377" y="6224842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19640" y="6237904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2186" y="6220487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85026" y="2153721"/>
            <a:ext cx="95772" cy="17384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814345" y="3420603"/>
            <a:ext cx="224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Monthly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Salary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35024" y="1393963"/>
            <a:ext cx="4314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TM – LTC Ops Salary Distribution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Curved Up Arrow 25"/>
          <p:cNvSpPr/>
          <p:nvPr/>
        </p:nvSpPr>
        <p:spPr>
          <a:xfrm rot="16200000">
            <a:off x="6713987" y="3358541"/>
            <a:ext cx="1859818" cy="88724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332337" y="3668700"/>
            <a:ext cx="4663097" cy="790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324" y="4427132"/>
            <a:ext cx="4663097" cy="790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43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71" y="1176581"/>
            <a:ext cx="8568272" cy="547903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3091" t="41555" r="54850" b="41109"/>
          <a:stretch/>
        </p:blipFill>
        <p:spPr>
          <a:xfrm>
            <a:off x="575729" y="244288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237" y="6257108"/>
            <a:ext cx="8021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4763" y="6257108"/>
            <a:ext cx="69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97570" y="6237904"/>
            <a:ext cx="69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0377" y="6224842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19640" y="6237904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2186" y="6220487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85026" y="2153721"/>
            <a:ext cx="95772" cy="17384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814345" y="3420603"/>
            <a:ext cx="224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Monthly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Salary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35024" y="1393963"/>
            <a:ext cx="4314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TM – LTC Ops Salary Distribution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90693" y="2311445"/>
            <a:ext cx="1140605" cy="313127"/>
            <a:chOff x="3890693" y="3128572"/>
            <a:chExt cx="1140605" cy="313127"/>
          </a:xfrm>
        </p:grpSpPr>
        <p:sp>
          <p:nvSpPr>
            <p:cNvPr id="2" name="Pentagon 1"/>
            <p:cNvSpPr/>
            <p:nvPr/>
          </p:nvSpPr>
          <p:spPr>
            <a:xfrm>
              <a:off x="3890693" y="3128572"/>
              <a:ext cx="716434" cy="313127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</a:t>
              </a:r>
              <a:endParaRPr lang="en-US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607127" y="3289300"/>
              <a:ext cx="4241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890693" y="5371708"/>
            <a:ext cx="1140605" cy="266700"/>
            <a:chOff x="3890693" y="3994150"/>
            <a:chExt cx="1140605" cy="266700"/>
          </a:xfrm>
        </p:grpSpPr>
        <p:sp>
          <p:nvSpPr>
            <p:cNvPr id="3" name="Pentagon 2"/>
            <p:cNvSpPr/>
            <p:nvPr/>
          </p:nvSpPr>
          <p:spPr>
            <a:xfrm>
              <a:off x="3890693" y="3994150"/>
              <a:ext cx="716434" cy="266700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Min</a:t>
              </a:r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607127" y="4140200"/>
              <a:ext cx="42417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830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0417 L 0.0026 0.1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5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278 L 0.00468 -0.20139 " pathEditMode="relative" rAng="0" ptsTypes="AA">
                                      <p:cBhvr>
                                        <p:cTn id="8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71" y="1207683"/>
            <a:ext cx="8568272" cy="547903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3091" t="41555" r="54850" b="41109"/>
          <a:stretch/>
        </p:blipFill>
        <p:spPr>
          <a:xfrm>
            <a:off x="575729" y="244288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237" y="6257108"/>
            <a:ext cx="8021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4763" y="6257108"/>
            <a:ext cx="69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97570" y="6237904"/>
            <a:ext cx="69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0377" y="6224842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19640" y="6237904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2186" y="6220487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85026" y="2153721"/>
            <a:ext cx="95772" cy="17384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814345" y="3420603"/>
            <a:ext cx="224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Monthly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Salary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35024" y="1393963"/>
            <a:ext cx="4314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TM – LTC Ops Salary Distribution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07127" y="3289300"/>
            <a:ext cx="4241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07127" y="4131855"/>
            <a:ext cx="4241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67363" y="4728755"/>
            <a:ext cx="4252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67363" y="4131855"/>
            <a:ext cx="4252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39617" y="4309655"/>
            <a:ext cx="4252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39617" y="3420655"/>
            <a:ext cx="4252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958010" y="3598455"/>
            <a:ext cx="4252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58010" y="2486138"/>
            <a:ext cx="4252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55574" y="2950755"/>
            <a:ext cx="4252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155574" y="1736872"/>
            <a:ext cx="4252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6792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1978" y="1810360"/>
            <a:ext cx="4458788" cy="672146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Compensation - Agenda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1361" y="2482506"/>
            <a:ext cx="62482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Why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Compression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/>
                <a:cs typeface="Trebuchet MS"/>
              </a:rPr>
              <a:t>Retention and </a:t>
            </a:r>
            <a:r>
              <a:rPr lang="en-US" dirty="0">
                <a:latin typeface="Trebuchet MS"/>
                <a:cs typeface="Trebuchet MS"/>
              </a:rPr>
              <a:t>s</a:t>
            </a:r>
            <a:r>
              <a:rPr lang="en-US" dirty="0" smtClean="0">
                <a:latin typeface="Trebuchet MS"/>
                <a:cs typeface="Trebuchet MS"/>
              </a:rPr>
              <a:t>alary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/>
                <a:cs typeface="Trebuchet MS"/>
              </a:rPr>
              <a:t>Underpaid positions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rebuchet MS"/>
                <a:cs typeface="Trebuchet MS"/>
              </a:rPr>
              <a:t>Hiring process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What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State compensation in statute 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How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Pay grade creation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Pay grade placement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Philosophy vs practice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Value of a promotion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53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83875" y="2001254"/>
            <a:ext cx="2564651" cy="231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At first glance, appears to be evenly distributed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Clear linear trend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No initial evidence of compression </a:t>
            </a: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34747" y="1523431"/>
            <a:ext cx="4639224" cy="672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300"/>
              </a:rPr>
              <a:t>TM I, II, III – LTC Ops I, II</a:t>
            </a:r>
            <a:endParaRPr lang="en-US" sz="2800" b="1" dirty="0">
              <a:solidFill>
                <a:srgbClr val="1D3479"/>
              </a:solidFill>
              <a:latin typeface="Museo 300"/>
              <a:cs typeface="Museo 30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3091" t="41555" r="54850" b="41109"/>
          <a:stretch/>
        </p:blipFill>
        <p:spPr>
          <a:xfrm>
            <a:off x="575729" y="244288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53" y="1191139"/>
            <a:ext cx="8610000" cy="551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2093213" y="4728755"/>
            <a:ext cx="3341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00756" y="4110436"/>
            <a:ext cx="326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6966" y="4316183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36966" y="3474720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91553" y="4140897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91553" y="3250158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93724" y="3592286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93724" y="2538943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05007" y="3004457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05007" y="1617073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237" y="6257108"/>
            <a:ext cx="8021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4763" y="6257108"/>
            <a:ext cx="69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97570" y="6237904"/>
            <a:ext cx="69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0377" y="6224842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19640" y="6237904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2186" y="6220487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85026" y="2153721"/>
            <a:ext cx="95772" cy="17384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927925" y="3420603"/>
            <a:ext cx="224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Monthly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Salary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77886" y="1386608"/>
            <a:ext cx="4314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TM – LTC Ops Salary Distribution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57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53" y="1191139"/>
            <a:ext cx="8610000" cy="551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2165767" y="4618581"/>
            <a:ext cx="143135" cy="13113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83875" y="2001254"/>
            <a:ext cx="2564651" cy="231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At first glance, appears to be evenly distributed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Clear linear trend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No initial evidence of compression </a:t>
            </a: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3091" t="41555" r="54850" b="41109"/>
          <a:stretch/>
        </p:blipFill>
        <p:spPr>
          <a:xfrm>
            <a:off x="575729" y="244288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093213" y="4728755"/>
            <a:ext cx="3341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81300" y="4052068"/>
            <a:ext cx="326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6966" y="4316183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36966" y="3474720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91553" y="4140897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91553" y="3250158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93724" y="3592286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93724" y="2538943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05007" y="3004457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05007" y="1617073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237" y="6257108"/>
            <a:ext cx="8021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4763" y="6257108"/>
            <a:ext cx="69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97570" y="6237904"/>
            <a:ext cx="69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0377" y="6224842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19640" y="6237904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2186" y="6220487"/>
            <a:ext cx="76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II</a:t>
            </a:r>
            <a:endParaRPr lang="en-U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85026" y="2153721"/>
            <a:ext cx="95772" cy="17384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927925" y="3420603"/>
            <a:ext cx="224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Monthly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Salary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616931" y="4875858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677886" y="1386608"/>
            <a:ext cx="4314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TM – LTC Ops Salary Distribution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300462" y="3306588"/>
            <a:ext cx="2369127" cy="2889720"/>
          </a:xfrm>
          <a:prstGeom prst="roundRect">
            <a:avLst/>
          </a:prstGeom>
          <a:ln>
            <a:solidFill>
              <a:srgbClr val="AEB3B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r>
              <a:rPr lang="en-US" dirty="0" smtClean="0"/>
              <a:t>Legend: </a:t>
            </a:r>
          </a:p>
          <a:p>
            <a:endParaRPr lang="en-US" dirty="0"/>
          </a:p>
          <a:p>
            <a:r>
              <a:rPr lang="en-US" sz="1400" dirty="0" smtClean="0">
                <a:solidFill>
                  <a:srgbClr val="FF00FF"/>
                </a:solidFill>
              </a:rPr>
              <a:t>	</a:t>
            </a:r>
            <a:r>
              <a:rPr lang="en-US" sz="1400" dirty="0" smtClean="0"/>
              <a:t>Class Salary Range</a:t>
            </a:r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>
                <a:solidFill>
                  <a:srgbClr val="FF00FF"/>
                </a:solidFill>
              </a:rPr>
              <a:t>	</a:t>
            </a:r>
            <a:r>
              <a:rPr lang="en-US" sz="1400" dirty="0" smtClean="0"/>
              <a:t>Observed CDOT Pay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>
                <a:solidFill>
                  <a:srgbClr val="FF00FF"/>
                </a:solidFill>
              </a:rPr>
              <a:t>	</a:t>
            </a:r>
            <a:r>
              <a:rPr lang="en-US" sz="1400" dirty="0" smtClean="0"/>
              <a:t>Salary Frequency </a:t>
            </a:r>
          </a:p>
          <a:p>
            <a:r>
              <a:rPr lang="en-US" sz="1400" dirty="0" smtClean="0">
                <a:solidFill>
                  <a:srgbClr val="FF00FF"/>
                </a:solidFill>
              </a:rPr>
              <a:t>	</a:t>
            </a:r>
            <a:r>
              <a:rPr lang="en-US" sz="1400" dirty="0" smtClean="0"/>
              <a:t>Distribution 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6476010" y="3905844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476010" y="4316183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616931" y="4852696"/>
            <a:ext cx="45719" cy="4571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16931" y="4921577"/>
            <a:ext cx="45719" cy="7128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13704" y="4982820"/>
            <a:ext cx="45719" cy="7822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616931" y="5061042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6482156" y="5421913"/>
            <a:ext cx="398802" cy="633742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9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22222E-6 -3.33333E-6 C 0.0316 -3.33333E-6 0.05764 -0.02592 0.05764 -0.05764 C 0.05764 -0.08935 0.0316 -0.11504 -2.22222E-6 -0.11504 C -0.03177 -0.11504 -0.05746 -0.08935 -0.05746 -0.05764 C -0.05746 -0.02592 -0.03177 -3.33333E-6 -2.22222E-6 -3.33333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83875" y="2001254"/>
            <a:ext cx="2564651" cy="231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At first glance, appears to be evenly distributed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Clear linear trend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No initial evidence of compression </a:t>
            </a: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34747" y="1523431"/>
            <a:ext cx="4639224" cy="672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300"/>
              </a:rPr>
              <a:t>TM I, II, III – LTC Ops I, II</a:t>
            </a:r>
            <a:endParaRPr lang="en-US" sz="2800" b="1" dirty="0">
              <a:solidFill>
                <a:srgbClr val="1D3479"/>
              </a:solidFill>
              <a:latin typeface="Museo 300"/>
              <a:cs typeface="Museo 30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3091" t="41555" r="54850" b="41109"/>
          <a:stretch/>
        </p:blipFill>
        <p:spPr>
          <a:xfrm>
            <a:off x="575729" y="244288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53" y="1207858"/>
            <a:ext cx="8610000" cy="551530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softEdge rad="112500"/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2093213" y="4728755"/>
            <a:ext cx="3341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00756" y="4110436"/>
            <a:ext cx="326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6966" y="4316183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36966" y="3474720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91553" y="4140897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91553" y="3250158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93724" y="3592286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93724" y="2538943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05007" y="3004457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05007" y="1617073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237" y="6257108"/>
            <a:ext cx="8021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4763" y="6257108"/>
            <a:ext cx="69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97570" y="6237904"/>
            <a:ext cx="69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0377" y="6224842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19640" y="6237904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2186" y="6220487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85026" y="2153721"/>
            <a:ext cx="95772" cy="17384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710267" y="3573553"/>
            <a:ext cx="409060" cy="723645"/>
          </a:xfrm>
          <a:custGeom>
            <a:avLst/>
            <a:gdLst>
              <a:gd name="connsiteX0" fmla="*/ 23337 w 331007"/>
              <a:gd name="connsiteY0" fmla="*/ 0 h 533879"/>
              <a:gd name="connsiteX1" fmla="*/ 31649 w 331007"/>
              <a:gd name="connsiteY1" fmla="*/ 141316 h 533879"/>
              <a:gd name="connsiteX2" fmla="*/ 330907 w 331007"/>
              <a:gd name="connsiteY2" fmla="*/ 307571 h 533879"/>
              <a:gd name="connsiteX3" fmla="*/ 64900 w 331007"/>
              <a:gd name="connsiteY3" fmla="*/ 515389 h 533879"/>
              <a:gd name="connsiteX4" fmla="*/ 56587 w 331007"/>
              <a:gd name="connsiteY4" fmla="*/ 523702 h 533879"/>
              <a:gd name="connsiteX5" fmla="*/ 56587 w 331007"/>
              <a:gd name="connsiteY5" fmla="*/ 523702 h 533879"/>
              <a:gd name="connsiteX6" fmla="*/ 56587 w 331007"/>
              <a:gd name="connsiteY6" fmla="*/ 532015 h 53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007" h="533879">
                <a:moveTo>
                  <a:pt x="23337" y="0"/>
                </a:moveTo>
                <a:cubicBezTo>
                  <a:pt x="1862" y="45027"/>
                  <a:pt x="-19613" y="90054"/>
                  <a:pt x="31649" y="141316"/>
                </a:cubicBezTo>
                <a:cubicBezTo>
                  <a:pt x="82911" y="192578"/>
                  <a:pt x="325365" y="245225"/>
                  <a:pt x="330907" y="307571"/>
                </a:cubicBezTo>
                <a:cubicBezTo>
                  <a:pt x="336449" y="369917"/>
                  <a:pt x="110620" y="479367"/>
                  <a:pt x="64900" y="515389"/>
                </a:cubicBezTo>
                <a:cubicBezTo>
                  <a:pt x="19180" y="551411"/>
                  <a:pt x="56587" y="523702"/>
                  <a:pt x="56587" y="523702"/>
                </a:cubicBezTo>
                <a:lnTo>
                  <a:pt x="56587" y="523702"/>
                </a:lnTo>
                <a:lnTo>
                  <a:pt x="56587" y="532015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97084" y="3554349"/>
            <a:ext cx="45719" cy="141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888422" y="3304515"/>
            <a:ext cx="398802" cy="633742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927925" y="3451380"/>
            <a:ext cx="2246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Monthly Salary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2455557" y="4113213"/>
            <a:ext cx="398802" cy="716481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5557" y="4728755"/>
            <a:ext cx="222329" cy="26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233442" y="2793629"/>
            <a:ext cx="276544" cy="737299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7509955" y="2303406"/>
            <a:ext cx="154380" cy="633742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77886" y="1386608"/>
            <a:ext cx="4314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TM – LTC Ops Salary Distribution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Action Button: Information 5">
            <a:hlinkClick r:id="rId6" action="ppaction://hlinkfile" highlightClick="1"/>
            <a:hlinkHover r:id="" action="ppaction://noaction">
              <a:snd r:embed="rId7" name="021a.wav"/>
            </a:hlinkHover>
          </p:cNvPr>
          <p:cNvSpPr/>
          <p:nvPr/>
        </p:nvSpPr>
        <p:spPr>
          <a:xfrm>
            <a:off x="8186805" y="5844535"/>
            <a:ext cx="407324" cy="375952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167728" y="4533884"/>
            <a:ext cx="136690" cy="14351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2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13489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83875" y="2001254"/>
            <a:ext cx="2564651" cy="231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At first glance, appears to be evenly distributed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Clear linear trend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No initial evidence of compression </a:t>
            </a: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34747" y="1523431"/>
            <a:ext cx="4639224" cy="672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300"/>
              </a:rPr>
              <a:t>TM I, II, III – LTC Ops I, II</a:t>
            </a:r>
            <a:endParaRPr lang="en-US" sz="2800" b="1" dirty="0">
              <a:solidFill>
                <a:srgbClr val="1D3479"/>
              </a:solidFill>
              <a:latin typeface="Museo 300"/>
              <a:cs typeface="Museo 30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3091" t="41555" r="54850" b="41109"/>
          <a:stretch/>
        </p:blipFill>
        <p:spPr>
          <a:xfrm>
            <a:off x="575729" y="244288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53" y="1207858"/>
            <a:ext cx="8610000" cy="551530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softEdge rad="112500"/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2093213" y="4728755"/>
            <a:ext cx="3341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00756" y="4110436"/>
            <a:ext cx="326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6966" y="4316183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36966" y="3474720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91553" y="4140897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91553" y="3250158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93724" y="3592286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93724" y="2538943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05007" y="3004457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05007" y="1617073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237" y="6257108"/>
            <a:ext cx="8021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4763" y="6257108"/>
            <a:ext cx="69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97570" y="6237904"/>
            <a:ext cx="69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0377" y="6224842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19640" y="6237904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2186" y="6220487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85026" y="2153721"/>
            <a:ext cx="95772" cy="17384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710267" y="3573553"/>
            <a:ext cx="409060" cy="723645"/>
          </a:xfrm>
          <a:custGeom>
            <a:avLst/>
            <a:gdLst>
              <a:gd name="connsiteX0" fmla="*/ 23337 w 331007"/>
              <a:gd name="connsiteY0" fmla="*/ 0 h 533879"/>
              <a:gd name="connsiteX1" fmla="*/ 31649 w 331007"/>
              <a:gd name="connsiteY1" fmla="*/ 141316 h 533879"/>
              <a:gd name="connsiteX2" fmla="*/ 330907 w 331007"/>
              <a:gd name="connsiteY2" fmla="*/ 307571 h 533879"/>
              <a:gd name="connsiteX3" fmla="*/ 64900 w 331007"/>
              <a:gd name="connsiteY3" fmla="*/ 515389 h 533879"/>
              <a:gd name="connsiteX4" fmla="*/ 56587 w 331007"/>
              <a:gd name="connsiteY4" fmla="*/ 523702 h 533879"/>
              <a:gd name="connsiteX5" fmla="*/ 56587 w 331007"/>
              <a:gd name="connsiteY5" fmla="*/ 523702 h 533879"/>
              <a:gd name="connsiteX6" fmla="*/ 56587 w 331007"/>
              <a:gd name="connsiteY6" fmla="*/ 532015 h 53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007" h="533879">
                <a:moveTo>
                  <a:pt x="23337" y="0"/>
                </a:moveTo>
                <a:cubicBezTo>
                  <a:pt x="1862" y="45027"/>
                  <a:pt x="-19613" y="90054"/>
                  <a:pt x="31649" y="141316"/>
                </a:cubicBezTo>
                <a:cubicBezTo>
                  <a:pt x="82911" y="192578"/>
                  <a:pt x="325365" y="245225"/>
                  <a:pt x="330907" y="307571"/>
                </a:cubicBezTo>
                <a:cubicBezTo>
                  <a:pt x="336449" y="369917"/>
                  <a:pt x="110620" y="479367"/>
                  <a:pt x="64900" y="515389"/>
                </a:cubicBezTo>
                <a:cubicBezTo>
                  <a:pt x="19180" y="551411"/>
                  <a:pt x="56587" y="523702"/>
                  <a:pt x="56587" y="523702"/>
                </a:cubicBezTo>
                <a:lnTo>
                  <a:pt x="56587" y="523702"/>
                </a:lnTo>
                <a:lnTo>
                  <a:pt x="56587" y="532015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80311" y="3580208"/>
            <a:ext cx="203286" cy="141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888422" y="3304515"/>
            <a:ext cx="398802" cy="633742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927925" y="3451380"/>
            <a:ext cx="2246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Monthly Salary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2455557" y="4113213"/>
            <a:ext cx="398802" cy="716481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5557" y="4728755"/>
            <a:ext cx="222329" cy="26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233442" y="2793629"/>
            <a:ext cx="276544" cy="737299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7509955" y="2303406"/>
            <a:ext cx="154380" cy="633742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572567" y="4282398"/>
            <a:ext cx="3598293" cy="170386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What can the salary distribution of a class tell us about compensation?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77886" y="1386608"/>
            <a:ext cx="4314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TM – LTC Ops Salary Distribution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0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83875" y="2001254"/>
            <a:ext cx="2564651" cy="231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At first glance, appears to be evenly distributed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Clear linear trend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No initial evidence of compression </a:t>
            </a: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34747" y="1523431"/>
            <a:ext cx="4639224" cy="672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300"/>
              </a:rPr>
              <a:t>TM I, II, III – LTC Ops I, II</a:t>
            </a:r>
            <a:endParaRPr lang="en-US" sz="2800" b="1" dirty="0">
              <a:solidFill>
                <a:srgbClr val="1D3479"/>
              </a:solidFill>
              <a:latin typeface="Museo 300"/>
              <a:cs typeface="Museo 30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3091" t="41555" r="54850" b="41109"/>
          <a:stretch/>
        </p:blipFill>
        <p:spPr>
          <a:xfrm>
            <a:off x="575729" y="244288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53" y="1207858"/>
            <a:ext cx="8610000" cy="551530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softEdge rad="112500"/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2093213" y="4728755"/>
            <a:ext cx="3341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00756" y="4110436"/>
            <a:ext cx="326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6966" y="4316183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36966" y="3474720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91553" y="4140897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91553" y="3250158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93724" y="3592286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93724" y="2538943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05007" y="3004457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05007" y="1617073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237" y="6257108"/>
            <a:ext cx="8021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4763" y="6257108"/>
            <a:ext cx="69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97570" y="6237904"/>
            <a:ext cx="69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0377" y="6224842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19640" y="6237904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2186" y="6220487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85026" y="2153721"/>
            <a:ext cx="95772" cy="17384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710267" y="3573553"/>
            <a:ext cx="409060" cy="723645"/>
          </a:xfrm>
          <a:custGeom>
            <a:avLst/>
            <a:gdLst>
              <a:gd name="connsiteX0" fmla="*/ 23337 w 331007"/>
              <a:gd name="connsiteY0" fmla="*/ 0 h 533879"/>
              <a:gd name="connsiteX1" fmla="*/ 31649 w 331007"/>
              <a:gd name="connsiteY1" fmla="*/ 141316 h 533879"/>
              <a:gd name="connsiteX2" fmla="*/ 330907 w 331007"/>
              <a:gd name="connsiteY2" fmla="*/ 307571 h 533879"/>
              <a:gd name="connsiteX3" fmla="*/ 64900 w 331007"/>
              <a:gd name="connsiteY3" fmla="*/ 515389 h 533879"/>
              <a:gd name="connsiteX4" fmla="*/ 56587 w 331007"/>
              <a:gd name="connsiteY4" fmla="*/ 523702 h 533879"/>
              <a:gd name="connsiteX5" fmla="*/ 56587 w 331007"/>
              <a:gd name="connsiteY5" fmla="*/ 523702 h 533879"/>
              <a:gd name="connsiteX6" fmla="*/ 56587 w 331007"/>
              <a:gd name="connsiteY6" fmla="*/ 532015 h 53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007" h="533879">
                <a:moveTo>
                  <a:pt x="23337" y="0"/>
                </a:moveTo>
                <a:cubicBezTo>
                  <a:pt x="1862" y="45027"/>
                  <a:pt x="-19613" y="90054"/>
                  <a:pt x="31649" y="141316"/>
                </a:cubicBezTo>
                <a:cubicBezTo>
                  <a:pt x="82911" y="192578"/>
                  <a:pt x="325365" y="245225"/>
                  <a:pt x="330907" y="307571"/>
                </a:cubicBezTo>
                <a:cubicBezTo>
                  <a:pt x="336449" y="369917"/>
                  <a:pt x="110620" y="479367"/>
                  <a:pt x="64900" y="515389"/>
                </a:cubicBezTo>
                <a:cubicBezTo>
                  <a:pt x="19180" y="551411"/>
                  <a:pt x="56587" y="523702"/>
                  <a:pt x="56587" y="523702"/>
                </a:cubicBezTo>
                <a:lnTo>
                  <a:pt x="56587" y="523702"/>
                </a:lnTo>
                <a:lnTo>
                  <a:pt x="56587" y="532015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97084" y="3546613"/>
            <a:ext cx="45719" cy="141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888422" y="3304515"/>
            <a:ext cx="398802" cy="633742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6200000">
            <a:off x="3768450" y="4577734"/>
            <a:ext cx="813817" cy="39645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Bent Arrow 33"/>
          <p:cNvSpPr/>
          <p:nvPr/>
        </p:nvSpPr>
        <p:spPr>
          <a:xfrm rot="10800000" flipV="1">
            <a:off x="5479399" y="3505070"/>
            <a:ext cx="344890" cy="714647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619640" y="4238922"/>
            <a:ext cx="2646174" cy="3892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Higher Average Job Years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80056" y="4946607"/>
            <a:ext cx="2694624" cy="3677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Lower Average Job Years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-927925" y="3451380"/>
            <a:ext cx="2246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Monthly Salary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455557" y="4113213"/>
            <a:ext cx="368410" cy="716481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455557" y="4728755"/>
            <a:ext cx="222329" cy="26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6244272" y="2767889"/>
            <a:ext cx="276544" cy="737299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7509955" y="2279489"/>
            <a:ext cx="154380" cy="633742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77886" y="1386608"/>
            <a:ext cx="4314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TM – LTC Ops Salary Distribution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496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83875" y="2001254"/>
            <a:ext cx="2564651" cy="231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At first glance, appears to be evenly distributed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Clear linear trend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No initial evidence of compression </a:t>
            </a: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34747" y="1523431"/>
            <a:ext cx="4639224" cy="672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300"/>
              </a:rPr>
              <a:t>TM I, II, III – LTC Ops I, II</a:t>
            </a:r>
            <a:endParaRPr lang="en-US" sz="2800" b="1" dirty="0">
              <a:solidFill>
                <a:srgbClr val="1D3479"/>
              </a:solidFill>
              <a:latin typeface="Museo 300"/>
              <a:cs typeface="Museo 30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3091" t="41555" r="54850" b="41109"/>
          <a:stretch/>
        </p:blipFill>
        <p:spPr>
          <a:xfrm>
            <a:off x="575729" y="244288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53" y="1207858"/>
            <a:ext cx="8610000" cy="551530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softEdge rad="112500"/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2093213" y="4728755"/>
            <a:ext cx="3341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00756" y="4110436"/>
            <a:ext cx="326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6966" y="4316183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36966" y="3474720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91553" y="4140897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91553" y="3250158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93724" y="3592286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93724" y="2538943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05007" y="3004457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05007" y="1617073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237" y="6257108"/>
            <a:ext cx="8021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4763" y="6257108"/>
            <a:ext cx="69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97570" y="6237904"/>
            <a:ext cx="69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0377" y="6224842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19640" y="6237904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2186" y="6220487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85026" y="2153721"/>
            <a:ext cx="95772" cy="17384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710267" y="3573553"/>
            <a:ext cx="409060" cy="723645"/>
          </a:xfrm>
          <a:custGeom>
            <a:avLst/>
            <a:gdLst>
              <a:gd name="connsiteX0" fmla="*/ 23337 w 331007"/>
              <a:gd name="connsiteY0" fmla="*/ 0 h 533879"/>
              <a:gd name="connsiteX1" fmla="*/ 31649 w 331007"/>
              <a:gd name="connsiteY1" fmla="*/ 141316 h 533879"/>
              <a:gd name="connsiteX2" fmla="*/ 330907 w 331007"/>
              <a:gd name="connsiteY2" fmla="*/ 307571 h 533879"/>
              <a:gd name="connsiteX3" fmla="*/ 64900 w 331007"/>
              <a:gd name="connsiteY3" fmla="*/ 515389 h 533879"/>
              <a:gd name="connsiteX4" fmla="*/ 56587 w 331007"/>
              <a:gd name="connsiteY4" fmla="*/ 523702 h 533879"/>
              <a:gd name="connsiteX5" fmla="*/ 56587 w 331007"/>
              <a:gd name="connsiteY5" fmla="*/ 523702 h 533879"/>
              <a:gd name="connsiteX6" fmla="*/ 56587 w 331007"/>
              <a:gd name="connsiteY6" fmla="*/ 532015 h 53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007" h="533879">
                <a:moveTo>
                  <a:pt x="23337" y="0"/>
                </a:moveTo>
                <a:cubicBezTo>
                  <a:pt x="1862" y="45027"/>
                  <a:pt x="-19613" y="90054"/>
                  <a:pt x="31649" y="141316"/>
                </a:cubicBezTo>
                <a:cubicBezTo>
                  <a:pt x="82911" y="192578"/>
                  <a:pt x="325365" y="245225"/>
                  <a:pt x="330907" y="307571"/>
                </a:cubicBezTo>
                <a:cubicBezTo>
                  <a:pt x="336449" y="369917"/>
                  <a:pt x="110620" y="479367"/>
                  <a:pt x="64900" y="515389"/>
                </a:cubicBezTo>
                <a:cubicBezTo>
                  <a:pt x="19180" y="551411"/>
                  <a:pt x="56587" y="523702"/>
                  <a:pt x="56587" y="523702"/>
                </a:cubicBezTo>
                <a:lnTo>
                  <a:pt x="56587" y="523702"/>
                </a:lnTo>
                <a:lnTo>
                  <a:pt x="56587" y="532015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97084" y="3550728"/>
            <a:ext cx="45719" cy="141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888422" y="3304515"/>
            <a:ext cx="398802" cy="633742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6200000">
            <a:off x="3768450" y="4577734"/>
            <a:ext cx="813817" cy="39645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Bent Arrow 33"/>
          <p:cNvSpPr/>
          <p:nvPr/>
        </p:nvSpPr>
        <p:spPr>
          <a:xfrm rot="10800000" flipV="1">
            <a:off x="5479399" y="3505070"/>
            <a:ext cx="344890" cy="931127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563969" y="4205381"/>
            <a:ext cx="2500195" cy="4022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Average Job Years = 9.3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84592" y="4946607"/>
            <a:ext cx="2534501" cy="3677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Average Job Years = 4.7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-927925" y="3451380"/>
            <a:ext cx="2246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Monthly Salary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7509955" y="2279489"/>
            <a:ext cx="154380" cy="633742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6244272" y="2767889"/>
            <a:ext cx="276544" cy="737299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455557" y="4113213"/>
            <a:ext cx="368410" cy="716481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455557" y="4728755"/>
            <a:ext cx="222329" cy="26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677886" y="1386608"/>
            <a:ext cx="4314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TM – LTC Ops Salary Distribution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34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83875" y="2001254"/>
            <a:ext cx="2564651" cy="231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At first glance, appears to be evenly distributed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Clear linear trend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No initial evidence of compression </a:t>
            </a: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34747" y="1523431"/>
            <a:ext cx="4639224" cy="672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300"/>
              </a:rPr>
              <a:t>TM I, II, III – LTC Ops I, II</a:t>
            </a:r>
            <a:endParaRPr lang="en-US" sz="2800" b="1" dirty="0">
              <a:solidFill>
                <a:srgbClr val="1D3479"/>
              </a:solidFill>
              <a:latin typeface="Museo 300"/>
              <a:cs typeface="Museo 30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3091" t="41555" r="54850" b="41109"/>
          <a:stretch/>
        </p:blipFill>
        <p:spPr>
          <a:xfrm>
            <a:off x="575729" y="244288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53" y="1207858"/>
            <a:ext cx="8610000" cy="551530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softEdge rad="112500"/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2093213" y="4728755"/>
            <a:ext cx="3341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00756" y="4110436"/>
            <a:ext cx="326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6966" y="4316183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36966" y="3474720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91553" y="4140897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91553" y="3250158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93724" y="3592286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93724" y="2538943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05007" y="3004457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05007" y="1617073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237" y="6257108"/>
            <a:ext cx="8021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4763" y="6257108"/>
            <a:ext cx="69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97570" y="6237904"/>
            <a:ext cx="69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0377" y="6224842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19640" y="6237904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2186" y="6220487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85026" y="2153721"/>
            <a:ext cx="95772" cy="17384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710267" y="3573553"/>
            <a:ext cx="409060" cy="723645"/>
          </a:xfrm>
          <a:custGeom>
            <a:avLst/>
            <a:gdLst>
              <a:gd name="connsiteX0" fmla="*/ 23337 w 331007"/>
              <a:gd name="connsiteY0" fmla="*/ 0 h 533879"/>
              <a:gd name="connsiteX1" fmla="*/ 31649 w 331007"/>
              <a:gd name="connsiteY1" fmla="*/ 141316 h 533879"/>
              <a:gd name="connsiteX2" fmla="*/ 330907 w 331007"/>
              <a:gd name="connsiteY2" fmla="*/ 307571 h 533879"/>
              <a:gd name="connsiteX3" fmla="*/ 64900 w 331007"/>
              <a:gd name="connsiteY3" fmla="*/ 515389 h 533879"/>
              <a:gd name="connsiteX4" fmla="*/ 56587 w 331007"/>
              <a:gd name="connsiteY4" fmla="*/ 523702 h 533879"/>
              <a:gd name="connsiteX5" fmla="*/ 56587 w 331007"/>
              <a:gd name="connsiteY5" fmla="*/ 523702 h 533879"/>
              <a:gd name="connsiteX6" fmla="*/ 56587 w 331007"/>
              <a:gd name="connsiteY6" fmla="*/ 532015 h 53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007" h="533879">
                <a:moveTo>
                  <a:pt x="23337" y="0"/>
                </a:moveTo>
                <a:cubicBezTo>
                  <a:pt x="1862" y="45027"/>
                  <a:pt x="-19613" y="90054"/>
                  <a:pt x="31649" y="141316"/>
                </a:cubicBezTo>
                <a:cubicBezTo>
                  <a:pt x="82911" y="192578"/>
                  <a:pt x="325365" y="245225"/>
                  <a:pt x="330907" y="307571"/>
                </a:cubicBezTo>
                <a:cubicBezTo>
                  <a:pt x="336449" y="369917"/>
                  <a:pt x="110620" y="479367"/>
                  <a:pt x="64900" y="515389"/>
                </a:cubicBezTo>
                <a:cubicBezTo>
                  <a:pt x="19180" y="551411"/>
                  <a:pt x="56587" y="523702"/>
                  <a:pt x="56587" y="523702"/>
                </a:cubicBezTo>
                <a:lnTo>
                  <a:pt x="56587" y="523702"/>
                </a:lnTo>
                <a:lnTo>
                  <a:pt x="56587" y="532015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01127" y="3546613"/>
            <a:ext cx="45719" cy="141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888422" y="3304515"/>
            <a:ext cx="398802" cy="633742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6200000">
            <a:off x="3768450" y="4577734"/>
            <a:ext cx="813817" cy="39645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Bent Arrow 33"/>
          <p:cNvSpPr/>
          <p:nvPr/>
        </p:nvSpPr>
        <p:spPr>
          <a:xfrm rot="10800000" flipV="1">
            <a:off x="5479399" y="3505070"/>
            <a:ext cx="344890" cy="931127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348318" y="4428694"/>
            <a:ext cx="3445029" cy="14369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Why do we see crowding near the minimum in some positions, but not others?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-927925" y="3451380"/>
            <a:ext cx="2246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Monthly Salary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7509955" y="2279489"/>
            <a:ext cx="154380" cy="633742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244272" y="2767889"/>
            <a:ext cx="276544" cy="737299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455557" y="4113213"/>
            <a:ext cx="368410" cy="716481"/>
          </a:xfrm>
          <a:custGeom>
            <a:avLst/>
            <a:gdLst>
              <a:gd name="connsiteX0" fmla="*/ 63824 w 398802"/>
              <a:gd name="connsiteY0" fmla="*/ 0 h 633742"/>
              <a:gd name="connsiteX1" fmla="*/ 398802 w 398802"/>
              <a:gd name="connsiteY1" fmla="*/ 244443 h 633742"/>
              <a:gd name="connsiteX2" fmla="*/ 63824 w 398802"/>
              <a:gd name="connsiteY2" fmla="*/ 534154 h 633742"/>
              <a:gd name="connsiteX3" fmla="*/ 449 w 398802"/>
              <a:gd name="connsiteY3" fmla="*/ 633742 h 63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02" h="633742">
                <a:moveTo>
                  <a:pt x="63824" y="0"/>
                </a:moveTo>
                <a:cubicBezTo>
                  <a:pt x="231313" y="77708"/>
                  <a:pt x="398802" y="155417"/>
                  <a:pt x="398802" y="244443"/>
                </a:cubicBezTo>
                <a:cubicBezTo>
                  <a:pt x="398802" y="333469"/>
                  <a:pt x="130216" y="469271"/>
                  <a:pt x="63824" y="534154"/>
                </a:cubicBezTo>
                <a:cubicBezTo>
                  <a:pt x="-2568" y="599037"/>
                  <a:pt x="-1060" y="616389"/>
                  <a:pt x="449" y="63374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55557" y="4728755"/>
            <a:ext cx="222329" cy="26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677886" y="1386608"/>
            <a:ext cx="4314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TM – LTC Ops Salary Distribution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85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83875" y="2001254"/>
            <a:ext cx="2564651" cy="231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At first glance, appears to be evenly distributed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Clear linear trend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No initial evidence of compression </a:t>
            </a:r>
            <a:endParaRPr lang="en-US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34747" y="1523431"/>
            <a:ext cx="4639224" cy="672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300"/>
              </a:rPr>
              <a:t>TM I, II, III – LTC Ops I, II</a:t>
            </a:r>
            <a:endParaRPr lang="en-US" sz="2800" b="1" dirty="0">
              <a:solidFill>
                <a:srgbClr val="1D3479"/>
              </a:solidFill>
              <a:latin typeface="Museo 300"/>
              <a:cs typeface="Museo 30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3091" t="41555" r="54850" b="41109"/>
          <a:stretch/>
        </p:blipFill>
        <p:spPr>
          <a:xfrm>
            <a:off x="575729" y="244288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33" y="1207858"/>
            <a:ext cx="8610000" cy="551530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softEdge rad="112500"/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2093213" y="4728755"/>
            <a:ext cx="3341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00756" y="4110436"/>
            <a:ext cx="326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36966" y="4316183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36966" y="3474720"/>
            <a:ext cx="33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91553" y="4140897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91553" y="3250158"/>
            <a:ext cx="3538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93724" y="3592286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93724" y="2538943"/>
            <a:ext cx="357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105007" y="3004457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05007" y="1617073"/>
            <a:ext cx="4049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06237" y="6257108"/>
            <a:ext cx="8021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4763" y="6257108"/>
            <a:ext cx="69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97570" y="6237904"/>
            <a:ext cx="69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0377" y="6224842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TM III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19640" y="6237904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2186" y="6220487"/>
            <a:ext cx="7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LTC II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85026" y="2153721"/>
            <a:ext cx="95772" cy="17384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1365" y="3707133"/>
            <a:ext cx="45719" cy="141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68513" y="4016981"/>
            <a:ext cx="392031" cy="39819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350890" y="3594840"/>
            <a:ext cx="427279" cy="422141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Bent Arrow 21"/>
          <p:cNvSpPr/>
          <p:nvPr/>
        </p:nvSpPr>
        <p:spPr>
          <a:xfrm rot="5400000">
            <a:off x="2978316" y="2955368"/>
            <a:ext cx="310955" cy="90965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Bent Arrow 23"/>
          <p:cNvSpPr/>
          <p:nvPr/>
        </p:nvSpPr>
        <p:spPr>
          <a:xfrm rot="16200000" flipV="1">
            <a:off x="3110856" y="4203483"/>
            <a:ext cx="259754" cy="73840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74174" y="1945972"/>
            <a:ext cx="2090611" cy="30084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Compression occurs when those with higher pay are newer employees, but not different in any other skill set/qualification from the lower paid employees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77886" y="1386608"/>
            <a:ext cx="4314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TM – LTC Ops Salary Distribution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689577" y="3175817"/>
            <a:ext cx="107004" cy="10702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0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2622 -0.02801 L 0.07118 -0.03287 C 0.08073 -0.03426 0.08924 -0.02963 0.09444 -0.02106 C 0.10052 -0.01111 0.10191 0.0007 0.09896 0.01297 L 0.08663 0.07107 " pathEditMode="relative" rAng="306000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83875" y="2001254"/>
            <a:ext cx="25646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PEs have the highest number of duplicate salaries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More formulaic salary analysis</a:t>
            </a:r>
          </a:p>
          <a:p>
            <a:pPr lvl="1"/>
            <a:endParaRPr lang="en-US" sz="14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Some evidence of compression in the movement from EIT III to PE I</a:t>
            </a:r>
          </a:p>
          <a:p>
            <a:endParaRPr lang="en-US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3091" t="41555" r="54850" b="41109"/>
          <a:stretch/>
        </p:blipFill>
        <p:spPr>
          <a:xfrm>
            <a:off x="575729" y="210941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16454"/>
              </p:ext>
            </p:extLst>
          </p:nvPr>
        </p:nvGraphicFramePr>
        <p:xfrm>
          <a:off x="190500" y="1205345"/>
          <a:ext cx="8953500" cy="5425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1869349" y="5582837"/>
            <a:ext cx="3657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69349" y="4353050"/>
            <a:ext cx="3501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35334" y="5277394"/>
            <a:ext cx="2956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35334" y="4018121"/>
            <a:ext cx="2897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02676" y="5172891"/>
            <a:ext cx="3040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202676" y="3526971"/>
            <a:ext cx="281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03520" y="3111129"/>
            <a:ext cx="3803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7916140" y="2138476"/>
            <a:ext cx="238295" cy="274446"/>
          </a:xfrm>
          <a:custGeom>
            <a:avLst/>
            <a:gdLst>
              <a:gd name="connsiteX0" fmla="*/ 0 w 238295"/>
              <a:gd name="connsiteY0" fmla="*/ 0 h 274446"/>
              <a:gd name="connsiteX1" fmla="*/ 238125 w 238295"/>
              <a:gd name="connsiteY1" fmla="*/ 114300 h 274446"/>
              <a:gd name="connsiteX2" fmla="*/ 38100 w 238295"/>
              <a:gd name="connsiteY2" fmla="*/ 257175 h 274446"/>
              <a:gd name="connsiteX3" fmla="*/ 38100 w 238295"/>
              <a:gd name="connsiteY3" fmla="*/ 266700 h 27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295" h="274446">
                <a:moveTo>
                  <a:pt x="0" y="0"/>
                </a:moveTo>
                <a:cubicBezTo>
                  <a:pt x="115887" y="35719"/>
                  <a:pt x="231775" y="71438"/>
                  <a:pt x="238125" y="114300"/>
                </a:cubicBezTo>
                <a:cubicBezTo>
                  <a:pt x="244475" y="157162"/>
                  <a:pt x="71437" y="231775"/>
                  <a:pt x="38100" y="257175"/>
                </a:cubicBezTo>
                <a:cubicBezTo>
                  <a:pt x="4763" y="282575"/>
                  <a:pt x="21431" y="274637"/>
                  <a:pt x="38100" y="26670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4105" y="2156032"/>
            <a:ext cx="2985456" cy="123245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Positions with a clear career progression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238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83875" y="2001254"/>
            <a:ext cx="25646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PEs have the highest number of duplicate salaries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More formulaic salary analysis</a:t>
            </a:r>
          </a:p>
          <a:p>
            <a:pPr lvl="1"/>
            <a:endParaRPr lang="en-US" sz="14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Some evidence of compression in the movement from EIT III to PE I</a:t>
            </a:r>
          </a:p>
          <a:p>
            <a:endParaRPr lang="en-US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3091" t="41555" r="54850" b="41109"/>
          <a:stretch/>
        </p:blipFill>
        <p:spPr>
          <a:xfrm>
            <a:off x="575729" y="210941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7869479"/>
              </p:ext>
            </p:extLst>
          </p:nvPr>
        </p:nvGraphicFramePr>
        <p:xfrm>
          <a:off x="190500" y="1205345"/>
          <a:ext cx="8953500" cy="5425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1869349" y="5582837"/>
            <a:ext cx="3657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69349" y="4353050"/>
            <a:ext cx="3501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35334" y="5277394"/>
            <a:ext cx="2956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35334" y="4018121"/>
            <a:ext cx="2897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02676" y="5172891"/>
            <a:ext cx="3040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202676" y="3526971"/>
            <a:ext cx="281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03520" y="3111129"/>
            <a:ext cx="3803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7916140" y="2138476"/>
            <a:ext cx="238295" cy="274446"/>
          </a:xfrm>
          <a:custGeom>
            <a:avLst/>
            <a:gdLst>
              <a:gd name="connsiteX0" fmla="*/ 0 w 238295"/>
              <a:gd name="connsiteY0" fmla="*/ 0 h 274446"/>
              <a:gd name="connsiteX1" fmla="*/ 238125 w 238295"/>
              <a:gd name="connsiteY1" fmla="*/ 114300 h 274446"/>
              <a:gd name="connsiteX2" fmla="*/ 38100 w 238295"/>
              <a:gd name="connsiteY2" fmla="*/ 257175 h 274446"/>
              <a:gd name="connsiteX3" fmla="*/ 38100 w 238295"/>
              <a:gd name="connsiteY3" fmla="*/ 266700 h 27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295" h="274446">
                <a:moveTo>
                  <a:pt x="0" y="0"/>
                </a:moveTo>
                <a:cubicBezTo>
                  <a:pt x="115887" y="35719"/>
                  <a:pt x="231775" y="71438"/>
                  <a:pt x="238125" y="114300"/>
                </a:cubicBezTo>
                <a:cubicBezTo>
                  <a:pt x="244475" y="157162"/>
                  <a:pt x="71437" y="231775"/>
                  <a:pt x="38100" y="257175"/>
                </a:cubicBezTo>
                <a:cubicBezTo>
                  <a:pt x="4763" y="282575"/>
                  <a:pt x="21431" y="274637"/>
                  <a:pt x="38100" y="26670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ent Arrow 14"/>
          <p:cNvSpPr/>
          <p:nvPr/>
        </p:nvSpPr>
        <p:spPr>
          <a:xfrm flipH="1">
            <a:off x="6330986" y="3686591"/>
            <a:ext cx="517012" cy="153429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850477" y="4841644"/>
            <a:ext cx="2985456" cy="123245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Distributions are mostly gathered at the low end or midpoint of the range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784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397" y="1796343"/>
            <a:ext cx="4691835" cy="672146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Why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477" y="2462274"/>
            <a:ext cx="86867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I. Compression</a:t>
            </a:r>
          </a:p>
          <a:p>
            <a:r>
              <a:rPr lang="en-US" dirty="0" smtClean="0">
                <a:solidFill>
                  <a:srgbClr val="FF00FF"/>
                </a:solidFill>
                <a:latin typeface="Trebuchet MS"/>
                <a:cs typeface="Trebuchet MS"/>
              </a:rPr>
              <a:t>	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- Higher average salary amongst new employees relative to current </a:t>
            </a:r>
            <a:r>
              <a:rPr lang="en-US" dirty="0" smtClean="0">
                <a:solidFill>
                  <a:srgbClr val="FF00FF"/>
                </a:solidFill>
                <a:latin typeface="Trebuchet MS"/>
                <a:cs typeface="Trebuchet MS"/>
              </a:rPr>
              <a:t>	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employees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r>
              <a:rPr lang="en-US" dirty="0" smtClean="0">
                <a:solidFill>
                  <a:srgbClr val="FF00FF"/>
                </a:solidFill>
                <a:latin typeface="Trebuchet MS"/>
                <a:cs typeface="Trebuchet MS"/>
              </a:rPr>
              <a:t>	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- Caused by pay grade movements through time, and lack of merit-pay </a:t>
            </a: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II. Retention and Salary Growth </a:t>
            </a:r>
          </a:p>
          <a:p>
            <a:r>
              <a:rPr lang="en-US" dirty="0">
                <a:solidFill>
                  <a:srgbClr val="FF00FF"/>
                </a:solidFill>
                <a:latin typeface="Trebuchet MS"/>
                <a:cs typeface="Trebuchet MS"/>
              </a:rPr>
              <a:t>	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- Career progressions vs. Hire-in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positions</a:t>
            </a:r>
          </a:p>
          <a:p>
            <a:r>
              <a:rPr lang="en-US" dirty="0">
                <a:solidFill>
                  <a:srgbClr val="FF00FF"/>
                </a:solidFill>
                <a:latin typeface="Trebuchet MS"/>
                <a:cs typeface="Trebuchet MS"/>
              </a:rPr>
              <a:t>	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- Promotional opportunities and new-hire salary appointment </a:t>
            </a:r>
          </a:p>
          <a:p>
            <a:r>
              <a:rPr lang="en-US" b="1" dirty="0" smtClean="0">
                <a:latin typeface="Trebuchet MS"/>
                <a:cs typeface="Trebuchet MS"/>
              </a:rPr>
              <a:t>III. </a:t>
            </a:r>
            <a:r>
              <a:rPr lang="en-US" b="1" dirty="0">
                <a:latin typeface="Trebuchet MS"/>
                <a:cs typeface="Trebuchet MS"/>
              </a:rPr>
              <a:t>Underpaid positions</a:t>
            </a:r>
          </a:p>
          <a:p>
            <a:pPr lvl="1"/>
            <a:r>
              <a:rPr lang="en-US" dirty="0">
                <a:latin typeface="Trebuchet MS"/>
                <a:cs typeface="Trebuchet MS"/>
              </a:rPr>
              <a:t>- Underpaid positions vs underpaid employee</a:t>
            </a:r>
          </a:p>
          <a:p>
            <a:pPr lvl="1"/>
            <a:r>
              <a:rPr lang="en-US" dirty="0" smtClean="0">
                <a:latin typeface="Trebuchet MS"/>
                <a:cs typeface="Trebuchet MS"/>
              </a:rPr>
              <a:t>- Underpaid </a:t>
            </a:r>
            <a:r>
              <a:rPr lang="en-US" dirty="0">
                <a:latin typeface="Trebuchet MS"/>
                <a:cs typeface="Trebuchet MS"/>
              </a:rPr>
              <a:t>positions </a:t>
            </a:r>
            <a:r>
              <a:rPr lang="en-US" dirty="0" smtClean="0">
                <a:latin typeface="Trebuchet MS"/>
                <a:cs typeface="Trebuchet MS"/>
              </a:rPr>
              <a:t>defined </a:t>
            </a:r>
            <a:r>
              <a:rPr lang="en-US" dirty="0">
                <a:latin typeface="Trebuchet MS"/>
                <a:cs typeface="Trebuchet MS"/>
              </a:rPr>
              <a:t>by CDPA </a:t>
            </a:r>
          </a:p>
          <a:p>
            <a:r>
              <a:rPr lang="en-US" b="1" dirty="0" smtClean="0">
                <a:latin typeface="Trebuchet MS"/>
                <a:cs typeface="Trebuchet MS"/>
              </a:rPr>
              <a:t>IV. Hiring process</a:t>
            </a:r>
          </a:p>
          <a:p>
            <a:r>
              <a:rPr lang="en-US" dirty="0">
                <a:solidFill>
                  <a:srgbClr val="FF00FF"/>
                </a:solidFill>
                <a:latin typeface="Trebuchet MS"/>
                <a:cs typeface="Trebuchet MS"/>
              </a:rPr>
              <a:t>	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- Appropriately attribute the role of compensation in the hiring process</a:t>
            </a:r>
          </a:p>
          <a:p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37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83875" y="2001254"/>
            <a:ext cx="25646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PEs have the highest number of duplicate salaries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More formulaic salary analysis</a:t>
            </a:r>
          </a:p>
          <a:p>
            <a:pPr lvl="1"/>
            <a:endParaRPr lang="en-US" sz="14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Some evidence of compression in the movement from EIT III to PE I</a:t>
            </a:r>
          </a:p>
          <a:p>
            <a:endParaRPr lang="en-US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3091" t="41555" r="54850" b="41109"/>
          <a:stretch/>
        </p:blipFill>
        <p:spPr>
          <a:xfrm>
            <a:off x="575729" y="210941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5287234"/>
              </p:ext>
            </p:extLst>
          </p:nvPr>
        </p:nvGraphicFramePr>
        <p:xfrm>
          <a:off x="190500" y="1205345"/>
          <a:ext cx="8953500" cy="5425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1869349" y="5582837"/>
            <a:ext cx="3657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69349" y="4353050"/>
            <a:ext cx="3501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35334" y="5277394"/>
            <a:ext cx="2956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35334" y="4018121"/>
            <a:ext cx="2897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02676" y="5172891"/>
            <a:ext cx="3040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202676" y="3526971"/>
            <a:ext cx="281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03520" y="3111129"/>
            <a:ext cx="3803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7916140" y="2138476"/>
            <a:ext cx="238295" cy="274446"/>
          </a:xfrm>
          <a:custGeom>
            <a:avLst/>
            <a:gdLst>
              <a:gd name="connsiteX0" fmla="*/ 0 w 238295"/>
              <a:gd name="connsiteY0" fmla="*/ 0 h 274446"/>
              <a:gd name="connsiteX1" fmla="*/ 238125 w 238295"/>
              <a:gd name="connsiteY1" fmla="*/ 114300 h 274446"/>
              <a:gd name="connsiteX2" fmla="*/ 38100 w 238295"/>
              <a:gd name="connsiteY2" fmla="*/ 257175 h 274446"/>
              <a:gd name="connsiteX3" fmla="*/ 38100 w 238295"/>
              <a:gd name="connsiteY3" fmla="*/ 266700 h 27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295" h="274446">
                <a:moveTo>
                  <a:pt x="0" y="0"/>
                </a:moveTo>
                <a:cubicBezTo>
                  <a:pt x="115887" y="35719"/>
                  <a:pt x="231775" y="71438"/>
                  <a:pt x="238125" y="114300"/>
                </a:cubicBezTo>
                <a:cubicBezTo>
                  <a:pt x="244475" y="157162"/>
                  <a:pt x="71437" y="231775"/>
                  <a:pt x="38100" y="257175"/>
                </a:cubicBezTo>
                <a:cubicBezTo>
                  <a:pt x="4763" y="282575"/>
                  <a:pt x="21431" y="274637"/>
                  <a:pt x="38100" y="26670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850477" y="4737480"/>
            <a:ext cx="2985456" cy="123245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Why: A clear career progression incentivizes employees to promote out of their position quickly</a:t>
            </a:r>
          </a:p>
        </p:txBody>
      </p:sp>
      <p:sp>
        <p:nvSpPr>
          <p:cNvPr id="2" name="Oval 1"/>
          <p:cNvSpPr/>
          <p:nvPr/>
        </p:nvSpPr>
        <p:spPr>
          <a:xfrm>
            <a:off x="4320633" y="4597405"/>
            <a:ext cx="68094" cy="7828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79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2.22222E-6 4.44444E-6 L 0.00851 -0.08912 C 0.01025 -0.10834 0.01771 -0.12315 0.02813 -0.12987 C 0.04028 -0.13727 0.0533 -0.13542 0.06528 -0.12454 L 0.1224 -0.0757 " pathEditMode="relative" rAng="2010000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6890087" y="2103121"/>
            <a:ext cx="533482" cy="1478944"/>
          </a:xfrm>
          <a:custGeom>
            <a:avLst/>
            <a:gdLst>
              <a:gd name="connsiteX0" fmla="*/ 0 w 323887"/>
              <a:gd name="connsiteY0" fmla="*/ 0 h 1076325"/>
              <a:gd name="connsiteX1" fmla="*/ 76200 w 323887"/>
              <a:gd name="connsiteY1" fmla="*/ 428625 h 1076325"/>
              <a:gd name="connsiteX2" fmla="*/ 323850 w 323887"/>
              <a:gd name="connsiteY2" fmla="*/ 742950 h 1076325"/>
              <a:gd name="connsiteX3" fmla="*/ 57150 w 323887"/>
              <a:gd name="connsiteY3" fmla="*/ 990600 h 1076325"/>
              <a:gd name="connsiteX4" fmla="*/ 47625 w 323887"/>
              <a:gd name="connsiteY4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87" h="1076325">
                <a:moveTo>
                  <a:pt x="0" y="0"/>
                </a:moveTo>
                <a:cubicBezTo>
                  <a:pt x="11112" y="152400"/>
                  <a:pt x="22225" y="304800"/>
                  <a:pt x="76200" y="428625"/>
                </a:cubicBezTo>
                <a:cubicBezTo>
                  <a:pt x="130175" y="552450"/>
                  <a:pt x="327025" y="649288"/>
                  <a:pt x="323850" y="742950"/>
                </a:cubicBezTo>
                <a:cubicBezTo>
                  <a:pt x="320675" y="836612"/>
                  <a:pt x="103187" y="935038"/>
                  <a:pt x="57150" y="990600"/>
                </a:cubicBezTo>
                <a:cubicBezTo>
                  <a:pt x="11113" y="1046162"/>
                  <a:pt x="29369" y="1061243"/>
                  <a:pt x="47625" y="107632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6" name="Chart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514125"/>
              </p:ext>
            </p:extLst>
          </p:nvPr>
        </p:nvGraphicFramePr>
        <p:xfrm>
          <a:off x="575729" y="1343025"/>
          <a:ext cx="8077200" cy="540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3091" t="41555" r="54850" b="41109"/>
          <a:stretch/>
        </p:blipFill>
        <p:spPr>
          <a:xfrm>
            <a:off x="575729" y="380999"/>
            <a:ext cx="1743137" cy="105833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59463" y="931331"/>
            <a:ext cx="5931004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40526" y="6458717"/>
            <a:ext cx="7863840" cy="2873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1104900" y="6233680"/>
            <a:ext cx="7829550" cy="4500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ounded Rectangle 51"/>
          <p:cNvSpPr/>
          <p:nvPr/>
        </p:nvSpPr>
        <p:spPr>
          <a:xfrm>
            <a:off x="1914525" y="6233680"/>
            <a:ext cx="723900" cy="36872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863655" y="6226913"/>
            <a:ext cx="72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GP I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822247" y="6233680"/>
            <a:ext cx="72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GP II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24275" y="6233076"/>
            <a:ext cx="72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GP III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26303" y="6233680"/>
            <a:ext cx="72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GP IV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528331" y="6233680"/>
            <a:ext cx="72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GP V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347030" y="6233076"/>
            <a:ext cx="695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GP VI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15282" y="6233076"/>
            <a:ext cx="72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GP VII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2066925" y="4991100"/>
            <a:ext cx="251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066925" y="4524375"/>
            <a:ext cx="2519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962275" y="4905375"/>
            <a:ext cx="2762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962275" y="4357067"/>
            <a:ext cx="2762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876675" y="4772025"/>
            <a:ext cx="285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Freeform 80"/>
          <p:cNvSpPr/>
          <p:nvPr/>
        </p:nvSpPr>
        <p:spPr>
          <a:xfrm rot="497648">
            <a:off x="7648575" y="2581275"/>
            <a:ext cx="323850" cy="466725"/>
          </a:xfrm>
          <a:custGeom>
            <a:avLst/>
            <a:gdLst>
              <a:gd name="connsiteX0" fmla="*/ 0 w 240306"/>
              <a:gd name="connsiteY0" fmla="*/ 0 h 466725"/>
              <a:gd name="connsiteX1" fmla="*/ 238125 w 240306"/>
              <a:gd name="connsiteY1" fmla="*/ 57150 h 466725"/>
              <a:gd name="connsiteX2" fmla="*/ 114300 w 240306"/>
              <a:gd name="connsiteY2" fmla="*/ 333375 h 466725"/>
              <a:gd name="connsiteX3" fmla="*/ 47625 w 240306"/>
              <a:gd name="connsiteY3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306" h="466725">
                <a:moveTo>
                  <a:pt x="0" y="0"/>
                </a:moveTo>
                <a:cubicBezTo>
                  <a:pt x="109537" y="794"/>
                  <a:pt x="219075" y="1588"/>
                  <a:pt x="238125" y="57150"/>
                </a:cubicBezTo>
                <a:cubicBezTo>
                  <a:pt x="257175" y="112713"/>
                  <a:pt x="146050" y="265113"/>
                  <a:pt x="114300" y="333375"/>
                </a:cubicBezTo>
                <a:cubicBezTo>
                  <a:pt x="82550" y="401638"/>
                  <a:pt x="65087" y="434181"/>
                  <a:pt x="47625" y="46672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8402522" y="2111434"/>
            <a:ext cx="543983" cy="997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ent Arrow 3"/>
          <p:cNvSpPr/>
          <p:nvPr/>
        </p:nvSpPr>
        <p:spPr>
          <a:xfrm rot="5400000">
            <a:off x="4946811" y="1578025"/>
            <a:ext cx="495572" cy="206434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47297" y="1944300"/>
            <a:ext cx="2930507" cy="16292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Because GP positions are typically “in-hire,” we see more crowding around midpoint and top of range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91102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2" y="1898920"/>
            <a:ext cx="4691835" cy="672146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Key Takeaways 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477" y="2601942"/>
            <a:ext cx="86867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I. Educational effort around Colorado Revised Statutes and DPA rules and guidelines 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Communicating a clear definition and identification strategy of issues like compression, underpaid positions </a:t>
            </a:r>
          </a:p>
          <a:p>
            <a:pPr lvl="1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II. Set expectations for how CDOT compensation procedure can address: 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New-hire pay and recruitment of qualified employees</a:t>
            </a:r>
          </a:p>
          <a:p>
            <a:pPr marL="1200150" lvl="2" indent="-2857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Experience-pay relationship 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Retention of skill when merit-pay is not funded</a:t>
            </a:r>
          </a:p>
          <a:p>
            <a:pPr marL="1200150" lvl="2" indent="-2857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Salary growth, promotional opportunities, rewards and recognition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Filling vacancies effectively 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Compression 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pPr lvl="2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pPr lvl="1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1757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2" y="1898920"/>
            <a:ext cx="4691835" cy="672146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Questions and Assistance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477" y="2601942"/>
            <a:ext cx="86867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For additional assistance or questions about this presentation contact: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Margaret Vetterling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  <a:hlinkClick r:id="rId4"/>
              </a:rPr>
              <a:t>Margaret.vetterling@state.co.us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pPr lvl="1"/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Beverly Wyatt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  <a:hlinkClick r:id="rId5"/>
              </a:rPr>
              <a:t>Beverly.wyatt@state.co.us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pPr lvl="2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  <a:p>
            <a:pPr lvl="1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mdreyer\AppData\Local\Microsoft\Windows\Temporary Internet Files\Low\Content.IE5\7ZKCNE8E\MC910216334[1]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436"/>
          <a:stretch/>
        </p:blipFill>
        <p:spPr bwMode="auto">
          <a:xfrm>
            <a:off x="6740431" y="5611329"/>
            <a:ext cx="1992318" cy="8715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5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8330" y="2208178"/>
            <a:ext cx="5346803" cy="2431915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Compensation Philosophy</a:t>
            </a:r>
            <a:endParaRPr lang="en-US" sz="4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813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653" y="1817611"/>
            <a:ext cx="6256656" cy="827121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What:</a:t>
            </a:r>
            <a:r>
              <a:rPr lang="en-US" sz="2800" b="1" dirty="0" smtClean="0">
                <a:solidFill>
                  <a:srgbClr val="FF00FF"/>
                </a:solidFill>
                <a:latin typeface="Museo Slab 500"/>
                <a:cs typeface="Museo Slab 500"/>
              </a:rPr>
              <a:t/>
            </a:r>
            <a:br>
              <a:rPr lang="en-US" sz="2800" b="1" dirty="0" smtClean="0">
                <a:solidFill>
                  <a:srgbClr val="FF00FF"/>
                </a:solidFill>
                <a:latin typeface="Museo Slab 500"/>
                <a:cs typeface="Museo Slab 500"/>
              </a:rPr>
            </a:br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Compensation Philosophy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6653" y="2659094"/>
            <a:ext cx="8212072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latin typeface="Trebuchet MS" panose="020B0603020202020204" pitchFamily="34" charset="0"/>
              </a:rPr>
              <a:t>Compensation (also known as Total Rewards) can be defined as </a:t>
            </a:r>
            <a:r>
              <a:rPr lang="en-US" b="1" dirty="0">
                <a:latin typeface="Trebuchet MS" panose="020B0603020202020204" pitchFamily="34" charset="0"/>
              </a:rPr>
              <a:t>all of the rewards earned by employees in return for their </a:t>
            </a:r>
            <a:r>
              <a:rPr lang="en-US" b="1" dirty="0" smtClean="0">
                <a:latin typeface="Trebuchet MS" panose="020B0603020202020204" pitchFamily="34" charset="0"/>
              </a:rPr>
              <a:t>labor</a:t>
            </a:r>
            <a:r>
              <a:rPr lang="en-US" dirty="0">
                <a:latin typeface="Trebuchet MS" panose="020B0603020202020204" pitchFamily="34" charset="0"/>
              </a:rPr>
              <a:t>. </a:t>
            </a:r>
          </a:p>
          <a:p>
            <a:pPr fontAlgn="base"/>
            <a:endParaRPr lang="en-US" b="1" i="1" dirty="0" smtClean="0">
              <a:latin typeface="Trebuchet MS" panose="020B0603020202020204" pitchFamily="34" charset="0"/>
            </a:endParaRPr>
          </a:p>
          <a:p>
            <a:pPr fontAlgn="base"/>
            <a:r>
              <a:rPr lang="en-US" b="1" i="1" dirty="0" smtClean="0">
                <a:solidFill>
                  <a:srgbClr val="FF00FF"/>
                </a:solidFill>
                <a:latin typeface="Trebuchet MS" panose="020B0603020202020204" pitchFamily="34" charset="0"/>
              </a:rPr>
              <a:t>	</a:t>
            </a:r>
            <a:r>
              <a:rPr lang="en-US" sz="1700" b="1" i="1" dirty="0" smtClean="0">
                <a:latin typeface="Trebuchet MS" panose="020B0603020202020204" pitchFamily="34" charset="0"/>
              </a:rPr>
              <a:t>Direct </a:t>
            </a:r>
            <a:r>
              <a:rPr lang="en-US" sz="1700" b="1" i="1" dirty="0">
                <a:latin typeface="Trebuchet MS" panose="020B0603020202020204" pitchFamily="34" charset="0"/>
              </a:rPr>
              <a:t>financial </a:t>
            </a:r>
            <a:r>
              <a:rPr lang="en-US" sz="1700" b="1" i="1" dirty="0" smtClean="0">
                <a:latin typeface="Trebuchet MS" panose="020B0603020202020204" pitchFamily="34" charset="0"/>
              </a:rPr>
              <a:t>compensation</a:t>
            </a:r>
            <a:r>
              <a:rPr lang="en-US" sz="1700" dirty="0" smtClean="0">
                <a:latin typeface="Trebuchet MS" panose="020B0603020202020204" pitchFamily="34" charset="0"/>
              </a:rPr>
              <a:t>:</a:t>
            </a:r>
            <a:r>
              <a:rPr lang="en-US" sz="1700" dirty="0" smtClean="0">
                <a:solidFill>
                  <a:srgbClr val="FF00FF"/>
                </a:solidFill>
                <a:latin typeface="Trebuchet MS" panose="020B0603020202020204" pitchFamily="34" charset="0"/>
              </a:rPr>
              <a:t>	</a:t>
            </a:r>
            <a:r>
              <a:rPr lang="en-US" sz="1700" dirty="0" smtClean="0">
                <a:latin typeface="Trebuchet MS" panose="020B0603020202020204" pitchFamily="34" charset="0"/>
              </a:rPr>
              <a:t>wages</a:t>
            </a:r>
            <a:r>
              <a:rPr lang="en-US" sz="1700" dirty="0">
                <a:latin typeface="Trebuchet MS" panose="020B0603020202020204" pitchFamily="34" charset="0"/>
              </a:rPr>
              <a:t>, salaries, bonuses and </a:t>
            </a:r>
            <a:r>
              <a:rPr lang="en-US" sz="1700" dirty="0" smtClean="0">
                <a:latin typeface="Trebuchet MS" panose="020B0603020202020204" pitchFamily="34" charset="0"/>
              </a:rPr>
              <a:t>commissions</a:t>
            </a:r>
          </a:p>
          <a:p>
            <a:pPr fontAlgn="base"/>
            <a:endParaRPr lang="en-US" sz="1700" dirty="0">
              <a:latin typeface="Trebuchet MS" panose="020B0603020202020204" pitchFamily="34" charset="0"/>
            </a:endParaRPr>
          </a:p>
          <a:p>
            <a:pPr fontAlgn="base"/>
            <a:r>
              <a:rPr lang="en-US" sz="1700" b="1" i="1" dirty="0" smtClean="0">
                <a:solidFill>
                  <a:srgbClr val="FF00FF"/>
                </a:solidFill>
                <a:latin typeface="Trebuchet MS" panose="020B0603020202020204" pitchFamily="34" charset="0"/>
              </a:rPr>
              <a:t>	</a:t>
            </a:r>
            <a:r>
              <a:rPr lang="en-US" sz="1700" b="1" i="1" dirty="0" smtClean="0">
                <a:latin typeface="Trebuchet MS" panose="020B0603020202020204" pitchFamily="34" charset="0"/>
              </a:rPr>
              <a:t>Indirect </a:t>
            </a:r>
            <a:r>
              <a:rPr lang="en-US" sz="1700" b="1" i="1" dirty="0">
                <a:latin typeface="Trebuchet MS" panose="020B0603020202020204" pitchFamily="34" charset="0"/>
              </a:rPr>
              <a:t>financial </a:t>
            </a:r>
            <a:r>
              <a:rPr lang="en-US" sz="1700" b="1" i="1" dirty="0" smtClean="0">
                <a:latin typeface="Trebuchet MS" panose="020B0603020202020204" pitchFamily="34" charset="0"/>
              </a:rPr>
              <a:t>compensation</a:t>
            </a:r>
            <a:r>
              <a:rPr lang="en-US" sz="1700" dirty="0" smtClean="0">
                <a:latin typeface="Trebuchet MS" panose="020B0603020202020204" pitchFamily="34" charset="0"/>
              </a:rPr>
              <a:t>: benefits, leaves</a:t>
            </a:r>
            <a:r>
              <a:rPr lang="en-US" sz="1700" dirty="0">
                <a:latin typeface="Trebuchet MS" panose="020B0603020202020204" pitchFamily="34" charset="0"/>
              </a:rPr>
              <a:t>, retirement plans, </a:t>
            </a:r>
            <a:r>
              <a:rPr lang="en-US" sz="1700" dirty="0" smtClean="0">
                <a:solidFill>
                  <a:srgbClr val="FF00FF"/>
                </a:solidFill>
                <a:latin typeface="Trebuchet MS" panose="020B0603020202020204" pitchFamily="34" charset="0"/>
              </a:rPr>
              <a:t>	</a:t>
            </a:r>
            <a:r>
              <a:rPr lang="en-US" sz="1700" dirty="0" smtClean="0">
                <a:latin typeface="Trebuchet MS" panose="020B0603020202020204" pitchFamily="34" charset="0"/>
              </a:rPr>
              <a:t>education</a:t>
            </a:r>
            <a:r>
              <a:rPr lang="en-US" sz="1700" dirty="0">
                <a:latin typeface="Trebuchet MS" panose="020B0603020202020204" pitchFamily="34" charset="0"/>
              </a:rPr>
              <a:t>, and employee </a:t>
            </a:r>
            <a:r>
              <a:rPr lang="en-US" sz="1700" dirty="0" smtClean="0">
                <a:latin typeface="Trebuchet MS" panose="020B0603020202020204" pitchFamily="34" charset="0"/>
              </a:rPr>
              <a:t>services</a:t>
            </a:r>
          </a:p>
          <a:p>
            <a:pPr fontAlgn="base"/>
            <a:endParaRPr lang="en-US" sz="1700" dirty="0">
              <a:latin typeface="Trebuchet MS" panose="020B0603020202020204" pitchFamily="34" charset="0"/>
            </a:endParaRPr>
          </a:p>
          <a:p>
            <a:pPr fontAlgn="base"/>
            <a:r>
              <a:rPr lang="en-US" sz="1700" b="1" i="1" dirty="0" smtClean="0">
                <a:solidFill>
                  <a:srgbClr val="FF00FF"/>
                </a:solidFill>
                <a:latin typeface="Trebuchet MS" panose="020B0603020202020204" pitchFamily="34" charset="0"/>
              </a:rPr>
              <a:t>	</a:t>
            </a:r>
            <a:r>
              <a:rPr lang="en-US" sz="1700" b="1" i="1" dirty="0" smtClean="0">
                <a:latin typeface="Trebuchet MS" panose="020B0603020202020204" pitchFamily="34" charset="0"/>
              </a:rPr>
              <a:t>Non-financial compensation</a:t>
            </a:r>
            <a:r>
              <a:rPr lang="en-US" sz="1700" dirty="0" smtClean="0">
                <a:latin typeface="Trebuchet MS" panose="020B0603020202020204" pitchFamily="34" charset="0"/>
              </a:rPr>
              <a:t>: career development </a:t>
            </a:r>
            <a:r>
              <a:rPr lang="en-US" sz="1700" dirty="0">
                <a:latin typeface="Trebuchet MS" panose="020B0603020202020204" pitchFamily="34" charset="0"/>
              </a:rPr>
              <a:t>and advancement </a:t>
            </a:r>
            <a:r>
              <a:rPr lang="en-US" sz="1700" dirty="0" smtClean="0">
                <a:solidFill>
                  <a:srgbClr val="FF00FF"/>
                </a:solidFill>
                <a:latin typeface="Trebuchet MS" panose="020B0603020202020204" pitchFamily="34" charset="0"/>
              </a:rPr>
              <a:t>	</a:t>
            </a:r>
            <a:r>
              <a:rPr lang="en-US" sz="1700" dirty="0" smtClean="0">
                <a:latin typeface="Trebuchet MS" panose="020B0603020202020204" pitchFamily="34" charset="0"/>
              </a:rPr>
              <a:t>opportunities, opportunities for recognition</a:t>
            </a:r>
            <a:r>
              <a:rPr lang="en-US" sz="1700" dirty="0">
                <a:latin typeface="Trebuchet MS" panose="020B0603020202020204" pitchFamily="34" charset="0"/>
              </a:rPr>
              <a:t>, as well as work environment and </a:t>
            </a:r>
            <a:r>
              <a:rPr lang="en-US" sz="1700" dirty="0" smtClean="0">
                <a:solidFill>
                  <a:srgbClr val="FF00FF"/>
                </a:solidFill>
                <a:latin typeface="Trebuchet MS" panose="020B0603020202020204" pitchFamily="34" charset="0"/>
              </a:rPr>
              <a:t>	</a:t>
            </a:r>
            <a:r>
              <a:rPr lang="en-US" sz="1700" dirty="0" smtClean="0">
                <a:latin typeface="Trebuchet MS" panose="020B0603020202020204" pitchFamily="34" charset="0"/>
              </a:rPr>
              <a:t>conditions</a:t>
            </a:r>
            <a:endParaRPr lang="en-US" sz="1700" dirty="0"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8830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2203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What: </a:t>
            </a:r>
            <a:r>
              <a:rPr lang="en-US" sz="2800" b="1" dirty="0" smtClean="0">
                <a:solidFill>
                  <a:srgbClr val="FF00FF"/>
                </a:solidFill>
                <a:latin typeface="Museo Slab 500"/>
                <a:cs typeface="Museo Slab 500"/>
              </a:rPr>
              <a:t/>
            </a:r>
            <a:br>
              <a:rPr lang="en-US" sz="2800" b="1" dirty="0" smtClean="0">
                <a:solidFill>
                  <a:srgbClr val="FF00FF"/>
                </a:solidFill>
                <a:latin typeface="Museo Slab 500"/>
                <a:cs typeface="Museo Slab 500"/>
              </a:rPr>
            </a:br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State Compensation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2" y="3039574"/>
            <a:ext cx="4038600" cy="3128745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rebuchet MS" panose="020B0603020202020204" pitchFamily="34" charset="0"/>
              </a:rPr>
              <a:t>The State’s policy </a:t>
            </a:r>
            <a:r>
              <a:rPr lang="en-US" sz="1800" dirty="0" smtClean="0">
                <a:latin typeface="Trebuchet MS" panose="020B0603020202020204" pitchFamily="34" charset="0"/>
              </a:rPr>
              <a:t>by statute, is </a:t>
            </a:r>
            <a:r>
              <a:rPr lang="en-US" sz="1800" dirty="0">
                <a:latin typeface="Trebuchet MS" panose="020B0603020202020204" pitchFamily="34" charset="0"/>
              </a:rPr>
              <a:t>to provide employees </a:t>
            </a:r>
            <a:r>
              <a:rPr lang="en-US" sz="1800" b="1" dirty="0">
                <a:latin typeface="Trebuchet MS" panose="020B0603020202020204" pitchFamily="34" charset="0"/>
              </a:rPr>
              <a:t>total compensation that </a:t>
            </a:r>
            <a:r>
              <a:rPr lang="en-US" sz="1800" dirty="0">
                <a:latin typeface="Trebuchet MS" panose="020B0603020202020204" pitchFamily="34" charset="0"/>
              </a:rPr>
              <a:t>provides a competitive package designed to recruit, reward and retain a qualified workforce.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51381"/>
            <a:ext cx="4038600" cy="3905133"/>
          </a:xfrm>
        </p:spPr>
      </p:pic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195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49" y="1799635"/>
            <a:ext cx="7162800" cy="888517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How: </a:t>
            </a:r>
            <a:r>
              <a:rPr lang="en-US" sz="2800" b="1" dirty="0" smtClean="0">
                <a:solidFill>
                  <a:srgbClr val="FF00FF"/>
                </a:solidFill>
                <a:latin typeface="Museo Slab 500"/>
                <a:cs typeface="Museo Slab 500"/>
              </a:rPr>
              <a:t/>
            </a:r>
            <a:br>
              <a:rPr lang="en-US" sz="2800" b="1" dirty="0" smtClean="0">
                <a:solidFill>
                  <a:srgbClr val="FF00FF"/>
                </a:solidFill>
                <a:latin typeface="Museo Slab 500"/>
                <a:cs typeface="Museo Slab 500"/>
              </a:rPr>
            </a:br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Pay Grade Creation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28649" y="2535753"/>
            <a:ext cx="80295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I. Prevailing Practices</a:t>
            </a:r>
          </a:p>
          <a:p>
            <a:pPr marL="857250" lvl="1" indent="-400050">
              <a:buFont typeface="+mj-lt"/>
              <a:buAutoNum type="alphaLcParenR"/>
            </a:pPr>
            <a:r>
              <a:rPr lang="en-US" dirty="0" smtClean="0">
                <a:latin typeface="Trebuchet MS" panose="020B0603020202020204" pitchFamily="34" charset="0"/>
              </a:rPr>
              <a:t>Market salary</a:t>
            </a:r>
          </a:p>
          <a:p>
            <a:pPr marL="1200150" lvl="2" indent="-285750">
              <a:buFontTx/>
              <a:buChar char="-"/>
            </a:pPr>
            <a:r>
              <a:rPr lang="en-US" dirty="0" smtClean="0">
                <a:latin typeface="Trebuchet MS" panose="020B0603020202020204" pitchFamily="34" charset="0"/>
              </a:rPr>
              <a:t>Establish “market” and prevailing practices for the class</a:t>
            </a:r>
          </a:p>
          <a:p>
            <a:pPr marL="1200150" lvl="2" indent="-285750">
              <a:buFontTx/>
              <a:buChar char="-"/>
            </a:pPr>
            <a:r>
              <a:rPr lang="en-US" dirty="0" smtClean="0">
                <a:latin typeface="Trebuchet MS" panose="020B0603020202020204" pitchFamily="34" charset="0"/>
              </a:rPr>
              <a:t>Match grade midpoints to market medians </a:t>
            </a:r>
          </a:p>
          <a:p>
            <a:pPr lvl="2"/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II. Prevailing Practice and Adjustments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 smtClean="0">
                <a:latin typeface="Trebuchet MS" panose="020B0603020202020204" pitchFamily="34" charset="0"/>
              </a:rPr>
              <a:t>A pay grade is in line with prevailing practices if the midpoint is within (+/-) 7.5% of market median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 smtClean="0">
                <a:latin typeface="Trebuchet MS" panose="020B0603020202020204" pitchFamily="34" charset="0"/>
              </a:rPr>
              <a:t>Market trends, economic indicators, retention and recruitment problems considered in adjustment decisions</a:t>
            </a:r>
          </a:p>
          <a:p>
            <a:endParaRPr lang="en-US" dirty="0" smtClean="0"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1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06301" y="3324540"/>
            <a:ext cx="0" cy="757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35421" y="3324540"/>
            <a:ext cx="0" cy="757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106300" y="3703363"/>
            <a:ext cx="6929121" cy="130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60053" y="4525982"/>
            <a:ext cx="0" cy="4963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94230" y="4553839"/>
            <a:ext cx="0" cy="4963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69667" y="4761851"/>
            <a:ext cx="4224563" cy="2465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64722" y="3566203"/>
            <a:ext cx="0" cy="2743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29294" y="4629558"/>
            <a:ext cx="0" cy="3449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73674" y="5360958"/>
            <a:ext cx="3182096" cy="6463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Midpoint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&lt;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Market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Median</a:t>
            </a:r>
          </a:p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</a:rPr>
              <a:t>By 7.5% 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6852959" y="2853942"/>
            <a:ext cx="1970117" cy="3395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Market Max Salary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381642" y="4409257"/>
            <a:ext cx="1955290" cy="81205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Pay Grade Max</a:t>
            </a:r>
          </a:p>
          <a:p>
            <a:pPr algn="ctr"/>
            <a:r>
              <a:rPr lang="en-US" sz="1400" dirty="0" smtClean="0"/>
              <a:t>(About 20% above Mid)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189" y="1753882"/>
            <a:ext cx="4355068" cy="67214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Pay Grade Adjustments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7201" y="2876011"/>
            <a:ext cx="1945177" cy="3395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Market Min Salary 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62402" y="4409257"/>
            <a:ext cx="1924189" cy="7855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Pay Grade Min</a:t>
            </a:r>
          </a:p>
          <a:p>
            <a:pPr algn="ctr"/>
            <a:r>
              <a:rPr lang="en-US" sz="1400" dirty="0" smtClean="0"/>
              <a:t>(About 20% below Mid)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464722" y="3840523"/>
            <a:ext cx="0" cy="919676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ight Brace 5"/>
          <p:cNvSpPr/>
          <p:nvPr/>
        </p:nvSpPr>
        <p:spPr>
          <a:xfrm rot="5400000">
            <a:off x="4150896" y="4908883"/>
            <a:ext cx="192221" cy="435427"/>
          </a:xfrm>
          <a:prstGeom prst="rightBrace">
            <a:avLst>
              <a:gd name="adj1" fmla="val 8333"/>
              <a:gd name="adj2" fmla="val 4999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10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33" y="1735664"/>
            <a:ext cx="7162800" cy="672146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1D3479"/>
                </a:solidFill>
                <a:latin typeface="Museo Slab 500"/>
                <a:cs typeface="Museo Slab 500"/>
              </a:rPr>
              <a:t>Pay Grade Adjustments</a:t>
            </a:r>
            <a:endParaRPr lang="en-US" sz="2800" b="1" dirty="0">
              <a:solidFill>
                <a:srgbClr val="1D3479"/>
              </a:solidFill>
              <a:latin typeface="Museo Slab 500"/>
              <a:cs typeface="Museo Slab 50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09" y="6752161"/>
            <a:ext cx="3611858" cy="120191"/>
          </a:xfrm>
          <a:prstGeom prst="rect">
            <a:avLst/>
          </a:prstGeom>
          <a:solidFill>
            <a:srgbClr val="FF66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347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433" t="39643" r="18612" b="38942"/>
          <a:stretch/>
        </p:blipFill>
        <p:spPr>
          <a:xfrm>
            <a:off x="457202" y="160865"/>
            <a:ext cx="5240867" cy="1422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98397" y="1735664"/>
            <a:ext cx="7666670" cy="0"/>
          </a:xfrm>
          <a:prstGeom prst="line">
            <a:avLst/>
          </a:prstGeom>
          <a:ln>
            <a:solidFill>
              <a:srgbClr val="AEB3B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28649" y="2407810"/>
            <a:ext cx="8029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AutoNum type="romanUcPeriod"/>
            </a:pPr>
            <a:r>
              <a:rPr lang="en-US" dirty="0" smtClean="0">
                <a:latin typeface="Trebuchet MS" panose="020B0603020202020204" pitchFamily="34" charset="0"/>
              </a:rPr>
              <a:t>Adjustments by System Maintenance Study (18 month process) </a:t>
            </a:r>
          </a:p>
          <a:p>
            <a:pPr lvl="1"/>
            <a:endParaRPr lang="en-US" b="1" dirty="0"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822" y="3961598"/>
            <a:ext cx="2335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Agency makes request for class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August letter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Meet &amp; Confer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December letter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75498" y="3996110"/>
            <a:ext cx="2335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Junior Budget Committee reviews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Legislative approval is given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57790" y="4427963"/>
            <a:ext cx="2335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Adjustment goes into affect beginning of next fiscal year (July)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539933" y="3243504"/>
            <a:ext cx="8127000" cy="4239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2017                            </a:t>
            </a:r>
            <a:r>
              <a:rPr lang="en-US" dirty="0" smtClean="0">
                <a:solidFill>
                  <a:srgbClr val="FF00FF"/>
                </a:solidFill>
              </a:rPr>
              <a:t>			</a:t>
            </a:r>
            <a:r>
              <a:rPr lang="en-US" dirty="0" smtClean="0"/>
              <a:t>  2018                                                         2019</a:t>
            </a:r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 rot="5400000">
            <a:off x="1697482" y="4618474"/>
            <a:ext cx="1685301" cy="4405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6-12 Months</a:t>
            </a:r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 rot="5400000">
            <a:off x="5199921" y="4466938"/>
            <a:ext cx="1382227" cy="4405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 Months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6526452" y="3887332"/>
            <a:ext cx="2131772" cy="5406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13 Months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84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REFERENCE_ID" val="9f5a2c47-d9b4-4fb4-82b2-f934fc4131f6"/>
  <p:tag name="ARTICULATE_SLIDE_COUNT" val="33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TAG_BACKING_FORM_KEY" val="2689032-c:\users\princej\desktop\compensation\compensation_presentation_recording_version.pptx"/>
  <p:tag name="ARTICULATE_PRESENTER_VERSION" val="7"/>
  <p:tag name="ARTICULATE_PROJECT_OPEN" val="1"/>
  <p:tag name="ARTICULATE_USED_PAGE_ORIENTATION" val="1"/>
  <p:tag name="ARTICULATE_USED_PAGE_SIZ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8"/>
  <p:tag name="ANNOTATION_TYPE_1" val="0"/>
  <p:tag name="ANNOTATION_START_1" val="5.6"/>
  <p:tag name="ANNOTATION_END_1" val="-1.0"/>
  <p:tag name="ANNOTATION_TOP_1" val="388"/>
  <p:tag name="ANNOTATION_LEFT_1" val="849"/>
  <p:tag name="ANNOTATION_WIDTH_1" val="120"/>
  <p:tag name="ANNOTATION_HEIGHT_1" val="120"/>
  <p:tag name="ANNOTATION_ANIMATION_1" val="3"/>
  <p:tag name="ANNOTATION_ROTATION_1" val="18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0.8"/>
  <p:tag name="ANNOTATION_END_2" val="-1.0"/>
  <p:tag name="ANNOTATION_TOP_2" val="496"/>
  <p:tag name="ANNOTATION_LEFT_2" val="262"/>
  <p:tag name="ANNOTATION_WIDTH_2" val="120"/>
  <p:tag name="ANNOTATION_HEIGHT_2" val="120"/>
  <p:tag name="ANNOTATION_ANIMATION_2" val="3"/>
  <p:tag name="ANNOTATION_ROTATION_2" val="45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1"/>
  <p:tag name="ANNOTATION_START_3" val="16.8"/>
  <p:tag name="ANNOTATION_TOP_3" val="356"/>
  <p:tag name="ANNOTATION_LEFT_3" val="293"/>
  <p:tag name="ANNOTATION_WIDTH_3" val="345"/>
  <p:tag name="ANNOTATION_HEIGHT_3" val="279"/>
  <p:tag name="ANNOTATION_ANIMATION_3" val="5"/>
  <p:tag name="ANNOTATION_ROTATION_3" val="0"/>
  <p:tag name="ANNOTATION_SUB_TYPE_3" val="9"/>
  <p:tag name="ANNOTATION_LOOP_COUNT_3" val="1"/>
  <p:tag name="ANNOTATION_BOX_RADIUS_3" val="5"/>
  <p:tag name="ANNOTATION_SCALE_3" val="0"/>
  <p:tag name="ANNOTATION_BORDER_ALPHA_3" val="100"/>
  <p:tag name="ANNOTATION_BORDER_COLOR_3" val="0"/>
  <p:tag name="ANNOTATION_FILL_COLOR_3" val="49407"/>
  <p:tag name="ANNOTATION_FILL_ALPHA_3" val="100"/>
  <p:tag name="ANNOTATION_BORDER_WIDTH_3" val="2"/>
  <p:tag name="ANNOTATION_SLIDE_WIDTH_3" val="960"/>
  <p:tag name="ANNOTATION_SLIDE_HEIGHT_3" val="720"/>
  <p:tag name="ANNOTATION_COUNT" val="3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08.wav"/>
  <p:tag name="ELAPSEDTIME" val="30.612"/>
  <p:tag name="ARTICULATE_USED_LAYOUT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7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09.wav"/>
  <p:tag name="ELAPSEDTIME" val="49.582"/>
  <p:tag name="ARTICULATE_USED_LAYOUT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6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10.wav"/>
  <p:tag name="ELAPSEDTIME" val="26.692"/>
  <p:tag name="ARTICULATE_USED_LAYOUT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7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11.wav"/>
  <p:tag name="ELAPSEDTIME" val="9.532"/>
  <p:tag name="ARTICULATE_USED_LAYOUT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5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12.wav"/>
  <p:tag name="ELAPSEDTIME" val="11.462"/>
  <p:tag name="ARTICULATE_USED_LAYOUT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56"/>
  <p:tag name="ANNOTATION_TYPE_4" val="0"/>
  <p:tag name="ANNOTATION_START_4" val="5.8"/>
  <p:tag name="ANNOTATION_END_4" val="-1.0"/>
  <p:tag name="ANNOTATION_TOP_4" val="395"/>
  <p:tag name="ANNOTATION_LEFT_4" val="100"/>
  <p:tag name="ANNOTATION_WIDTH_4" val="120"/>
  <p:tag name="ANNOTATION_HEIGHT_4" val="120"/>
  <p:tag name="ANNOTATION_ANIMATION_4" val="3"/>
  <p:tag name="ANNOTATION_ROTATION_4" val="135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5.8"/>
  <p:tag name="ANNOTATION_END_5" val="-1.0"/>
  <p:tag name="ANNOTATION_TOP_5" val="395"/>
  <p:tag name="ANNOTATION_LEFT_5" val="456"/>
  <p:tag name="ANNOTATION_WIDTH_5" val="120"/>
  <p:tag name="ANNOTATION_HEIGHT_5" val="120"/>
  <p:tag name="ANNOTATION_ANIMATION_5" val="3"/>
  <p:tag name="ANNOTATION_ROTATION_5" val="135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5.8"/>
  <p:tag name="ANNOTATION_END_6" val="-1.0"/>
  <p:tag name="ANNOTATION_TOP_6" val="397"/>
  <p:tag name="ANNOTATION_LEFT_6" val="817"/>
  <p:tag name="ANNOTATION_WIDTH_6" val="120"/>
  <p:tag name="ANNOTATION_HEIGHT_6" val="120"/>
  <p:tag name="ANNOTATION_ANIMATION_6" val="3"/>
  <p:tag name="ANNOTATION_ROTATION_6" val="135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12.5"/>
  <p:tag name="ANNOTATION_END_7" val="32.7"/>
  <p:tag name="ANNOTATION_TOP_7" val="597"/>
  <p:tag name="ANNOTATION_LEFT_7" val="725"/>
  <p:tag name="ANNOTATION_WIDTH_7" val="120"/>
  <p:tag name="ANNOTATION_HEIGHT_7" val="120"/>
  <p:tag name="ANNOTATION_ANIMATION_7" val="3"/>
  <p:tag name="ANNOTATION_ROTATION_7" val="18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SLIDE_WIDTH_7" val="960"/>
  <p:tag name="ANNOTATION_SLIDE_HEIGHT_7" val="720"/>
  <p:tag name="ANNOTATION_TYPE_1" val="0"/>
  <p:tag name="ANNOTATION_START_1" val="25.2"/>
  <p:tag name="ANNOTATION_END_1" val="31.5"/>
  <p:tag name="ANNOTATION_TOP_1" val="599"/>
  <p:tag name="ANNOTATION_LEFT_1" val="274"/>
  <p:tag name="ANNOTATION_WIDTH_1" val="120"/>
  <p:tag name="ANNOTATION_HEIGHT_1" val="120"/>
  <p:tag name="ANNOTATION_ANIMATION_1" val="3"/>
  <p:tag name="ANNOTATION_ROTATION_1" val="18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31.5"/>
  <p:tag name="ANNOTATION_END_2" val="36.1"/>
  <p:tag name="ANNOTATION_TOP_2" val="599"/>
  <p:tag name="ANNOTATION_LEFT_2" val="448"/>
  <p:tag name="ANNOTATION_WIDTH_2" val="120"/>
  <p:tag name="ANNOTATION_HEIGHT_2" val="120"/>
  <p:tag name="ANNOTATION_ANIMATION_2" val="3"/>
  <p:tag name="ANNOTATION_ROTATION_2" val="18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36.1"/>
  <p:tag name="ANNOTATION_TOP_3" val="597"/>
  <p:tag name="ANNOTATION_LEFT_3" val="717"/>
  <p:tag name="ANNOTATION_WIDTH_3" val="120"/>
  <p:tag name="ANNOTATION_HEIGHT_3" val="120"/>
  <p:tag name="ANNOTATION_ANIMATION_3" val="3"/>
  <p:tag name="ANNOTATION_ROTATION_3" val="18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COUNT" val="3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13.wav"/>
  <p:tag name="ELAPSEDTIME" val="38.532"/>
  <p:tag name="ARTICULATE_USED_LAYOUT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59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14.wav"/>
  <p:tag name="ELAPSEDTIME" val="11.072"/>
  <p:tag name="ARTICULATE_USED_LAYOUT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39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15.wav"/>
  <p:tag name="ELAPSEDTIME" val="33.412"/>
  <p:tag name="ARTICULATE_USED_LAYOUT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2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00.wav"/>
  <p:tag name="ELAPSEDTIME" val="8.072"/>
  <p:tag name="ARTICULATE_USED_LAYOUT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5"/>
  <p:tag name="ANNOTATION_TYPE_1" val="1"/>
  <p:tag name="ANNOTATION_START_1" val="8.8"/>
  <p:tag name="ANNOTATION_END_1" val="13.2"/>
  <p:tag name="ANNOTATION_TOP_1" val="187"/>
  <p:tag name="ANNOTATION_LEFT_1" val="12"/>
  <p:tag name="ANNOTATION_WIDTH_1" val="96"/>
  <p:tag name="ANNOTATION_HEIGHT_1" val="491"/>
  <p:tag name="ANNOTATION_ANIMATION_1" val="5"/>
  <p:tag name="ANNOTATION_ROTATION_1" val="0"/>
  <p:tag name="ANNOTATION_SUB_TYPE_1" val="9"/>
  <p:tag name="ANNOTATION_LOOP_COUNT_1" val="1"/>
  <p:tag name="ANNOTATION_BOX_RADIUS_1" val="5"/>
  <p:tag name="ANNOTATION_SCALE_1" val="0"/>
  <p:tag name="ANNOTATION_BORDER_ALPHA_1" val="100"/>
  <p:tag name="ANNOTATION_BORDER_COLOR_1" val="0"/>
  <p:tag name="ANNOTATION_FILL_COLOR_1" val="49407"/>
  <p:tag name="ANNOTATION_FILL_ALPHA_1" val="100"/>
  <p:tag name="ANNOTATION_BORDER_WIDTH_1" val="2"/>
  <p:tag name="ANNOTATION_SLIDE_WIDTH_1" val="960"/>
  <p:tag name="ANNOTATION_SLIDE_HEIGHT_1" val="720"/>
  <p:tag name="ANNOTATION_TYPE_2" val="1"/>
  <p:tag name="ANNOTATION_START_2" val="13.2"/>
  <p:tag name="ANNOTATION_END_2" val="17.0"/>
  <p:tag name="ANNOTATION_TOP_2" val="651"/>
  <p:tag name="ANNOTATION_LEFT_2" val="204"/>
  <p:tag name="ANNOTATION_WIDTH_2" val="600"/>
  <p:tag name="ANNOTATION_HEIGHT_2" val="51"/>
  <p:tag name="ANNOTATION_ANIMATION_2" val="5"/>
  <p:tag name="ANNOTATION_ROTATION_2" val="0"/>
  <p:tag name="ANNOTATION_SUB_TYPE_2" val="9"/>
  <p:tag name="ANNOTATION_LOOP_COUNT_2" val="1"/>
  <p:tag name="ANNOTATION_BOX_RADIUS_2" val="5"/>
  <p:tag name="ANNOTATION_SCALE_2" val="0"/>
  <p:tag name="ANNOTATION_BORDER_ALPHA_2" val="100"/>
  <p:tag name="ANNOTATION_BORDER_COLOR_2" val="0"/>
  <p:tag name="ANNOTATION_FILL_COLOR_2" val="49407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17.0"/>
  <p:tag name="ANNOTATION_TOP_3" val="484"/>
  <p:tag name="ANNOTATION_LEFT_3" val="760"/>
  <p:tag name="ANNOTATION_WIDTH_3" val="120"/>
  <p:tag name="ANNOTATION_HEIGHT_3" val="120"/>
  <p:tag name="ANNOTATION_ANIMATION_3" val="3"/>
  <p:tag name="ANNOTATION_ROTATION_3" val="18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COUNT" val="3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16.wav"/>
  <p:tag name="ELAPSEDTIME" val="20.792"/>
  <p:tag name="ARTICULATE_USED_LAYOU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MARGIN_1" val="0"/>
  <p:tag name="MARGIN_2" val="36"/>
  <p:tag name="MARGIN_3" val="72"/>
  <p:tag name="MARGIN_4" val="108"/>
  <p:tag name="MARGIN_5" val="144"/>
  <p:tag name="FONT_SIZE" val="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6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17.wav"/>
  <p:tag name="ELAPSEDTIME" val="6.162"/>
  <p:tag name="TIMELINE" val="3.03"/>
  <p:tag name="ARTICULATE_USED_LAYOUT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MARGIN_1" val="0"/>
  <p:tag name="MARGIN_2" val="36"/>
  <p:tag name="MARGIN_3" val="72"/>
  <p:tag name="MARGIN_4" val="108"/>
  <p:tag name="MARGIN_5" val="144"/>
  <p:tag name="FONT_SIZE" val="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4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18.wav"/>
  <p:tag name="ELAPSEDTIME" val="4.802"/>
  <p:tag name="TIMELINE" val="2.35"/>
  <p:tag name="ARTICULATE_USED_LAYOUT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8"/>
  <p:tag name="ANNOTATION_TYPE_6" val="0"/>
  <p:tag name="ANNOTATION_START_6" val="1.0"/>
  <p:tag name="ANNOTATION_TOP_6" val="322"/>
  <p:tag name="ANNOTATION_LEFT_6" val="773"/>
  <p:tag name="ANNOTATION_WIDTH_6" val="120"/>
  <p:tag name="ANNOTATION_HEIGHT_6" val="120"/>
  <p:tag name="ANNOTATION_ANIMATION_6" val="3"/>
  <p:tag name="ANNOTATION_ROTATION_6" val="27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SLIDE_WIDTH_6" val="960"/>
  <p:tag name="ANNOTATION_SLIDE_HEIGHT_6" val="720"/>
  <p:tag name="ANNOTATION_TYPE_1" val="1"/>
  <p:tag name="ANNOTATION_START_1" val="2.4"/>
  <p:tag name="ANNOTATION_END_1" val="-1.0"/>
  <p:tag name="ANNOTATION_TOP_1" val="432"/>
  <p:tag name="ANNOTATION_LEFT_1" val="228"/>
  <p:tag name="ANNOTATION_WIDTH_1" val="45"/>
  <p:tag name="ANNOTATION_HEIGHT_1" val="66"/>
  <p:tag name="ANNOTATION_ANIMATION_1" val="5"/>
  <p:tag name="ANNOTATION_ROTATION_1" val="0"/>
  <p:tag name="ANNOTATION_SUB_TYPE_1" val="9"/>
  <p:tag name="ANNOTATION_LOOP_COUNT_1" val="1"/>
  <p:tag name="ANNOTATION_BOX_RADIUS_1" val="5"/>
  <p:tag name="ANNOTATION_SCALE_1" val="0"/>
  <p:tag name="ANNOTATION_BORDER_ALPHA_1" val="100"/>
  <p:tag name="ANNOTATION_BORDER_COLOR_1" val="0"/>
  <p:tag name="ANNOTATION_FILL_COLOR_1" val="49407"/>
  <p:tag name="ANNOTATION_FILL_ALPHA_1" val="100"/>
  <p:tag name="ANNOTATION_BORDER_WIDTH_1" val="2"/>
  <p:tag name="ANNOTATION_SLIDE_WIDTH_1" val="960"/>
  <p:tag name="ANNOTATION_SLIDE_HEIGHT_1" val="720"/>
  <p:tag name="ANNOTATION_TYPE_2" val="1"/>
  <p:tag name="ANNOTATION_START_2" val="2.4"/>
  <p:tag name="ANNOTATION_END_2" val="-1.0"/>
  <p:tag name="ANNOTATION_TOP_2" val="356"/>
  <p:tag name="ANNOTATION_LEFT_2" val="359"/>
  <p:tag name="ANNOTATION_WIDTH_2" val="49"/>
  <p:tag name="ANNOTATION_HEIGHT_2" val="100"/>
  <p:tag name="ANNOTATION_ANIMATION_2" val="5"/>
  <p:tag name="ANNOTATION_ROTATION_2" val="0"/>
  <p:tag name="ANNOTATION_SUB_TYPE_2" val="9"/>
  <p:tag name="ANNOTATION_LOOP_COUNT_2" val="1"/>
  <p:tag name="ANNOTATION_BOX_RADIUS_2" val="5"/>
  <p:tag name="ANNOTATION_SCALE_2" val="0"/>
  <p:tag name="ANNOTATION_BORDER_ALPHA_2" val="100"/>
  <p:tag name="ANNOTATION_BORDER_COLOR_2" val="0"/>
  <p:tag name="ANNOTATION_FILL_COLOR_2" val="49407"/>
  <p:tag name="ANNOTATION_FILL_ALPHA_2" val="100"/>
  <p:tag name="ANNOTATION_BORDER_WIDTH_2" val="2"/>
  <p:tag name="ANNOTATION_SLIDE_WIDTH_2" val="960"/>
  <p:tag name="ANNOTATION_SLIDE_HEIGHT_2" val="720"/>
  <p:tag name="ANNOTATION_TYPE_3" val="1"/>
  <p:tag name="ANNOTATION_START_3" val="2.4"/>
  <p:tag name="ANNOTATION_END_3" val="-1.0"/>
  <p:tag name="ANNOTATION_TOP_3" val="342"/>
  <p:tag name="ANNOTATION_LEFT_3" val="483"/>
  <p:tag name="ANNOTATION_WIDTH_3" val="49"/>
  <p:tag name="ANNOTATION_HEIGHT_3" val="95"/>
  <p:tag name="ANNOTATION_ANIMATION_3" val="5"/>
  <p:tag name="ANNOTATION_ROTATION_3" val="0"/>
  <p:tag name="ANNOTATION_SUB_TYPE_3" val="9"/>
  <p:tag name="ANNOTATION_LOOP_COUNT_3" val="1"/>
  <p:tag name="ANNOTATION_BOX_RADIUS_3" val="5"/>
  <p:tag name="ANNOTATION_SCALE_3" val="0"/>
  <p:tag name="ANNOTATION_BORDER_ALPHA_3" val="100"/>
  <p:tag name="ANNOTATION_BORDER_COLOR_3" val="0"/>
  <p:tag name="ANNOTATION_FILL_COLOR_3" val="49407"/>
  <p:tag name="ANNOTATION_FILL_ALPHA_3" val="100"/>
  <p:tag name="ANNOTATION_BORDER_WIDTH_3" val="2"/>
  <p:tag name="ANNOTATION_SLIDE_WIDTH_3" val="960"/>
  <p:tag name="ANNOTATION_SLIDE_HEIGHT_3" val="720"/>
  <p:tag name="ANNOTATION_TYPE_4" val="1"/>
  <p:tag name="ANNOTATION_START_4" val="2.4"/>
  <p:tag name="ANNOTATION_END_4" val="-1.0"/>
  <p:tag name="ANNOTATION_TOP_4" val="256"/>
  <p:tag name="ANNOTATION_LEFT_4" val="626"/>
  <p:tag name="ANNOTATION_WIDTH_4" val="48"/>
  <p:tag name="ANNOTATION_HEIGHT_4" val="127"/>
  <p:tag name="ANNOTATION_ANIMATION_4" val="5"/>
  <p:tag name="ANNOTATION_ROTATION_4" val="0"/>
  <p:tag name="ANNOTATION_SUB_TYPE_4" val="9"/>
  <p:tag name="ANNOTATION_LOOP_COUNT_4" val="1"/>
  <p:tag name="ANNOTATION_BOX_RADIUS_4" val="5"/>
  <p:tag name="ANNOTATION_SCALE_4" val="0"/>
  <p:tag name="ANNOTATION_BORDER_ALPHA_4" val="100"/>
  <p:tag name="ANNOTATION_BORDER_COLOR_4" val="0"/>
  <p:tag name="ANNOTATION_FILL_COLOR_4" val="49407"/>
  <p:tag name="ANNOTATION_FILL_ALPHA_4" val="100"/>
  <p:tag name="ANNOTATION_BORDER_WIDTH_4" val="2"/>
  <p:tag name="ANNOTATION_SLIDE_WIDTH_4" val="960"/>
  <p:tag name="ANNOTATION_SLIDE_HEIGHT_4" val="720"/>
  <p:tag name="ANNOTATION_TYPE_5" val="1"/>
  <p:tag name="ANNOTATION_START_5" val="2.4"/>
  <p:tag name="ANNOTATION_TOP_5" val="179"/>
  <p:tag name="ANNOTATION_LEFT_5" val="752"/>
  <p:tag name="ANNOTATION_WIDTH_5" val="46"/>
  <p:tag name="ANNOTATION_HEIGHT_5" val="139"/>
  <p:tag name="ANNOTATION_ANIMATION_5" val="5"/>
  <p:tag name="ANNOTATION_ROTATION_5" val="0"/>
  <p:tag name="ANNOTATION_SUB_TYPE_5" val="9"/>
  <p:tag name="ANNOTATION_LOOP_COUNT_5" val="1"/>
  <p:tag name="ANNOTATION_BOX_RADIUS_5" val="5"/>
  <p:tag name="ANNOTATION_SCALE_5" val="0"/>
  <p:tag name="ANNOTATION_BORDER_ALPHA_5" val="100"/>
  <p:tag name="ANNOTATION_BORDER_COLOR_5" val="0"/>
  <p:tag name="ANNOTATION_FILL_COLOR_5" val="49407"/>
  <p:tag name="ANNOTATION_FILL_ALPHA_5" val="100"/>
  <p:tag name="ANNOTATION_BORDER_WIDTH_5" val="2"/>
  <p:tag name="ANNOTATION_SLIDE_WIDTH_5" val="960"/>
  <p:tag name="ANNOTATION_SLIDE_HEIGHT_5" val="720"/>
  <p:tag name="ANNOTATION_COUNT" val="5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19.wav"/>
  <p:tag name="ELAPSEDTIME" val="6.632"/>
  <p:tag name="ARTICULATE_USED_LAYOUT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MARGIN_1" val="0"/>
  <p:tag name="MARGIN_2" val="36"/>
  <p:tag name="MARGIN_3" val="72"/>
  <p:tag name="MARGIN_4" val="108"/>
  <p:tag name="MARGIN_5" val="144"/>
  <p:tag name="FONT_SIZE" val="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8"/>
  <p:tag name="ANNOTATION_TYPE_1" val="0"/>
  <p:tag name="ANNOTATION_START_1" val="2.3"/>
  <p:tag name="ANNOTATION_END_1" val="-1.0"/>
  <p:tag name="ANNOTATION_TOP_1" val="182"/>
  <p:tag name="ANNOTATION_LEFT_1" val="59"/>
  <p:tag name="ANNOTATION_WIDTH_1" val="120"/>
  <p:tag name="ANNOTATION_HEIGHT_1" val="120"/>
  <p:tag name="ANNOTATION_ANIMATION_1" val="3"/>
  <p:tag name="ANNOTATION_ROTATION_1" val="9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6.1"/>
  <p:tag name="ANNOTATION_TOP_2" val="671"/>
  <p:tag name="ANNOTATION_LEFT_2" val="807"/>
  <p:tag name="ANNOTATION_WIDTH_2" val="120"/>
  <p:tag name="ANNOTATION_HEIGHT_2" val="120"/>
  <p:tag name="ANNOTATION_ANIMATION_2" val="3"/>
  <p:tag name="ANNOTATION_ROTATION_2" val="18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COUNT" val="2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20.wav"/>
  <p:tag name="ELAPSEDTIME" val="10.422"/>
  <p:tag name="ARTICULATE_USED_LAYOUT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MARGIN_1" val="0"/>
  <p:tag name="MARGIN_2" val="36"/>
  <p:tag name="MARGIN_3" val="72"/>
  <p:tag name="MARGIN_4" val="108"/>
  <p:tag name="MARGIN_5" val="144"/>
  <p:tag name="FONT_SIZE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22"/>
  <p:tag name="ARTICULATE_NAV_LEVEL" val="1"/>
  <p:tag name="ARTICULATE_SLIDE_PRESENTER_GUID" val="f0abbcf4-7286-4d1b-9e2e-ee7a4fa5e678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02.wav"/>
  <p:tag name="ELAPSEDTIME" val="7.232"/>
  <p:tag name="ARTICULATE_USED_LAYOUT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7"/>
  <p:tag name="ANNOTATION_TYPE_2" val="2"/>
  <p:tag name="ANNOTATION_START_2" val="1.9"/>
  <p:tag name="ANNOTATION_TOP_2" val="408"/>
  <p:tag name="ANNOTATION_LEFT_2" val="203"/>
  <p:tag name="ANNOTATION_WIDTH_2" val="86"/>
  <p:tag name="ANNOTATION_HEIGHT_2" val="115"/>
  <p:tag name="ANNOTATION_ANIMATION_2" val="6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SLIDE_WIDTH_2" val="960"/>
  <p:tag name="ANNOTATION_SLIDE_HEIGHT_2" val="720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NNOTATION_TYPE_1" val="0"/>
  <p:tag name="ANNOTATION_START_1" val="5.2"/>
  <p:tag name="ANNOTATION_TOP_1" val="492"/>
  <p:tag name="ANNOTATION_LEFT_1" val="269"/>
  <p:tag name="ANNOTATION_WIDTH_1" val="120"/>
  <p:tag name="ANNOTATION_HEIGHT_1" val="120"/>
  <p:tag name="ANNOTATION_ANIMATION_1" val="3"/>
  <p:tag name="ANNOTATION_ROTATION_1" val="18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COUNT" val="1"/>
  <p:tag name="ORIGINAL_AUDIO_FILEPATH" val="C:\Users\princej\Desktop\Compensation\021.wav"/>
  <p:tag name="ELAPSEDTIME" val="7.152"/>
  <p:tag name="ARTICULATE_USED_LAYOUT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MARGIN_1" val="0"/>
  <p:tag name="MARGIN_2" val="36"/>
  <p:tag name="MARGIN_3" val="72"/>
  <p:tag name="MARGIN_4" val="108"/>
  <p:tag name="MARGIN_5" val="144"/>
  <p:tag name="FONT_SIZE" val="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09"/>
  <p:tag name="ANNOTATION_TYPE_1" val="0"/>
  <p:tag name="ANNOTATION_START_1" val="5.8"/>
  <p:tag name="ANNOTATION_TOP_1" val="421"/>
  <p:tag name="ANNOTATION_LEFT_1" val="382"/>
  <p:tag name="ANNOTATION_WIDTH_1" val="120"/>
  <p:tag name="ANNOTATION_HEIGHT_1" val="120"/>
  <p:tag name="ANNOTATION_ANIMATION_1" val="3"/>
  <p:tag name="ANNOTATION_ROTATION_1" val="18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COUNT" val="0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22.wav"/>
  <p:tag name="ELAPSEDTIME" val="17.212"/>
  <p:tag name="ARTICULATE_USED_LAYOUT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MARGIN_1" val="0"/>
  <p:tag name="MARGIN_2" val="36"/>
  <p:tag name="MARGIN_3" val="72"/>
  <p:tag name="MARGIN_4" val="108"/>
  <p:tag name="MARGIN_5" val="144"/>
  <p:tag name="FONT_SIZE" val="1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0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23.wav"/>
  <p:tag name="ELAPSEDTIME" val="7.262"/>
  <p:tag name="ARTICULATE_USED_LAYOUT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0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24.wav"/>
  <p:tag name="ELAPSEDTIME" val="41.402"/>
  <p:tag name="ARTICULATE_USED_LAYOUT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1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25.wav"/>
  <p:tag name="ELAPSEDTIME" val="27.922"/>
  <p:tag name="ARTICULATE_USED_LAYOUT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7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26.wav"/>
  <p:tag name="ELAPSEDTIME" val="12.592"/>
  <p:tag name="ARTICULATE_USED_LAYOUT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6"/>
  <p:tag name="ANNOTATION_TYPE_1" val="2"/>
  <p:tag name="ANNOTATION_START_1" val="9.5"/>
  <p:tag name="ANNOTATION_END_1" val="-9.5"/>
  <p:tag name="ANNOTATION_TOP_1" val="-40"/>
  <p:tag name="ANNOTATION_LEFT_1" val="-40"/>
  <p:tag name="ANNOTATION_WIDTH_1" val="1041"/>
  <p:tag name="ANNOTATION_HEIGHT_1" val="800"/>
  <p:tag name="ANNOTATION_ANIMATION_1" val="6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SLIDE_WIDTH_1" val="960"/>
  <p:tag name="ANNOTATION_SLIDE_HEIGHT_1" val="720"/>
  <p:tag name="ANNOTATION_TYPE_2" val="2"/>
  <p:tag name="ANNOTATION_START_2" val="9.5"/>
  <p:tag name="ANNOTATION_TOP_2" val="207"/>
  <p:tag name="ANNOTATION_LEFT_2" val="69"/>
  <p:tag name="ANNOTATION_WIDTH_2" val="341"/>
  <p:tag name="ANNOTATION_HEIGHT_2" val="325"/>
  <p:tag name="ANNOTATION_ANIMATION_2" val="6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SLIDE_WIDTH_2" val="960"/>
  <p:tag name="ANNOTATION_SLIDE_HEIGHT_2" val="720"/>
  <p:tag name="ANNOTATION_COUNT" val="2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27.wav"/>
  <p:tag name="ELAPSEDTIME" val="18.932"/>
  <p:tag name="ARTICULATE_USED_LAYOUT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71"/>
  <p:tag name="ARTICULATE_NAV_LEVEL" val="1"/>
  <p:tag name="ARTICULATE_SLIDE_PRESENTER_GUID" val="f0abbcf4-7286-4d1b-9e2e-ee7a4fa5e678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03.wav"/>
  <p:tag name="ELAPSEDTIME" val="22.152"/>
  <p:tag name="ARTICULATE_USED_LAYOUT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9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28.wav"/>
  <p:tag name="ELAPSEDTIME" val="13.742"/>
  <p:tag name="ARTICULATE_USED_LAYOUT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MARGIN_1" val="0"/>
  <p:tag name="MARGIN_2" val="36"/>
  <p:tag name="MARGIN_3" val="72"/>
  <p:tag name="MARGIN_4" val="108"/>
  <p:tag name="MARGIN_5" val="144"/>
  <p:tag name="FONT_SIZE" val="1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65"/>
  <p:tag name="ANNOTATION_TYPE_1" val="0"/>
  <p:tag name="ANNOTATION_START_1" val="5.4"/>
  <p:tag name="ANNOTATION_END_1" val="-1.0"/>
  <p:tag name="ANNOTATION_TOP_1" val="401"/>
  <p:tag name="ANNOTATION_LEFT_1" val="660"/>
  <p:tag name="ANNOTATION_WIDTH_1" val="120"/>
  <p:tag name="ANNOTATION_HEIGHT_1" val="120"/>
  <p:tag name="ANNOTATION_ANIMATION_1" val="3"/>
  <p:tag name="ANNOTATION_ROTATION_1" val="18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7.2"/>
  <p:tag name="ANNOTATION_TOP_2" val="492"/>
  <p:tag name="ANNOTATION_LEFT_2" val="530"/>
  <p:tag name="ANNOTATION_WIDTH_2" val="120"/>
  <p:tag name="ANNOTATION_HEIGHT_2" val="120"/>
  <p:tag name="ANNOTATION_ANIMATION_2" val="3"/>
  <p:tag name="ANNOTATION_ROTATION_2" val="18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COUNT" val="2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29.wav"/>
  <p:tag name="ELAPSEDTIME" val="7.912"/>
  <p:tag name="ARTICULATE_USED_LAYOUT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66"/>
  <p:tag name="ANNOTATION_TYPE_2" val="2"/>
  <p:tag name="ANNOTATION_START_2" val="19.0"/>
  <p:tag name="ANNOTATION_TOP_2" val="307"/>
  <p:tag name="ANNOTATION_LEFT_2" val="411"/>
  <p:tag name="ANNOTATION_WIDTH_2" val="523"/>
  <p:tag name="ANNOTATION_HEIGHT_2" val="381"/>
  <p:tag name="ANNOTATION_ANIMATION_2" val="6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SLIDE_WIDTH_2" val="960"/>
  <p:tag name="ANNOTATION_SLIDE_HEIGHT_2" val="720"/>
  <p:tag name="ANNOTATION_TYPE_1" val="0"/>
  <p:tag name="ANNOTATION_START_1" val="16.0"/>
  <p:tag name="ANNOTATION_TOP_1" val="484"/>
  <p:tag name="ANNOTATION_LEFT_1" val="432"/>
  <p:tag name="ANNOTATION_WIDTH_1" val="120"/>
  <p:tag name="ANNOTATION_HEIGHT_1" val="120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COUNT" val="1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30.wav"/>
  <p:tag name="ELAPSEDTIME" val="23.432"/>
  <p:tag name="ARTICULATE_USED_LAYOUT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3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31.wav"/>
  <p:tag name="ELAPSEDTIME" val="35.472"/>
  <p:tag name="ARTICULATE_USED_LAYOUT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6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32.wav"/>
  <p:tag name="ELAPSEDTIME" val="25.052"/>
  <p:tag name="ARTICULATE_USED_LAYOUT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89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33.wav"/>
  <p:tag name="ELAPSEDTIME" val="12.432"/>
  <p:tag name="ARTICULATE_USED_LAYOUT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58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04.wav"/>
  <p:tag name="ELAPSEDTIME" val="3.472"/>
  <p:tag name="ARTICULATE_USED_LAYOUT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2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05.wav"/>
  <p:tag name="ELAPSEDTIME" val="24.992"/>
  <p:tag name="ARTICULATE_USED_LAYOUT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01"/>
  <p:tag name="ANNOTATION_TYPE_1" val="0"/>
  <p:tag name="ANNOTATION_START_1" val="14.1"/>
  <p:tag name="ANNOTATION_END_1" val="-1.0"/>
  <p:tag name="ANNOTATION_TOP_1" val="371"/>
  <p:tag name="ANNOTATION_LEFT_1" val="524"/>
  <p:tag name="ANNOTATION_WIDTH_1" val="120"/>
  <p:tag name="ANNOTATION_HEIGHT_1" val="120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6.5"/>
  <p:tag name="ANNOTATION_TOP_2" val="489"/>
  <p:tag name="ANNOTATION_LEFT_2" val="525"/>
  <p:tag name="ANNOTATION_WIDTH_2" val="120"/>
  <p:tag name="ANNOTATION_HEIGHT_2" val="120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COUNT" val="2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06.wav"/>
  <p:tag name="ELAPSEDTIME" val="32.362"/>
  <p:tag name="ARTICULATE_USED_LAYOUT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40"/>
  <p:tag name="ARTICULATE_NAV_LEVEL" val="1"/>
  <p:tag name="ARTICULATE_SLIDE_PRESENTER_GUID" val="f0abbcf4-7286-4d1b-9e2e-ee7a4fa5e67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ORIGINAL_AUDIO_FILEPATH" val="C:\Users\princej\Desktop\Compensation\007.wav"/>
  <p:tag name="ELAPSEDTIME" val="90.352"/>
  <p:tag name="ARTICULATE_USED_LAYOUT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71138</TotalTime>
  <Words>2023</Words>
  <Application>Microsoft Office PowerPoint</Application>
  <PresentationFormat>On-screen Show (4:3)</PresentationFormat>
  <Paragraphs>420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Museo 300</vt:lpstr>
      <vt:lpstr>Museo Slab 500</vt:lpstr>
      <vt:lpstr>Trebuchet MS</vt:lpstr>
      <vt:lpstr>Office Theme</vt:lpstr>
      <vt:lpstr>Compensation Human Resources, CDOT </vt:lpstr>
      <vt:lpstr>Compensation - Agenda</vt:lpstr>
      <vt:lpstr>Why</vt:lpstr>
      <vt:lpstr>Compensation Philosophy</vt:lpstr>
      <vt:lpstr>What: Compensation Philosophy</vt:lpstr>
      <vt:lpstr>What:  State Compensation</vt:lpstr>
      <vt:lpstr>How:  Pay Grade Creation</vt:lpstr>
      <vt:lpstr>Pay Grade Adjustments</vt:lpstr>
      <vt:lpstr>Pay Grade Adjustments</vt:lpstr>
      <vt:lpstr>Placement within the Pay Grade</vt:lpstr>
      <vt:lpstr>Placement within the Pay Grade</vt:lpstr>
      <vt:lpstr>Placement within the Pay Grade</vt:lpstr>
      <vt:lpstr>Placement within the Pay Grade</vt:lpstr>
      <vt:lpstr>Compensation  In-Practice</vt:lpstr>
      <vt:lpstr>Placement within the Pay Grade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Takeaways </vt:lpstr>
      <vt:lpstr>Questions and Assistance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Designer-PR Office</dc:creator>
  <cp:lastModifiedBy>Prince, Jason M</cp:lastModifiedBy>
  <cp:revision>556</cp:revision>
  <cp:lastPrinted>2016-05-25T17:16:11Z</cp:lastPrinted>
  <dcterms:created xsi:type="dcterms:W3CDTF">2014-01-10T23:48:02Z</dcterms:created>
  <dcterms:modified xsi:type="dcterms:W3CDTF">2016-08-31T14:05:54Z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9EE94CBD-BB9B-4F2A-9A67-A2C199DDBF2F</vt:lpwstr>
  </property>
  <property fmtid="{D5CDD505-2E9C-101B-9397-08002B2CF9AE}" pid="3" name="ArticulatePath">
    <vt:lpwstr>Compensation_presentation_recording_version</vt:lpwstr>
  </property>
  <property fmtid="{D5CDD505-2E9C-101B-9397-08002B2CF9AE}" pid="4" name="ArticulateProjectVersion">
    <vt:lpwstr>7</vt:lpwstr>
  </property>
  <property fmtid="{D5CDD505-2E9C-101B-9397-08002B2CF9AE}" pid="5" name="ArticulateUseProject">
    <vt:lpwstr>1</vt:lpwstr>
  </property>
  <property fmtid="{D5CDD505-2E9C-101B-9397-08002B2CF9AE}" pid="6" name="ArticulateProjectFull">
    <vt:lpwstr>C:\Users\princej\Desktop\Compensation\Compensation_presentation_recording_version.ppta</vt:lpwstr>
  </property>
</Properties>
</file>