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 id="2147483687" r:id="rId2"/>
    <p:sldMasterId id="2147483699" r:id="rId3"/>
  </p:sldMasterIdLst>
  <p:notesMasterIdLst>
    <p:notesMasterId r:id="rId18"/>
  </p:notesMasterIdLst>
  <p:handoutMasterIdLst>
    <p:handoutMasterId r:id="rId19"/>
  </p:handoutMasterIdLst>
  <p:sldIdLst>
    <p:sldId id="561" r:id="rId4"/>
    <p:sldId id="521" r:id="rId5"/>
    <p:sldId id="630" r:id="rId6"/>
    <p:sldId id="596" r:id="rId7"/>
    <p:sldId id="629" r:id="rId8"/>
    <p:sldId id="637" r:id="rId9"/>
    <p:sldId id="639" r:id="rId10"/>
    <p:sldId id="640" r:id="rId11"/>
    <p:sldId id="636" r:id="rId12"/>
    <p:sldId id="641" r:id="rId13"/>
    <p:sldId id="593" r:id="rId14"/>
    <p:sldId id="628" r:id="rId15"/>
    <p:sldId id="631" r:id="rId16"/>
    <p:sldId id="634" r:id="rId17"/>
  </p:sldIdLst>
  <p:sldSz cx="9144000" cy="6858000" type="screen4x3"/>
  <p:notesSz cx="7315200" cy="96012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Prince, Jason M" initials="PJM" lastIdx="1" clrIdx="4">
    <p:extLst>
      <p:ext uri="{19B8F6BF-5375-455C-9EA6-DF929625EA0E}">
        <p15:presenceInfo xmlns:p15="http://schemas.microsoft.com/office/powerpoint/2012/main" userId="S-1-5-21-1715567821-1935655697-682003330-59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72159" autoAdjust="0"/>
  </p:normalViewPr>
  <p:slideViewPr>
    <p:cSldViewPr snapToGrid="0" showGuides="1">
      <p:cViewPr varScale="1">
        <p:scale>
          <a:sx n="99" d="100"/>
          <a:sy n="99" d="100"/>
        </p:scale>
        <p:origin x="1866"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25" d="100"/>
        <a:sy n="125" d="100"/>
      </p:scale>
      <p:origin x="0" y="0"/>
    </p:cViewPr>
  </p:sorterViewPr>
  <p:notesViewPr>
    <p:cSldViewPr snapToGrid="0" showGuides="1">
      <p:cViewPr varScale="1">
        <p:scale>
          <a:sx n="81" d="100"/>
          <a:sy n="81" d="100"/>
        </p:scale>
        <p:origin x="230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F6CF5512-8E4D-46C9-9203-ADACEC31A94F}" type="datetimeFigureOut">
              <a:rPr lang="en-US" smtClean="0"/>
              <a:t>5/26/2016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346273"/>
          </a:xfrm>
          <a:prstGeom prst="rect">
            <a:avLst/>
          </a:prstGeom>
        </p:spPr>
        <p:txBody>
          <a:bodyPr vert="horz" lIns="96653" tIns="48327" rIns="96653" bIns="48327"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984561" y="0"/>
            <a:ext cx="3169920" cy="346273"/>
          </a:xfrm>
          <a:prstGeom prst="rect">
            <a:avLst/>
          </a:prstGeom>
        </p:spPr>
        <p:txBody>
          <a:bodyPr vert="horz" lIns="96653" tIns="48327" rIns="96653" bIns="48327" rtlCol="0"/>
          <a:lstStyle>
            <a:lvl1pPr algn="r">
              <a:defRPr sz="1200"/>
            </a:lvl1pPr>
          </a:lstStyle>
          <a:p>
            <a:fld id="{7A0C4957-A8F1-4602-BE95-B4787793BB94}" type="datetimeFigureOut">
              <a:rPr lang="en-US" smtClean="0"/>
              <a:t>5/26/2016</a:t>
            </a:fld>
            <a:r>
              <a:rPr lang="en-US" dirty="0" smtClean="0"/>
              <a:t> </a:t>
            </a:r>
            <a:endParaRPr lang="en-US" dirty="0"/>
          </a:p>
        </p:txBody>
      </p:sp>
      <p:sp>
        <p:nvSpPr>
          <p:cNvPr id="4" name="Slide Image Placeholder 3"/>
          <p:cNvSpPr>
            <a:spLocks noGrp="1" noRot="1" noChangeAspect="1"/>
          </p:cNvSpPr>
          <p:nvPr>
            <p:ph type="sldImg" idx="2"/>
          </p:nvPr>
        </p:nvSpPr>
        <p:spPr>
          <a:xfrm>
            <a:off x="174625" y="447675"/>
            <a:ext cx="4802188"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148424" y="4165766"/>
            <a:ext cx="4855597" cy="5078668"/>
          </a:xfrm>
          <a:prstGeom prst="rect">
            <a:avLst/>
          </a:prstGeom>
          <a:ln w="12700" cmpd="sng"/>
        </p:spPr>
        <p:style>
          <a:lnRef idx="2">
            <a:schemeClr val="dk1"/>
          </a:lnRef>
          <a:fillRef idx="1">
            <a:schemeClr val="lt1"/>
          </a:fillRef>
          <a:effectRef idx="0">
            <a:schemeClr val="dk1"/>
          </a:effectRef>
          <a:fontRef idx="none"/>
        </p:style>
        <p:txBody>
          <a:bodyPr vert="horz" lIns="96653" tIns="48327" rIns="96653" bIns="48327"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279666" y="9359858"/>
            <a:ext cx="2033841" cy="239675"/>
          </a:xfrm>
          <a:prstGeom prst="rect">
            <a:avLst/>
          </a:prstGeom>
        </p:spPr>
        <p:txBody>
          <a:bodyPr vert="horz" lIns="96653" tIns="48327" rIns="96653" bIns="48327"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5131242" y="457762"/>
            <a:ext cx="2024932" cy="8786672"/>
          </a:xfrm>
          <a:prstGeom prst="rect">
            <a:avLst/>
          </a:prstGeom>
          <a:ln w="12700">
            <a:solidFill>
              <a:schemeClr val="tx1"/>
            </a:solidFill>
          </a:ln>
        </p:spPr>
        <p:txBody>
          <a:bodyPr vert="horz" lIns="96653" tIns="48327" rIns="96653" bIns="48327"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r>
              <a:rPr lang="en-US" b="0" dirty="0" smtClean="0"/>
              <a:t>Welcome!</a:t>
            </a:r>
            <a:r>
              <a:rPr lang="en-US" b="0" baseline="0" dirty="0" smtClean="0"/>
              <a:t> This 10 minute course guides you through the process of requesting a new training for either purchase or develop in-house for CDOT employees or contractors. </a:t>
            </a:r>
          </a:p>
          <a:p>
            <a:endParaRPr lang="en-US" b="0" baseline="0" dirty="0" smtClean="0"/>
          </a:p>
          <a:p>
            <a:r>
              <a:rPr lang="en-US" b="0" baseline="0" dirty="0" smtClean="0"/>
              <a:t>This process will help you, the training purchaser, developer, or administrator to save time and possibly a lot of money.  We’ll explain how in just a few minutes. </a:t>
            </a:r>
          </a:p>
          <a:p>
            <a:pPr marL="0" indent="0">
              <a:buNone/>
            </a:pPr>
            <a:endParaRPr lang="en-US" b="0" baseline="0" dirty="0" smtClean="0"/>
          </a:p>
          <a:p>
            <a:pPr marL="0" indent="0">
              <a:buNone/>
            </a:pPr>
            <a:endParaRPr lang="en-US" b="0" baseline="0" dirty="0" smtClean="0"/>
          </a:p>
          <a:p>
            <a:pPr marL="0" indent="0">
              <a:buNone/>
            </a:pPr>
            <a:r>
              <a:rPr lang="en-US" b="0" baseline="0" dirty="0" smtClean="0"/>
              <a:t>Important note: If you intend to purchase a training course from the National Highway Institute, there is a separate and shorter process.  Please contact the NHI Coordinator at the Office of Employee Development at extension 7-9167.</a:t>
            </a:r>
          </a:p>
          <a:p>
            <a:endParaRPr lang="en-US" b="0" baseline="0" dirty="0" smtClean="0"/>
          </a:p>
          <a:p>
            <a:r>
              <a:rPr lang="en-US" b="0" baseline="0" dirty="0" smtClean="0"/>
              <a:t>Before we get into the content, let’s learn how to navigate the course.</a:t>
            </a:r>
            <a:endParaRPr lang="en-US" b="0"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0617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for this section of the course. When you are done reviewing them, click the Next button to view the section,</a:t>
            </a:r>
            <a:r>
              <a:rPr lang="en-US" sz="1100" b="0" u="none" kern="1200" baseline="0" dirty="0" smtClean="0">
                <a:solidFill>
                  <a:schemeClr val="tx1"/>
                </a:solidFill>
                <a:effectLst/>
                <a:latin typeface="+mn-lt"/>
                <a:ea typeface="+mn-ea"/>
                <a:cs typeface="+mn-cs"/>
              </a:rPr>
              <a:t> or if you are only reviewing the objectives, select the Return to Course Outline button to select a different topic.</a:t>
            </a:r>
            <a:endParaRPr lang="en-US" sz="1100" b="0" u="none"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1475094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for this section of the course. When you are done reviewing them, click the Next button to view the section,</a:t>
            </a:r>
            <a:r>
              <a:rPr lang="en-US" sz="1100" b="0" u="none" kern="1200" baseline="0" dirty="0" smtClean="0">
                <a:solidFill>
                  <a:schemeClr val="tx1"/>
                </a:solidFill>
                <a:effectLst/>
                <a:latin typeface="+mn-lt"/>
                <a:ea typeface="+mn-ea"/>
                <a:cs typeface="+mn-cs"/>
              </a:rPr>
              <a:t> or if you are only reviewing the objectives, select the Return to Course Outline button to select a different topic.</a:t>
            </a:r>
            <a:endParaRPr lang="en-US" sz="1100" b="0" u="none"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1475752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of the learning. When you are done reviewing them, click the Next button to go</a:t>
            </a:r>
            <a:r>
              <a:rPr lang="en-US" sz="1100" b="0" u="none" kern="1200" baseline="0" dirty="0" smtClean="0">
                <a:solidFill>
                  <a:schemeClr val="tx1"/>
                </a:solidFill>
                <a:effectLst/>
                <a:latin typeface="+mn-lt"/>
                <a:ea typeface="+mn-ea"/>
                <a:cs typeface="+mn-cs"/>
              </a:rPr>
              <a:t> to the next slide.</a:t>
            </a:r>
            <a:endParaRPr lang="en-US" sz="1100" b="0" u="none"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dirty="0" smtClean="0"/>
              <a:t>As was mentioned on the first slide, this process helps you in several important ways.</a:t>
            </a:r>
          </a:p>
          <a:p>
            <a:pPr marL="0" indent="0">
              <a:buNone/>
            </a:pPr>
            <a:endParaRPr lang="en-US" b="0" baseline="0" dirty="0" smtClean="0"/>
          </a:p>
          <a:p>
            <a:pPr marL="0" indent="0">
              <a:buNone/>
            </a:pPr>
            <a:r>
              <a:rPr lang="en-US" b="0" baseline="0" dirty="0" smtClean="0"/>
              <a:t>First, by avoiding the purchase or development of a course that either CDOT or another state agency may already have available to you for free or at a highly discounted price.</a:t>
            </a:r>
          </a:p>
          <a:p>
            <a:pPr marL="0" indent="0">
              <a:buNone/>
            </a:pPr>
            <a:r>
              <a:rPr lang="en-US" b="0" baseline="0" dirty="0" smtClean="0"/>
              <a:t>Second, it will help you obtain any required waivers to purchase training, as may be required by state and CDOT purchasing policies.</a:t>
            </a:r>
          </a:p>
          <a:p>
            <a:pPr marL="0" indent="0">
              <a:buNone/>
            </a:pPr>
            <a:r>
              <a:rPr lang="en-US" b="0" baseline="0" dirty="0" smtClean="0"/>
              <a:t>Third, it will help you get your training course supported in the Learning Management System, which assists you in advertising your course, registering your participants and recording credit for the course in the employee’s official learning history at CDOT.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Tree>
    <p:extLst>
      <p:ext uri="{BB962C8B-B14F-4D97-AF65-F5344CB8AC3E}">
        <p14:creationId xmlns:p14="http://schemas.microsoft.com/office/powerpoint/2010/main" val="31104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The </a:t>
            </a:r>
            <a:r>
              <a:rPr lang="en-US" sz="1100" dirty="0" smtClean="0"/>
              <a:t>Form for Requesting Development of New Training </a:t>
            </a:r>
            <a:r>
              <a:rPr lang="en-US" sz="1100" b="0" u="none" kern="1200" dirty="0" smtClean="0">
                <a:solidFill>
                  <a:schemeClr val="tx1"/>
                </a:solidFill>
                <a:effectLst/>
                <a:latin typeface="+mn-lt"/>
                <a:ea typeface="+mn-ea"/>
                <a:cs typeface="+mn-cs"/>
              </a:rPr>
              <a:t>can be found by</a:t>
            </a:r>
            <a:r>
              <a:rPr lang="en-US" sz="1100" b="0" u="none" kern="1200" baseline="0" dirty="0" smtClean="0">
                <a:solidFill>
                  <a:schemeClr val="tx1"/>
                </a:solidFill>
                <a:effectLst/>
                <a:latin typeface="+mn-lt"/>
                <a:ea typeface="+mn-ea"/>
                <a:cs typeface="+mn-cs"/>
              </a:rPr>
              <a:t> going to </a:t>
            </a:r>
            <a:r>
              <a:rPr lang="en-US" sz="1100" dirty="0" smtClean="0"/>
              <a:t>the CDOTU Intranet page, and clicking on the link for “CDOTU Manual and Forms”.</a:t>
            </a:r>
          </a:p>
          <a:p>
            <a:endParaRPr lang="en-US" sz="1100" b="0" u="none" kern="1200" baseline="0" dirty="0" smtClean="0">
              <a:solidFill>
                <a:schemeClr val="tx1"/>
              </a:solidFill>
              <a:effectLst/>
              <a:latin typeface="+mn-lt"/>
              <a:ea typeface="+mn-ea"/>
              <a:cs typeface="+mn-cs"/>
            </a:endParaRPr>
          </a:p>
          <a:p>
            <a:r>
              <a:rPr lang="en-US" sz="1100" b="0" u="none" kern="1200" baseline="0" dirty="0" smtClean="0">
                <a:solidFill>
                  <a:schemeClr val="tx1"/>
                </a:solidFill>
                <a:effectLst/>
                <a:latin typeface="+mn-lt"/>
                <a:ea typeface="+mn-ea"/>
                <a:cs typeface="+mn-cs"/>
              </a:rPr>
              <a:t>A copy of the form can also be downloaded by clicking on the resources link at the top right of this window.</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59477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There are three roles that are</a:t>
            </a:r>
            <a:r>
              <a:rPr lang="en-US" baseline="0" dirty="0" smtClean="0"/>
              <a:t> part of the request process.</a:t>
            </a:r>
          </a:p>
          <a:p>
            <a:endParaRPr lang="en-US" baseline="0" dirty="0" smtClean="0"/>
          </a:p>
          <a:p>
            <a:r>
              <a:rPr lang="en-US" baseline="0" dirty="0" smtClean="0"/>
              <a:t>The request begins the you, the initiator, who completes Step One of the form.  The initiator is typically a training coordinator, subject matter expert or manager who has identified a training need for CDOT employees, consultants or contractors.</a:t>
            </a:r>
          </a:p>
          <a:p>
            <a:endParaRPr lang="en-US" baseline="0" dirty="0" smtClean="0"/>
          </a:p>
          <a:p>
            <a:r>
              <a:rPr lang="en-US" baseline="0" dirty="0" smtClean="0"/>
              <a:t>This Section collects all of the required data to both get the training into the Learning Management System, and help the Office of Employee Development to identify if there is already a comparable training option that has already been developed or purchased by CDOT.  If so, OED will provide the initiator with the details of that training and help the initiator to decide if the existing training is a suitable substitute.</a:t>
            </a:r>
          </a:p>
          <a:p>
            <a:endParaRPr lang="en-US" baseline="0" dirty="0" smtClean="0"/>
          </a:p>
          <a:p>
            <a:r>
              <a:rPr lang="en-US" baseline="0" dirty="0" smtClean="0"/>
              <a:t>If no currently available training fits the need, OED will use the information in Section One to coordinate a DPA waiver to purchase that training, if required.</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122929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Every initiative</a:t>
            </a:r>
            <a:r>
              <a:rPr lang="en-US" baseline="0" dirty="0" smtClean="0"/>
              <a:t> to develop or purchase new training needs a Sponsor.  This is typically a CDOTU Dean, senior manager or member of the Executive Management Team.  The level of sponsor depends on the scope of the intended audience.  </a:t>
            </a:r>
          </a:p>
          <a:p>
            <a:endParaRPr lang="en-US" baseline="0" dirty="0" smtClean="0"/>
          </a:p>
          <a:p>
            <a:r>
              <a:rPr lang="en-US" baseline="0" dirty="0" smtClean="0"/>
              <a:t>For example, if the target audience is a single business unit, then the senior manager of that unit is an appropriate sponsor. (The request will be coordinated with the appropriate CDOTU Dean so that he/she will have awareness of it, as the training may be of interest to other groups or may be included on a career development map. ) If the target audience is across multiple business units, then an Executive-level sponsor is required.  When in doubt contact either the Dean for the CDOTU College that represents your business unit or contact the CDOTU Administrator in OED.</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144548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a:t>
            </a:r>
            <a:r>
              <a:rPr lang="en-US" baseline="0" dirty="0" smtClean="0"/>
              <a:t> Office of Employee Development and the Director of HR provide a CDOT-wide visibility on both training that is currently available as well was what is in planning or development and also what is available from DPA and other sources.  This awareness of state-wide training is important in avoiding unnecessary duplication of effort or expenditure for training.  Also, HR/OED is your liaison for DPA waivers required for purchase of training.</a:t>
            </a:r>
          </a:p>
          <a:p>
            <a:endParaRPr lang="en-US" baseline="0" dirty="0" smtClean="0"/>
          </a:p>
          <a:p>
            <a:r>
              <a:rPr lang="en-US" baseline="0" dirty="0" smtClean="0"/>
              <a:t>Lastly, you may need the approval of the HR Director if your proposed training is intended as mandatory for CDOT employees.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358304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custDataLst>
              <p:tags r:id="rId1"/>
            </p:custDataLst>
          </p:nvPr>
        </p:nvSpPr>
        <p:spPr/>
        <p:txBody>
          <a:bodyPr/>
          <a:lstStyle/>
          <a:p>
            <a:r>
              <a:rPr lang="en-US" sz="1100" b="0" u="none" kern="1200" dirty="0" smtClean="0">
                <a:solidFill>
                  <a:schemeClr val="tx1"/>
                </a:solidFill>
                <a:effectLst/>
                <a:latin typeface="+mn-lt"/>
                <a:ea typeface="+mn-ea"/>
                <a:cs typeface="+mn-cs"/>
              </a:rPr>
              <a:t>As you go through the course there are a couple of items you can use to help you learn.  The first is the Resources link as indicated by the red arrow.  This link contains copies of all of the documents referenced in this course.  </a:t>
            </a:r>
          </a:p>
          <a:p>
            <a:endParaRPr lang="en-US" sz="1100" b="0" u="none" kern="1200" dirty="0" smtClean="0">
              <a:solidFill>
                <a:schemeClr val="tx1"/>
              </a:solidFill>
              <a:effectLst/>
              <a:latin typeface="+mn-lt"/>
              <a:ea typeface="+mn-ea"/>
              <a:cs typeface="+mn-cs"/>
            </a:endParaRPr>
          </a:p>
          <a:p>
            <a:r>
              <a:rPr lang="en-US" sz="1100" b="0" u="none" kern="1200" dirty="0" smtClean="0">
                <a:solidFill>
                  <a:schemeClr val="tx1"/>
                </a:solidFill>
                <a:effectLst/>
                <a:latin typeface="+mn-lt"/>
                <a:ea typeface="+mn-ea"/>
                <a:cs typeface="+mn-cs"/>
              </a:rPr>
              <a:t>The Glossary tab displays an alphabetical list of terms that are used throughout the course.  Anytime you are uncertain about a term, this is the best place to look.  Unlike the resources link clicking on the glossary does not pause the course. </a:t>
            </a:r>
          </a:p>
          <a:p>
            <a:r>
              <a:rPr lang="en-US" sz="1100" b="0" u="none" kern="1200" dirty="0" smtClean="0">
                <a:solidFill>
                  <a:schemeClr val="tx1"/>
                </a:solidFill>
                <a:effectLst/>
                <a:latin typeface="+mn-lt"/>
                <a:ea typeface="+mn-ea"/>
                <a:cs typeface="+mn-cs"/>
              </a:rPr>
              <a:t> </a:t>
            </a:r>
          </a:p>
          <a:p>
            <a:r>
              <a:rPr lang="en-US" sz="1100" b="0" u="none" kern="1200" dirty="0" smtClean="0">
                <a:solidFill>
                  <a:schemeClr val="tx1"/>
                </a:solidFill>
                <a:effectLst/>
                <a:latin typeface="+mn-lt"/>
                <a:ea typeface="+mn-ea"/>
                <a:cs typeface="+mn-cs"/>
              </a:rPr>
              <a:t>If you want to navigate, use the previous or next buttons or click on the slide you want to navigate to under the menu tab.  There is also a search field located at the bottom of the Menu tab that brings up all of the slides related to your search.</a:t>
            </a:r>
            <a:r>
              <a:rPr lang="en-US" sz="1100" b="0" u="none" kern="1200" baseline="0" dirty="0" smtClean="0">
                <a:solidFill>
                  <a:schemeClr val="tx1"/>
                </a:solidFill>
                <a:effectLst/>
                <a:latin typeface="+mn-lt"/>
                <a:ea typeface="+mn-ea"/>
                <a:cs typeface="+mn-cs"/>
              </a:rPr>
              <a:t>  </a:t>
            </a:r>
            <a:r>
              <a:rPr lang="en-US" sz="1100" b="0" u="none" kern="1200" dirty="0" smtClean="0">
                <a:solidFill>
                  <a:schemeClr val="tx1"/>
                </a:solidFill>
                <a:effectLst/>
                <a:latin typeface="+mn-lt"/>
                <a:ea typeface="+mn-ea"/>
                <a:cs typeface="+mn-cs"/>
              </a:rPr>
              <a:t>The progress bar displays your progress within a slide.</a:t>
            </a:r>
          </a:p>
          <a:p>
            <a:endParaRPr lang="en-US" sz="1100" b="0" u="none" kern="1200" dirty="0" smtClean="0">
              <a:solidFill>
                <a:schemeClr val="tx1"/>
              </a:solidFill>
              <a:effectLst/>
              <a:latin typeface="+mn-lt"/>
              <a:ea typeface="+mn-ea"/>
              <a:cs typeface="+mn-cs"/>
            </a:endParaRPr>
          </a:p>
          <a:p>
            <a:r>
              <a:rPr lang="en-US" sz="1100" b="0" u="none" kern="1200" dirty="0" smtClean="0">
                <a:solidFill>
                  <a:schemeClr val="tx1"/>
                </a:solidFill>
                <a:effectLst/>
                <a:latin typeface="+mn-lt"/>
                <a:ea typeface="+mn-ea"/>
                <a:cs typeface="+mn-cs"/>
              </a:rPr>
              <a:t>If for any reason, you need to close the course before you have completed it, you will be returned to the page you were on once you log back in.  Now let’s move on</a:t>
            </a:r>
            <a:r>
              <a:rPr lang="en-US" sz="1100" b="0" u="none" kern="1200" baseline="0" dirty="0" smtClean="0">
                <a:solidFill>
                  <a:schemeClr val="tx1"/>
                </a:solidFill>
                <a:effectLst/>
                <a:latin typeface="+mn-lt"/>
                <a:ea typeface="+mn-ea"/>
                <a:cs typeface="+mn-cs"/>
              </a:rPr>
              <a:t> to what you will learn in this course.  </a:t>
            </a:r>
            <a:endParaRPr lang="en-US" sz="11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420189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baseline="0" dirty="0" smtClean="0">
                <a:solidFill>
                  <a:schemeClr val="tx1"/>
                </a:solidFill>
                <a:effectLst/>
                <a:latin typeface="+mn-lt"/>
                <a:ea typeface="+mn-ea"/>
                <a:cs typeface="+mn-cs"/>
              </a:rPr>
              <a:t>This brief learning is divided into three sections.  You can view the sections in any order, based on what you want to learn, or you can take go through the sections in order to complete the tutorial.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3624322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293749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5176246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41901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19046674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6891405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5139288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39192531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412303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1515437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37929465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21949593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6525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9183644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4422030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31553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36720535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8035630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2921029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427166805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3650401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27771092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8293492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72542093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7214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711"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888196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13"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213962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2.xml"/><Relationship Id="rId7" Type="http://schemas.openxmlformats.org/officeDocument/2006/relationships/image" Target="../media/image25.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8.png"/><Relationship Id="rId5" Type="http://schemas.openxmlformats.org/officeDocument/2006/relationships/slideLayout" Target="../slideLayouts/slideLayout12.xml"/><Relationship Id="rId4" Type="http://schemas.openxmlformats.org/officeDocument/2006/relationships/tags" Target="../tags/tag23.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24.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14.xml"/><Relationship Id="rId7" Type="http://schemas.openxmlformats.org/officeDocument/2006/relationships/slide" Target="slide9.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0.png"/><Relationship Id="rId5" Type="http://schemas.openxmlformats.org/officeDocument/2006/relationships/slide" Target="slide4.xml"/><Relationship Id="rId10" Type="http://schemas.openxmlformats.org/officeDocument/2006/relationships/slide" Target="slide14.xml"/><Relationship Id="rId4" Type="http://schemas.openxmlformats.org/officeDocument/2006/relationships/notesSlide" Target="../notesSlides/notesSlide9.xml"/><Relationship Id="rId9"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7.xml"/><Relationship Id="rId7" Type="http://schemas.openxmlformats.org/officeDocument/2006/relationships/image" Target="../media/image25.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4.png"/><Relationship Id="rId5" Type="http://schemas.openxmlformats.org/officeDocument/2006/relationships/slideLayout" Target="../slideLayouts/slideLayout12.xml"/><Relationship Id="rId4" Type="http://schemas.openxmlformats.org/officeDocument/2006/relationships/tags" Target="../tags/tag18.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How to Request and Coordinate  </a:t>
            </a:r>
            <a:br>
              <a:rPr lang="en-US" sz="3400" dirty="0" smtClean="0">
                <a:latin typeface="Museo Slab 500"/>
                <a:cs typeface="Museo 300"/>
              </a:rPr>
            </a:br>
            <a:r>
              <a:rPr lang="en-US" sz="3400" dirty="0" smtClean="0">
                <a:latin typeface="Museo Slab 500"/>
                <a:cs typeface="Museo 300"/>
              </a:rPr>
              <a:t>New Training at CDOT </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9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p:cNvPicPr>
            <a:picLocks noChangeAspect="1"/>
          </p:cNvPicPr>
          <p:nvPr/>
        </p:nvPicPr>
        <p:blipFill>
          <a:blip r:embed="rId5"/>
          <a:stretch>
            <a:fillRect/>
          </a:stretch>
        </p:blipFill>
        <p:spPr>
          <a:xfrm>
            <a:off x="8963891" y="5339020"/>
            <a:ext cx="180975" cy="1387362"/>
          </a:xfrm>
          <a:prstGeom prst="rect">
            <a:avLst/>
          </a:prstGeom>
        </p:spPr>
      </p:pic>
      <p:pic>
        <p:nvPicPr>
          <p:cNvPr id="5" name="Picture 4"/>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6" name="Picture 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7" name="Picture 16"/>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8" name="Picture 17"/>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9" name="Picture 1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20" name="Picture 19"/>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50" y="1480104"/>
            <a:ext cx="4396458" cy="882184"/>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9166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FAQ</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10</a:t>
            </a:fld>
            <a:endParaRPr lang="en-US" dirty="0"/>
          </a:p>
        </p:txBody>
      </p:sp>
      <p:pic>
        <p:nvPicPr>
          <p:cNvPr id="14" name="Picture 13"/>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664310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a:t>
            </a:fld>
            <a:endParaRPr lang="en-US" dirty="0"/>
          </a:p>
        </p:txBody>
      </p:sp>
      <p:sp>
        <p:nvSpPr>
          <p:cNvPr id="4" name="Title 3"/>
          <p:cNvSpPr>
            <a:spLocks noGrp="1"/>
          </p:cNvSpPr>
          <p:nvPr>
            <p:ph type="title"/>
          </p:nvPr>
        </p:nvSpPr>
        <p:spPr/>
        <p:txBody>
          <a:bodyPr/>
          <a:lstStyle/>
          <a:p>
            <a:r>
              <a:rPr lang="en-US" dirty="0" smtClean="0"/>
              <a:t>Navigation, Resources and Glossary</a:t>
            </a:r>
            <a:endParaRPr lang="en-US" dirty="0"/>
          </a:p>
        </p:txBody>
      </p:sp>
      <p:sp>
        <p:nvSpPr>
          <p:cNvPr id="5" name="TextBox 4"/>
          <p:cNvSpPr txBox="1"/>
          <p:nvPr/>
        </p:nvSpPr>
        <p:spPr>
          <a:xfrm>
            <a:off x="1491032" y="1496890"/>
            <a:ext cx="5736488" cy="369332"/>
          </a:xfrm>
          <a:prstGeom prst="rect">
            <a:avLst/>
          </a:prstGeom>
          <a:noFill/>
        </p:spPr>
        <p:txBody>
          <a:bodyPr wrap="square" rtlCol="0">
            <a:spAutoFit/>
          </a:bodyPr>
          <a:lstStyle/>
          <a:p>
            <a:r>
              <a:rPr lang="en-US" dirty="0" smtClean="0"/>
              <a:t>Before we begin, let’s look at the resources available to you</a:t>
            </a:r>
            <a:endParaRPr lang="en-US" dirty="0"/>
          </a:p>
        </p:txBody>
      </p:sp>
      <p:pic>
        <p:nvPicPr>
          <p:cNvPr id="6" name="Picture 5"/>
          <p:cNvPicPr>
            <a:picLocks noChangeAspect="1"/>
          </p:cNvPicPr>
          <p:nvPr/>
        </p:nvPicPr>
        <p:blipFill rotWithShape="1">
          <a:blip r:embed="rId4"/>
          <a:srcRect l="1410" t="1252"/>
          <a:stretch/>
        </p:blipFill>
        <p:spPr>
          <a:xfrm>
            <a:off x="1549396" y="2021861"/>
            <a:ext cx="7104037" cy="4067653"/>
          </a:xfrm>
          <a:prstGeom prst="rect">
            <a:avLst/>
          </a:prstGeom>
        </p:spPr>
      </p:pic>
    </p:spTree>
    <p:custDataLst>
      <p:tags r:id="rId1"/>
    </p:custDataLst>
    <p:extLst>
      <p:ext uri="{BB962C8B-B14F-4D97-AF65-F5344CB8AC3E}">
        <p14:creationId xmlns:p14="http://schemas.microsoft.com/office/powerpoint/2010/main" val="1073756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4200" y="1371601"/>
            <a:ext cx="7106919" cy="771747"/>
          </a:xfrm>
        </p:spPr>
        <p:txBody>
          <a:bodyPr/>
          <a:lstStyle/>
          <a:p>
            <a:r>
              <a:rPr lang="en-US" sz="2000" i="1" dirty="0" smtClean="0"/>
              <a:t>Click on the button of the topic you want to learn about or the green button to learn what is covered in the Section.  </a:t>
            </a:r>
            <a:endParaRPr lang="en-US" sz="2000" i="1" dirty="0"/>
          </a:p>
        </p:txBody>
      </p:sp>
      <p:sp>
        <p:nvSpPr>
          <p:cNvPr id="3" name="Footer Placeholder 2"/>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12</a:t>
            </a:fld>
            <a:endParaRPr lang="en-US" dirty="0">
              <a:solidFill>
                <a:prstClr val="white"/>
              </a:solidFill>
            </a:endParaRPr>
          </a:p>
        </p:txBody>
      </p:sp>
      <p:sp>
        <p:nvSpPr>
          <p:cNvPr id="5" name="Title 4"/>
          <p:cNvSpPr>
            <a:spLocks noGrp="1"/>
          </p:cNvSpPr>
          <p:nvPr>
            <p:ph type="title"/>
          </p:nvPr>
        </p:nvSpPr>
        <p:spPr/>
        <p:txBody>
          <a:bodyPr/>
          <a:lstStyle/>
          <a:p>
            <a:r>
              <a:rPr lang="en-US" dirty="0" smtClean="0"/>
              <a:t>Outline</a:t>
            </a:r>
            <a:endParaRPr lang="en-US" dirty="0"/>
          </a:p>
        </p:txBody>
      </p:sp>
      <p:sp>
        <p:nvSpPr>
          <p:cNvPr id="7" name="TextBox 6">
            <a:hlinkClick r:id="rId5" action="ppaction://hlinksldjump" highlightClick="1"/>
          </p:cNvPr>
          <p:cNvSpPr txBox="1"/>
          <p:nvPr/>
        </p:nvSpPr>
        <p:spPr>
          <a:xfrm>
            <a:off x="2402009" y="2405318"/>
            <a:ext cx="4814772" cy="384868"/>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Getting Started </a:t>
            </a:r>
            <a:endParaRPr lang="en-US" dirty="0"/>
          </a:p>
        </p:txBody>
      </p:sp>
      <p:pic>
        <p:nvPicPr>
          <p:cNvPr id="8" name="Brian"/>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82880" y="1423698"/>
            <a:ext cx="1764955" cy="4755142"/>
          </a:xfrm>
          <a:prstGeom prst="rect">
            <a:avLst/>
          </a:prstGeom>
          <a:effectLst>
            <a:outerShdw blurRad="50800" dist="38100" dir="2700000" algn="tl" rotWithShape="0">
              <a:prstClr val="black">
                <a:alpha val="40000"/>
              </a:prstClr>
            </a:outerShdw>
          </a:effectLst>
        </p:spPr>
      </p:pic>
      <p:sp>
        <p:nvSpPr>
          <p:cNvPr id="9" name="TextBox 8">
            <a:hlinkClick r:id="rId7" action="ppaction://hlinksldjump"/>
          </p:cNvPr>
          <p:cNvSpPr txBox="1"/>
          <p:nvPr/>
        </p:nvSpPr>
        <p:spPr>
          <a:xfrm>
            <a:off x="2402009" y="2951364"/>
            <a:ext cx="4814772" cy="384868"/>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Completing the Form</a:t>
            </a:r>
            <a:endParaRPr lang="en-US" dirty="0"/>
          </a:p>
        </p:txBody>
      </p:sp>
      <p:sp>
        <p:nvSpPr>
          <p:cNvPr id="10" name="TextBox 9">
            <a:hlinkClick r:id="rId7" action="ppaction://hlinksldjump"/>
          </p:cNvPr>
          <p:cNvSpPr txBox="1"/>
          <p:nvPr/>
        </p:nvSpPr>
        <p:spPr>
          <a:xfrm>
            <a:off x="2402009" y="3508166"/>
            <a:ext cx="4814772" cy="384868"/>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Timeframes and Help</a:t>
            </a:r>
            <a:endParaRPr lang="en-US" dirty="0"/>
          </a:p>
        </p:txBody>
      </p:sp>
      <p:sp>
        <p:nvSpPr>
          <p:cNvPr id="51" name="TextBox 50">
            <a:hlinkClick r:id="rId8" action="ppaction://hlinksldjump"/>
          </p:cNvPr>
          <p:cNvSpPr txBox="1"/>
          <p:nvPr/>
        </p:nvSpPr>
        <p:spPr>
          <a:xfrm>
            <a:off x="6808195" y="2368628"/>
            <a:ext cx="429130" cy="432576"/>
          </a:xfrm>
          <a:prstGeom prst="rect">
            <a:avLst/>
          </a:pr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a:t>?</a:t>
            </a:r>
          </a:p>
        </p:txBody>
      </p:sp>
      <p:sp>
        <p:nvSpPr>
          <p:cNvPr id="17" name="TextBox 16">
            <a:hlinkClick r:id="rId9" action="ppaction://hlinksldjump"/>
          </p:cNvPr>
          <p:cNvSpPr txBox="1"/>
          <p:nvPr/>
        </p:nvSpPr>
        <p:spPr>
          <a:xfrm>
            <a:off x="6799726" y="2929691"/>
            <a:ext cx="429130" cy="417174"/>
          </a:xfrm>
          <a:prstGeom prst="rect">
            <a:avLst/>
          </a:pr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a:t>?</a:t>
            </a:r>
          </a:p>
        </p:txBody>
      </p:sp>
      <p:sp>
        <p:nvSpPr>
          <p:cNvPr id="19" name="TextBox 18">
            <a:hlinkClick r:id="rId10" action="ppaction://hlinksldjump"/>
          </p:cNvPr>
          <p:cNvSpPr txBox="1"/>
          <p:nvPr/>
        </p:nvSpPr>
        <p:spPr>
          <a:xfrm>
            <a:off x="6819212" y="3497039"/>
            <a:ext cx="429130" cy="417174"/>
          </a:xfrm>
          <a:prstGeom prst="rect">
            <a:avLst/>
          </a:pr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a:t>?</a:t>
            </a:r>
          </a:p>
        </p:txBody>
      </p:sp>
    </p:spTree>
    <p:custDataLst>
      <p:tags r:id="rId1"/>
    </p:custDataLst>
    <p:extLst>
      <p:ext uri="{BB962C8B-B14F-4D97-AF65-F5344CB8AC3E}">
        <p14:creationId xmlns:p14="http://schemas.microsoft.com/office/powerpoint/2010/main" val="1266545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topics covered in this section include</a:t>
            </a:r>
            <a:r>
              <a:rPr lang="en-US" dirty="0" smtClean="0"/>
              <a:t>:</a:t>
            </a:r>
          </a:p>
          <a:p>
            <a:pPr marL="457200" indent="-457200">
              <a:buFont typeface="Arial" panose="020B0604020202020204" pitchFamily="34" charset="0"/>
              <a:buChar char="•"/>
            </a:pPr>
            <a:r>
              <a:rPr lang="en-US" dirty="0" smtClean="0"/>
              <a:t>Identifying the sections of the form</a:t>
            </a:r>
          </a:p>
          <a:p>
            <a:pPr marL="457200" indent="-457200">
              <a:buFont typeface="Arial" panose="020B0604020202020204" pitchFamily="34" charset="0"/>
              <a:buChar char="•"/>
            </a:pPr>
            <a:r>
              <a:rPr lang="en-US" dirty="0" smtClean="0"/>
              <a:t>Complete the sections of the form</a:t>
            </a:r>
          </a:p>
          <a:p>
            <a:pPr marL="457200" indent="-457200">
              <a:buFont typeface="Arial" panose="020B0604020202020204" pitchFamily="34" charset="0"/>
              <a:buChar char="•"/>
            </a:pPr>
            <a:r>
              <a:rPr lang="en-US" dirty="0" smtClean="0"/>
              <a:t>Send the form to the next role</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13</a:t>
            </a:fld>
            <a:endParaRPr lang="en-US" dirty="0"/>
          </a:p>
        </p:txBody>
      </p:sp>
      <p:sp>
        <p:nvSpPr>
          <p:cNvPr id="5" name="Title 4"/>
          <p:cNvSpPr>
            <a:spLocks noGrp="1"/>
          </p:cNvSpPr>
          <p:nvPr>
            <p:ph type="title"/>
          </p:nvPr>
        </p:nvSpPr>
        <p:spPr/>
        <p:txBody>
          <a:bodyPr/>
          <a:lstStyle/>
          <a:p>
            <a:r>
              <a:rPr lang="en-US" dirty="0" smtClean="0"/>
              <a:t>Completing the Form </a:t>
            </a:r>
            <a:endParaRPr lang="en-US" dirty="0"/>
          </a:p>
        </p:txBody>
      </p:sp>
    </p:spTree>
    <p:custDataLst>
      <p:tags r:id="rId1"/>
    </p:custDataLst>
    <p:extLst>
      <p:ext uri="{BB962C8B-B14F-4D97-AF65-F5344CB8AC3E}">
        <p14:creationId xmlns:p14="http://schemas.microsoft.com/office/powerpoint/2010/main" val="1942781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topics covered in this section include</a:t>
            </a:r>
            <a:r>
              <a:rPr lang="en-US" dirty="0" smtClean="0"/>
              <a:t>:</a:t>
            </a:r>
          </a:p>
          <a:p>
            <a:pPr marL="457200" indent="-457200">
              <a:buFont typeface="Arial" panose="020B0604020202020204" pitchFamily="34" charset="0"/>
              <a:buChar char="•"/>
            </a:pPr>
            <a:r>
              <a:rPr lang="en-US" dirty="0" smtClean="0"/>
              <a:t>Identify the turn around time on the form</a:t>
            </a:r>
          </a:p>
          <a:p>
            <a:pPr marL="457200" indent="-457200">
              <a:buFont typeface="Arial" panose="020B0604020202020204" pitchFamily="34" charset="0"/>
              <a:buChar char="•"/>
            </a:pPr>
            <a:r>
              <a:rPr lang="en-US" dirty="0" smtClean="0"/>
              <a:t>Answer frequently asked questions</a:t>
            </a:r>
          </a:p>
          <a:p>
            <a:pPr marL="457200" indent="-457200">
              <a:buFont typeface="Arial" panose="020B0604020202020204" pitchFamily="34" charset="0"/>
              <a:buChar char="•"/>
            </a:pPr>
            <a:endParaRPr lang="en-US" dirty="0" smtClean="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14</a:t>
            </a:fld>
            <a:endParaRPr lang="en-US" dirty="0"/>
          </a:p>
        </p:txBody>
      </p:sp>
      <p:sp>
        <p:nvSpPr>
          <p:cNvPr id="5" name="Title 4"/>
          <p:cNvSpPr>
            <a:spLocks noGrp="1"/>
          </p:cNvSpPr>
          <p:nvPr>
            <p:ph type="title"/>
          </p:nvPr>
        </p:nvSpPr>
        <p:spPr/>
        <p:txBody>
          <a:bodyPr/>
          <a:lstStyle/>
          <a:p>
            <a:r>
              <a:rPr lang="en-US" dirty="0" smtClean="0"/>
              <a:t>Timeframes and Help</a:t>
            </a:r>
            <a:endParaRPr lang="en-US" dirty="0"/>
          </a:p>
        </p:txBody>
      </p:sp>
    </p:spTree>
    <p:custDataLst>
      <p:tags r:id="rId1"/>
    </p:custDataLst>
    <p:extLst>
      <p:ext uri="{BB962C8B-B14F-4D97-AF65-F5344CB8AC3E}">
        <p14:creationId xmlns:p14="http://schemas.microsoft.com/office/powerpoint/2010/main" val="371172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topics covered in this </a:t>
            </a:r>
            <a:r>
              <a:rPr lang="en-US" dirty="0" smtClean="0"/>
              <a:t>learning include:</a:t>
            </a:r>
          </a:p>
          <a:p>
            <a:pPr marL="457200" indent="-457200">
              <a:buFont typeface="Arial" panose="020B0604020202020204" pitchFamily="34" charset="0"/>
              <a:buChar char="•"/>
            </a:pPr>
            <a:r>
              <a:rPr lang="en-US" dirty="0" smtClean="0"/>
              <a:t>Identifying how the process helps you </a:t>
            </a:r>
          </a:p>
          <a:p>
            <a:pPr marL="457200" indent="-457200">
              <a:buFont typeface="Arial" panose="020B0604020202020204" pitchFamily="34" charset="0"/>
              <a:buChar char="•"/>
            </a:pPr>
            <a:r>
              <a:rPr lang="en-US" dirty="0" smtClean="0"/>
              <a:t>Locating </a:t>
            </a:r>
            <a:r>
              <a:rPr lang="en-US" dirty="0"/>
              <a:t>the </a:t>
            </a:r>
            <a:r>
              <a:rPr lang="en-US" dirty="0" smtClean="0"/>
              <a:t>form</a:t>
            </a:r>
          </a:p>
          <a:p>
            <a:pPr marL="457200" indent="-457200">
              <a:buFont typeface="Arial" panose="020B0604020202020204" pitchFamily="34" charset="0"/>
              <a:buChar char="•"/>
            </a:pPr>
            <a:r>
              <a:rPr lang="en-US" dirty="0" smtClean="0"/>
              <a:t>Identifying the Roles (who does what)</a:t>
            </a:r>
          </a:p>
          <a:p>
            <a:pPr marL="457200" indent="-457200">
              <a:buFont typeface="Arial" panose="020B0604020202020204" pitchFamily="34" charset="0"/>
              <a:buChar char="•"/>
            </a:pPr>
            <a:r>
              <a:rPr lang="en-US" dirty="0" smtClean="0"/>
              <a:t>Describe how to complete the form</a:t>
            </a:r>
          </a:p>
          <a:p>
            <a:pPr marL="457200" indent="-457200">
              <a:buFont typeface="Arial" panose="020B0604020202020204" pitchFamily="34" charset="0"/>
              <a:buChar char="•"/>
            </a:pPr>
            <a:r>
              <a:rPr lang="en-US" dirty="0" smtClean="0"/>
              <a:t>Answering Frequently Asked Questions FAQs</a:t>
            </a:r>
          </a:p>
          <a:p>
            <a:pPr marL="457200" indent="-457200">
              <a:buFont typeface="Arial" panose="020B0604020202020204" pitchFamily="34" charset="0"/>
              <a:buChar char="•"/>
            </a:pPr>
            <a:endParaRPr lang="en-US" dirty="0" smtClean="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a:t>
            </a:fld>
            <a:endParaRPr lang="en-US" dirty="0"/>
          </a:p>
        </p:txBody>
      </p:sp>
      <p:sp>
        <p:nvSpPr>
          <p:cNvPr id="5" name="Title 4"/>
          <p:cNvSpPr>
            <a:spLocks noGrp="1"/>
          </p:cNvSpPr>
          <p:nvPr>
            <p:ph type="title"/>
          </p:nvPr>
        </p:nvSpPr>
        <p:spPr/>
        <p:txBody>
          <a:bodyPr/>
          <a:lstStyle/>
          <a:p>
            <a:r>
              <a:rPr lang="en-US" dirty="0" smtClean="0"/>
              <a:t>Let’s Get Started</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this Process </a:t>
            </a:r>
            <a:r>
              <a:rPr lang="en-US" dirty="0"/>
              <a:t>H</a:t>
            </a:r>
            <a:r>
              <a:rPr lang="en-US" dirty="0" smtClean="0"/>
              <a:t>elps </a:t>
            </a:r>
            <a:r>
              <a:rPr lang="en-US" dirty="0"/>
              <a:t>Y</a:t>
            </a:r>
            <a:r>
              <a:rPr lang="en-US" dirty="0" smtClean="0"/>
              <a:t>ou</a:t>
            </a:r>
            <a:endParaRPr lang="en-US" dirty="0"/>
          </a:p>
        </p:txBody>
      </p:sp>
      <p:sp>
        <p:nvSpPr>
          <p:cNvPr id="3" name="Content Placeholder 2"/>
          <p:cNvSpPr>
            <a:spLocks noGrp="1"/>
          </p:cNvSpPr>
          <p:nvPr>
            <p:ph sz="half" idx="2"/>
          </p:nvPr>
        </p:nvSpPr>
        <p:spPr>
          <a:xfrm>
            <a:off x="3249976" y="1371600"/>
            <a:ext cx="5558744" cy="4937760"/>
          </a:xfrm>
        </p:spPr>
        <p:txBody>
          <a:bodyPr/>
          <a:lstStyle/>
          <a:p>
            <a:pPr marL="514350" indent="-514350">
              <a:buFont typeface="+mj-lt"/>
              <a:buAutoNum type="arabicPeriod"/>
            </a:pPr>
            <a:r>
              <a:rPr lang="en-US" sz="2400" dirty="0" smtClean="0"/>
              <a:t>Help </a:t>
            </a:r>
            <a:r>
              <a:rPr lang="en-US" sz="2400" dirty="0"/>
              <a:t>avoid duplication of courses that CDOT </a:t>
            </a:r>
            <a:r>
              <a:rPr lang="en-US" sz="2400" dirty="0" smtClean="0"/>
              <a:t>or the state has </a:t>
            </a:r>
            <a:r>
              <a:rPr lang="en-US" sz="2400" dirty="0"/>
              <a:t>already bought or developed</a:t>
            </a:r>
          </a:p>
          <a:p>
            <a:pPr marL="514350" indent="-514350">
              <a:buFont typeface="+mj-lt"/>
              <a:buAutoNum type="arabicPeriod"/>
            </a:pPr>
            <a:r>
              <a:rPr lang="en-US" sz="2400" dirty="0"/>
              <a:t>Identify training that requires a DPA approval (waiver) for purchase</a:t>
            </a:r>
          </a:p>
          <a:p>
            <a:pPr marL="514350" indent="-514350">
              <a:buFont typeface="+mj-lt"/>
              <a:buAutoNum type="arabicPeriod"/>
            </a:pPr>
            <a:r>
              <a:rPr lang="en-US" sz="2400" dirty="0" smtClean="0"/>
              <a:t>Gather data to get the training supported in the Learning Management System </a:t>
            </a:r>
          </a:p>
          <a:p>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04800" y="1400969"/>
            <a:ext cx="2857500" cy="1600200"/>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078636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the Form</a:t>
            </a:r>
            <a:endParaRPr lang="en-US" dirty="0"/>
          </a:p>
        </p:txBody>
      </p:sp>
      <p:sp>
        <p:nvSpPr>
          <p:cNvPr id="5" name="Content Placeholder 4"/>
          <p:cNvSpPr>
            <a:spLocks noGrp="1"/>
          </p:cNvSpPr>
          <p:nvPr>
            <p:ph sz="half" idx="2"/>
          </p:nvPr>
        </p:nvSpPr>
        <p:spPr>
          <a:xfrm>
            <a:off x="304800" y="1377107"/>
            <a:ext cx="8503920" cy="2794979"/>
          </a:xfrm>
        </p:spPr>
        <p:txBody>
          <a:bodyPr/>
          <a:lstStyle/>
          <a:p>
            <a:pPr marL="342900" indent="-342900">
              <a:buFont typeface="Arial" panose="020B0604020202020204" pitchFamily="34" charset="0"/>
              <a:buChar char="•"/>
            </a:pPr>
            <a:r>
              <a:rPr lang="en-US" sz="2400" dirty="0" smtClean="0"/>
              <a:t>The Form for Requesting Development of New Training can be found by going to the CDOTU Intranet page, and clicking on the link for “CDOTU Manual and Forms”.</a:t>
            </a:r>
          </a:p>
          <a:p>
            <a:pPr marL="342900" indent="-342900">
              <a:buFont typeface="Arial" panose="020B0604020202020204" pitchFamily="34" charset="0"/>
              <a:buChar char="•"/>
            </a:pPr>
            <a:r>
              <a:rPr lang="en-US" sz="2400" dirty="0" smtClean="0"/>
              <a:t>A copy of the form can also downloaded from the resources link.  </a:t>
            </a:r>
            <a:endParaRPr lang="en-US" sz="2400" dirty="0"/>
          </a:p>
          <a:p>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a:t>
            </a:fld>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2265799" y="3255539"/>
            <a:ext cx="4018969" cy="3017520"/>
          </a:xfrm>
          <a:effectLst>
            <a:softEdge rad="88900"/>
          </a:effectLst>
        </p:spPr>
      </p:pic>
    </p:spTree>
    <p:custDataLst>
      <p:tags r:id="rId1"/>
    </p:custDataLst>
    <p:extLst>
      <p:ext uri="{BB962C8B-B14F-4D97-AF65-F5344CB8AC3E}">
        <p14:creationId xmlns:p14="http://schemas.microsoft.com/office/powerpoint/2010/main" val="4200887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5"/>
          <a:srcRect l="2692"/>
          <a:stretch/>
        </p:blipFill>
        <p:spPr>
          <a:xfrm>
            <a:off x="304800" y="1361258"/>
            <a:ext cx="4407408" cy="4436094"/>
          </a:xfrm>
          <a:prstGeom prst="rect">
            <a:avLst/>
          </a:prstGeom>
        </p:spPr>
      </p:pic>
      <p:sp>
        <p:nvSpPr>
          <p:cNvPr id="2" name="Title 1"/>
          <p:cNvSpPr>
            <a:spLocks noGrp="1"/>
          </p:cNvSpPr>
          <p:nvPr>
            <p:ph type="title"/>
          </p:nvPr>
        </p:nvSpPr>
        <p:spPr/>
        <p:txBody>
          <a:bodyPr/>
          <a:lstStyle/>
          <a:p>
            <a:r>
              <a:rPr lang="en-US" dirty="0" smtClean="0"/>
              <a:t>Step 1: Initiator</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12" name="Christian"/>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021179" y="2086769"/>
            <a:ext cx="1227483" cy="3429000"/>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6248662" y="2535215"/>
            <a:ext cx="956159" cy="369332"/>
          </a:xfrm>
          <a:prstGeom prst="rect">
            <a:avLst/>
          </a:prstGeom>
          <a:noFill/>
        </p:spPr>
        <p:txBody>
          <a:bodyPr wrap="none" rtlCol="0">
            <a:spAutoFit/>
          </a:bodyPr>
          <a:lstStyle/>
          <a:p>
            <a:r>
              <a:rPr lang="en-US" b="1" dirty="0" smtClean="0"/>
              <a:t>Initiator</a:t>
            </a:r>
            <a:endParaRPr lang="en-US" b="1" dirty="0"/>
          </a:p>
        </p:txBody>
      </p:sp>
      <p:sp>
        <p:nvSpPr>
          <p:cNvPr id="3" name="TextBox 2"/>
          <p:cNvSpPr txBox="1"/>
          <p:nvPr/>
        </p:nvSpPr>
        <p:spPr>
          <a:xfrm>
            <a:off x="6248662" y="2979141"/>
            <a:ext cx="2461844"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Completes Step One of the form</a:t>
            </a:r>
          </a:p>
          <a:p>
            <a:pPr marL="285750" indent="-285750">
              <a:buFont typeface="Arial" panose="020B0604020202020204" pitchFamily="34" charset="0"/>
              <a:buChar char="•"/>
            </a:pPr>
            <a:r>
              <a:rPr lang="en-US" dirty="0" smtClean="0"/>
              <a:t>Forwards form to Sponsor for approval</a:t>
            </a:r>
            <a:endParaRPr lang="en-US" dirty="0"/>
          </a:p>
        </p:txBody>
      </p:sp>
    </p:spTree>
    <p:custDataLst>
      <p:tags r:id="rId1"/>
    </p:custDataLst>
    <p:extLst>
      <p:ext uri="{BB962C8B-B14F-4D97-AF65-F5344CB8AC3E}">
        <p14:creationId xmlns:p14="http://schemas.microsoft.com/office/powerpoint/2010/main" val="469033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5"/>
          <a:srcRect l="3163" r="2930"/>
          <a:stretch/>
        </p:blipFill>
        <p:spPr>
          <a:xfrm>
            <a:off x="304800" y="2411155"/>
            <a:ext cx="4407408" cy="1766826"/>
          </a:xfrm>
          <a:prstGeom prst="rect">
            <a:avLst/>
          </a:prstGeom>
        </p:spPr>
      </p:pic>
      <p:pic>
        <p:nvPicPr>
          <p:cNvPr id="13" name="Christy"/>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041746" y="2086769"/>
            <a:ext cx="1314502" cy="34290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Step 2: Sponsor</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15" name="TextBox 14"/>
          <p:cNvSpPr txBox="1"/>
          <p:nvPr/>
        </p:nvSpPr>
        <p:spPr>
          <a:xfrm>
            <a:off x="6356248" y="2723111"/>
            <a:ext cx="960519" cy="369332"/>
          </a:xfrm>
          <a:prstGeom prst="rect">
            <a:avLst/>
          </a:prstGeom>
          <a:noFill/>
        </p:spPr>
        <p:txBody>
          <a:bodyPr wrap="none" rtlCol="0">
            <a:spAutoFit/>
          </a:bodyPr>
          <a:lstStyle/>
          <a:p>
            <a:r>
              <a:rPr lang="en-US" b="1" dirty="0" smtClean="0"/>
              <a:t>Sponsor</a:t>
            </a:r>
            <a:endParaRPr lang="en-US" b="1" dirty="0"/>
          </a:p>
        </p:txBody>
      </p:sp>
      <p:sp>
        <p:nvSpPr>
          <p:cNvPr id="18" name="TextBox 17"/>
          <p:cNvSpPr txBox="1"/>
          <p:nvPr/>
        </p:nvSpPr>
        <p:spPr>
          <a:xfrm>
            <a:off x="6113642" y="3178288"/>
            <a:ext cx="2343183"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Completes Step Two of the form</a:t>
            </a:r>
            <a:endParaRPr lang="en-US" dirty="0"/>
          </a:p>
        </p:txBody>
      </p:sp>
    </p:spTree>
    <p:custDataLst>
      <p:tags r:id="rId1"/>
    </p:custDataLst>
    <p:extLst>
      <p:ext uri="{BB962C8B-B14F-4D97-AF65-F5344CB8AC3E}">
        <p14:creationId xmlns:p14="http://schemas.microsoft.com/office/powerpoint/2010/main" val="1142815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OED</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4" name="Rhonda"/>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946224" y="1913621"/>
            <a:ext cx="978726" cy="3429000"/>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6299312" y="2333428"/>
            <a:ext cx="598241" cy="369332"/>
          </a:xfrm>
          <a:prstGeom prst="rect">
            <a:avLst/>
          </a:prstGeom>
          <a:noFill/>
        </p:spPr>
        <p:txBody>
          <a:bodyPr wrap="none" rtlCol="0">
            <a:spAutoFit/>
          </a:bodyPr>
          <a:lstStyle/>
          <a:p>
            <a:r>
              <a:rPr lang="en-US" b="1" dirty="0" smtClean="0"/>
              <a:t>OED</a:t>
            </a:r>
            <a:endParaRPr lang="en-US" b="1" dirty="0"/>
          </a:p>
        </p:txBody>
      </p:sp>
      <p:sp>
        <p:nvSpPr>
          <p:cNvPr id="3" name="TextBox 2"/>
          <p:cNvSpPr txBox="1"/>
          <p:nvPr/>
        </p:nvSpPr>
        <p:spPr>
          <a:xfrm>
            <a:off x="6299312" y="2750957"/>
            <a:ext cx="2343183"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Completes Section </a:t>
            </a:r>
            <a:r>
              <a:rPr lang="en-US" dirty="0"/>
              <a:t>T</a:t>
            </a:r>
            <a:r>
              <a:rPr lang="en-US" dirty="0" smtClean="0"/>
              <a:t>hree of form</a:t>
            </a:r>
          </a:p>
          <a:p>
            <a:pPr marL="285750" indent="-285750">
              <a:buFont typeface="Arial" panose="020B0604020202020204" pitchFamily="34" charset="0"/>
              <a:buChar char="•"/>
            </a:pPr>
            <a:r>
              <a:rPr lang="en-US" dirty="0" smtClean="0"/>
              <a:t>Coordinates any needed waivers</a:t>
            </a:r>
          </a:p>
          <a:p>
            <a:pPr marL="285750" indent="-285750">
              <a:buFont typeface="Arial" panose="020B0604020202020204" pitchFamily="34" charset="0"/>
              <a:buChar char="•"/>
            </a:pPr>
            <a:r>
              <a:rPr lang="en-US" dirty="0" smtClean="0"/>
              <a:t>Loads the Course into the LMS</a:t>
            </a:r>
            <a:endParaRPr lang="en-US" dirty="0"/>
          </a:p>
        </p:txBody>
      </p:sp>
      <p:pic>
        <p:nvPicPr>
          <p:cNvPr id="8" name="Picture 7"/>
          <p:cNvPicPr>
            <a:picLocks noChangeAspect="1"/>
          </p:cNvPicPr>
          <p:nvPr/>
        </p:nvPicPr>
        <p:blipFill rotWithShape="1">
          <a:blip r:embed="rId6"/>
          <a:srcRect l="1437" r="1380"/>
          <a:stretch/>
        </p:blipFill>
        <p:spPr>
          <a:xfrm>
            <a:off x="304800" y="2492748"/>
            <a:ext cx="4407408" cy="2617042"/>
          </a:xfrm>
          <a:prstGeom prst="rect">
            <a:avLst/>
          </a:prstGeom>
        </p:spPr>
      </p:pic>
    </p:spTree>
    <p:custDataLst>
      <p:tags r:id="rId1"/>
    </p:custDataLst>
    <p:extLst>
      <p:ext uri="{BB962C8B-B14F-4D97-AF65-F5344CB8AC3E}">
        <p14:creationId xmlns:p14="http://schemas.microsoft.com/office/powerpoint/2010/main" val="3240178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Image Zoom</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8</a:t>
            </a:fld>
            <a:endParaRPr lang="en-US" dirty="0"/>
          </a:p>
        </p:txBody>
      </p:sp>
      <p:pic>
        <p:nvPicPr>
          <p:cNvPr id="23" name="Picture 22"/>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4" name="Picture 23"/>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5" name="Picture 24"/>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081977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9</a:t>
            </a:fld>
            <a:endParaRPr lang="en-US" dirty="0"/>
          </a:p>
        </p:txBody>
      </p:sp>
      <p:sp>
        <p:nvSpPr>
          <p:cNvPr id="5" name="Title 4"/>
          <p:cNvSpPr>
            <a:spLocks noGrp="1"/>
          </p:cNvSpPr>
          <p:nvPr>
            <p:ph type="title"/>
          </p:nvPr>
        </p:nvSpPr>
        <p:spPr/>
        <p:txBody>
          <a:bodyPr/>
          <a:lstStyle/>
          <a:p>
            <a:r>
              <a:rPr lang="en-US" dirty="0" smtClean="0"/>
              <a:t>Timeframes</a:t>
            </a:r>
            <a:endParaRPr lang="en-US" dirty="0"/>
          </a:p>
        </p:txBody>
      </p:sp>
    </p:spTree>
    <p:custDataLst>
      <p:tags r:id="rId1"/>
    </p:custDataLst>
    <p:extLst>
      <p:ext uri="{BB962C8B-B14F-4D97-AF65-F5344CB8AC3E}">
        <p14:creationId xmlns:p14="http://schemas.microsoft.com/office/powerpoint/2010/main" val="41984794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0563249f-a2d9-41e6-9296-82885e130110"/>
  <p:tag name="ARTICULATE_PRESENTATION_ID" val="6066"/>
  <p:tag name="ARTICULATE_PROJECT_CHECK" val="0"/>
  <p:tag name="ARTICULATE_REFERENCE_TYPE_2" val="1"/>
  <p:tag name="ARTICULATE_REFERENCE_2" val="C:\Users\princej\Desktop\How to Apply for a Job at CDOT\S5_01_QR_Job Duty Worksheet.docx"/>
  <p:tag name="ARTICULATE_REFERENCE_TITLE_2" val="Job Duty Worksheet"/>
  <p:tag name="ARTICULATE_REFERENCE_ID_2" val="43291ccd-2725-461f-adc1-338176d05366"/>
  <p:tag name="ARTICULATE_REFERENCE_TYPE_3" val="1"/>
  <p:tag name="ARTICULATE_REFERENCE_3" val="C:\Users\princej\Desktop\How to Apply for a Job at CDOT\S01_QR_Checklist for Applying for a Job.docx"/>
  <p:tag name="ARTICULATE_REFERENCE_TITLE_3" val="Job Application Checklist"/>
  <p:tag name="ARTICULATE_REFERENCE_ID_3" val="1ba16a9e-1501-46ab-a669-4d3b03fb8b9d"/>
  <p:tag name="ARTICULATE_USED_PAGE_ORIENTATION" val="1"/>
  <p:tag name="ARTICULATE_USED_PAGE_SIZE" val="1"/>
  <p:tag name="TAG_BACKING_FORM_KEY" val="10093798-c:\users\princej\desktop\cdot training form\00_form_training draft b.pptx"/>
  <p:tag name="ARTICULATE_REFERENCE_TYPE_1" val="0"/>
  <p:tag name="ARTICULATE_REFERENCE_1" val="https://www.colorado.gov/pacific/dhr/job-opportunities-2"/>
  <p:tag name="ARTICULATE_REFERENCE_TITLE_1" val="Job Opportunities Page"/>
  <p:tag name="ARTICULATE_REFERENCE_ID_1" val="9ae3866e-4bec-4313-a725-6e531991eac6"/>
  <p:tag name="ARTICULATE_REFERENCE_COUNT" val="1"/>
  <p:tag name="ARTICULATE_PLAYER_GLOSSARY_XML" val="&lt;?xml version=&quot;1.0&quot; encoding=&quot;utf-16&quot;?&gt;&lt;glossary xmlns:xsi=&quot;http://www.w3.org/2001/XMLSchema-instance&quot; xmlns:xsd=&quot;http://www.w3.org/2001/XMLSchema&quot;&gt;&lt;terms&gt;&lt;term name=&quot;Announcement&quot; definition=&quot;The published notice for a position or class that will be filled on the basis of merit and fitness.&quot;&gt;&lt;TranslationGuid&gt;33696731-e9a1-4a66-9aec-7fa0953a4596&lt;/TranslationGuid&gt;&lt;/term&gt;&lt;term name=&quot;Comparative Analysis&quot; definition=&quot;A process that utilizes professionally accepted standards that compares specific job-related knowledge, skills, abilities, behaviors and other competencies. &quot;&gt;&lt;TranslationGuid&gt;acea3900-cc4a-41da-8229-fa157f332fc6&lt;/TranslationGuid&gt;&lt;/term&gt;&lt;term name=&quot;Eligible List&quot; definition=&quot;A list of persons who have successfully passed through a comparative analysis and may be considered for appointment. Referrals are drawn from this list.&quot;&gt;&lt;TranslationGuid&gt;e1fc335c-8cbf-4980-b11b-18c83ede2eed&lt;/TranslationGuid&gt;&lt;/term&gt;&lt;term name=&quot;Exceptional Applicant&quot; definition=&quot;The combination of skills, abilities, training, experience, and fit that the ideal candidate should have for a specific position.  &quot;&gt;&lt;TranslationGuid&gt;b77a93e4-6a77-4438-83f2-b62988ad91c3&lt;/TranslationGuid&gt;&lt;/term&gt;&lt;term name=&quot;Job Interest Card&quot; definition=&quot;Ability to select as many job categories for which a candidate would like to receive email notifications each time a position opens with the State of Colorado for 12 months.&quot;&gt;&lt;TranslationGuid&gt;0c9511ac-51b0-4b94-99ae-a5193bc4ce37&lt;/TranslationGuid&gt;&lt;/term&gt;&lt;term name=&quot;Minimum Qualifications&quot; definition=&quot;The screening criteria, which can include education, experience, licensure, and certification, used to identify which candidates possess the minimum skills necessary to perform the job duties.&quot;&gt;&lt;TranslationGuid&gt;008fae24-9680-43f3-8cea-8da1cca38dbc&lt;/TranslationGuid&gt;&lt;/term&gt;&lt;term name=&quot;State Application Process&quot; definition=&quot;All the steps required by the Colorado State Constitution, State Personnel Rules, and CDOT Processes for the selection of a preferred candidate.&quot;&gt;&lt;TranslationGuid&gt;4a364915-0a96-48ad-8488-3233cdb1df5f&lt;/TranslationGuid&gt;&lt;/term&gt;&lt;/terms&gt;&lt;/glossary&gt;"/>
  <p:tag name="ARTICULATE_SLIDE_COUNT" val="14"/>
  <p:tag name="ARTICULATE_PROJECT_OPEN" val="1"/>
  <p:tag name="ARTICULATE_PRESENTER_VERSION" val="7"/>
</p:tagLst>
</file>

<file path=ppt/tags/tag10.xml><?xml version="1.0" encoding="utf-8"?>
<p:tagLst xmlns:a="http://schemas.openxmlformats.org/drawingml/2006/main" xmlns:r="http://schemas.openxmlformats.org/officeDocument/2006/relationships" xmlns:p="http://schemas.openxmlformats.org/presentationml/2006/main">
  <p:tag name="ARTICULATE_CHARACTER_FILE" val=".\characters\71e92622-226b-4169-8a52-ffaecc66c84b.png"/>
  <p:tag name="ARTICULATE_CHARACTER_TYPE" val="photographic"/>
  <p:tag name="ARTICULATE_CHARACTER_ID" val="Christy"/>
  <p:tag name="ARTICULATE_CHARACTER_CROP" val="christy47a"/>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2.147484E+09"/>
  <p:tag name="MARGIN_2" val="0"/>
  <p:tag name="MARGIN_3" val="26.87504"/>
  <p:tag name="MARGIN_4" val="40.37504"/>
  <p:tag name="MARGIN_5" val="40.37504"/>
  <p:tag name="FONT_SIZE" val="11"/>
</p:tagLst>
</file>

<file path=ppt/tags/tag12.xml><?xml version="1.0" encoding="utf-8"?>
<p:tagLst xmlns:a="http://schemas.openxmlformats.org/drawingml/2006/main" xmlns:r="http://schemas.openxmlformats.org/officeDocument/2006/relationships" xmlns:p="http://schemas.openxmlformats.org/presentationml/2006/main">
  <p:tag name="AUDIO_ID" val="629"/>
  <p:tag name="ARTICULATE_USED_LAYOUT" val="9"/>
  <p:tag name="ARTICULATE_NAV_LEVEL" val="1"/>
  <p:tag name="ARTICULATE_SLIDE_PRESENTER_GUID" val="051cf005-5013-4fea-8418-c194bae4f3ff"/>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CHARACTER_FILE" val=".\characters\2a3a2888-0fbd-4471-99e5-90703d7488ec.png"/>
  <p:tag name="ARTICULATE_CHARACTER_TYPE" val="photographic"/>
  <p:tag name="ARTICULATE_CHARACTER_ID" val="Rhonda"/>
  <p:tag name="ARTICULATE_CHARACTER_CROP" val="_E5D5587a"/>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2.147484E+09"/>
  <p:tag name="MARGIN_2" val="0"/>
  <p:tag name="MARGIN_3" val="26.87504"/>
  <p:tag name="MARGIN_4" val="40.37504"/>
  <p:tag name="MARGIN_5" val="40.37504"/>
  <p:tag name="FONT_SIZE" val="11"/>
</p:tagLst>
</file>

<file path=ppt/tags/tag15.xml><?xml version="1.0" encoding="utf-8"?>
<p:tagLst xmlns:a="http://schemas.openxmlformats.org/drawingml/2006/main" xmlns:r="http://schemas.openxmlformats.org/officeDocument/2006/relationships" xmlns:p="http://schemas.openxmlformats.org/presentationml/2006/main">
  <p:tag name="ENGAGE_INTERACTION_FILENAME" val="C:\Users\princej\Desktop\CDOT Training Form\Image Zoom Template.intr"/>
  <p:tag name="ARTICULATE_SLIDE_PAUSE" val="1"/>
  <p:tag name="ARTICULATE_LOCK_SLIDE" val="0"/>
  <p:tag name="ENGAGE_INTERACTION_FINISH" val="2"/>
  <p:tag name="ENGAGE_INTERACTION_FINISH_MESSAGE" val="Next Slide"/>
  <p:tag name="ARTICULATE_PLAYER_CONTROL_PLAYPAUSE" val="False"/>
  <p:tag name="ARTICULATE_PLAYER_SEEKBAR" val="False"/>
  <p:tag name="ARTICULATE_SHOW_IN_MENU" val="multipleitems"/>
  <p:tag name="ARTICULATE_SLIDE_THUMBNAIL_REFRESH" val="1"/>
  <p:tag name="OVERRIDE" val="ENGAGE_INTERACTION_SLIDE"/>
  <p:tag name="ENGAGE_INTERACTION_TITLE" val="Sample Image Zoom"/>
  <p:tag name="ARTICULATE_DESCRIPTION" val="Image Zoom - 8 Zoom Regions (Including Introduction)"/>
  <p:tag name="ENGAGE_INTERACTION_SLIDE_ID" val="640"/>
  <p:tag name="ENGAGE_INTERACTION_FORCE_UPDATE" val="0"/>
  <p:tag name="ENGAGE_LAST_MODIFY_DATE" val="42516.470775463"/>
  <p:tag name="EMBEDDEDCONTENT_LASTWRITETIMEUTC" val="2016-05-26 17:17:55Z"/>
  <p:tag name="ELAPSEDTIME" val="40"/>
  <p:tag name="ENGAGE_PRESENTATION_MODE" val="interactive"/>
</p:tagLst>
</file>

<file path=ppt/tags/tag1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7.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NAV_LEVEL" val="1"/>
  <p:tag name="ARTICULATE_SLIDE_PRESENTER_GUID" val="051cf005-5013-4fea-8418-c194bae4f3ff"/>
  <p:tag name="ARTICULATE_SLIDE_PAUSE" val="0"/>
  <p:tag name="ARTICULATE_LOCK_SLIDE" val="0"/>
  <p:tag name="ARTICULATE_HIDE_SLIDE" val="0"/>
  <p:tag name="ARTICULATE_PLAYER_CONTROL_PREVIOUS" val="True"/>
  <p:tag name="ARTICULATE_PLAYER_CONTROL_NEXT" val="True"/>
</p:tagLst>
</file>

<file path=ppt/tags/tag2.xml><?xml version="1.0" encoding="utf-8"?>
<p:tagLst xmlns:a="http://schemas.openxmlformats.org/drawingml/2006/main" xmlns:r="http://schemas.openxmlformats.org/officeDocument/2006/relationships" xmlns:p="http://schemas.openxmlformats.org/presentationml/2006/main">
  <p:tag name="AUDIO_ID" val="561"/>
  <p:tag name="ARTICULATE_USED_LAYOUT" val="2"/>
  <p:tag name="ARTICULATE_NAV_LEVEL" val="1"/>
  <p:tag name="ARTICULATE_SLIDE_PRESENTER_GUID" val="051cf005-5013-4fea-8418-c194bae4f3ff"/>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ENGAGE_INTERACTION_FILENAME" val="C:\Users\princej\Desktop\CDOT Training Form\FAQ Template.intr"/>
  <p:tag name="ARTICULATE_SLIDE_PAUSE" val="1"/>
  <p:tag name="ARTICULATE_LOCK_SLIDE" val="0"/>
  <p:tag name="ARTICULATE_SHOW_IN_MENU" val="multipleitems"/>
  <p:tag name="ENGAGE_INTERACTION_FINISH" val="2"/>
  <p:tag name="ENGAGE_INTERACTION_FINISH_MESSAGE" val="Next Slide"/>
  <p:tag name="ARTICULATE_PLAYER_CONTROL_PLAYPAUSE" val="False"/>
  <p:tag name="ARTICULATE_PLAYER_SEEKBAR" val="False"/>
  <p:tag name="OVERRIDE" val="ENGAGE_INTERACTION_SLIDE"/>
  <p:tag name="ENGAGE_INTERACTION_TITLE" val="Sample FAQ"/>
  <p:tag name="ARTICULATE_DESCRIPTION" val="FAQ - 4 Questions (Including Introduction)"/>
  <p:tag name="ENGAGE_INTERACTION_SLIDE_ID" val="641"/>
  <p:tag name="ENGAGE_INTERACTION_FORCE_UPDATE" val="0"/>
  <p:tag name="ENGAGE_LAST_MODIFY_DATE" val="42284.6837847222"/>
  <p:tag name="EMBEDDEDCONTENT_LASTWRITETIMEUTC" val="2015-10-07 22:24:39Z"/>
  <p:tag name="ELAPSEDTIME" val="20"/>
  <p:tag name="ENGAGE_PRESENTATION_MODE" val="interactive"/>
</p:tagLst>
</file>

<file path=ppt/tags/tag2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2.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4.xml><?xml version="1.0" encoding="utf-8"?>
<p:tagLst xmlns:a="http://schemas.openxmlformats.org/drawingml/2006/main" xmlns:r="http://schemas.openxmlformats.org/officeDocument/2006/relationships" xmlns:p="http://schemas.openxmlformats.org/presentationml/2006/main">
  <p:tag name="ANNOTATION_TYPE_6" val="0"/>
  <p:tag name="ANNOTATION_START_6" val="41.6"/>
  <p:tag name="ANNOTATION_TOP_6" val="617"/>
  <p:tag name="ANNOTATION_LEFT_6" val="574"/>
  <p:tag name="ANNOTATION_WIDTH_6" val="149"/>
  <p:tag name="ANNOTATION_HEIGHT_6" val="150"/>
  <p:tag name="ANNOTATION_ANIMATION_6" val="3"/>
  <p:tag name="ANNOTATION_ROTATION_6" val="180"/>
  <p:tag name="ANNOTATION_SUB_TYPE_6" val="2"/>
  <p:tag name="ANNOTATION_LOOP_COUNT_6" val="1"/>
  <p:tag name="ANNOTATION_BOX_RADIUS_6" val="0"/>
  <p:tag name="ANNOTATION_SCALE_6" val="50"/>
  <p:tag name="ANNOTATION_BORDER_ALPHA_6" val="100"/>
  <p:tag name="ANNOTATION_BORDER_COLOR_6" val="16777215"/>
  <p:tag name="ANNOTATION_FILL_COLOR_6" val="255"/>
  <p:tag name="ANNOTATION_FILL_ALPHA_6" val="100"/>
  <p:tag name="ANNOTATION_BORDER_WIDTH_6" val="2"/>
  <p:tag name="ANNOTATION_SLIDE_WIDTH_6" val="960"/>
  <p:tag name="ANNOTATION_SLIDE_HEIGHT_6" val="720"/>
  <p:tag name="AUDIO_ID" val="593"/>
  <p:tag name="ORIGINAL_AUDIO_FILEPATH" val="C:\Users\princej\Desktop\02.wav"/>
  <p:tag name="ELAPSEDTIME" val="54.282"/>
  <p:tag name="ANNOTATION_TYPE_1" val="0"/>
  <p:tag name="ANNOTATION_START_1" val="5.4"/>
  <p:tag name="ANNOTATION_END_1" val="-1.0"/>
  <p:tag name="ANNOTATION_TOP_1" val="245"/>
  <p:tag name="ANNOTATION_LEFT_1" val="689"/>
  <p:tag name="ANNOTATION_WIDTH_1" val="149"/>
  <p:tag name="ANNOTATION_HEIGHT_1" val="150"/>
  <p:tag name="ANNOTATION_ANIMATION_1" val="3"/>
  <p:tag name="ANNOTATION_ROTATION_1" val="180"/>
  <p:tag name="ANNOTATION_SUB_TYPE_1" val="2"/>
  <p:tag name="ANNOTATION_LOOP_COUNT_1" val="1"/>
  <p:tag name="ANNOTATION_BOX_RADIUS_1" val="0"/>
  <p:tag name="ANNOTATION_SCALE_1" val="50"/>
  <p:tag name="ANNOTATION_BORDER_ALPHA_1" val="100"/>
  <p:tag name="ANNOTATION_BORDER_COLOR_1" val="16777215"/>
  <p:tag name="ANNOTATION_FILL_COLOR_1" val="255"/>
  <p:tag name="ANNOTATION_FILL_ALPHA_1" val="100"/>
  <p:tag name="ANNOTATION_BORDER_WIDTH_1" val="2"/>
  <p:tag name="ANNOTATION_SLIDE_WIDTH_1" val="960"/>
  <p:tag name="ANNOTATION_SLIDE_HEIGHT_1" val="720"/>
  <p:tag name="ANNOTATION_TYPE_2" val="0"/>
  <p:tag name="ANNOTATION_START_2" val="13.2"/>
  <p:tag name="ANNOTATION_END_2" val="-1.0"/>
  <p:tag name="ANNOTATION_TOP_2" val="290"/>
  <p:tag name="ANNOTATION_LEFT_2" val="812"/>
  <p:tag name="ANNOTATION_WIDTH_2" val="149"/>
  <p:tag name="ANNOTATION_HEIGHT_2" val="150"/>
  <p:tag name="ANNOTATION_ANIMATION_2" val="3"/>
  <p:tag name="ANNOTATION_ROTATION_2" val="180"/>
  <p:tag name="ANNOTATION_SUB_TYPE_2" val="2"/>
  <p:tag name="ANNOTATION_LOOP_COUNT_2" val="1"/>
  <p:tag name="ANNOTATION_BOX_RADIUS_2" val="0"/>
  <p:tag name="ANNOTATION_SCALE_2" val="50"/>
  <p:tag name="ANNOTATION_BORDER_ALPHA_2" val="100"/>
  <p:tag name="ANNOTATION_BORDER_COLOR_2" val="16777215"/>
  <p:tag name="ANNOTATION_FILL_COLOR_2" val="255"/>
  <p:tag name="ANNOTATION_FILL_ALPHA_2" val="100"/>
  <p:tag name="ANNOTATION_BORDER_WIDTH_2" val="2"/>
  <p:tag name="ANNOTATION_SLIDE_WIDTH_2" val="960"/>
  <p:tag name="ANNOTATION_SLIDE_HEIGHT_2" val="720"/>
  <p:tag name="ANNOTATION_TYPE_3" val="0"/>
  <p:tag name="ANNOTATION_START_3" val="28.0"/>
  <p:tag name="ANNOTATION_END_3" val="-1.0"/>
  <p:tag name="ANNOTATION_TOP_3" val="616"/>
  <p:tag name="ANNOTATION_LEFT_3" val="717"/>
  <p:tag name="ANNOTATION_WIDTH_3" val="149"/>
  <p:tag name="ANNOTATION_HEIGHT_3" val="150"/>
  <p:tag name="ANNOTATION_ANIMATION_3" val="3"/>
  <p:tag name="ANNOTATION_ROTATION_3" val="180"/>
  <p:tag name="ANNOTATION_SUB_TYPE_3" val="2"/>
  <p:tag name="ANNOTATION_LOOP_COUNT_3" val="1"/>
  <p:tag name="ANNOTATION_BOX_RADIUS_3" val="0"/>
  <p:tag name="ANNOTATION_SCALE_3" val="50"/>
  <p:tag name="ANNOTATION_BORDER_ALPHA_3" val="100"/>
  <p:tag name="ANNOTATION_BORDER_COLOR_3" val="16777215"/>
  <p:tag name="ANNOTATION_FILL_COLOR_3" val="255"/>
  <p:tag name="ANNOTATION_FILL_ALPHA_3" val="100"/>
  <p:tag name="ANNOTATION_BORDER_WIDTH_3" val="2"/>
  <p:tag name="ANNOTATION_SLIDE_WIDTH_3" val="960"/>
  <p:tag name="ANNOTATION_SLIDE_HEIGHT_3" val="720"/>
  <p:tag name="ANNOTATION_TYPE_4" val="0"/>
  <p:tag name="ANNOTATION_START_4" val="36.3"/>
  <p:tag name="ANNOTATION_END_4" val="-1.0"/>
  <p:tag name="ANNOTATION_TOP_4" val="612"/>
  <p:tag name="ANNOTATION_LEFT_4" val="893"/>
  <p:tag name="ANNOTATION_WIDTH_4" val="149"/>
  <p:tag name="ANNOTATION_HEIGHT_4" val="150"/>
  <p:tag name="ANNOTATION_ANIMATION_4" val="3"/>
  <p:tag name="ANNOTATION_ROTATION_4" val="180"/>
  <p:tag name="ANNOTATION_SUB_TYPE_4" val="2"/>
  <p:tag name="ANNOTATION_LOOP_COUNT_4" val="1"/>
  <p:tag name="ANNOTATION_BOX_RADIUS_4" val="0"/>
  <p:tag name="ANNOTATION_SCALE_4" val="50"/>
  <p:tag name="ANNOTATION_BORDER_ALPHA_4" val="100"/>
  <p:tag name="ANNOTATION_BORDER_COLOR_4" val="16777215"/>
  <p:tag name="ANNOTATION_FILL_COLOR_4" val="255"/>
  <p:tag name="ANNOTATION_FILL_ALPHA_4" val="100"/>
  <p:tag name="ANNOTATION_BORDER_WIDTH_4" val="2"/>
  <p:tag name="ANNOTATION_SLIDE_WIDTH_4" val="960"/>
  <p:tag name="ANNOTATION_SLIDE_HEIGHT_4" val="720"/>
  <p:tag name="ANNOTATION_TYPE_5" val="0"/>
  <p:tag name="ANNOTATION_START_5" val="41.2"/>
  <p:tag name="ANNOTATION_TOP_5" val="619"/>
  <p:tag name="ANNOTATION_LEFT_5" val="575"/>
  <p:tag name="ANNOTATION_WIDTH_5" val="149"/>
  <p:tag name="ANNOTATION_HEIGHT_5" val="150"/>
  <p:tag name="ANNOTATION_ANIMATION_5" val="3"/>
  <p:tag name="ANNOTATION_ROTATION_5" val="180"/>
  <p:tag name="ANNOTATION_SUB_TYPE_5" val="2"/>
  <p:tag name="ANNOTATION_LOOP_COUNT_5" val="1"/>
  <p:tag name="ANNOTATION_BOX_RADIUS_5" val="0"/>
  <p:tag name="ANNOTATION_SCALE_5" val="50"/>
  <p:tag name="ANNOTATION_BORDER_ALPHA_5" val="100"/>
  <p:tag name="ANNOTATION_BORDER_COLOR_5" val="16777215"/>
  <p:tag name="ANNOTATION_FILL_COLOR_5" val="255"/>
  <p:tag name="ANNOTATION_FILL_ALPHA_5" val="100"/>
  <p:tag name="ANNOTATION_BORDER_WIDTH_5" val="2"/>
  <p:tag name="ANNOTATION_SLIDE_WIDTH_5" val="960"/>
  <p:tag name="ANNOTATION_SLIDE_HEIGHT_5" val="720"/>
  <p:tag name="ANNOTATION_COUNT" val="5"/>
  <p:tag name="ARTICULATE_USED_LAYOUT" val="12"/>
  <p:tag name="ARTICULATE_SLIDE_THUMBNAIL_REFRESH" val="1"/>
  <p:tag name="ARTICULATE_NAV_LEVEL" val="2"/>
  <p:tag name="ARTICULATE_SLIDE_PRESENTER_GUID" val="051cf005-5013-4fea-8418-c194bae4f3ff"/>
  <p:tag name="ARTICULATE_SLIDE_PAUSE" val="0"/>
  <p:tag name="ARTICULATE_LOCK_SLIDE" val="0"/>
  <p:tag name="ARTICULATE_HIDE_SLIDE" val="0"/>
  <p:tag name="ARTICULATE_PLAYER_CONTROL_PREVIOUS" val="True"/>
  <p:tag name="ARTICULATE_PLAYER_CONTROL_NEXT" val="True"/>
</p:tagLst>
</file>

<file path=ppt/tags/tag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0"/>
  <p:tag name="MARGIN_3" val="26.87504"/>
  <p:tag name="MARGIN_4" val="40.37504"/>
  <p:tag name="MARGIN_5" val="40.37504"/>
  <p:tag name="FONT_SIZE" val="11"/>
</p:tagLst>
</file>

<file path=ppt/tags/tag26.xml><?xml version="1.0" encoding="utf-8"?>
<p:tagLst xmlns:a="http://schemas.openxmlformats.org/drawingml/2006/main" xmlns:r="http://schemas.openxmlformats.org/officeDocument/2006/relationships" xmlns:p="http://schemas.openxmlformats.org/presentationml/2006/main">
  <p:tag name="ANNOTATION_COUNT" val="0"/>
  <p:tag name="AUDIO_ID" val="628"/>
  <p:tag name="ARTICULATE_USED_LAYOUT" val="2"/>
  <p:tag name="ARTICULATE_SLIDE_THUMBNAIL_REFRESH" val="1"/>
  <p:tag name="ARTICULATE_NAV_LEVEL" val="2"/>
  <p:tag name="ARTICULATE_SLIDE_PRESENTER_GUID" val="051cf005-5013-4fea-8418-c194bae4f3ff"/>
  <p:tag name="ARTICULATE_SLIDE_PAUSE" val="1"/>
  <p:tag name="ARTICULATE_LOCK_SLIDE" val="0"/>
  <p:tag name="ARTICULATE_HIDE_SLIDE" val="1"/>
  <p:tag name="ARTICULATE_PLAYER_CONTROL_PREVIOUS" val="True"/>
  <p:tag name="ARTICULATE_PLAYER_CONTROL_NEXT" val="True"/>
</p:tagLst>
</file>

<file path=ppt/tags/tag27.xml><?xml version="1.0" encoding="utf-8"?>
<p:tagLst xmlns:a="http://schemas.openxmlformats.org/drawingml/2006/main" xmlns:r="http://schemas.openxmlformats.org/officeDocument/2006/relationships" xmlns:p="http://schemas.openxmlformats.org/presentationml/2006/main">
  <p:tag name="ARTICULATE_CHARACTER_FILE" val=".\characters\84d0ca75-a620-42c2-87fa-6a044d171ca6.png"/>
  <p:tag name="ARTICULATE_CHARACTER_TYPE" val="photographic"/>
  <p:tag name="ARTICULATE_CHARACTER_ID" val="Brian"/>
  <p:tag name="ARTICULATE_CHARACTER_CROP" val="_E5D6375a"/>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0"/>
  <p:tag name="MARGIN_3" val="26.87504"/>
  <p:tag name="MARGIN_4" val="40.37504"/>
  <p:tag name="MARGIN_5" val="40.37504"/>
  <p:tag name="FONT_SIZE" val="11"/>
</p:tagLst>
</file>

<file path=ppt/tags/tag29.xml><?xml version="1.0" encoding="utf-8"?>
<p:tagLst xmlns:a="http://schemas.openxmlformats.org/drawingml/2006/main" xmlns:r="http://schemas.openxmlformats.org/officeDocument/2006/relationships" xmlns:p="http://schemas.openxmlformats.org/presentationml/2006/main">
  <p:tag name="AUDIO_ID" val="631"/>
  <p:tag name="ARTICULATE_USED_LAYOUT" val="2"/>
  <p:tag name="ARTICULATE_SLIDE_THUMBNAIL_REFRESH" val="1"/>
  <p:tag name="ARTICULATE_NAV_LEVEL" val="1"/>
  <p:tag name="ARTICULATE_SLIDE_PRESENTER_GUID" val="051cf005-5013-4fea-8418-c194bae4f3ff"/>
  <p:tag name="ARTICULATE_SLIDE_PAUSE" val="1"/>
  <p:tag name="ARTICULATE_LOCK_SLIDE" val="0"/>
  <p:tag name="ARTICULATE_HIDE_SLIDE" val="0"/>
  <p:tag name="ARTICULATE_PLAYER_CONTROL_PREVIOUS" val="True"/>
  <p:tag name="ARTICULATE_PLAYER_CONTROL_NEXT" val="True"/>
</p:tagLst>
</file>

<file path=ppt/tags/tag3.xml><?xml version="1.0" encoding="utf-8"?>
<p:tagLst xmlns:a="http://schemas.openxmlformats.org/drawingml/2006/main" xmlns:r="http://schemas.openxmlformats.org/officeDocument/2006/relationships" xmlns:p="http://schemas.openxmlformats.org/presentationml/2006/main">
  <p:tag name="AUDIO_ID" val="521"/>
  <p:tag name="ARTICULATE_USED_LAYOUT" val="2"/>
  <p:tag name="ARTICULATE_NAV_LEVEL" val="1"/>
  <p:tag name="ARTICULATE_SLIDE_PRESENTER_GUID" val="051cf005-5013-4fea-8418-c194bae4f3ff"/>
  <p:tag name="ARTICULATE_SLIDE_PAUSE" val="1"/>
  <p:tag name="ARTICULATE_LOCK_SLIDE" val="0"/>
  <p:tag name="ARTICULATE_HIDE_SLIDE" val="0"/>
  <p:tag name="ARTICULATE_PLAYER_CONTROL_PREVIOUS" val="True"/>
  <p:tag name="ARTICULATE_PLAYER_CONTROL_NEXT" val="True"/>
  <p:tag name="ARTICULATE_NEXT_BUTTON_ID" val="628"/>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631"/>
  <p:tag name="ARTICULATE_USED_LAYOUT" val="2"/>
  <p:tag name="ARTICULATE_NAV_LEVEL" val="1"/>
  <p:tag name="ARTICULATE_SLIDE_PRESENTER_GUID" val="051cf005-5013-4fea-8418-c194bae4f3ff"/>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UDIO_ID" val="630"/>
  <p:tag name="ARTICULATE_USED_LAYOUT" val="9"/>
  <p:tag name="ARTICULATE_NAV_LEVEL" val="1"/>
  <p:tag name="ARTICULATE_SLIDE_PRESENTER_GUID" val="051cf005-5013-4fea-8418-c194bae4f3ff"/>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596"/>
  <p:tag name="ARTICULATE_USED_LAYOUT" val="9"/>
  <p:tag name="ARTICULATE_NAV_LEVEL" val="2"/>
  <p:tag name="ARTICULATE_SLIDE_PRESENTER_GUID" val="051cf005-5013-4fea-8418-c194bae4f3ff"/>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629"/>
  <p:tag name="ARTICULATE_USED_LAYOUT" val="9"/>
  <p:tag name="ARTICULATE_NAV_LEVEL" val="1"/>
  <p:tag name="ARTICULATE_SLIDE_PRESENTER_GUID" val="051cf005-5013-4fea-8418-c194bae4f3ff"/>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CHARACTER_FILE" val=".\characters\c448953d-4f87-4cb8-b315-cf6f16d8ebc8.png"/>
  <p:tag name="ARTICULATE_CHARACTER_TYPE" val="photographic"/>
  <p:tag name="ARTICULATE_CHARACTER_ID" val="Christian"/>
  <p:tag name="ARTICULATE_CHARACTER_CROP" val="_E5D6333a"/>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2.147484E+09"/>
  <p:tag name="MARGIN_2" val="0"/>
  <p:tag name="MARGIN_3" val="26.87504"/>
  <p:tag name="MARGIN_4" val="40.37504"/>
  <p:tag name="MARGIN_5" val="40.37504"/>
  <p:tag name="FONT_SIZE" val="11"/>
</p:tagLst>
</file>

<file path=ppt/tags/tag9.xml><?xml version="1.0" encoding="utf-8"?>
<p:tagLst xmlns:a="http://schemas.openxmlformats.org/drawingml/2006/main" xmlns:r="http://schemas.openxmlformats.org/officeDocument/2006/relationships" xmlns:p="http://schemas.openxmlformats.org/presentationml/2006/main">
  <p:tag name="AUDIO_ID" val="629"/>
  <p:tag name="ARTICULATE_USED_LAYOUT" val="9"/>
  <p:tag name="ARTICULATE_NAV_LEVEL" val="1"/>
  <p:tag name="ARTICULATE_SLIDE_PRESENTER_GUID" val="051cf005-5013-4fea-8418-c194bae4f3ff"/>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1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3.xml><?xml version="1.0" encoding="utf-8"?>
<a:theme xmlns:a="http://schemas.openxmlformats.org/drawingml/2006/main" name="2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TAB_XX_eLearning Template</Template>
  <TotalTime>11901</TotalTime>
  <Words>1460</Words>
  <Application>Microsoft Office PowerPoint</Application>
  <PresentationFormat>On-screen Show (4:3)</PresentationFormat>
  <Paragraphs>128</Paragraphs>
  <Slides>14</Slides>
  <Notes>11</Notes>
  <HiddenSlides>4</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Arial Rounded MT Bold</vt:lpstr>
      <vt:lpstr>Calibri</vt:lpstr>
      <vt:lpstr>Lucida Grande</vt:lpstr>
      <vt:lpstr>Museo 300</vt:lpstr>
      <vt:lpstr>Museo Slab 500</vt:lpstr>
      <vt:lpstr>Template2</vt:lpstr>
      <vt:lpstr>1_Template2</vt:lpstr>
      <vt:lpstr>2_Template2</vt:lpstr>
      <vt:lpstr>How to Request and Coordinate   New Training at CDOT </vt:lpstr>
      <vt:lpstr>Let’s Get Started</vt:lpstr>
      <vt:lpstr>How this Process Helps You</vt:lpstr>
      <vt:lpstr>Locating the Form</vt:lpstr>
      <vt:lpstr>Step 1: Initiator</vt:lpstr>
      <vt:lpstr>Step 2: Sponsor</vt:lpstr>
      <vt:lpstr>Step 3: OED</vt:lpstr>
      <vt:lpstr>Sample Image Zoom</vt:lpstr>
      <vt:lpstr>Timeframes</vt:lpstr>
      <vt:lpstr>Sample FAQ</vt:lpstr>
      <vt:lpstr>Navigation, Resources and Glossary</vt:lpstr>
      <vt:lpstr>Outline</vt:lpstr>
      <vt:lpstr>Completing the Form </vt:lpstr>
      <vt:lpstr>Timeframes and Help</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Course</dc:title>
  <dc:subject/>
  <dc:creator>Prince, Jason M</dc:creator>
  <cp:keywords/>
  <dc:description/>
  <cp:lastModifiedBy>Prince, Jason M</cp:lastModifiedBy>
  <cp:revision>705</cp:revision>
  <cp:lastPrinted>2015-10-22T14:00:12Z</cp:lastPrinted>
  <dcterms:created xsi:type="dcterms:W3CDTF">2015-10-07T16:48:52Z</dcterms:created>
  <dcterms:modified xsi:type="dcterms:W3CDTF">2016-05-26T17:25:17Z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A6FE389E-35BD-4A48-A2DD-88FA44206C51</vt:lpwstr>
  </property>
  <property fmtid="{D5CDD505-2E9C-101B-9397-08002B2CF9AE}" pid="6" name="ArticulateProjectFull">
    <vt:lpwstr>C:\Users\princej\Desktop\CDOT Training Form\00_Form_Training Draft B.ppta</vt:lpwstr>
  </property>
</Properties>
</file>