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8"/>
  </p:notesMasterIdLst>
  <p:handoutMasterIdLst>
    <p:handoutMasterId r:id="rId19"/>
  </p:handoutMasterIdLst>
  <p:sldIdLst>
    <p:sldId id="576" r:id="rId2"/>
    <p:sldId id="561" r:id="rId3"/>
    <p:sldId id="456" r:id="rId4"/>
    <p:sldId id="562" r:id="rId5"/>
    <p:sldId id="564" r:id="rId6"/>
    <p:sldId id="565" r:id="rId7"/>
    <p:sldId id="568" r:id="rId8"/>
    <p:sldId id="569" r:id="rId9"/>
    <p:sldId id="572" r:id="rId10"/>
    <p:sldId id="570" r:id="rId11"/>
    <p:sldId id="571" r:id="rId12"/>
    <p:sldId id="574" r:id="rId13"/>
    <p:sldId id="477" r:id="rId14"/>
    <p:sldId id="479" r:id="rId15"/>
    <p:sldId id="575" r:id="rId16"/>
    <p:sldId id="563" r:id="rId17"/>
  </p:sldIdLst>
  <p:sldSz cx="9144000" cy="6858000" type="screen4x3"/>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68612" autoAdjust="0"/>
  </p:normalViewPr>
  <p:slideViewPr>
    <p:cSldViewPr snapToGrid="0" showGuides="1">
      <p:cViewPr varScale="1">
        <p:scale>
          <a:sx n="83" d="100"/>
          <a:sy n="83" d="100"/>
        </p:scale>
        <p:origin x="223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204"/>
    </p:cViewPr>
  </p:sorterViewPr>
  <p:notesViewPr>
    <p:cSldViewPr snapToGrid="0" showGuides="1">
      <p:cViewPr varScale="1">
        <p:scale>
          <a:sx n="103" d="100"/>
          <a:sy n="103" d="100"/>
        </p:scale>
        <p:origin x="345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CF5512-8E4D-46C9-9203-ADACEC31A94F}" type="datetimeFigureOut">
              <a:rPr lang="en-US" smtClean="0"/>
              <a:t>6/30/2017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35280"/>
          </a:xfrm>
          <a:prstGeom prst="rect">
            <a:avLst/>
          </a:prstGeom>
        </p:spPr>
        <p:txBody>
          <a:bodyPr vert="horz" lIns="93177" tIns="46589" rIns="93177" bIns="4658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18538" y="0"/>
            <a:ext cx="3037840" cy="335280"/>
          </a:xfrm>
          <a:prstGeom prst="rect">
            <a:avLst/>
          </a:prstGeom>
        </p:spPr>
        <p:txBody>
          <a:bodyPr vert="horz" lIns="93177" tIns="46589" rIns="93177" bIns="46589" rtlCol="0"/>
          <a:lstStyle>
            <a:lvl1pPr algn="r">
              <a:defRPr sz="1200"/>
            </a:lvl1pPr>
          </a:lstStyle>
          <a:p>
            <a:fld id="{7A0C4957-A8F1-4602-BE95-B4787793BB94}" type="datetimeFigureOut">
              <a:rPr lang="en-US" smtClean="0"/>
              <a:t>6/30/2017</a:t>
            </a:fld>
            <a:r>
              <a:rPr lang="en-US" dirty="0" smtClean="0"/>
              <a:t> </a:t>
            </a:r>
            <a:endParaRPr lang="en-US" dirty="0"/>
          </a:p>
        </p:txBody>
      </p:sp>
      <p:sp>
        <p:nvSpPr>
          <p:cNvPr id="4" name="Slide Image Placeholder 3"/>
          <p:cNvSpPr>
            <a:spLocks noGrp="1" noRot="1" noChangeAspect="1"/>
          </p:cNvSpPr>
          <p:nvPr>
            <p:ph type="sldImg" idx="2"/>
          </p:nvPr>
        </p:nvSpPr>
        <p:spPr>
          <a:xfrm>
            <a:off x="144780" y="43275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42240" y="4033520"/>
            <a:ext cx="4653280" cy="4917440"/>
          </a:xfrm>
          <a:prstGeom prst="rect">
            <a:avLst/>
          </a:prstGeom>
          <a:ln w="12700" cmpd="sng"/>
        </p:spPr>
        <p:style>
          <a:lnRef idx="2">
            <a:schemeClr val="dk1"/>
          </a:lnRef>
          <a:fillRef idx="1">
            <a:schemeClr val="lt1"/>
          </a:fillRef>
          <a:effectRef idx="0">
            <a:schemeClr val="dk1"/>
          </a:effectRef>
          <a:fontRef idx="none"/>
        </p:style>
        <p:txBody>
          <a:bodyPr vert="horz" lIns="93177" tIns="46589" rIns="93177" bIns="4658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59680" y="9062720"/>
            <a:ext cx="1949098" cy="232066"/>
          </a:xfrm>
          <a:prstGeom prst="rect">
            <a:avLst/>
          </a:prstGeom>
        </p:spPr>
        <p:txBody>
          <a:bodyPr vert="horz" lIns="93177" tIns="46589" rIns="93177" bIns="4658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77" tIns="46589" rIns="93177" bIns="4658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This course is designed to teach you how to </a:t>
            </a:r>
            <a:r>
              <a:rPr lang="en-US" dirty="0" smtClean="0"/>
              <a:t>(insert topic)</a:t>
            </a:r>
          </a:p>
          <a:p>
            <a:endParaRPr lang="en-US" dirty="0"/>
          </a:p>
          <a:p>
            <a:r>
              <a:rPr lang="en-US" dirty="0" smtClean="0"/>
              <a:t>Upon </a:t>
            </a:r>
            <a:r>
              <a:rPr lang="en-US" dirty="0"/>
              <a:t>completing this course you will be able to:</a:t>
            </a:r>
          </a:p>
          <a:p>
            <a:pPr marL="177845" indent="-177845">
              <a:buFont typeface="Arial"/>
              <a:buChar char="•"/>
            </a:pPr>
            <a:r>
              <a:rPr lang="en-US" dirty="0" smtClean="0"/>
              <a:t>Insert objectives </a:t>
            </a:r>
            <a:endParaRPr lang="en-US"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4717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68092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147175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19960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123" indent="-229123">
              <a:defRPr/>
            </a:pPr>
            <a:r>
              <a:rPr lang="en-US" dirty="0" smtClean="0"/>
              <a:t>Notes</a:t>
            </a:r>
            <a:r>
              <a:rPr lang="en-US" dirty="0"/>
              <a:t>:</a:t>
            </a:r>
          </a:p>
          <a:p>
            <a:pPr marL="229123" indent="-229123">
              <a:defRPr/>
            </a:pPr>
            <a:endParaRPr lang="en-US" b="0" dirty="0" smtClean="0">
              <a:solidFill>
                <a:srgbClr val="FF0000"/>
              </a:solidFill>
            </a:endParaRPr>
          </a:p>
          <a:p>
            <a:pPr marL="229123" indent="-229123">
              <a:buFont typeface="Arial" pitchFamily="34" charset="0"/>
              <a:buChar char="•"/>
              <a:defRPr/>
            </a:pPr>
            <a:r>
              <a:rPr lang="en-US" b="0" dirty="0" smtClean="0"/>
              <a:t>Review the course-level objectives stated earlier in the course.  This slide reinforces the learning objectives and appears prior to the questions.</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13</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228600" indent="-228600">
              <a:buFont typeface="Arial" panose="020B0604020202020204" pitchFamily="34" charset="0"/>
              <a:buChar char="•"/>
            </a:pPr>
            <a:r>
              <a:rPr lang="en-US" b="0" dirty="0" smtClean="0"/>
              <a:t>If you run into problems,</a:t>
            </a:r>
            <a:r>
              <a:rPr lang="en-US" b="0" baseline="0" dirty="0" smtClean="0"/>
              <a:t> you can contact:</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14</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112609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68516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66288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229123" indent="-229123">
              <a:buFont typeface="Arial" pitchFamily="34" charset="0"/>
              <a:buChar char="•"/>
              <a:defRPr/>
            </a:pPr>
            <a:r>
              <a:rPr lang="en-US" b="0" dirty="0" smtClean="0"/>
              <a:t>Course learning objectives are the most important subject-matter that the students take away from the course.</a:t>
            </a:r>
          </a:p>
          <a:p>
            <a:pPr marL="229123" indent="-229123">
              <a:buFont typeface="Arial" pitchFamily="34" charset="0"/>
              <a:buChar char="•"/>
              <a:defRPr/>
            </a:pPr>
            <a:r>
              <a:rPr lang="en-US" b="0" dirty="0" smtClean="0"/>
              <a:t>In-class demonstrations and exercises (live-data and simulations) and self-check questions throughout the course help reinforce the course learning objectives</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114438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194582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90983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218050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94368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177264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2355130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41981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6.xml"/><Relationship Id="rId7" Type="http://schemas.openxmlformats.org/officeDocument/2006/relationships/image" Target="../media/image2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10.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17.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1.xml"/><Relationship Id="rId7" Type="http://schemas.openxmlformats.org/officeDocument/2006/relationships/image" Target="../media/image2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2.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22.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hyperlink" Target="mailto:dot_workforce_staffing@state.co.us?subject=Affirmative%20Action%20Question(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8.xml"/><Relationship Id="rId7" Type="http://schemas.openxmlformats.org/officeDocument/2006/relationships/image" Target="../media/image27.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6.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29.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5.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9.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a:latin typeface="Museo Slab 500"/>
                <a:cs typeface="Museo 300"/>
              </a:rPr>
              <a:t>Affirmative Action in Employment</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311536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Affirmative Action Decisions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67198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Ahead</a:t>
            </a:r>
            <a:endParaRPr lang="en-US" dirty="0"/>
          </a:p>
        </p:txBody>
      </p:sp>
      <p:sp>
        <p:nvSpPr>
          <p:cNvPr id="3" name="Content Placeholder 2"/>
          <p:cNvSpPr>
            <a:spLocks noGrp="1"/>
          </p:cNvSpPr>
          <p:nvPr>
            <p:ph sz="half" idx="2"/>
          </p:nvPr>
        </p:nvSpPr>
        <p:spPr/>
        <p:txBody>
          <a:bodyPr/>
          <a:lstStyle/>
          <a:p>
            <a:r>
              <a:rPr lang="en-US" sz="2000" i="1" dirty="0" smtClean="0"/>
              <a:t>Affirmative Action programs still face many challenges, such as:</a:t>
            </a:r>
          </a:p>
          <a:p>
            <a:pPr marL="342900" indent="-342900">
              <a:buFont typeface="Arial" panose="020B0604020202020204" pitchFamily="34" charset="0"/>
              <a:buChar char="•"/>
            </a:pPr>
            <a:r>
              <a:rPr lang="en-US" sz="2000" dirty="0" smtClean="0"/>
              <a:t>Eliminating myths</a:t>
            </a:r>
            <a:r>
              <a:rPr lang="en-US" sz="2000" dirty="0"/>
              <a:t> </a:t>
            </a:r>
            <a:r>
              <a:rPr lang="en-US" sz="2000" dirty="0" smtClean="0"/>
              <a:t>and misinformation</a:t>
            </a:r>
            <a:endParaRPr lang="en-US" sz="2000" dirty="0"/>
          </a:p>
          <a:p>
            <a:pPr marL="342900" indent="-342900">
              <a:buFont typeface="Arial" panose="020B0604020202020204" pitchFamily="34" charset="0"/>
              <a:buChar char="•"/>
            </a:pPr>
            <a:r>
              <a:rPr lang="en-US" sz="2000" dirty="0" smtClean="0"/>
              <a:t>Involving all employees, regardless of rank</a:t>
            </a:r>
            <a:endParaRPr lang="en-US" sz="2000" dirty="0"/>
          </a:p>
          <a:p>
            <a:pPr marL="342900" indent="-342900">
              <a:buFont typeface="Arial" panose="020B0604020202020204" pitchFamily="34" charset="0"/>
              <a:buChar char="•"/>
            </a:pPr>
            <a:r>
              <a:rPr lang="en-US" sz="2000" dirty="0"/>
              <a:t>Providing management with skills and tools to motivate, supervise, and reward a diverse workforce</a:t>
            </a:r>
          </a:p>
          <a:p>
            <a:pPr marL="342900" indent="-342900">
              <a:buFont typeface="Arial" panose="020B0604020202020204" pitchFamily="34" charset="0"/>
              <a:buChar char="•"/>
            </a:pPr>
            <a:r>
              <a:rPr lang="en-US" sz="2000" dirty="0"/>
              <a:t>Overcoming resistance, </a:t>
            </a:r>
            <a:r>
              <a:rPr lang="en-US" sz="2000" dirty="0" smtClean="0"/>
              <a:t>uncertainty, controversy and </a:t>
            </a:r>
            <a:r>
              <a:rPr lang="en-US" sz="2000" dirty="0"/>
              <a:t>perceived lack of </a:t>
            </a:r>
            <a:r>
              <a:rPr lang="en-US" sz="2000" dirty="0" smtClean="0"/>
              <a:t>relevance</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11</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38042"/>
          <a:stretch/>
        </p:blipFill>
        <p:spPr>
          <a:xfrm>
            <a:off x="304800" y="1371600"/>
            <a:ext cx="3429712" cy="3059395"/>
          </a:xfrm>
          <a:prstGeom prst="rect">
            <a:avLst/>
          </a:prstGeom>
          <a:ln>
            <a:noFill/>
          </a:ln>
          <a:effectLst>
            <a:softEdge rad="112500"/>
          </a:effectLst>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81744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Expectations of CDOT Employees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12</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88674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sz="2400" dirty="0"/>
              <a:t>Understand the origins and history of Affirmative Action</a:t>
            </a:r>
          </a:p>
          <a:p>
            <a:pPr marL="457200" indent="-457200">
              <a:buFont typeface="Arial" panose="020B0604020202020204" pitchFamily="34" charset="0"/>
              <a:buChar char="•"/>
            </a:pPr>
            <a:r>
              <a:rPr lang="en-US" sz="2400" dirty="0"/>
              <a:t>Identify what is and isn’t Affirmative Action and who benefits</a:t>
            </a:r>
          </a:p>
          <a:p>
            <a:pPr marL="457200" indent="-457200">
              <a:buFont typeface="Arial" panose="020B0604020202020204" pitchFamily="34" charset="0"/>
              <a:buChar char="•"/>
            </a:pPr>
            <a:r>
              <a:rPr lang="en-US" sz="2400" dirty="0"/>
              <a:t>Identify the components of an Affirmative Action Plan</a:t>
            </a:r>
          </a:p>
          <a:p>
            <a:pPr marL="457200" indent="-457200">
              <a:buFont typeface="Arial" panose="020B0604020202020204" pitchFamily="34" charset="0"/>
              <a:buChar char="•"/>
            </a:pPr>
            <a:r>
              <a:rPr lang="en-US" sz="2400" dirty="0"/>
              <a:t>Describe Affirmative Action strategies </a:t>
            </a:r>
          </a:p>
          <a:p>
            <a:pPr marL="457200" indent="-457200">
              <a:buFont typeface="Arial" panose="020B0604020202020204" pitchFamily="34" charset="0"/>
              <a:buChar char="•"/>
            </a:pPr>
            <a:r>
              <a:rPr lang="en-US" sz="2400" dirty="0"/>
              <a:t>Understand CDOT’s expectation of Managers and Supervisors working with Affirmative Action</a:t>
            </a:r>
          </a:p>
          <a:p>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r>
              <a:rPr lang="en-US" b="1" dirty="0" smtClean="0"/>
              <a:t> </a:t>
            </a:r>
            <a:r>
              <a:rPr lang="en-US" dirty="0" smtClean="0"/>
              <a:t>Human Resources </a:t>
            </a:r>
          </a:p>
          <a:p>
            <a:pPr lvl="2"/>
            <a:r>
              <a:rPr lang="en-US" b="1" dirty="0" smtClean="0"/>
              <a:t>Phone: </a:t>
            </a:r>
            <a:r>
              <a:rPr lang="en-US" dirty="0" smtClean="0"/>
              <a:t>(303) 757-9216</a:t>
            </a:r>
          </a:p>
          <a:p>
            <a:pPr lvl="2"/>
            <a:r>
              <a:rPr lang="en-US" b="1" dirty="0" smtClean="0"/>
              <a:t>Email: </a:t>
            </a:r>
            <a:r>
              <a:rPr lang="en-US" dirty="0" smtClean="0">
                <a:hlinkClick r:id="rId4"/>
              </a:rPr>
              <a:t>dot_workforce_staffing@state.co.us</a:t>
            </a: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Affirmative Action in Employment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475490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Affirmative Action Assessment</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16</a:t>
            </a:fld>
            <a:endParaRPr lang="en-US" dirty="0"/>
          </a:p>
        </p:txBody>
      </p:sp>
      <p:pic>
        <p:nvPicPr>
          <p:cNvPr id="41" name="Picture 4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42" name="Picture 4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3" name="Picture 4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92099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2205678"/>
            <a:ext cx="8778240" cy="4243928"/>
          </a:xfrm>
        </p:spPr>
        <p:txBody>
          <a:bodyPr>
            <a:normAutofit lnSpcReduction="10000"/>
          </a:bodyPr>
          <a:lstStyle/>
          <a:p>
            <a:r>
              <a:rPr lang="en-US" sz="1400" i="1" dirty="0"/>
              <a:t>W</a:t>
            </a:r>
            <a:r>
              <a:rPr lang="en-US" sz="1400" i="1" dirty="0" smtClean="0"/>
              <a:t>elcome to the </a:t>
            </a:r>
            <a:r>
              <a:rPr lang="en-US" sz="1400" i="1" dirty="0"/>
              <a:t>online </a:t>
            </a:r>
            <a:r>
              <a:rPr lang="en-US" sz="1400" i="1" dirty="0" smtClean="0"/>
              <a:t>training </a:t>
            </a:r>
            <a:r>
              <a:rPr lang="en-US" sz="1400" i="1" dirty="0"/>
              <a:t>designed to assist you in understanding the concepts and requirements relating to </a:t>
            </a:r>
            <a:r>
              <a:rPr lang="en-US" sz="1400" i="1" dirty="0" smtClean="0"/>
              <a:t>Affirmative </a:t>
            </a:r>
            <a:r>
              <a:rPr lang="en-US" sz="1400" i="1" dirty="0"/>
              <a:t>A</a:t>
            </a:r>
            <a:r>
              <a:rPr lang="en-US" sz="1400" i="1" dirty="0" smtClean="0"/>
              <a:t>ction. CDOT </a:t>
            </a:r>
            <a:r>
              <a:rPr lang="en-US" sz="1400" i="1" dirty="0"/>
              <a:t>is committed to E</a:t>
            </a:r>
            <a:r>
              <a:rPr lang="en-US" sz="1400" i="1" dirty="0" smtClean="0"/>
              <a:t>qual Employment Opportunity </a:t>
            </a:r>
            <a:r>
              <a:rPr lang="en-US" sz="1400" i="1" dirty="0"/>
              <a:t>and </a:t>
            </a:r>
            <a:r>
              <a:rPr lang="en-US" sz="1400" i="1" dirty="0" smtClean="0"/>
              <a:t>Affirmative Action </a:t>
            </a:r>
            <a:r>
              <a:rPr lang="en-US" sz="1400" i="1" dirty="0"/>
              <a:t>for all Colorado residents.</a:t>
            </a:r>
            <a:endParaRPr lang="en-US" sz="1400" dirty="0"/>
          </a:p>
          <a:p>
            <a:endParaRPr lang="en-US" sz="800" dirty="0"/>
          </a:p>
          <a:p>
            <a:r>
              <a:rPr lang="en-US" sz="1400" i="1" dirty="0"/>
              <a:t>At CDOT, we want to foster a work culture that values diversity and one in which all employees feel welcomed and appreciated. We will not condone behavior that undermines our core values, which include a passion for dignity, respect, and integrity. As a step toward this goal, we are providing this important professional development opportunity designed to help you understand </a:t>
            </a:r>
            <a:r>
              <a:rPr lang="en-US" sz="1400" i="1" dirty="0" smtClean="0"/>
              <a:t>Affirmative </a:t>
            </a:r>
            <a:r>
              <a:rPr lang="en-US" sz="1400" i="1" dirty="0"/>
              <a:t>A</a:t>
            </a:r>
            <a:r>
              <a:rPr lang="en-US" sz="1400" i="1" dirty="0" smtClean="0"/>
              <a:t>ction</a:t>
            </a:r>
            <a:r>
              <a:rPr lang="en-US" sz="1400" i="1" dirty="0"/>
              <a:t>. </a:t>
            </a:r>
            <a:endParaRPr lang="en-US" sz="1400" i="1" dirty="0" smtClean="0"/>
          </a:p>
          <a:p>
            <a:endParaRPr lang="en-US" sz="800" dirty="0"/>
          </a:p>
          <a:p>
            <a:r>
              <a:rPr lang="en-US" sz="1400" i="1" dirty="0"/>
              <a:t>You are encouraged to </a:t>
            </a:r>
            <a:r>
              <a:rPr lang="en-US" sz="1400" i="1" dirty="0" smtClean="0"/>
              <a:t>review </a:t>
            </a:r>
            <a:r>
              <a:rPr lang="en-US" sz="1400" i="1" dirty="0"/>
              <a:t>the content of this training module. Your participation </a:t>
            </a:r>
            <a:r>
              <a:rPr lang="en-US" sz="1400" i="1" dirty="0" smtClean="0"/>
              <a:t>ensures all CDOT employees have </a:t>
            </a:r>
            <a:r>
              <a:rPr lang="en-US" sz="1400" i="1" dirty="0"/>
              <a:t>a common </a:t>
            </a:r>
            <a:r>
              <a:rPr lang="en-US" sz="1400" i="1" dirty="0" smtClean="0"/>
              <a:t>understanding of Affirmative Action </a:t>
            </a:r>
            <a:r>
              <a:rPr lang="en-US" sz="1400" i="1" dirty="0"/>
              <a:t>to help make us the best transportation department in the country</a:t>
            </a:r>
            <a:r>
              <a:rPr lang="en-US" sz="1400" i="1" dirty="0" smtClean="0"/>
              <a:t>.</a:t>
            </a:r>
          </a:p>
          <a:p>
            <a:endParaRPr lang="en-US" sz="800" dirty="0"/>
          </a:p>
          <a:p>
            <a:r>
              <a:rPr lang="en-US" sz="1400" i="1" dirty="0"/>
              <a:t>CDOT is a partner in a Stewardship and Oversight Agreement with the Federal Highway Administration (FHWA) and the foundation for CDOT’s </a:t>
            </a:r>
            <a:r>
              <a:rPr lang="en-US" sz="1400" i="1" dirty="0" smtClean="0"/>
              <a:t>Affirmative </a:t>
            </a:r>
            <a:r>
              <a:rPr lang="en-US" sz="1400" i="1" dirty="0"/>
              <a:t>A</a:t>
            </a:r>
            <a:r>
              <a:rPr lang="en-US" sz="1400" i="1" dirty="0" smtClean="0"/>
              <a:t>ction </a:t>
            </a:r>
            <a:r>
              <a:rPr lang="en-US" sz="1400" i="1" dirty="0"/>
              <a:t>plan is contained in  23 CFR Part 230 and the Federal Transportation Administration (FTA) Circular 4701.1. </a:t>
            </a:r>
            <a:endParaRPr lang="en-US" sz="1400" dirty="0" smtClean="0"/>
          </a:p>
          <a:p>
            <a:endParaRPr lang="en-US" sz="800" i="1" dirty="0" smtClean="0"/>
          </a:p>
          <a:p>
            <a:r>
              <a:rPr lang="en-US" sz="1400" i="1" dirty="0" smtClean="0"/>
              <a:t>Click the </a:t>
            </a:r>
            <a:r>
              <a:rPr lang="en-US" sz="1400" b="1" i="1" dirty="0" smtClean="0"/>
              <a:t>Resources</a:t>
            </a:r>
            <a:r>
              <a:rPr lang="en-US" sz="1400" i="1" dirty="0" smtClean="0"/>
              <a:t> link in the upper right corner of this page </a:t>
            </a:r>
            <a:r>
              <a:rPr lang="en-US" sz="1400" i="1" dirty="0"/>
              <a:t>to </a:t>
            </a:r>
            <a:r>
              <a:rPr lang="en-US" sz="1400" i="1" dirty="0" smtClean="0"/>
              <a:t>review CDOT’s:</a:t>
            </a:r>
          </a:p>
          <a:p>
            <a:pPr marL="285750" indent="-285750">
              <a:buFont typeface="Arial" panose="020B0604020202020204" pitchFamily="34" charset="0"/>
              <a:buChar char="•"/>
            </a:pPr>
            <a:r>
              <a:rPr lang="en-US" sz="1400" i="1" dirty="0" smtClean="0"/>
              <a:t>Affirmative </a:t>
            </a:r>
            <a:r>
              <a:rPr lang="en-US" sz="1400" i="1" dirty="0"/>
              <a:t>Action Commitment </a:t>
            </a:r>
            <a:r>
              <a:rPr lang="en-US" sz="1400" i="1" dirty="0" smtClean="0"/>
              <a:t>Statement</a:t>
            </a:r>
          </a:p>
          <a:p>
            <a:pPr marL="285750" indent="-285750">
              <a:buFont typeface="Arial" panose="020B0604020202020204" pitchFamily="34" charset="0"/>
              <a:buChar char="•"/>
            </a:pPr>
            <a:r>
              <a:rPr lang="en-US" sz="1400" i="1" dirty="0"/>
              <a:t>Affirmative Action Report and Plan</a:t>
            </a:r>
            <a:endParaRPr lang="en-US" sz="1400" dirty="0"/>
          </a:p>
          <a:p>
            <a:pPr marL="285750" indent="-285750">
              <a:buFont typeface="Arial" panose="020B0604020202020204" pitchFamily="34" charset="0"/>
              <a:buChar char="•"/>
            </a:pPr>
            <a:r>
              <a:rPr lang="en-US" sz="1400" i="1" dirty="0" smtClean="0"/>
              <a:t>600.0 PD Equal </a:t>
            </a:r>
            <a:r>
              <a:rPr lang="en-US" sz="1400" i="1" dirty="0"/>
              <a:t>Employment </a:t>
            </a:r>
            <a:r>
              <a:rPr lang="en-US" sz="1400" i="1" dirty="0" smtClean="0"/>
              <a:t>Opportunity and </a:t>
            </a:r>
            <a:r>
              <a:rPr lang="en-US" sz="1400" i="1" dirty="0"/>
              <a:t>Affirmative </a:t>
            </a:r>
            <a:r>
              <a:rPr lang="en-US" sz="1400" i="1" dirty="0" smtClean="0"/>
              <a:t>Action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a:t>
            </a:fld>
            <a:endParaRPr lang="en-US" dirty="0"/>
          </a:p>
        </p:txBody>
      </p:sp>
      <p:sp>
        <p:nvSpPr>
          <p:cNvPr id="5" name="Title 4"/>
          <p:cNvSpPr>
            <a:spLocks noGrp="1"/>
          </p:cNvSpPr>
          <p:nvPr>
            <p:ph type="title"/>
          </p:nvPr>
        </p:nvSpPr>
        <p:spPr/>
        <p:txBody>
          <a:bodyPr/>
          <a:lstStyle/>
          <a:p>
            <a:r>
              <a:rPr lang="en-US" dirty="0" smtClean="0"/>
              <a:t>Message to CDOT Employees</a:t>
            </a:r>
            <a:endParaRPr lang="en-US" dirty="0"/>
          </a:p>
        </p:txBody>
      </p:sp>
      <p:pic>
        <p:nvPicPr>
          <p:cNvPr id="15" name="Picture 14"/>
          <p:cNvPicPr>
            <a:picLocks noChangeAspect="1"/>
          </p:cNvPicPr>
          <p:nvPr/>
        </p:nvPicPr>
        <p:blipFill rotWithShape="1">
          <a:blip r:embed="rId4"/>
          <a:srcRect l="20433" t="39643" r="18612" b="38942"/>
          <a:stretch/>
        </p:blipFill>
        <p:spPr>
          <a:xfrm>
            <a:off x="0" y="1254734"/>
            <a:ext cx="3922005" cy="1064453"/>
          </a:xfrm>
          <a:prstGeom prst="rect">
            <a:avLst/>
          </a:prstGeom>
        </p:spPr>
      </p:pic>
    </p:spTree>
    <p:custDataLst>
      <p:tags r:id="rId1"/>
    </p:custDataLst>
    <p:extLst>
      <p:ext uri="{BB962C8B-B14F-4D97-AF65-F5344CB8AC3E}">
        <p14:creationId xmlns:p14="http://schemas.microsoft.com/office/powerpoint/2010/main" val="111395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r>
              <a:rPr lang="en-US" dirty="0" smtClean="0"/>
              <a:t>Upon completing this course you will be able to:</a:t>
            </a:r>
            <a:endParaRPr lang="en-US" dirty="0"/>
          </a:p>
          <a:p>
            <a:pPr marL="457200" indent="-457200">
              <a:buFont typeface="Arial" panose="020B0604020202020204" pitchFamily="34" charset="0"/>
              <a:buChar char="•"/>
            </a:pPr>
            <a:r>
              <a:rPr lang="en-US" sz="2400" dirty="0" smtClean="0"/>
              <a:t>Understand the </a:t>
            </a:r>
            <a:r>
              <a:rPr lang="en-US" sz="2400" dirty="0"/>
              <a:t>origins and history of Affirmative Action</a:t>
            </a:r>
          </a:p>
          <a:p>
            <a:pPr marL="457200" indent="-457200">
              <a:buFont typeface="Arial" panose="020B0604020202020204" pitchFamily="34" charset="0"/>
              <a:buChar char="•"/>
            </a:pPr>
            <a:r>
              <a:rPr lang="en-US" sz="2400" dirty="0"/>
              <a:t>Identify </a:t>
            </a:r>
            <a:r>
              <a:rPr lang="en-US" sz="2400" dirty="0" smtClean="0"/>
              <a:t>what is and isn’t Affirmative Action and who benefits</a:t>
            </a:r>
          </a:p>
          <a:p>
            <a:pPr marL="457200" indent="-457200">
              <a:buFont typeface="Arial" panose="020B0604020202020204" pitchFamily="34" charset="0"/>
              <a:buChar char="•"/>
            </a:pPr>
            <a:r>
              <a:rPr lang="en-US" sz="2400" dirty="0" smtClean="0"/>
              <a:t>Identify the components of </a:t>
            </a:r>
            <a:r>
              <a:rPr lang="en-US" sz="2400" dirty="0"/>
              <a:t>an Affirmative Action Plan</a:t>
            </a:r>
          </a:p>
          <a:p>
            <a:pPr marL="457200" indent="-457200">
              <a:buFont typeface="Arial" panose="020B0604020202020204" pitchFamily="34" charset="0"/>
              <a:buChar char="•"/>
            </a:pPr>
            <a:r>
              <a:rPr lang="en-US" sz="2400" dirty="0"/>
              <a:t>Describe </a:t>
            </a:r>
            <a:r>
              <a:rPr lang="en-US" sz="2400" dirty="0" smtClean="0"/>
              <a:t>Affirmative </a:t>
            </a:r>
            <a:r>
              <a:rPr lang="en-US" sz="2400" dirty="0"/>
              <a:t>Action strategies </a:t>
            </a:r>
            <a:endParaRPr lang="en-US" sz="2400" dirty="0" smtClean="0"/>
          </a:p>
          <a:p>
            <a:pPr marL="457200" indent="-457200">
              <a:buFont typeface="Arial" panose="020B0604020202020204" pitchFamily="34" charset="0"/>
              <a:buChar char="•"/>
            </a:pPr>
            <a:r>
              <a:rPr lang="en-US" sz="2400" dirty="0" smtClean="0"/>
              <a:t>Understand CDOT’s expectation of Managers and Supervisors working with Affirmative Action</a:t>
            </a:r>
          </a:p>
          <a:p>
            <a:pPr marL="457200" indent="-457200">
              <a:buFont typeface="Arial" panose="020B0604020202020204" pitchFamily="34" charset="0"/>
              <a:buChar char="•"/>
            </a:pP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517073" y="1423652"/>
            <a:ext cx="7444047" cy="5016758"/>
          </a:xfrm>
          <a:prstGeom prst="rect">
            <a:avLst/>
          </a:prstGeom>
          <a:noFill/>
        </p:spPr>
        <p:txBody>
          <a:bodyPr wrap="square" rtlCol="0">
            <a:spAutoFit/>
          </a:bodyPr>
          <a:lstStyle/>
          <a:p>
            <a:r>
              <a:rPr lang="en-US" sz="2000" b="1" i="1" dirty="0" smtClean="0"/>
              <a:t>Before we begin, take a moment to review the</a:t>
            </a:r>
            <a:r>
              <a:rPr lang="en-US" sz="2000" b="1" i="1" dirty="0"/>
              <a:t> </a:t>
            </a:r>
            <a:r>
              <a:rPr lang="en-US" sz="2000" b="1" i="1" dirty="0" smtClean="0"/>
              <a:t>following terms:</a:t>
            </a:r>
          </a:p>
          <a:p>
            <a:endParaRPr lang="en-US" sz="800" b="1" i="1" dirty="0" smtClean="0"/>
          </a:p>
          <a:p>
            <a:pPr marL="342900" indent="-342900">
              <a:buFont typeface="Arial" panose="020B0604020202020204" pitchFamily="34" charset="0"/>
              <a:buChar char="•"/>
            </a:pPr>
            <a:r>
              <a:rPr lang="en-US" b="1" dirty="0" smtClean="0">
                <a:solidFill>
                  <a:schemeClr val="dk1"/>
                </a:solidFill>
              </a:rPr>
              <a:t>Affirmative Action Program </a:t>
            </a:r>
            <a:r>
              <a:rPr lang="en-US" dirty="0">
                <a:solidFill>
                  <a:schemeClr val="dk1"/>
                </a:solidFill>
              </a:rPr>
              <a:t>- </a:t>
            </a:r>
            <a:r>
              <a:rPr lang="en-US" i="1" dirty="0">
                <a:solidFill>
                  <a:schemeClr val="dk1"/>
                </a:solidFill>
              </a:rPr>
              <a:t>Specific actions taken by an organization to have its workforce reflect the race, ethnicity and gender of the qualified local population and other protected classes such individuals or veterans with disabilities.</a:t>
            </a:r>
            <a:endParaRPr lang="en-US" i="1" dirty="0" smtClean="0">
              <a:solidFill>
                <a:schemeClr val="dk1"/>
              </a:solidFill>
            </a:endParaRPr>
          </a:p>
          <a:p>
            <a:pPr marL="342900" indent="-342900">
              <a:buFont typeface="Arial" panose="020B0604020202020204" pitchFamily="34" charset="0"/>
              <a:buChar char="•"/>
            </a:pPr>
            <a:r>
              <a:rPr lang="en-US" b="1" dirty="0" smtClean="0">
                <a:solidFill>
                  <a:schemeClr val="dk1"/>
                </a:solidFill>
              </a:rPr>
              <a:t>Affirmative </a:t>
            </a:r>
            <a:r>
              <a:rPr lang="en-US" b="1" dirty="0">
                <a:solidFill>
                  <a:schemeClr val="dk1"/>
                </a:solidFill>
              </a:rPr>
              <a:t>Action Report and Plan </a:t>
            </a:r>
            <a:r>
              <a:rPr lang="en-US" dirty="0" smtClean="0">
                <a:solidFill>
                  <a:schemeClr val="dk1"/>
                </a:solidFill>
              </a:rPr>
              <a:t>– </a:t>
            </a:r>
            <a:r>
              <a:rPr lang="en-US" i="1" dirty="0" smtClean="0">
                <a:solidFill>
                  <a:schemeClr val="dk1"/>
                </a:solidFill>
              </a:rPr>
              <a:t>An annual </a:t>
            </a:r>
            <a:r>
              <a:rPr lang="en-US" i="1" dirty="0">
                <a:solidFill>
                  <a:schemeClr val="dk1"/>
                </a:solidFill>
              </a:rPr>
              <a:t>publication that outlines the organizational actions taken when a workforce does not naturally reflect the qualified local population.  The publication includes an analyses of the workforce and qualified local population.  The Plan identifies gaps, sets goals and timetables to close those gaps and the results of the previous year.</a:t>
            </a:r>
          </a:p>
          <a:p>
            <a:pPr marL="342900" indent="-342900">
              <a:buFont typeface="Arial" panose="020B0604020202020204" pitchFamily="34" charset="0"/>
              <a:buChar char="•"/>
            </a:pPr>
            <a:r>
              <a:rPr lang="en-US" b="1" dirty="0">
                <a:solidFill>
                  <a:schemeClr val="dk1"/>
                </a:solidFill>
              </a:rPr>
              <a:t>Diversity</a:t>
            </a:r>
            <a:r>
              <a:rPr lang="en-US" dirty="0">
                <a:solidFill>
                  <a:schemeClr val="dk1"/>
                </a:solidFill>
              </a:rPr>
              <a:t> - </a:t>
            </a:r>
            <a:r>
              <a:rPr lang="en-US" i="1" dirty="0">
                <a:solidFill>
                  <a:schemeClr val="dk1"/>
                </a:solidFill>
              </a:rPr>
              <a:t>The unique qualities, experiences and work styles of individuals contributing to increased staff engagement, retention and productivity as well as enhancing an organization's relationship with its customers and community.</a:t>
            </a: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222811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Milestones in the History of Affirmative Action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a:t>
            </a:fld>
            <a:endParaRPr lang="en-US" dirty="0"/>
          </a:p>
        </p:txBody>
      </p:sp>
      <p:pic>
        <p:nvPicPr>
          <p:cNvPr id="17" name="Picture 16"/>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8" name="Picture 17"/>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9" name="Picture 18"/>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950788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(and is not) Affirmative Action</a:t>
            </a:r>
            <a:endParaRPr lang="en-US" dirty="0"/>
          </a:p>
        </p:txBody>
      </p:sp>
      <p:sp>
        <p:nvSpPr>
          <p:cNvPr id="2" name="Content Placeholder 1"/>
          <p:cNvSpPr>
            <a:spLocks noGrp="1"/>
          </p:cNvSpPr>
          <p:nvPr>
            <p:ph sz="half" idx="2"/>
          </p:nvPr>
        </p:nvSpPr>
        <p:spPr>
          <a:xfrm>
            <a:off x="320039" y="1371600"/>
            <a:ext cx="8488681" cy="1009135"/>
          </a:xfrm>
        </p:spPr>
        <p:txBody>
          <a:bodyPr/>
          <a:lstStyle/>
          <a:p>
            <a:r>
              <a:rPr lang="en-US" sz="2400" dirty="0" smtClean="0"/>
              <a:t>Affirmative Action is to have CDOT’s workforce reflect our community.  </a:t>
            </a:r>
            <a:r>
              <a:rPr lang="en-US" sz="2400" i="1" dirty="0" smtClean="0"/>
              <a:t>But, what is and isn’t Affirmative Action?</a:t>
            </a: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6" name="Content Placeholder 5"/>
          <p:cNvSpPr>
            <a:spLocks noGrp="1"/>
          </p:cNvSpPr>
          <p:nvPr>
            <p:ph sz="half" idx="12"/>
          </p:nvPr>
        </p:nvSpPr>
        <p:spPr>
          <a:xfrm>
            <a:off x="320041" y="2506146"/>
            <a:ext cx="4046014" cy="3661719"/>
          </a:xfrm>
          <a:ln>
            <a:noFill/>
          </a:ln>
        </p:spPr>
        <p:style>
          <a:lnRef idx="2">
            <a:schemeClr val="dk1"/>
          </a:lnRef>
          <a:fillRef idx="1">
            <a:schemeClr val="lt1"/>
          </a:fillRef>
          <a:effectRef idx="0">
            <a:schemeClr val="dk1"/>
          </a:effectRef>
          <a:fontRef idx="minor">
            <a:schemeClr val="dk1"/>
          </a:fontRef>
        </p:style>
        <p:txBody>
          <a:bodyPr/>
          <a:lstStyle/>
          <a:p>
            <a:r>
              <a:rPr lang="en-US" b="1" i="1" dirty="0" smtClean="0"/>
              <a:t>Affirmative Action Is:</a:t>
            </a:r>
            <a:endParaRPr lang="en-US" b="1" i="1" dirty="0"/>
          </a:p>
          <a:p>
            <a:pPr marL="457200" indent="-457200">
              <a:buBlip>
                <a:blip r:embed="rId4"/>
              </a:buBlip>
            </a:pPr>
            <a:r>
              <a:rPr lang="en-US" sz="2000" dirty="0"/>
              <a:t>Remedial </a:t>
            </a:r>
            <a:r>
              <a:rPr lang="en-US" sz="2000" dirty="0" smtClean="0"/>
              <a:t>action, such as implementing an AA program</a:t>
            </a:r>
            <a:endParaRPr lang="en-US" sz="2000" dirty="0"/>
          </a:p>
          <a:p>
            <a:pPr marL="457200" indent="-457200">
              <a:buBlip>
                <a:blip r:embed="rId4"/>
              </a:buBlip>
            </a:pPr>
            <a:r>
              <a:rPr lang="en-US" sz="2000" dirty="0" smtClean="0"/>
              <a:t>Performing inclusive outreach to minority and female applicants during the hiring process</a:t>
            </a:r>
          </a:p>
          <a:p>
            <a:pPr marL="457200" indent="-457200">
              <a:buBlip>
                <a:blip r:embed="rId4"/>
              </a:buBlip>
            </a:pPr>
            <a:r>
              <a:rPr lang="en-US" sz="2000" dirty="0" smtClean="0"/>
              <a:t>Bringing in diversity into the interview panels </a:t>
            </a:r>
            <a:endParaRPr lang="en-US" dirty="0"/>
          </a:p>
          <a:p>
            <a:pPr marL="457200" indent="-457200">
              <a:buBlip>
                <a:blip r:embed="rId4"/>
              </a:buBlip>
            </a:pPr>
            <a:r>
              <a:rPr lang="en-US" sz="2000" dirty="0" smtClean="0"/>
              <a:t>Eliminate discrimination in hiring</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Content Placeholder 5"/>
          <p:cNvSpPr txBox="1">
            <a:spLocks/>
          </p:cNvSpPr>
          <p:nvPr/>
        </p:nvSpPr>
        <p:spPr bwMode="auto">
          <a:xfrm>
            <a:off x="4506097" y="2506146"/>
            <a:ext cx="4264318" cy="3661719"/>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b="1" i="1" dirty="0"/>
              <a:t>Affirmative Action Is </a:t>
            </a:r>
            <a:r>
              <a:rPr lang="en-US" b="1" i="1" dirty="0" smtClean="0"/>
              <a:t>not:</a:t>
            </a:r>
          </a:p>
          <a:p>
            <a:pPr marL="342900" indent="-342900">
              <a:buBlip>
                <a:blip r:embed="rId5"/>
              </a:buBlip>
            </a:pPr>
            <a:r>
              <a:rPr lang="en-US" sz="2000" dirty="0" smtClean="0"/>
              <a:t>A quota system</a:t>
            </a:r>
          </a:p>
          <a:p>
            <a:pPr marL="342900" indent="-342900">
              <a:buBlip>
                <a:blip r:embed="rId5"/>
              </a:buBlip>
            </a:pPr>
            <a:r>
              <a:rPr lang="en-US" sz="2000" dirty="0" smtClean="0"/>
              <a:t>Reverse discrimination</a:t>
            </a:r>
          </a:p>
          <a:p>
            <a:pPr marL="342900" lvl="0" indent="-342900">
              <a:buBlip>
                <a:blip r:embed="rId5"/>
              </a:buBlip>
            </a:pPr>
            <a:r>
              <a:rPr lang="en-US" sz="2000" dirty="0"/>
              <a:t>A</a:t>
            </a:r>
            <a:r>
              <a:rPr lang="en-US" sz="2000" dirty="0" smtClean="0"/>
              <a:t>lways </a:t>
            </a:r>
            <a:r>
              <a:rPr lang="en-US" sz="2000" dirty="0"/>
              <a:t>court ordered or necessitated by law </a:t>
            </a:r>
            <a:r>
              <a:rPr lang="en-US" sz="2000" dirty="0" smtClean="0"/>
              <a:t>(it can </a:t>
            </a:r>
            <a:r>
              <a:rPr lang="en-US" sz="2000" dirty="0"/>
              <a:t>be voluntary) </a:t>
            </a:r>
            <a:r>
              <a:rPr lang="en-US" sz="2000" dirty="0" smtClean="0"/>
              <a:t>hiring </a:t>
            </a:r>
            <a:r>
              <a:rPr lang="en-US" sz="2000" dirty="0"/>
              <a:t>of minorities and women regardless of qualifications</a:t>
            </a:r>
          </a:p>
          <a:p>
            <a:pPr marL="457200" indent="-457200">
              <a:buFont typeface="Arial" panose="020B0604020202020204" pitchFamily="34" charset="0"/>
              <a:buChar char="•"/>
            </a:pPr>
            <a:endParaRPr lang="en-US" sz="2000" dirty="0" smtClean="0"/>
          </a:p>
          <a:p>
            <a:endParaRPr lang="en-US" dirty="0"/>
          </a:p>
        </p:txBody>
      </p:sp>
    </p:spTree>
    <p:custDataLst>
      <p:tags r:id="rId1"/>
    </p:custDataLst>
    <p:extLst>
      <p:ext uri="{BB962C8B-B14F-4D97-AF65-F5344CB8AC3E}">
        <p14:creationId xmlns:p14="http://schemas.microsoft.com/office/powerpoint/2010/main" val="1356944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Affirmative Action?</a:t>
            </a:r>
            <a:endParaRPr lang="en-US" dirty="0"/>
          </a:p>
        </p:txBody>
      </p:sp>
      <p:sp>
        <p:nvSpPr>
          <p:cNvPr id="3" name="Content Placeholder 2"/>
          <p:cNvSpPr>
            <a:spLocks noGrp="1"/>
          </p:cNvSpPr>
          <p:nvPr>
            <p:ph sz="half" idx="2"/>
          </p:nvPr>
        </p:nvSpPr>
        <p:spPr>
          <a:xfrm>
            <a:off x="2888479" y="1401510"/>
            <a:ext cx="6016239" cy="4937760"/>
          </a:xfrm>
        </p:spPr>
        <p:txBody>
          <a:bodyPr/>
          <a:lstStyle/>
          <a:p>
            <a:r>
              <a:rPr lang="en-US" sz="2800" i="1" dirty="0" smtClean="0"/>
              <a:t>Affirmative Action benefits everyone by:</a:t>
            </a:r>
          </a:p>
          <a:p>
            <a:pPr marL="457200" indent="-457200">
              <a:buFont typeface="Arial" panose="020B0604020202020204" pitchFamily="34" charset="0"/>
              <a:buChar char="•"/>
            </a:pPr>
            <a:r>
              <a:rPr lang="en-US" sz="2000" smtClean="0"/>
              <a:t>Providing </a:t>
            </a:r>
            <a:r>
              <a:rPr lang="en-US" sz="2000" dirty="0" smtClean="0"/>
              <a:t>equal </a:t>
            </a:r>
            <a:r>
              <a:rPr lang="en-US" sz="2000" dirty="0"/>
              <a:t>access to jobs, promotions, and </a:t>
            </a:r>
            <a:r>
              <a:rPr lang="en-US" sz="2000" dirty="0" smtClean="0"/>
              <a:t>training</a:t>
            </a:r>
          </a:p>
          <a:p>
            <a:pPr marL="457200" indent="-457200">
              <a:buFont typeface="Arial" panose="020B0604020202020204" pitchFamily="34" charset="0"/>
              <a:buChar char="•"/>
            </a:pPr>
            <a:r>
              <a:rPr lang="en-US" sz="2000" dirty="0"/>
              <a:t>Increasing the talent pool for jobs and creating a more diverse work </a:t>
            </a:r>
            <a:r>
              <a:rPr lang="en-US" sz="2000" dirty="0" smtClean="0"/>
              <a:t>environment</a:t>
            </a:r>
          </a:p>
          <a:p>
            <a:pPr marL="457200" indent="-457200">
              <a:buFont typeface="Arial" panose="020B0604020202020204" pitchFamily="34" charset="0"/>
              <a:buChar char="•"/>
            </a:pPr>
            <a:r>
              <a:rPr lang="en-US" sz="2000" dirty="0" smtClean="0"/>
              <a:t>Increasing the </a:t>
            </a:r>
            <a:r>
              <a:rPr lang="en-US" sz="2000" dirty="0"/>
              <a:t>representation of minorities across all levels of employment </a:t>
            </a:r>
            <a:r>
              <a:rPr lang="en-US" sz="2000" dirty="0" smtClean="0"/>
              <a:t>and </a:t>
            </a:r>
            <a:r>
              <a:rPr lang="en-US" sz="2000" dirty="0"/>
              <a:t>within </a:t>
            </a:r>
            <a:r>
              <a:rPr lang="en-US" sz="2000" dirty="0" smtClean="0"/>
              <a:t>organizations</a:t>
            </a:r>
          </a:p>
          <a:p>
            <a:pPr marL="457200" indent="-457200">
              <a:buFont typeface="Arial" panose="020B0604020202020204" pitchFamily="34" charset="0"/>
              <a:buChar char="•"/>
            </a:pPr>
            <a:r>
              <a:rPr lang="en-US" sz="2000" dirty="0" smtClean="0"/>
              <a:t>Eliminating discrimination against </a:t>
            </a:r>
            <a:r>
              <a:rPr lang="en-US" sz="2000" dirty="0"/>
              <a:t>veterans, disabled veterans, </a:t>
            </a:r>
            <a:r>
              <a:rPr lang="en-US" sz="2000" dirty="0" smtClean="0"/>
              <a:t>persons </a:t>
            </a:r>
            <a:r>
              <a:rPr lang="en-US" sz="2000" dirty="0"/>
              <a:t>with </a:t>
            </a:r>
            <a:r>
              <a:rPr lang="en-US" sz="2000" dirty="0" smtClean="0"/>
              <a:t>disabilities, </a:t>
            </a:r>
            <a:r>
              <a:rPr lang="en-US" sz="2000" dirty="0"/>
              <a:t>Women, Blacks/African Americans, Hispanics/Latinos, Asians/Pacific Islanders, and American Indians/Alaskan Natives</a:t>
            </a:r>
            <a:r>
              <a:rPr lang="en-US" sz="2000" dirty="0" smtClean="0"/>
              <a:t> </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a:t>
            </a:fld>
            <a:endParaRPr lang="en-US" dirty="0"/>
          </a:p>
        </p:txBody>
      </p:sp>
      <p:pic>
        <p:nvPicPr>
          <p:cNvPr id="7" name="Content Placeholder 6"/>
          <p:cNvPicPr>
            <a:picLocks noGrp="1" noChangeAspect="1"/>
          </p:cNvPicPr>
          <p:nvPr>
            <p:ph sz="half" idx="12"/>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058" t="24343" r="12553" b="6905"/>
          <a:stretch/>
        </p:blipFill>
        <p:spPr>
          <a:xfrm>
            <a:off x="140574" y="1401510"/>
            <a:ext cx="2845750" cy="219626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6567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59951">
            <a:off x="216323" y="4259851"/>
            <a:ext cx="2937165" cy="2429458"/>
          </a:xfrm>
          <a:prstGeom prst="rect">
            <a:avLst/>
          </a:prstGeom>
        </p:spPr>
      </p:pic>
      <p:sp>
        <p:nvSpPr>
          <p:cNvPr id="2" name="Content Placeholder 1"/>
          <p:cNvSpPr>
            <a:spLocks noGrp="1"/>
          </p:cNvSpPr>
          <p:nvPr>
            <p:ph idx="1"/>
          </p:nvPr>
        </p:nvSpPr>
        <p:spPr>
          <a:xfrm>
            <a:off x="1684906" y="1371600"/>
            <a:ext cx="6967258" cy="4937125"/>
          </a:xfrm>
        </p:spPr>
        <p:txBody>
          <a:bodyPr/>
          <a:lstStyle/>
          <a:p>
            <a:pPr lvl="0"/>
            <a:r>
              <a:rPr lang="en-US" sz="2400" i="1" dirty="0" smtClean="0"/>
              <a:t>The components of an Affirmative Action Plan answer the following questions:</a:t>
            </a:r>
          </a:p>
          <a:p>
            <a:pPr marL="342900" lvl="0" indent="-342900">
              <a:buFont typeface="Arial" panose="020B0604020202020204" pitchFamily="34" charset="0"/>
              <a:buChar char="•"/>
            </a:pPr>
            <a:r>
              <a:rPr lang="en-US" sz="2000" dirty="0" smtClean="0"/>
              <a:t>“</a:t>
            </a:r>
            <a:r>
              <a:rPr lang="en-US" sz="2000" i="1" dirty="0"/>
              <a:t>What we do</a:t>
            </a:r>
            <a:r>
              <a:rPr lang="en-US" sz="2000" dirty="0" smtClean="0"/>
              <a:t>” – Contained in a narrative </a:t>
            </a:r>
            <a:r>
              <a:rPr lang="en-US" sz="2000" dirty="0"/>
              <a:t>s</a:t>
            </a:r>
            <a:r>
              <a:rPr lang="en-US" sz="2000" dirty="0" smtClean="0"/>
              <a:t>tatement </a:t>
            </a:r>
            <a:endParaRPr lang="en-US" sz="2000" dirty="0"/>
          </a:p>
          <a:p>
            <a:pPr marL="342900" lvl="0" indent="-342900">
              <a:buFont typeface="Arial" panose="020B0604020202020204" pitchFamily="34" charset="0"/>
              <a:buChar char="•"/>
            </a:pPr>
            <a:r>
              <a:rPr lang="en-US" sz="2000" i="1" dirty="0" smtClean="0"/>
              <a:t>"</a:t>
            </a:r>
            <a:r>
              <a:rPr lang="en-US" sz="2000" i="1" dirty="0"/>
              <a:t>Who are we</a:t>
            </a:r>
            <a:r>
              <a:rPr lang="en-US" sz="2000" i="1" dirty="0" smtClean="0"/>
              <a:t>?” </a:t>
            </a:r>
            <a:r>
              <a:rPr lang="en-US" sz="2000" dirty="0" smtClean="0"/>
              <a:t>– Contained in a workforce analysis</a:t>
            </a:r>
          </a:p>
          <a:p>
            <a:pPr marL="342900" lvl="0" indent="-342900">
              <a:buFont typeface="Arial" panose="020B0604020202020204" pitchFamily="34" charset="0"/>
              <a:buChar char="•"/>
            </a:pPr>
            <a:r>
              <a:rPr lang="en-US" sz="2000" i="1" dirty="0" smtClean="0"/>
              <a:t>"</a:t>
            </a:r>
            <a:r>
              <a:rPr lang="en-US" sz="2000" i="1" dirty="0"/>
              <a:t>Who is out there?" </a:t>
            </a:r>
            <a:r>
              <a:rPr lang="en-US" sz="2000" dirty="0" smtClean="0"/>
              <a:t>– Contained in an availability </a:t>
            </a:r>
            <a:r>
              <a:rPr lang="en-US" sz="2000" dirty="0"/>
              <a:t>a</a:t>
            </a:r>
            <a:r>
              <a:rPr lang="en-US" sz="2000" dirty="0" smtClean="0"/>
              <a:t>nalysis </a:t>
            </a:r>
          </a:p>
          <a:p>
            <a:pPr marL="342900" indent="-342900">
              <a:buFont typeface="Arial" panose="020B0604020202020204" pitchFamily="34" charset="0"/>
              <a:buChar char="•"/>
            </a:pPr>
            <a:r>
              <a:rPr lang="en-US" sz="2000" i="1" dirty="0" smtClean="0"/>
              <a:t>"How do we compare to the local qualified workforce and what are the gaps?” </a:t>
            </a:r>
            <a:r>
              <a:rPr lang="en-US" sz="2000" dirty="0" smtClean="0"/>
              <a:t>– Contained in </a:t>
            </a:r>
            <a:r>
              <a:rPr lang="en-US" sz="2000" dirty="0"/>
              <a:t>an </a:t>
            </a:r>
            <a:r>
              <a:rPr lang="en-US" sz="2000" dirty="0" smtClean="0"/>
              <a:t>analysis of the workforce </a:t>
            </a:r>
            <a:r>
              <a:rPr lang="en-US" sz="2000" dirty="0"/>
              <a:t>vs. </a:t>
            </a:r>
            <a:r>
              <a:rPr lang="en-US" sz="2000" dirty="0" smtClean="0"/>
              <a:t>availability of the qualified minority and female population performing the </a:t>
            </a:r>
            <a:r>
              <a:rPr lang="en-US" sz="2000" smtClean="0"/>
              <a:t>same work</a:t>
            </a:r>
            <a:endParaRPr lang="en-US" sz="2000" dirty="0" smtClean="0"/>
          </a:p>
          <a:p>
            <a:pPr marL="342900" indent="-342900">
              <a:buFont typeface="Arial" panose="020B0604020202020204" pitchFamily="34" charset="0"/>
              <a:buChar char="•"/>
            </a:pPr>
            <a:r>
              <a:rPr lang="en-US" sz="2000" i="1" dirty="0" smtClean="0"/>
              <a:t>"What are we going to do to close the gaps?” </a:t>
            </a:r>
            <a:r>
              <a:rPr lang="en-US" sz="2000" dirty="0" smtClean="0"/>
              <a:t>– Contained in the goals and timetables of the plan</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sz="3600" dirty="0" smtClean="0"/>
              <a:t>Components</a:t>
            </a:r>
            <a:r>
              <a:rPr lang="en-US" dirty="0" smtClean="0"/>
              <a:t> of an Affirmative Action Plan </a:t>
            </a:r>
            <a:endParaRPr lang="en-US" dirty="0"/>
          </a:p>
        </p:txBody>
      </p:sp>
    </p:spTree>
    <p:custDataLst>
      <p:tags r:id="rId1"/>
    </p:custDataLst>
    <p:extLst>
      <p:ext uri="{BB962C8B-B14F-4D97-AF65-F5344CB8AC3E}">
        <p14:creationId xmlns:p14="http://schemas.microsoft.com/office/powerpoint/2010/main" val="223065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we know about the plan, here are some strategies for obtaining the goals.</a:t>
            </a:r>
          </a:p>
          <a:p>
            <a:pPr marL="342900" indent="-342900">
              <a:buFont typeface="Arial" panose="020B0604020202020204" pitchFamily="34" charset="0"/>
              <a:buChar char="•"/>
            </a:pPr>
            <a:r>
              <a:rPr lang="en-US" sz="2400" dirty="0"/>
              <a:t>Outreach </a:t>
            </a:r>
            <a:r>
              <a:rPr lang="en-US" sz="2400" dirty="0" smtClean="0"/>
              <a:t>such </a:t>
            </a:r>
            <a:r>
              <a:rPr lang="en-US" sz="2400" dirty="0"/>
              <a:t>as </a:t>
            </a:r>
            <a:r>
              <a:rPr lang="en-US" sz="2400" dirty="0" smtClean="0"/>
              <a:t>college </a:t>
            </a:r>
            <a:r>
              <a:rPr lang="en-US" sz="2400" dirty="0"/>
              <a:t>job fairs </a:t>
            </a:r>
            <a:r>
              <a:rPr lang="en-US" sz="2400" dirty="0" smtClean="0"/>
              <a:t>and </a:t>
            </a:r>
            <a:r>
              <a:rPr lang="en-US" sz="2400" dirty="0"/>
              <a:t>Construction Career Days</a:t>
            </a:r>
          </a:p>
          <a:p>
            <a:pPr marL="342900" indent="-342900">
              <a:buFont typeface="Arial" panose="020B0604020202020204" pitchFamily="34" charset="0"/>
              <a:buChar char="•"/>
            </a:pPr>
            <a:r>
              <a:rPr lang="en-US" sz="2400" dirty="0"/>
              <a:t>Review of internal processes to assess bias and barriers such as annual reviews of position descriptions or obtaining consultation to develop optimal interview questions </a:t>
            </a:r>
          </a:p>
          <a:p>
            <a:pPr marL="342900" indent="-342900">
              <a:buFont typeface="Arial" panose="020B0604020202020204" pitchFamily="34" charset="0"/>
              <a:buChar char="•"/>
            </a:pPr>
            <a:r>
              <a:rPr lang="en-US" sz="2400" dirty="0"/>
              <a:t>Mentoring and upward mobility programs such as the CDOT Intern  and Tuition Reimbursement Programs</a:t>
            </a:r>
          </a:p>
          <a:p>
            <a:pPr marL="342900" indent="-342900">
              <a:buFont typeface="Arial" panose="020B0604020202020204" pitchFamily="34" charset="0"/>
              <a:buChar char="•"/>
            </a:pPr>
            <a:r>
              <a:rPr lang="en-US" sz="2400" dirty="0"/>
              <a:t>Training and </a:t>
            </a:r>
            <a:r>
              <a:rPr lang="en-US" sz="2400" dirty="0" smtClean="0"/>
              <a:t>engagement </a:t>
            </a:r>
            <a:r>
              <a:rPr lang="en-US" sz="2400" dirty="0"/>
              <a:t>programs such as CDOTU and Employee Council </a:t>
            </a:r>
          </a:p>
          <a:p>
            <a:pPr marL="342900" indent="-342900">
              <a:buFont typeface="Arial" panose="020B0604020202020204" pitchFamily="34" charset="0"/>
              <a:buChar char="•"/>
            </a:pPr>
            <a:r>
              <a:rPr lang="en-US" sz="2400" dirty="0"/>
              <a:t>Diversity-related </a:t>
            </a:r>
            <a:r>
              <a:rPr lang="en-US" sz="2400" dirty="0" smtClean="0"/>
              <a:t>training, such as this training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Affirmative Action Strategies</a:t>
            </a:r>
            <a:endParaRPr lang="en-US" dirty="0"/>
          </a:p>
        </p:txBody>
      </p:sp>
    </p:spTree>
    <p:custDataLst>
      <p:tags r:id="rId1"/>
    </p:custDataLst>
    <p:extLst>
      <p:ext uri="{BB962C8B-B14F-4D97-AF65-F5344CB8AC3E}">
        <p14:creationId xmlns:p14="http://schemas.microsoft.com/office/powerpoint/2010/main" val="37594441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67c8de23-23f5-4dd1-a454-c53ffdde63b1"/>
  <p:tag name="ARTICULATE_PRESENTATION_ID" val="4821"/>
  <p:tag name="ARTICULATE_META_COURSE_ID" val="5lgRxnKXAVm_course_id"/>
  <p:tag name="ARTICULATE_META_NAME" val="Prince, Jason M"/>
  <p:tag name="ARTICULATE_META_NAME_SET" val="True"/>
  <p:tag name="ARTICULATE_REFERENCE_TYPE_1" val="1"/>
  <p:tag name="ARTICULATE_REFERENCE_1" val="C:\Users\princej\Desktop\Affirmative Action in Employment Training\Affirmative Action Commitment Statement.pdf"/>
  <p:tag name="ARTICULATE_REFERENCE_TITLE_1" val="Affirmative Action Commitment Statement"/>
  <p:tag name="ARTICULATE_REFERENCE_ID_1" val="7a649c71-f5ed-4e76-bd44-58d8ac1cf64a"/>
  <p:tag name="ARTICULATE_REFERENCE_TYPE_2" val="1"/>
  <p:tag name="ARTICULATE_REFERENCE_2" val="C:\Users\princej\Desktop\Affirmative Action in Employment Training\CDOT Affirmative Action Report and Plan.pdf"/>
  <p:tag name="ARTICULATE_REFERENCE_TITLE_2" val="CDOT Affirmative Action Report and Plan"/>
  <p:tag name="ARTICULATE_REFERENCE_ID_2" val="dc9b2495-5330-4bc7-ae3d-7925dd4a4adb"/>
  <p:tag name="ARTICULATE_REFERENCE_TYPE_3" val="1"/>
  <p:tag name="ARTICULATE_REFERENCE_3" val="C:\Users\princej\Desktop\Affirmative Action in Employment Training\600.0 PD Equal Employment Opportunity and Affirmative Action.pdf"/>
  <p:tag name="ARTICULATE_REFERENCE_TITLE_3" val="600.0 PD Equal Employment Opportunity and Affirmative Action"/>
  <p:tag name="ARTICULATE_REFERENCE_ID_3" val="130cde1e-936c-4668-9474-efe3e761af99"/>
  <p:tag name="ARTICULATE_REFERENCE_COUNT" val="3"/>
  <p:tag name="ARTICULATE_PLAYER_GLOSSARY_XML" val="&lt;?xml version=&quot;1.0&quot; encoding=&quot;utf-16&quot;?&gt;&lt;glossary xmlns:xsi=&quot;http://www.w3.org/2001/XMLSchema-instance&quot; xmlns:xsd=&quot;http://www.w3.org/2001/XMLSchema&quot;&gt;&lt;terms /&gt;&lt;/glossary&gt;"/>
  <p:tag name="ARTICULATE_SLIDE_COUNT" val="16"/>
  <p:tag name="TAG_BACKING_FORM_KEY" val="9373508-c:\users\princej\desktop\affirmative action in employment training\affirmative action in employment final.pptx"/>
  <p:tag name="ARTICULATE_USED_PAGE_ORIENTATION" val="1"/>
  <p:tag name="ARTICULATE_USED_PAGE_SIZE" val="1"/>
  <p:tag name="ARTICULATE_PROJECT_OPEN" val="1"/>
  <p:tag name="ARTICULATE_PRESENTER_VERSION" val="7"/>
</p:tagLst>
</file>

<file path=ppt/tags/tag10.xml><?xml version="1.0" encoding="utf-8"?>
<p:tagLst xmlns:a="http://schemas.openxmlformats.org/drawingml/2006/main" xmlns:r="http://schemas.openxmlformats.org/officeDocument/2006/relationships" xmlns:p="http://schemas.openxmlformats.org/presentationml/2006/main">
  <p:tag name="AUDIO_ID" val="565"/>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568"/>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569"/>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572"/>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Affirmative Action in Employment Training\Affirmative Action Dilemma.intr"/>
  <p:tag name="ARTICULATE_SHOW_IN_MENU" val="multipleitems"/>
  <p:tag name="ENGAGE_INTERACTION_FINISH" val="2"/>
  <p:tag name="ENGAGE_INTERACTION_FINISH_MESSAGE" val="Next Slide"/>
  <p:tag name="AUDIO_ID" val="570"/>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3"/>
  <p:tag name="ARTICULATE_SLIDE_THUMBNAIL_REFRESH" val="1"/>
  <p:tag name="OVERRIDE" val="ENGAGE_INTERACTION_SLIDE"/>
  <p:tag name="ENGAGE_INTERACTION_TITLE" val="Affirmative Action Decisions"/>
  <p:tag name="ARTICULATE_DESCRIPTION" val="Conversation - 12 Steps (Including Introduction and Summary)"/>
  <p:tag name="ENGAGE_INTERACTION_SLIDE_ID" val="570"/>
  <p:tag name="ENGAGE_INTERACTION_FORCE_UPDATE" val="0"/>
  <p:tag name="ENGAGE_LAST_MODIFY_DATE" val="42688.580787037"/>
  <p:tag name="EMBEDDEDCONTENT_LASTWRITETIMEUTC" val="2016-11-14 20:56:20Z"/>
  <p:tag name="ELAPSEDTIME" val="60"/>
  <p:tag name="ENGAGE_PRESENTATION_MODE" val="interactive"/>
</p:tagLst>
</file>

<file path=ppt/tags/tag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xml><?xml version="1.0" encoding="utf-8"?>
<p:tagLst xmlns:a="http://schemas.openxmlformats.org/drawingml/2006/main" xmlns:r="http://schemas.openxmlformats.org/officeDocument/2006/relationships" xmlns:p="http://schemas.openxmlformats.org/presentationml/2006/main">
  <p:tag name="AUDIO_ID" val="571"/>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9.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Affirmative Action in Employment Training\Expecations of Managers and Supervisors.intr"/>
  <p:tag name="ARTICULATE_SHOW_IN_MENU" val="multipleitems"/>
  <p:tag name="ENGAGE_INTERACTION_FINISH" val="2"/>
  <p:tag name="ENGAGE_INTERACTION_FINISH_MESSAGE" val="Next Slide"/>
  <p:tag name="AUDIO_ID" val="574"/>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3"/>
  <p:tag name="OVERRIDE" val="ENGAGE_INTERACTION_SLIDE"/>
  <p:tag name="ENGAGE_INTERACTION_TITLE" val="Expectations of CDOT Employees"/>
  <p:tag name="ARTICULATE_DESCRIPTION" val="Accordion - 5 Panels (Including Introduction)"/>
  <p:tag name="ENGAGE_INTERACTION_SLIDE_ID" val="574"/>
  <p:tag name="ENGAGE_INTERACTION_FORCE_UPDATE" val="0"/>
  <p:tag name="ENGAGE_LAST_MODIFY_DATE" val="42688.5807986111"/>
  <p:tag name="EMBEDDEDCONTENT_LASTWRITETIMEUTC" val="2016-11-14 20:56:21Z"/>
  <p:tag name="ELAPSEDTIME" val="25"/>
  <p:tag name="ENGAGE_PRESENTATION_MODE" val="interactive"/>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576"/>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3.xml><?xml version="1.0" encoding="utf-8"?>
<p:tagLst xmlns:a="http://schemas.openxmlformats.org/drawingml/2006/main" xmlns:r="http://schemas.openxmlformats.org/officeDocument/2006/relationships" xmlns:p="http://schemas.openxmlformats.org/presentationml/2006/main">
  <p:tag name="AUDIO_ID" val="477"/>
  <p:tag name="ARTICULATE_NAV_LEVEL" val="1"/>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479"/>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575"/>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QUIZMAKER_QUIZ_FILENAME" val="C:\Users\princej\Desktop\Affirmative Action in Employment Training\AA Action Quiz.quiz"/>
  <p:tag name="AUDIO_ID" val="563"/>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Affirmative Action Assessment"/>
  <p:tag name="ARTICULATE_DESCRIPTION" val="Quiz - 8 questions"/>
  <p:tag name="QUIZMAKER_QUIZ_SLIDE_ID" val="563"/>
  <p:tag name="QUIZMAKER_QUIZ_FORCE_UPDATE" val="0"/>
  <p:tag name="AQP_PASS_SCORE" val="70"/>
  <p:tag name="QUIZMAKER_LAST_MODIFY_DATE" val="42307.522337963"/>
  <p:tag name="EMBEDDEDCONTENT_LASTWRITETIMEUTC" val="2015-10-30 18:32:10Z"/>
  <p:tag name="ELAPSEDTIME" val="0"/>
  <p:tag name="ARTICULATE_USED_LAYOUT" val="13"/>
  <p:tag name="ARTICULATE_SLIDE_THUMBNAIL_REFRESH" val="1"/>
  <p:tag name="QUIZMAKER_EDIT_MODE" val="1"/>
  <p:tag name="AQP_PASS_ACTION" val="2"/>
  <p:tag name="AQP_FAIL_ACTION" val="2"/>
  <p:tag name="ARTICULATE_SHOW_IN_MENU" val="multipleitems"/>
</p:tagLst>
</file>

<file path=ppt/tags/tag2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xml><?xml version="1.0" encoding="utf-8"?>
<p:tagLst xmlns:a="http://schemas.openxmlformats.org/drawingml/2006/main" xmlns:r="http://schemas.openxmlformats.org/officeDocument/2006/relationships" xmlns:p="http://schemas.openxmlformats.org/presentationml/2006/main">
  <p:tag name="AUDIO_ID" val="561"/>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456"/>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62"/>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Affirmative Action in Employment Training\Milestones in the History of Affirmative Action.intr"/>
  <p:tag name="AUDIO_ID" val="564"/>
  <p:tag name="ENGAGE_INTERACTION_FINISH_MESSAGE" val="Next Slide"/>
  <p:tag name="ENGAGE_INTERACTION_FINISH" val="2"/>
  <p:tag name="OVERRIDE" val="ENGAGE_INTERACTION_SLIDE"/>
  <p:tag name="ENGAGE_INTERACTION_TITLE" val="Milestones in the History of Affirmative Action"/>
  <p:tag name="ARTICULATE_DESCRIPTION" val="Tabs - 9 Tabs (Including Introduction)"/>
  <p:tag name="ENGAGE_INTERACTION_SLIDE_ID" val="564"/>
  <p:tag name="ENGAGE_INTERACTION_FORCE_UPDATE" val="0"/>
  <p:tag name="ENGAGE_LAST_MODIFY_DATE" val="42290.4231944444"/>
  <p:tag name="EMBEDDEDCONTENT_LASTWRITETIMEUTC" val="2015-10-13 16:09:24Z"/>
  <p:tag name="ELAPSEDTIME" val="45"/>
  <p:tag name="ENGAGE_PRESENTATION_MODE" val="interactive"/>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3"/>
  <p:tag name="ARTICULATE_SLIDE_THUMBNAIL_REFRESH" val="1"/>
  <p:tag name="ARTICULATE_SHOW_IN_MENU" val="multipleitems"/>
</p:tagLst>
</file>

<file path=ppt/tags/tag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 Sample</Template>
  <TotalTime>3092</TotalTime>
  <Words>1318</Words>
  <Application>Microsoft Office PowerPoint</Application>
  <PresentationFormat>On-screen Show (4:3)</PresentationFormat>
  <Paragraphs>156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Calibri</vt:lpstr>
      <vt:lpstr>Lucida Grande</vt:lpstr>
      <vt:lpstr>Museo 300</vt:lpstr>
      <vt:lpstr>Museo Slab 500</vt:lpstr>
      <vt:lpstr>Wingdings</vt:lpstr>
      <vt:lpstr>Template2</vt:lpstr>
      <vt:lpstr>Affirmative Action in Employment</vt:lpstr>
      <vt:lpstr>Message to CDOT Employees</vt:lpstr>
      <vt:lpstr>Course Learning Objectives</vt:lpstr>
      <vt:lpstr>Terms and Concepts</vt:lpstr>
      <vt:lpstr>Milestones in the History of Affirmative Action</vt:lpstr>
      <vt:lpstr>What is (and is not) Affirmative Action</vt:lpstr>
      <vt:lpstr>Who Benefits from Affirmative Action?</vt:lpstr>
      <vt:lpstr>Components of an Affirmative Action Plan </vt:lpstr>
      <vt:lpstr>Affirmative Action Strategies</vt:lpstr>
      <vt:lpstr>Affirmative Action Decisions</vt:lpstr>
      <vt:lpstr>The Challenges Ahead</vt:lpstr>
      <vt:lpstr>Expectations of CDOT Employees</vt:lpstr>
      <vt:lpstr>Conclusion</vt:lpstr>
      <vt:lpstr>Where Can I Get Help?</vt:lpstr>
      <vt:lpstr>Course Complete</vt:lpstr>
      <vt:lpstr>Affirmative Action Assessment</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Affirmative Action in Employment Training</dc:title>
  <dc:subject/>
  <dc:creator>Prince, Jason M</dc:creator>
  <cp:keywords/>
  <dc:description/>
  <cp:lastModifiedBy>Prince, Jason M</cp:lastModifiedBy>
  <cp:revision>392</cp:revision>
  <cp:lastPrinted>2015-07-16T16:53:13Z</cp:lastPrinted>
  <dcterms:created xsi:type="dcterms:W3CDTF">2015-09-30T13:58:38Z</dcterms:created>
  <dcterms:modified xsi:type="dcterms:W3CDTF">2017-06-30T13:35:28Z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E7886522-248B-4CDC-A4D7-351A2758D2FA</vt:lpwstr>
  </property>
  <property fmtid="{D5CDD505-2E9C-101B-9397-08002B2CF9AE}" pid="6" name="ArticulateProjectFull">
    <vt:lpwstr>C:\Users\princej\Desktop\Old Deliverables\Affirmative Action in Employment Training\Affirmative Action in Employment Final.ppta</vt:lpwstr>
  </property>
</Properties>
</file>