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notesSlides/notesSlide2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2.xml" ContentType="application/vnd.openxmlformats-officedocument.presentationml.notesSlide+xml"/>
  <Override PartName="/ppt/tags/tag44.xml" ContentType="application/vnd.openxmlformats-officedocument.presentationml.tags+xml"/>
  <Override PartName="/ppt/notesSlides/notesSlide23.xml" ContentType="application/vnd.openxmlformats-officedocument.presentationml.notesSlide+xml"/>
  <Override PartName="/ppt/theme/themeOverride2.xml" ContentType="application/vnd.openxmlformats-officedocument.themeOverride+xml"/>
  <Override PartName="/ppt/tags/tag45.xml" ContentType="application/vnd.openxmlformats-officedocument.presentationml.tags+xml"/>
  <Override PartName="/ppt/notesSlides/notesSlide24.xml" ContentType="application/vnd.openxmlformats-officedocument.presentationml.notesSlide+xml"/>
  <Override PartName="/ppt/tags/tag4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27"/>
  </p:notesMasterIdLst>
  <p:handoutMasterIdLst>
    <p:handoutMasterId r:id="rId28"/>
  </p:handoutMasterIdLst>
  <p:sldIdLst>
    <p:sldId id="518" r:id="rId2"/>
    <p:sldId id="520" r:id="rId3"/>
    <p:sldId id="528" r:id="rId4"/>
    <p:sldId id="522" r:id="rId5"/>
    <p:sldId id="561" r:id="rId6"/>
    <p:sldId id="560" r:id="rId7"/>
    <p:sldId id="555" r:id="rId8"/>
    <p:sldId id="537" r:id="rId9"/>
    <p:sldId id="558" r:id="rId10"/>
    <p:sldId id="557" r:id="rId11"/>
    <p:sldId id="543" r:id="rId12"/>
    <p:sldId id="552" r:id="rId13"/>
    <p:sldId id="545" r:id="rId14"/>
    <p:sldId id="562" r:id="rId15"/>
    <p:sldId id="559" r:id="rId16"/>
    <p:sldId id="554" r:id="rId17"/>
    <p:sldId id="530" r:id="rId18"/>
    <p:sldId id="546" r:id="rId19"/>
    <p:sldId id="542" r:id="rId20"/>
    <p:sldId id="553" r:id="rId21"/>
    <p:sldId id="539" r:id="rId22"/>
    <p:sldId id="548" r:id="rId23"/>
    <p:sldId id="535" r:id="rId24"/>
    <p:sldId id="519" r:id="rId25"/>
    <p:sldId id="533" r:id="rId26"/>
  </p:sldIdLst>
  <p:sldSz cx="9144000" cy="6858000" type="screen4x3"/>
  <p:notesSz cx="70104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Mary Frances Nevans" initials="MFN" lastIdx="4" clrIdx="4">
    <p:extLst>
      <p:ext uri="{19B8F6BF-5375-455C-9EA6-DF929625EA0E}">
        <p15:presenceInfo xmlns:p15="http://schemas.microsoft.com/office/powerpoint/2012/main" userId="Mary Frances Nevans" providerId="None"/>
      </p:ext>
    </p:extLst>
  </p:cmAuthor>
  <p:cmAuthor id="5" name="Prince, Jason M" initials="PJM" lastIdx="1" clrIdx="5">
    <p:extLst>
      <p:ext uri="{19B8F6BF-5375-455C-9EA6-DF929625EA0E}">
        <p15:presenceInfo xmlns:p15="http://schemas.microsoft.com/office/powerpoint/2012/main" userId="S-1-5-21-1715567821-1935655697-682003330-59685" providerId="AD"/>
      </p:ext>
    </p:extLst>
  </p:cmAuthor>
  <p:cmAuthor id="6" name="Nevans, MaryFrances" initials="NM" lastIdx="2" clrIdx="6">
    <p:extLst>
      <p:ext uri="{19B8F6BF-5375-455C-9EA6-DF929625EA0E}">
        <p15:presenceInfo xmlns:p15="http://schemas.microsoft.com/office/powerpoint/2012/main" userId="S-1-5-21-1715567821-1935655697-682003330-493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399FF"/>
    <a:srgbClr val="64B1FF"/>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65487" autoAdjust="0"/>
  </p:normalViewPr>
  <p:slideViewPr>
    <p:cSldViewPr snapToGrid="0" showGuides="1">
      <p:cViewPr varScale="1">
        <p:scale>
          <a:sx n="79" d="100"/>
          <a:sy n="79" d="100"/>
        </p:scale>
        <p:origin x="2352" y="9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Grid="0" showGuides="1">
      <p:cViewPr varScale="1">
        <p:scale>
          <a:sx n="62" d="100"/>
          <a:sy n="62" d="100"/>
        </p:scale>
        <p:origin x="1661"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3080B-E468-4A59-96C2-94AC1714A895}"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0A7F5BEA-47E8-430B-AEC4-2763DB668913}">
      <dgm:prSet phldrT="[Text]"/>
      <dgm:spPr>
        <a:solidFill>
          <a:schemeClr val="tx2">
            <a:lumMod val="75000"/>
          </a:schemeClr>
        </a:solidFill>
      </dgm:spPr>
      <dgm:t>
        <a:bodyPr/>
        <a:lstStyle/>
        <a:p>
          <a:r>
            <a:rPr lang="en-US" dirty="0" smtClean="0"/>
            <a:t>Option 1 - Storing</a:t>
          </a:r>
          <a:endParaRPr lang="en-US" dirty="0"/>
        </a:p>
      </dgm:t>
    </dgm:pt>
    <dgm:pt modelId="{7CF418C7-B68C-4A92-946C-CEE2C69DD7E3}" type="parTrans" cxnId="{C45063AF-55DB-4989-B265-CCD601727F46}">
      <dgm:prSet/>
      <dgm:spPr/>
      <dgm:t>
        <a:bodyPr/>
        <a:lstStyle/>
        <a:p>
          <a:endParaRPr lang="en-US"/>
        </a:p>
      </dgm:t>
    </dgm:pt>
    <dgm:pt modelId="{CF843432-E8F7-4D03-A452-695A4B77135B}" type="sibTrans" cxnId="{C45063AF-55DB-4989-B265-CCD601727F46}">
      <dgm:prSet/>
      <dgm:spPr/>
      <dgm:t>
        <a:bodyPr/>
        <a:lstStyle/>
        <a:p>
          <a:endParaRPr lang="en-US"/>
        </a:p>
      </dgm:t>
    </dgm:pt>
    <dgm:pt modelId="{33EDF315-33E4-4FF5-9890-E66851CFC8D2}">
      <dgm:prSet phldrT="[Text]"/>
      <dgm:spPr/>
      <dgm:t>
        <a:bodyPr/>
        <a:lstStyle/>
        <a:p>
          <a:endParaRPr lang="en-US" dirty="0"/>
        </a:p>
      </dgm:t>
    </dgm:pt>
    <dgm:pt modelId="{51503982-3445-45FE-B6BE-3F2A3F9811A1}" type="parTrans" cxnId="{EB99C0B0-B9C6-4B3B-8E47-88EE3C254AA7}">
      <dgm:prSet/>
      <dgm:spPr/>
      <dgm:t>
        <a:bodyPr/>
        <a:lstStyle/>
        <a:p>
          <a:endParaRPr lang="en-US"/>
        </a:p>
      </dgm:t>
    </dgm:pt>
    <dgm:pt modelId="{0BB0B01C-057B-42DA-8BFE-BD2AA053FCDE}" type="sibTrans" cxnId="{EB99C0B0-B9C6-4B3B-8E47-88EE3C254AA7}">
      <dgm:prSet/>
      <dgm:spPr/>
      <dgm:t>
        <a:bodyPr/>
        <a:lstStyle/>
        <a:p>
          <a:endParaRPr lang="en-US"/>
        </a:p>
      </dgm:t>
    </dgm:pt>
    <dgm:pt modelId="{0E28DD81-D679-41E4-9F06-86DC615320EC}">
      <dgm:prSet phldrT="[Text]" custT="1"/>
      <dgm:spPr/>
      <dgm:t>
        <a:bodyPr/>
        <a:lstStyle/>
        <a:p>
          <a:r>
            <a:rPr lang="en-US" sz="2000" dirty="0" smtClean="0"/>
            <a:t>Best for records that have short retention periods (three years or less) or where there is a business need to retain them</a:t>
          </a:r>
          <a:endParaRPr lang="en-US" sz="2000" dirty="0"/>
        </a:p>
      </dgm:t>
    </dgm:pt>
    <dgm:pt modelId="{B79A9106-6E23-437D-BCB0-75D1F5308604}" type="parTrans" cxnId="{4620216F-EA42-48B0-90A3-E38512EBC589}">
      <dgm:prSet/>
      <dgm:spPr/>
      <dgm:t>
        <a:bodyPr/>
        <a:lstStyle/>
        <a:p>
          <a:endParaRPr lang="en-US"/>
        </a:p>
      </dgm:t>
    </dgm:pt>
    <dgm:pt modelId="{8BCFCC3E-385B-4354-8A63-901094A18A2E}" type="sibTrans" cxnId="{4620216F-EA42-48B0-90A3-E38512EBC589}">
      <dgm:prSet/>
      <dgm:spPr/>
      <dgm:t>
        <a:bodyPr/>
        <a:lstStyle/>
        <a:p>
          <a:endParaRPr lang="en-US"/>
        </a:p>
      </dgm:t>
    </dgm:pt>
    <dgm:pt modelId="{0D564C5A-5B9C-4E89-81B2-C94DEF7987A5}">
      <dgm:prSet phldrT="[Text]"/>
      <dgm:spPr>
        <a:solidFill>
          <a:schemeClr val="tx2">
            <a:lumMod val="75000"/>
          </a:schemeClr>
        </a:solidFill>
      </dgm:spPr>
      <dgm:t>
        <a:bodyPr/>
        <a:lstStyle/>
        <a:p>
          <a:r>
            <a:rPr lang="en-US" dirty="0" smtClean="0"/>
            <a:t>Option 2 - Scanning</a:t>
          </a:r>
          <a:endParaRPr lang="en-US" dirty="0"/>
        </a:p>
      </dgm:t>
    </dgm:pt>
    <dgm:pt modelId="{9E22BFF8-B2BA-41FF-B554-59D70D0A4ABB}" type="parTrans" cxnId="{8B231AD0-32DD-4A6B-A89C-B53F136FB3DE}">
      <dgm:prSet/>
      <dgm:spPr/>
      <dgm:t>
        <a:bodyPr/>
        <a:lstStyle/>
        <a:p>
          <a:endParaRPr lang="en-US"/>
        </a:p>
      </dgm:t>
    </dgm:pt>
    <dgm:pt modelId="{BE26E966-12F3-45E0-9834-11AAFBE376C9}" type="sibTrans" cxnId="{8B231AD0-32DD-4A6B-A89C-B53F136FB3DE}">
      <dgm:prSet/>
      <dgm:spPr/>
      <dgm:t>
        <a:bodyPr/>
        <a:lstStyle/>
        <a:p>
          <a:endParaRPr lang="en-US"/>
        </a:p>
      </dgm:t>
    </dgm:pt>
    <dgm:pt modelId="{A716E6BD-6A9C-4934-99D4-241B0C8D1D86}">
      <dgm:prSet phldrT="[Text]"/>
      <dgm:spPr/>
      <dgm:t>
        <a:bodyPr/>
        <a:lstStyle/>
        <a:p>
          <a:r>
            <a:rPr lang="en-US" dirty="0" smtClean="0"/>
            <a:t> </a:t>
          </a:r>
          <a:endParaRPr lang="en-US" dirty="0"/>
        </a:p>
      </dgm:t>
    </dgm:pt>
    <dgm:pt modelId="{B1954C18-5437-4A25-AB83-C7320893EF67}" type="parTrans" cxnId="{9015D46A-3AE8-43F2-9E51-04C0594641CE}">
      <dgm:prSet/>
      <dgm:spPr/>
      <dgm:t>
        <a:bodyPr/>
        <a:lstStyle/>
        <a:p>
          <a:endParaRPr lang="en-US"/>
        </a:p>
      </dgm:t>
    </dgm:pt>
    <dgm:pt modelId="{0B2EDA55-17C2-460B-AA38-DC29A189C12F}" type="sibTrans" cxnId="{9015D46A-3AE8-43F2-9E51-04C0594641CE}">
      <dgm:prSet/>
      <dgm:spPr/>
      <dgm:t>
        <a:bodyPr/>
        <a:lstStyle/>
        <a:p>
          <a:endParaRPr lang="en-US"/>
        </a:p>
      </dgm:t>
    </dgm:pt>
    <dgm:pt modelId="{50D3D592-053E-4236-97E0-10DA5B26BC7B}">
      <dgm:prSet phldrT="[Text]" custT="1"/>
      <dgm:spPr/>
      <dgm:t>
        <a:bodyPr/>
        <a:lstStyle/>
        <a:p>
          <a:r>
            <a:rPr lang="en-US" sz="2000" dirty="0" smtClean="0"/>
            <a:t>Best for documents with a permanent or long (four years or more) retention period</a:t>
          </a:r>
          <a:endParaRPr lang="en-US" sz="2000" dirty="0"/>
        </a:p>
      </dgm:t>
    </dgm:pt>
    <dgm:pt modelId="{2A073150-EE7E-41F9-86F6-598C617A1534}" type="parTrans" cxnId="{87023930-483B-4257-999E-F950E4777823}">
      <dgm:prSet/>
      <dgm:spPr/>
      <dgm:t>
        <a:bodyPr/>
        <a:lstStyle/>
        <a:p>
          <a:endParaRPr lang="en-US"/>
        </a:p>
      </dgm:t>
    </dgm:pt>
    <dgm:pt modelId="{377DDFBB-DDF4-4A5A-B313-917AC0746CD4}" type="sibTrans" cxnId="{87023930-483B-4257-999E-F950E4777823}">
      <dgm:prSet/>
      <dgm:spPr/>
      <dgm:t>
        <a:bodyPr/>
        <a:lstStyle/>
        <a:p>
          <a:endParaRPr lang="en-US"/>
        </a:p>
      </dgm:t>
    </dgm:pt>
    <dgm:pt modelId="{D1F765A9-0C9F-4D4E-BA6F-FF23C418D8A9}">
      <dgm:prSet phldrT="[Text]"/>
      <dgm:spPr>
        <a:solidFill>
          <a:schemeClr val="tx2">
            <a:lumMod val="75000"/>
          </a:schemeClr>
        </a:solidFill>
      </dgm:spPr>
      <dgm:t>
        <a:bodyPr/>
        <a:lstStyle/>
        <a:p>
          <a:r>
            <a:rPr lang="en-US" dirty="0" smtClean="0"/>
            <a:t>Option 3 - Shredding</a:t>
          </a:r>
          <a:endParaRPr lang="en-US" dirty="0"/>
        </a:p>
      </dgm:t>
    </dgm:pt>
    <dgm:pt modelId="{D80FB6C8-380B-422F-A55B-C734E781756C}" type="parTrans" cxnId="{F67E1AE8-2082-4DB7-816D-A7AA418848D6}">
      <dgm:prSet/>
      <dgm:spPr/>
      <dgm:t>
        <a:bodyPr/>
        <a:lstStyle/>
        <a:p>
          <a:endParaRPr lang="en-US"/>
        </a:p>
      </dgm:t>
    </dgm:pt>
    <dgm:pt modelId="{35B63EDB-115E-48BD-9104-7A5B3310BD8F}" type="sibTrans" cxnId="{F67E1AE8-2082-4DB7-816D-A7AA418848D6}">
      <dgm:prSet/>
      <dgm:spPr/>
      <dgm:t>
        <a:bodyPr/>
        <a:lstStyle/>
        <a:p>
          <a:endParaRPr lang="en-US"/>
        </a:p>
      </dgm:t>
    </dgm:pt>
    <dgm:pt modelId="{94C6D40F-DBCC-4E1A-93DC-729FD5E493EB}">
      <dgm:prSet phldrT="[Text]"/>
      <dgm:spPr/>
      <dgm:t>
        <a:bodyPr/>
        <a:lstStyle/>
        <a:p>
          <a:r>
            <a:rPr lang="en-US" dirty="0" smtClean="0"/>
            <a:t> </a:t>
          </a:r>
          <a:endParaRPr lang="en-US" dirty="0"/>
        </a:p>
      </dgm:t>
    </dgm:pt>
    <dgm:pt modelId="{9F31537E-1B61-4186-A36A-FF5A43738D39}" type="parTrans" cxnId="{FA8AB011-DA67-41E5-9C2F-3655FF77084C}">
      <dgm:prSet/>
      <dgm:spPr/>
      <dgm:t>
        <a:bodyPr/>
        <a:lstStyle/>
        <a:p>
          <a:endParaRPr lang="en-US"/>
        </a:p>
      </dgm:t>
    </dgm:pt>
    <dgm:pt modelId="{A44D6B86-F0E1-40F1-994F-069EADD741E5}" type="sibTrans" cxnId="{FA8AB011-DA67-41E5-9C2F-3655FF77084C}">
      <dgm:prSet/>
      <dgm:spPr/>
      <dgm:t>
        <a:bodyPr/>
        <a:lstStyle/>
        <a:p>
          <a:endParaRPr lang="en-US"/>
        </a:p>
      </dgm:t>
    </dgm:pt>
    <dgm:pt modelId="{63B45EBC-2E87-4ECB-AFC8-668C2A16CD18}">
      <dgm:prSet phldrT="[Text]" custT="1"/>
      <dgm:spPr/>
      <dgm:t>
        <a:bodyPr/>
        <a:lstStyle/>
        <a:p>
          <a:r>
            <a:rPr lang="en-US" sz="2000" dirty="0" smtClean="0"/>
            <a:t>Best for records that have met their legal retention period </a:t>
          </a:r>
          <a:endParaRPr lang="en-US" sz="2000" dirty="0"/>
        </a:p>
      </dgm:t>
    </dgm:pt>
    <dgm:pt modelId="{F3DADD9F-0A11-4BDE-BEF5-1BE6A181DEC9}" type="parTrans" cxnId="{F8109AC1-5B30-4F98-92BC-BD2764378782}">
      <dgm:prSet/>
      <dgm:spPr/>
      <dgm:t>
        <a:bodyPr/>
        <a:lstStyle/>
        <a:p>
          <a:endParaRPr lang="en-US"/>
        </a:p>
      </dgm:t>
    </dgm:pt>
    <dgm:pt modelId="{70C5BBB7-664B-4C00-B1EC-CBE65EA2A0CC}" type="sibTrans" cxnId="{F8109AC1-5B30-4F98-92BC-BD2764378782}">
      <dgm:prSet/>
      <dgm:spPr/>
      <dgm:t>
        <a:bodyPr/>
        <a:lstStyle/>
        <a:p>
          <a:endParaRPr lang="en-US"/>
        </a:p>
      </dgm:t>
    </dgm:pt>
    <dgm:pt modelId="{54AF0693-B1AB-4E5E-9F67-6BE4177ACF94}" type="pres">
      <dgm:prSet presAssocID="{8293080B-E468-4A59-96C2-94AC1714A895}" presName="Name0" presStyleCnt="0">
        <dgm:presLayoutVars>
          <dgm:chMax/>
          <dgm:chPref val="3"/>
          <dgm:dir/>
          <dgm:animOne val="branch"/>
          <dgm:animLvl val="lvl"/>
        </dgm:presLayoutVars>
      </dgm:prSet>
      <dgm:spPr/>
      <dgm:t>
        <a:bodyPr/>
        <a:lstStyle/>
        <a:p>
          <a:endParaRPr lang="en-US"/>
        </a:p>
      </dgm:t>
    </dgm:pt>
    <dgm:pt modelId="{313CDC30-F7F8-49BE-B9BB-F901D51C6B1D}" type="pres">
      <dgm:prSet presAssocID="{0A7F5BEA-47E8-430B-AEC4-2763DB668913}" presName="composite" presStyleCnt="0"/>
      <dgm:spPr/>
    </dgm:pt>
    <dgm:pt modelId="{5CDBB743-D5E4-4D93-86D3-3DCE3303CEF7}" type="pres">
      <dgm:prSet presAssocID="{0A7F5BEA-47E8-430B-AEC4-2763DB668913}" presName="FirstChild" presStyleLbl="revTx" presStyleIdx="0" presStyleCnt="6">
        <dgm:presLayoutVars>
          <dgm:chMax val="0"/>
          <dgm:chPref val="0"/>
          <dgm:bulletEnabled val="1"/>
        </dgm:presLayoutVars>
      </dgm:prSet>
      <dgm:spPr/>
      <dgm:t>
        <a:bodyPr/>
        <a:lstStyle/>
        <a:p>
          <a:endParaRPr lang="en-US"/>
        </a:p>
      </dgm:t>
    </dgm:pt>
    <dgm:pt modelId="{0D0C212F-84A7-4AFF-B691-2FBBB41704D4}" type="pres">
      <dgm:prSet presAssocID="{0A7F5BEA-47E8-430B-AEC4-2763DB668913}" presName="Parent" presStyleLbl="alignNode1" presStyleIdx="0" presStyleCnt="3" custScaleX="113596">
        <dgm:presLayoutVars>
          <dgm:chMax val="3"/>
          <dgm:chPref val="3"/>
          <dgm:bulletEnabled val="1"/>
        </dgm:presLayoutVars>
      </dgm:prSet>
      <dgm:spPr/>
      <dgm:t>
        <a:bodyPr/>
        <a:lstStyle/>
        <a:p>
          <a:endParaRPr lang="en-US"/>
        </a:p>
      </dgm:t>
    </dgm:pt>
    <dgm:pt modelId="{BBDEA0E1-F015-4141-B6A3-F4994EE06ABF}" type="pres">
      <dgm:prSet presAssocID="{0A7F5BEA-47E8-430B-AEC4-2763DB668913}" presName="Accent" presStyleLbl="parChTrans1D1" presStyleIdx="0" presStyleCnt="3"/>
      <dgm:spPr/>
      <dgm:t>
        <a:bodyPr/>
        <a:lstStyle/>
        <a:p>
          <a:endParaRPr lang="en-US"/>
        </a:p>
      </dgm:t>
    </dgm:pt>
    <dgm:pt modelId="{140159D5-F41E-4F42-891C-5F90FDD1CE91}" type="pres">
      <dgm:prSet presAssocID="{0A7F5BEA-47E8-430B-AEC4-2763DB668913}" presName="Child" presStyleLbl="revTx" presStyleIdx="1" presStyleCnt="6">
        <dgm:presLayoutVars>
          <dgm:chMax val="0"/>
          <dgm:chPref val="0"/>
          <dgm:bulletEnabled val="1"/>
        </dgm:presLayoutVars>
      </dgm:prSet>
      <dgm:spPr/>
      <dgm:t>
        <a:bodyPr/>
        <a:lstStyle/>
        <a:p>
          <a:endParaRPr lang="en-US"/>
        </a:p>
      </dgm:t>
    </dgm:pt>
    <dgm:pt modelId="{5D8CC5C0-7254-4C2A-852D-140ADD60746D}" type="pres">
      <dgm:prSet presAssocID="{CF843432-E8F7-4D03-A452-695A4B77135B}" presName="sibTrans" presStyleCnt="0"/>
      <dgm:spPr/>
    </dgm:pt>
    <dgm:pt modelId="{B077CBBB-06E4-40F5-90D9-037C5FCA9A88}" type="pres">
      <dgm:prSet presAssocID="{0D564C5A-5B9C-4E89-81B2-C94DEF7987A5}" presName="composite" presStyleCnt="0"/>
      <dgm:spPr/>
    </dgm:pt>
    <dgm:pt modelId="{2AB9CA7F-7CD9-4220-A903-E2DCA0EFE440}" type="pres">
      <dgm:prSet presAssocID="{0D564C5A-5B9C-4E89-81B2-C94DEF7987A5}" presName="FirstChild" presStyleLbl="revTx" presStyleIdx="2" presStyleCnt="6">
        <dgm:presLayoutVars>
          <dgm:chMax val="0"/>
          <dgm:chPref val="0"/>
          <dgm:bulletEnabled val="1"/>
        </dgm:presLayoutVars>
      </dgm:prSet>
      <dgm:spPr/>
      <dgm:t>
        <a:bodyPr/>
        <a:lstStyle/>
        <a:p>
          <a:endParaRPr lang="en-US"/>
        </a:p>
      </dgm:t>
    </dgm:pt>
    <dgm:pt modelId="{2BA9AC9C-A747-435D-ADD3-7A81062A9A3A}" type="pres">
      <dgm:prSet presAssocID="{0D564C5A-5B9C-4E89-81B2-C94DEF7987A5}" presName="Parent" presStyleLbl="alignNode1" presStyleIdx="1" presStyleCnt="3" custScaleX="113596">
        <dgm:presLayoutVars>
          <dgm:chMax val="3"/>
          <dgm:chPref val="3"/>
          <dgm:bulletEnabled val="1"/>
        </dgm:presLayoutVars>
      </dgm:prSet>
      <dgm:spPr/>
      <dgm:t>
        <a:bodyPr/>
        <a:lstStyle/>
        <a:p>
          <a:endParaRPr lang="en-US"/>
        </a:p>
      </dgm:t>
    </dgm:pt>
    <dgm:pt modelId="{F0B17EA8-F46B-4D42-94EB-52B77F9ADCA4}" type="pres">
      <dgm:prSet presAssocID="{0D564C5A-5B9C-4E89-81B2-C94DEF7987A5}" presName="Accent" presStyleLbl="parChTrans1D1" presStyleIdx="1" presStyleCnt="3"/>
      <dgm:spPr/>
      <dgm:t>
        <a:bodyPr/>
        <a:lstStyle/>
        <a:p>
          <a:endParaRPr lang="en-US"/>
        </a:p>
      </dgm:t>
    </dgm:pt>
    <dgm:pt modelId="{C421919A-FE41-4D6A-AFDF-F21BC2399B81}" type="pres">
      <dgm:prSet presAssocID="{0D564C5A-5B9C-4E89-81B2-C94DEF7987A5}" presName="Child" presStyleLbl="revTx" presStyleIdx="3" presStyleCnt="6">
        <dgm:presLayoutVars>
          <dgm:chMax val="0"/>
          <dgm:chPref val="0"/>
          <dgm:bulletEnabled val="1"/>
        </dgm:presLayoutVars>
      </dgm:prSet>
      <dgm:spPr/>
      <dgm:t>
        <a:bodyPr/>
        <a:lstStyle/>
        <a:p>
          <a:endParaRPr lang="en-US"/>
        </a:p>
      </dgm:t>
    </dgm:pt>
    <dgm:pt modelId="{5ACA1009-A26B-4080-BDEF-C5B6EF163AD5}" type="pres">
      <dgm:prSet presAssocID="{BE26E966-12F3-45E0-9834-11AAFBE376C9}" presName="sibTrans" presStyleCnt="0"/>
      <dgm:spPr/>
    </dgm:pt>
    <dgm:pt modelId="{9F373038-5CA0-4374-8AAE-1733E23BEB41}" type="pres">
      <dgm:prSet presAssocID="{D1F765A9-0C9F-4D4E-BA6F-FF23C418D8A9}" presName="composite" presStyleCnt="0"/>
      <dgm:spPr/>
    </dgm:pt>
    <dgm:pt modelId="{08C48889-C24E-4408-8768-5D5A364298FA}" type="pres">
      <dgm:prSet presAssocID="{D1F765A9-0C9F-4D4E-BA6F-FF23C418D8A9}" presName="FirstChild" presStyleLbl="revTx" presStyleIdx="4" presStyleCnt="6">
        <dgm:presLayoutVars>
          <dgm:chMax val="0"/>
          <dgm:chPref val="0"/>
          <dgm:bulletEnabled val="1"/>
        </dgm:presLayoutVars>
      </dgm:prSet>
      <dgm:spPr/>
      <dgm:t>
        <a:bodyPr/>
        <a:lstStyle/>
        <a:p>
          <a:endParaRPr lang="en-US"/>
        </a:p>
      </dgm:t>
    </dgm:pt>
    <dgm:pt modelId="{43E8065C-C67B-4F62-B5E9-5C0128F7C249}" type="pres">
      <dgm:prSet presAssocID="{D1F765A9-0C9F-4D4E-BA6F-FF23C418D8A9}" presName="Parent" presStyleLbl="alignNode1" presStyleIdx="2" presStyleCnt="3" custScaleX="113596">
        <dgm:presLayoutVars>
          <dgm:chMax val="3"/>
          <dgm:chPref val="3"/>
          <dgm:bulletEnabled val="1"/>
        </dgm:presLayoutVars>
      </dgm:prSet>
      <dgm:spPr/>
      <dgm:t>
        <a:bodyPr/>
        <a:lstStyle/>
        <a:p>
          <a:endParaRPr lang="en-US"/>
        </a:p>
      </dgm:t>
    </dgm:pt>
    <dgm:pt modelId="{75E2752F-9B64-4B8D-A3DF-115E3651F005}" type="pres">
      <dgm:prSet presAssocID="{D1F765A9-0C9F-4D4E-BA6F-FF23C418D8A9}" presName="Accent" presStyleLbl="parChTrans1D1" presStyleIdx="2" presStyleCnt="3"/>
      <dgm:spPr/>
      <dgm:t>
        <a:bodyPr/>
        <a:lstStyle/>
        <a:p>
          <a:endParaRPr lang="en-US"/>
        </a:p>
      </dgm:t>
    </dgm:pt>
    <dgm:pt modelId="{DE19106C-E2B8-4E78-86AD-D9B2C78F001C}" type="pres">
      <dgm:prSet presAssocID="{D1F765A9-0C9F-4D4E-BA6F-FF23C418D8A9}" presName="Child" presStyleLbl="revTx" presStyleIdx="5" presStyleCnt="6">
        <dgm:presLayoutVars>
          <dgm:chMax val="0"/>
          <dgm:chPref val="0"/>
          <dgm:bulletEnabled val="1"/>
        </dgm:presLayoutVars>
      </dgm:prSet>
      <dgm:spPr/>
      <dgm:t>
        <a:bodyPr/>
        <a:lstStyle/>
        <a:p>
          <a:endParaRPr lang="en-US"/>
        </a:p>
      </dgm:t>
    </dgm:pt>
  </dgm:ptLst>
  <dgm:cxnLst>
    <dgm:cxn modelId="{4620216F-EA42-48B0-90A3-E38512EBC589}" srcId="{0A7F5BEA-47E8-430B-AEC4-2763DB668913}" destId="{0E28DD81-D679-41E4-9F06-86DC615320EC}" srcOrd="1" destOrd="0" parTransId="{B79A9106-6E23-437D-BCB0-75D1F5308604}" sibTransId="{8BCFCC3E-385B-4354-8A63-901094A18A2E}"/>
    <dgm:cxn modelId="{8B231AD0-32DD-4A6B-A89C-B53F136FB3DE}" srcId="{8293080B-E468-4A59-96C2-94AC1714A895}" destId="{0D564C5A-5B9C-4E89-81B2-C94DEF7987A5}" srcOrd="1" destOrd="0" parTransId="{9E22BFF8-B2BA-41FF-B554-59D70D0A4ABB}" sibTransId="{BE26E966-12F3-45E0-9834-11AAFBE376C9}"/>
    <dgm:cxn modelId="{7003887E-72A5-4FEA-BC26-BFC38CF1A8F9}" type="presOf" srcId="{8293080B-E468-4A59-96C2-94AC1714A895}" destId="{54AF0693-B1AB-4E5E-9F67-6BE4177ACF94}" srcOrd="0" destOrd="0" presId="urn:microsoft.com/office/officeart/2011/layout/TabList"/>
    <dgm:cxn modelId="{F67E1AE8-2082-4DB7-816D-A7AA418848D6}" srcId="{8293080B-E468-4A59-96C2-94AC1714A895}" destId="{D1F765A9-0C9F-4D4E-BA6F-FF23C418D8A9}" srcOrd="2" destOrd="0" parTransId="{D80FB6C8-380B-422F-A55B-C734E781756C}" sibTransId="{35B63EDB-115E-48BD-9104-7A5B3310BD8F}"/>
    <dgm:cxn modelId="{825905E4-E2FD-427F-B53D-E1D069EF8852}" type="presOf" srcId="{50D3D592-053E-4236-97E0-10DA5B26BC7B}" destId="{C421919A-FE41-4D6A-AFDF-F21BC2399B81}" srcOrd="0" destOrd="0" presId="urn:microsoft.com/office/officeart/2011/layout/TabList"/>
    <dgm:cxn modelId="{251BB326-FF0F-44F4-A993-DC3F3AC2C1A9}" type="presOf" srcId="{D1F765A9-0C9F-4D4E-BA6F-FF23C418D8A9}" destId="{43E8065C-C67B-4F62-B5E9-5C0128F7C249}" srcOrd="0" destOrd="0" presId="urn:microsoft.com/office/officeart/2011/layout/TabList"/>
    <dgm:cxn modelId="{C45063AF-55DB-4989-B265-CCD601727F46}" srcId="{8293080B-E468-4A59-96C2-94AC1714A895}" destId="{0A7F5BEA-47E8-430B-AEC4-2763DB668913}" srcOrd="0" destOrd="0" parTransId="{7CF418C7-B68C-4A92-946C-CEE2C69DD7E3}" sibTransId="{CF843432-E8F7-4D03-A452-695A4B77135B}"/>
    <dgm:cxn modelId="{DCB4E840-DCDB-4617-8C9A-63F6B8ACC87E}" type="presOf" srcId="{0E28DD81-D679-41E4-9F06-86DC615320EC}" destId="{140159D5-F41E-4F42-891C-5F90FDD1CE91}" srcOrd="0" destOrd="0" presId="urn:microsoft.com/office/officeart/2011/layout/TabList"/>
    <dgm:cxn modelId="{FA8AB011-DA67-41E5-9C2F-3655FF77084C}" srcId="{D1F765A9-0C9F-4D4E-BA6F-FF23C418D8A9}" destId="{94C6D40F-DBCC-4E1A-93DC-729FD5E493EB}" srcOrd="0" destOrd="0" parTransId="{9F31537E-1B61-4186-A36A-FF5A43738D39}" sibTransId="{A44D6B86-F0E1-40F1-994F-069EADD741E5}"/>
    <dgm:cxn modelId="{87023930-483B-4257-999E-F950E4777823}" srcId="{0D564C5A-5B9C-4E89-81B2-C94DEF7987A5}" destId="{50D3D592-053E-4236-97E0-10DA5B26BC7B}" srcOrd="1" destOrd="0" parTransId="{2A073150-EE7E-41F9-86F6-598C617A1534}" sibTransId="{377DDFBB-DDF4-4A5A-B313-917AC0746CD4}"/>
    <dgm:cxn modelId="{4AC0D00A-38C8-4BA5-8E1B-2D79523ACA19}" type="presOf" srcId="{0A7F5BEA-47E8-430B-AEC4-2763DB668913}" destId="{0D0C212F-84A7-4AFF-B691-2FBBB41704D4}" srcOrd="0" destOrd="0" presId="urn:microsoft.com/office/officeart/2011/layout/TabList"/>
    <dgm:cxn modelId="{EB99C0B0-B9C6-4B3B-8E47-88EE3C254AA7}" srcId="{0A7F5BEA-47E8-430B-AEC4-2763DB668913}" destId="{33EDF315-33E4-4FF5-9890-E66851CFC8D2}" srcOrd="0" destOrd="0" parTransId="{51503982-3445-45FE-B6BE-3F2A3F9811A1}" sibTransId="{0BB0B01C-057B-42DA-8BFE-BD2AA053FCDE}"/>
    <dgm:cxn modelId="{F8109AC1-5B30-4F98-92BC-BD2764378782}" srcId="{D1F765A9-0C9F-4D4E-BA6F-FF23C418D8A9}" destId="{63B45EBC-2E87-4ECB-AFC8-668C2A16CD18}" srcOrd="1" destOrd="0" parTransId="{F3DADD9F-0A11-4BDE-BEF5-1BE6A181DEC9}" sibTransId="{70C5BBB7-664B-4C00-B1EC-CBE65EA2A0CC}"/>
    <dgm:cxn modelId="{67F9B632-1C70-4D50-8FF4-FDBB2983D82E}" type="presOf" srcId="{0D564C5A-5B9C-4E89-81B2-C94DEF7987A5}" destId="{2BA9AC9C-A747-435D-ADD3-7A81062A9A3A}" srcOrd="0" destOrd="0" presId="urn:microsoft.com/office/officeart/2011/layout/TabList"/>
    <dgm:cxn modelId="{9015D46A-3AE8-43F2-9E51-04C0594641CE}" srcId="{0D564C5A-5B9C-4E89-81B2-C94DEF7987A5}" destId="{A716E6BD-6A9C-4934-99D4-241B0C8D1D86}" srcOrd="0" destOrd="0" parTransId="{B1954C18-5437-4A25-AB83-C7320893EF67}" sibTransId="{0B2EDA55-17C2-460B-AA38-DC29A189C12F}"/>
    <dgm:cxn modelId="{23ED7DDA-BD1F-47BC-B4B7-AE72720474E5}" type="presOf" srcId="{A716E6BD-6A9C-4934-99D4-241B0C8D1D86}" destId="{2AB9CA7F-7CD9-4220-A903-E2DCA0EFE440}" srcOrd="0" destOrd="0" presId="urn:microsoft.com/office/officeart/2011/layout/TabList"/>
    <dgm:cxn modelId="{90930E44-0EE4-4449-8C23-44000A280995}" type="presOf" srcId="{63B45EBC-2E87-4ECB-AFC8-668C2A16CD18}" destId="{DE19106C-E2B8-4E78-86AD-D9B2C78F001C}" srcOrd="0" destOrd="0" presId="urn:microsoft.com/office/officeart/2011/layout/TabList"/>
    <dgm:cxn modelId="{14E785E5-8A34-4D79-8262-D5785613E2F0}" type="presOf" srcId="{94C6D40F-DBCC-4E1A-93DC-729FD5E493EB}" destId="{08C48889-C24E-4408-8768-5D5A364298FA}" srcOrd="0" destOrd="0" presId="urn:microsoft.com/office/officeart/2011/layout/TabList"/>
    <dgm:cxn modelId="{54EFF5F7-92B7-422E-AFA9-8DA1067C703C}" type="presOf" srcId="{33EDF315-33E4-4FF5-9890-E66851CFC8D2}" destId="{5CDBB743-D5E4-4D93-86D3-3DCE3303CEF7}" srcOrd="0" destOrd="0" presId="urn:microsoft.com/office/officeart/2011/layout/TabList"/>
    <dgm:cxn modelId="{325EDC86-3BB7-430A-BB00-CD68685E4197}" type="presParOf" srcId="{54AF0693-B1AB-4E5E-9F67-6BE4177ACF94}" destId="{313CDC30-F7F8-49BE-B9BB-F901D51C6B1D}" srcOrd="0" destOrd="0" presId="urn:microsoft.com/office/officeart/2011/layout/TabList"/>
    <dgm:cxn modelId="{5ACEBB1C-A767-49C0-B781-14DB9E7B2CD0}" type="presParOf" srcId="{313CDC30-F7F8-49BE-B9BB-F901D51C6B1D}" destId="{5CDBB743-D5E4-4D93-86D3-3DCE3303CEF7}" srcOrd="0" destOrd="0" presId="urn:microsoft.com/office/officeart/2011/layout/TabList"/>
    <dgm:cxn modelId="{3D36B415-127F-4487-B7D7-BF5859DCE1A2}" type="presParOf" srcId="{313CDC30-F7F8-49BE-B9BB-F901D51C6B1D}" destId="{0D0C212F-84A7-4AFF-B691-2FBBB41704D4}" srcOrd="1" destOrd="0" presId="urn:microsoft.com/office/officeart/2011/layout/TabList"/>
    <dgm:cxn modelId="{2CE0BAE0-1FB0-4695-8578-0D05DD1DCEF3}" type="presParOf" srcId="{313CDC30-F7F8-49BE-B9BB-F901D51C6B1D}" destId="{BBDEA0E1-F015-4141-B6A3-F4994EE06ABF}" srcOrd="2" destOrd="0" presId="urn:microsoft.com/office/officeart/2011/layout/TabList"/>
    <dgm:cxn modelId="{8D28927B-EA84-41A3-B480-72392AF308B9}" type="presParOf" srcId="{54AF0693-B1AB-4E5E-9F67-6BE4177ACF94}" destId="{140159D5-F41E-4F42-891C-5F90FDD1CE91}" srcOrd="1" destOrd="0" presId="urn:microsoft.com/office/officeart/2011/layout/TabList"/>
    <dgm:cxn modelId="{3D6CF4F8-476D-4D0F-BC93-50ACB9A8314B}" type="presParOf" srcId="{54AF0693-B1AB-4E5E-9F67-6BE4177ACF94}" destId="{5D8CC5C0-7254-4C2A-852D-140ADD60746D}" srcOrd="2" destOrd="0" presId="urn:microsoft.com/office/officeart/2011/layout/TabList"/>
    <dgm:cxn modelId="{A0442A62-F9F8-425E-A41C-392B780AF2A3}" type="presParOf" srcId="{54AF0693-B1AB-4E5E-9F67-6BE4177ACF94}" destId="{B077CBBB-06E4-40F5-90D9-037C5FCA9A88}" srcOrd="3" destOrd="0" presId="urn:microsoft.com/office/officeart/2011/layout/TabList"/>
    <dgm:cxn modelId="{5EFAA744-DDC5-4F16-B7E3-1F17A8DFDD0E}" type="presParOf" srcId="{B077CBBB-06E4-40F5-90D9-037C5FCA9A88}" destId="{2AB9CA7F-7CD9-4220-A903-E2DCA0EFE440}" srcOrd="0" destOrd="0" presId="urn:microsoft.com/office/officeart/2011/layout/TabList"/>
    <dgm:cxn modelId="{46225F2B-8FF7-4D7D-8023-B922B91D9169}" type="presParOf" srcId="{B077CBBB-06E4-40F5-90D9-037C5FCA9A88}" destId="{2BA9AC9C-A747-435D-ADD3-7A81062A9A3A}" srcOrd="1" destOrd="0" presId="urn:microsoft.com/office/officeart/2011/layout/TabList"/>
    <dgm:cxn modelId="{31002805-9462-4EE4-954B-A2A7F93D4AA8}" type="presParOf" srcId="{B077CBBB-06E4-40F5-90D9-037C5FCA9A88}" destId="{F0B17EA8-F46B-4D42-94EB-52B77F9ADCA4}" srcOrd="2" destOrd="0" presId="urn:microsoft.com/office/officeart/2011/layout/TabList"/>
    <dgm:cxn modelId="{EE702928-3130-46BB-8A8D-0764853DBA68}" type="presParOf" srcId="{54AF0693-B1AB-4E5E-9F67-6BE4177ACF94}" destId="{C421919A-FE41-4D6A-AFDF-F21BC2399B81}" srcOrd="4" destOrd="0" presId="urn:microsoft.com/office/officeart/2011/layout/TabList"/>
    <dgm:cxn modelId="{72578EEC-E54D-4F92-B576-289B54E4C69D}" type="presParOf" srcId="{54AF0693-B1AB-4E5E-9F67-6BE4177ACF94}" destId="{5ACA1009-A26B-4080-BDEF-C5B6EF163AD5}" srcOrd="5" destOrd="0" presId="urn:microsoft.com/office/officeart/2011/layout/TabList"/>
    <dgm:cxn modelId="{5D87F425-C6BC-438B-9280-41EAFFD04E7E}" type="presParOf" srcId="{54AF0693-B1AB-4E5E-9F67-6BE4177ACF94}" destId="{9F373038-5CA0-4374-8AAE-1733E23BEB41}" srcOrd="6" destOrd="0" presId="urn:microsoft.com/office/officeart/2011/layout/TabList"/>
    <dgm:cxn modelId="{A5CE033E-C7FE-4600-B333-63D87854E670}" type="presParOf" srcId="{9F373038-5CA0-4374-8AAE-1733E23BEB41}" destId="{08C48889-C24E-4408-8768-5D5A364298FA}" srcOrd="0" destOrd="0" presId="urn:microsoft.com/office/officeart/2011/layout/TabList"/>
    <dgm:cxn modelId="{435814A1-027C-4D0F-8137-6FDFCD51F063}" type="presParOf" srcId="{9F373038-5CA0-4374-8AAE-1733E23BEB41}" destId="{43E8065C-C67B-4F62-B5E9-5C0128F7C249}" srcOrd="1" destOrd="0" presId="urn:microsoft.com/office/officeart/2011/layout/TabList"/>
    <dgm:cxn modelId="{1B21CC6B-2E00-4276-9EE1-2001598D977A}" type="presParOf" srcId="{9F373038-5CA0-4374-8AAE-1733E23BEB41}" destId="{75E2752F-9B64-4B8D-A3DF-115E3651F005}" srcOrd="2" destOrd="0" presId="urn:microsoft.com/office/officeart/2011/layout/TabList"/>
    <dgm:cxn modelId="{D53B4B02-93FF-4170-B70E-16039F809B95}" type="presParOf" srcId="{54AF0693-B1AB-4E5E-9F67-6BE4177ACF94}" destId="{DE19106C-E2B8-4E78-86AD-D9B2C78F001C}" srcOrd="7" destOrd="0" presId="urn:microsoft.com/office/officeart/2011/layout/Tab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Colorado Department of Transportation</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6CF5512-8E4D-46C9-9203-ADACEC31A94F}" type="datetimeFigureOut">
              <a:rPr lang="en-US" smtClean="0"/>
              <a:t>3/15/2017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335280"/>
          </a:xfrm>
          <a:prstGeom prst="rect">
            <a:avLst/>
          </a:prstGeom>
        </p:spPr>
        <p:txBody>
          <a:bodyPr vert="horz" lIns="93177" tIns="46589" rIns="93177" bIns="46589" rtlCol="0"/>
          <a:lstStyle>
            <a:lvl1pPr algn="l">
              <a:defRPr sz="1200"/>
            </a:lvl1pPr>
          </a:lstStyle>
          <a:p>
            <a:r>
              <a:rPr lang="en-US" dirty="0"/>
              <a:t> Colorado Department of Transportation</a:t>
            </a:r>
          </a:p>
        </p:txBody>
      </p:sp>
      <p:sp>
        <p:nvSpPr>
          <p:cNvPr id="3" name="Date Placeholder 2"/>
          <p:cNvSpPr>
            <a:spLocks noGrp="1"/>
          </p:cNvSpPr>
          <p:nvPr>
            <p:ph type="dt" idx="1"/>
          </p:nvPr>
        </p:nvSpPr>
        <p:spPr>
          <a:xfrm>
            <a:off x="3818538" y="0"/>
            <a:ext cx="3037840" cy="335280"/>
          </a:xfrm>
          <a:prstGeom prst="rect">
            <a:avLst/>
          </a:prstGeom>
        </p:spPr>
        <p:txBody>
          <a:bodyPr vert="horz" lIns="93177" tIns="46589" rIns="93177" bIns="46589" rtlCol="0"/>
          <a:lstStyle>
            <a:lvl1pPr algn="r">
              <a:defRPr sz="1200"/>
            </a:lvl1pPr>
          </a:lstStyle>
          <a:p>
            <a:fld id="{7A0C4957-A8F1-4602-BE95-B4787793BB94}" type="datetimeFigureOut">
              <a:rPr lang="en-US" smtClean="0"/>
              <a:t>3/15/2017</a:t>
            </a:fld>
            <a:r>
              <a:rPr lang="en-US" dirty="0"/>
              <a:t> </a:t>
            </a:r>
          </a:p>
        </p:txBody>
      </p:sp>
      <p:sp>
        <p:nvSpPr>
          <p:cNvPr id="4" name="Slide Image Placeholder 3"/>
          <p:cNvSpPr>
            <a:spLocks noGrp="1" noRot="1" noChangeAspect="1"/>
          </p:cNvSpPr>
          <p:nvPr>
            <p:ph type="sldImg" idx="2"/>
          </p:nvPr>
        </p:nvSpPr>
        <p:spPr>
          <a:xfrm>
            <a:off x="144780" y="43275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142240" y="4033520"/>
            <a:ext cx="4653280" cy="4917440"/>
          </a:xfrm>
          <a:prstGeom prst="rect">
            <a:avLst/>
          </a:prstGeom>
          <a:ln w="12700" cmpd="sng"/>
        </p:spPr>
        <p:style>
          <a:lnRef idx="2">
            <a:schemeClr val="dk1"/>
          </a:lnRef>
          <a:fillRef idx="1">
            <a:schemeClr val="lt1"/>
          </a:fillRef>
          <a:effectRef idx="0">
            <a:schemeClr val="dk1"/>
          </a:effectRef>
          <a:fontRef idx="none"/>
        </p:style>
        <p:txBody>
          <a:bodyPr vert="horz" lIns="93177" tIns="46589" rIns="93177" bIns="46589" rtlCol="0"/>
          <a:lstStyle/>
          <a:p>
            <a:pPr lvl="0"/>
            <a:r>
              <a:rPr lang="en-US" dirty="0"/>
              <a:t>Notes:</a:t>
            </a:r>
          </a:p>
          <a:p>
            <a:pPr lvl="0"/>
            <a:endParaRPr lang="en-US" dirty="0"/>
          </a:p>
          <a:p>
            <a:pPr lvl="1"/>
            <a:r>
              <a:rPr lang="en-US" dirty="0"/>
              <a:t>Second level</a:t>
            </a:r>
          </a:p>
          <a:p>
            <a:pPr lvl="2"/>
            <a:r>
              <a:rPr lang="en-US" dirty="0"/>
              <a:t>Third level</a:t>
            </a:r>
          </a:p>
          <a:p>
            <a:pPr lvl="3"/>
            <a:r>
              <a:rPr lang="en-US" dirty="0"/>
              <a:t>Fourth level</a:t>
            </a:r>
          </a:p>
          <a:p>
            <a:pPr lvl="3"/>
            <a:endParaRPr lang="en-US" dirty="0"/>
          </a:p>
        </p:txBody>
      </p:sp>
      <p:sp>
        <p:nvSpPr>
          <p:cNvPr id="7" name="Slide Number Placeholder 6"/>
          <p:cNvSpPr>
            <a:spLocks noGrp="1"/>
          </p:cNvSpPr>
          <p:nvPr>
            <p:ph type="sldNum" sz="quarter" idx="5"/>
          </p:nvPr>
        </p:nvSpPr>
        <p:spPr>
          <a:xfrm>
            <a:off x="5059680" y="9062720"/>
            <a:ext cx="1949098" cy="232066"/>
          </a:xfrm>
          <a:prstGeom prst="rect">
            <a:avLst/>
          </a:prstGeom>
        </p:spPr>
        <p:txBody>
          <a:bodyPr vert="horz" lIns="93177" tIns="46589" rIns="93177" bIns="4658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17440" y="443230"/>
            <a:ext cx="1940560" cy="8507730"/>
          </a:xfrm>
          <a:prstGeom prst="rect">
            <a:avLst/>
          </a:prstGeom>
          <a:ln w="12700">
            <a:solidFill>
              <a:schemeClr val="tx1"/>
            </a:solidFill>
          </a:ln>
        </p:spPr>
        <p:txBody>
          <a:bodyPr vert="horz" lIns="93177" tIns="46589" rIns="93177" bIns="4658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a:t>Training</a:t>
            </a:r>
            <a:r>
              <a:rPr lang="en-US" u="sng" baseline="0" dirty="0"/>
              <a:t> </a:t>
            </a:r>
            <a:r>
              <a:rPr lang="en-US" u="sng" dirty="0"/>
              <a:t>Notes:</a:t>
            </a:r>
          </a:p>
          <a:p>
            <a:endParaRPr lang="en-US" dirty="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a:t>Welcome!</a:t>
            </a:r>
            <a:r>
              <a:rPr lang="en-US" baseline="0" dirty="0"/>
              <a:t> </a:t>
            </a:r>
            <a:r>
              <a:rPr lang="en-US" dirty="0"/>
              <a:t>As crews begin the process of breaking ground</a:t>
            </a:r>
            <a:r>
              <a:rPr lang="en-US" baseline="0" dirty="0"/>
              <a:t> on the new headquarters and R-2 buildings, it is time to begin thinking about steps we need to take to be </a:t>
            </a:r>
            <a:r>
              <a:rPr lang="en-US" baseline="0" dirty="0" smtClean="0"/>
              <a:t>prepared </a:t>
            </a:r>
            <a:r>
              <a:rPr lang="en-US" baseline="0" dirty="0"/>
              <a:t>for the move.  One of the things you can do to prepare, is to begin the process of reducing your </a:t>
            </a:r>
            <a:r>
              <a:rPr lang="en-US" baseline="0" dirty="0" smtClean="0"/>
              <a:t>files </a:t>
            </a:r>
            <a:r>
              <a:rPr lang="en-US" baseline="0" dirty="0"/>
              <a:t>to only what is needed and required.  </a:t>
            </a:r>
            <a:r>
              <a:rPr lang="en-US" dirty="0"/>
              <a:t>In this brief </a:t>
            </a:r>
            <a:r>
              <a:rPr lang="en-US" dirty="0" smtClean="0"/>
              <a:t>training, </a:t>
            </a:r>
            <a:r>
              <a:rPr lang="en-US" dirty="0"/>
              <a:t>we will cover</a:t>
            </a:r>
            <a:r>
              <a:rPr lang="en-US" baseline="0" dirty="0"/>
              <a:t> what is a </a:t>
            </a:r>
            <a:r>
              <a:rPr lang="en-US" baseline="0" dirty="0" smtClean="0"/>
              <a:t>record, </a:t>
            </a:r>
            <a:r>
              <a:rPr lang="en-US" baseline="0" dirty="0"/>
              <a:t>who the records management team is and how to find their </a:t>
            </a:r>
            <a:r>
              <a:rPr lang="en-US" baseline="0" dirty="0" smtClean="0"/>
              <a:t>website.  We will also discuss how </a:t>
            </a:r>
            <a:r>
              <a:rPr lang="en-US" baseline="0" dirty="0"/>
              <a:t>to complete the Records Destruction </a:t>
            </a:r>
            <a:r>
              <a:rPr lang="en-US" baseline="0" dirty="0" smtClean="0"/>
              <a:t>Form </a:t>
            </a:r>
            <a:r>
              <a:rPr lang="en-US" baseline="0" dirty="0"/>
              <a:t>and </a:t>
            </a:r>
            <a:r>
              <a:rPr lang="en-US" baseline="0" dirty="0" smtClean="0"/>
              <a:t>how to box </a:t>
            </a:r>
            <a:r>
              <a:rPr lang="en-US" baseline="0" dirty="0"/>
              <a:t>up your </a:t>
            </a:r>
            <a:r>
              <a:rPr lang="en-US" baseline="0" dirty="0" smtClean="0"/>
              <a:t>documents for storage scanning or destruction.   </a:t>
            </a:r>
            <a:r>
              <a:rPr lang="en-US" baseline="0" dirty="0"/>
              <a:t>Now let’s take a look at what you can expect for storage so you know how much you can take with you.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Tree>
    <p:extLst>
      <p:ext uri="{BB962C8B-B14F-4D97-AF65-F5344CB8AC3E}">
        <p14:creationId xmlns:p14="http://schemas.microsoft.com/office/powerpoint/2010/main" val="312682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smtClean="0"/>
              <a:t>The Records</a:t>
            </a:r>
            <a:r>
              <a:rPr lang="en-US" sz="1100" baseline="0" dirty="0" smtClean="0"/>
              <a:t> Retention Box Label is your way of marking a box when the records need to be stored. Printing the label in Orange paper means the box is going with us to the new R-2 or HQ/R-1 location.  The box label is also used to show a</a:t>
            </a:r>
            <a:r>
              <a:rPr lang="en-US" sz="1100" dirty="0" smtClean="0"/>
              <a:t>pproval</a:t>
            </a:r>
            <a:r>
              <a:rPr lang="en-US" sz="1100" baseline="0" dirty="0" smtClean="0"/>
              <a:t> of the need to store the records.  The approval process includes the</a:t>
            </a:r>
            <a:r>
              <a:rPr lang="en-US" sz="1100" dirty="0" smtClean="0"/>
              <a:t> Supervisor with authority over the record, and approval by the Records Management team</a:t>
            </a:r>
            <a:r>
              <a:rPr lang="en-US" sz="1100" baseline="0" dirty="0" smtClean="0"/>
              <a:t> and finally it must be</a:t>
            </a:r>
            <a:r>
              <a:rPr lang="en-US" sz="1100" dirty="0" smtClean="0"/>
              <a:t> affixed to the box of the records being stored.  You</a:t>
            </a:r>
            <a:r>
              <a:rPr lang="en-US" sz="1100" baseline="0" dirty="0" smtClean="0"/>
              <a:t> should then contact the Records Management team to discuss where your records will be stored.  Now let’s look at the Records Retention box label in more detail.  </a:t>
            </a:r>
            <a:endParaRPr lang="en-US" dirty="0" smtClean="0"/>
          </a:p>
          <a:p>
            <a:pPr marL="457200" indent="-457200">
              <a:buFont typeface="Arial" panose="020B0604020202020204" pitchFamily="34" charset="0"/>
              <a:buChar char="•"/>
            </a:pPr>
            <a:endParaRPr lang="en-US" sz="110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2400051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174719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latin typeface="+mn-lt"/>
                <a:ea typeface="+mn-ea"/>
                <a:cs typeface="+mn-cs"/>
              </a:rPr>
              <a:t>This step concerns</a:t>
            </a:r>
            <a:r>
              <a:rPr lang="en-US" sz="1100" b="0" u="none" kern="1200" baseline="0" dirty="0" smtClean="0">
                <a:solidFill>
                  <a:schemeClr val="tx1"/>
                </a:solidFill>
                <a:latin typeface="+mn-lt"/>
                <a:ea typeface="+mn-ea"/>
                <a:cs typeface="+mn-cs"/>
              </a:rPr>
              <a:t> large quantities of records the Records Management Team will send out to be professionally scanned, not the scanning you do for small quantities of documents in-house. </a:t>
            </a:r>
            <a:r>
              <a:rPr lang="en-US" sz="1100" b="0" u="none" kern="1200" dirty="0" smtClean="0">
                <a:solidFill>
                  <a:schemeClr val="tx1"/>
                </a:solidFill>
                <a:latin typeface="+mn-lt"/>
                <a:ea typeface="+mn-ea"/>
                <a:cs typeface="+mn-cs"/>
              </a:rPr>
              <a:t>The first step is to complete the Scanning Spreadsheet. We need this spreadsheet in order to tell the scanning company</a:t>
            </a:r>
            <a:r>
              <a:rPr lang="en-US" sz="1100" b="0" u="none" kern="1200" baseline="0" dirty="0" smtClean="0">
                <a:solidFill>
                  <a:schemeClr val="tx1"/>
                </a:solidFill>
                <a:latin typeface="+mn-lt"/>
                <a:ea typeface="+mn-ea"/>
                <a:cs typeface="+mn-cs"/>
              </a:rPr>
              <a:t> what we are sending them to scan, and to tell them what to name your electronic file. </a:t>
            </a:r>
            <a:r>
              <a:rPr lang="en-US" baseline="0" dirty="0" smtClean="0"/>
              <a:t>The first thing you should know about scanning is that only certain documents are going to be scanned.  The Records Management Team is prioritizing CDOT’s most critical documents from HQ and all Regions.  These documents either have a permanent retention period (such as construction, engineering, right of way, survey, specialty groups and Transportation Commission records) a retention period of 4 years or longer, or are valuable to CDOT for legal, administrative or historical reasons. The proper retention period is determined by the Records Management team.  Scanning will be handled through the Records Management Program, which has partnered with a qualified vendor.  Please contact us </a:t>
            </a:r>
            <a:r>
              <a:rPr lang="en-US" i="1" u="sng" baseline="0" dirty="0" smtClean="0"/>
              <a:t>prior to </a:t>
            </a:r>
            <a:r>
              <a:rPr lang="en-US" i="0" baseline="0" dirty="0" smtClean="0"/>
              <a:t>preparing the manifest or preparing the records for scanning. </a:t>
            </a:r>
            <a:r>
              <a:rPr lang="en-US" baseline="0" dirty="0" smtClean="0"/>
              <a:t>Now let’s look at the Scanning Spreadsheet which must be prepared prior to boxing up the records, and must be included in the shipment with the records.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1046104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1991831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custDataLst>
              <p:tags r:id="rId1"/>
            </p:custDataLst>
          </p:nvPr>
        </p:nvSpPr>
        <p:spPr/>
        <p:txBody>
          <a:bodyPr/>
          <a:lstStyle/>
          <a:p>
            <a:r>
              <a:rPr lang="en-US" dirty="0" smtClean="0"/>
              <a:t>Now</a:t>
            </a:r>
            <a:r>
              <a:rPr lang="en-US" baseline="0" dirty="0" smtClean="0"/>
              <a:t> that you have completed the Scanning Spreadsheet you are ready to prepare your documents to be scanning.  Properly preparing your documents will ensure your records are scanned correctly and at the lowest possible cost.  Click on the image to open a copy of the How to Prepare Document for Scanning checklist and then click save.  If you don’t want to do that now you can always return to the course and download it from the resources link.  Now let’s look at the third option shredding your documents.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1703078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CDOT employees may only destroy public records after they</a:t>
            </a:r>
            <a:r>
              <a:rPr lang="en-US" baseline="0" dirty="0" smtClean="0"/>
              <a:t> have met their legal retention period. If you believe your records may be shredded, please contact the Records Management Team prior to placing them in boxes to confirm that they are eligible for shredding.</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2337609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smtClean="0"/>
              <a:t>The Record</a:t>
            </a:r>
            <a:r>
              <a:rPr lang="en-US" sz="1100" baseline="0" dirty="0" smtClean="0"/>
              <a:t> Destruction Label is your way of marking a box when the records have met the end of their retention period. The label must be a</a:t>
            </a:r>
            <a:r>
              <a:rPr lang="en-US" sz="1100" dirty="0" smtClean="0"/>
              <a:t>pproved by a Supervisor with authority over the record, and the Records Management team.</a:t>
            </a:r>
            <a:r>
              <a:rPr lang="en-US" sz="1100" baseline="0" dirty="0" smtClean="0"/>
              <a:t>  It must be</a:t>
            </a:r>
            <a:r>
              <a:rPr lang="en-US" sz="1100" dirty="0" smtClean="0"/>
              <a:t> affixed to the box of the records being stored and printed on </a:t>
            </a:r>
            <a:r>
              <a:rPr lang="en-US" sz="1100" dirty="0" smtClean="0">
                <a:solidFill>
                  <a:srgbClr val="FF00FF"/>
                </a:solidFill>
              </a:rPr>
              <a:t>PINK</a:t>
            </a:r>
            <a:r>
              <a:rPr lang="en-US" sz="1100" dirty="0" smtClean="0"/>
              <a:t> paper to indicate the records are being destroyed.</a:t>
            </a:r>
            <a:r>
              <a:rPr lang="en-US" sz="1100" baseline="0" dirty="0" smtClean="0"/>
              <a:t>  Once approved,  the records will be </a:t>
            </a:r>
            <a:r>
              <a:rPr lang="en-US" dirty="0" smtClean="0"/>
              <a:t>sent to the Records Management team’s qualified shredding company by the Records Management Program.  Now</a:t>
            </a:r>
            <a:r>
              <a:rPr lang="en-US" baseline="0" dirty="0" smtClean="0"/>
              <a:t> let’s look at the Record Destruction Box label in more detail.  </a:t>
            </a:r>
            <a:endParaRPr lang="en-US" dirty="0" smtClean="0"/>
          </a:p>
          <a:p>
            <a:pPr marL="457200" indent="-457200">
              <a:buFont typeface="Arial" panose="020B0604020202020204" pitchFamily="34" charset="0"/>
              <a:buChar char="•"/>
            </a:pPr>
            <a:endParaRPr lang="en-US" sz="110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2427502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1739892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Now let’s look at the three times when you need to box and label records.  They are when you send them to storage, when they are going to be destroyed and when they</a:t>
            </a:r>
            <a:r>
              <a:rPr lang="en-US" sz="1100" b="0" u="none" kern="1200" baseline="0" dirty="0" smtClean="0">
                <a:solidFill>
                  <a:schemeClr val="tx1"/>
                </a:solidFill>
                <a:effectLst/>
                <a:latin typeface="+mn-lt"/>
                <a:ea typeface="+mn-ea"/>
                <a:cs typeface="+mn-cs"/>
              </a:rPr>
              <a:t> are going to be scanned</a:t>
            </a:r>
            <a:r>
              <a:rPr lang="en-US" sz="1100" b="0" u="none" kern="1200" dirty="0" smtClean="0">
                <a:solidFill>
                  <a:schemeClr val="tx1"/>
                </a:solidFill>
                <a:effectLst/>
                <a:latin typeface="+mn-lt"/>
                <a:ea typeface="+mn-ea"/>
                <a:cs typeface="+mn-cs"/>
              </a:rPr>
              <a:t>.  Because you may be storing, scanning and/or shredding</a:t>
            </a:r>
            <a:r>
              <a:rPr lang="en-US" sz="1100" b="0" u="none" kern="1200" baseline="0" dirty="0" smtClean="0">
                <a:solidFill>
                  <a:schemeClr val="tx1"/>
                </a:solidFill>
                <a:effectLst/>
                <a:latin typeface="+mn-lt"/>
                <a:ea typeface="+mn-ea"/>
                <a:cs typeface="+mn-cs"/>
              </a:rPr>
              <a:t> </a:t>
            </a:r>
            <a:r>
              <a:rPr lang="en-US" sz="1100" b="0" u="none" kern="1200" dirty="0" smtClean="0">
                <a:solidFill>
                  <a:schemeClr val="tx1"/>
                </a:solidFill>
                <a:effectLst/>
                <a:latin typeface="+mn-lt"/>
                <a:ea typeface="+mn-ea"/>
                <a:cs typeface="+mn-cs"/>
              </a:rPr>
              <a:t>records, color coding the label is critical.  Now let’s go through how </a:t>
            </a:r>
            <a:r>
              <a:rPr lang="en-US" sz="1100" b="1" i="1" u="none" kern="1200" dirty="0" smtClean="0">
                <a:solidFill>
                  <a:schemeClr val="tx1"/>
                </a:solidFill>
                <a:effectLst/>
                <a:latin typeface="+mn-lt"/>
                <a:ea typeface="+mn-ea"/>
                <a:cs typeface="+mn-cs"/>
              </a:rPr>
              <a:t>to</a:t>
            </a:r>
            <a:r>
              <a:rPr lang="en-US" sz="1100" b="0" u="none" kern="1200" dirty="0" smtClean="0">
                <a:solidFill>
                  <a:schemeClr val="tx1"/>
                </a:solidFill>
                <a:effectLst/>
                <a:latin typeface="+mn-lt"/>
                <a:ea typeface="+mn-ea"/>
                <a:cs typeface="+mn-cs"/>
              </a:rPr>
              <a:t> box</a:t>
            </a:r>
            <a:r>
              <a:rPr lang="en-US" sz="1100" b="0" u="none" kern="1200" baseline="0" dirty="0" smtClean="0">
                <a:solidFill>
                  <a:schemeClr val="tx1"/>
                </a:solidFill>
                <a:effectLst/>
                <a:latin typeface="+mn-lt"/>
                <a:ea typeface="+mn-ea"/>
                <a:cs typeface="+mn-cs"/>
              </a:rPr>
              <a:t> your records.</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3545516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When files are boxed for storage the records</a:t>
            </a:r>
            <a:r>
              <a:rPr lang="en-US" sz="1100" b="0" u="none" kern="1200" baseline="0" dirty="0" smtClean="0">
                <a:solidFill>
                  <a:schemeClr val="tx1"/>
                </a:solidFill>
                <a:effectLst/>
                <a:latin typeface="+mn-lt"/>
                <a:ea typeface="+mn-ea"/>
                <a:cs typeface="+mn-cs"/>
              </a:rPr>
              <a:t> contained in them </a:t>
            </a:r>
            <a:r>
              <a:rPr lang="en-US" sz="1100" b="0" u="none" kern="1200" dirty="0" smtClean="0">
                <a:solidFill>
                  <a:schemeClr val="tx1"/>
                </a:solidFill>
                <a:effectLst/>
                <a:latin typeface="+mn-lt"/>
                <a:ea typeface="+mn-ea"/>
                <a:cs typeface="+mn-cs"/>
              </a:rPr>
              <a:t>need to be sorted.  The first thing to do is to group the records by similar file types by the time frame your division or office uses, for example fiscal year for financial records and closure date for projects. The</a:t>
            </a:r>
            <a:r>
              <a:rPr lang="en-US" sz="1100" b="0" u="none" kern="1200" baseline="0" dirty="0" smtClean="0">
                <a:solidFill>
                  <a:schemeClr val="tx1"/>
                </a:solidFill>
                <a:effectLst/>
                <a:latin typeface="+mn-lt"/>
                <a:ea typeface="+mn-ea"/>
                <a:cs typeface="+mn-cs"/>
              </a:rPr>
              <a:t> Records Management Team can provide you with boxes, labels and transparent envelopes for the labels that will be affixed to the boxes.  If you are printing the label yourself, be sure that that the label is printed on o</a:t>
            </a:r>
            <a:r>
              <a:rPr lang="en-US" sz="1100" b="0" u="none" kern="1200" dirty="0" smtClean="0">
                <a:solidFill>
                  <a:schemeClr val="tx1"/>
                </a:solidFill>
                <a:effectLst/>
                <a:latin typeface="+mn-lt"/>
                <a:ea typeface="+mn-ea"/>
                <a:cs typeface="+mn-cs"/>
              </a:rPr>
              <a:t>range paper to indicate it should be moved to the new location.  Now</a:t>
            </a:r>
            <a:r>
              <a:rPr lang="en-US" sz="1100" b="0" u="none" kern="1200" baseline="0" dirty="0" smtClean="0">
                <a:solidFill>
                  <a:schemeClr val="tx1"/>
                </a:solidFill>
                <a:effectLst/>
                <a:latin typeface="+mn-lt"/>
                <a:ea typeface="+mn-ea"/>
                <a:cs typeface="+mn-cs"/>
              </a:rPr>
              <a:t> let’s take a look at how to prepare a box for scanning.  </a:t>
            </a:r>
            <a:endParaRPr lang="en-US" sz="11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367156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we don’t know the square footage for the storage rooms, we have been told to reduce our current records needs by 50%.  This means we will need to box, scan and shred records which we are no longer required to store.  In terms of the storage of the </a:t>
            </a:r>
            <a:r>
              <a:rPr lang="en-US" dirty="0" smtClean="0"/>
              <a:t>work</a:t>
            </a:r>
            <a:r>
              <a:rPr lang="en-US" baseline="0" dirty="0" smtClean="0"/>
              <a:t> stations, it is </a:t>
            </a:r>
            <a:r>
              <a:rPr lang="en-US" baseline="0" dirty="0"/>
              <a:t>still being determined, but there are a couple of things we can tell </a:t>
            </a:r>
            <a:r>
              <a:rPr lang="en-US" baseline="0" dirty="0" smtClean="0"/>
              <a:t>you. There </a:t>
            </a:r>
            <a:r>
              <a:rPr lang="en-US" baseline="0" dirty="0"/>
              <a:t>will be three lateral files drawers you can use for storing hanging files, two 18 inch drawers mostly good for pens and office supplies, a small bookcase that you can use to store books and binders and an 18 to 24 inch wardrobe used to store your coats, umbrella or hard hat.  The wardrobe will also contain two drawers for additional storage.   </a:t>
            </a:r>
            <a:r>
              <a:rPr lang="en-US" baseline="0" dirty="0" smtClean="0"/>
              <a:t>Now let’s look at what is and is not a record so you know if you need to keep it or properly dispose of it.</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1138573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The process for boxing your records for scanning is similar to boxing</a:t>
            </a:r>
            <a:r>
              <a:rPr lang="en-US" baseline="0" dirty="0" smtClean="0"/>
              <a:t> your records for storage.  You </a:t>
            </a:r>
            <a:r>
              <a:rPr lang="en-US" dirty="0" smtClean="0"/>
              <a:t>need to box the records based</a:t>
            </a:r>
            <a:r>
              <a:rPr lang="en-US" baseline="0" dirty="0" smtClean="0"/>
              <a:t> on the needs of your office, but you also need to remove all  staples, hanging files, paper clips and binders for storage, and take extra care to have only the </a:t>
            </a:r>
            <a:r>
              <a:rPr lang="en-US" b="0" i="0" baseline="0" dirty="0" smtClean="0"/>
              <a:t>paper in the boxes to be scanned.  This is because there is a $150 dollar charge if these items are found.  The Records Retention Box Label is used for labeling the box, but in this case the label should be printed on blue paper.  Now let’s look as how to complete the </a:t>
            </a:r>
            <a:r>
              <a:rPr lang="en-US" sz="1100" b="0" i="0" dirty="0" smtClean="0"/>
              <a:t>Record Destruction Box Label.</a:t>
            </a:r>
            <a:endParaRPr lang="en-US" b="0" i="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2666916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For</a:t>
            </a:r>
            <a:r>
              <a:rPr lang="en-US" baseline="0" dirty="0" smtClean="0"/>
              <a:t> all of the records which can be destroyed, there are a couple of actions you want to follow.  The first is to check with the Records Management team and confirm the records have met their retention period.  This approval process is formalized through the completion of the Records Destruction Inventory Form.  As part of the process of completing the form</a:t>
            </a:r>
            <a:r>
              <a:rPr lang="en-US" b="1" i="1" baseline="0" dirty="0" smtClean="0"/>
              <a:t>,</a:t>
            </a:r>
            <a:r>
              <a:rPr lang="en-US" baseline="0" dirty="0" smtClean="0"/>
              <a:t> sort all records by record type and year.  It is also a good idea, to remove the materials from binders and hanging files; these will need to be removed prior to shredding the documents.  Once the materials are ready, contact Records Management which will schedule time for pickup with the shredding company.  Now that we have covered the boxing of materials let’s look at how to complete the Records Destruction Box Label.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3186244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Tree>
    <p:extLst>
      <p:ext uri="{BB962C8B-B14F-4D97-AF65-F5344CB8AC3E}">
        <p14:creationId xmlns:p14="http://schemas.microsoft.com/office/powerpoint/2010/main" val="517154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a:t>As the date of the move comes </a:t>
            </a:r>
            <a:r>
              <a:rPr lang="en-US" dirty="0" smtClean="0"/>
              <a:t>closer, </a:t>
            </a:r>
            <a:r>
              <a:rPr lang="en-US" dirty="0"/>
              <a:t>we</a:t>
            </a:r>
            <a:r>
              <a:rPr lang="en-US" baseline="0" dirty="0"/>
              <a:t> will be helping you with the move by providing a variety of services</a:t>
            </a:r>
            <a:r>
              <a:rPr lang="en-US" baseline="0" dirty="0" smtClean="0"/>
              <a:t>.  Take a moment to review the slide and click next to continue.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2599186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In addition to our website, we are here to help you.   We have created an email box to respond to questions.  This is checked often by our team and is the best way to get help.  The team is also starting to identify and train Records Coordinators who will be responsible for records in each office and divisions.  If you have questions that are not answered by the Frequently Asked Questions section of our webpage, please reach out to us.  </a:t>
            </a:r>
            <a:endParaRPr lang="en-US" baseline="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2762474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a:t>Congratulation</a:t>
            </a:r>
            <a:r>
              <a:rPr lang="en-US" baseline="0" dirty="0"/>
              <a:t>s!  You have completed the </a:t>
            </a:r>
            <a:r>
              <a:rPr lang="en-US" b="1" i="1" baseline="0" dirty="0" smtClean="0"/>
              <a:t>“</a:t>
            </a:r>
            <a:r>
              <a:rPr lang="en-US" baseline="0" dirty="0" smtClean="0"/>
              <a:t>Records on the Move Course</a:t>
            </a:r>
            <a:r>
              <a:rPr lang="en-US" b="1" i="1" baseline="0" dirty="0" smtClean="0"/>
              <a:t>”</a:t>
            </a:r>
            <a:r>
              <a:rPr lang="en-US" baseline="0" dirty="0" smtClean="0"/>
              <a:t>.  </a:t>
            </a:r>
            <a:r>
              <a:rPr lang="en-US" baseline="0" dirty="0"/>
              <a:t>Please reach out to </a:t>
            </a:r>
            <a:r>
              <a:rPr lang="en-US" baseline="0" dirty="0" smtClean="0"/>
              <a:t>us if </a:t>
            </a:r>
            <a:r>
              <a:rPr lang="en-US" baseline="0" dirty="0"/>
              <a:t>you have any questions.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1504490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first step in reducing the amount </a:t>
            </a:r>
            <a:r>
              <a:rPr lang="en-US" baseline="0" dirty="0" smtClean="0"/>
              <a:t>of </a:t>
            </a:r>
            <a:r>
              <a:rPr lang="en-US" baseline="0" dirty="0"/>
              <a:t>documents you are going to take to the new building is </a:t>
            </a:r>
            <a:r>
              <a:rPr lang="en-US" baseline="0" dirty="0" smtClean="0"/>
              <a:t>by determining </a:t>
            </a:r>
            <a:r>
              <a:rPr lang="en-US" baseline="0" dirty="0"/>
              <a:t>what you must keep and what you can recycle.  There is a legally correct way to dispose of documents. </a:t>
            </a:r>
            <a:r>
              <a:rPr lang="en-US" baseline="0" dirty="0" smtClean="0"/>
              <a:t> In </a:t>
            </a:r>
            <a:r>
              <a:rPr lang="en-US" baseline="0" dirty="0"/>
              <a:t>general, if a document is created by CDOT, it must be retained for a specific time period, and when destroyed, you must follow a specific process.  The documents that may be destroyed </a:t>
            </a:r>
            <a:r>
              <a:rPr lang="en-US" u="sng" baseline="0" dirty="0"/>
              <a:t>without following the required destruction process include:</a:t>
            </a:r>
            <a:r>
              <a:rPr lang="en-US" u="none" baseline="0" dirty="0"/>
              <a:t> </a:t>
            </a:r>
            <a:r>
              <a:rPr lang="en-US" sz="1100" dirty="0">
                <a:solidFill>
                  <a:schemeClr val="bg1"/>
                </a:solidFill>
              </a:rPr>
              <a:t>Books, manuals or pamphlets not written by CDOT,</a:t>
            </a:r>
            <a:r>
              <a:rPr lang="en-US" sz="1100" baseline="0" dirty="0">
                <a:solidFill>
                  <a:schemeClr val="bg1"/>
                </a:solidFill>
              </a:rPr>
              <a:t> or copies of the same written by CDOT, personal copies, notes, </a:t>
            </a:r>
            <a:r>
              <a:rPr lang="en-US" sz="1100" baseline="0" dirty="0" smtClean="0">
                <a:solidFill>
                  <a:schemeClr val="bg1"/>
                </a:solidFill>
              </a:rPr>
              <a:t>and training </a:t>
            </a:r>
            <a:r>
              <a:rPr lang="en-US" sz="1100" baseline="0" dirty="0">
                <a:solidFill>
                  <a:schemeClr val="bg1"/>
                </a:solidFill>
              </a:rPr>
              <a:t>materials that are no longer needed.   </a:t>
            </a:r>
            <a:endParaRPr lang="en-US" sz="1100" dirty="0">
              <a:solidFill>
                <a:schemeClr val="bg1"/>
              </a:solidFill>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Tree>
    <p:extLst>
      <p:ext uri="{BB962C8B-B14F-4D97-AF65-F5344CB8AC3E}">
        <p14:creationId xmlns:p14="http://schemas.microsoft.com/office/powerpoint/2010/main" val="2194339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So what is a record?  Records document the legal, administrative</a:t>
            </a:r>
            <a:r>
              <a:rPr lang="en-US" sz="1100" b="0" u="none" kern="1200" baseline="0" dirty="0" smtClean="0">
                <a:solidFill>
                  <a:schemeClr val="tx1"/>
                </a:solidFill>
                <a:effectLst/>
                <a:latin typeface="+mn-lt"/>
                <a:ea typeface="+mn-ea"/>
                <a:cs typeface="+mn-cs"/>
              </a:rPr>
              <a:t> or historical </a:t>
            </a:r>
            <a:r>
              <a:rPr lang="en-US" sz="1100" b="0" u="none" kern="1200" dirty="0" smtClean="0">
                <a:solidFill>
                  <a:schemeClr val="tx1"/>
                </a:solidFill>
                <a:effectLst/>
                <a:latin typeface="+mn-lt"/>
                <a:ea typeface="+mn-ea"/>
                <a:cs typeface="+mn-cs"/>
              </a:rPr>
              <a:t>business and history of CDOT, regardless of their physical or electronic format.  This includes any papers, maps, photographs, audio recordings, or electronic documents that are created by CDOT or retained for business purposes.  The record retention schedule will provide you guidance on how long a record must be retained.  Remember, as a State employee, you are required to keep all records until it is legally permissible to have them destroyed.  At this point, you may have some questions about the documents so let’s look at where you can go for help.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819201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4021711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sz="1100" b="0" u="none" kern="1200" dirty="0" smtClean="0">
                <a:solidFill>
                  <a:schemeClr val="tx1"/>
                </a:solidFill>
                <a:latin typeface="+mn-lt"/>
                <a:ea typeface="+mn-ea"/>
                <a:cs typeface="+mn-cs"/>
              </a:rPr>
              <a:t>The first step on deciding</a:t>
            </a:r>
            <a:r>
              <a:rPr lang="en-US" sz="1100" b="0" u="none" kern="1200" baseline="0" dirty="0" smtClean="0">
                <a:solidFill>
                  <a:schemeClr val="tx1"/>
                </a:solidFill>
                <a:latin typeface="+mn-lt"/>
                <a:ea typeface="+mn-ea"/>
                <a:cs typeface="+mn-cs"/>
              </a:rPr>
              <a:t> on what to do with your records is to work with the Records Management team to determine what needs to be done with them.  </a:t>
            </a:r>
            <a:r>
              <a:rPr lang="en-US" sz="1100" b="0" u="none" kern="1200" dirty="0" smtClean="0">
                <a:solidFill>
                  <a:schemeClr val="tx1"/>
                </a:solidFill>
                <a:latin typeface="+mn-lt"/>
                <a:ea typeface="+mn-ea"/>
                <a:cs typeface="+mn-cs"/>
              </a:rPr>
              <a:t>It is important not to make these</a:t>
            </a:r>
            <a:r>
              <a:rPr lang="en-US" sz="1100" b="0" u="none" kern="1200" baseline="0" dirty="0" smtClean="0">
                <a:solidFill>
                  <a:schemeClr val="tx1"/>
                </a:solidFill>
                <a:latin typeface="+mn-lt"/>
                <a:ea typeface="+mn-ea"/>
                <a:cs typeface="+mn-cs"/>
              </a:rPr>
              <a:t> decisions</a:t>
            </a:r>
            <a:r>
              <a:rPr lang="en-US" sz="1100" b="0" u="none" kern="1200" dirty="0" smtClean="0">
                <a:solidFill>
                  <a:schemeClr val="tx1"/>
                </a:solidFill>
                <a:latin typeface="+mn-lt"/>
                <a:ea typeface="+mn-ea"/>
                <a:cs typeface="+mn-cs"/>
              </a:rPr>
              <a:t> without our team. There are three options: scan, store or shred.  Scanning and storing are options for records that need to be retained and shredding is the proper</a:t>
            </a:r>
            <a:r>
              <a:rPr lang="en-US" sz="1100" b="0" u="none" kern="1200" baseline="0" dirty="0" smtClean="0">
                <a:solidFill>
                  <a:schemeClr val="tx1"/>
                </a:solidFill>
                <a:latin typeface="+mn-lt"/>
                <a:ea typeface="+mn-ea"/>
                <a:cs typeface="+mn-cs"/>
              </a:rPr>
              <a:t> method for destroying </a:t>
            </a:r>
            <a:r>
              <a:rPr lang="en-US" sz="1100" b="0" u="none" kern="1200" dirty="0" smtClean="0">
                <a:solidFill>
                  <a:schemeClr val="tx1"/>
                </a:solidFill>
                <a:latin typeface="+mn-lt"/>
                <a:ea typeface="+mn-ea"/>
                <a:cs typeface="+mn-cs"/>
              </a:rPr>
              <a:t>documents that have met their legal</a:t>
            </a:r>
            <a:r>
              <a:rPr lang="en-US" sz="1100" b="0" u="none" kern="1200" baseline="0" dirty="0" smtClean="0">
                <a:solidFill>
                  <a:schemeClr val="tx1"/>
                </a:solidFill>
                <a:latin typeface="+mn-lt"/>
                <a:ea typeface="+mn-ea"/>
                <a:cs typeface="+mn-cs"/>
              </a:rPr>
              <a:t> </a:t>
            </a:r>
            <a:r>
              <a:rPr lang="en-US" sz="1100" b="0" u="none" kern="1200" dirty="0" smtClean="0">
                <a:solidFill>
                  <a:schemeClr val="tx1"/>
                </a:solidFill>
                <a:latin typeface="+mn-lt"/>
                <a:ea typeface="+mn-ea"/>
                <a:cs typeface="+mn-cs"/>
              </a:rPr>
              <a:t>retention period.  Shredding</a:t>
            </a:r>
            <a:r>
              <a:rPr lang="en-US" sz="1100" b="0" u="none" kern="1200" baseline="0" dirty="0" smtClean="0">
                <a:solidFill>
                  <a:schemeClr val="tx1"/>
                </a:solidFill>
                <a:latin typeface="+mn-lt"/>
                <a:ea typeface="+mn-ea"/>
                <a:cs typeface="+mn-cs"/>
              </a:rPr>
              <a:t> protects confidentiality and all shredded materials are recycled.  The Records Management Program budget can assist with shredding costs.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407791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For records that you and the Records Team decide should be stored in paper form, a</a:t>
            </a:r>
            <a:r>
              <a:rPr lang="en-US" sz="1100" baseline="0" dirty="0" smtClean="0"/>
              <a:t> process needs to be followed to store records properly</a:t>
            </a:r>
            <a:r>
              <a:rPr lang="en-US" sz="1100" dirty="0" smtClean="0"/>
              <a:t>.  This means that the records need to be scanned but</a:t>
            </a:r>
            <a:r>
              <a:rPr lang="en-US" sz="1100" baseline="0" dirty="0" smtClean="0"/>
              <a:t> are not high priority, and they are of legal, administrative or historical value, or there is a business need to keep them.  Once they are properly boxed up and marked, t</a:t>
            </a:r>
            <a:r>
              <a:rPr lang="en-US" sz="1100" dirty="0" smtClean="0"/>
              <a:t>he Records team will work with you to log your boxes in a staging area to be moved to the new R-2 or HQ/R-1 location.</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204885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And while we are talking about help, there is something you can do to help the Records Management Team.  Contact the Records Management team prior to moving any of the boxes located in storage rooms at HQ,</a:t>
            </a:r>
            <a:r>
              <a:rPr lang="en-US" sz="1100" b="0" u="none" kern="1200" baseline="0" dirty="0" smtClean="0">
                <a:solidFill>
                  <a:schemeClr val="tx1"/>
                </a:solidFill>
                <a:effectLst/>
                <a:latin typeface="+mn-lt"/>
                <a:ea typeface="+mn-ea"/>
                <a:cs typeface="+mn-cs"/>
              </a:rPr>
              <a:t> R-1 South Holly or R-2</a:t>
            </a:r>
            <a:r>
              <a:rPr lang="en-US" sz="1100" b="0" u="none" kern="1200" dirty="0" smtClean="0">
                <a:solidFill>
                  <a:schemeClr val="tx1"/>
                </a:solidFill>
                <a:effectLst/>
                <a:latin typeface="+mn-lt"/>
                <a:ea typeface="+mn-ea"/>
                <a:cs typeface="+mn-cs"/>
              </a:rPr>
              <a:t>.  This is because the inventory of records is specific to the location of the boxes.   Now let’s discuss the steps you go through when determining</a:t>
            </a:r>
            <a:r>
              <a:rPr lang="en-US" sz="1100" b="0" u="none" kern="1200" baseline="0" dirty="0" smtClean="0">
                <a:solidFill>
                  <a:schemeClr val="tx1"/>
                </a:solidFill>
                <a:effectLst/>
                <a:latin typeface="+mn-lt"/>
                <a:ea typeface="+mn-ea"/>
                <a:cs typeface="+mn-cs"/>
              </a:rPr>
              <a:t> what to do with your records.  </a:t>
            </a:r>
            <a:endParaRPr lang="en-US" sz="1100" b="0" u="non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49546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When you and your supervisor have determined</a:t>
            </a:r>
            <a:r>
              <a:rPr lang="en-US" baseline="0" dirty="0" smtClean="0"/>
              <a:t> that your records must be stored in paper form, the first step is to use the Inventory Form to document which records you are storing. This will help the Records Coordinator and Records Management team assign a retention period to the records.  Don’t worry about filling out the proper retention period – the Records Management team will fill out that part of the form.  Now let’s look at labeling the boxes.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2809343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a:t>Colorado Department of Transportation</a:t>
            </a: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a:t>Title of Course</a:t>
            </a:r>
          </a:p>
          <a:p>
            <a:pPr lvl="1"/>
            <a:r>
              <a:rPr lang="en-US" dirty="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dirty="0"/>
              <a:t>Colorado Department of Transportation</a:t>
            </a:r>
          </a:p>
        </p:txBody>
      </p:sp>
      <p:sp>
        <p:nvSpPr>
          <p:cNvPr id="4" name="Slide Number Placeholder 3"/>
          <p:cNvSpPr>
            <a:spLocks noGrp="1"/>
          </p:cNvSpPr>
          <p:nvPr>
            <p:ph type="sldNum" sz="quarter" idx="11"/>
          </p:nvPr>
        </p:nvSpPr>
        <p:spPr/>
        <p:txBody>
          <a:bodyPr/>
          <a:lstStyle/>
          <a:p>
            <a:pPr>
              <a:defRPr/>
            </a:pPr>
            <a:r>
              <a:rPr lang="en-US" dirty="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a:t>Click to edit Master text styles</a:t>
            </a:r>
          </a:p>
          <a:p>
            <a:pPr lvl="1"/>
            <a:r>
              <a:rPr lang="en-US"/>
              <a:t>Second level</a:t>
            </a:r>
          </a:p>
          <a:p>
            <a:pPr lvl="2"/>
            <a:r>
              <a:rPr lang="en-US"/>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a:t>Click to edit Master text styles</a:t>
            </a:r>
          </a:p>
        </p:txBody>
      </p:sp>
    </p:spTree>
    <p:extLst>
      <p:ext uri="{BB962C8B-B14F-4D97-AF65-F5344CB8AC3E}">
        <p14:creationId xmlns:p14="http://schemas.microsoft.com/office/powerpoint/2010/main" val="382250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Section Cover Page (Hidden)</a:t>
            </a:r>
          </a:p>
        </p:txBody>
      </p:sp>
      <p:sp>
        <p:nvSpPr>
          <p:cNvPr id="3" name="Footer Placeholder 2"/>
          <p:cNvSpPr>
            <a:spLocks noGrp="1"/>
          </p:cNvSpPr>
          <p:nvPr>
            <p:ph type="ftr" sz="quarter" idx="10"/>
          </p:nvPr>
        </p:nvSpPr>
        <p:spPr/>
        <p:txBody>
          <a:bodyPr/>
          <a:lstStyle/>
          <a:p>
            <a:pPr>
              <a:defRPr/>
            </a:pPr>
            <a:r>
              <a:rPr lang="en-US" dirty="0"/>
              <a:t>Colorado Department of Transportation</a:t>
            </a:r>
          </a:p>
        </p:txBody>
      </p:sp>
      <p:sp>
        <p:nvSpPr>
          <p:cNvPr id="4" name="Slide Number Placeholder 3"/>
          <p:cNvSpPr>
            <a:spLocks noGrp="1"/>
          </p:cNvSpPr>
          <p:nvPr>
            <p:ph type="sldNum" sz="quarter" idx="11"/>
          </p:nvPr>
        </p:nvSpPr>
        <p:spPr/>
        <p:txBody>
          <a:bodyPr/>
          <a:lstStyle/>
          <a:p>
            <a:pPr>
              <a:defRPr/>
            </a:pPr>
            <a:r>
              <a:rPr lang="en-US" dirty="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91672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dirty="0"/>
              <a:t>Colorado Department of Transportation</a:t>
            </a:r>
          </a:p>
        </p:txBody>
      </p:sp>
      <p:sp>
        <p:nvSpPr>
          <p:cNvPr id="4" name="Slide Number Placeholder 3"/>
          <p:cNvSpPr>
            <a:spLocks noGrp="1"/>
          </p:cNvSpPr>
          <p:nvPr>
            <p:ph type="sldNum" sz="quarter" idx="11"/>
          </p:nvPr>
        </p:nvSpPr>
        <p:spPr/>
        <p:txBody>
          <a:bodyPr/>
          <a:lstStyle/>
          <a:p>
            <a:pPr>
              <a:defRPr/>
            </a:pPr>
            <a:r>
              <a:rPr lang="en-US" dirty="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160458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a:t>Click to edit Master text styles</a:t>
            </a:r>
          </a:p>
          <a:p>
            <a:pPr lvl="1"/>
            <a:r>
              <a:rPr lang="en-US"/>
              <a:t>Second level</a:t>
            </a:r>
          </a:p>
          <a:p>
            <a:pPr lvl="2"/>
            <a:r>
              <a:rPr lang="en-US"/>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a:t>Colorado Department of Transportation	</a:t>
            </a: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044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a:t>Click to edit Master text styles</a:t>
            </a:r>
          </a:p>
          <a:p>
            <a:pPr lvl="1"/>
            <a:r>
              <a:rPr lang="en-US"/>
              <a:t>Second level</a:t>
            </a:r>
          </a:p>
          <a:p>
            <a:pPr lvl="2"/>
            <a:r>
              <a:rPr lang="en-US"/>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a:t>Colorado Department of Transportation	</a:t>
            </a: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a:t>Colorado Department of Transportation	</a:t>
            </a: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a:t>Click to edit Master text styles</a:t>
            </a:r>
          </a:p>
          <a:p>
            <a:pPr lvl="1"/>
            <a:r>
              <a:rPr lang="en-US"/>
              <a:t>Second level</a:t>
            </a:r>
          </a:p>
          <a:p>
            <a:pPr lvl="2"/>
            <a:r>
              <a:rPr lang="en-US"/>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a:t>Colorado Department of Transportation	</a:t>
            </a: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a:t>Colorado Department of Transportation	</a:t>
            </a: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a:t>Exercise</a:t>
            </a:r>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a:t>Colorado Department of Transportation	</a:t>
            </a: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a:t>Question</a:t>
            </a:r>
          </a:p>
          <a:p>
            <a:pPr lvl="1"/>
            <a:r>
              <a:rPr lang="en-US" dirty="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a:t>Colorado Department of Transportation	</a:t>
            </a:r>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a:t>Colorado Department of Transportation	</a:t>
            </a:r>
          </a:p>
        </p:txBody>
      </p:sp>
    </p:spTree>
    <p:extLst>
      <p:ext uri="{BB962C8B-B14F-4D97-AF65-F5344CB8AC3E}">
        <p14:creationId xmlns:p14="http://schemas.microsoft.com/office/powerpoint/2010/main" val="333197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a:t>Colorado Department of Transportation</a:t>
            </a: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Lst>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9.xml"/><Relationship Id="rId7" Type="http://schemas.openxmlformats.org/officeDocument/2006/relationships/image" Target="../media/image2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11.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20.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5.xml"/><Relationship Id="rId7" Type="http://schemas.openxmlformats.org/officeDocument/2006/relationships/image" Target="../media/image25.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13.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26.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7.xml"/><Relationship Id="rId5" Type="http://schemas.openxmlformats.org/officeDocument/2006/relationships/image" Target="../media/image26.png"/><Relationship Id="rId4" Type="http://schemas.openxmlformats.org/officeDocument/2006/relationships/hyperlink" Target="../How%20to%20Prepare%20Documents%20for%20Scanning.v2.mfn.docx"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27.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3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34.xml"/><Relationship Id="rId7" Type="http://schemas.openxmlformats.org/officeDocument/2006/relationships/image" Target="../media/image29.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17.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35.xml"/><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37.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38.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39.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42.xml"/><Relationship Id="rId7" Type="http://schemas.openxmlformats.org/officeDocument/2006/relationships/image" Target="../media/image3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22.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43.xml"/><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44.xm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5.xml"/><Relationship Id="rId1" Type="http://schemas.openxmlformats.org/officeDocument/2006/relationships/themeOverride" Target="../theme/themeOverride2.xml"/><Relationship Id="rId6" Type="http://schemas.openxmlformats.org/officeDocument/2006/relationships/hyperlink" Target="mailto:Dot_Records_Mgmt@state.co.us" TargetMode="External"/><Relationship Id="rId5" Type="http://schemas.openxmlformats.org/officeDocument/2006/relationships/image" Target="../media/image35.jp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xml"/><Relationship Id="rId1" Type="http://schemas.openxmlformats.org/officeDocument/2006/relationships/themeOverride" Target="../theme/themeOverride1.xml"/><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8.xml"/><Relationship Id="rId7" Type="http://schemas.openxmlformats.org/officeDocument/2006/relationships/image" Target="../media/image1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5.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9.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6.xm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4.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2244"/>
          <a:stretch/>
        </p:blipFill>
        <p:spPr>
          <a:xfrm>
            <a:off x="0" y="0"/>
            <a:ext cx="9144000" cy="6073254"/>
          </a:xfrm>
          <a:prstGeom prst="rect">
            <a:avLst/>
          </a:prstGeom>
        </p:spPr>
      </p:pic>
      <p:sp>
        <p:nvSpPr>
          <p:cNvPr id="8" name="Rectangle 7"/>
          <p:cNvSpPr/>
          <p:nvPr/>
        </p:nvSpPr>
        <p:spPr>
          <a:xfrm>
            <a:off x="0" y="5660571"/>
            <a:ext cx="9144000" cy="1198396"/>
          </a:xfrm>
          <a:prstGeom prst="rect">
            <a:avLst/>
          </a:prstGeom>
          <a:solidFill>
            <a:schemeClr val="tx2">
              <a:lumMod val="75000"/>
              <a:alpha val="94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smtClean="0">
                <a:solidFill>
                  <a:schemeClr val="bg1"/>
                </a:solidFill>
                <a:latin typeface="+mj-lt"/>
                <a:ea typeface="+mj-ea"/>
                <a:cs typeface="+mj-cs"/>
              </a:rPr>
              <a:t>    Records on the </a:t>
            </a:r>
            <a:r>
              <a:rPr lang="en-US" sz="3200" b="1" dirty="0">
                <a:solidFill>
                  <a:schemeClr val="bg1"/>
                </a:solidFill>
                <a:latin typeface="+mj-lt"/>
                <a:ea typeface="+mj-ea"/>
                <a:cs typeface="+mj-cs"/>
              </a:rPr>
              <a:t>Move</a:t>
            </a:r>
          </a:p>
        </p:txBody>
      </p:sp>
    </p:spTree>
    <p:custDataLst>
      <p:tags r:id="rId1"/>
    </p:custDataLst>
    <p:extLst>
      <p:ext uri="{BB962C8B-B14F-4D97-AF65-F5344CB8AC3E}">
        <p14:creationId xmlns:p14="http://schemas.microsoft.com/office/powerpoint/2010/main" val="1953396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00"/>
            <a:ext cx="9144000" cy="1143000"/>
          </a:xfr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l"/>
            <a:r>
              <a:rPr lang="en-US" sz="3200" b="1" dirty="0">
                <a:solidFill>
                  <a:srgbClr val="FF00FF"/>
                </a:solidFill>
              </a:rPr>
              <a:t/>
            </a:r>
            <a:br>
              <a:rPr lang="en-US" sz="3200" b="1" dirty="0">
                <a:solidFill>
                  <a:srgbClr val="FF00FF"/>
                </a:solidFill>
              </a:rPr>
            </a:br>
            <a:r>
              <a:rPr lang="en-US" sz="3200" b="1" dirty="0" smtClean="0"/>
              <a:t>  The </a:t>
            </a:r>
            <a:r>
              <a:rPr lang="en-US" sz="3200" b="1" dirty="0"/>
              <a:t>Records Retention Box Label</a:t>
            </a:r>
            <a:r>
              <a:rPr lang="en-US" sz="3200" b="1" dirty="0">
                <a:solidFill>
                  <a:srgbClr val="FF00FF"/>
                </a:solidFill>
              </a:rPr>
              <a:t/>
            </a:r>
            <a:br>
              <a:rPr lang="en-US" sz="3200" b="1" dirty="0">
                <a:solidFill>
                  <a:srgbClr val="FF00FF"/>
                </a:solidFill>
              </a:rPr>
            </a:br>
            <a:endParaRPr lang="en-US" sz="3200" b="1" dirty="0">
              <a:solidFill>
                <a:srgbClr val="FF00FF"/>
              </a:solidFill>
            </a:endParaRPr>
          </a:p>
        </p:txBody>
      </p:sp>
      <p:sp>
        <p:nvSpPr>
          <p:cNvPr id="5" name="Content Placeholder 4"/>
          <p:cNvSpPr>
            <a:spLocks noGrp="1"/>
          </p:cNvSpPr>
          <p:nvPr>
            <p:ph sz="quarter" idx="12"/>
          </p:nvPr>
        </p:nvSpPr>
        <p:spPr/>
        <p:txBody>
          <a:bodyPr/>
          <a:lstStyle/>
          <a:p>
            <a:r>
              <a:rPr lang="en-US" b="1" i="1" dirty="0"/>
              <a:t>The </a:t>
            </a:r>
            <a:r>
              <a:rPr lang="en-US" b="1" i="1" dirty="0" smtClean="0"/>
              <a:t>Records Retention Box Label </a:t>
            </a:r>
            <a:r>
              <a:rPr lang="en-US" b="1" i="1" dirty="0"/>
              <a:t>is:</a:t>
            </a:r>
          </a:p>
          <a:p>
            <a:pPr marL="640080" indent="-457200">
              <a:buSzPct val="75000"/>
              <a:buFont typeface="Wingdings" panose="05000000000000000000" pitchFamily="2" charset="2"/>
              <a:buChar char="q"/>
            </a:pPr>
            <a:r>
              <a:rPr lang="en-US" sz="2400" dirty="0"/>
              <a:t>Downloaded from the Records Management webpage</a:t>
            </a:r>
          </a:p>
          <a:p>
            <a:pPr marL="640080" indent="-457200">
              <a:buSzPct val="75000"/>
              <a:buFont typeface="Wingdings" panose="05000000000000000000" pitchFamily="2" charset="2"/>
              <a:buChar char="q"/>
            </a:pPr>
            <a:r>
              <a:rPr lang="en-US" sz="2400" dirty="0"/>
              <a:t>Filled out when a record needs to be stored in paper form </a:t>
            </a:r>
          </a:p>
          <a:p>
            <a:pPr marL="640080" indent="-457200">
              <a:buSzPct val="75000"/>
              <a:buFont typeface="Wingdings" panose="05000000000000000000" pitchFamily="2" charset="2"/>
              <a:buChar char="q"/>
            </a:pPr>
            <a:r>
              <a:rPr lang="en-US" sz="2400" dirty="0"/>
              <a:t>Approved by a Supervisor with authority over the record</a:t>
            </a:r>
          </a:p>
          <a:p>
            <a:pPr marL="640080" indent="-457200">
              <a:buSzPct val="75000"/>
              <a:buFont typeface="Wingdings" panose="05000000000000000000" pitchFamily="2" charset="2"/>
              <a:buChar char="q"/>
            </a:pPr>
            <a:r>
              <a:rPr lang="en-US" sz="2400" dirty="0"/>
              <a:t>Approved by the Records Management team</a:t>
            </a:r>
          </a:p>
          <a:p>
            <a:pPr marL="640080" indent="-457200">
              <a:buSzPct val="75000"/>
              <a:buFont typeface="Wingdings" panose="05000000000000000000" pitchFamily="2" charset="2"/>
              <a:buChar char="q"/>
            </a:pPr>
            <a:r>
              <a:rPr lang="en-US" sz="2400" dirty="0"/>
              <a:t>Affixed to the box of the records being stored using an </a:t>
            </a:r>
            <a:r>
              <a:rPr lang="en-US" sz="2400" dirty="0">
                <a:solidFill>
                  <a:schemeClr val="accent6"/>
                </a:solidFill>
              </a:rPr>
              <a:t>ORANGE</a:t>
            </a:r>
            <a:r>
              <a:rPr lang="en-US" sz="2400" dirty="0"/>
              <a:t> </a:t>
            </a:r>
            <a:r>
              <a:rPr lang="en-US" sz="2400" dirty="0" smtClean="0"/>
              <a:t>label</a:t>
            </a:r>
          </a:p>
        </p:txBody>
      </p:sp>
    </p:spTree>
    <p:custDataLst>
      <p:tags r:id="rId1"/>
    </p:custDataLst>
    <p:extLst>
      <p:ext uri="{BB962C8B-B14F-4D97-AF65-F5344CB8AC3E}">
        <p14:creationId xmlns:p14="http://schemas.microsoft.com/office/powerpoint/2010/main" val="105716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Records Retention Box Label</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11</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533837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0571" y="1371600"/>
            <a:ext cx="7110549" cy="4937125"/>
          </a:xfrm>
        </p:spPr>
        <p:txBody>
          <a:bodyPr/>
          <a:lstStyle/>
          <a:p>
            <a:r>
              <a:rPr lang="en-US" dirty="0" smtClean="0"/>
              <a:t>To scan your documents you must:</a:t>
            </a:r>
          </a:p>
          <a:p>
            <a:pPr marL="640080" indent="-457200">
              <a:buSzPct val="75000"/>
              <a:buFont typeface="Wingdings" panose="05000000000000000000" pitchFamily="2" charset="2"/>
              <a:buChar char="q"/>
            </a:pPr>
            <a:r>
              <a:rPr lang="en-US" sz="2400" dirty="0" smtClean="0"/>
              <a:t>Fill out a </a:t>
            </a:r>
            <a:r>
              <a:rPr lang="en-US" sz="2400" b="1" dirty="0" smtClean="0"/>
              <a:t>Scanning Spreadsheet </a:t>
            </a:r>
            <a:r>
              <a:rPr lang="en-US" sz="2400" dirty="0" smtClean="0"/>
              <a:t>downloaded from the records management webpage</a:t>
            </a:r>
            <a:endParaRPr lang="en-US" sz="2400" dirty="0"/>
          </a:p>
          <a:p>
            <a:pPr marL="640080" indent="-457200">
              <a:buSzPct val="75000"/>
              <a:buFont typeface="Wingdings" panose="05000000000000000000" pitchFamily="2" charset="2"/>
              <a:buChar char="q"/>
            </a:pPr>
            <a:r>
              <a:rPr lang="en-US" sz="2400" dirty="0" smtClean="0"/>
              <a:t>Prepare your records for scanning (free of all paper clips, staples, and unfolded)</a:t>
            </a:r>
            <a:endParaRPr lang="en-US" sz="2400" dirty="0"/>
          </a:p>
          <a:p>
            <a:pPr marL="640080" indent="-457200">
              <a:buSzPct val="75000"/>
              <a:buFont typeface="Wingdings" panose="05000000000000000000" pitchFamily="2" charset="2"/>
              <a:buChar char="q"/>
            </a:pPr>
            <a:r>
              <a:rPr lang="en-US" sz="2400" dirty="0" smtClean="0"/>
              <a:t>Obtain approval from the supervisor and Records Management team</a:t>
            </a:r>
          </a:p>
          <a:p>
            <a:pPr marL="640080" indent="-457200">
              <a:buSzPct val="75000"/>
              <a:buFont typeface="Wingdings" panose="05000000000000000000" pitchFamily="2" charset="2"/>
              <a:buChar char="q"/>
            </a:pPr>
            <a:r>
              <a:rPr lang="en-US" sz="2400" dirty="0" smtClean="0"/>
              <a:t>Place documents in box and mark with </a:t>
            </a:r>
            <a:r>
              <a:rPr lang="en-US" sz="2400" dirty="0" smtClean="0">
                <a:solidFill>
                  <a:srgbClr val="0070C0"/>
                </a:solidFill>
              </a:rPr>
              <a:t>BLUE</a:t>
            </a:r>
            <a:r>
              <a:rPr lang="en-US" sz="2400" dirty="0" smtClean="0"/>
              <a:t> </a:t>
            </a:r>
            <a:r>
              <a:rPr lang="en-US" sz="2400" b="1" dirty="0"/>
              <a:t>records retention box </a:t>
            </a:r>
            <a:r>
              <a:rPr lang="en-US" sz="2400" b="1" dirty="0" smtClean="0"/>
              <a:t>label</a:t>
            </a:r>
            <a:endParaRPr lang="en-US" sz="2400" dirty="0"/>
          </a:p>
          <a:p>
            <a:pPr marL="640080" indent="-457200">
              <a:buSzPct val="75000"/>
              <a:buFont typeface="Wingdings" panose="05000000000000000000" pitchFamily="2" charset="2"/>
              <a:buChar char="q"/>
            </a:pPr>
            <a:r>
              <a:rPr lang="en-US" sz="2400" dirty="0" smtClean="0"/>
              <a:t>Notify </a:t>
            </a:r>
            <a:r>
              <a:rPr lang="en-US" sz="2400" dirty="0"/>
              <a:t>records management that box is ready to </a:t>
            </a:r>
            <a:r>
              <a:rPr lang="en-US" sz="2400" dirty="0" smtClean="0"/>
              <a:t>scanned</a:t>
            </a:r>
            <a:endParaRPr lang="en-US" sz="2400" i="1" dirty="0"/>
          </a:p>
        </p:txBody>
      </p:sp>
      <p:sp>
        <p:nvSpPr>
          <p:cNvPr id="5" name="Title 4"/>
          <p:cNvSpPr>
            <a:spLocks noGrp="1"/>
          </p:cNvSpPr>
          <p:nvPr>
            <p:ph type="title"/>
          </p:nvPr>
        </p:nvSpPr>
        <p:spPr>
          <a:xfrm>
            <a:off x="0" y="16100"/>
            <a:ext cx="9144000" cy="1143000"/>
          </a:xfr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l"/>
            <a:r>
              <a:rPr lang="en-US" sz="3200" b="1" dirty="0" smtClean="0"/>
              <a:t>  Option </a:t>
            </a:r>
            <a:r>
              <a:rPr lang="en-US" sz="3200" b="1" dirty="0"/>
              <a:t>2: Scanning</a:t>
            </a:r>
          </a:p>
        </p:txBody>
      </p:sp>
      <p:pic>
        <p:nvPicPr>
          <p:cNvPr id="7" name="Atsumi"/>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82880" y="1371600"/>
            <a:ext cx="1531620" cy="461619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528212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Scanning Spreadsheet</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13</a:t>
            </a:fld>
            <a:endParaRPr lang="en-US" dirty="0"/>
          </a:p>
        </p:txBody>
      </p:sp>
      <p:pic>
        <p:nvPicPr>
          <p:cNvPr id="20" name="Picture 19"/>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659878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your Documents for Scanning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14</a:t>
            </a:fld>
            <a:endParaRPr lang="en-US" dirty="0"/>
          </a:p>
        </p:txBody>
      </p:sp>
      <p:sp>
        <p:nvSpPr>
          <p:cNvPr id="5" name="Content Placeholder 4"/>
          <p:cNvSpPr>
            <a:spLocks noGrp="1"/>
          </p:cNvSpPr>
          <p:nvPr>
            <p:ph sz="half" idx="12"/>
          </p:nvPr>
        </p:nvSpPr>
        <p:spPr>
          <a:xfrm>
            <a:off x="4059936" y="1371600"/>
            <a:ext cx="4748784" cy="4937760"/>
          </a:xfrm>
        </p:spPr>
        <p:txBody>
          <a:bodyPr/>
          <a:lstStyle/>
          <a:p>
            <a:pPr marL="342900" indent="-342900">
              <a:buFont typeface="Arial" panose="020B0604020202020204" pitchFamily="34" charset="0"/>
              <a:buChar char="•"/>
            </a:pPr>
            <a:r>
              <a:rPr lang="en-US" dirty="0" smtClean="0"/>
              <a:t>Follow these requirements to properly prepare a box of records for scanning</a:t>
            </a:r>
          </a:p>
          <a:p>
            <a:pPr marL="342900" indent="-342900">
              <a:buFont typeface="Arial" panose="020B0604020202020204" pitchFamily="34" charset="0"/>
              <a:buChar char="•"/>
            </a:pPr>
            <a:r>
              <a:rPr lang="en-US" dirty="0" smtClean="0"/>
              <a:t>Click on the image to the left to download the checklist </a:t>
            </a:r>
            <a:r>
              <a:rPr lang="en-US" b="1" i="1" dirty="0" smtClean="0"/>
              <a:t>or</a:t>
            </a:r>
          </a:p>
          <a:p>
            <a:pPr marL="342900" indent="-342900">
              <a:buFont typeface="Arial" panose="020B0604020202020204" pitchFamily="34" charset="0"/>
              <a:buChar char="•"/>
            </a:pPr>
            <a:r>
              <a:rPr lang="en-US" dirty="0" smtClean="0"/>
              <a:t>Download the checklist for the Resources tab</a:t>
            </a:r>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8" name="Picture 7">
            <a:hlinkClick r:id="rId4" action="ppaction://hlinkfile"/>
          </p:cNvPr>
          <p:cNvPicPr>
            <a:picLocks noChangeAspect="1"/>
          </p:cNvPicPr>
          <p:nvPr/>
        </p:nvPicPr>
        <p:blipFill>
          <a:blip r:embed="rId5"/>
          <a:stretch>
            <a:fillRect/>
          </a:stretch>
        </p:blipFill>
        <p:spPr>
          <a:xfrm>
            <a:off x="329184" y="1342452"/>
            <a:ext cx="3645408" cy="4900981"/>
          </a:xfrm>
          <a:prstGeom prst="rect">
            <a:avLst/>
          </a:prstGeom>
          <a:ln>
            <a:solidFill>
              <a:schemeClr val="tx1"/>
            </a:solidFill>
          </a:ln>
        </p:spPr>
      </p:pic>
    </p:spTree>
    <p:custDataLst>
      <p:tags r:id="rId1"/>
    </p:custDataLst>
    <p:extLst>
      <p:ext uri="{BB962C8B-B14F-4D97-AF65-F5344CB8AC3E}">
        <p14:creationId xmlns:p14="http://schemas.microsoft.com/office/powerpoint/2010/main" val="2155733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00"/>
            <a:ext cx="9144000" cy="1143000"/>
          </a:xfr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l"/>
            <a:r>
              <a:rPr lang="en-US" sz="3200" b="1" dirty="0" smtClean="0"/>
              <a:t>  Option </a:t>
            </a:r>
            <a:r>
              <a:rPr lang="en-US" sz="3200" b="1" dirty="0"/>
              <a:t>3: Shredding</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15</a:t>
            </a:fld>
            <a:endParaRPr lang="en-US" dirty="0"/>
          </a:p>
        </p:txBody>
      </p:sp>
      <p:sp>
        <p:nvSpPr>
          <p:cNvPr id="5" name="Content Placeholder 4"/>
          <p:cNvSpPr>
            <a:spLocks noGrp="1"/>
          </p:cNvSpPr>
          <p:nvPr>
            <p:ph sz="quarter" idx="12"/>
          </p:nvPr>
        </p:nvSpPr>
        <p:spPr>
          <a:xfrm>
            <a:off x="2177143" y="1371600"/>
            <a:ext cx="6784294" cy="4876800"/>
          </a:xfrm>
        </p:spPr>
        <p:txBody>
          <a:bodyPr/>
          <a:lstStyle/>
          <a:p>
            <a:r>
              <a:rPr lang="en-US" sz="2400" b="1" i="1" dirty="0" smtClean="0"/>
              <a:t>To determine if your records may be shredded:</a:t>
            </a:r>
          </a:p>
          <a:p>
            <a:pPr marL="640080" indent="-457200">
              <a:buSzPct val="75000"/>
              <a:buFont typeface="Wingdings" panose="05000000000000000000" pitchFamily="2" charset="2"/>
              <a:buChar char="q"/>
            </a:pPr>
            <a:r>
              <a:rPr lang="en-US" sz="2400" dirty="0" smtClean="0"/>
              <a:t>Contact the Records Management to determine if the record has met its retention period</a:t>
            </a:r>
          </a:p>
          <a:p>
            <a:pPr marL="640080" indent="-457200">
              <a:buSzPct val="75000"/>
              <a:buFont typeface="Wingdings" panose="05000000000000000000" pitchFamily="2" charset="2"/>
              <a:buChar char="q"/>
            </a:pPr>
            <a:r>
              <a:rPr lang="en-US" sz="2400" dirty="0" smtClean="0"/>
              <a:t>Fill out a </a:t>
            </a:r>
            <a:r>
              <a:rPr lang="en-US" sz="2400" b="1" dirty="0" smtClean="0"/>
              <a:t>Destruction Form</a:t>
            </a:r>
          </a:p>
          <a:p>
            <a:pPr marL="640080" indent="-457200">
              <a:buSzPct val="75000"/>
              <a:buFont typeface="Wingdings" panose="05000000000000000000" pitchFamily="2" charset="2"/>
              <a:buChar char="q"/>
            </a:pPr>
            <a:r>
              <a:rPr lang="en-US" sz="2400" dirty="0" smtClean="0"/>
              <a:t>Supervisor and Records Management team sign</a:t>
            </a:r>
          </a:p>
          <a:p>
            <a:pPr marL="640080" indent="-457200">
              <a:buSzPct val="75000"/>
              <a:buFont typeface="Wingdings" panose="05000000000000000000" pitchFamily="2" charset="2"/>
              <a:buChar char="q"/>
            </a:pPr>
            <a:r>
              <a:rPr lang="en-US" sz="2400" dirty="0" smtClean="0"/>
              <a:t>Place your records in a box marked with a </a:t>
            </a:r>
            <a:r>
              <a:rPr lang="en-US" sz="2400" b="1" dirty="0" smtClean="0">
                <a:solidFill>
                  <a:srgbClr val="FF00FF"/>
                </a:solidFill>
              </a:rPr>
              <a:t>PINK</a:t>
            </a:r>
            <a:r>
              <a:rPr lang="en-US" sz="2400" dirty="0" smtClean="0"/>
              <a:t> </a:t>
            </a:r>
            <a:r>
              <a:rPr lang="en-US" sz="2400" b="1" dirty="0"/>
              <a:t>D</a:t>
            </a:r>
            <a:r>
              <a:rPr lang="en-US" sz="2400" b="1" dirty="0" smtClean="0"/>
              <a:t>estruction Box Label</a:t>
            </a:r>
          </a:p>
          <a:p>
            <a:pPr marL="640080" indent="-457200">
              <a:buSzPct val="75000"/>
              <a:buFont typeface="Wingdings" panose="05000000000000000000" pitchFamily="2" charset="2"/>
              <a:buChar char="q"/>
            </a:pPr>
            <a:r>
              <a:rPr lang="en-US" sz="2400" dirty="0" smtClean="0"/>
              <a:t>Notify the Records Management team that your records are ready to be sent to the shredding company</a:t>
            </a:r>
            <a:endParaRPr lang="en-US" sz="2400" dirty="0"/>
          </a:p>
        </p:txBody>
      </p:sp>
      <p:pic>
        <p:nvPicPr>
          <p:cNvPr id="6" name="Br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22150" y="1371600"/>
            <a:ext cx="2154325" cy="465415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4134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00"/>
            <a:ext cx="9144000" cy="1143000"/>
          </a:xfr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l"/>
            <a:r>
              <a:rPr lang="en-US" sz="3200" b="1" dirty="0">
                <a:solidFill>
                  <a:srgbClr val="FF00FF"/>
                </a:solidFill>
              </a:rPr>
              <a:t/>
            </a:r>
            <a:br>
              <a:rPr lang="en-US" sz="3200" b="1" dirty="0">
                <a:solidFill>
                  <a:srgbClr val="FF00FF"/>
                </a:solidFill>
              </a:rPr>
            </a:br>
            <a:r>
              <a:rPr lang="en-US" sz="3200" b="1" dirty="0" smtClean="0"/>
              <a:t>  The </a:t>
            </a:r>
            <a:r>
              <a:rPr lang="en-US" sz="3200" b="1" dirty="0"/>
              <a:t>Record Destruction Label</a:t>
            </a:r>
            <a:r>
              <a:rPr lang="en-US" sz="3200" b="1" dirty="0">
                <a:solidFill>
                  <a:srgbClr val="FF00FF"/>
                </a:solidFill>
              </a:rPr>
              <a:t/>
            </a:r>
            <a:br>
              <a:rPr lang="en-US" sz="3200" b="1" dirty="0">
                <a:solidFill>
                  <a:srgbClr val="FF00FF"/>
                </a:solidFill>
              </a:rPr>
            </a:br>
            <a:endParaRPr lang="en-US" sz="3200" b="1" dirty="0">
              <a:solidFill>
                <a:srgbClr val="FF00FF"/>
              </a:solidFill>
            </a:endParaRPr>
          </a:p>
        </p:txBody>
      </p:sp>
      <p:sp>
        <p:nvSpPr>
          <p:cNvPr id="5" name="Content Placeholder 4"/>
          <p:cNvSpPr>
            <a:spLocks noGrp="1"/>
          </p:cNvSpPr>
          <p:nvPr>
            <p:ph sz="quarter" idx="12"/>
          </p:nvPr>
        </p:nvSpPr>
        <p:spPr/>
        <p:txBody>
          <a:bodyPr/>
          <a:lstStyle/>
          <a:p>
            <a:r>
              <a:rPr lang="en-US" b="1" i="1" dirty="0"/>
              <a:t>The Record </a:t>
            </a:r>
            <a:r>
              <a:rPr lang="en-US" b="1" i="1" dirty="0" smtClean="0"/>
              <a:t>Destruction Label </a:t>
            </a:r>
            <a:r>
              <a:rPr lang="en-US" b="1" i="1" dirty="0"/>
              <a:t>is:</a:t>
            </a:r>
          </a:p>
          <a:p>
            <a:pPr marL="640080" indent="-457200">
              <a:buSzPct val="75000"/>
              <a:buFont typeface="Wingdings" panose="05000000000000000000" pitchFamily="2" charset="2"/>
              <a:buChar char="q"/>
            </a:pPr>
            <a:r>
              <a:rPr lang="en-US" sz="2400" dirty="0"/>
              <a:t>Downloaded from the Records Management webpage</a:t>
            </a:r>
          </a:p>
          <a:p>
            <a:pPr marL="640080" indent="-457200">
              <a:buSzPct val="75000"/>
              <a:buFont typeface="Wingdings" panose="05000000000000000000" pitchFamily="2" charset="2"/>
              <a:buChar char="q"/>
            </a:pPr>
            <a:r>
              <a:rPr lang="en-US" sz="2400" dirty="0"/>
              <a:t>Filled out when a record </a:t>
            </a:r>
            <a:r>
              <a:rPr lang="en-US" sz="2400" dirty="0" smtClean="0"/>
              <a:t>has met its retention period </a:t>
            </a:r>
          </a:p>
          <a:p>
            <a:pPr marL="640080" indent="-457200">
              <a:buSzPct val="75000"/>
              <a:buFont typeface="Wingdings" panose="05000000000000000000" pitchFamily="2" charset="2"/>
              <a:buChar char="q"/>
            </a:pPr>
            <a:r>
              <a:rPr lang="en-US" sz="2400" dirty="0" smtClean="0"/>
              <a:t>Approved </a:t>
            </a:r>
            <a:r>
              <a:rPr lang="en-US" sz="2400" dirty="0"/>
              <a:t>by a Supervisor with authority over the record</a:t>
            </a:r>
          </a:p>
          <a:p>
            <a:pPr marL="640080" indent="-457200">
              <a:buSzPct val="75000"/>
              <a:buFont typeface="Wingdings" panose="05000000000000000000" pitchFamily="2" charset="2"/>
              <a:buChar char="q"/>
            </a:pPr>
            <a:r>
              <a:rPr lang="en-US" sz="2400" dirty="0"/>
              <a:t>Approved by the Records Management Program</a:t>
            </a:r>
          </a:p>
          <a:p>
            <a:pPr marL="640080" indent="-457200">
              <a:buSzPct val="75000"/>
              <a:buFont typeface="Wingdings" panose="05000000000000000000" pitchFamily="2" charset="2"/>
              <a:buChar char="q"/>
            </a:pPr>
            <a:r>
              <a:rPr lang="en-US" sz="2400" dirty="0"/>
              <a:t>Affixed to the box of the records being stored using </a:t>
            </a:r>
            <a:r>
              <a:rPr lang="en-US" sz="2400" dirty="0" smtClean="0"/>
              <a:t>a </a:t>
            </a:r>
            <a:r>
              <a:rPr lang="en-US" sz="2400" dirty="0" smtClean="0">
                <a:solidFill>
                  <a:srgbClr val="FF00FF"/>
                </a:solidFill>
              </a:rPr>
              <a:t>PINK</a:t>
            </a:r>
            <a:r>
              <a:rPr lang="en-US" sz="2400" dirty="0" smtClean="0">
                <a:solidFill>
                  <a:schemeClr val="tx2">
                    <a:lumMod val="60000"/>
                    <a:lumOff val="40000"/>
                  </a:schemeClr>
                </a:solidFill>
              </a:rPr>
              <a:t> </a:t>
            </a:r>
            <a:r>
              <a:rPr lang="en-US" sz="2400" dirty="0" smtClean="0"/>
              <a:t>label</a:t>
            </a:r>
            <a:endParaRPr lang="en-US" sz="2400" dirty="0"/>
          </a:p>
          <a:p>
            <a:endParaRPr lang="en-US" b="1" i="1" dirty="0" smtClean="0"/>
          </a:p>
          <a:p>
            <a:pPr marL="457200" indent="-457200">
              <a:buBlip>
                <a:blip r:embed="rId4"/>
              </a:buBlip>
            </a:pPr>
            <a:r>
              <a:rPr lang="en-US" i="1" dirty="0"/>
              <a:t>No record may be </a:t>
            </a:r>
            <a:r>
              <a:rPr lang="en-US" i="1" dirty="0" smtClean="0"/>
              <a:t>destroyed Until </a:t>
            </a:r>
            <a:r>
              <a:rPr lang="en-US" i="1" dirty="0"/>
              <a:t>the label is approved by the Supervisor and the Records Management </a:t>
            </a:r>
            <a:r>
              <a:rPr lang="en-US" i="1" dirty="0" smtClean="0"/>
              <a:t>Team</a:t>
            </a:r>
            <a:endParaRPr lang="en-US" i="1" dirty="0"/>
          </a:p>
        </p:txBody>
      </p:sp>
    </p:spTree>
    <p:custDataLst>
      <p:tags r:id="rId1"/>
    </p:custDataLst>
    <p:extLst>
      <p:ext uri="{BB962C8B-B14F-4D97-AF65-F5344CB8AC3E}">
        <p14:creationId xmlns:p14="http://schemas.microsoft.com/office/powerpoint/2010/main" val="3596496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Slide 8</a:t>
            </a:r>
            <a:endParaRPr lang="en-US" dirty="0"/>
          </a:p>
        </p:txBody>
      </p:sp>
      <p:sp>
        <p:nvSpPr>
          <p:cNvPr id="3" name="Footer Placeholder 2"/>
          <p:cNvSpPr>
            <a:spLocks noGrp="1"/>
          </p:cNvSpPr>
          <p:nvPr>
            <p:ph type="ftr" sz="quarter" idx="10"/>
          </p:nvPr>
        </p:nvSpPr>
        <p:spPr/>
        <p:txBody>
          <a:bodyPr/>
          <a:lstStyle/>
          <a:p>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r>
              <a:rPr lang="en-US" smtClean="0"/>
              <a:t> Slide </a:t>
            </a:r>
            <a:fld id="{F1733E7F-F35A-45C7-967F-B65877603703}" type="slidenum">
              <a:rPr lang="en-US" smtClean="0"/>
              <a:pPr/>
              <a:t>17</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235365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a:xfrm>
            <a:off x="119743" y="1371600"/>
            <a:ext cx="8841695" cy="4876800"/>
          </a:xfrm>
        </p:spPr>
        <p:txBody>
          <a:bodyPr/>
          <a:lstStyle/>
          <a:p>
            <a:r>
              <a:rPr lang="en-US" b="1" i="1" dirty="0" smtClean="0">
                <a:latin typeface="+mj-lt"/>
              </a:rPr>
              <a:t>When labeling and boxing </a:t>
            </a:r>
            <a:r>
              <a:rPr lang="en-US" b="1" i="1" dirty="0">
                <a:latin typeface="+mj-lt"/>
              </a:rPr>
              <a:t>r</a:t>
            </a:r>
            <a:r>
              <a:rPr lang="en-US" b="1" i="1" dirty="0" smtClean="0">
                <a:latin typeface="+mj-lt"/>
              </a:rPr>
              <a:t>ecords:</a:t>
            </a:r>
          </a:p>
          <a:p>
            <a:pPr marL="548640" indent="-457200">
              <a:buFont typeface="+mj-lt"/>
              <a:buAutoNum type="arabicPeriod"/>
            </a:pPr>
            <a:r>
              <a:rPr lang="en-US" sz="2400" dirty="0" smtClean="0">
                <a:latin typeface="+mj-lt"/>
              </a:rPr>
              <a:t>If you are:</a:t>
            </a:r>
          </a:p>
          <a:p>
            <a:pPr marL="731520" lvl="1" indent="-274320"/>
            <a:r>
              <a:rPr lang="en-US" b="1" dirty="0" smtClean="0">
                <a:latin typeface="+mj-lt"/>
              </a:rPr>
              <a:t>Storing and Scanning </a:t>
            </a:r>
            <a:r>
              <a:rPr lang="en-US" dirty="0" smtClean="0">
                <a:latin typeface="+mj-lt"/>
              </a:rPr>
              <a:t>use the </a:t>
            </a:r>
            <a:r>
              <a:rPr lang="en-US" b="1" i="1" dirty="0" smtClean="0">
                <a:latin typeface="+mj-lt"/>
              </a:rPr>
              <a:t>Record </a:t>
            </a:r>
            <a:r>
              <a:rPr lang="en-US" b="1" i="1" dirty="0">
                <a:latin typeface="+mj-lt"/>
              </a:rPr>
              <a:t>Retention </a:t>
            </a:r>
            <a:r>
              <a:rPr lang="en-US" b="1" i="1" dirty="0" smtClean="0">
                <a:latin typeface="+mj-lt"/>
              </a:rPr>
              <a:t>Box Label </a:t>
            </a:r>
          </a:p>
          <a:p>
            <a:pPr marL="731520" lvl="1" indent="-274320"/>
            <a:r>
              <a:rPr lang="en-US" b="1" dirty="0" smtClean="0">
                <a:latin typeface="+mj-lt"/>
              </a:rPr>
              <a:t>Shredding</a:t>
            </a:r>
            <a:r>
              <a:rPr lang="en-US" dirty="0" smtClean="0">
                <a:latin typeface="+mj-lt"/>
              </a:rPr>
              <a:t> use the </a:t>
            </a:r>
            <a:r>
              <a:rPr lang="en-US" b="1" dirty="0" smtClean="0">
                <a:latin typeface="+mj-lt"/>
              </a:rPr>
              <a:t>Record Destruction Box Label </a:t>
            </a:r>
            <a:endParaRPr lang="en-US" dirty="0" smtClean="0">
              <a:latin typeface="+mj-lt"/>
            </a:endParaRPr>
          </a:p>
          <a:p>
            <a:pPr marL="457200" indent="-457200">
              <a:buFont typeface="+mj-lt"/>
              <a:buAutoNum type="arabicPeriod"/>
            </a:pPr>
            <a:r>
              <a:rPr lang="en-US" sz="2400" dirty="0" smtClean="0">
                <a:latin typeface="+mj-lt"/>
              </a:rPr>
              <a:t>When labeling the records for:</a:t>
            </a:r>
          </a:p>
          <a:p>
            <a:pPr marL="640080" lvl="1" indent="-274320">
              <a:buFont typeface="Arial" panose="020B0604020202020204" pitchFamily="34" charset="0"/>
              <a:buChar char="•"/>
            </a:pPr>
            <a:r>
              <a:rPr lang="en-US" b="1" dirty="0">
                <a:latin typeface="+mj-lt"/>
              </a:rPr>
              <a:t>Storage</a:t>
            </a:r>
            <a:r>
              <a:rPr lang="en-US" dirty="0">
                <a:latin typeface="+mj-lt"/>
              </a:rPr>
              <a:t> </a:t>
            </a:r>
            <a:r>
              <a:rPr lang="en-US" dirty="0" smtClean="0">
                <a:latin typeface="+mj-lt"/>
              </a:rPr>
              <a:t>print </a:t>
            </a:r>
            <a:r>
              <a:rPr lang="en-US" dirty="0">
                <a:latin typeface="+mj-lt"/>
              </a:rPr>
              <a:t>the </a:t>
            </a:r>
            <a:r>
              <a:rPr lang="en-US" b="1" dirty="0">
                <a:latin typeface="+mj-lt"/>
              </a:rPr>
              <a:t>Records Retention Box Label </a:t>
            </a:r>
            <a:r>
              <a:rPr lang="en-US" dirty="0">
                <a:latin typeface="+mj-lt"/>
              </a:rPr>
              <a:t>on </a:t>
            </a:r>
            <a:r>
              <a:rPr lang="en-US" dirty="0">
                <a:solidFill>
                  <a:schemeClr val="accent6"/>
                </a:solidFill>
                <a:latin typeface="+mj-lt"/>
              </a:rPr>
              <a:t>Orange</a:t>
            </a:r>
            <a:r>
              <a:rPr lang="en-US" dirty="0">
                <a:latin typeface="+mj-lt"/>
              </a:rPr>
              <a:t> paper </a:t>
            </a:r>
            <a:endParaRPr lang="en-US" dirty="0" smtClean="0">
              <a:latin typeface="+mj-lt"/>
            </a:endParaRPr>
          </a:p>
          <a:p>
            <a:pPr marL="640080" lvl="1" indent="-274320">
              <a:buFont typeface="Arial" panose="020B0604020202020204" pitchFamily="34" charset="0"/>
              <a:buChar char="•"/>
            </a:pPr>
            <a:r>
              <a:rPr lang="en-US" b="1" dirty="0">
                <a:latin typeface="+mj-lt"/>
              </a:rPr>
              <a:t>Scanning</a:t>
            </a:r>
            <a:r>
              <a:rPr lang="en-US" dirty="0">
                <a:latin typeface="+mj-lt"/>
              </a:rPr>
              <a:t> print the </a:t>
            </a:r>
            <a:r>
              <a:rPr lang="en-US" b="1" dirty="0">
                <a:latin typeface="+mj-lt"/>
              </a:rPr>
              <a:t>Records Retention Box Label </a:t>
            </a:r>
            <a:r>
              <a:rPr lang="en-US" dirty="0" smtClean="0">
                <a:latin typeface="+mj-lt"/>
              </a:rPr>
              <a:t>on </a:t>
            </a:r>
            <a:r>
              <a:rPr lang="en-US" dirty="0">
                <a:solidFill>
                  <a:schemeClr val="tx2"/>
                </a:solidFill>
                <a:latin typeface="+mj-lt"/>
              </a:rPr>
              <a:t>Blue</a:t>
            </a:r>
            <a:r>
              <a:rPr lang="en-US" dirty="0">
                <a:latin typeface="+mj-lt"/>
              </a:rPr>
              <a:t> paper</a:t>
            </a:r>
          </a:p>
          <a:p>
            <a:pPr marL="640080" lvl="1" indent="-274320">
              <a:buFont typeface="Arial" panose="020B0604020202020204" pitchFamily="34" charset="0"/>
              <a:buChar char="•"/>
            </a:pPr>
            <a:r>
              <a:rPr lang="en-US" b="1" dirty="0" smtClean="0">
                <a:latin typeface="+mj-lt"/>
              </a:rPr>
              <a:t>Shredding</a:t>
            </a:r>
            <a:r>
              <a:rPr lang="en-US" dirty="0" smtClean="0">
                <a:latin typeface="+mj-lt"/>
              </a:rPr>
              <a:t> </a:t>
            </a:r>
            <a:r>
              <a:rPr lang="en-US" dirty="0">
                <a:latin typeface="+mj-lt"/>
              </a:rPr>
              <a:t>print the </a:t>
            </a:r>
            <a:r>
              <a:rPr lang="en-US" b="1" dirty="0">
                <a:latin typeface="+mj-lt"/>
              </a:rPr>
              <a:t>Records Destruction Box Label </a:t>
            </a:r>
            <a:r>
              <a:rPr lang="en-US" dirty="0">
                <a:latin typeface="+mj-lt"/>
              </a:rPr>
              <a:t>on </a:t>
            </a:r>
            <a:r>
              <a:rPr lang="en-US" dirty="0">
                <a:solidFill>
                  <a:srgbClr val="FF00FF"/>
                </a:solidFill>
                <a:latin typeface="+mj-lt"/>
              </a:rPr>
              <a:t>Pink </a:t>
            </a:r>
            <a:r>
              <a:rPr lang="en-US" dirty="0" smtClean="0">
                <a:latin typeface="+mj-lt"/>
              </a:rPr>
              <a:t>paper</a:t>
            </a:r>
          </a:p>
          <a:p>
            <a:pPr marL="457200" indent="-457200">
              <a:buFont typeface="+mj-lt"/>
              <a:buAutoNum type="arabicPeriod"/>
            </a:pPr>
            <a:r>
              <a:rPr lang="en-US" sz="2400" dirty="0" smtClean="0">
                <a:latin typeface="+mj-lt"/>
              </a:rPr>
              <a:t>Attach the label and box the records and notify Records Management</a:t>
            </a:r>
            <a:endParaRPr lang="en-US" sz="2400" dirty="0">
              <a:latin typeface="+mj-lt"/>
            </a:endParaRPr>
          </a:p>
          <a:p>
            <a:pPr marL="342900" indent="-342900">
              <a:buFont typeface="Arial" panose="020B0604020202020204" pitchFamily="34" charset="0"/>
              <a:buChar char="•"/>
            </a:pPr>
            <a:endParaRPr lang="en-US" sz="2000" dirty="0"/>
          </a:p>
        </p:txBody>
      </p:sp>
      <p:sp>
        <p:nvSpPr>
          <p:cNvPr id="6" name="Rectangle 5"/>
          <p:cNvSpPr/>
          <p:nvPr/>
        </p:nvSpPr>
        <p:spPr>
          <a:xfrm>
            <a:off x="0" y="0"/>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smtClean="0">
                <a:solidFill>
                  <a:schemeClr val="bg1"/>
                </a:solidFill>
                <a:latin typeface="+mj-lt"/>
                <a:ea typeface="+mj-ea"/>
                <a:cs typeface="+mj-cs"/>
              </a:rPr>
              <a:t>  Overview</a:t>
            </a:r>
            <a:r>
              <a:rPr lang="en-US" sz="3200" b="1" dirty="0">
                <a:solidFill>
                  <a:schemeClr val="bg1"/>
                </a:solidFill>
                <a:latin typeface="+mj-lt"/>
                <a:ea typeface="+mj-ea"/>
                <a:cs typeface="+mj-cs"/>
              </a:rPr>
              <a:t>: Labeling and Boxing Records </a:t>
            </a:r>
          </a:p>
        </p:txBody>
      </p:sp>
    </p:spTree>
    <p:custDataLst>
      <p:tags r:id="rId1"/>
    </p:custDataLst>
    <p:extLst>
      <p:ext uri="{BB962C8B-B14F-4D97-AF65-F5344CB8AC3E}">
        <p14:creationId xmlns:p14="http://schemas.microsoft.com/office/powerpoint/2010/main" val="2134978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a:xfrm>
            <a:off x="0" y="1197429"/>
            <a:ext cx="8961437" cy="5050971"/>
          </a:xfrm>
        </p:spPr>
        <p:txBody>
          <a:bodyPr/>
          <a:lstStyle/>
          <a:p>
            <a:r>
              <a:rPr lang="en-US" sz="2400" i="1" dirty="0" smtClean="0"/>
              <a:t>When boxing records for storage:</a:t>
            </a:r>
          </a:p>
          <a:p>
            <a:pPr marL="640080" indent="-457200">
              <a:buFont typeface="Arial" panose="020B0604020202020204" pitchFamily="34" charset="0"/>
              <a:buChar char="•"/>
            </a:pPr>
            <a:r>
              <a:rPr lang="en-US" sz="2400" dirty="0" smtClean="0"/>
              <a:t>Don’t </a:t>
            </a:r>
            <a:r>
              <a:rPr lang="en-US" sz="2400" dirty="0"/>
              <a:t>mix different </a:t>
            </a:r>
            <a:r>
              <a:rPr lang="en-US" sz="2400" dirty="0" smtClean="0"/>
              <a:t>types </a:t>
            </a:r>
            <a:r>
              <a:rPr lang="en-US" sz="2400" dirty="0"/>
              <a:t>of files together (i.e. timesheets and invoices)</a:t>
            </a:r>
          </a:p>
          <a:p>
            <a:pPr marL="640080" indent="-457200">
              <a:buFont typeface="Arial" panose="020B0604020202020204" pitchFamily="34" charset="0"/>
              <a:buChar char="•"/>
            </a:pPr>
            <a:r>
              <a:rPr lang="en-US" sz="2400" dirty="0"/>
              <a:t>Box files according to the </a:t>
            </a:r>
            <a:r>
              <a:rPr lang="en-US" sz="2400" dirty="0" smtClean="0"/>
              <a:t>needs of your </a:t>
            </a:r>
            <a:r>
              <a:rPr lang="en-US" sz="2400" dirty="0"/>
              <a:t>office (ex. Financial records by fiscal year, construction projects </a:t>
            </a:r>
            <a:r>
              <a:rPr lang="en-US" sz="2400" dirty="0" smtClean="0"/>
              <a:t>by project closure date (Form 950)</a:t>
            </a:r>
            <a:endParaRPr lang="en-US" sz="2400" dirty="0"/>
          </a:p>
          <a:p>
            <a:pPr marL="640080" indent="-457200">
              <a:buFont typeface="Arial" panose="020B0604020202020204" pitchFamily="34" charset="0"/>
              <a:buChar char="•"/>
            </a:pPr>
            <a:r>
              <a:rPr lang="en-US" sz="2400" dirty="0" smtClean="0"/>
              <a:t>Box </a:t>
            </a:r>
            <a:r>
              <a:rPr lang="en-US" sz="2400" dirty="0"/>
              <a:t>all the records in a 1.2 cubic </a:t>
            </a:r>
            <a:r>
              <a:rPr lang="en-US" sz="2400" dirty="0" smtClean="0"/>
              <a:t>ft. size </a:t>
            </a:r>
            <a:r>
              <a:rPr lang="en-US" sz="2400" dirty="0"/>
              <a:t>box </a:t>
            </a:r>
            <a:endParaRPr lang="en-US" sz="2400" dirty="0" smtClean="0"/>
          </a:p>
          <a:p>
            <a:pPr marL="640080" indent="-457200">
              <a:buFont typeface="Arial" panose="020B0604020202020204" pitchFamily="34" charset="0"/>
              <a:buChar char="•"/>
            </a:pPr>
            <a:r>
              <a:rPr lang="en-US" sz="2400" dirty="0" smtClean="0"/>
              <a:t>Print the Record Retention Box Label on </a:t>
            </a:r>
            <a:r>
              <a:rPr lang="en-US" sz="2400" dirty="0" smtClean="0">
                <a:solidFill>
                  <a:schemeClr val="accent6"/>
                </a:solidFill>
              </a:rPr>
              <a:t>Orange</a:t>
            </a:r>
            <a:r>
              <a:rPr lang="en-US" sz="2400" dirty="0" smtClean="0"/>
              <a:t> paper</a:t>
            </a:r>
            <a:endParaRPr lang="en-US" sz="2400" dirty="0"/>
          </a:p>
          <a:p>
            <a:pPr lvl="1" indent="0">
              <a:buNone/>
            </a:pPr>
            <a:endParaRPr lang="en-US" sz="1600" dirty="0"/>
          </a:p>
          <a:p>
            <a:pPr marL="457200" indent="-457200">
              <a:buFont typeface="Arial" panose="020B0604020202020204" pitchFamily="34" charset="0"/>
              <a:buChar char="•"/>
            </a:pPr>
            <a:endParaRPr lang="en-US" dirty="0"/>
          </a:p>
        </p:txBody>
      </p:sp>
      <p:sp>
        <p:nvSpPr>
          <p:cNvPr id="6" name="Rectangle 5"/>
          <p:cNvSpPr/>
          <p:nvPr/>
        </p:nvSpPr>
        <p:spPr>
          <a:xfrm>
            <a:off x="0" y="0"/>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a:solidFill>
                  <a:schemeClr val="bg1"/>
                </a:solidFill>
                <a:latin typeface="+mj-lt"/>
                <a:ea typeface="+mj-ea"/>
                <a:cs typeface="+mj-cs"/>
              </a:rPr>
              <a:t>    Boxing Records for Storage (Orange Box Label)</a:t>
            </a:r>
          </a:p>
        </p:txBody>
      </p:sp>
      <p:pic>
        <p:nvPicPr>
          <p:cNvPr id="2" name="Picture 1"/>
          <p:cNvPicPr>
            <a:picLocks noChangeAspect="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l="4268" t="12736" r="6488" b="9163"/>
          <a:stretch/>
        </p:blipFill>
        <p:spPr>
          <a:xfrm>
            <a:off x="6502513" y="4876800"/>
            <a:ext cx="2579916" cy="1905000"/>
          </a:xfrm>
          <a:prstGeom prst="rect">
            <a:avLst/>
          </a:prstGeom>
        </p:spPr>
      </p:pic>
    </p:spTree>
    <p:custDataLst>
      <p:tags r:id="rId1"/>
    </p:custDataLst>
    <p:extLst>
      <p:ext uri="{BB962C8B-B14F-4D97-AF65-F5344CB8AC3E}">
        <p14:creationId xmlns:p14="http://schemas.microsoft.com/office/powerpoint/2010/main" val="662478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 y="103188"/>
            <a:ext cx="8778240" cy="811212"/>
          </a:xfrm>
        </p:spPr>
        <p:txBody>
          <a:bodyPr/>
          <a:lstStyle/>
          <a:p>
            <a:endParaRPr lang="en-US"/>
          </a:p>
        </p:txBody>
      </p:sp>
      <p:sp>
        <p:nvSpPr>
          <p:cNvPr id="9" name="Rectangle 8"/>
          <p:cNvSpPr/>
          <p:nvPr/>
        </p:nvSpPr>
        <p:spPr>
          <a:xfrm>
            <a:off x="-1" y="-2"/>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a:solidFill>
                  <a:schemeClr val="bg1"/>
                </a:solidFill>
                <a:latin typeface="+mj-lt"/>
                <a:ea typeface="+mj-ea"/>
                <a:cs typeface="+mj-cs"/>
              </a:rPr>
              <a:t> </a:t>
            </a:r>
            <a:r>
              <a:rPr lang="en-US" sz="3200" b="1" dirty="0" smtClean="0">
                <a:solidFill>
                  <a:schemeClr val="bg1"/>
                </a:solidFill>
                <a:latin typeface="+mj-lt"/>
                <a:ea typeface="+mj-ea"/>
                <a:cs typeface="+mj-cs"/>
              </a:rPr>
              <a:t> Expect the following </a:t>
            </a:r>
            <a:r>
              <a:rPr lang="en-US" sz="3200" b="1" dirty="0">
                <a:solidFill>
                  <a:schemeClr val="bg1"/>
                </a:solidFill>
                <a:latin typeface="+mj-lt"/>
                <a:ea typeface="+mj-ea"/>
                <a:cs typeface="+mj-cs"/>
              </a:rPr>
              <a:t>for </a:t>
            </a:r>
            <a:r>
              <a:rPr lang="en-US" sz="3200" b="1" dirty="0" smtClean="0">
                <a:solidFill>
                  <a:schemeClr val="bg1"/>
                </a:solidFill>
                <a:latin typeface="+mj-lt"/>
                <a:ea typeface="+mj-ea"/>
                <a:cs typeface="+mj-cs"/>
              </a:rPr>
              <a:t>Storage:</a:t>
            </a:r>
            <a:endParaRPr lang="en-US" sz="3200" b="1" dirty="0">
              <a:solidFill>
                <a:schemeClr val="bg1"/>
              </a:solidFill>
              <a:latin typeface="+mj-lt"/>
              <a:ea typeface="+mj-ea"/>
              <a:cs typeface="+mj-cs"/>
            </a:endParaRPr>
          </a:p>
        </p:txBody>
      </p:sp>
      <p:sp>
        <p:nvSpPr>
          <p:cNvPr id="11" name="Pentagon 10"/>
          <p:cNvSpPr/>
          <p:nvPr/>
        </p:nvSpPr>
        <p:spPr>
          <a:xfrm flipH="1">
            <a:off x="3722913" y="1578134"/>
            <a:ext cx="4994365" cy="802640"/>
          </a:xfrm>
          <a:prstGeom prst="homePlate">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2400" dirty="0" smtClean="0">
                <a:solidFill>
                  <a:schemeClr val="bg1"/>
                </a:solidFill>
              </a:rPr>
              <a:t>Records  Storage Room</a:t>
            </a:r>
            <a:endParaRPr lang="en-US" sz="2400" dirty="0">
              <a:solidFill>
                <a:schemeClr val="bg1"/>
              </a:solidFill>
            </a:endParaRPr>
          </a:p>
        </p:txBody>
      </p:sp>
      <p:sp>
        <p:nvSpPr>
          <p:cNvPr id="12" name="Pentagon 11"/>
          <p:cNvSpPr/>
          <p:nvPr/>
        </p:nvSpPr>
        <p:spPr>
          <a:xfrm flipH="1">
            <a:off x="3722913" y="2635328"/>
            <a:ext cx="4994365" cy="802640"/>
          </a:xfrm>
          <a:prstGeom prst="homePlate">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2400" dirty="0" smtClean="0">
              <a:solidFill>
                <a:schemeClr val="bg1"/>
              </a:solidFill>
              <a:latin typeface="+mj-lt"/>
              <a:ea typeface="+mj-ea"/>
              <a:cs typeface="+mj-cs"/>
            </a:endParaRPr>
          </a:p>
          <a:p>
            <a:pPr algn="ctr" fontAlgn="base">
              <a:spcBef>
                <a:spcPct val="0"/>
              </a:spcBef>
              <a:spcAft>
                <a:spcPct val="0"/>
              </a:spcAft>
            </a:pPr>
            <a:r>
              <a:rPr lang="en-US" sz="2400" dirty="0" smtClean="0">
                <a:solidFill>
                  <a:schemeClr val="bg1"/>
                </a:solidFill>
                <a:latin typeface="+mj-lt"/>
                <a:ea typeface="+mj-ea"/>
                <a:cs typeface="+mj-cs"/>
              </a:rPr>
              <a:t>Work Station Space:</a:t>
            </a:r>
          </a:p>
          <a:p>
            <a:pPr algn="ctr" fontAlgn="base">
              <a:spcBef>
                <a:spcPct val="0"/>
              </a:spcBef>
              <a:spcAft>
                <a:spcPct val="0"/>
              </a:spcAft>
            </a:pPr>
            <a:r>
              <a:rPr lang="en-US" sz="2400" dirty="0" smtClean="0">
                <a:solidFill>
                  <a:schemeClr val="bg1"/>
                </a:solidFill>
                <a:latin typeface="+mj-lt"/>
                <a:ea typeface="+mj-ea"/>
                <a:cs typeface="+mj-cs"/>
              </a:rPr>
              <a:t>Three </a:t>
            </a:r>
            <a:r>
              <a:rPr lang="en-US" sz="2400" dirty="0">
                <a:solidFill>
                  <a:schemeClr val="bg1"/>
                </a:solidFill>
                <a:latin typeface="+mj-lt"/>
                <a:ea typeface="+mj-ea"/>
                <a:cs typeface="+mj-cs"/>
              </a:rPr>
              <a:t>36” wide lateral file drawers</a:t>
            </a:r>
          </a:p>
          <a:p>
            <a:pPr algn="ctr" fontAlgn="base">
              <a:spcBef>
                <a:spcPct val="0"/>
              </a:spcBef>
              <a:spcAft>
                <a:spcPct val="0"/>
              </a:spcAft>
            </a:pPr>
            <a:endParaRPr lang="en-US" sz="2400" dirty="0">
              <a:solidFill>
                <a:schemeClr val="bg1"/>
              </a:solidFill>
              <a:latin typeface="+mj-lt"/>
              <a:ea typeface="+mj-ea"/>
              <a:cs typeface="+mj-cs"/>
            </a:endParaRPr>
          </a:p>
        </p:txBody>
      </p:sp>
      <p:sp>
        <p:nvSpPr>
          <p:cNvPr id="13" name="Pentagon 12"/>
          <p:cNvSpPr/>
          <p:nvPr/>
        </p:nvSpPr>
        <p:spPr>
          <a:xfrm flipH="1">
            <a:off x="3722913" y="3692522"/>
            <a:ext cx="4994365" cy="802640"/>
          </a:xfrm>
          <a:prstGeom prst="homePlate">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2400" dirty="0" smtClean="0">
              <a:solidFill>
                <a:schemeClr val="bg1"/>
              </a:solidFill>
              <a:latin typeface="+mj-lt"/>
              <a:ea typeface="+mj-ea"/>
              <a:cs typeface="+mj-cs"/>
            </a:endParaRPr>
          </a:p>
          <a:p>
            <a:pPr algn="ctr" fontAlgn="base">
              <a:spcBef>
                <a:spcPct val="0"/>
              </a:spcBef>
              <a:spcAft>
                <a:spcPct val="0"/>
              </a:spcAft>
            </a:pPr>
            <a:r>
              <a:rPr lang="en-US" sz="2400" dirty="0" smtClean="0">
                <a:solidFill>
                  <a:schemeClr val="bg1"/>
                </a:solidFill>
                <a:latin typeface="+mj-lt"/>
                <a:ea typeface="+mj-ea"/>
                <a:cs typeface="+mj-cs"/>
              </a:rPr>
              <a:t>Two </a:t>
            </a:r>
            <a:r>
              <a:rPr lang="en-US" sz="2400" dirty="0">
                <a:solidFill>
                  <a:schemeClr val="bg1"/>
                </a:solidFill>
                <a:latin typeface="+mj-lt"/>
                <a:ea typeface="+mj-ea"/>
                <a:cs typeface="+mj-cs"/>
              </a:rPr>
              <a:t>18” wide drawers</a:t>
            </a:r>
          </a:p>
          <a:p>
            <a:pPr algn="ctr" fontAlgn="base">
              <a:spcBef>
                <a:spcPct val="0"/>
              </a:spcBef>
              <a:spcAft>
                <a:spcPct val="0"/>
              </a:spcAft>
            </a:pPr>
            <a:endParaRPr lang="en-US" sz="2400" dirty="0">
              <a:solidFill>
                <a:schemeClr val="bg1"/>
              </a:solidFill>
              <a:latin typeface="+mj-lt"/>
              <a:ea typeface="+mj-ea"/>
              <a:cs typeface="+mj-cs"/>
            </a:endParaRPr>
          </a:p>
        </p:txBody>
      </p:sp>
      <p:sp>
        <p:nvSpPr>
          <p:cNvPr id="14" name="Pentagon 13"/>
          <p:cNvSpPr/>
          <p:nvPr/>
        </p:nvSpPr>
        <p:spPr>
          <a:xfrm flipH="1">
            <a:off x="3722913" y="4749716"/>
            <a:ext cx="4994365" cy="802640"/>
          </a:xfrm>
          <a:prstGeom prst="homePlate">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2400" dirty="0" smtClean="0">
              <a:solidFill>
                <a:schemeClr val="bg1"/>
              </a:solidFill>
              <a:latin typeface="+mj-lt"/>
              <a:ea typeface="+mj-ea"/>
              <a:cs typeface="+mj-cs"/>
            </a:endParaRPr>
          </a:p>
          <a:p>
            <a:pPr algn="ctr" fontAlgn="base">
              <a:spcBef>
                <a:spcPct val="0"/>
              </a:spcBef>
              <a:spcAft>
                <a:spcPct val="0"/>
              </a:spcAft>
            </a:pPr>
            <a:r>
              <a:rPr lang="en-US" sz="2400" dirty="0" smtClean="0">
                <a:solidFill>
                  <a:schemeClr val="bg1"/>
                </a:solidFill>
                <a:latin typeface="+mj-lt"/>
                <a:ea typeface="+mj-ea"/>
                <a:cs typeface="+mj-cs"/>
              </a:rPr>
              <a:t>One </a:t>
            </a:r>
            <a:r>
              <a:rPr lang="en-US" sz="2400" dirty="0">
                <a:solidFill>
                  <a:schemeClr val="bg1"/>
                </a:solidFill>
                <a:latin typeface="+mj-lt"/>
                <a:ea typeface="+mj-ea"/>
                <a:cs typeface="+mj-cs"/>
              </a:rPr>
              <a:t>36” wide and 24” high bookcase</a:t>
            </a:r>
          </a:p>
          <a:p>
            <a:pPr algn="ctr" fontAlgn="base">
              <a:spcBef>
                <a:spcPct val="0"/>
              </a:spcBef>
              <a:spcAft>
                <a:spcPct val="0"/>
              </a:spcAft>
            </a:pPr>
            <a:endParaRPr lang="en-US" sz="2400" dirty="0">
              <a:solidFill>
                <a:schemeClr val="bg1"/>
              </a:solidFill>
              <a:latin typeface="+mj-lt"/>
              <a:ea typeface="+mj-ea"/>
              <a:cs typeface="+mj-cs"/>
            </a:endParaRPr>
          </a:p>
        </p:txBody>
      </p:sp>
      <p:sp>
        <p:nvSpPr>
          <p:cNvPr id="15" name="Pentagon 14"/>
          <p:cNvSpPr/>
          <p:nvPr/>
        </p:nvSpPr>
        <p:spPr>
          <a:xfrm flipH="1">
            <a:off x="3776345" y="5803857"/>
            <a:ext cx="4994365" cy="802640"/>
          </a:xfrm>
          <a:prstGeom prst="homePlate">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2400" dirty="0" smtClean="0">
              <a:solidFill>
                <a:schemeClr val="bg1"/>
              </a:solidFill>
              <a:latin typeface="+mj-lt"/>
              <a:ea typeface="+mj-ea"/>
              <a:cs typeface="+mj-cs"/>
            </a:endParaRPr>
          </a:p>
          <a:p>
            <a:pPr algn="ctr" fontAlgn="base">
              <a:spcBef>
                <a:spcPct val="0"/>
              </a:spcBef>
              <a:spcAft>
                <a:spcPct val="0"/>
              </a:spcAft>
            </a:pPr>
            <a:r>
              <a:rPr lang="en-US" sz="2400" dirty="0" smtClean="0">
                <a:solidFill>
                  <a:schemeClr val="bg1"/>
                </a:solidFill>
                <a:latin typeface="+mj-lt"/>
                <a:ea typeface="+mj-ea"/>
                <a:cs typeface="+mj-cs"/>
              </a:rPr>
              <a:t>One </a:t>
            </a:r>
            <a:r>
              <a:rPr lang="en-US" sz="2400" dirty="0">
                <a:solidFill>
                  <a:schemeClr val="bg1"/>
                </a:solidFill>
                <a:latin typeface="+mj-lt"/>
                <a:ea typeface="+mj-ea"/>
                <a:cs typeface="+mj-cs"/>
              </a:rPr>
              <a:t>18” to 24” wardrobe </a:t>
            </a:r>
          </a:p>
          <a:p>
            <a:pPr algn="ctr" fontAlgn="base">
              <a:spcBef>
                <a:spcPct val="0"/>
              </a:spcBef>
              <a:spcAft>
                <a:spcPct val="0"/>
              </a:spcAft>
            </a:pPr>
            <a:endParaRPr lang="en-US" sz="2400" dirty="0">
              <a:solidFill>
                <a:schemeClr val="bg1"/>
              </a:solidFill>
              <a:latin typeface="+mj-lt"/>
              <a:ea typeface="+mj-ea"/>
              <a:cs typeface="+mj-cs"/>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9525" t="7461" r="32724" b="9365"/>
          <a:stretch/>
        </p:blipFill>
        <p:spPr>
          <a:xfrm>
            <a:off x="278130" y="1097278"/>
            <a:ext cx="3150870" cy="5704115"/>
          </a:xfrm>
          <a:prstGeom prst="rect">
            <a:avLst/>
          </a:prstGeom>
        </p:spPr>
      </p:pic>
    </p:spTree>
    <p:custDataLst>
      <p:tags r:id="rId1"/>
    </p:custDataLst>
    <p:extLst>
      <p:ext uri="{BB962C8B-B14F-4D97-AF65-F5344CB8AC3E}">
        <p14:creationId xmlns:p14="http://schemas.microsoft.com/office/powerpoint/2010/main" val="3781729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p:txBody>
          <a:bodyPr/>
          <a:lstStyle/>
          <a:p>
            <a:r>
              <a:rPr lang="en-US" sz="2400" b="1" i="1" dirty="0"/>
              <a:t>When boxing records for </a:t>
            </a:r>
            <a:r>
              <a:rPr lang="en-US" sz="2400" b="1" i="1" dirty="0" smtClean="0"/>
              <a:t>Scanning:</a:t>
            </a:r>
            <a:endParaRPr lang="en-US" sz="2400" b="1" i="1" dirty="0"/>
          </a:p>
          <a:p>
            <a:pPr marL="640080" indent="-457200">
              <a:buFont typeface="Arial" panose="020B0604020202020204" pitchFamily="34" charset="0"/>
              <a:buChar char="•"/>
            </a:pPr>
            <a:r>
              <a:rPr lang="en-US" sz="2400" dirty="0" smtClean="0"/>
              <a:t>Compile a </a:t>
            </a:r>
            <a:r>
              <a:rPr lang="en-US" sz="2400" b="1" dirty="0" smtClean="0"/>
              <a:t>Scanning Spreadsheet </a:t>
            </a:r>
            <a:r>
              <a:rPr lang="en-US" sz="2400" dirty="0" smtClean="0"/>
              <a:t>listing your records and specifying your file name</a:t>
            </a:r>
          </a:p>
          <a:p>
            <a:pPr marL="640080" indent="-457200">
              <a:buFont typeface="Arial" panose="020B0604020202020204" pitchFamily="34" charset="0"/>
              <a:buChar char="•"/>
            </a:pPr>
            <a:r>
              <a:rPr lang="en-US" sz="2400" dirty="0" smtClean="0"/>
              <a:t>Box </a:t>
            </a:r>
            <a:r>
              <a:rPr lang="en-US" sz="2400" dirty="0"/>
              <a:t>files according to the needs of your office (ex. Financial records by fiscal year, construction projects by close date)</a:t>
            </a:r>
          </a:p>
          <a:p>
            <a:pPr marL="640080" indent="-457200">
              <a:buFont typeface="Arial" panose="020B0604020202020204" pitchFamily="34" charset="0"/>
              <a:buChar char="•"/>
            </a:pPr>
            <a:r>
              <a:rPr lang="en-US" sz="2400" dirty="0" smtClean="0"/>
              <a:t>Remove all staples, hanging files, paper clips and binders </a:t>
            </a:r>
          </a:p>
          <a:p>
            <a:pPr marL="640080" indent="-457200">
              <a:buFont typeface="Arial" panose="020B0604020202020204" pitchFamily="34" charset="0"/>
              <a:buChar char="•"/>
            </a:pPr>
            <a:r>
              <a:rPr lang="en-US" sz="2400" dirty="0" smtClean="0"/>
              <a:t>There must be no objects holding paper together – it must be ready to be placed in an industrial scanner</a:t>
            </a:r>
            <a:endParaRPr lang="en-US" sz="2400" dirty="0"/>
          </a:p>
          <a:p>
            <a:pPr marL="640080" indent="-457200">
              <a:buFont typeface="Arial" panose="020B0604020202020204" pitchFamily="34" charset="0"/>
              <a:buChar char="•"/>
            </a:pPr>
            <a:r>
              <a:rPr lang="en-US" sz="2400" dirty="0"/>
              <a:t>Box all the records in </a:t>
            </a:r>
            <a:r>
              <a:rPr lang="en-US" sz="2400" dirty="0" smtClean="0"/>
              <a:t>an appropriate size box  </a:t>
            </a:r>
            <a:endParaRPr lang="en-US" sz="2400" dirty="0"/>
          </a:p>
          <a:p>
            <a:pPr marL="640080" indent="-457200">
              <a:buFont typeface="Arial" panose="020B0604020202020204" pitchFamily="34" charset="0"/>
              <a:buChar char="•"/>
            </a:pPr>
            <a:r>
              <a:rPr lang="en-US" sz="2400" dirty="0"/>
              <a:t>Print the Record Retention Box Label on </a:t>
            </a:r>
            <a:r>
              <a:rPr lang="en-US" sz="2400" b="1" dirty="0" smtClean="0">
                <a:solidFill>
                  <a:schemeClr val="tx2"/>
                </a:solidFill>
              </a:rPr>
              <a:t>Blue</a:t>
            </a:r>
            <a:r>
              <a:rPr lang="en-US" sz="2400" dirty="0" smtClean="0">
                <a:solidFill>
                  <a:srgbClr val="FF00FF"/>
                </a:solidFill>
              </a:rPr>
              <a:t> </a:t>
            </a:r>
            <a:r>
              <a:rPr lang="en-US" sz="2400" dirty="0" smtClean="0"/>
              <a:t>paper</a:t>
            </a:r>
            <a:endParaRPr lang="en-US" sz="2400" dirty="0"/>
          </a:p>
          <a:p>
            <a:endParaRPr lang="en-US" sz="2400" dirty="0"/>
          </a:p>
        </p:txBody>
      </p:sp>
      <p:pic>
        <p:nvPicPr>
          <p:cNvPr id="7" name="Picture 6"/>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725" t="4129" r="11551" b="11469"/>
          <a:stretch/>
        </p:blipFill>
        <p:spPr>
          <a:xfrm>
            <a:off x="7265670" y="4819650"/>
            <a:ext cx="1695450" cy="1752600"/>
          </a:xfrm>
          <a:prstGeom prst="rect">
            <a:avLst/>
          </a:prstGeom>
        </p:spPr>
      </p:pic>
      <p:sp>
        <p:nvSpPr>
          <p:cNvPr id="6" name="Rectangle 5"/>
          <p:cNvSpPr/>
          <p:nvPr/>
        </p:nvSpPr>
        <p:spPr>
          <a:xfrm>
            <a:off x="-1" y="-1"/>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a:solidFill>
                  <a:schemeClr val="bg1"/>
                </a:solidFill>
                <a:latin typeface="+mj-lt"/>
                <a:ea typeface="+mj-ea"/>
                <a:cs typeface="+mj-cs"/>
              </a:rPr>
              <a:t>    </a:t>
            </a:r>
            <a:r>
              <a:rPr lang="en-US" sz="3200" b="1" dirty="0" smtClean="0">
                <a:solidFill>
                  <a:schemeClr val="bg1"/>
                </a:solidFill>
                <a:latin typeface="+mj-lt"/>
                <a:ea typeface="+mj-ea"/>
                <a:cs typeface="+mj-cs"/>
              </a:rPr>
              <a:t>Boxing Records for Scanning (Blue Label)</a:t>
            </a:r>
            <a:endParaRPr lang="en-US" sz="3200" b="1" dirty="0">
              <a:solidFill>
                <a:schemeClr val="bg1"/>
              </a:solidFill>
              <a:latin typeface="+mj-lt"/>
              <a:ea typeface="+mj-ea"/>
              <a:cs typeface="+mj-cs"/>
            </a:endParaRPr>
          </a:p>
        </p:txBody>
      </p:sp>
    </p:spTree>
    <p:custDataLst>
      <p:tags r:id="rId1"/>
    </p:custDataLst>
    <p:extLst>
      <p:ext uri="{BB962C8B-B14F-4D97-AF65-F5344CB8AC3E}">
        <p14:creationId xmlns:p14="http://schemas.microsoft.com/office/powerpoint/2010/main" val="225886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694487" y="4999567"/>
            <a:ext cx="2381250" cy="1772708"/>
          </a:xfrm>
          <a:prstGeom prst="rect">
            <a:avLst/>
          </a:prstGeom>
        </p:spPr>
      </p:pic>
      <p:sp>
        <p:nvSpPr>
          <p:cNvPr id="5" name="Content Placeholder 4"/>
          <p:cNvSpPr>
            <a:spLocks noGrp="1"/>
          </p:cNvSpPr>
          <p:nvPr>
            <p:ph sz="quarter" idx="12"/>
          </p:nvPr>
        </p:nvSpPr>
        <p:spPr/>
        <p:txBody>
          <a:bodyPr/>
          <a:lstStyle/>
          <a:p>
            <a:r>
              <a:rPr lang="en-US" b="1" i="1" dirty="0"/>
              <a:t>To box documents for destruction</a:t>
            </a:r>
            <a:r>
              <a:rPr lang="en-US" b="1" i="1" dirty="0" smtClean="0"/>
              <a:t>:</a:t>
            </a:r>
          </a:p>
          <a:p>
            <a:pPr marL="640080" indent="-342900">
              <a:buSzPct val="75000"/>
              <a:buFont typeface="Wingdings" panose="05000000000000000000" pitchFamily="2" charset="2"/>
              <a:buChar char="q"/>
            </a:pPr>
            <a:r>
              <a:rPr lang="en-US" sz="2400" dirty="0" smtClean="0"/>
              <a:t>Complete a </a:t>
            </a:r>
            <a:r>
              <a:rPr lang="en-US" sz="2400" b="1" dirty="0" smtClean="0"/>
              <a:t>Records Destruction Inventory Form</a:t>
            </a:r>
          </a:p>
          <a:p>
            <a:pPr marL="640080" indent="-342900">
              <a:buSzPct val="75000"/>
              <a:buFont typeface="Wingdings" panose="05000000000000000000" pitchFamily="2" charset="2"/>
              <a:buChar char="q"/>
            </a:pPr>
            <a:r>
              <a:rPr lang="en-US" sz="2400" dirty="0" smtClean="0"/>
              <a:t>Confirm </a:t>
            </a:r>
            <a:r>
              <a:rPr lang="en-US" sz="2400" dirty="0"/>
              <a:t>the records have met the retention period</a:t>
            </a:r>
          </a:p>
          <a:p>
            <a:pPr marL="640080" indent="-342900">
              <a:buSzPct val="75000"/>
              <a:buFont typeface="Wingdings" panose="05000000000000000000" pitchFamily="2" charset="2"/>
              <a:buChar char="q"/>
            </a:pPr>
            <a:r>
              <a:rPr lang="en-US" sz="2400" dirty="0"/>
              <a:t>Box records by type and fiscal year</a:t>
            </a:r>
          </a:p>
          <a:p>
            <a:pPr marL="640080" indent="-342900">
              <a:buSzPct val="75000"/>
              <a:buFont typeface="Wingdings" panose="05000000000000000000" pitchFamily="2" charset="2"/>
              <a:buChar char="q"/>
            </a:pPr>
            <a:r>
              <a:rPr lang="en-US" sz="2400" dirty="0" smtClean="0"/>
              <a:t>Box all records </a:t>
            </a:r>
            <a:r>
              <a:rPr lang="en-US" sz="2400" dirty="0"/>
              <a:t>in a 1.2 cubic size box </a:t>
            </a:r>
            <a:r>
              <a:rPr lang="en-US" sz="2400" dirty="0" smtClean="0"/>
              <a:t>(remove all staples, paper clips, etc. from all documents, binders and hanging folders)</a:t>
            </a:r>
            <a:endParaRPr lang="en-US" sz="2400" dirty="0"/>
          </a:p>
          <a:p>
            <a:pPr marL="640080" indent="-342900">
              <a:buSzPct val="75000"/>
              <a:buFont typeface="Wingdings" panose="05000000000000000000" pitchFamily="2" charset="2"/>
              <a:buChar char="q"/>
            </a:pPr>
            <a:r>
              <a:rPr lang="en-US" sz="2400" dirty="0" smtClean="0"/>
              <a:t>Print and attach the Record Destruction Box Label on </a:t>
            </a:r>
            <a:r>
              <a:rPr lang="en-US" sz="2400" dirty="0" smtClean="0">
                <a:solidFill>
                  <a:srgbClr val="FF00FF"/>
                </a:solidFill>
              </a:rPr>
              <a:t>Pink</a:t>
            </a:r>
            <a:r>
              <a:rPr lang="en-US" sz="2400" dirty="0" smtClean="0"/>
              <a:t> paper</a:t>
            </a:r>
          </a:p>
          <a:p>
            <a:pPr marL="640080" indent="-342900">
              <a:buSzPct val="75000"/>
              <a:buFont typeface="Wingdings" panose="05000000000000000000" pitchFamily="2" charset="2"/>
              <a:buChar char="q"/>
            </a:pPr>
            <a:r>
              <a:rPr lang="en-US" sz="2400" dirty="0" smtClean="0"/>
              <a:t>Notify Records Management to coordinate the destruction</a:t>
            </a:r>
          </a:p>
        </p:txBody>
      </p:sp>
      <p:sp>
        <p:nvSpPr>
          <p:cNvPr id="6" name="Rectangle 5"/>
          <p:cNvSpPr/>
          <p:nvPr/>
        </p:nvSpPr>
        <p:spPr>
          <a:xfrm>
            <a:off x="0" y="0"/>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smtClean="0">
                <a:solidFill>
                  <a:schemeClr val="bg1"/>
                </a:solidFill>
                <a:latin typeface="+mj-lt"/>
                <a:ea typeface="+mj-ea"/>
                <a:cs typeface="+mj-cs"/>
              </a:rPr>
              <a:t>    Boxing Records for Destruction (Pink Label)</a:t>
            </a:r>
            <a:endParaRPr lang="en-US" sz="3200" b="1" dirty="0">
              <a:solidFill>
                <a:schemeClr val="bg1"/>
              </a:solidFill>
              <a:latin typeface="+mj-lt"/>
              <a:ea typeface="+mj-ea"/>
              <a:cs typeface="+mj-cs"/>
            </a:endParaRPr>
          </a:p>
        </p:txBody>
      </p:sp>
    </p:spTree>
    <p:custDataLst>
      <p:tags r:id="rId1"/>
    </p:custDataLst>
    <p:extLst>
      <p:ext uri="{BB962C8B-B14F-4D97-AF65-F5344CB8AC3E}">
        <p14:creationId xmlns:p14="http://schemas.microsoft.com/office/powerpoint/2010/main" val="631744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Records Destruction Box Label</a:t>
            </a:r>
            <a:endParaRPr lang="en-US"/>
          </a:p>
        </p:txBody>
      </p:sp>
      <p:sp>
        <p:nvSpPr>
          <p:cNvPr id="3" name="Footer Placeholder 2" hidden="1"/>
          <p:cNvSpPr>
            <a:spLocks noGrp="1"/>
          </p:cNvSpPr>
          <p:nvPr>
            <p:ph type="ftr" sz="quarter" idx="10"/>
          </p:nvPr>
        </p:nvSpPr>
        <p:spPr/>
        <p:txBody>
          <a:bodyPr/>
          <a:lstStyle/>
          <a:p>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r>
              <a:rPr lang="en-US" smtClean="0"/>
              <a:t> Slide </a:t>
            </a:r>
            <a:fld id="{F1733E7F-F35A-45C7-967F-B65877603703}" type="slidenum">
              <a:rPr lang="en-US" smtClean="0"/>
              <a:pPr/>
              <a:t>22</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grpSp>
        <p:nvGrpSpPr>
          <p:cNvPr id="17" name="Group 16"/>
          <p:cNvGrpSpPr/>
          <p:nvPr/>
        </p:nvGrpSpPr>
        <p:grpSpPr>
          <a:xfrm>
            <a:off x="237472" y="2899954"/>
            <a:ext cx="8669055" cy="1058092"/>
            <a:chOff x="0" y="3756572"/>
            <a:chExt cx="8669055" cy="1058092"/>
          </a:xfrm>
        </p:grpSpPr>
        <p:sp>
          <p:nvSpPr>
            <p:cNvPr id="18" name="Rectangle 17"/>
            <p:cNvSpPr/>
            <p:nvPr/>
          </p:nvSpPr>
          <p:spPr>
            <a:xfrm>
              <a:off x="0" y="3756572"/>
              <a:ext cx="8669055" cy="10580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Rectangle 18"/>
            <p:cNvSpPr/>
            <p:nvPr/>
          </p:nvSpPr>
          <p:spPr>
            <a:xfrm>
              <a:off x="0" y="3756572"/>
              <a:ext cx="8669055" cy="10580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Best for records that have met their legal retention period </a:t>
              </a:r>
              <a:endParaRPr lang="en-US" sz="2000" kern="1200" dirty="0"/>
            </a:p>
          </p:txBody>
        </p:sp>
      </p:grpSp>
    </p:spTree>
    <p:custDataLst>
      <p:tags r:id="rId1"/>
    </p:custDataLst>
    <p:extLst>
      <p:ext uri="{BB962C8B-B14F-4D97-AF65-F5344CB8AC3E}">
        <p14:creationId xmlns:p14="http://schemas.microsoft.com/office/powerpoint/2010/main" val="1287806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29796"/>
          <a:stretch/>
        </p:blipFill>
        <p:spPr>
          <a:xfrm>
            <a:off x="5334000" y="3989390"/>
            <a:ext cx="3809998" cy="2849560"/>
          </a:xfrm>
          <a:prstGeom prst="rect">
            <a:avLst/>
          </a:prstGeom>
        </p:spPr>
      </p:pic>
      <p:sp>
        <p:nvSpPr>
          <p:cNvPr id="9" name="Rectangle 8"/>
          <p:cNvSpPr/>
          <p:nvPr/>
        </p:nvSpPr>
        <p:spPr>
          <a:xfrm>
            <a:off x="-1" y="-1"/>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a:solidFill>
                  <a:schemeClr val="bg1"/>
                </a:solidFill>
                <a:latin typeface="+mj-lt"/>
                <a:ea typeface="+mj-ea"/>
                <a:cs typeface="+mj-cs"/>
              </a:rPr>
              <a:t>    Coming Soon!</a:t>
            </a:r>
          </a:p>
        </p:txBody>
      </p:sp>
      <p:sp>
        <p:nvSpPr>
          <p:cNvPr id="6" name="Content Placeholder 1"/>
          <p:cNvSpPr>
            <a:spLocks noGrp="1"/>
          </p:cNvSpPr>
          <p:nvPr>
            <p:ph idx="4294967295"/>
          </p:nvPr>
        </p:nvSpPr>
        <p:spPr>
          <a:xfrm>
            <a:off x="182880" y="1371600"/>
            <a:ext cx="8778240" cy="4937125"/>
          </a:xfrm>
          <a:prstGeom prst="rect">
            <a:avLst/>
          </a:prstGeom>
        </p:spPr>
        <p:txBody>
          <a:bodyPr/>
          <a:lstStyle/>
          <a:p>
            <a:r>
              <a:rPr lang="en-US" sz="2600" dirty="0"/>
              <a:t>To </a:t>
            </a:r>
            <a:r>
              <a:rPr lang="en-US" sz="2600" dirty="0" smtClean="0"/>
              <a:t>assist </a:t>
            </a:r>
            <a:r>
              <a:rPr lang="en-US" sz="2600" dirty="0"/>
              <a:t>you with the move we </a:t>
            </a:r>
            <a:r>
              <a:rPr lang="en-US" sz="2600" dirty="0" smtClean="0"/>
              <a:t>will be:</a:t>
            </a:r>
            <a:endParaRPr lang="en-US" sz="2600" dirty="0"/>
          </a:p>
          <a:p>
            <a:pPr marL="640080" indent="-457200">
              <a:buFont typeface="Arial" panose="020B0604020202020204" pitchFamily="34" charset="0"/>
              <a:buChar char="•"/>
            </a:pPr>
            <a:r>
              <a:rPr lang="en-US" sz="2600" dirty="0" smtClean="0"/>
              <a:t>Identifying and </a:t>
            </a:r>
            <a:r>
              <a:rPr lang="en-US" sz="2600" dirty="0"/>
              <a:t>t</a:t>
            </a:r>
            <a:r>
              <a:rPr lang="en-US" sz="2600" dirty="0" smtClean="0"/>
              <a:t>raining Records Coordinators</a:t>
            </a:r>
            <a:endParaRPr lang="en-US" sz="2600" dirty="0"/>
          </a:p>
          <a:p>
            <a:pPr marL="640080" indent="-457200">
              <a:buFont typeface="Arial" panose="020B0604020202020204" pitchFamily="34" charset="0"/>
              <a:buChar char="•"/>
            </a:pPr>
            <a:r>
              <a:rPr lang="en-US" sz="2600" dirty="0" smtClean="0"/>
              <a:t>Developing record file plans for all divisions/ offices </a:t>
            </a:r>
            <a:endParaRPr lang="en-US" sz="2600" dirty="0"/>
          </a:p>
          <a:p>
            <a:pPr marL="640080" indent="-457200">
              <a:buFont typeface="Arial" panose="020B0604020202020204" pitchFamily="34" charset="0"/>
              <a:buChar char="•"/>
            </a:pPr>
            <a:r>
              <a:rPr lang="en-US" sz="2600" dirty="0" smtClean="0"/>
              <a:t>Conducting training </a:t>
            </a:r>
            <a:r>
              <a:rPr lang="en-US" sz="2600" dirty="0"/>
              <a:t>on how to scan </a:t>
            </a:r>
            <a:r>
              <a:rPr lang="en-US" sz="2600" dirty="0" smtClean="0"/>
              <a:t>documents</a:t>
            </a:r>
          </a:p>
          <a:p>
            <a:pPr marL="640080" indent="-457200">
              <a:buFont typeface="Arial" panose="020B0604020202020204" pitchFamily="34" charset="0"/>
              <a:buChar char="•"/>
            </a:pPr>
            <a:r>
              <a:rPr lang="en-US" sz="2600" dirty="0" smtClean="0"/>
              <a:t>Conducting outreach on electronic document management systems at CDOT (including SharePoint and ProjectWise)</a:t>
            </a:r>
            <a:endParaRPr lang="en-US" sz="2600" dirty="0"/>
          </a:p>
        </p:txBody>
      </p:sp>
    </p:spTree>
    <p:custDataLst>
      <p:tags r:id="rId1"/>
    </p:custDataLst>
    <p:extLst>
      <p:ext uri="{BB962C8B-B14F-4D97-AF65-F5344CB8AC3E}">
        <p14:creationId xmlns:p14="http://schemas.microsoft.com/office/powerpoint/2010/main" val="3905446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13492"/>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a:solidFill>
                  <a:schemeClr val="bg1"/>
                </a:solidFill>
                <a:latin typeface="+mj-lt"/>
                <a:ea typeface="+mj-ea"/>
                <a:cs typeface="+mj-cs"/>
              </a:rPr>
              <a:t>    Record Management </a:t>
            </a:r>
            <a:r>
              <a:rPr lang="en-US" sz="3200" b="1" dirty="0" smtClean="0">
                <a:solidFill>
                  <a:schemeClr val="bg1"/>
                </a:solidFill>
                <a:latin typeface="+mj-lt"/>
                <a:ea typeface="+mj-ea"/>
                <a:cs typeface="+mj-cs"/>
              </a:rPr>
              <a:t>Team</a:t>
            </a:r>
            <a:endParaRPr lang="en-US" sz="3200" b="1" strike="sngStrike" dirty="0">
              <a:solidFill>
                <a:schemeClr val="bg1"/>
              </a:solidFill>
              <a:latin typeface="+mj-lt"/>
              <a:ea typeface="+mj-ea"/>
              <a:cs typeface="+mj-cs"/>
            </a:endParaRPr>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0035" r="34860" b="-122"/>
          <a:stretch/>
        </p:blipFill>
        <p:spPr>
          <a:xfrm>
            <a:off x="0" y="1466850"/>
            <a:ext cx="2644703" cy="4620051"/>
          </a:xfrm>
          <a:prstGeom prst="rect">
            <a:avLst/>
          </a:prstGeom>
          <a:ln>
            <a:noFill/>
          </a:ln>
          <a:effectLst>
            <a:softEdge rad="112500"/>
          </a:effectLst>
        </p:spPr>
      </p:pic>
      <p:sp>
        <p:nvSpPr>
          <p:cNvPr id="14" name="Content Placeholder 4"/>
          <p:cNvSpPr>
            <a:spLocks noGrp="1"/>
          </p:cNvSpPr>
          <p:nvPr>
            <p:ph sz="quarter" idx="12"/>
          </p:nvPr>
        </p:nvSpPr>
        <p:spPr>
          <a:xfrm>
            <a:off x="2784143" y="1344304"/>
            <a:ext cx="6177294" cy="4876800"/>
          </a:xfrm>
        </p:spPr>
        <p:txBody>
          <a:bodyPr/>
          <a:lstStyle/>
          <a:p>
            <a:r>
              <a:rPr lang="en-US" b="1" i="1" dirty="0"/>
              <a:t>Records Management </a:t>
            </a:r>
            <a:r>
              <a:rPr lang="en-US" b="1" i="1" dirty="0" smtClean="0"/>
              <a:t>Team Contacts:</a:t>
            </a:r>
            <a:endParaRPr lang="en-US" b="1" i="1" dirty="0"/>
          </a:p>
          <a:p>
            <a:pPr marL="457200" indent="-457200">
              <a:buFont typeface="Arial" panose="020B0604020202020204" pitchFamily="34" charset="0"/>
              <a:buChar char="•"/>
            </a:pPr>
            <a:r>
              <a:rPr lang="en-US" sz="2400" dirty="0"/>
              <a:t>Herman Stockinger, Director of OPGR</a:t>
            </a:r>
          </a:p>
          <a:p>
            <a:pPr marL="457200" indent="-457200">
              <a:buFont typeface="Arial" panose="020B0604020202020204" pitchFamily="34" charset="0"/>
              <a:buChar char="•"/>
            </a:pPr>
            <a:r>
              <a:rPr lang="en-US" sz="2400" dirty="0"/>
              <a:t>Mary Frances Nevans, Program </a:t>
            </a:r>
            <a:r>
              <a:rPr lang="en-US" sz="2400" dirty="0" smtClean="0"/>
              <a:t>Manager </a:t>
            </a:r>
            <a:endParaRPr lang="en-US" sz="2400" dirty="0"/>
          </a:p>
          <a:p>
            <a:pPr marL="457200" indent="-457200">
              <a:buFont typeface="Arial" panose="020B0604020202020204" pitchFamily="34" charset="0"/>
              <a:buChar char="•"/>
            </a:pPr>
            <a:r>
              <a:rPr lang="en-US" sz="2400" dirty="0" smtClean="0"/>
              <a:t>James </a:t>
            </a:r>
            <a:r>
              <a:rPr lang="en-US" sz="2400" dirty="0"/>
              <a:t>Mabry, Central Files Office </a:t>
            </a:r>
            <a:endParaRPr lang="en-US" sz="2400" dirty="0" smtClean="0"/>
          </a:p>
          <a:p>
            <a:pPr marL="457200" indent="-457200">
              <a:buFont typeface="Arial" panose="020B0604020202020204" pitchFamily="34" charset="0"/>
              <a:buChar char="•"/>
            </a:pPr>
            <a:r>
              <a:rPr lang="en-US" sz="2400" dirty="0" smtClean="0"/>
              <a:t>Lizzy </a:t>
            </a:r>
            <a:r>
              <a:rPr lang="en-US" sz="2400" dirty="0" err="1" smtClean="0"/>
              <a:t>Savino</a:t>
            </a:r>
            <a:r>
              <a:rPr lang="en-US" sz="2400" dirty="0" smtClean="0"/>
              <a:t>, Records Management</a:t>
            </a:r>
          </a:p>
          <a:p>
            <a:pPr marL="457200" indent="-457200">
              <a:buFont typeface="Arial" panose="020B0604020202020204" pitchFamily="34" charset="0"/>
              <a:buChar char="•"/>
            </a:pPr>
            <a:r>
              <a:rPr lang="en-US" sz="2400" dirty="0" smtClean="0"/>
              <a:t>Tammi Haddad, Records Management</a:t>
            </a:r>
          </a:p>
          <a:p>
            <a:pPr marL="457200" indent="-457200">
              <a:buFont typeface="Arial" panose="020B0604020202020204" pitchFamily="34" charset="0"/>
              <a:buChar char="•"/>
            </a:pPr>
            <a:r>
              <a:rPr lang="en-US" sz="2400" dirty="0" smtClean="0"/>
              <a:t>Kelley </a:t>
            </a:r>
            <a:r>
              <a:rPr lang="en-US" sz="2400" dirty="0" err="1" smtClean="0"/>
              <a:t>Tatman</a:t>
            </a:r>
            <a:r>
              <a:rPr lang="en-US" sz="2400" dirty="0" smtClean="0"/>
              <a:t>, Records Management</a:t>
            </a:r>
          </a:p>
          <a:p>
            <a:pPr marL="457200" indent="-457200">
              <a:buFont typeface="Arial" panose="020B0604020202020204" pitchFamily="34" charset="0"/>
              <a:buChar char="•"/>
            </a:pPr>
            <a:r>
              <a:rPr lang="en-US" sz="2400" dirty="0" smtClean="0"/>
              <a:t>Group email: </a:t>
            </a:r>
            <a:r>
              <a:rPr lang="en-US" sz="2000" dirty="0" smtClean="0">
                <a:hlinkClick r:id="rId6"/>
              </a:rPr>
              <a:t>Dot_Records_Mgmt@state.co.us</a:t>
            </a:r>
            <a:endParaRPr lang="en-US" sz="2400" dirty="0"/>
          </a:p>
        </p:txBody>
      </p:sp>
      <p:sp>
        <p:nvSpPr>
          <p:cNvPr id="2" name="Rectangle 1"/>
          <p:cNvSpPr/>
          <p:nvPr/>
        </p:nvSpPr>
        <p:spPr>
          <a:xfrm>
            <a:off x="2784143" y="6090312"/>
            <a:ext cx="272955" cy="261583"/>
          </a:xfrm>
          <a:prstGeom prst="rect">
            <a:avLst/>
          </a:prstGeom>
          <a:solidFill>
            <a:schemeClr val="bg1"/>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2"/>
    </p:custDataLst>
    <p:extLst>
      <p:ext uri="{BB962C8B-B14F-4D97-AF65-F5344CB8AC3E}">
        <p14:creationId xmlns:p14="http://schemas.microsoft.com/office/powerpoint/2010/main" val="11335395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4">
            <a:lum bright="-7000"/>
            <a:extLst>
              <a:ext uri="{28A0092B-C50C-407E-A947-70E740481C1C}">
                <a14:useLocalDpi xmlns:a14="http://schemas.microsoft.com/office/drawing/2010/main" val="0"/>
              </a:ext>
            </a:extLst>
          </a:blip>
          <a:srcRect l="15656" t="5579" r="46502" b="-556"/>
          <a:stretch/>
        </p:blipFill>
        <p:spPr>
          <a:xfrm>
            <a:off x="466725" y="1371600"/>
            <a:ext cx="2732322" cy="4216518"/>
          </a:xfrm>
        </p:spPr>
      </p:pic>
      <p:sp>
        <p:nvSpPr>
          <p:cNvPr id="7" name="Rectangle 6"/>
          <p:cNvSpPr/>
          <p:nvPr/>
        </p:nvSpPr>
        <p:spPr>
          <a:xfrm>
            <a:off x="-1" y="-1"/>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smtClean="0">
                <a:solidFill>
                  <a:schemeClr val="bg1"/>
                </a:solidFill>
                <a:latin typeface="+mj-lt"/>
                <a:ea typeface="+mj-ea"/>
                <a:cs typeface="+mj-cs"/>
              </a:rPr>
              <a:t>    Congratulations</a:t>
            </a:r>
            <a:r>
              <a:rPr lang="en-US" sz="3200" b="1" dirty="0">
                <a:solidFill>
                  <a:schemeClr val="bg1"/>
                </a:solidFill>
                <a:latin typeface="+mj-lt"/>
                <a:ea typeface="+mj-ea"/>
                <a:cs typeface="+mj-cs"/>
              </a:rPr>
              <a:t>!</a:t>
            </a:r>
          </a:p>
        </p:txBody>
      </p:sp>
      <p:sp>
        <p:nvSpPr>
          <p:cNvPr id="10" name="Content Placeholder 5"/>
          <p:cNvSpPr txBox="1">
            <a:spLocks/>
          </p:cNvSpPr>
          <p:nvPr/>
        </p:nvSpPr>
        <p:spPr>
          <a:xfrm>
            <a:off x="3429000" y="1371600"/>
            <a:ext cx="5714998" cy="493776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a:t>You have completed the course!</a:t>
            </a:r>
          </a:p>
          <a:p>
            <a:endParaRPr lang="en-US" dirty="0"/>
          </a:p>
          <a:p>
            <a:r>
              <a:rPr lang="en-US" dirty="0"/>
              <a:t>If you have questions contact us at: </a:t>
            </a:r>
          </a:p>
          <a:p>
            <a:pPr marL="457200" indent="-457200">
              <a:buFont typeface="Arial" panose="020B0604020202020204" pitchFamily="34" charset="0"/>
              <a:buChar char="•"/>
            </a:pPr>
            <a:r>
              <a:rPr lang="en-US" dirty="0"/>
              <a:t>Dot_Records_Mgmt@state.co.us  </a:t>
            </a:r>
          </a:p>
        </p:txBody>
      </p:sp>
    </p:spTree>
    <p:custDataLst>
      <p:tags r:id="rId1"/>
    </p:custDataLst>
    <p:extLst>
      <p:ext uri="{BB962C8B-B14F-4D97-AF65-F5344CB8AC3E}">
        <p14:creationId xmlns:p14="http://schemas.microsoft.com/office/powerpoint/2010/main" val="1744765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smtClean="0">
                <a:solidFill>
                  <a:schemeClr val="bg1"/>
                </a:solidFill>
                <a:latin typeface="+mj-lt"/>
                <a:ea typeface="+mj-ea"/>
                <a:cs typeface="+mj-cs"/>
              </a:rPr>
              <a:t>  </a:t>
            </a:r>
            <a:r>
              <a:rPr lang="en-US" sz="3200" b="1" dirty="0">
                <a:solidFill>
                  <a:schemeClr val="bg1"/>
                </a:solidFill>
                <a:latin typeface="+mj-lt"/>
                <a:ea typeface="+mj-ea"/>
                <a:cs typeface="+mj-cs"/>
              </a:rPr>
              <a:t>What is and is not a Record</a:t>
            </a:r>
          </a:p>
        </p:txBody>
      </p:sp>
      <p:sp>
        <p:nvSpPr>
          <p:cNvPr id="11" name="Content Placeholder 2"/>
          <p:cNvSpPr txBox="1">
            <a:spLocks/>
          </p:cNvSpPr>
          <p:nvPr/>
        </p:nvSpPr>
        <p:spPr>
          <a:xfrm>
            <a:off x="177420" y="1269242"/>
            <a:ext cx="8748215" cy="5040118"/>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i="1" dirty="0" smtClean="0"/>
              <a:t>In </a:t>
            </a:r>
            <a:r>
              <a:rPr lang="en-US" sz="2400" b="1" i="1" dirty="0"/>
              <a:t>g</a:t>
            </a:r>
            <a:r>
              <a:rPr lang="en-US" sz="2400" b="1" i="1" dirty="0" smtClean="0"/>
              <a:t>eneral, records </a:t>
            </a:r>
            <a:r>
              <a:rPr lang="en-US" sz="2400" b="1" i="1" dirty="0"/>
              <a:t>are NOT:</a:t>
            </a:r>
          </a:p>
          <a:p>
            <a:pPr marL="342900" indent="-342900">
              <a:buBlip>
                <a:blip r:embed="rId4"/>
              </a:buBlip>
            </a:pPr>
            <a:r>
              <a:rPr lang="en-US" sz="2400" dirty="0"/>
              <a:t>Books, manuals, or pamphlets, not </a:t>
            </a:r>
            <a:r>
              <a:rPr lang="en-US" sz="2400" dirty="0" smtClean="0"/>
              <a:t>written by </a:t>
            </a:r>
            <a:r>
              <a:rPr lang="en-US" sz="2400" dirty="0"/>
              <a:t>CDOT </a:t>
            </a:r>
          </a:p>
          <a:p>
            <a:pPr marL="342900" indent="-342900">
              <a:buBlip>
                <a:blip r:embed="rId4"/>
              </a:buBlip>
            </a:pPr>
            <a:r>
              <a:rPr lang="en-US" sz="2400" dirty="0"/>
              <a:t>Personal papers</a:t>
            </a:r>
          </a:p>
          <a:p>
            <a:pPr marL="342900" indent="-342900">
              <a:buBlip>
                <a:blip r:embed="rId4"/>
              </a:buBlip>
            </a:pPr>
            <a:r>
              <a:rPr lang="en-US" sz="2400" dirty="0"/>
              <a:t>Documents of immediate or transitory value only (ex.: Post-it Notes, to-do lists)</a:t>
            </a:r>
          </a:p>
          <a:p>
            <a:pPr marL="342900" indent="-342900">
              <a:buBlip>
                <a:blip r:embed="rId4"/>
              </a:buBlip>
            </a:pPr>
            <a:r>
              <a:rPr lang="en-US" sz="2400" dirty="0"/>
              <a:t>Documents that do not have historical, legal or financial </a:t>
            </a:r>
            <a:r>
              <a:rPr lang="en-US" sz="2400" dirty="0" smtClean="0"/>
              <a:t>importance</a:t>
            </a:r>
            <a:endParaRPr lang="en-US" sz="2400" dirty="0"/>
          </a:p>
          <a:p>
            <a:pPr marL="342900" indent="-342900">
              <a:buBlip>
                <a:blip r:embed="rId4"/>
              </a:buBlip>
            </a:pPr>
            <a:r>
              <a:rPr lang="en-US" sz="2400" dirty="0"/>
              <a:t>Documents created by another entity that do not have historical, legal or financial </a:t>
            </a:r>
            <a:r>
              <a:rPr lang="en-US" sz="2400" dirty="0" smtClean="0"/>
              <a:t>importance</a:t>
            </a:r>
            <a:endParaRPr lang="en-US" dirty="0"/>
          </a:p>
        </p:txBody>
      </p:sp>
    </p:spTree>
    <p:custDataLst>
      <p:tags r:id="rId1"/>
    </p:custDataLst>
    <p:extLst>
      <p:ext uri="{BB962C8B-B14F-4D97-AF65-F5344CB8AC3E}">
        <p14:creationId xmlns:p14="http://schemas.microsoft.com/office/powerpoint/2010/main" val="2771243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2"/>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smtClean="0">
                <a:solidFill>
                  <a:schemeClr val="bg1"/>
                </a:solidFill>
                <a:latin typeface="+mj-lt"/>
                <a:ea typeface="+mj-ea"/>
                <a:cs typeface="+mj-cs"/>
              </a:rPr>
              <a:t>  </a:t>
            </a:r>
            <a:r>
              <a:rPr lang="en-US" sz="3200" b="1" dirty="0">
                <a:solidFill>
                  <a:schemeClr val="bg1"/>
                </a:solidFill>
                <a:latin typeface="+mj-lt"/>
                <a:ea typeface="+mj-ea"/>
                <a:cs typeface="+mj-cs"/>
              </a:rPr>
              <a:t>What is and is not a Record</a:t>
            </a:r>
          </a:p>
        </p:txBody>
      </p:sp>
      <p:pic>
        <p:nvPicPr>
          <p:cNvPr id="6" name="Content Placeholder 5"/>
          <p:cNvPicPr>
            <a:picLocks noGrp="1" noChangeAspect="1"/>
          </p:cNvPicPr>
          <p:nvPr>
            <p:ph sz="quarter" idx="12"/>
          </p:nvPr>
        </p:nvPicPr>
        <p:blipFill rotWithShape="1">
          <a:blip r:embed="rId5" cstate="print">
            <a:extLst>
              <a:ext uri="{28A0092B-C50C-407E-A947-70E740481C1C}">
                <a14:useLocalDpi xmlns:a14="http://schemas.microsoft.com/office/drawing/2010/main" val="0"/>
              </a:ext>
            </a:extLst>
          </a:blip>
          <a:srcRect r="49501"/>
          <a:stretch/>
        </p:blipFill>
        <p:spPr>
          <a:xfrm>
            <a:off x="3174528" y="3923731"/>
            <a:ext cx="2287771" cy="2144348"/>
          </a:xfrm>
        </p:spPr>
      </p:pic>
      <p:sp>
        <p:nvSpPr>
          <p:cNvPr id="11" name="Content Placeholder 2"/>
          <p:cNvSpPr txBox="1">
            <a:spLocks/>
          </p:cNvSpPr>
          <p:nvPr/>
        </p:nvSpPr>
        <p:spPr>
          <a:xfrm>
            <a:off x="191070" y="1269242"/>
            <a:ext cx="8720918" cy="5040118"/>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i="1" dirty="0" smtClean="0"/>
              <a:t>A </a:t>
            </a:r>
            <a:r>
              <a:rPr lang="en-US" sz="2400" b="1" i="1" dirty="0"/>
              <a:t>record is </a:t>
            </a:r>
            <a:r>
              <a:rPr lang="en-US" sz="2400" b="1" i="1" dirty="0" smtClean="0"/>
              <a:t>a  </a:t>
            </a:r>
            <a:r>
              <a:rPr lang="en-US" sz="2400" b="1" i="1" dirty="0"/>
              <a:t>document (physical or </a:t>
            </a:r>
            <a:r>
              <a:rPr lang="en-US" sz="2400" b="1" i="1" dirty="0" smtClean="0"/>
              <a:t>electronic) created or (in some cases) received by CDOT that is retained for legal, administrative or historical reasons as part </a:t>
            </a:r>
            <a:r>
              <a:rPr lang="en-US" sz="2400" b="1" i="1" dirty="0"/>
              <a:t>of CDOT’s business</a:t>
            </a:r>
            <a:r>
              <a:rPr lang="en-US" sz="2400" b="1" i="1" dirty="0" smtClean="0"/>
              <a:t>.</a:t>
            </a:r>
            <a:endParaRPr lang="en-US" sz="2400" dirty="0"/>
          </a:p>
          <a:p>
            <a:pPr marL="457200" indent="-457200">
              <a:buFont typeface="Arial" panose="020B0604020202020204" pitchFamily="34" charset="0"/>
              <a:buChar char="•"/>
            </a:pPr>
            <a:r>
              <a:rPr lang="en-US" sz="2400" dirty="0" smtClean="0"/>
              <a:t>All CDOT employees are responsible for retaining CDOT records for the time frames required by law.</a:t>
            </a:r>
          </a:p>
          <a:p>
            <a:endParaRPr lang="en-US" sz="2400" dirty="0" smtClean="0"/>
          </a:p>
          <a:p>
            <a:endParaRPr lang="en-US" dirty="0"/>
          </a:p>
        </p:txBody>
      </p:sp>
    </p:spTree>
    <p:custDataLst>
      <p:tags r:id="rId2"/>
    </p:custDataLst>
    <p:extLst>
      <p:ext uri="{BB962C8B-B14F-4D97-AF65-F5344CB8AC3E}">
        <p14:creationId xmlns:p14="http://schemas.microsoft.com/office/powerpoint/2010/main" val="18311539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The Records Management Web Page </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5</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864929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2452"/>
            <a:ext cx="9144000" cy="1143000"/>
          </a:xfr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l"/>
            <a:r>
              <a:rPr lang="en-US" sz="3200" b="1" dirty="0" smtClean="0"/>
              <a:t>  Deciding </a:t>
            </a:r>
            <a:r>
              <a:rPr lang="en-US" sz="3200" b="1" dirty="0"/>
              <a:t>Together on the “3-S” Options</a:t>
            </a:r>
          </a:p>
        </p:txBody>
      </p:sp>
      <p:graphicFrame>
        <p:nvGraphicFramePr>
          <p:cNvPr id="3" name="Diagram 2"/>
          <p:cNvGraphicFramePr/>
          <p:nvPr>
            <p:custDataLst>
              <p:tags r:id="rId2"/>
            </p:custDataLst>
            <p:extLst>
              <p:ext uri="{D42A27DB-BD31-4B8C-83A1-F6EECF244321}">
                <p14:modId xmlns:p14="http://schemas.microsoft.com/office/powerpoint/2010/main" val="1791554764"/>
              </p:ext>
            </p:extLst>
          </p:nvPr>
        </p:nvGraphicFramePr>
        <p:xfrm>
          <a:off x="182880" y="2049572"/>
          <a:ext cx="8669055" cy="48152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ontent Placeholder 9"/>
          <p:cNvSpPr>
            <a:spLocks noGrp="1"/>
          </p:cNvSpPr>
          <p:nvPr>
            <p:ph idx="1"/>
          </p:nvPr>
        </p:nvSpPr>
        <p:spPr>
          <a:xfrm>
            <a:off x="73696" y="1371601"/>
            <a:ext cx="8778239" cy="568788"/>
          </a:xfrm>
        </p:spPr>
        <p:txBody>
          <a:bodyPr/>
          <a:lstStyle/>
          <a:p>
            <a:r>
              <a:rPr lang="en-US" b="1" i="1" dirty="0" smtClean="0"/>
              <a:t>The three options on what to do </a:t>
            </a:r>
            <a:r>
              <a:rPr lang="en-US" b="1" i="1" dirty="0"/>
              <a:t>with your </a:t>
            </a:r>
            <a:r>
              <a:rPr lang="en-US" b="1" i="1" dirty="0" smtClean="0"/>
              <a:t>records are</a:t>
            </a:r>
            <a:r>
              <a:rPr lang="en-US" dirty="0" smtClean="0"/>
              <a:t>:</a:t>
            </a:r>
            <a:endParaRPr lang="en-US" dirty="0"/>
          </a:p>
        </p:txBody>
      </p:sp>
    </p:spTree>
    <p:custDataLst>
      <p:tags r:id="rId1"/>
    </p:custDataLst>
    <p:extLst>
      <p:ext uri="{BB962C8B-B14F-4D97-AF65-F5344CB8AC3E}">
        <p14:creationId xmlns:p14="http://schemas.microsoft.com/office/powerpoint/2010/main" val="2221346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00"/>
            <a:ext cx="9144000" cy="1143000"/>
          </a:xfr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l"/>
            <a:r>
              <a:rPr lang="en-US" sz="3200" b="1" dirty="0" smtClean="0"/>
              <a:t>  Option </a:t>
            </a:r>
            <a:r>
              <a:rPr lang="en-US" sz="3200" b="1" dirty="0"/>
              <a:t>1: Storing</a:t>
            </a:r>
          </a:p>
        </p:txBody>
      </p:sp>
      <p:sp>
        <p:nvSpPr>
          <p:cNvPr id="5" name="Content Placeholder 4"/>
          <p:cNvSpPr>
            <a:spLocks noGrp="1"/>
          </p:cNvSpPr>
          <p:nvPr>
            <p:ph sz="quarter" idx="12"/>
          </p:nvPr>
        </p:nvSpPr>
        <p:spPr>
          <a:xfrm>
            <a:off x="2286000" y="1371600"/>
            <a:ext cx="6675437" cy="4876800"/>
          </a:xfrm>
        </p:spPr>
        <p:txBody>
          <a:bodyPr/>
          <a:lstStyle/>
          <a:p>
            <a:r>
              <a:rPr lang="en-US" sz="2400" dirty="0"/>
              <a:t>There is a right and a wrong way to store records.  </a:t>
            </a:r>
            <a:endParaRPr lang="en-US" sz="2400" dirty="0" smtClean="0"/>
          </a:p>
          <a:p>
            <a:pPr marL="342900" indent="-342900">
              <a:buBlip>
                <a:blip r:embed="rId5"/>
              </a:buBlip>
            </a:pPr>
            <a:r>
              <a:rPr lang="en-US" sz="2400" b="1" dirty="0" smtClean="0"/>
              <a:t>Wrong</a:t>
            </a:r>
            <a:r>
              <a:rPr lang="en-US" sz="2400" b="1" dirty="0"/>
              <a:t>: </a:t>
            </a:r>
            <a:r>
              <a:rPr lang="en-US" sz="2400" dirty="0" smtClean="0"/>
              <a:t>mix up the records and place them </a:t>
            </a:r>
            <a:r>
              <a:rPr lang="en-US" sz="2400" dirty="0"/>
              <a:t>out of </a:t>
            </a:r>
            <a:r>
              <a:rPr lang="en-US" sz="2400" dirty="0" smtClean="0"/>
              <a:t>sight</a:t>
            </a:r>
          </a:p>
          <a:p>
            <a:pPr marL="342900" indent="-342900">
              <a:buBlip>
                <a:blip r:embed="rId6"/>
              </a:buBlip>
            </a:pPr>
            <a:r>
              <a:rPr lang="en-US" sz="2400" b="1" dirty="0" smtClean="0"/>
              <a:t>The Right </a:t>
            </a:r>
            <a:r>
              <a:rPr lang="en-US" sz="2400" b="1" dirty="0"/>
              <a:t>W</a:t>
            </a:r>
            <a:r>
              <a:rPr lang="en-US" sz="2400" b="1" dirty="0" smtClean="0"/>
              <a:t>ay:</a:t>
            </a:r>
            <a:r>
              <a:rPr lang="en-US" sz="2400" dirty="0" smtClean="0"/>
              <a:t> </a:t>
            </a:r>
            <a:endParaRPr lang="en-US" sz="2400" dirty="0"/>
          </a:p>
          <a:p>
            <a:pPr marL="640080" indent="-457200">
              <a:buSzPct val="75000"/>
              <a:buFont typeface="Wingdings" panose="05000000000000000000" pitchFamily="2" charset="2"/>
              <a:buChar char="q"/>
            </a:pPr>
            <a:r>
              <a:rPr lang="en-US" sz="2400" dirty="0" smtClean="0"/>
              <a:t>Inventory records using the </a:t>
            </a:r>
            <a:r>
              <a:rPr lang="en-US" sz="2400" b="1" dirty="0" smtClean="0"/>
              <a:t>Inventory Spreadsheet</a:t>
            </a:r>
            <a:endParaRPr lang="en-US" sz="2400" b="1" dirty="0"/>
          </a:p>
          <a:p>
            <a:pPr marL="640080" indent="-457200">
              <a:buSzPct val="75000"/>
              <a:buFont typeface="Wingdings" panose="05000000000000000000" pitchFamily="2" charset="2"/>
              <a:buChar char="q"/>
            </a:pPr>
            <a:r>
              <a:rPr lang="en-US" sz="2400" dirty="0" smtClean="0"/>
              <a:t>Use </a:t>
            </a:r>
            <a:r>
              <a:rPr lang="en-US" sz="2400" dirty="0"/>
              <a:t>correct </a:t>
            </a:r>
            <a:r>
              <a:rPr lang="en-US" sz="2400" dirty="0" smtClean="0"/>
              <a:t>size box </a:t>
            </a:r>
            <a:endParaRPr lang="en-US" sz="2400" dirty="0"/>
          </a:p>
          <a:p>
            <a:pPr marL="640080" indent="-457200">
              <a:buSzPct val="75000"/>
              <a:buFont typeface="Wingdings" panose="05000000000000000000" pitchFamily="2" charset="2"/>
              <a:buChar char="q"/>
            </a:pPr>
            <a:r>
              <a:rPr lang="en-US" sz="2400" dirty="0" smtClean="0"/>
              <a:t>Place records </a:t>
            </a:r>
            <a:r>
              <a:rPr lang="en-US" sz="2400" dirty="0"/>
              <a:t>in box in logical order </a:t>
            </a:r>
            <a:r>
              <a:rPr lang="en-US" sz="2400" dirty="0" smtClean="0"/>
              <a:t>(year/category)</a:t>
            </a:r>
          </a:p>
          <a:p>
            <a:pPr marL="640080" indent="-457200">
              <a:buSzPct val="75000"/>
              <a:buFont typeface="Wingdings" panose="05000000000000000000" pitchFamily="2" charset="2"/>
              <a:buChar char="q"/>
            </a:pPr>
            <a:r>
              <a:rPr lang="en-US" sz="2400" dirty="0" smtClean="0"/>
              <a:t>Properly fill out </a:t>
            </a:r>
            <a:r>
              <a:rPr lang="en-US" sz="2400" dirty="0">
                <a:solidFill>
                  <a:schemeClr val="accent6">
                    <a:lumMod val="75000"/>
                  </a:schemeClr>
                </a:solidFill>
              </a:rPr>
              <a:t>ORANGE</a:t>
            </a:r>
            <a:r>
              <a:rPr lang="en-US" sz="2400" dirty="0"/>
              <a:t> </a:t>
            </a:r>
            <a:r>
              <a:rPr lang="en-US" sz="2400" b="1" dirty="0" smtClean="0"/>
              <a:t>records retention box label</a:t>
            </a:r>
            <a:r>
              <a:rPr lang="en-US" sz="2400" dirty="0" smtClean="0"/>
              <a:t> and affix to short side of box</a:t>
            </a:r>
            <a:endParaRPr lang="en-US" sz="2400" dirty="0"/>
          </a:p>
          <a:p>
            <a:pPr marL="640080" indent="-457200">
              <a:buSzPct val="75000"/>
              <a:buFont typeface="Wingdings" panose="05000000000000000000" pitchFamily="2" charset="2"/>
              <a:buChar char="q"/>
            </a:pPr>
            <a:r>
              <a:rPr lang="en-US" sz="2400" dirty="0" smtClean="0"/>
              <a:t>Notify </a:t>
            </a:r>
            <a:r>
              <a:rPr lang="en-US" sz="2400" dirty="0"/>
              <a:t>records management that box is ready </a:t>
            </a:r>
          </a:p>
          <a:p>
            <a:endParaRPr lang="en-US" dirty="0"/>
          </a:p>
          <a:p>
            <a:endParaRPr lang="en-US" dirty="0" smtClean="0"/>
          </a:p>
          <a:p>
            <a:endParaRPr lang="en-US" sz="1200" dirty="0"/>
          </a:p>
          <a:p>
            <a:endParaRPr lang="en-US" sz="1200" dirty="0" smtClean="0"/>
          </a:p>
          <a:p>
            <a:endParaRPr lang="en-US" sz="1200" dirty="0"/>
          </a:p>
          <a:p>
            <a:pPr marL="457200" indent="-457200">
              <a:buFont typeface="Arial" panose="020B0604020202020204" pitchFamily="34" charset="0"/>
              <a:buChar char="•"/>
            </a:pPr>
            <a:endParaRPr lang="en-US" dirty="0"/>
          </a:p>
        </p:txBody>
      </p:sp>
      <p:pic>
        <p:nvPicPr>
          <p:cNvPr id="6" name="Brian"/>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5316" y="1540679"/>
            <a:ext cx="2084070" cy="4538641"/>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72350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00"/>
            <a:ext cx="9144000" cy="1143000"/>
          </a:xfr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l"/>
            <a:r>
              <a:rPr lang="en-US" sz="3200" b="1" dirty="0"/>
              <a:t>  Records Inventory for HQ , R-1 and R-2</a:t>
            </a:r>
          </a:p>
        </p:txBody>
      </p:sp>
      <p:sp>
        <p:nvSpPr>
          <p:cNvPr id="5" name="Content Placeholder 4"/>
          <p:cNvSpPr>
            <a:spLocks noGrp="1"/>
          </p:cNvSpPr>
          <p:nvPr>
            <p:ph sz="half" idx="2"/>
          </p:nvPr>
        </p:nvSpPr>
        <p:spPr>
          <a:xfrm>
            <a:off x="2304795" y="1371600"/>
            <a:ext cx="6503926" cy="4937760"/>
          </a:xfrm>
        </p:spPr>
        <p:txBody>
          <a:bodyPr/>
          <a:lstStyle/>
          <a:p>
            <a:r>
              <a:rPr lang="en-US" sz="2400" i="1" dirty="0" smtClean="0"/>
              <a:t>An inventory of records has occurred for locations moving in 2018. The:</a:t>
            </a:r>
          </a:p>
          <a:p>
            <a:pPr marL="457200" indent="-285750">
              <a:buFont typeface="Arial" panose="020B0604020202020204" pitchFamily="34" charset="0"/>
              <a:buChar char="•"/>
            </a:pPr>
            <a:r>
              <a:rPr lang="en-US" sz="2400" b="1" dirty="0" smtClean="0"/>
              <a:t>HQ</a:t>
            </a:r>
            <a:r>
              <a:rPr lang="en-US" sz="2400" dirty="0" smtClean="0"/>
              <a:t> inventory was completed in June 2016</a:t>
            </a:r>
          </a:p>
          <a:p>
            <a:pPr marL="457200" indent="-285750">
              <a:buFont typeface="Arial" panose="020B0604020202020204" pitchFamily="34" charset="0"/>
              <a:buChar char="•"/>
            </a:pPr>
            <a:r>
              <a:rPr lang="en-US" sz="2400" b="1" dirty="0" smtClean="0"/>
              <a:t>Region 1 </a:t>
            </a:r>
            <a:r>
              <a:rPr lang="en-US" sz="2400" dirty="0" smtClean="0"/>
              <a:t>inventory of storage rooms was completed in Sept. 2016</a:t>
            </a:r>
          </a:p>
          <a:p>
            <a:pPr marL="457200" indent="-285750">
              <a:buFont typeface="Arial" panose="020B0604020202020204" pitchFamily="34" charset="0"/>
              <a:buChar char="•"/>
            </a:pPr>
            <a:r>
              <a:rPr lang="en-US" sz="2400" b="1" dirty="0" smtClean="0"/>
              <a:t>Region 2</a:t>
            </a:r>
            <a:r>
              <a:rPr lang="en-US" sz="2400" dirty="0" smtClean="0"/>
              <a:t>, inventory is </a:t>
            </a:r>
            <a:r>
              <a:rPr lang="en-US" sz="2400" dirty="0"/>
              <a:t>currently </a:t>
            </a:r>
            <a:r>
              <a:rPr lang="en-US" sz="2400" dirty="0" smtClean="0"/>
              <a:t>underway</a:t>
            </a:r>
          </a:p>
          <a:p>
            <a:pPr marL="285750" indent="-285750">
              <a:buFont typeface="Arial" panose="020B0604020202020204" pitchFamily="34" charset="0"/>
              <a:buChar char="•"/>
            </a:pPr>
            <a:endParaRPr lang="en-US" sz="800" dirty="0"/>
          </a:p>
          <a:p>
            <a:r>
              <a:rPr lang="en-US" sz="2400" i="1" dirty="0" smtClean="0"/>
              <a:t>To help the Records Management Team:</a:t>
            </a:r>
          </a:p>
          <a:p>
            <a:pPr marL="457200" indent="-285750">
              <a:buFont typeface="Arial" panose="020B0604020202020204" pitchFamily="34" charset="0"/>
              <a:buChar char="•"/>
            </a:pPr>
            <a:r>
              <a:rPr lang="en-US" sz="2400" dirty="0" smtClean="0"/>
              <a:t>Always contact Records Management prior to moving any boxes located in storage rooms</a:t>
            </a:r>
          </a:p>
        </p:txBody>
      </p:sp>
      <p:pic>
        <p:nvPicPr>
          <p:cNvPr id="4" name="Content Placeholder 3"/>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l="22780" r="38073" b="11693"/>
          <a:stretch/>
        </p:blipFill>
        <p:spPr>
          <a:xfrm>
            <a:off x="0" y="1462359"/>
            <a:ext cx="2304795" cy="3910084"/>
          </a:xfrm>
        </p:spPr>
      </p:pic>
    </p:spTree>
    <p:custDataLst>
      <p:tags r:id="rId1"/>
    </p:custDataLst>
    <p:extLst>
      <p:ext uri="{BB962C8B-B14F-4D97-AF65-F5344CB8AC3E}">
        <p14:creationId xmlns:p14="http://schemas.microsoft.com/office/powerpoint/2010/main" val="3208253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00"/>
            <a:ext cx="9144000" cy="1143000"/>
          </a:xfr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l"/>
            <a:r>
              <a:rPr lang="en-US" sz="3200" b="1" dirty="0" smtClean="0"/>
              <a:t>  Inventory </a:t>
            </a:r>
            <a:r>
              <a:rPr lang="en-US" sz="3200" b="1" dirty="0"/>
              <a:t>of your Stored Records</a:t>
            </a:r>
          </a:p>
        </p:txBody>
      </p:sp>
      <p:sp>
        <p:nvSpPr>
          <p:cNvPr id="5" name="Content Placeholder 4"/>
          <p:cNvSpPr>
            <a:spLocks noGrp="1"/>
          </p:cNvSpPr>
          <p:nvPr>
            <p:ph sz="quarter" idx="12"/>
          </p:nvPr>
        </p:nvSpPr>
        <p:spPr/>
        <p:txBody>
          <a:bodyPr/>
          <a:lstStyle/>
          <a:p>
            <a:r>
              <a:rPr lang="en-US" b="1" i="1" dirty="0"/>
              <a:t>The </a:t>
            </a:r>
            <a:r>
              <a:rPr lang="en-US" b="1" i="1" dirty="0" smtClean="0"/>
              <a:t>Inventory Spreadsheet is</a:t>
            </a:r>
            <a:r>
              <a:rPr lang="en-US" b="1" i="1" dirty="0"/>
              <a:t>:</a:t>
            </a:r>
          </a:p>
          <a:p>
            <a:pPr marL="640080" indent="-457200">
              <a:buSzPct val="75000"/>
              <a:buFont typeface="Wingdings" panose="05000000000000000000" pitchFamily="2" charset="2"/>
              <a:buChar char="q"/>
            </a:pPr>
            <a:r>
              <a:rPr lang="en-US" sz="2400" dirty="0"/>
              <a:t>Downloaded from the Records Management webpage</a:t>
            </a:r>
          </a:p>
          <a:p>
            <a:pPr marL="640080" indent="-457200">
              <a:buSzPct val="75000"/>
              <a:buFont typeface="Wingdings" panose="05000000000000000000" pitchFamily="2" charset="2"/>
              <a:buChar char="q"/>
            </a:pPr>
            <a:r>
              <a:rPr lang="en-US" sz="2400" dirty="0"/>
              <a:t>Filled out when a record needs to be retained in paper form </a:t>
            </a:r>
          </a:p>
          <a:p>
            <a:pPr marL="640080" indent="-457200">
              <a:buSzPct val="75000"/>
              <a:buFont typeface="Wingdings" panose="05000000000000000000" pitchFamily="2" charset="2"/>
              <a:buChar char="q"/>
            </a:pPr>
            <a:r>
              <a:rPr lang="en-US" sz="2400" dirty="0"/>
              <a:t>Approved by a Supervisor with authority over the </a:t>
            </a:r>
            <a:r>
              <a:rPr lang="en-US" sz="2400" dirty="0" smtClean="0"/>
              <a:t>record</a:t>
            </a:r>
          </a:p>
          <a:p>
            <a:pPr marL="640080" indent="-457200">
              <a:buSzPct val="75000"/>
              <a:buFont typeface="Wingdings" panose="05000000000000000000" pitchFamily="2" charset="2"/>
              <a:buChar char="q"/>
            </a:pPr>
            <a:r>
              <a:rPr lang="en-US" sz="2400" dirty="0" smtClean="0"/>
              <a:t>Approved by the Records Management team</a:t>
            </a:r>
          </a:p>
          <a:p>
            <a:pPr marL="640080" indent="-457200">
              <a:buSzPct val="75000"/>
              <a:buFont typeface="Wingdings" panose="05000000000000000000" pitchFamily="2" charset="2"/>
              <a:buChar char="q"/>
            </a:pPr>
            <a:r>
              <a:rPr lang="en-US" sz="2400" dirty="0" smtClean="0"/>
              <a:t>Retained by the records coordinator for the division/office or program manager</a:t>
            </a:r>
            <a:endParaRPr lang="en-US" sz="2400" dirty="0"/>
          </a:p>
          <a:p>
            <a:pPr marL="457200" indent="-457200">
              <a:buFont typeface="Wingdings" panose="05000000000000000000" pitchFamily="2" charset="2"/>
              <a:buChar char="q"/>
            </a:pPr>
            <a:endParaRPr lang="en-US" dirty="0"/>
          </a:p>
        </p:txBody>
      </p:sp>
    </p:spTree>
    <p:custDataLst>
      <p:tags r:id="rId1"/>
    </p:custDataLst>
    <p:extLst>
      <p:ext uri="{BB962C8B-B14F-4D97-AF65-F5344CB8AC3E}">
        <p14:creationId xmlns:p14="http://schemas.microsoft.com/office/powerpoint/2010/main" val="24365716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844"/>
  <p:tag name="ARTICULATE_REFERENCE_ID" val="a61cc94e-b62c-402e-9571-42b09660df7f"/>
  <p:tag name="ARTICULATE_PROJECT_CHECK" val="0"/>
  <p:tag name="ARTICULATE_SLIDE_COUNT" val="25"/>
  <p:tag name="ARTICULATE_REFERENCE_TYPE_1" val="0"/>
  <p:tag name="ARTICULATE_REFERENCE_1" val="http://intranet.dot.state.co.us/business/records-management"/>
  <p:tag name="ARTICULATE_REFERENCE_TITLE_1" val="Records Management Page"/>
  <p:tag name="ARTICULATE_REFERENCE_ID_1" val="5409ace1-c418-46d5-93b5-6ec3aa7c8497"/>
  <p:tag name="ARTICULATE_REFERENCE_TYPE_2" val="0"/>
  <p:tag name="ARTICULATE_REFERENCE_2" val="http://intranet.dot.state.co.us/business/records-management/business/records-management/records-faq"/>
  <p:tag name="ARTICULATE_REFERENCE_TITLE_2" val="Frequently Asked Question (FAQ) Page"/>
  <p:tag name="ARTICULATE_REFERENCE_ID_2" val="06ba64cf-70a3-4d45-891f-b41c642e6f2d"/>
  <p:tag name="ARTICULATE_REFERENCE_TYPE_3" val="0"/>
  <p:tag name="ARTICULATE_REFERENCE_3" val="http://intranet.dot.state.co.us/business/records-management/business/records-management/regional-retention-schedule/view"/>
  <p:tag name="ARTICULATE_REFERENCE_TITLE_3" val="CDOT Region Retention Schedule"/>
  <p:tag name="ARTICULATE_REFERENCE_ID_3" val="7d148db6-3633-43b6-b08d-3e34c649b076"/>
  <p:tag name="ARTICULATE_REFERENCE_TYPE_4" val="0"/>
  <p:tag name="ARTICULATE_REFERENCE_4" val="http://intranet.dot.state.co.us/business/records-management/business/records-management/cdot-records-destruction-inventory-form"/>
  <p:tag name="ARTICULATE_REFERENCE_TITLE_4" val="CDOT Records Destruction Inventory Form"/>
  <p:tag name="ARTICULATE_REFERENCE_ID_4" val="87f1b5a9-bc4c-46f1-8076-6f87ea107c6f"/>
  <p:tag name="ARTICULATE_REFERENCE_TYPE_5" val="0"/>
  <p:tag name="ARTICULATE_REFERENCE_5" val="http://intranet.dot.state.co.us/business/records-management/business/records-management/documents/records-retention-box-label"/>
  <p:tag name="ARTICULATE_REFERENCE_TITLE_5" val="Records Retention Box Label"/>
  <p:tag name="ARTICULATE_REFERENCE_ID_5" val="9eb3a392-ff17-4014-b324-ecf3e8d7a94a"/>
  <p:tag name="ARTICULATE_REFERENCE_TYPE_6" val="0"/>
  <p:tag name="ARTICULATE_REFERENCE_6" val="http://intranet.dot.state.co.us/business/records-management/business/records-management/documents/records-destruction-box-label"/>
  <p:tag name="ARTICULATE_REFERENCE_TITLE_6" val="Records Destruction Box Label"/>
  <p:tag name="ARTICULATE_REFERENCE_ID_6" val="c2136b2d-9814-4447-af55-ab663a18e9b0"/>
  <p:tag name="ARTICULATE_REFERENCE_TYPE_7" val="0"/>
  <p:tag name="ARTICULATE_REFERENCE_7" val="https://www.colorado.gov/pacific/archives/department-transportation"/>
  <p:tag name="ARTICULATE_REFERENCE_TITLE_7" val="CDOT Unique Schedules"/>
  <p:tag name="ARTICULATE_REFERENCE_ID_7" val="16f65a0c-5232-4189-8b22-166f57a61ec6"/>
  <p:tag name="ARTICULATE_REFERENCE_TYPE_8" val="0"/>
  <p:tag name="ARTICULATE_REFERENCE_8" val="https://test.colorado.gov/pacific/sites/default/files/StateRecordsManagementManual.pdf"/>
  <p:tag name="ARTICULATE_REFERENCE_TITLE_8" val="How to Prepare your Documents for Scanning"/>
  <p:tag name="ARTICULATE_REFERENCE_ID_8" val="ce9944e0-77fa-46ca-88bf-8497fcd9a863"/>
  <p:tag name="ARTICULATE_REFERENCE_TYPE_9" val="1"/>
  <p:tag name="ARTICULATE_REFERENCE_9" val="C:\Users\princej\Desktop\How to Prepare Documents for Scanning.v2.mfn.docx"/>
  <p:tag name="ARTICULATE_REFERENCE_TITLE_9" val="How to Prepare Documents for Scanning.v2.mfn"/>
  <p:tag name="ARTICULATE_REFERENCE_ID_9" val="891d752b-77e6-4f56-b0d1-fba0cad9c706"/>
  <p:tag name="ARTICULATE_REFERENCE_COUNT" val="9"/>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1"/>
  <p:tag name="TAG_BACKING_FORM_KEY" val="460442-c:\users\princej\desktop\old deliverables\01112017_records on the move_rev_a\16records on the move (2).2.17.17 jp edits.pptx"/>
  <p:tag name="ARTICULATE_PROJECT_OPEN" val="1"/>
  <p:tag name="ARTICULATE_PRESENTER_VERSION" val="7"/>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Step 1 – Deciding what to do with your Records"/>
  <p:tag name="AUDIO_ID" val="560"/>
  <p:tag name="ORIGINAL_AUDIO_FILEPATH" val="C:\Users\princej\Desktop\01112017_Records on the Move_Rev_A\Sound Files for Course\Slide 06 - Deciding Together on the 3-S Options.wav"/>
  <p:tag name="ELAPSEDTIME" val="41.892"/>
  <p:tag name="ARTICULATE_NAV_LEVEL" val="1"/>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CHILD_ITEM_TEXT5" val="Option 1 - Storing"/>
  <p:tag name="CHILD_ITEM_TEXT6" val="Best for records that have short retention periods (three years or less) or where there is a business need to retain them"/>
  <p:tag name="CHILD_ITEM_TEXT7" val=" "/>
  <p:tag name="CHILD_ITEM_TEXT8" val="Option 2 - Scanning"/>
  <p:tag name="CHILD_ITEM_TEXT9" val="Best for documents with a permanent or long (four years or more) retention period"/>
  <p:tag name="CHILD_ITEM_TEXT10" val=" "/>
  <p:tag name="CHILD_ITEM_TEXT11" val="Option 3 - Shredding"/>
  <p:tag name="CHILD_ITEM_TEXT12" val="Best for records that have met their legal retention period "/>
</p:tagLst>
</file>

<file path=ppt/tags/tag12.xml><?xml version="1.0" encoding="utf-8"?>
<p:tagLst xmlns:a="http://schemas.openxmlformats.org/drawingml/2006/main" xmlns:r="http://schemas.openxmlformats.org/officeDocument/2006/relationships" xmlns:p="http://schemas.openxmlformats.org/presentationml/2006/main">
  <p:tag name="AUDIO_ID" val="555"/>
  <p:tag name="ORIGINAL_AUDIO_FILEPATH" val="C:\Users\princej\Desktop\01112017_Records on the Move_Rev_A\Sound Files for Course\Slide 07 - Option 1 Storing-old1.wav"/>
  <p:tag name="ELAPSEDTIME" val="33.492"/>
  <p:tag name="ARTICULATE_NAV_LEVEL" val="2"/>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CHARACTER_FILE" val=".\characters\7ca61ea2-9077-43ec-95a2-a3ca2b23328e.png"/>
  <p:tag name="ARTICULATE_CHARACTER_TYPE" val="photographic"/>
  <p:tag name="ARTICULATE_CHARACTER_ID" val="Brian"/>
  <p:tag name="ARTICULATE_CHARACTER_CROP" val="_E5D6420a"/>
</p:tagLst>
</file>

<file path=ppt/tags/tag14.xml><?xml version="1.0" encoding="utf-8"?>
<p:tagLst xmlns:a="http://schemas.openxmlformats.org/drawingml/2006/main" xmlns:r="http://schemas.openxmlformats.org/officeDocument/2006/relationships" xmlns:p="http://schemas.openxmlformats.org/presentationml/2006/main">
  <p:tag name="AUDIO_ID" val="537"/>
  <p:tag name="ORIGINAL_AUDIO_FILEPATH" val="C:\Users\princej\Desktop\01112017_Records on the Move_Rev_A\Sound Files for Course\Slide 08 - Record Inventroy for HQ R1 and R2.wav"/>
  <p:tag name="ELAPSEDTIME" val="25.122"/>
  <p:tag name="ARTICULATE_NAV_LEVEL" val="3"/>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9"/>
</p:tagLst>
</file>

<file path=ppt/tags/tag15.xml><?xml version="1.0" encoding="utf-8"?>
<p:tagLst xmlns:a="http://schemas.openxmlformats.org/drawingml/2006/main" xmlns:r="http://schemas.openxmlformats.org/officeDocument/2006/relationships" xmlns:p="http://schemas.openxmlformats.org/presentationml/2006/main">
  <p:tag name="AUDIO_ID" val="558"/>
  <p:tag name="ORIGINAL_AUDIO_FILEPATH" val="C:\Users\princej\Desktop\01112017_Records on the Move_Rev_A\Sound Files for Course\Slide 09 Inventory of Your Stored Records.wav"/>
  <p:tag name="ELAPSEDTIME" val="26.702"/>
  <p:tag name="ARTICULATE_NAV_LEVEL" val="3"/>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16.xml><?xml version="1.0" encoding="utf-8"?>
<p:tagLst xmlns:a="http://schemas.openxmlformats.org/drawingml/2006/main" xmlns:r="http://schemas.openxmlformats.org/officeDocument/2006/relationships" xmlns:p="http://schemas.openxmlformats.org/presentationml/2006/main">
  <p:tag name="AUDIO_ID" val="557"/>
  <p:tag name="ORIGINAL_AUDIO_FILEPATH" val="C:\Users\princej\Desktop\01112017_Records on the Move_Rev_A\Sound Files for Course\Slide 10 - The Records Retention Box Label.wav"/>
  <p:tag name="ELAPSEDTIME" val="40.412"/>
  <p:tag name="ARTICULATE_NAV_LEVEL" val="3"/>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17.xml><?xml version="1.0" encoding="utf-8"?>
<p:tagLst xmlns:a="http://schemas.openxmlformats.org/drawingml/2006/main" xmlns:r="http://schemas.openxmlformats.org/officeDocument/2006/relationships" xmlns:p="http://schemas.openxmlformats.org/presentationml/2006/main">
  <p:tag name="ENGAGE_INTERACTION_FILENAME" val="C:\Users\princej\Desktop\01112017_Prepare For Move_Rev_A\Record Retention Box Label.intr"/>
  <p:tag name="AUDIO_ID" val="543"/>
  <p:tag name="ARTICULATE_SHOW_IN_MENU" val="multipleitems"/>
  <p:tag name="ENGAGE_INTERACTION_FINISH_MESSAGE" val="Next Slide"/>
  <p:tag name="ENGAGE_INTERACTION_FINISH" val="2"/>
  <p:tag name="OVERRIDE" val="ENGAGE_INTERACTION_SLIDE"/>
  <p:tag name="ENGAGE_INTERACTION_TITLE" val="Records Retention Box Label"/>
  <p:tag name="ARTICULATE_DESCRIPTION" val="Guided Image - 6 Labels "/>
  <p:tag name="ENGAGE_INTERACTION_SLIDE_ID" val="543"/>
  <p:tag name="ENGAGE_INTERACTION_FORCE_UPDATE" val="0"/>
  <p:tag name="ENGAGE_LAST_MODIFY_DATE" val="42800.5940509259"/>
  <p:tag name="EMBEDDEDCONTENT_LASTWRITETIMEUTC" val="2017-03-06 21:15:26Z"/>
  <p:tag name="ELAPSEDTIME" val="99"/>
  <p:tag name="ENGAGE_PRESENTATION_MODE" val="interactive"/>
  <p:tag name="ARTICULATE_NAV_LEVEL" val="3"/>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1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xml><?xml version="1.0" encoding="utf-8"?>
<p:tagLst xmlns:a="http://schemas.openxmlformats.org/drawingml/2006/main" xmlns:r="http://schemas.openxmlformats.org/officeDocument/2006/relationships" xmlns:p="http://schemas.openxmlformats.org/presentationml/2006/main">
  <p:tag name="AUDIO_ID" val="518"/>
  <p:tag name="ARTICULATE_TITLE_TAG" val="Preparing your Space for the Move"/>
  <p:tag name="ORIGINAL_AUDIO_FILEPATH" val="C:\Users\princej\Desktop\01112017_Records on the Move_Rev_A\Sound Files for Course\Slide 01 - Records on the Move.wav"/>
  <p:tag name="ELAPSEDTIME" val="39.902"/>
  <p:tag name="ARTICULATE_NAV_LEVEL" val="1"/>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1.xml><?xml version="1.0" encoding="utf-8"?>
<p:tagLst xmlns:a="http://schemas.openxmlformats.org/drawingml/2006/main" xmlns:r="http://schemas.openxmlformats.org/officeDocument/2006/relationships" xmlns:p="http://schemas.openxmlformats.org/presentationml/2006/main">
  <p:tag name="AUDIO_ID" val="552"/>
  <p:tag name="ORIGINAL_AUDIO_FILEPATH" val="C:\Users\princej\Desktop\01112017_Records on the Move_Rev_A\Sound Files for Course\Slide 12 - Option 2 Scanning.wav"/>
  <p:tag name="ELAPSEDTIME" val="80.862"/>
  <p:tag name="ARTICULATE_NAV_LEVEL" val="2"/>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RTICULATE_CHARACTER_FILE" val=".\characters\d52ab949-0c48-4f7b-b060-7463a77b3b86.png"/>
  <p:tag name="ARTICULATE_CHARACTER_TYPE" val="photographic"/>
  <p:tag name="ARTICULATE_CHARACTER_ID" val="Atsumi"/>
  <p:tag name="ARTICULATE_CHARACTER_CROP" val="atsumi82a"/>
</p:tagLst>
</file>

<file path=ppt/tags/tag23.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01112017_Prepare For Move_Rev_A\Scanning Manafest.intr"/>
  <p:tag name="ARTICULATE_SHOW_IN_MENU" val="multipleitems"/>
  <p:tag name="ENGAGE_INTERACTION_FINISH" val="2"/>
  <p:tag name="ENGAGE_INTERACTION_FINISH_MESSAGE" val="Next Slide"/>
  <p:tag name="AUDIO_ID" val="545"/>
  <p:tag name="OVERRIDE" val="ENGAGE_INTERACTION_SLIDE"/>
  <p:tag name="ENGAGE_INTERACTION_TITLE" val="Scanning Spreadsheet"/>
  <p:tag name="ARTICULATE_DESCRIPTION" val="Guided Image - 10 Labels (Including Introduction)"/>
  <p:tag name="ENGAGE_INTERACTION_SLIDE_ID" val="545"/>
  <p:tag name="ENGAGE_INTERACTION_FORCE_UPDATE" val="0"/>
  <p:tag name="ENGAGE_LAST_MODIFY_DATE" val="42803.3684953704"/>
  <p:tag name="EMBEDDEDCONTENT_LASTWRITETIMEUTC" val="2017-03-09 15:50:38Z"/>
  <p:tag name="ELAPSEDTIME" val="160"/>
  <p:tag name="ENGAGE_PRESENTATION_MODE" val="interactive"/>
  <p:tag name="ARTICULATE_NAV_LEVEL" val="3"/>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2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5.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7.xml><?xml version="1.0" encoding="utf-8"?>
<p:tagLst xmlns:a="http://schemas.openxmlformats.org/drawingml/2006/main" xmlns:r="http://schemas.openxmlformats.org/officeDocument/2006/relationships" xmlns:p="http://schemas.openxmlformats.org/presentationml/2006/main">
  <p:tag name="AUDIO_ID" val="562"/>
  <p:tag name="ORIGINAL_AUDIO_FILEPATH" val="C:\Users\princej\Desktop\Slide 14 Preparing your Documents for Scanning_NR.wav"/>
  <p:tag name="ELAPSEDTIME" val="28.002"/>
  <p:tag name="ARTICULATE_NAV_LEVEL" val="3"/>
  <p:tag name="ARTICULATE_SLIDE_PRESENTER_GUID" val="10d8ea80-2738-4f10-8b39-4cf04ac5f84c"/>
  <p:tag name="ARTICULATE_SLIDE_PAUSE" val="0"/>
  <p:tag name="ARTICULATE_LOCK_SLIDE" val="0"/>
  <p:tag name="ARTICULATE_HIDE_SLIDE" val="0"/>
  <p:tag name="ARTICULATE_PLAYER_CONTROL_PREVIOUS" val="True"/>
  <p:tag name="ARTICULATE_PLAYER_CONTROL_NEXT" val="True"/>
  <p:tag name="ARTICULATE_USED_LAYOUT" val="8"/>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29.xml><?xml version="1.0" encoding="utf-8"?>
<p:tagLst xmlns:a="http://schemas.openxmlformats.org/drawingml/2006/main" xmlns:r="http://schemas.openxmlformats.org/officeDocument/2006/relationships" xmlns:p="http://schemas.openxmlformats.org/presentationml/2006/main">
  <p:tag name="AUDIO_ID" val="559"/>
  <p:tag name="ORIGINAL_AUDIO_FILEPATH" val="C:\Users\princej\Desktop\01112017_Records on the Move_Rev_A\Sound Files for Course\Slide 14 - Option 3 Shredding.wav"/>
  <p:tag name="ELAPSEDTIME" val="15.572"/>
  <p:tag name="ARTICULATE_NAV_LEVEL" val="2"/>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3.xml><?xml version="1.0" encoding="utf-8"?>
<p:tagLst xmlns:a="http://schemas.openxmlformats.org/drawingml/2006/main" xmlns:r="http://schemas.openxmlformats.org/officeDocument/2006/relationships" xmlns:p="http://schemas.openxmlformats.org/presentationml/2006/main">
  <p:tag name="AUDIO_ID" val="520"/>
  <p:tag name="ARTICULATE_TITLE_TAG" val="What to Expect for Storage"/>
  <p:tag name="ORIGINAL_AUDIO_FILEPATH" val="C:\Users\princej\Desktop\01112017_Records on the Move_Rev_A\Sound Files for Course\Slide 02 - Expect the Following for Staorage.wav"/>
  <p:tag name="ELAPSEDTIME" val="49.242"/>
  <p:tag name="ARTICULATE_NAV_LEVEL" val="2"/>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2"/>
</p:tagLst>
</file>

<file path=ppt/tags/tag30.xml><?xml version="1.0" encoding="utf-8"?>
<p:tagLst xmlns:a="http://schemas.openxmlformats.org/drawingml/2006/main" xmlns:r="http://schemas.openxmlformats.org/officeDocument/2006/relationships" xmlns:p="http://schemas.openxmlformats.org/presentationml/2006/main">
  <p:tag name="ARTICULATE_CHARACTER_FILE" val=".\characters\d36cd877-3bf4-4211-8682-59d8e3178f0a.png"/>
  <p:tag name="ARTICULATE_CHARACTER_TYPE" val="photographic"/>
  <p:tag name="ARTICULATE_CHARACTER_ID" val="Brian"/>
  <p:tag name="ARTICULATE_CHARACTER_CROP" val="_E5D6417a"/>
</p:tagLst>
</file>

<file path=ppt/tags/tag31.xml><?xml version="1.0" encoding="utf-8"?>
<p:tagLst xmlns:a="http://schemas.openxmlformats.org/drawingml/2006/main" xmlns:r="http://schemas.openxmlformats.org/officeDocument/2006/relationships" xmlns:p="http://schemas.openxmlformats.org/presentationml/2006/main">
  <p:tag name="AUDIO_ID" val="554"/>
  <p:tag name="ORIGINAL_AUDIO_FILEPATH" val="C:\Users\princej\Desktop\01112017_Records on the Move_Rev_A\Sound Files for Course\Slide 15 - The Records Destruction Label.wav"/>
  <p:tag name="ELAPSEDTIME" val="34.112"/>
  <p:tag name="ARTICULATE_NAV_LEVEL" val="3"/>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32.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Records Management 101\CDOT Records.intr"/>
  <p:tag name="ENGAGE_INTERACTION_FINISH" val="2"/>
  <p:tag name="ENGAGE_INTERACTION_FINISH_MESSAGE" val="Next Slide"/>
  <p:tag name="AUDIO_ID" val="530"/>
  <p:tag name="ARTICULATE_TITLE_TAG" val="Records Destruction Inventory Form"/>
  <p:tag name="ARTICULATE_SHOW_IN_MENU" val="multipleitems"/>
  <p:tag name="OVERRIDE" val="ENGAGE_INTERACTION_SLIDE"/>
  <p:tag name="ENGAGE_INTERACTION_TITLE" val="Slide 8"/>
  <p:tag name="ARTICULATE_DESCRIPTION" val="Image Zoom - 8 Zoom Regions (Including Introduction)"/>
  <p:tag name="ENGAGE_INTERACTION_SLIDE_ID" val="530"/>
  <p:tag name="ENGAGE_INTERACTION_FORCE_UPDATE" val="0"/>
  <p:tag name="ENGAGE_LAST_MODIFY_DATE" val="42800.634537037"/>
  <p:tag name="EMBEDDEDCONTENT_LASTWRITETIMEUTC" val="2017-03-06 22:13:44Z"/>
  <p:tag name="ELAPSEDTIME" val="166"/>
  <p:tag name="ENGAGE_PRESENTATION_MODE" val="interactive"/>
  <p:tag name="ARTICULATE_NAV_LEVEL" val="3"/>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3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3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3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36.xml><?xml version="1.0" encoding="utf-8"?>
<p:tagLst xmlns:a="http://schemas.openxmlformats.org/drawingml/2006/main" xmlns:r="http://schemas.openxmlformats.org/officeDocument/2006/relationships" xmlns:p="http://schemas.openxmlformats.org/presentationml/2006/main">
  <p:tag name="AUDIO_ID" val="546"/>
  <p:tag name="ARTICULATE_TITLE_TAG" val="Step 2 - Labeling and Boxing Records"/>
  <p:tag name="ORIGINAL_AUDIO_FILEPATH" val="C:\Users\princej\Desktop\01112017_Records on the Move_Rev_A\Sound Files for Course\Slide 17 - Overview of Labeling and Boxing Records.wav"/>
  <p:tag name="ELAPSEDTIME" val="22.402"/>
  <p:tag name="ARTICULATE_NAV_LEVEL" val="1"/>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37.xml><?xml version="1.0" encoding="utf-8"?>
<p:tagLst xmlns:a="http://schemas.openxmlformats.org/drawingml/2006/main" xmlns:r="http://schemas.openxmlformats.org/officeDocument/2006/relationships" xmlns:p="http://schemas.openxmlformats.org/presentationml/2006/main">
  <p:tag name="AUDIO_ID" val="542"/>
  <p:tag name="ARTICULATE_TITLE_TAG" val="Boxing Records for Storage (Orange)"/>
  <p:tag name="ORIGINAL_AUDIO_FILEPATH" val="C:\Users\princej\Desktop\01112017_Records on the Move_Rev_A\Sound Files for Course\Slide 18 Boxing Records for Stroage Orange Paper.wav"/>
  <p:tag name="ELAPSEDTIME" val="39.252"/>
  <p:tag name="ARTICULATE_NAV_LEVEL" val="2"/>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38.xml><?xml version="1.0" encoding="utf-8"?>
<p:tagLst xmlns:a="http://schemas.openxmlformats.org/drawingml/2006/main" xmlns:r="http://schemas.openxmlformats.org/officeDocument/2006/relationships" xmlns:p="http://schemas.openxmlformats.org/presentationml/2006/main">
  <p:tag name="AUDIO_ID" val="553"/>
  <p:tag name="ARTICULATE_TITLE_TAG" val="Boxing Records for Scanning (Blue Label)"/>
  <p:tag name="ORIGINAL_AUDIO_FILEPATH" val="C:\Users\princej\Desktop\01112017_Records on the Move_Rev_A\Sound Files for Course\Slide 19 - Boxing Records for Scanning Blue Label.wav"/>
  <p:tag name="ELAPSEDTIME" val="37.092"/>
  <p:tag name="ARTICULATE_NAV_LEVEL" val="2"/>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39.xml><?xml version="1.0" encoding="utf-8"?>
<p:tagLst xmlns:a="http://schemas.openxmlformats.org/drawingml/2006/main" xmlns:r="http://schemas.openxmlformats.org/officeDocument/2006/relationships" xmlns:p="http://schemas.openxmlformats.org/presentationml/2006/main">
  <p:tag name="AUDIO_ID" val="539"/>
  <p:tag name="ARTICULATE_TITLE_TAG" val="Boxing Records for Destruction (Pink)"/>
  <p:tag name="ORIGINAL_AUDIO_FILEPATH" val="C:\Users\princej\Desktop\01112017_Records on the Move_Rev_A\Sound Files for Course\Slide 20 - Boxing Records for Destruction (Pink Label).wav"/>
  <p:tag name="ELAPSEDTIME" val="45.702"/>
  <p:tag name="ARTICULATE_NAV_LEVEL" val="2"/>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4.xml><?xml version="1.0" encoding="utf-8"?>
<p:tagLst xmlns:a="http://schemas.openxmlformats.org/drawingml/2006/main" xmlns:r="http://schemas.openxmlformats.org/officeDocument/2006/relationships" xmlns:p="http://schemas.openxmlformats.org/presentationml/2006/main">
  <p:tag name="AUDIO_ID" val="528"/>
  <p:tag name="ARTICULATE_TITLE_TAG" val="What is and is not a Record"/>
  <p:tag name="ORIGINAL_AUDIO_FILEPATH" val="C:\Users\princej\Desktop\01112017_Records on the Move_Rev_A\Sound Files for Course\Slide 03 - What is and is not a Record.wav"/>
  <p:tag name="ELAPSEDTIME" val="38.792"/>
  <p:tag name="ARTICULATE_NAV_LEVEL" val="2"/>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40.xml><?xml version="1.0" encoding="utf-8"?>
<p:tagLst xmlns:a="http://schemas.openxmlformats.org/drawingml/2006/main" xmlns:r="http://schemas.openxmlformats.org/officeDocument/2006/relationships" xmlns:p="http://schemas.openxmlformats.org/presentationml/2006/main">
  <p:tag name="ENGAGE_INTERACTION_FILENAME" val="C:\Users\princej\Desktop\01112017_Prepare For Move_Rev_A\Record Destruction Box Label.intr"/>
  <p:tag name="ARTICULATE_SHOW_IN_MENU" val="multipleitems"/>
  <p:tag name="ENGAGE_INTERACTION_FINISH" val="2"/>
  <p:tag name="ENGAGE_INTERACTION_FINISH_MESSAGE" val="Next Slide"/>
  <p:tag name="AUDIO_ID" val="548"/>
  <p:tag name="ARTICULATE_TITLE_TAG" val="Record Destruction Box Label"/>
  <p:tag name="OVERRIDE" val="ENGAGE_INTERACTION_SLIDE"/>
  <p:tag name="ENGAGE_INTERACTION_TITLE" val="Records Destruction Box Label"/>
  <p:tag name="ARTICULATE_DESCRIPTION" val="Guided Image - 6 Labels "/>
  <p:tag name="ENGAGE_INTERACTION_SLIDE_ID" val="548"/>
  <p:tag name="ENGAGE_INTERACTION_FORCE_UPDATE" val="0"/>
  <p:tag name="ENGAGE_LAST_MODIFY_DATE" val="42800.6541898148"/>
  <p:tag name="EMBEDDEDCONTENT_LASTWRITETIMEUTC" val="2017-03-06 22:42:02Z"/>
  <p:tag name="ELAPSEDTIME" val="126"/>
  <p:tag name="ENGAGE_PRESENTATION_MODE" val="interactive"/>
  <p:tag name="ARTICULATE_NAV_LEVEL" val="2"/>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4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2.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4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4.xml><?xml version="1.0" encoding="utf-8"?>
<p:tagLst xmlns:a="http://schemas.openxmlformats.org/drawingml/2006/main" xmlns:r="http://schemas.openxmlformats.org/officeDocument/2006/relationships" xmlns:p="http://schemas.openxmlformats.org/presentationml/2006/main">
  <p:tag name="ARTICULATE_TITLE_TAG" val="Coming Soon"/>
  <p:tag name="AUDIO_ID" val="535"/>
  <p:tag name="ORIGINAL_AUDIO_FILEPATH" val="C:\Users\princej\Desktop\01112017_Records on the Move_Rev_A\Sound Files for Course\Slide 22 - Comming Soon.wav"/>
  <p:tag name="ELAPSEDTIME" val="10.722"/>
  <p:tag name="ARTICULATE_NAV_LEVEL" val="1"/>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45.xml><?xml version="1.0" encoding="utf-8"?>
<p:tagLst xmlns:a="http://schemas.openxmlformats.org/drawingml/2006/main" xmlns:r="http://schemas.openxmlformats.org/officeDocument/2006/relationships" xmlns:p="http://schemas.openxmlformats.org/presentationml/2006/main">
  <p:tag name="AUDIO_ID" val="519"/>
  <p:tag name="ARTICULATE_TITLE_TAG" val="Where to get Help"/>
  <p:tag name="ORIGINAL_AUDIO_FILEPATH" val="C:\Users\princej\Desktop\01112017_Records on the Move_Rev_A\Sound Files for Course\Slide 23 - Records Management Team.wav"/>
  <p:tag name="ELAPSEDTIME" val="26.742"/>
  <p:tag name="ARTICULATE_NAV_LEVEL" val="1"/>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PREV_BUTTON_ID" val="519"/>
  <p:tag name="ARTICULATE_USED_LAYOUT" val="11"/>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UDIO_ID" val="533"/>
  <p:tag name="ARTICULATE_TITLE_TAG" val="Course Complete!"/>
  <p:tag name="ORIGINAL_AUDIO_FILEPATH" val="C:\Users\princej\Desktop\01112017_Records on the Move_Rev_A\Sound Files for Course\Slide 24 - Congratulations.wav"/>
  <p:tag name="ELAPSEDTIME" val="12.842"/>
  <p:tag name="ARTICULATE_NAV_LEVEL" val="1"/>
  <p:tag name="ARTICULATE_SLIDE_PRESENTER_GUID" val="10d8ea80-2738-4f10-8b39-4cf04ac5f84c"/>
  <p:tag name="ARTICULATE_SLIDE_PAUSE" val="1"/>
  <p:tag name="ARTICULATE_LOCK_SLIDE" val="0"/>
  <p:tag name="ARTICULATE_HIDE_SLIDE" val="1"/>
  <p:tag name="ARTICULATE_PLAYER_CONTROL_PREVIOUS" val="True"/>
  <p:tag name="ARTICULATE_PLAYER_CONTROL_NEXT"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UDIO_ID" val="522"/>
  <p:tag name="ARTICULATE_TITLE_TAG" val="What is and is not a Record"/>
  <p:tag name="ORIGINAL_AUDIO_FILEPATH" val="C:\Users\princej\Desktop\01112017_Records on the Move_Rev_A\Sound Files for Course\Slide 4 What is and and Not a Record (is).wav"/>
  <p:tag name="ELAPSEDTIME" val="40.322"/>
  <p:tag name="ARTICULATE_NAV_LEVEL" val="2"/>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6.xml><?xml version="1.0" encoding="utf-8"?>
<p:tagLst xmlns:a="http://schemas.openxmlformats.org/drawingml/2006/main" xmlns:r="http://schemas.openxmlformats.org/officeDocument/2006/relationships" xmlns:p="http://schemas.openxmlformats.org/presentationml/2006/main">
  <p:tag name="ENGAGE_INTERACTION_FILENAME" val="C:\Users\princej\Desktop\01112017_Records on the Move_Rev_A\The Records Management Webpage.intr"/>
  <p:tag name="ENGAGE_INTERACTION_FINISH" val="2"/>
  <p:tag name="ENGAGE_INTERACTION_FINISH_MESSAGE" val="Next Slide"/>
  <p:tag name="AUDIO_ID" val="561"/>
  <p:tag name="ARTICULATE_SHOW_IN_MENU" val="multipleitems"/>
  <p:tag name="ARTICULATE_NAV_LEVEL" val="1"/>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LIDE_THUMBNAIL_REFRESH" val="1"/>
  <p:tag name="OVERRIDE" val="ENGAGE_INTERACTION_SLIDE"/>
  <p:tag name="ENGAGE_INTERACTION_TITLE" val="The Records Management Web Page "/>
  <p:tag name="ARTICULATE_DESCRIPTION" val="Guided Image - 5 Labels (Including Introduction)"/>
  <p:tag name="ENGAGE_INTERACTION_SLIDE_ID" val="561"/>
  <p:tag name="ENGAGE_INTERACTION_FORCE_UPDATE" val="0"/>
  <p:tag name="ENGAGE_LAST_MODIFY_DATE" val="42809.4509375"/>
  <p:tag name="EMBEDDEDCONTENT_LASTWRITETIMEUTC" val="2017-03-15 16:49:21Z"/>
  <p:tag name="ELAPSEDTIME" val="88"/>
  <p:tag name="ENGAGE_PRESENTATION_MODE" val="interactive"/>
</p:tagLst>
</file>

<file path=ppt/tags/tag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12448</TotalTime>
  <Words>3418</Words>
  <Application>Microsoft Office PowerPoint</Application>
  <PresentationFormat>On-screen Show (4:3)</PresentationFormat>
  <Paragraphs>211</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Rounded MT Bold</vt:lpstr>
      <vt:lpstr>Calibri</vt:lpstr>
      <vt:lpstr>Lucida Grande</vt:lpstr>
      <vt:lpstr>Wingdings</vt:lpstr>
      <vt:lpstr>Template2</vt:lpstr>
      <vt:lpstr>PowerPoint Presentation</vt:lpstr>
      <vt:lpstr>PowerPoint Presentation</vt:lpstr>
      <vt:lpstr>PowerPoint Presentation</vt:lpstr>
      <vt:lpstr>PowerPoint Presentation</vt:lpstr>
      <vt:lpstr>The Records Management Web Page </vt:lpstr>
      <vt:lpstr>  Deciding Together on the “3-S” Options</vt:lpstr>
      <vt:lpstr>  Option 1: Storing</vt:lpstr>
      <vt:lpstr>  Records Inventory for HQ , R-1 and R-2</vt:lpstr>
      <vt:lpstr>  Inventory of your Stored Records</vt:lpstr>
      <vt:lpstr>   The Records Retention Box Label </vt:lpstr>
      <vt:lpstr>Records Retention Box Label</vt:lpstr>
      <vt:lpstr>  Option 2: Scanning</vt:lpstr>
      <vt:lpstr>Scanning Spreadsheet</vt:lpstr>
      <vt:lpstr>Preparing your Documents for Scanning </vt:lpstr>
      <vt:lpstr>  Option 3: Shredding</vt:lpstr>
      <vt:lpstr>   The Record Destruction Label </vt:lpstr>
      <vt:lpstr>Slide 8</vt:lpstr>
      <vt:lpstr>PowerPoint Presentation</vt:lpstr>
      <vt:lpstr>PowerPoint Presentation</vt:lpstr>
      <vt:lpstr>PowerPoint Presentation</vt:lpstr>
      <vt:lpstr>PowerPoint Presentation</vt:lpstr>
      <vt:lpstr>Records Destruction Box Label</vt:lpstr>
      <vt:lpstr>PowerPoint Presentation</vt:lpstr>
      <vt:lpstr>PowerPoint Presentation</vt:lpstr>
      <vt:lpstr>PowerPoint Presentation</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Prince, Jason M</dc:creator>
  <cp:keywords/>
  <dc:description/>
  <cp:lastModifiedBy>Prince, Jason M</cp:lastModifiedBy>
  <cp:revision>579</cp:revision>
  <cp:lastPrinted>2015-07-16T16:53:13Z</cp:lastPrinted>
  <dcterms:created xsi:type="dcterms:W3CDTF">2017-01-03T19:44:50Z</dcterms:created>
  <dcterms:modified xsi:type="dcterms:W3CDTF">2017-03-15T17:21:37Z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Presentation2</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5A65D355-446D-4CAB-A49C-7C6EA3AB7464</vt:lpwstr>
  </property>
  <property fmtid="{D5CDD505-2E9C-101B-9397-08002B2CF9AE}" pid="6" name="ArticulateProjectFull">
    <vt:lpwstr>C:\Users\princej\Desktop\Old Deliverables\01112017_Records on the Move_Rev_A\16Records on the Move (2).2.17.17 JP Edits.ppta</vt:lpwstr>
  </property>
</Properties>
</file>